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73" r:id="rId2"/>
    <p:sldId id="274" r:id="rId3"/>
    <p:sldId id="276" r:id="rId4"/>
    <p:sldId id="275" r:id="rId5"/>
    <p:sldId id="277" r:id="rId6"/>
    <p:sldId id="278" r:id="rId7"/>
    <p:sldId id="286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77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44890-EE34-2149-9F75-08D359395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1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9BABD-E4F4-BB45-825E-CBC5EB1EC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F6F1F-DD23-A540-883F-0C2D3A487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9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6736C-04AD-2048-B88A-39EC3604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65429-663A-684E-ADB4-00AC9491C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8BC60-CF76-9D4C-89B1-76BDB9DB3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9527D-46A6-E840-8C47-3A12157A1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8024-7DA1-7341-BB88-A555B50E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9639-6CB3-8F40-ACE6-93CA3F049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CCC37-B04B-1845-8B77-F263A8B3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9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1F71-B5BA-3147-A5B0-47771B370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helps_1.jpg                                                   0000C785 Callicott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3" t="111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B5CB7E2-A77A-FC42-8734-AB70AFD9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9862" y="228600"/>
            <a:ext cx="75897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Winds of Change Blowing in the Humanities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41271" y="1600200"/>
            <a:ext cx="8853706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CFFCC"/>
                </a:solidFill>
              </a:rPr>
              <a:t>Post-modernism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				ALL EXPRESSIONS OF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rgbClr val="CCFFCC"/>
                </a:solidFill>
              </a:rPr>
              <a:t>Post-humanism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RHETORIC 				</a:t>
            </a: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 smtClean="0">
                <a:solidFill>
                  <a:schemeClr val="bg1"/>
                </a:solidFill>
              </a:rPr>
              <a:t>PROFOUND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	</a:t>
            </a:r>
            <a:r>
              <a:rPr lang="en-US" sz="2800" dirty="0" smtClean="0">
                <a:solidFill>
                  <a:srgbClr val="CCFFCC"/>
                </a:solidFill>
              </a:rPr>
              <a:t>Post-colonialism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   PHILOSOPHY</a:t>
            </a:r>
            <a:r>
              <a:rPr lang="en-US" sz="2800" dirty="0" smtClean="0">
                <a:solidFill>
                  <a:schemeClr val="bg1"/>
                </a:solidFill>
              </a:rPr>
              <a:t>				</a:t>
            </a:r>
            <a:r>
              <a:rPr lang="en-US" sz="2800" dirty="0" smtClean="0">
                <a:solidFill>
                  <a:schemeClr val="bg1"/>
                </a:solidFill>
              </a:rPr>
              <a:t>OVERTURNING </a:t>
            </a:r>
            <a:r>
              <a:rPr lang="en-US" sz="2800" dirty="0" smtClean="0">
                <a:solidFill>
                  <a:schemeClr val="bg1"/>
                </a:solidFill>
              </a:rPr>
              <a:t>OF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		</a:t>
            </a:r>
            <a:r>
              <a:rPr lang="en-US" sz="2800" dirty="0" smtClean="0">
                <a:solidFill>
                  <a:srgbClr val="CCFFCC"/>
                </a:solidFill>
              </a:rPr>
              <a:t>De-colonization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LITERATURE</a:t>
            </a:r>
            <a:r>
              <a:rPr lang="en-US" sz="2800" dirty="0" smtClean="0">
                <a:solidFill>
                  <a:schemeClr val="bg1"/>
                </a:solidFill>
              </a:rPr>
              <a:t>				</a:t>
            </a:r>
            <a:r>
              <a:rPr lang="en-US" sz="2800" dirty="0" smtClean="0">
                <a:solidFill>
                  <a:schemeClr val="bg1"/>
                </a:solidFill>
              </a:rPr>
              <a:t>	MODERNITY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				</a:t>
            </a:r>
            <a:r>
              <a:rPr lang="en-US" sz="2800" dirty="0" smtClean="0">
                <a:solidFill>
                  <a:srgbClr val="CCFFCC"/>
                </a:solidFill>
              </a:rPr>
              <a:t>Vital materialism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  </a:t>
            </a:r>
            <a:r>
              <a:rPr lang="en-US" sz="2000" dirty="0" smtClean="0">
                <a:solidFill>
                  <a:schemeClr val="bg1"/>
                </a:solidFill>
              </a:rPr>
              <a:t>POLITICAL THEORY</a:t>
            </a: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rgbClr val="CCFFCC"/>
                </a:solidFill>
              </a:rPr>
              <a:t>Agency </a:t>
            </a:r>
            <a:r>
              <a:rPr lang="en-US" sz="2800" dirty="0" smtClean="0">
                <a:solidFill>
                  <a:srgbClr val="CCFFCC"/>
                </a:solidFill>
              </a:rPr>
              <a:t>(and politics) of things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9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2926" y="228600"/>
            <a:ext cx="6488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Hallmarks of Post-modern </a:t>
            </a:r>
            <a:r>
              <a:rPr lang="en-US" sz="3200" dirty="0" smtClean="0"/>
              <a:t>Philosophy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-76200" y="1676400"/>
            <a:ext cx="9688445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As mindful bodies we encounter the “</a:t>
            </a:r>
            <a:r>
              <a:rPr lang="en-US" sz="2800" b="1" dirty="0" smtClean="0">
                <a:solidFill>
                  <a:srgbClr val="FFFFFF"/>
                </a:solidFill>
              </a:rPr>
              <a:t>vibrancy of matter</a:t>
            </a:r>
            <a:r>
              <a:rPr lang="en-US" sz="2800" dirty="0" smtClean="0">
                <a:solidFill>
                  <a:srgbClr val="FFFFFF"/>
                </a:solidFill>
              </a:rPr>
              <a:t>” </a:t>
            </a:r>
            <a:r>
              <a:rPr lang="en-US" sz="2800" dirty="0" err="1">
                <a:solidFill>
                  <a:srgbClr val="FFFFFF"/>
                </a:solidFill>
              </a:rPr>
              <a:t>à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la Jane Bennett and “</a:t>
            </a:r>
            <a:r>
              <a:rPr lang="en-US" sz="2800" b="1" dirty="0" smtClean="0">
                <a:solidFill>
                  <a:srgbClr val="FFFFFF"/>
                </a:solidFill>
              </a:rPr>
              <a:t>material feminism</a:t>
            </a:r>
            <a:r>
              <a:rPr lang="en-US" sz="2800" dirty="0" smtClean="0">
                <a:solidFill>
                  <a:srgbClr val="FFFFFF"/>
                </a:solidFill>
              </a:rPr>
              <a:t>” </a:t>
            </a:r>
            <a:r>
              <a:rPr lang="en-US" sz="2800" dirty="0" err="1" smtClean="0">
                <a:solidFill>
                  <a:srgbClr val="FFFFFF"/>
                </a:solidFill>
              </a:rPr>
              <a:t>à</a:t>
            </a:r>
            <a:r>
              <a:rPr lang="en-US" sz="2800" dirty="0" smtClean="0">
                <a:solidFill>
                  <a:srgbClr val="FFFFFF"/>
                </a:solidFill>
              </a:rPr>
              <a:t> la Stacy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</a:t>
            </a:r>
            <a:r>
              <a:rPr lang="en-US" sz="2800" dirty="0" err="1" smtClean="0">
                <a:solidFill>
                  <a:srgbClr val="FFFFFF"/>
                </a:solidFill>
              </a:rPr>
              <a:t>Alaimo</a:t>
            </a:r>
            <a:r>
              <a:rPr lang="en-US" sz="2800" dirty="0" smtClean="0">
                <a:solidFill>
                  <a:srgbClr val="FFFFFF"/>
                </a:solidFill>
              </a:rPr>
              <a:t> and a recognition of the “force of things”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as they impinge on and penetrate our bodies.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Greater awareness of the food we eat—its sourcing, method of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production, processing, cost in terms of human labor and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animal suffering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Greater awareness of the insidious chemical </a:t>
            </a:r>
            <a:r>
              <a:rPr lang="en-US" sz="2800" dirty="0">
                <a:solidFill>
                  <a:srgbClr val="FFFFFF"/>
                </a:solidFill>
              </a:rPr>
              <a:t>assault </a:t>
            </a:r>
            <a:r>
              <a:rPr lang="en-US" sz="2800" dirty="0" smtClean="0">
                <a:solidFill>
                  <a:srgbClr val="FFFFFF"/>
                </a:solidFill>
              </a:rPr>
              <a:t>of our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bodies in plastics, dissolved in water, as </a:t>
            </a:r>
            <a:r>
              <a:rPr lang="en-US" sz="2800" dirty="0" smtClean="0">
                <a:solidFill>
                  <a:srgbClr val="FFFFFF"/>
                </a:solidFill>
              </a:rPr>
              <a:t>aerosols, etc.  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4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29" y="1752600"/>
            <a:ext cx="962382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The emergence of “post-humanism”—humans are animals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800" b="1" dirty="0" smtClean="0">
                <a:solidFill>
                  <a:srgbClr val="FFFFFF"/>
                </a:solidFill>
              </a:rPr>
              <a:t>Other </a:t>
            </a:r>
            <a:r>
              <a:rPr lang="en-US" sz="2800" b="1" dirty="0">
                <a:solidFill>
                  <a:srgbClr val="FFFFFF"/>
                </a:solidFill>
              </a:rPr>
              <a:t>animal </a:t>
            </a:r>
            <a:r>
              <a:rPr lang="en-US" sz="2800" dirty="0">
                <a:solidFill>
                  <a:srgbClr val="FFFFFF"/>
                </a:solidFill>
              </a:rPr>
              <a:t>bodies </a:t>
            </a:r>
            <a:r>
              <a:rPr lang="en-US" sz="2800" dirty="0" smtClean="0">
                <a:solidFill>
                  <a:srgbClr val="FFFFFF"/>
                </a:solidFill>
              </a:rPr>
              <a:t>also </a:t>
            </a:r>
            <a:r>
              <a:rPr lang="en-US" sz="2800" dirty="0">
                <a:solidFill>
                  <a:srgbClr val="FFFFFF"/>
                </a:solidFill>
              </a:rPr>
              <a:t>evidently mindful.  In </a:t>
            </a:r>
            <a:r>
              <a:rPr lang="en-US" sz="2800" dirty="0" smtClean="0">
                <a:solidFill>
                  <a:srgbClr val="FFFFFF"/>
                </a:solidFill>
              </a:rPr>
              <a:t>Cartesian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modernity </a:t>
            </a:r>
            <a:r>
              <a:rPr lang="en-US" sz="2800" dirty="0">
                <a:solidFill>
                  <a:srgbClr val="FFFFFF"/>
                </a:solidFill>
              </a:rPr>
              <a:t>their bodies were not </a:t>
            </a:r>
            <a:r>
              <a:rPr lang="en-US" sz="2800" dirty="0" smtClean="0">
                <a:solidFill>
                  <a:srgbClr val="FFFFFF"/>
                </a:solidFill>
              </a:rPr>
              <a:t>inhabited by a “thinking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thing”; </a:t>
            </a:r>
            <a:r>
              <a:rPr lang="en-US" sz="2800" dirty="0">
                <a:solidFill>
                  <a:srgbClr val="FFFFFF"/>
                </a:solidFill>
              </a:rPr>
              <a:t>thus they were not </a:t>
            </a:r>
            <a:r>
              <a:rPr lang="en-US" sz="2800" dirty="0" smtClean="0">
                <a:solidFill>
                  <a:srgbClr val="FFFFFF"/>
                </a:solidFill>
              </a:rPr>
              <a:t>agents but </a:t>
            </a:r>
            <a:r>
              <a:rPr lang="en-US" sz="2800" dirty="0">
                <a:solidFill>
                  <a:srgbClr val="FFFFFF"/>
                </a:solidFill>
              </a:rPr>
              <a:t>mere 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automata</a:t>
            </a:r>
            <a:r>
              <a:rPr lang="en-US" sz="2800" dirty="0">
                <a:solidFill>
                  <a:srgbClr val="FFFFFF"/>
                </a:solidFill>
              </a:rPr>
              <a:t>, subject to our </a:t>
            </a:r>
            <a:r>
              <a:rPr lang="en-US" sz="2800" dirty="0" smtClean="0">
                <a:solidFill>
                  <a:srgbClr val="FFFFFF"/>
                </a:solidFill>
              </a:rPr>
              <a:t>will—just </a:t>
            </a:r>
            <a:r>
              <a:rPr lang="en-US" sz="2800" dirty="0">
                <a:solidFill>
                  <a:srgbClr val="FFFFFF"/>
                </a:solidFill>
              </a:rPr>
              <a:t>as 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	peoples </a:t>
            </a:r>
            <a:r>
              <a:rPr lang="en-US" sz="2800" dirty="0">
                <a:solidFill>
                  <a:srgbClr val="FFFFFF"/>
                </a:solidFill>
              </a:rPr>
              <a:t>of color were </a:t>
            </a:r>
            <a:r>
              <a:rPr lang="en-US" sz="2800" dirty="0" smtClean="0">
                <a:solidFill>
                  <a:srgbClr val="FFFFFF"/>
                </a:solidFill>
              </a:rPr>
              <a:t>subjected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					to the </a:t>
            </a:r>
            <a:r>
              <a:rPr lang="en-US" sz="2800" dirty="0" smtClean="0">
                <a:solidFill>
                  <a:srgbClr val="FFFFFF"/>
                </a:solidFill>
              </a:rPr>
              <a:t>wills </a:t>
            </a:r>
            <a:r>
              <a:rPr lang="en-US" sz="2800" dirty="0">
                <a:solidFill>
                  <a:srgbClr val="FFFFFF"/>
                </a:solidFill>
              </a:rPr>
              <a:t>of colonial </a:t>
            </a:r>
            <a:r>
              <a:rPr lang="en-US" sz="2800" dirty="0" smtClean="0">
                <a:solidFill>
                  <a:srgbClr val="FFFFFF"/>
                </a:solidFill>
              </a:rPr>
              <a:t>masters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Interest in animal consciousness, animal subjectivity, animal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agency, </a:t>
            </a:r>
            <a:r>
              <a:rPr lang="en-US" sz="2800" dirty="0" smtClean="0">
                <a:solidFill>
                  <a:srgbClr val="FFFFFF"/>
                </a:solidFill>
              </a:rPr>
              <a:t>and animal ethics</a:t>
            </a:r>
            <a:endParaRPr lang="en-US" sz="28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488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Hallmarks of Post-modern </a:t>
            </a:r>
            <a:r>
              <a:rPr lang="en-US" sz="3200" dirty="0" smtClean="0"/>
              <a:t>Philosophy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322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037" y="304800"/>
            <a:ext cx="79233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 Parallel Philosophical Universe of Discourse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9040505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For 40 years </a:t>
            </a:r>
            <a:r>
              <a:rPr lang="en-US" sz="2800" b="1" dirty="0" smtClean="0">
                <a:solidFill>
                  <a:srgbClr val="FFFFFF"/>
                </a:solidFill>
              </a:rPr>
              <a:t>environmental philosophy </a:t>
            </a:r>
            <a:r>
              <a:rPr lang="en-US" sz="2800" dirty="0" smtClean="0">
                <a:solidFill>
                  <a:srgbClr val="FFFFFF"/>
                </a:solidFill>
              </a:rPr>
              <a:t>has been thinking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similar thoughts.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Critiqued modern Cartesian/Newtonian philosophy of nature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+ legacy of ancient Greek philosophy and the Judeo-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Christian worldview. 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Explored </a:t>
            </a:r>
            <a:r>
              <a:rPr lang="en-US" sz="2800" dirty="0">
                <a:solidFill>
                  <a:srgbClr val="FFFFFF"/>
                </a:solidFill>
              </a:rPr>
              <a:t>alternative non-Western worldviews/epistemologies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—both Asian and </a:t>
            </a:r>
            <a:r>
              <a:rPr lang="en-US" sz="2800" dirty="0" smtClean="0">
                <a:solidFill>
                  <a:srgbClr val="FFFFFF"/>
                </a:solidFill>
              </a:rPr>
              <a:t>indigenous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Developed </a:t>
            </a:r>
            <a:r>
              <a:rPr lang="en-US" sz="2800" dirty="0" err="1" smtClean="0">
                <a:solidFill>
                  <a:srgbClr val="FFFFFF"/>
                </a:solidFill>
              </a:rPr>
              <a:t>ecofeminist</a:t>
            </a:r>
            <a:r>
              <a:rPr lang="en-US" sz="2800" dirty="0" smtClean="0">
                <a:solidFill>
                  <a:srgbClr val="FFFFFF"/>
                </a:solidFill>
              </a:rPr>
              <a:t> and environmental-justice critiques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of modernist hegemonies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8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5289" y="304800"/>
            <a:ext cx="73689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Opportunity for Philosophical Convergence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752600"/>
            <a:ext cx="9074744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Environmental philosophy </a:t>
            </a:r>
            <a:r>
              <a:rPr lang="en-US" sz="2800" dirty="0" smtClean="0">
                <a:solidFill>
                  <a:srgbClr val="FFFFFF"/>
                </a:solidFill>
              </a:rPr>
              <a:t>has long explored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non</a:t>
            </a:r>
            <a:r>
              <a:rPr lang="en-US" sz="2800" dirty="0">
                <a:solidFill>
                  <a:srgbClr val="FFFFFF"/>
                </a:solidFill>
              </a:rPr>
              <a:t>-anthropocentrism </a:t>
            </a:r>
            <a:r>
              <a:rPr lang="en-US" sz="2800" dirty="0" smtClean="0">
                <a:solidFill>
                  <a:srgbClr val="FFFFFF"/>
                </a:solidFill>
              </a:rPr>
              <a:t>(similar to post</a:t>
            </a:r>
            <a:r>
              <a:rPr lang="en-US" sz="2800" dirty="0">
                <a:solidFill>
                  <a:srgbClr val="FFFFFF"/>
                </a:solidFill>
              </a:rPr>
              <a:t>-humanism)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Has long characterized </a:t>
            </a:r>
            <a:r>
              <a:rPr lang="en-US" sz="2800" dirty="0">
                <a:solidFill>
                  <a:srgbClr val="FFFFFF"/>
                </a:solidFill>
              </a:rPr>
              <a:t>Nature as alive and organic </a:t>
            </a:r>
            <a:r>
              <a:rPr lang="en-US" sz="2800" dirty="0" smtClean="0">
                <a:solidFill>
                  <a:srgbClr val="FFFFFF"/>
                </a:solidFill>
              </a:rPr>
              <a:t>and has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extensively developed </a:t>
            </a:r>
            <a:r>
              <a:rPr lang="en-US" sz="2800" dirty="0">
                <a:solidFill>
                  <a:srgbClr val="FFFFFF"/>
                </a:solidFill>
              </a:rPr>
              <a:t>animal and environmental </a:t>
            </a:r>
            <a:r>
              <a:rPr lang="en-US" sz="2800" dirty="0" smtClean="0">
                <a:solidFill>
                  <a:srgbClr val="FFFFFF"/>
                </a:solidFill>
              </a:rPr>
              <a:t>ethics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Post-modernism, post-humanism, post-colonialism,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vibrant (vital) materialism, and a political ecology of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things has much in common with the 40-year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corpus of work already existing in the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	field of environmental philosophy</a:t>
            </a:r>
            <a:endParaRPr lang="en-US" sz="2800" dirty="0">
              <a:solidFill>
                <a:srgbClr val="FFFFFF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42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099" y="228600"/>
            <a:ext cx="789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 smtClean="0"/>
              <a:t>Geneology</a:t>
            </a:r>
            <a:r>
              <a:rPr lang="en-US" sz="3200" dirty="0" smtClean="0"/>
              <a:t> of Parallel </a:t>
            </a:r>
            <a:r>
              <a:rPr lang="en-US" sz="3200" dirty="0" smtClean="0"/>
              <a:t>Philosophical Traditions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62936"/>
              </p:ext>
            </p:extLst>
          </p:nvPr>
        </p:nvGraphicFramePr>
        <p:xfrm>
          <a:off x="304800" y="1572655"/>
          <a:ext cx="8534400" cy="5132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774305">
                <a:tc>
                  <a:txBody>
                    <a:bodyPr/>
                    <a:lstStyle/>
                    <a:p>
                      <a:r>
                        <a:rPr lang="en-US" sz="2800" baseline="0" smtClean="0"/>
                        <a:t>Unruly </a:t>
                      </a:r>
                      <a:r>
                        <a:rPr lang="en-US" sz="2800" baseline="0" dirty="0" smtClean="0"/>
                        <a:t>Postmodernism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Environmental</a:t>
                      </a:r>
                      <a:r>
                        <a:rPr lang="en-US" sz="2800" baseline="0" dirty="0" smtClean="0"/>
                        <a:t> Philosophy</a:t>
                      </a:r>
                      <a:endParaRPr lang="en-US" sz="2800" dirty="0"/>
                    </a:p>
                  </a:txBody>
                  <a:tcPr/>
                </a:tc>
              </a:tr>
              <a:tr h="90209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Maurice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Merleau-</a:t>
                      </a:r>
                      <a:r>
                        <a:rPr lang="en-US" sz="2800" baseline="0" dirty="0" err="1" smtClean="0"/>
                        <a:t>Ponty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Rachel Carson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Gilles </a:t>
                      </a:r>
                      <a:r>
                        <a:rPr lang="en-US" sz="2800" baseline="0" dirty="0" err="1" smtClean="0"/>
                        <a:t>Deleuze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F</a:t>
                      </a:r>
                      <a:r>
                        <a:rPr lang="en-US" sz="2800" baseline="0" dirty="0" smtClean="0"/>
                        <a:t>é</a:t>
                      </a:r>
                      <a:r>
                        <a:rPr lang="en-US" sz="2800" baseline="0" dirty="0" smtClean="0"/>
                        <a:t>lix </a:t>
                      </a:r>
                      <a:r>
                        <a:rPr lang="en-US" sz="2800" baseline="0" dirty="0" err="1" smtClean="0"/>
                        <a:t>Guattari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Michel Foucault</a:t>
                      </a:r>
                    </a:p>
                    <a:p>
                      <a:r>
                        <a:rPr lang="en-US" sz="2800" baseline="0" dirty="0" smtClean="0"/>
                        <a:t>Michel </a:t>
                      </a:r>
                      <a:r>
                        <a:rPr lang="en-US" sz="2800" baseline="0" dirty="0" err="1" smtClean="0"/>
                        <a:t>Serres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Bruno </a:t>
                      </a:r>
                      <a:r>
                        <a:rPr lang="en-US" sz="2800" baseline="0" dirty="0" err="1" smtClean="0"/>
                        <a:t>Latour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Jane Bennett</a:t>
                      </a:r>
                    </a:p>
                    <a:p>
                      <a:r>
                        <a:rPr lang="en-US" sz="2800" baseline="0" dirty="0" smtClean="0"/>
                        <a:t>Stacy </a:t>
                      </a:r>
                      <a:r>
                        <a:rPr lang="en-US" sz="2800" baseline="0" dirty="0" err="1" smtClean="0"/>
                        <a:t>Alaimo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Cary Wolfe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Henry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David </a:t>
                      </a:r>
                      <a:r>
                        <a:rPr lang="en-US" sz="2800" baseline="0" dirty="0" smtClean="0"/>
                        <a:t>Thoreau</a:t>
                      </a:r>
                    </a:p>
                    <a:p>
                      <a:r>
                        <a:rPr lang="en-US" sz="2800" baseline="0" dirty="0" smtClean="0"/>
                        <a:t>Charles Darwin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John Muir</a:t>
                      </a:r>
                    </a:p>
                    <a:p>
                      <a:r>
                        <a:rPr lang="en-US" sz="2800" baseline="0" dirty="0" smtClean="0"/>
                        <a:t>Aldo Leopold</a:t>
                      </a:r>
                    </a:p>
                    <a:p>
                      <a:r>
                        <a:rPr lang="en-US" sz="2800" baseline="0" dirty="0" smtClean="0"/>
                        <a:t>Arne </a:t>
                      </a:r>
                      <a:r>
                        <a:rPr lang="en-US" sz="2800" baseline="0" dirty="0" err="1" smtClean="0"/>
                        <a:t>Naess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Paul Shepard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Holmes </a:t>
                      </a:r>
                      <a:r>
                        <a:rPr lang="en-US" sz="2800" baseline="0" dirty="0" err="1" smtClean="0"/>
                        <a:t>Rolston</a:t>
                      </a:r>
                      <a:r>
                        <a:rPr lang="en-US" sz="2800" baseline="0" dirty="0" smtClean="0"/>
                        <a:t> III</a:t>
                      </a:r>
                    </a:p>
                    <a:p>
                      <a:r>
                        <a:rPr lang="en-US" sz="2800" baseline="0" dirty="0" smtClean="0"/>
                        <a:t>Edward O. Wilson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Peter Singer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J</a:t>
                      </a:r>
                      <a:r>
                        <a:rPr lang="en-US" sz="2800" baseline="0" dirty="0" smtClean="0"/>
                        <a:t>. Baird </a:t>
                      </a:r>
                      <a:r>
                        <a:rPr lang="en-US" sz="2800" baseline="0" dirty="0" err="1" smtClean="0"/>
                        <a:t>Callicott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59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3518" y="228600"/>
            <a:ext cx="34796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What is Modernity?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905000"/>
            <a:ext cx="903324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Different definitions in different fields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A</a:t>
            </a:r>
            <a:r>
              <a:rPr lang="en-US" sz="2800" dirty="0" smtClean="0">
                <a:solidFill>
                  <a:srgbClr val="FFFFFF"/>
                </a:solidFill>
              </a:rPr>
              <a:t>rt history—20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-century painting/sculpture, e.g., Picasso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Architecture—20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-century functionalism, e.g. Le Corbusier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Literature—20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-century novel, e.g., Hemingway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Philosophy—17</a:t>
            </a:r>
            <a:r>
              <a:rPr lang="en-US" sz="2800" baseline="30000" dirty="0" smtClean="0">
                <a:solidFill>
                  <a:srgbClr val="FFFFFF"/>
                </a:solidFill>
              </a:rPr>
              <a:t>th-</a:t>
            </a:r>
            <a:r>
              <a:rPr lang="en-US" sz="2800" dirty="0" smtClean="0">
                <a:solidFill>
                  <a:srgbClr val="FFFFFF"/>
                </a:solidFill>
              </a:rPr>
              <a:t>/18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-century, </a:t>
            </a:r>
            <a:r>
              <a:rPr lang="en-US" sz="2800" dirty="0" smtClean="0">
                <a:solidFill>
                  <a:srgbClr val="FFFFFF"/>
                </a:solidFill>
              </a:rPr>
              <a:t>e.g., Hobbes, </a:t>
            </a:r>
            <a:r>
              <a:rPr lang="en-US" sz="2800" dirty="0" smtClean="0">
                <a:solidFill>
                  <a:srgbClr val="FFFFFF"/>
                </a:solidFill>
              </a:rPr>
              <a:t>Descartes, Kant</a:t>
            </a:r>
            <a:endParaRPr lang="en-US" sz="28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6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888" y="304800"/>
            <a:ext cx="76506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Hallmarks of Modern Philosophy—Dualisms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949986" cy="6001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Mind/Body—Mind more essential and more valuable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Man/Nature—Man the knower and master of Nature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Man/Woman—Man rational/mental; Woman emotional/bodily/natural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White-man/Color-man—(same as Man/Woman dualism + </a:t>
            </a:r>
            <a:r>
              <a:rPr lang="en-US" dirty="0" err="1" smtClean="0">
                <a:solidFill>
                  <a:srgbClr val="FFFFFF"/>
                </a:solidFill>
              </a:rPr>
              <a:t>sauvage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Euro-man/Other-man dualism (same + “orientalism” </a:t>
            </a:r>
            <a:r>
              <a:rPr lang="en-US" dirty="0" err="1" smtClean="0">
                <a:solidFill>
                  <a:srgbClr val="FFFFFF"/>
                </a:solidFill>
              </a:rPr>
              <a:t>à</a:t>
            </a:r>
            <a:r>
              <a:rPr lang="en-US" dirty="0" smtClean="0">
                <a:solidFill>
                  <a:srgbClr val="FFFFFF"/>
                </a:solidFill>
              </a:rPr>
              <a:t> la Edward Said)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Nature: inert, material, atomic, mechanical, quantitative, passive,</a:t>
            </a:r>
          </a:p>
          <a:p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deterministic, intelligible, comprehensible, controllable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Mind &amp; </a:t>
            </a:r>
            <a:r>
              <a:rPr lang="en-US" dirty="0" smtClean="0">
                <a:solidFill>
                  <a:srgbClr val="FFFFFF"/>
                </a:solidFill>
              </a:rPr>
              <a:t>Man</a:t>
            </a:r>
            <a:r>
              <a:rPr lang="en-US" dirty="0" smtClean="0">
                <a:solidFill>
                  <a:srgbClr val="FFFFFF"/>
                </a:solidFill>
              </a:rPr>
              <a:t>: immaterial, active, autonomous, free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2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8507" y="228600"/>
            <a:ext cx="42420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dirty="0" smtClean="0"/>
              <a:t>Post-</a:t>
            </a:r>
            <a:r>
              <a:rPr lang="en-US" sz="3200" dirty="0" smtClean="0"/>
              <a:t>modern Resistance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2195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Modernity </a:t>
            </a:r>
            <a:r>
              <a:rPr lang="en-US" sz="2800" dirty="0" smtClean="0">
                <a:solidFill>
                  <a:srgbClr val="FFFFFF"/>
                </a:solidFill>
              </a:rPr>
              <a:t>overturned </a:t>
            </a:r>
            <a:r>
              <a:rPr lang="en-US" sz="2800" dirty="0" smtClean="0">
                <a:solidFill>
                  <a:srgbClr val="FFFFFF"/>
                </a:solidFill>
              </a:rPr>
              <a:t>not </a:t>
            </a:r>
            <a:r>
              <a:rPr lang="en-US" sz="2800" dirty="0" smtClean="0">
                <a:solidFill>
                  <a:srgbClr val="FFFFFF"/>
                </a:solidFill>
              </a:rPr>
              <a:t>by unhappy romanticists, but by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the unruly </a:t>
            </a:r>
            <a:r>
              <a:rPr lang="en-US" sz="2800" b="1" dirty="0" smtClean="0">
                <a:solidFill>
                  <a:srgbClr val="FFFFFF"/>
                </a:solidFill>
              </a:rPr>
              <a:t>resistance</a:t>
            </a:r>
            <a:r>
              <a:rPr lang="en-US" sz="2800" dirty="0" smtClean="0">
                <a:solidFill>
                  <a:srgbClr val="FFFFFF"/>
                </a:solidFill>
              </a:rPr>
              <a:t> of the dark sides of these dualisms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Independence movements (India and elsewhere)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Civil-rights/Anti-apartheid movements (N. America, S. Africa)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Feminist/Gay</a:t>
            </a:r>
            <a:r>
              <a:rPr lang="en-US" sz="2800" dirty="0" smtClean="0">
                <a:solidFill>
                  <a:srgbClr val="FFFFFF"/>
                </a:solidFill>
              </a:rPr>
              <a:t>, Lesbian, Bi-sexual, </a:t>
            </a:r>
            <a:r>
              <a:rPr lang="en-US" sz="2800" dirty="0" err="1" smtClean="0">
                <a:solidFill>
                  <a:srgbClr val="FFFFFF"/>
                </a:solidFill>
              </a:rPr>
              <a:t>Transexual</a:t>
            </a:r>
            <a:r>
              <a:rPr lang="en-US" sz="2800" dirty="0" smtClean="0">
                <a:solidFill>
                  <a:srgbClr val="FFFFFF"/>
                </a:solidFill>
              </a:rPr>
              <a:t> movements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Animal liberation and environmental movements.  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47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0881" y="228600"/>
            <a:ext cx="78997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Revolt of Nature: Coup de Grace of Modernity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828800"/>
            <a:ext cx="8881758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Environmental Crisis = Nature’s Resistance Movement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Technological human mastery of nature —&gt; untoward “side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effects,” unintended consequences: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Air and water pollution, carcinogens, soil erosion,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desertification, species extinction, biodiversity loss,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erosion of stratospheric ozone, global warming/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	climate change, increasingly violent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		weather, rising sea levels,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			ocean acidification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5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4326" y="228600"/>
            <a:ext cx="6488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Hallmarks of Post-modern Philosophy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86480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Agency and politics of things </a:t>
            </a:r>
            <a:r>
              <a:rPr lang="en-US" sz="2800" b="1" dirty="0" err="1" smtClean="0">
                <a:solidFill>
                  <a:srgbClr val="FFFFFF"/>
                </a:solidFill>
              </a:rPr>
              <a:t>à</a:t>
            </a:r>
            <a:r>
              <a:rPr lang="en-US" sz="2800" b="1" dirty="0" smtClean="0">
                <a:solidFill>
                  <a:srgbClr val="FFFFFF"/>
                </a:solidFill>
              </a:rPr>
              <a:t> la Bruno </a:t>
            </a:r>
            <a:r>
              <a:rPr lang="en-US" sz="2800" b="1" dirty="0" err="1" smtClean="0">
                <a:solidFill>
                  <a:srgbClr val="FFFFFF"/>
                </a:solidFill>
              </a:rPr>
              <a:t>Latour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Unruly intractability and unpredictability of Nature is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agent-like—like dealing with another free, active,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autonomous being.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err="1" smtClean="0">
                <a:solidFill>
                  <a:srgbClr val="FFFFFF"/>
                </a:solidFill>
              </a:rPr>
              <a:t>Latour</a:t>
            </a:r>
            <a:r>
              <a:rPr lang="en-US" sz="2800" dirty="0" smtClean="0">
                <a:solidFill>
                  <a:srgbClr val="FFFFFF"/>
                </a:solidFill>
              </a:rPr>
              <a:t> envisions Nature as being represented politically by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scientists who </a:t>
            </a:r>
            <a:r>
              <a:rPr lang="en-US" sz="2800" dirty="0" err="1" smtClean="0">
                <a:solidFill>
                  <a:srgbClr val="FFFFFF"/>
                </a:solidFill>
              </a:rPr>
              <a:t>decypher</a:t>
            </a:r>
            <a:r>
              <a:rPr lang="en-US" sz="2800" dirty="0" smtClean="0">
                <a:solidFill>
                  <a:srgbClr val="FFFFFF"/>
                </a:solidFill>
              </a:rPr>
              <a:t> Nature’s moods and desires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and environmentalists who advocate for nature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in a multi-species “parliament of things.”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23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4476" y="304800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Nature Epistemologically Untrammeled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-76200" y="1676400"/>
            <a:ext cx="9032616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US Wilderness Act of 1964: places “where the earth and its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community of life are untrammeled by man”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Now in one sense</a:t>
            </a:r>
            <a:r>
              <a:rPr lang="en-US" sz="2800" dirty="0">
                <a:solidFill>
                  <a:schemeClr val="bg1"/>
                </a:solidFill>
              </a:rPr>
              <a:t>—the ontological </a:t>
            </a:r>
            <a:r>
              <a:rPr lang="en-US" sz="2800" dirty="0" smtClean="0">
                <a:solidFill>
                  <a:schemeClr val="bg1"/>
                </a:solidFill>
              </a:rPr>
              <a:t>sense—</a:t>
            </a:r>
            <a:r>
              <a:rPr lang="en-US" sz="2800" b="1" dirty="0" smtClean="0">
                <a:solidFill>
                  <a:schemeClr val="bg1"/>
                </a:solidFill>
              </a:rPr>
              <a:t>nowhere</a:t>
            </a:r>
            <a:r>
              <a:rPr lang="en-US" sz="2800" dirty="0" smtClean="0">
                <a:solidFill>
                  <a:schemeClr val="bg1"/>
                </a:solidFill>
              </a:rPr>
              <a:t>: human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impact ubiquitous in the </a:t>
            </a:r>
            <a:r>
              <a:rPr lang="en-US" sz="2800" dirty="0" err="1" smtClean="0">
                <a:solidFill>
                  <a:schemeClr val="bg1"/>
                </a:solidFill>
              </a:rPr>
              <a:t>Anthropocene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Now in another sense—epistemological sense—</a:t>
            </a:r>
            <a:r>
              <a:rPr lang="en-US" sz="2800" b="1" dirty="0" smtClean="0">
                <a:solidFill>
                  <a:schemeClr val="bg1"/>
                </a:solidFill>
              </a:rPr>
              <a:t>everywhere: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human mind cannot trammel nature, cannot net and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capture it all with our skein of ideas.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Nature is ultimately unknowable, un-namable, uncontrollable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2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4326" y="228600"/>
            <a:ext cx="6488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Hallmarks of Post-modern </a:t>
            </a:r>
            <a:r>
              <a:rPr lang="en-US" sz="3200" dirty="0" smtClean="0"/>
              <a:t>Philosophy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054757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Epistemological humility and pluralism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No Cartesian-Newtonian dream of attainting </a:t>
            </a:r>
            <a:r>
              <a:rPr lang="en-US" sz="2800" u="sng" dirty="0" smtClean="0">
                <a:solidFill>
                  <a:srgbClr val="FFFFFF"/>
                </a:solidFill>
              </a:rPr>
              <a:t>C</a:t>
            </a:r>
            <a:r>
              <a:rPr lang="en-US" sz="2800" dirty="0" smtClean="0">
                <a:solidFill>
                  <a:srgbClr val="FFFFFF"/>
                </a:solidFill>
              </a:rPr>
              <a:t>ertainty about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u="sng" dirty="0" smtClean="0">
                <a:solidFill>
                  <a:srgbClr val="FFFFFF"/>
                </a:solidFill>
              </a:rPr>
              <a:t>R</a:t>
            </a:r>
            <a:r>
              <a:rPr lang="en-US" sz="2800" dirty="0" smtClean="0">
                <a:solidFill>
                  <a:srgbClr val="FFFFFF"/>
                </a:solidFill>
              </a:rPr>
              <a:t>eality by means of a rational/experimental method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Therefore, no epistemological hegemony: many ways of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knowing, many partial </a:t>
            </a:r>
            <a:r>
              <a:rPr lang="en-US" sz="2800" dirty="0" err="1" smtClean="0">
                <a:solidFill>
                  <a:srgbClr val="FFFFFF"/>
                </a:solidFill>
              </a:rPr>
              <a:t>knowledges</a:t>
            </a:r>
            <a:r>
              <a:rPr lang="en-US" sz="2800" dirty="0" smtClean="0">
                <a:solidFill>
                  <a:srgbClr val="FFFFFF"/>
                </a:solidFill>
              </a:rPr>
              <a:t>, none with an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exclusive claim to truth—</a:t>
            </a:r>
            <a:r>
              <a:rPr lang="en-US" sz="2800" dirty="0" err="1" smtClean="0">
                <a:solidFill>
                  <a:srgbClr val="FFFFFF"/>
                </a:solidFill>
              </a:rPr>
              <a:t>à</a:t>
            </a:r>
            <a:r>
              <a:rPr lang="en-US" sz="2800" dirty="0" smtClean="0">
                <a:solidFill>
                  <a:srgbClr val="FFFFFF"/>
                </a:solidFill>
              </a:rPr>
              <a:t> la Walter </a:t>
            </a:r>
            <a:r>
              <a:rPr lang="en-US" sz="2800" dirty="0" err="1" smtClean="0">
                <a:solidFill>
                  <a:srgbClr val="FFFFFF"/>
                </a:solidFill>
              </a:rPr>
              <a:t>Mignolo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Decolonization</a:t>
            </a:r>
            <a:r>
              <a:rPr lang="en-US" sz="2800" dirty="0">
                <a:solidFill>
                  <a:srgbClr val="FFFFFF"/>
                </a:solidFill>
              </a:rPr>
              <a:t>—</a:t>
            </a:r>
            <a:r>
              <a:rPr lang="en-US" sz="2800" dirty="0" smtClean="0">
                <a:solidFill>
                  <a:srgbClr val="FFFFFF"/>
                </a:solidFill>
              </a:rPr>
              <a:t>a form of epistemological independence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as well as political </a:t>
            </a:r>
            <a:r>
              <a:rPr lang="en-US" sz="2800" dirty="0" smtClean="0">
                <a:solidFill>
                  <a:srgbClr val="FFFFFF"/>
                </a:solidFill>
              </a:rPr>
              <a:t>independence for oppressed peoples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6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8126" y="304800"/>
            <a:ext cx="6488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Hallmarks of Post-modern </a:t>
            </a:r>
            <a:r>
              <a:rPr lang="en-US" sz="3200" dirty="0" smtClean="0"/>
              <a:t>Philosophy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436272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Reintegration of mind and body—We </a:t>
            </a:r>
            <a:r>
              <a:rPr lang="en-US" sz="2800" b="1" dirty="0" smtClean="0">
                <a:solidFill>
                  <a:srgbClr val="FFFFFF"/>
                </a:solidFill>
              </a:rPr>
              <a:t>engage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the world . . . 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F</a:t>
            </a:r>
            <a:r>
              <a:rPr lang="en-US" sz="2800" dirty="0" smtClean="0">
                <a:solidFill>
                  <a:srgbClr val="FFFFFF"/>
                </a:solidFill>
              </a:rPr>
              <a:t>irst via the media of our human senses,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T</a:t>
            </a:r>
            <a:r>
              <a:rPr lang="en-US" sz="2800" dirty="0" smtClean="0">
                <a:solidFill>
                  <a:srgbClr val="FFFFFF"/>
                </a:solidFill>
              </a:rPr>
              <a:t>hen through the media of the “deep grammar” of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human cognition (space, time, unity, causality, identity</a:t>
            </a:r>
            <a:r>
              <a:rPr lang="en-US" sz="2800" dirty="0" smtClean="0">
                <a:solidFill>
                  <a:srgbClr val="FFFFFF"/>
                </a:solidFill>
              </a:rPr>
              <a:t>),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		</a:t>
            </a:r>
          </a:p>
          <a:p>
            <a:r>
              <a:rPr lang="en-US" sz="2800" dirty="0">
                <a:solidFill>
                  <a:srgbClr val="FFFFFF"/>
                </a:solidFill>
              </a:rPr>
              <a:t>T</a:t>
            </a:r>
            <a:r>
              <a:rPr lang="en-US" sz="2800" dirty="0" smtClean="0">
                <a:solidFill>
                  <a:srgbClr val="FFFFFF"/>
                </a:solidFill>
              </a:rPr>
              <a:t>hen through the media of culturally constructed concepts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(God, soul, ghosts, race, biological &amp; chemical taxa</a:t>
            </a:r>
            <a:r>
              <a:rPr lang="en-US" sz="2800" dirty="0" smtClean="0">
                <a:solidFill>
                  <a:srgbClr val="FFFFFF"/>
                </a:solidFill>
              </a:rPr>
              <a:t>),</a:t>
            </a:r>
            <a:endParaRPr lang="en-US" sz="2800" dirty="0" smtClean="0">
              <a:solidFill>
                <a:srgbClr val="FFFFFF"/>
              </a:solidFill>
            </a:endParaRP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Finally through the media of how others construct us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culturally in </a:t>
            </a:r>
            <a:r>
              <a:rPr lang="en-US" sz="2800" dirty="0" smtClean="0">
                <a:solidFill>
                  <a:srgbClr val="FFFFFF"/>
                </a:solidFill>
              </a:rPr>
              <a:t>terms of race, gender, sexuality, (dis)ability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8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425</Words>
  <Application>Microsoft Macintosh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CASCSS</dc:creator>
  <cp:lastModifiedBy>CAS ITS</cp:lastModifiedBy>
  <cp:revision>74</cp:revision>
  <dcterms:created xsi:type="dcterms:W3CDTF">2003-01-19T21:20:08Z</dcterms:created>
  <dcterms:modified xsi:type="dcterms:W3CDTF">2012-06-07T14:07:25Z</dcterms:modified>
</cp:coreProperties>
</file>