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sldIdLst>
    <p:sldId id="367" r:id="rId2"/>
    <p:sldId id="368" r:id="rId3"/>
    <p:sldId id="379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384" r:id="rId13"/>
    <p:sldId id="377" r:id="rId14"/>
    <p:sldId id="378" r:id="rId15"/>
    <p:sldId id="380" r:id="rId16"/>
    <p:sldId id="381" r:id="rId17"/>
    <p:sldId id="382" r:id="rId18"/>
    <p:sldId id="394" r:id="rId19"/>
    <p:sldId id="408" r:id="rId20"/>
    <p:sldId id="383" r:id="rId21"/>
    <p:sldId id="385" r:id="rId22"/>
    <p:sldId id="386" r:id="rId23"/>
    <p:sldId id="387" r:id="rId24"/>
    <p:sldId id="388" r:id="rId25"/>
    <p:sldId id="409" r:id="rId26"/>
    <p:sldId id="389" r:id="rId27"/>
    <p:sldId id="390" r:id="rId28"/>
    <p:sldId id="391" r:id="rId29"/>
    <p:sldId id="410" r:id="rId30"/>
    <p:sldId id="395" r:id="rId31"/>
    <p:sldId id="411" r:id="rId32"/>
    <p:sldId id="392" r:id="rId33"/>
    <p:sldId id="393" r:id="rId34"/>
    <p:sldId id="396" r:id="rId35"/>
    <p:sldId id="397" r:id="rId36"/>
    <p:sldId id="398" r:id="rId37"/>
    <p:sldId id="412" r:id="rId38"/>
    <p:sldId id="399" r:id="rId39"/>
    <p:sldId id="400" r:id="rId40"/>
    <p:sldId id="401" r:id="rId41"/>
    <p:sldId id="402" r:id="rId42"/>
    <p:sldId id="405" r:id="rId43"/>
    <p:sldId id="403" r:id="rId44"/>
    <p:sldId id="404" r:id="rId45"/>
    <p:sldId id="407" r:id="rId46"/>
    <p:sldId id="406" r:id="rId4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8B10"/>
    <a:srgbClr val="800080"/>
    <a:srgbClr val="0F0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44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30305BD-A6AA-3B45-A73B-79C500F8D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39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A9CE25-D7D2-534D-8486-8A6FB597A342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990D49C0-F9D6-2242-A627-F5865564ACAB}" type="slidenum">
              <a:rPr lang="en-US" sz="1200"/>
              <a:pPr>
                <a:defRPr/>
              </a:pPr>
              <a:t>40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2400"/>
              <a:t>Struggling to understand a regional-scale flip from one ecological </a:t>
            </a:r>
          </a:p>
          <a:p>
            <a:pPr>
              <a:spcBef>
                <a:spcPct val="0"/>
              </a:spcBef>
              <a:defRPr/>
            </a:pPr>
            <a:r>
              <a:rPr lang="en-US" sz="2400"/>
              <a:t>	domain of attraction—savannah to brush—Leopold explores</a:t>
            </a:r>
          </a:p>
          <a:p>
            <a:pPr>
              <a:spcBef>
                <a:spcPct val="0"/>
              </a:spcBef>
              <a:defRPr/>
            </a:pPr>
            <a:r>
              <a:rPr lang="en-US" sz="2400"/>
              <a:t>	the boundaries between climatic and ecological temporal scales in</a:t>
            </a:r>
          </a:p>
          <a:p>
            <a:pPr>
              <a:spcBef>
                <a:spcPct val="0"/>
              </a:spcBef>
              <a:defRPr/>
            </a:pPr>
            <a:r>
              <a:rPr lang="en-US" sz="2400"/>
              <a:t>	</a:t>
            </a:r>
            <a:r>
              <a:rPr lang="ja-JP" altLang="en-US" sz="2400"/>
              <a:t>“</a:t>
            </a:r>
            <a:r>
              <a:rPr lang="en-US" altLang="ja-JP" sz="2400"/>
              <a:t>Some Fundamentals</a:t>
            </a:r>
            <a:r>
              <a:rPr lang="ja-JP" altLang="en-US" sz="2400"/>
              <a:t>”</a:t>
            </a:r>
            <a:endParaRPr lang="en-US" sz="2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22E65F9B-ED49-614B-A44D-49C7192637F5}" type="slidenum">
              <a:rPr lang="en-US" sz="1200"/>
              <a:pPr>
                <a:defRPr/>
              </a:pPr>
              <a:t>41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2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7D601-5854-D549-993A-366015F3C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5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A48CB-B215-4348-9546-1B1B3E43A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2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91EA1-3020-1E4C-B0D2-5E5B1EB62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89183-B206-E049-97A9-9A0B6A721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0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86365-316B-CF46-83DC-F13E5B6C0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1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B7033-D8BD-DD43-B316-3C026EFA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6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FDC0B-CD7E-4F44-84E8-A22F945F6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22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B48D3-095C-CC47-9985-A41A03013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6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3D1A4-ED17-084E-B772-664F6A5AB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20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3C40C-0655-8D44-85FF-157131C06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3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E66DB-B692-4242-AD15-B7C08BBC5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7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283814A-3F10-0D45-B6F6-3758D5487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r="15974" b="15961"/>
          <a:stretch>
            <a:fillRect/>
          </a:stretch>
        </p:blipFill>
        <p:spPr bwMode="auto">
          <a:xfrm rot="10800000">
            <a:off x="-4763" y="-6350"/>
            <a:ext cx="9145588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google.com/imgres?q=escudilla+mountain&amp;um=1&amp;hl=en&amp;client=firefox-a&amp;rls=org.mozilla:en-US:official&amp;channel=s&amp;biw=859&amp;bih=936&amp;tbm=isch&amp;tbnid=yS5LWgRq1TxSIM:&amp;imgrefurl=http://www.rshantz.com/Scenes/Arizona/WhiteMountains/20101001Fall01.htm&amp;docid=9flQYmAXHMvYRM&amp;imgurl=http://www.rshantz.com/Scenes/Arizona/WhiteMountains/20101001Fall01N.jpg&amp;w=600&amp;h=400&amp;ei=ODe5T-OgF8fM2AXZmPG_CQ&amp;zoom=1&amp;iact=hc&amp;vpx=215&amp;vpy=603&amp;dur=5318&amp;hovh=183&amp;hovw=275&amp;tx=115&amp;ty=118&amp;sig=110273687025184739419&amp;page=1&amp;tbnh=148&amp;tbnw=197&amp;start=0&amp;ndsp=20&amp;ved=1t:429,r:13,s:0,i:101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1738313" y="228600"/>
            <a:ext cx="5541962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n-cs"/>
              </a:rPr>
              <a:t>Narratives and the Construction </a:t>
            </a:r>
          </a:p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cs typeface="+mn-cs"/>
              </a:rPr>
              <a:t>of Environmental Responsibility</a:t>
            </a:r>
            <a:endParaRPr lang="en-US" sz="24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333375" y="1828800"/>
            <a:ext cx="8281988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cs typeface="+mn-cs"/>
              </a:rPr>
              <a:t>By J. Baird Callicott</a:t>
            </a:r>
          </a:p>
          <a:p>
            <a:pPr>
              <a:defRPr/>
            </a:pPr>
            <a:r>
              <a:rPr lang="en-US" sz="2000" dirty="0">
                <a:cs typeface="+mn-cs"/>
              </a:rPr>
              <a:t>University Distinguished Research Professor</a:t>
            </a:r>
          </a:p>
          <a:p>
            <a:pPr>
              <a:defRPr/>
            </a:pPr>
            <a:r>
              <a:rPr lang="en-US" sz="2000" dirty="0">
                <a:cs typeface="+mn-cs"/>
              </a:rPr>
              <a:t>Regents Professor of Philosophy</a:t>
            </a:r>
          </a:p>
          <a:p>
            <a:pPr>
              <a:defRPr/>
            </a:pPr>
            <a:r>
              <a:rPr lang="en-US" sz="2000" dirty="0">
                <a:cs typeface="+mn-cs"/>
              </a:rPr>
              <a:t>Department of Philosophy and Religion Studies</a:t>
            </a:r>
          </a:p>
          <a:p>
            <a:pPr>
              <a:defRPr/>
            </a:pPr>
            <a:endParaRPr lang="en-US" sz="2400" dirty="0">
              <a:cs typeface="+mn-cs"/>
            </a:endParaRPr>
          </a:p>
          <a:p>
            <a:pPr>
              <a:defRPr/>
            </a:pPr>
            <a:endParaRPr lang="en-US" sz="2400" dirty="0">
              <a:cs typeface="+mn-cs"/>
            </a:endParaRPr>
          </a:p>
          <a:p>
            <a:pPr>
              <a:defRPr/>
            </a:pPr>
            <a:endParaRPr lang="en-US" sz="2400" dirty="0">
              <a:solidFill>
                <a:srgbClr val="0F0FFF"/>
              </a:solidFill>
              <a:cs typeface="+mn-cs"/>
            </a:endParaRPr>
          </a:p>
          <a:p>
            <a:pPr>
              <a:defRPr/>
            </a:pPr>
            <a:endParaRPr lang="en-US" sz="2400" dirty="0">
              <a:solidFill>
                <a:srgbClr val="0F0FFF"/>
              </a:solidFill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0F0FFF"/>
                </a:solidFill>
                <a:cs typeface="+mn-cs"/>
              </a:rPr>
              <a:t> </a:t>
            </a:r>
          </a:p>
          <a:p>
            <a:pPr>
              <a:defRPr/>
            </a:pPr>
            <a:r>
              <a:rPr lang="en-US" sz="2400" dirty="0">
                <a:solidFill>
                  <a:srgbClr val="0F0FFF"/>
                </a:solidFill>
                <a:cs typeface="+mn-cs"/>
              </a:rPr>
              <a:t>United Nations Educational, Scientific, and Cultural Organization</a:t>
            </a:r>
            <a:endParaRPr lang="en-US" sz="2400" dirty="0">
              <a:solidFill>
                <a:schemeClr val="tx2"/>
              </a:solidFill>
              <a:cs typeface="+mn-cs"/>
            </a:endParaRPr>
          </a:p>
          <a:p>
            <a:pPr>
              <a:defRPr/>
            </a:pPr>
            <a:endParaRPr lang="en-US" sz="2400" dirty="0">
              <a:solidFill>
                <a:schemeClr val="tx2"/>
              </a:solidFill>
              <a:cs typeface="+mn-cs"/>
            </a:endParaRP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cs typeface="+mn-cs"/>
              </a:rPr>
              <a:t>Paris, France</a:t>
            </a:r>
            <a:endParaRPr lang="en-US" sz="2400" dirty="0">
              <a:cs typeface="+mn-cs"/>
            </a:endParaRPr>
          </a:p>
          <a:p>
            <a:pPr>
              <a:defRPr/>
            </a:pPr>
            <a:endParaRPr lang="en-US" sz="2400" dirty="0">
              <a:cs typeface="+mn-cs"/>
            </a:endParaRPr>
          </a:p>
          <a:p>
            <a:pPr>
              <a:defRPr/>
            </a:pPr>
            <a:r>
              <a:rPr lang="en-US" sz="2400" dirty="0">
                <a:cs typeface="+mn-cs"/>
              </a:rPr>
              <a:t>4 </a:t>
            </a:r>
            <a:r>
              <a:rPr lang="en-US" sz="2400" dirty="0" err="1">
                <a:cs typeface="+mn-cs"/>
              </a:rPr>
              <a:t>Juin</a:t>
            </a:r>
            <a:r>
              <a:rPr lang="en-US" sz="2400" dirty="0">
                <a:cs typeface="+mn-cs"/>
              </a:rPr>
              <a:t>, 2012</a:t>
            </a:r>
          </a:p>
        </p:txBody>
      </p:sp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78200"/>
            <a:ext cx="22352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1"/>
          <p:cNvSpPr txBox="1">
            <a:spLocks noChangeArrowheads="1"/>
          </p:cNvSpPr>
          <p:nvPr/>
        </p:nvSpPr>
        <p:spPr bwMode="auto">
          <a:xfrm>
            <a:off x="3703638" y="381000"/>
            <a:ext cx="3992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Grand (Master) Narratives</a:t>
            </a:r>
          </a:p>
        </p:txBody>
      </p:sp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185738" y="1700213"/>
            <a:ext cx="90170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			In a complex and dialectical way, the interaction </a:t>
            </a:r>
          </a:p>
          <a:p>
            <a:pPr algn="l"/>
            <a:r>
              <a:rPr lang="en-US" sz="2400"/>
              <a:t>			between two means of storing and transmitting </a:t>
            </a:r>
          </a:p>
          <a:p>
            <a:pPr algn="l"/>
            <a:r>
              <a:rPr lang="en-US" sz="2400"/>
              <a:t>			cognitive culture at the cusp of orality and</a:t>
            </a:r>
          </a:p>
          <a:p>
            <a:pPr algn="l"/>
            <a:r>
              <a:rPr lang="en-US" sz="2400"/>
              <a:t>			literacy produced a few “grand” or (more </a:t>
            </a:r>
          </a:p>
          <a:p>
            <a:pPr algn="l"/>
            <a:r>
              <a:rPr lang="en-US" sz="2400"/>
              <a:t>			tendentiously) “master” narratives.  By the time </a:t>
            </a:r>
          </a:p>
          <a:p>
            <a:pPr algn="l"/>
            <a:r>
              <a:rPr lang="en-US" sz="2400"/>
              <a:t>			of Socrates, the epics of Homer and Hesiod had </a:t>
            </a:r>
          </a:p>
          <a:p>
            <a:pPr algn="l"/>
            <a:r>
              <a:rPr lang="en-US" sz="2400"/>
              <a:t>			been cast in writing and with that they became </a:t>
            </a:r>
          </a:p>
          <a:p>
            <a:pPr algn="l"/>
            <a:r>
              <a:rPr lang="en-US" sz="2400"/>
              <a:t>			standardized and were universalized in the </a:t>
            </a:r>
          </a:p>
          <a:p>
            <a:pPr algn="l"/>
            <a:r>
              <a:rPr lang="en-US" sz="2400"/>
              <a:t>			Grecophone world.  The Olympian religion </a:t>
            </a:r>
          </a:p>
          <a:p>
            <a:pPr algn="l"/>
            <a:r>
              <a:rPr lang="en-US" sz="2400"/>
              <a:t>			became a grand narrative framing and organizing </a:t>
            </a:r>
          </a:p>
          <a:p>
            <a:pPr algn="l"/>
            <a:r>
              <a:rPr lang="en-US" sz="2400"/>
              <a:t>			the experience of all those under its egis.  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26527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914400"/>
            <a:ext cx="2614613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76200" y="1295400"/>
            <a:ext cx="9169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			At about the same time, the Hebrew myths were </a:t>
            </a:r>
          </a:p>
          <a:p>
            <a:pPr algn="l"/>
            <a:r>
              <a:rPr lang="en-US" sz="2400"/>
              <a:t>			cast in writing and they too became a grand </a:t>
            </a:r>
          </a:p>
          <a:p>
            <a:pPr algn="l"/>
            <a:r>
              <a:rPr lang="en-US" sz="2400"/>
              <a:t>			narrative framing and organizing the experience </a:t>
            </a:r>
          </a:p>
          <a:p>
            <a:pPr algn="l"/>
            <a:r>
              <a:rPr lang="en-US" sz="2400"/>
              <a:t>			of all those whom they enthralled.  The </a:t>
            </a:r>
          </a:p>
          <a:p>
            <a:pPr algn="l"/>
            <a:r>
              <a:rPr lang="en-US" sz="2400"/>
              <a:t>			transformation of the spoken word to the written </a:t>
            </a:r>
          </a:p>
          <a:p>
            <a:pPr algn="l"/>
            <a:r>
              <a:rPr lang="en-US" sz="2400"/>
              <a:t>			word somehow gave it fixity and a new power and </a:t>
            </a:r>
          </a:p>
          <a:p>
            <a:pPr algn="l"/>
            <a:r>
              <a:rPr lang="en-US" sz="2400"/>
              <a:t>			majesty to become unshakable Truth, the </a:t>
            </a:r>
            <a:r>
              <a:rPr lang="en-US" sz="2400">
                <a:solidFill>
                  <a:srgbClr val="0000FF"/>
                </a:solidFill>
              </a:rPr>
              <a:t>word </a:t>
            </a:r>
            <a:r>
              <a:rPr lang="en-US" sz="2400"/>
              <a:t>of </a:t>
            </a:r>
          </a:p>
          <a:p>
            <a:pPr algn="l"/>
            <a:r>
              <a:rPr lang="en-US" sz="2400"/>
              <a:t>			God.  </a:t>
            </a:r>
            <a:r>
              <a:rPr lang="en-US" sz="2400">
                <a:solidFill>
                  <a:srgbClr val="0000FF"/>
                </a:solidFill>
              </a:rPr>
              <a:t>The book itself </a:t>
            </a:r>
            <a:r>
              <a:rPr lang="en-US" sz="2400"/>
              <a:t>became sacred, an object of </a:t>
            </a:r>
          </a:p>
          <a:p>
            <a:pPr algn="l"/>
            <a:r>
              <a:rPr lang="en-US" sz="2400"/>
              <a:t>			worship.  How little we reflect on this on strange </a:t>
            </a:r>
          </a:p>
          <a:p>
            <a:pPr algn="l"/>
            <a:r>
              <a:rPr lang="en-US" sz="2400"/>
              <a:t>			phenomenon:  A book, the Bible, is </a:t>
            </a:r>
            <a:r>
              <a:rPr lang="en-US" sz="2400">
                <a:solidFill>
                  <a:srgbClr val="0000FF"/>
                </a:solidFill>
              </a:rPr>
              <a:t>holy </a:t>
            </a:r>
            <a:r>
              <a:rPr lang="en-US" sz="2400" i="1">
                <a:solidFill>
                  <a:srgbClr val="0000FF"/>
                </a:solidFill>
              </a:rPr>
              <a:t>writ</a:t>
            </a:r>
            <a:r>
              <a:rPr lang="en-US" sz="2400"/>
              <a:t>, </a:t>
            </a:r>
          </a:p>
          <a:p>
            <a:pPr algn="l"/>
            <a:r>
              <a:rPr lang="en-US" sz="2400"/>
              <a:t>			incarnate truth, the centerpiece of a portable </a:t>
            </a:r>
          </a:p>
          <a:p>
            <a:pPr algn="l"/>
            <a:r>
              <a:rPr lang="en-US" sz="2400"/>
              <a:t>			religion detached from place and materiality.     </a:t>
            </a:r>
          </a:p>
          <a:p>
            <a:pPr algn="l"/>
            <a:endParaRPr lang="en-US" sz="2400"/>
          </a:p>
        </p:txBody>
      </p:sp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2713038" y="152400"/>
            <a:ext cx="3992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Grand (Master) Narratives</a:t>
            </a:r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19383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1906588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1"/>
          <p:cNvSpPr txBox="1">
            <a:spLocks noChangeArrowheads="1"/>
          </p:cNvSpPr>
          <p:nvPr/>
        </p:nvSpPr>
        <p:spPr bwMode="auto">
          <a:xfrm>
            <a:off x="1143000" y="609600"/>
            <a:ext cx="85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660066"/>
                </a:solidFill>
              </a:rPr>
              <a:t>Moses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/>
          <p:cNvSpPr txBox="1">
            <a:spLocks noChangeArrowheads="1"/>
          </p:cNvSpPr>
          <p:nvPr/>
        </p:nvSpPr>
        <p:spPr bwMode="auto">
          <a:xfrm>
            <a:off x="-23813" y="76200"/>
            <a:ext cx="9259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FF0000"/>
                </a:solidFill>
              </a:rPr>
              <a:t>How Alphabetical Literacy Transformed Human Consciousness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0" y="609600"/>
            <a:ext cx="9007475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400" dirty="0" smtClean="0">
                <a:sym typeface="Wingdings" charset="0"/>
              </a:rPr>
              <a:t>	</a:t>
            </a:r>
          </a:p>
          <a:p>
            <a:pPr marL="342900" indent="-342900" algn="l">
              <a:buFont typeface="Wingdings" charset="0"/>
              <a:buChar char=""/>
              <a:defRPr/>
            </a:pPr>
            <a:r>
              <a:rPr lang="en-US" sz="2400" dirty="0" smtClean="0"/>
              <a:t>Intensified interiority and created individuality  (speech is public and </a:t>
            </a:r>
          </a:p>
          <a:p>
            <a:pPr algn="l">
              <a:defRPr/>
            </a:pPr>
            <a:r>
              <a:rPr lang="en-US" sz="2400" dirty="0" smtClean="0"/>
              <a:t>    communal, reading and writing is private and personal) </a:t>
            </a:r>
          </a:p>
          <a:p>
            <a:pPr algn="l">
              <a:defRPr/>
            </a:pPr>
            <a:endParaRPr lang="en-US" sz="2400" dirty="0" smtClean="0"/>
          </a:p>
          <a:p>
            <a:pPr marL="342900" indent="-342900" algn="l">
              <a:buFont typeface="Wingdings" charset="0"/>
              <a:buChar char=""/>
              <a:defRPr/>
            </a:pPr>
            <a:r>
              <a:rPr lang="en-US" sz="2400" dirty="0" smtClean="0">
                <a:sym typeface="Wingdings" charset="0"/>
              </a:rPr>
              <a:t>Thus it intensified fear of death and stimulated </a:t>
            </a:r>
          </a:p>
          <a:p>
            <a:pPr algn="l">
              <a:defRPr/>
            </a:pPr>
            <a:r>
              <a:rPr lang="en-US" sz="2400" dirty="0" smtClean="0">
                <a:sym typeface="Wingdings" charset="0"/>
              </a:rPr>
              <a:t>     eschatology (Pythagoras, Empedocles, Plato)</a:t>
            </a:r>
            <a:endParaRPr lang="en-US" sz="2400" dirty="0" smtClean="0"/>
          </a:p>
          <a:p>
            <a:pPr algn="l">
              <a:defRPr/>
            </a:pPr>
            <a:endParaRPr lang="en-US" sz="2400" dirty="0" smtClean="0"/>
          </a:p>
          <a:p>
            <a:pPr marL="342900" indent="-342900" algn="l">
              <a:buFont typeface="Wingdings" charset="0"/>
              <a:buChar char=""/>
              <a:defRPr/>
            </a:pPr>
            <a:r>
              <a:rPr lang="en-US" sz="2400" dirty="0" smtClean="0">
                <a:sym typeface="Wingdings" charset="0"/>
              </a:rPr>
              <a:t>Privileged stasis over change—the written word </a:t>
            </a:r>
          </a:p>
          <a:p>
            <a:pPr algn="l">
              <a:defRPr/>
            </a:pPr>
            <a:r>
              <a:rPr lang="en-US" sz="2400" dirty="0" smtClean="0">
                <a:sym typeface="Wingdings" charset="0"/>
              </a:rPr>
              <a:t>     exists in static space, the spoken word in dynamic </a:t>
            </a:r>
          </a:p>
          <a:p>
            <a:pPr algn="l">
              <a:defRPr/>
            </a:pPr>
            <a:r>
              <a:rPr lang="en-US" sz="2400" dirty="0" smtClean="0">
                <a:sym typeface="Wingdings" charset="0"/>
              </a:rPr>
              <a:t>     time (Parmenides)</a:t>
            </a:r>
          </a:p>
          <a:p>
            <a:pPr algn="l">
              <a:defRPr/>
            </a:pPr>
            <a:endParaRPr lang="en-US" sz="2400" dirty="0" smtClean="0">
              <a:sym typeface="Wingdings" charset="0"/>
            </a:endParaRPr>
          </a:p>
          <a:p>
            <a:pPr marL="342900" indent="-342900" algn="l">
              <a:buFont typeface="Wingdings" charset="0"/>
              <a:buChar char=""/>
              <a:defRPr/>
            </a:pPr>
            <a:r>
              <a:rPr lang="en-US" sz="2400" dirty="0" smtClean="0">
                <a:sym typeface="Wingdings" charset="0"/>
              </a:rPr>
              <a:t>Made abstract ideas possible—because a word </a:t>
            </a:r>
            <a:r>
              <a:rPr lang="en-US" sz="2400" dirty="0" err="1" smtClean="0">
                <a:sym typeface="Wingdings" charset="0"/>
              </a:rPr>
              <a:t>appeares</a:t>
            </a:r>
            <a:r>
              <a:rPr lang="en-US" sz="2400" dirty="0" smtClean="0">
                <a:sym typeface="Wingdings" charset="0"/>
              </a:rPr>
              <a:t> in two </a:t>
            </a:r>
          </a:p>
          <a:p>
            <a:pPr algn="l">
              <a:defRPr/>
            </a:pPr>
            <a:r>
              <a:rPr lang="en-US" sz="2400" dirty="0" smtClean="0">
                <a:sym typeface="Wingdings" charset="0"/>
              </a:rPr>
              <a:t>    material manifestations its meaning was neither something heard nor </a:t>
            </a:r>
          </a:p>
          <a:p>
            <a:pPr algn="l">
              <a:defRPr/>
            </a:pPr>
            <a:r>
              <a:rPr lang="en-US" sz="2400" dirty="0" smtClean="0">
                <a:sym typeface="Wingdings" charset="0"/>
              </a:rPr>
              <a:t>    something seen (Platonic forms)</a:t>
            </a:r>
          </a:p>
          <a:p>
            <a:pPr algn="l">
              <a:defRPr/>
            </a:pPr>
            <a:r>
              <a:rPr lang="en-US" sz="2400" dirty="0" smtClean="0">
                <a:sym typeface="Wingdings" charset="0"/>
              </a:rPr>
              <a:t> </a:t>
            </a:r>
          </a:p>
          <a:p>
            <a:pPr algn="l">
              <a:defRPr/>
            </a:pPr>
            <a:r>
              <a:rPr lang="en-US" sz="2400" dirty="0" smtClean="0"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2400" dirty="0" smtClean="0">
                <a:sym typeface="Wingdings" charset="0"/>
              </a:rPr>
              <a:t> Privileged prose over poetry (no need for formal mnemonic aid) </a:t>
            </a:r>
          </a:p>
          <a:p>
            <a:pPr algn="l">
              <a:defRPr/>
            </a:pPr>
            <a:endParaRPr lang="en-US" sz="2400" dirty="0" smtClean="0"/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4343400" y="4114800"/>
            <a:ext cx="2157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000">
                <a:solidFill>
                  <a:srgbClr val="660066"/>
                </a:solidFill>
              </a:rPr>
              <a:t>Marshall McLuhan</a:t>
            </a:r>
          </a:p>
        </p:txBody>
      </p:sp>
      <p:pic>
        <p:nvPicPr>
          <p:cNvPr id="2662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28800"/>
            <a:ext cx="22971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"/>
          <p:cNvSpPr txBox="1">
            <a:spLocks noChangeArrowheads="1"/>
          </p:cNvSpPr>
          <p:nvPr/>
        </p:nvSpPr>
        <p:spPr bwMode="auto">
          <a:xfrm>
            <a:off x="2463800" y="76200"/>
            <a:ext cx="3792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Science as non-Narrative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905875" cy="6370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 dirty="0"/>
              <a:t>		Ancient science emerged on the near side of the </a:t>
            </a:r>
            <a:r>
              <a:rPr lang="en-US" sz="2400" dirty="0" err="1"/>
              <a:t>orality</a:t>
            </a:r>
            <a:r>
              <a:rPr lang="en-US" sz="2400" dirty="0"/>
              <a:t>-</a:t>
            </a:r>
          </a:p>
          <a:p>
            <a:pPr algn="l">
              <a:defRPr/>
            </a:pPr>
            <a:r>
              <a:rPr lang="en-US" sz="2400" dirty="0"/>
              <a:t>		literacy boundary, the quintessential cognitive </a:t>
            </a:r>
          </a:p>
          <a:p>
            <a:pPr algn="l">
              <a:defRPr/>
            </a:pPr>
            <a:r>
              <a:rPr lang="en-US" sz="2400" dirty="0"/>
              <a:t>		expression of the kind of human consciousness made </a:t>
            </a:r>
          </a:p>
          <a:p>
            <a:pPr algn="l">
              <a:defRPr/>
            </a:pPr>
            <a:r>
              <a:rPr lang="en-US" sz="2400" dirty="0"/>
              <a:t>		possible by literacy—</a:t>
            </a:r>
          </a:p>
          <a:p>
            <a:pPr lvl="4" algn="l">
              <a:defRPr/>
            </a:pPr>
            <a:r>
              <a:rPr lang="en-US" sz="2400" dirty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en-US" sz="2400" dirty="0"/>
              <a:t>Fabricated of abstract ideas</a:t>
            </a:r>
          </a:p>
          <a:p>
            <a:pPr marL="2171700" lvl="4" indent="-342900" algn="l">
              <a:buFont typeface="Arial"/>
              <a:buChar char="•"/>
              <a:defRPr/>
            </a:pPr>
            <a:r>
              <a:rPr lang="en-US" sz="2400" dirty="0"/>
              <a:t> Expressed in prose not poetry</a:t>
            </a:r>
          </a:p>
          <a:p>
            <a:pPr marL="2171700" lvl="4" indent="-342900" algn="l">
              <a:buFont typeface="Arial"/>
              <a:buChar char="•"/>
              <a:defRPr/>
            </a:pPr>
            <a:r>
              <a:rPr lang="en-US" sz="2400" dirty="0"/>
              <a:t> Born of idiosyncratic, individual thought</a:t>
            </a:r>
          </a:p>
          <a:p>
            <a:pPr marL="2171700" lvl="4" indent="-342900" algn="l">
              <a:buFont typeface="Arial"/>
              <a:buChar char="•"/>
              <a:defRPr/>
            </a:pPr>
            <a:r>
              <a:rPr lang="en-US" sz="2400" dirty="0"/>
              <a:t> Natural causes for natural phenomena</a:t>
            </a:r>
          </a:p>
          <a:p>
            <a:pPr marL="2171700" lvl="4" indent="-342900" algn="l">
              <a:buFont typeface="Arial"/>
              <a:buChar char="•"/>
              <a:defRPr/>
            </a:pPr>
            <a:r>
              <a:rPr lang="en-US" sz="2400" dirty="0"/>
              <a:t> No supernatural agents</a:t>
            </a:r>
          </a:p>
          <a:p>
            <a:pPr marL="2171700" lvl="4" indent="-342900" algn="l">
              <a:buFont typeface="Arial"/>
              <a:buChar char="•"/>
              <a:defRPr/>
            </a:pPr>
            <a:r>
              <a:rPr lang="en-US" sz="2400" dirty="0"/>
              <a:t> No actors, no action</a:t>
            </a:r>
          </a:p>
          <a:p>
            <a:pPr marL="2171700" lvl="4" indent="-342900" algn="l">
              <a:buFont typeface="Arial"/>
              <a:buChar char="•"/>
              <a:defRPr/>
            </a:pPr>
            <a:r>
              <a:rPr lang="en-US" sz="2400" dirty="0"/>
              <a:t> Putatively rational</a:t>
            </a:r>
          </a:p>
          <a:p>
            <a:pPr marL="2171700" lvl="4" indent="-342900" algn="l">
              <a:buFont typeface="Arial"/>
              <a:buChar char="•"/>
              <a:defRPr/>
            </a:pPr>
            <a:r>
              <a:rPr lang="en-US" sz="2400" dirty="0"/>
              <a:t> Thus inviting logical analysis and criticism</a:t>
            </a:r>
          </a:p>
          <a:p>
            <a:pPr marL="2171700" lvl="4" indent="-342900" algn="l">
              <a:buFont typeface="Arial"/>
              <a:buChar char="•"/>
              <a:defRPr/>
            </a:pPr>
            <a:r>
              <a:rPr lang="en-US" sz="2400" dirty="0"/>
              <a:t> Reduction of qualitative variation to quantitative</a:t>
            </a:r>
          </a:p>
          <a:p>
            <a:pPr marL="2171700" lvl="4" indent="-342900" algn="l">
              <a:buFont typeface="Arial"/>
              <a:buChar char="•"/>
              <a:defRPr/>
            </a:pPr>
            <a:r>
              <a:rPr lang="en-US" sz="2400" dirty="0"/>
              <a:t> Progressive via a dialectical development of ideas</a:t>
            </a:r>
          </a:p>
          <a:p>
            <a:pPr marL="2171700" lvl="4" indent="-342900" algn="l">
              <a:buFont typeface="Arial"/>
              <a:buChar char="•"/>
              <a:defRPr/>
            </a:pPr>
            <a:r>
              <a:rPr lang="en-US" sz="2400" dirty="0"/>
              <a:t> After the 17</a:t>
            </a:r>
            <a:r>
              <a:rPr lang="en-US" sz="2400" baseline="30000" dirty="0"/>
              <a:t>th</a:t>
            </a:r>
            <a:r>
              <a:rPr lang="en-US" sz="2400" dirty="0"/>
              <a:t> century, progress via the experimental</a:t>
            </a:r>
          </a:p>
          <a:p>
            <a:pPr lvl="4" algn="l">
              <a:defRPr/>
            </a:pPr>
            <a:r>
              <a:rPr lang="en-US" sz="2400" dirty="0"/>
              <a:t>	method</a:t>
            </a:r>
          </a:p>
          <a:p>
            <a:pPr marL="2171700" lvl="4" indent="-342900" algn="l">
              <a:buFont typeface="Arial"/>
              <a:buChar char="•"/>
              <a:defRPr/>
            </a:pPr>
            <a:endParaRPr lang="en-US" sz="2400" dirty="0"/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1833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r="5675"/>
          <a:stretch>
            <a:fillRect/>
          </a:stretch>
        </p:blipFill>
        <p:spPr bwMode="auto">
          <a:xfrm>
            <a:off x="152400" y="3810000"/>
            <a:ext cx="20701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457200" y="533400"/>
            <a:ext cx="132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000">
                <a:solidFill>
                  <a:srgbClr val="660066"/>
                </a:solidFill>
              </a:rPr>
              <a:t>Pythagoras</a:t>
            </a:r>
          </a:p>
        </p:txBody>
      </p:sp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533400" y="6477000"/>
            <a:ext cx="1381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000">
                <a:solidFill>
                  <a:srgbClr val="660066"/>
                </a:solidFill>
              </a:rPr>
              <a:t>Democritus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/>
          <p:cNvSpPr txBox="1">
            <a:spLocks noChangeArrowheads="1"/>
          </p:cNvSpPr>
          <p:nvPr/>
        </p:nvSpPr>
        <p:spPr bwMode="auto">
          <a:xfrm>
            <a:off x="1893888" y="457200"/>
            <a:ext cx="4779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Science as Grand non-Narrative</a:t>
            </a:r>
          </a:p>
        </p:txBody>
      </p:sp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0" y="1447800"/>
            <a:ext cx="92614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Scientific discourse is not narrative, but it usurps the cultural function of </a:t>
            </a:r>
          </a:p>
          <a:p>
            <a:pPr algn="l"/>
            <a:r>
              <a:rPr lang="en-US" sz="2400"/>
              <a:t>	grand narratives.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It provides a </a:t>
            </a:r>
            <a:r>
              <a:rPr lang="en-US" sz="2400">
                <a:solidFill>
                  <a:srgbClr val="0000FF"/>
                </a:solidFill>
              </a:rPr>
              <a:t>cosmogony</a:t>
            </a:r>
            <a:r>
              <a:rPr lang="en-US" sz="2400"/>
              <a:t> (the Big Bang) and </a:t>
            </a:r>
            <a:r>
              <a:rPr lang="en-US" sz="2400">
                <a:solidFill>
                  <a:srgbClr val="0000FF"/>
                </a:solidFill>
              </a:rPr>
              <a:t>cosmology</a:t>
            </a:r>
            <a:r>
              <a:rPr lang="en-US" sz="2400"/>
              <a:t> (finite, “curved,”</a:t>
            </a:r>
          </a:p>
          <a:p>
            <a:pPr algn="l"/>
            <a:r>
              <a:rPr lang="en-US" sz="2400"/>
              <a:t>	four-dimensional space-time) populated by beings of titanc</a:t>
            </a:r>
          </a:p>
          <a:p>
            <a:pPr algn="l"/>
            <a:r>
              <a:rPr lang="en-US" sz="2400"/>
              <a:t>	proportion—black holes, galaxies, stars, planets.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It is </a:t>
            </a:r>
            <a:r>
              <a:rPr lang="en-US" sz="2400">
                <a:solidFill>
                  <a:srgbClr val="0000FF"/>
                </a:solidFill>
              </a:rPr>
              <a:t>identity shaping </a:t>
            </a:r>
            <a:r>
              <a:rPr lang="en-US" sz="2400"/>
              <a:t>(the </a:t>
            </a:r>
            <a:r>
              <a:rPr lang="en-US" sz="2400">
                <a:solidFill>
                  <a:srgbClr val="0000FF"/>
                </a:solidFill>
              </a:rPr>
              <a:t>evolutionary tree of life</a:t>
            </a:r>
            <a:r>
              <a:rPr lang="en-US" sz="2400"/>
              <a:t>), providing an extended</a:t>
            </a:r>
          </a:p>
          <a:p>
            <a:pPr algn="l"/>
            <a:r>
              <a:rPr lang="en-US" sz="2400"/>
              <a:t>	genealogy back through our hominid progenitors, through the </a:t>
            </a:r>
          </a:p>
          <a:p>
            <a:pPr algn="l"/>
            <a:r>
              <a:rPr lang="en-US" sz="2400"/>
              <a:t>	amphibians that made the transition of animal life from the sea to</a:t>
            </a:r>
          </a:p>
          <a:p>
            <a:pPr algn="l"/>
            <a:r>
              <a:rPr lang="en-US" sz="2400"/>
              <a:t>	the land, and finally to those ancestral forms mothered in the</a:t>
            </a:r>
          </a:p>
          <a:p>
            <a:pPr algn="l"/>
            <a:r>
              <a:rPr lang="en-US" sz="2400"/>
              <a:t>	oceans.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/>
          <p:cNvSpPr txBox="1">
            <a:spLocks noChangeArrowheads="1"/>
          </p:cNvSpPr>
          <p:nvPr/>
        </p:nvSpPr>
        <p:spPr bwMode="auto">
          <a:xfrm>
            <a:off x="152400" y="1066800"/>
            <a:ext cx="908208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What is sometimes called the “Epic of Evolution” is very disturbing and</a:t>
            </a:r>
          </a:p>
          <a:p>
            <a:pPr algn="l"/>
            <a:r>
              <a:rPr lang="en-US" sz="2400"/>
              <a:t>frightening to many fundamentalist Christians in the US.  But why? </a:t>
            </a:r>
          </a:p>
          <a:p>
            <a:pPr algn="l"/>
            <a:r>
              <a:rPr lang="en-US" sz="2400"/>
              <a:t>Because, unlike say Quantum Theory or the Theory of Relativity, the </a:t>
            </a:r>
          </a:p>
          <a:p>
            <a:pPr algn="l"/>
            <a:r>
              <a:rPr lang="en-US" sz="2400"/>
              <a:t>Theory of Evolution has quasi-narrative qualities and threatens to </a:t>
            </a:r>
          </a:p>
          <a:p>
            <a:pPr algn="l"/>
            <a:r>
              <a:rPr lang="en-US" sz="2400"/>
              <a:t>function like the older </a:t>
            </a:r>
          </a:p>
          <a:p>
            <a:pPr algn="l"/>
            <a:r>
              <a:rPr lang="en-US" sz="2400"/>
              <a:t>biblical narratives </a:t>
            </a:r>
          </a:p>
          <a:p>
            <a:pPr algn="l"/>
            <a:r>
              <a:rPr lang="en-US" sz="2400"/>
              <a:t>born in the </a:t>
            </a:r>
          </a:p>
          <a:p>
            <a:pPr algn="l"/>
            <a:r>
              <a:rPr lang="en-US" sz="2400"/>
              <a:t>consciousness of </a:t>
            </a:r>
          </a:p>
          <a:p>
            <a:pPr algn="l"/>
            <a:r>
              <a:rPr lang="en-US" sz="2400"/>
              <a:t>orality and embalmed</a:t>
            </a:r>
          </a:p>
          <a:p>
            <a:pPr algn="l"/>
            <a:r>
              <a:rPr lang="en-US" sz="2400"/>
              <a:t>and disseminated by </a:t>
            </a:r>
          </a:p>
          <a:p>
            <a:pPr algn="l"/>
            <a:r>
              <a:rPr lang="en-US" sz="2400"/>
              <a:t>the technology of </a:t>
            </a:r>
          </a:p>
          <a:p>
            <a:pPr algn="l"/>
            <a:r>
              <a:rPr lang="en-US" sz="2400"/>
              <a:t>literacy. </a:t>
            </a:r>
          </a:p>
          <a:p>
            <a:pPr algn="l"/>
            <a:endParaRPr lang="en-US" sz="2400"/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078038" y="457200"/>
            <a:ext cx="4779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Science as Grand non-Narrative</a:t>
            </a: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752725"/>
            <a:ext cx="6057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1136650" y="609600"/>
            <a:ext cx="6446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Why the Discourse of Science is Alienating</a:t>
            </a:r>
          </a:p>
        </p:txBody>
      </p:sp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334963" y="1371600"/>
            <a:ext cx="8577262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Perhaps because scientific discourse does not stimulate the narrative </a:t>
            </a:r>
          </a:p>
          <a:p>
            <a:pPr algn="l"/>
            <a:r>
              <a:rPr lang="en-US" sz="2400"/>
              <a:t>	receptors in the human brain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Scientific discourse is </a:t>
            </a:r>
          </a:p>
          <a:p>
            <a:pPr lvl="1" algn="l">
              <a:buFont typeface="Arial" charset="0"/>
              <a:buChar char="•"/>
            </a:pPr>
            <a:r>
              <a:rPr lang="en-US" sz="2400"/>
              <a:t>Static</a:t>
            </a:r>
          </a:p>
          <a:p>
            <a:pPr lvl="1" algn="l">
              <a:buFont typeface="Arial" charset="0"/>
              <a:buChar char="•"/>
            </a:pPr>
            <a:r>
              <a:rPr lang="en-US" sz="2400"/>
              <a:t>Abstract</a:t>
            </a:r>
          </a:p>
          <a:p>
            <a:pPr lvl="1" algn="l">
              <a:buFont typeface="Arial" charset="0"/>
              <a:buChar char="•"/>
            </a:pPr>
            <a:r>
              <a:rPr lang="en-US" sz="2400"/>
              <a:t>Quantitative</a:t>
            </a:r>
          </a:p>
          <a:p>
            <a:pPr lvl="1" algn="l">
              <a:buFont typeface="Arial" charset="0"/>
              <a:buChar char="•"/>
            </a:pPr>
            <a:r>
              <a:rPr lang="en-US" sz="2400"/>
              <a:t>Compartmentalized (by disciplinary silos)</a:t>
            </a:r>
          </a:p>
          <a:p>
            <a:pPr lvl="1" algn="l">
              <a:buFont typeface="Arial" charset="0"/>
              <a:buChar char="•"/>
            </a:pPr>
            <a:r>
              <a:rPr lang="en-US" sz="2400"/>
              <a:t>Impersonal</a:t>
            </a:r>
          </a:p>
          <a:p>
            <a:pPr lvl="1" algn="l">
              <a:buFont typeface="Arial" charset="0"/>
              <a:buChar char="•"/>
            </a:pPr>
            <a:r>
              <a:rPr lang="en-US" sz="2400"/>
              <a:t>Undramatic</a:t>
            </a:r>
          </a:p>
          <a:p>
            <a:pPr lvl="1" algn="l">
              <a:buFont typeface="Arial" charset="0"/>
              <a:buChar char="•"/>
            </a:pPr>
            <a:r>
              <a:rPr lang="en-US" sz="2400"/>
              <a:t>Spiritually depauperate</a:t>
            </a:r>
          </a:p>
          <a:p>
            <a:pPr lvl="1" algn="l">
              <a:buFont typeface="Arial" charset="0"/>
              <a:buChar char="•"/>
            </a:pPr>
            <a:r>
              <a:rPr lang="en-US" sz="2400"/>
              <a:t>Aesthetically unappealing</a:t>
            </a:r>
          </a:p>
          <a:p>
            <a:pPr lvl="1" algn="l">
              <a:buFont typeface="Arial" charset="0"/>
              <a:buChar char="•"/>
            </a:pPr>
            <a:r>
              <a:rPr lang="en-US" sz="2400"/>
              <a:t>Inaccessible</a:t>
            </a:r>
          </a:p>
          <a:p>
            <a:pPr lvl="1" algn="l">
              <a:buFont typeface="Arial" charset="0"/>
              <a:buChar char="•"/>
            </a:pPr>
            <a:r>
              <a:rPr lang="en-US" sz="2400"/>
              <a:t>Sequestered in gated and cloistered magisteria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1"/>
          <p:cNvSpPr txBox="1">
            <a:spLocks noChangeArrowheads="1"/>
          </p:cNvSpPr>
          <p:nvPr/>
        </p:nvSpPr>
        <p:spPr bwMode="auto">
          <a:xfrm>
            <a:off x="890588" y="304800"/>
            <a:ext cx="7038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The Narrativization of the Scientific Worldview</a:t>
            </a:r>
          </a:p>
        </p:txBody>
      </p:sp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82550" y="914400"/>
            <a:ext cx="9186863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But science does have a story to tell; and the story it has to tell is one</a:t>
            </a:r>
          </a:p>
          <a:p>
            <a:pPr algn="l"/>
            <a:r>
              <a:rPr lang="en-US" sz="2400"/>
              <a:t>	to which we must listen as a matter of life and death. 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The Dreamtime songlines guide a walker through terra incognita.  Grand</a:t>
            </a:r>
          </a:p>
          <a:p>
            <a:pPr algn="l"/>
            <a:r>
              <a:rPr lang="en-US" sz="2400"/>
              <a:t>	narratives also serve as guides for action.  What environmental </a:t>
            </a:r>
          </a:p>
          <a:p>
            <a:pPr algn="l"/>
            <a:r>
              <a:rPr lang="en-US" sz="2400"/>
              <a:t>	policies are we likely to pursue if we believe that the world was</a:t>
            </a:r>
          </a:p>
          <a:p>
            <a:pPr algn="l"/>
            <a:r>
              <a:rPr lang="en-US" sz="2400"/>
              <a:t>	created only ~6000 years ago; that humans were created in the</a:t>
            </a:r>
          </a:p>
          <a:p>
            <a:pPr algn="l"/>
            <a:r>
              <a:rPr lang="en-US" sz="2400"/>
              <a:t>	image of God, given dominion over creation and a mandate to</a:t>
            </a:r>
          </a:p>
          <a:p>
            <a:pPr algn="l"/>
            <a:r>
              <a:rPr lang="en-US" sz="2400"/>
              <a:t>	subdue it?  Many members of the US Congress, some former</a:t>
            </a:r>
          </a:p>
          <a:p>
            <a:pPr algn="l"/>
            <a:r>
              <a:rPr lang="en-US" sz="2400"/>
              <a:t>	candidates for the Republican presidential nomination and a large</a:t>
            </a:r>
          </a:p>
          <a:p>
            <a:pPr algn="l"/>
            <a:r>
              <a:rPr lang="en-US" sz="2400"/>
              <a:t>	portion of the US population profess to believe just that.  And </a:t>
            </a:r>
          </a:p>
          <a:p>
            <a:pPr algn="l"/>
            <a:r>
              <a:rPr lang="en-US" sz="2400"/>
              <a:t>	many also profess to believe that we live in the “End Times” and</a:t>
            </a:r>
          </a:p>
          <a:p>
            <a:pPr algn="l"/>
            <a:r>
              <a:rPr lang="en-US" sz="2400"/>
              <a:t>	thus that concern for the world that the present generation</a:t>
            </a:r>
          </a:p>
          <a:p>
            <a:pPr algn="l"/>
            <a:r>
              <a:rPr lang="en-US" sz="2400"/>
              <a:t>	will bequeath to future generations is a misplaced concern.  And</a:t>
            </a:r>
          </a:p>
          <a:p>
            <a:pPr algn="l"/>
            <a:r>
              <a:rPr lang="en-US" sz="2400"/>
              <a:t>	many believe that only God can change the Earth’s climate.   </a:t>
            </a:r>
          </a:p>
          <a:p>
            <a:pPr algn="l"/>
            <a:endParaRPr lang="en-US"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1038225" y="381000"/>
            <a:ext cx="7038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The Narrativization of the Scientific Worldview</a:t>
            </a:r>
          </a:p>
        </p:txBody>
      </p:sp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-76200" y="2551113"/>
            <a:ext cx="928052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  A </a:t>
            </a:r>
            <a:r>
              <a:rPr lang="en-US" sz="2400">
                <a:solidFill>
                  <a:srgbClr val="0F0FFF"/>
                </a:solidFill>
              </a:rPr>
              <a:t>caveat</a:t>
            </a:r>
            <a:r>
              <a:rPr lang="en-US" sz="2400"/>
              <a:t>: The story science has to tell is just one story among many.  </a:t>
            </a:r>
          </a:p>
          <a:p>
            <a:pPr algn="l"/>
            <a:r>
              <a:rPr lang="en-US" sz="2400"/>
              <a:t>	We have no greater access to the Unvarnished Truth via the </a:t>
            </a:r>
          </a:p>
          <a:p>
            <a:pPr algn="l"/>
            <a:r>
              <a:rPr lang="en-US" sz="2400"/>
              <a:t>	scientific method than did Hesiod who was informed by his muses </a:t>
            </a:r>
          </a:p>
          <a:p>
            <a:pPr algn="l"/>
            <a:r>
              <a:rPr lang="en-US" sz="2400"/>
              <a:t>	or Moses who was informed by his God.  All stories—that of </a:t>
            </a:r>
          </a:p>
          <a:p>
            <a:pPr algn="l"/>
            <a:r>
              <a:rPr lang="en-US" sz="2400"/>
              <a:t>	science especially—are made up, “composed” as Bruno Latour is </a:t>
            </a:r>
          </a:p>
          <a:p>
            <a:pPr algn="l"/>
            <a:r>
              <a:rPr lang="en-US" sz="2400"/>
              <a:t>	fond of saying.  The difference, Latour says, is not one of kind but </a:t>
            </a:r>
          </a:p>
          <a:p>
            <a:pPr algn="l"/>
            <a:r>
              <a:rPr lang="en-US" sz="2400"/>
              <a:t>	of quality.  Some stories are well composed, others badly </a:t>
            </a:r>
          </a:p>
          <a:p>
            <a:pPr algn="l"/>
            <a:r>
              <a:rPr lang="en-US" sz="2400"/>
              <a:t>	composed.  The story science has to tell has one crucial check on </a:t>
            </a:r>
          </a:p>
          <a:p>
            <a:pPr algn="l"/>
            <a:r>
              <a:rPr lang="en-US" sz="2400"/>
              <a:t>	bad composition—a hermeneutic of suspicion, a culture of </a:t>
            </a:r>
          </a:p>
          <a:p>
            <a:pPr algn="l"/>
            <a:r>
              <a:rPr lang="en-US" sz="2400"/>
              <a:t>	disputation, and an epistemology of falsifiability—making its </a:t>
            </a:r>
          </a:p>
          <a:p>
            <a:pPr algn="l"/>
            <a:r>
              <a:rPr lang="en-US" sz="2400"/>
              <a:t>	story </a:t>
            </a:r>
            <a:r>
              <a:rPr lang="en-US" sz="2400">
                <a:solidFill>
                  <a:srgbClr val="0F0FFF"/>
                </a:solidFill>
              </a:rPr>
              <a:t>unceasingly self-correcting </a:t>
            </a:r>
            <a:r>
              <a:rPr lang="en-US" sz="2400"/>
              <a:t>and </a:t>
            </a:r>
            <a:r>
              <a:rPr lang="en-US" sz="2400">
                <a:solidFill>
                  <a:srgbClr val="0F0FFF"/>
                </a:solidFill>
              </a:rPr>
              <a:t>permanently tentative</a:t>
            </a:r>
            <a:r>
              <a:rPr lang="en-US" sz="2400"/>
              <a:t>.   </a:t>
            </a: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153988" y="1143000"/>
            <a:ext cx="8775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Telling </a:t>
            </a:r>
            <a:r>
              <a:rPr lang="en-US" sz="2400">
                <a:solidFill>
                  <a:srgbClr val="0F0FFF"/>
                </a:solidFill>
              </a:rPr>
              <a:t>the story </a:t>
            </a:r>
            <a:r>
              <a:rPr lang="en-US" sz="2400"/>
              <a:t>that science has to tell </a:t>
            </a:r>
            <a:r>
              <a:rPr lang="en-US" sz="2400">
                <a:solidFill>
                  <a:srgbClr val="0F0FFF"/>
                </a:solidFill>
              </a:rPr>
              <a:t>as a narrative</a:t>
            </a:r>
            <a:r>
              <a:rPr lang="en-US" sz="2400"/>
              <a:t>, making that </a:t>
            </a:r>
          </a:p>
          <a:p>
            <a:pPr algn="l"/>
            <a:r>
              <a:rPr lang="en-US" sz="2400"/>
              <a:t>	narrative persuasive, and actualizing its aesthetic and spiritual</a:t>
            </a:r>
          </a:p>
          <a:p>
            <a:pPr algn="l"/>
            <a:r>
              <a:rPr lang="en-US" sz="2400"/>
              <a:t>	potential is vital for the sustainability of global civilization.    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1981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81163"/>
            <a:ext cx="2659063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194175"/>
            <a:ext cx="19939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839788" y="152400"/>
            <a:ext cx="7038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The Narrativization of the Scientific Worldview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381000" y="609600"/>
            <a:ext cx="7659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To tell the vital story that science has to tell to a listening lay </a:t>
            </a:r>
          </a:p>
          <a:p>
            <a:pPr algn="l"/>
            <a:r>
              <a:rPr lang="en-US" sz="2400"/>
              <a:t>audience that story has to be told as a story—as a narrative.</a:t>
            </a:r>
          </a:p>
        </p:txBody>
      </p:sp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2209800" y="1676400"/>
            <a:ext cx="43846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Thomas Berry, a heretical Jesuit, </a:t>
            </a:r>
          </a:p>
          <a:p>
            <a:pPr algn="l"/>
            <a:r>
              <a:rPr lang="en-US" sz="2400"/>
              <a:t>teamed up with Brian Swimme, </a:t>
            </a:r>
          </a:p>
          <a:p>
            <a:pPr algn="l"/>
            <a:r>
              <a:rPr lang="en-US" sz="2400"/>
              <a:t>a physicist, to tell </a:t>
            </a:r>
            <a:r>
              <a:rPr lang="en-US" sz="2400" i="1"/>
              <a:t>The Universe </a:t>
            </a:r>
          </a:p>
          <a:p>
            <a:pPr algn="l"/>
            <a:r>
              <a:rPr lang="en-US" sz="2400" i="1"/>
              <a:t>Story</a:t>
            </a:r>
            <a:r>
              <a:rPr lang="en-US" sz="2400"/>
              <a:t>—the</a:t>
            </a:r>
            <a:r>
              <a:rPr lang="en-US" sz="2400" i="1"/>
              <a:t> “</a:t>
            </a:r>
            <a:r>
              <a:rPr lang="en-US" altLang="ja-JP" sz="2400"/>
              <a:t>epic</a:t>
            </a:r>
            <a:r>
              <a:rPr lang="en-US" sz="2400"/>
              <a:t>”</a:t>
            </a:r>
            <a:r>
              <a:rPr lang="en-US" altLang="ja-JP" sz="2400"/>
              <a:t> of cosmic </a:t>
            </a:r>
          </a:p>
          <a:p>
            <a:pPr algn="l"/>
            <a:r>
              <a:rPr lang="en-US" sz="2400"/>
              <a:t>evolution from the Big Bang to </a:t>
            </a:r>
          </a:p>
          <a:p>
            <a:pPr algn="l"/>
            <a:r>
              <a:rPr lang="en-US" sz="2400"/>
              <a:t>the origin of life on Earth to the </a:t>
            </a:r>
          </a:p>
          <a:p>
            <a:pPr algn="l"/>
            <a:r>
              <a:rPr lang="en-US" sz="2400"/>
              <a:t>evolution of “man”—as a better, </a:t>
            </a:r>
          </a:p>
          <a:p>
            <a:pPr algn="l"/>
            <a:r>
              <a:rPr lang="en-US" sz="2400"/>
              <a:t>more persuasive alternative than </a:t>
            </a:r>
          </a:p>
          <a:p>
            <a:pPr algn="l"/>
            <a:r>
              <a:rPr lang="en-US" sz="2400"/>
              <a:t>the primitive story of the universe </a:t>
            </a:r>
          </a:p>
          <a:p>
            <a:pPr algn="l"/>
            <a:r>
              <a:rPr lang="en-US" sz="2400"/>
              <a:t>told in </a:t>
            </a:r>
            <a:r>
              <a:rPr lang="en-US" sz="2400" i="1"/>
              <a:t>Genesis</a:t>
            </a:r>
            <a:r>
              <a:rPr lang="en-US" sz="240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3243263" y="6096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For UNESCO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025" y="1752600"/>
            <a:ext cx="8359775" cy="56324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 dirty="0"/>
              <a:t>Talk will center on narratives in relation to all three of UNESCO’s</a:t>
            </a:r>
          </a:p>
          <a:p>
            <a:pPr algn="l">
              <a:defRPr/>
            </a:pPr>
            <a:r>
              <a:rPr lang="en-US" sz="2400" dirty="0"/>
              <a:t>	signature themes </a:t>
            </a:r>
            <a:r>
              <a:rPr lang="en-US" sz="2400" b="1" dirty="0"/>
              <a:t>+ 1</a:t>
            </a:r>
            <a:r>
              <a:rPr lang="en-US" sz="2400" dirty="0"/>
              <a:t> = </a:t>
            </a:r>
            <a:r>
              <a:rPr lang="en-US" sz="2400" b="1" dirty="0"/>
              <a:t>environment</a:t>
            </a:r>
            <a:r>
              <a:rPr lang="en-US" sz="2400" dirty="0"/>
              <a:t> (belonging to UNEP)</a:t>
            </a:r>
          </a:p>
          <a:p>
            <a:pPr algn="l">
              <a:defRPr/>
            </a:pPr>
            <a:endParaRPr lang="en-US" sz="2400" dirty="0"/>
          </a:p>
          <a:p>
            <a:pPr marL="1257300" lvl="2" indent="-342900" algn="l"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Cultural</a:t>
            </a:r>
            <a:r>
              <a:rPr lang="en-US" sz="2400" dirty="0"/>
              <a:t> foundations and functions of narratives</a:t>
            </a:r>
          </a:p>
          <a:p>
            <a:pPr marL="1257300" lvl="2" indent="-342900" algn="l">
              <a:buFont typeface="Arial"/>
              <a:buChar char="•"/>
              <a:defRPr/>
            </a:pPr>
            <a:endParaRPr lang="en-US" sz="2400" dirty="0"/>
          </a:p>
          <a:p>
            <a:pPr marL="1257300" lvl="2" indent="-342900" algn="l">
              <a:buFont typeface="Arial"/>
              <a:buChar char="•"/>
              <a:defRPr/>
            </a:pPr>
            <a:r>
              <a:rPr lang="en-US" sz="2400" dirty="0"/>
              <a:t>The role of narratives in </a:t>
            </a:r>
            <a:r>
              <a:rPr lang="en-US" sz="2400" dirty="0">
                <a:solidFill>
                  <a:srgbClr val="0000FF"/>
                </a:solidFill>
              </a:rPr>
              <a:t>education</a:t>
            </a:r>
          </a:p>
          <a:p>
            <a:pPr marL="1257300" lvl="2" indent="-342900" algn="l">
              <a:buFont typeface="Arial"/>
              <a:buChar char="•"/>
              <a:defRPr/>
            </a:pPr>
            <a:endParaRPr lang="en-US" sz="2400" dirty="0"/>
          </a:p>
          <a:p>
            <a:pPr marL="1257300" lvl="2" indent="-342900" algn="l"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Science</a:t>
            </a:r>
            <a:r>
              <a:rPr lang="en-US" sz="2400" dirty="0"/>
              <a:t> and narrative</a:t>
            </a:r>
          </a:p>
          <a:p>
            <a:pPr marL="1257300" lvl="2" indent="-342900" algn="l">
              <a:buFont typeface="Arial"/>
              <a:buChar char="•"/>
              <a:defRPr/>
            </a:pPr>
            <a:endParaRPr lang="en-US" sz="2400" dirty="0"/>
          </a:p>
          <a:p>
            <a:pPr marL="1257300" lvl="2" indent="-342900" algn="l">
              <a:buFont typeface="Arial"/>
              <a:buChar char="•"/>
              <a:defRPr/>
            </a:pPr>
            <a:r>
              <a:rPr lang="en-US" sz="2400" dirty="0"/>
              <a:t>Case studies of narratives for the construction of </a:t>
            </a:r>
          </a:p>
          <a:p>
            <a:pPr lvl="2" algn="l">
              <a:defRPr/>
            </a:pPr>
            <a:r>
              <a:rPr lang="en-US" sz="2400" dirty="0"/>
              <a:t>	</a:t>
            </a:r>
            <a:r>
              <a:rPr lang="en-US" sz="2400" dirty="0">
                <a:solidFill>
                  <a:srgbClr val="0000FF"/>
                </a:solidFill>
              </a:rPr>
              <a:t>environmental</a:t>
            </a:r>
            <a:r>
              <a:rPr lang="en-US" sz="2400" dirty="0"/>
              <a:t> responsibility </a:t>
            </a:r>
          </a:p>
          <a:p>
            <a:pPr marL="1257300" lvl="2" indent="-342900" algn="l">
              <a:buFont typeface="Arial"/>
              <a:buChar char="•"/>
              <a:defRPr/>
            </a:pPr>
            <a:endParaRPr lang="en-US" sz="2400" dirty="0"/>
          </a:p>
          <a:p>
            <a:pPr marL="1257300" lvl="2" indent="-342900" algn="l">
              <a:buFont typeface="Arial"/>
              <a:buChar char="•"/>
              <a:defRPr/>
            </a:pPr>
            <a:endParaRPr lang="en-US" sz="2400" dirty="0"/>
          </a:p>
          <a:p>
            <a:pPr lvl="2" algn="l">
              <a:defRPr/>
            </a:pPr>
            <a:r>
              <a:rPr lang="en-US" sz="2400" dirty="0"/>
              <a:t>	</a:t>
            </a:r>
          </a:p>
          <a:p>
            <a:pPr lvl="2" algn="l"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"/>
          <p:cNvSpPr txBox="1">
            <a:spLocks noChangeArrowheads="1"/>
          </p:cNvSpPr>
          <p:nvPr/>
        </p:nvSpPr>
        <p:spPr bwMode="auto">
          <a:xfrm>
            <a:off x="1038225" y="228600"/>
            <a:ext cx="7038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The Narrativization of the Scientific Worldview</a:t>
            </a:r>
          </a:p>
        </p:txBody>
      </p:sp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228600" y="533400"/>
            <a:ext cx="52466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endParaRPr lang="en-US" sz="2400"/>
          </a:p>
          <a:p>
            <a:pPr algn="l"/>
            <a:r>
              <a:rPr lang="en-US" sz="2400"/>
              <a:t>Berry’s student Mary Evelyn Tucker </a:t>
            </a:r>
          </a:p>
          <a:p>
            <a:pPr algn="l"/>
            <a:r>
              <a:rPr lang="en-US" sz="2400"/>
              <a:t>collaborated with Swimme to make </a:t>
            </a:r>
          </a:p>
          <a:p>
            <a:pPr algn="l"/>
            <a:r>
              <a:rPr lang="en-US" sz="2400" i="1"/>
              <a:t>Journey of the Universe</a:t>
            </a:r>
            <a:r>
              <a:rPr lang="en-US" sz="2400"/>
              <a:t>, a feature-length </a:t>
            </a:r>
          </a:p>
          <a:p>
            <a:pPr algn="l"/>
            <a:r>
              <a:rPr lang="en-US" sz="2400"/>
              <a:t>film,which is not only a narrative, but a </a:t>
            </a:r>
          </a:p>
          <a:p>
            <a:pPr algn="l"/>
            <a:r>
              <a:rPr lang="en-US" sz="2400"/>
              <a:t>sort of high-brow </a:t>
            </a:r>
            <a:r>
              <a:rPr lang="en-US" sz="2400" i="1"/>
              <a:t>telenovela</a:t>
            </a:r>
            <a:r>
              <a:rPr lang="en-US" sz="2400"/>
              <a:t>.   </a:t>
            </a:r>
            <a:r>
              <a:rPr lang="en-US" sz="2400" i="1"/>
              <a:t> </a:t>
            </a: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52600"/>
            <a:ext cx="3265488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3388"/>
            <a:ext cx="5837238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"/>
          <p:cNvSpPr txBox="1">
            <a:spLocks noChangeArrowheads="1"/>
          </p:cNvSpPr>
          <p:nvPr/>
        </p:nvSpPr>
        <p:spPr bwMode="auto">
          <a:xfrm>
            <a:off x="1038225" y="457200"/>
            <a:ext cx="7038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The Narrativization of the Scientific Worldview</a:t>
            </a:r>
          </a:p>
        </p:txBody>
      </p:sp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-4763" y="1419225"/>
            <a:ext cx="9148763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There is no moral to the story of cosmic evolution.  Ethics is scale-</a:t>
            </a:r>
          </a:p>
          <a:p>
            <a:pPr algn="l"/>
            <a:r>
              <a:rPr lang="en-US" sz="2400"/>
              <a:t>	dependent.  That the Earth will be consumed by the sun, in its</a:t>
            </a:r>
          </a:p>
          <a:p>
            <a:pPr algn="l"/>
            <a:r>
              <a:rPr lang="en-US" sz="2400"/>
              <a:t>	senescence as a red giant, in ~5 billion years is neither good </a:t>
            </a:r>
          </a:p>
          <a:p>
            <a:pPr algn="l"/>
            <a:r>
              <a:rPr lang="en-US" sz="2400"/>
              <a:t>	nor bad, neither right nor wrong.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That the Earth experienced 5 mass extinction events in the past—the</a:t>
            </a:r>
          </a:p>
          <a:p>
            <a:pPr algn="l"/>
            <a:r>
              <a:rPr lang="en-US" sz="2400"/>
              <a:t>	most recent at the K-T boundary ~65 million years ago—is not</a:t>
            </a:r>
          </a:p>
          <a:p>
            <a:pPr algn="l"/>
            <a:r>
              <a:rPr lang="en-US" sz="2400"/>
              <a:t>	morally reprehensible.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But that humans are presently the agents of a sixth mass extinction event </a:t>
            </a:r>
          </a:p>
          <a:p>
            <a:pPr algn="l"/>
            <a:r>
              <a:rPr lang="en-US" sz="2400"/>
              <a:t>	</a:t>
            </a:r>
            <a:r>
              <a:rPr lang="en-US" sz="2400" b="1"/>
              <a:t>is</a:t>
            </a:r>
            <a:r>
              <a:rPr lang="en-US" sz="2400"/>
              <a:t> morally reprehensible—because it falls within the spatio-</a:t>
            </a:r>
          </a:p>
          <a:p>
            <a:pPr algn="l"/>
            <a:r>
              <a:rPr lang="en-US" sz="2400"/>
              <a:t>	temporal window of human ethical sensibility.  Mass anthropo-</a:t>
            </a:r>
          </a:p>
          <a:p>
            <a:pPr algn="l"/>
            <a:r>
              <a:rPr lang="en-US" sz="2400"/>
              <a:t>	genic extinction occurring right now</a:t>
            </a:r>
            <a:r>
              <a:rPr lang="en-US" sz="2400" b="1"/>
              <a:t> is </a:t>
            </a:r>
            <a:r>
              <a:rPr lang="en-US" sz="2400"/>
              <a:t>bad.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1"/>
          <p:cNvSpPr txBox="1">
            <a:spLocks noChangeArrowheads="1"/>
          </p:cNvSpPr>
          <p:nvPr/>
        </p:nvSpPr>
        <p:spPr bwMode="auto">
          <a:xfrm>
            <a:off x="152400" y="1295400"/>
            <a:ext cx="8961438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Only the narrativized sciences at the spatio-temporal scales of human </a:t>
            </a:r>
          </a:p>
          <a:p>
            <a:pPr algn="l"/>
            <a:r>
              <a:rPr lang="en-US" sz="2400"/>
              <a:t>	moral concern can move us to righteous indignation and </a:t>
            </a:r>
          </a:p>
          <a:p>
            <a:pPr algn="l"/>
            <a:r>
              <a:rPr lang="en-US" sz="2400"/>
              <a:t>	corrective action.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Foremost among those morally-scaled sciences is </a:t>
            </a:r>
            <a:r>
              <a:rPr lang="en-US" sz="2400">
                <a:solidFill>
                  <a:srgbClr val="0000FF"/>
                </a:solidFill>
              </a:rPr>
              <a:t>ecology</a:t>
            </a:r>
            <a:r>
              <a:rPr lang="en-US" sz="2400"/>
              <a:t>.  It is </a:t>
            </a:r>
          </a:p>
          <a:p>
            <a:pPr algn="l"/>
            <a:r>
              <a:rPr lang="en-US" sz="2400"/>
              <a:t>	spatially scaled to the size of patches, biotic communities, eco-</a:t>
            </a:r>
          </a:p>
          <a:p>
            <a:pPr algn="l"/>
            <a:r>
              <a:rPr lang="en-US" sz="2400"/>
              <a:t>	systems, and landscapes (mosaics of patches).  It is temporally</a:t>
            </a:r>
          </a:p>
          <a:p>
            <a:pPr algn="l"/>
            <a:r>
              <a:rPr lang="en-US" sz="2400"/>
              <a:t>	scaled to processes of succession and disturbance regimes.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With moral concern now focused on anthropogenic climate change</a:t>
            </a:r>
          </a:p>
          <a:p>
            <a:pPr algn="l"/>
            <a:r>
              <a:rPr lang="en-US" sz="2400"/>
              <a:t>	</a:t>
            </a:r>
            <a:r>
              <a:rPr lang="en-US" sz="2400">
                <a:solidFill>
                  <a:srgbClr val="0000FF"/>
                </a:solidFill>
              </a:rPr>
              <a:t>Earth systems sciences </a:t>
            </a:r>
            <a:r>
              <a:rPr lang="en-US" sz="2400"/>
              <a:t>now press the limits of the scalar </a:t>
            </a:r>
          </a:p>
          <a:p>
            <a:pPr algn="l"/>
            <a:r>
              <a:rPr lang="en-US" sz="2400"/>
              <a:t>	parameters of ethics.  The spatial scale is global—which is</a:t>
            </a:r>
          </a:p>
          <a:p>
            <a:pPr algn="l"/>
            <a:r>
              <a:rPr lang="en-US" sz="2400"/>
              <a:t>	unprecedented (as Michel Serres points out </a:t>
            </a:r>
            <a:r>
              <a:rPr lang="en-US" sz="2400" i="1"/>
              <a:t>Le Contrat Naturel</a:t>
            </a:r>
            <a:r>
              <a:rPr lang="en-US" sz="2400"/>
              <a:t>).</a:t>
            </a:r>
          </a:p>
          <a:p>
            <a:pPr algn="l"/>
            <a:r>
              <a:rPr lang="en-US" sz="2400"/>
              <a:t>	And the temporal scale is calibrated in centuries and millennia.</a:t>
            </a:r>
          </a:p>
        </p:txBody>
      </p:sp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687388" y="457200"/>
            <a:ext cx="7038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The Narrativization of the Scientific Worldview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"/>
          <p:cNvSpPr txBox="1">
            <a:spLocks noChangeArrowheads="1"/>
          </p:cNvSpPr>
          <p:nvPr/>
        </p:nvSpPr>
        <p:spPr bwMode="auto">
          <a:xfrm>
            <a:off x="146050" y="381000"/>
            <a:ext cx="8462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Aldo Leopold—“Thinking Like a Mountain”</a:t>
            </a:r>
          </a:p>
        </p:txBody>
      </p:sp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0" y="1143000"/>
            <a:ext cx="90122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AL (1887-1948) was trained in French </a:t>
            </a:r>
          </a:p>
          <a:p>
            <a:pPr algn="l"/>
            <a:r>
              <a:rPr lang="en-US" sz="2400"/>
              <a:t>forestry at the Yale Forest School </a:t>
            </a:r>
          </a:p>
          <a:p>
            <a:pPr algn="l"/>
            <a:r>
              <a:rPr lang="en-US" sz="2400"/>
              <a:t>founded by Gifford Pinchot.  He joined </a:t>
            </a:r>
          </a:p>
          <a:p>
            <a:pPr algn="l"/>
            <a:r>
              <a:rPr lang="en-US" sz="2400"/>
              <a:t>the US Forest Service in 1909, posted </a:t>
            </a:r>
          </a:p>
          <a:p>
            <a:pPr algn="l"/>
            <a:r>
              <a:rPr lang="en-US" sz="2400"/>
              <a:t>to the Southwest Territories.  He was </a:t>
            </a:r>
          </a:p>
          <a:p>
            <a:pPr algn="l"/>
            <a:r>
              <a:rPr lang="en-US" sz="2400"/>
              <a:t>an avid hunter and professionally</a:t>
            </a:r>
          </a:p>
          <a:p>
            <a:pPr algn="l"/>
            <a:r>
              <a:rPr lang="en-US" sz="2400"/>
              <a:t>interested in “secondary” forest</a:t>
            </a:r>
          </a:p>
          <a:p>
            <a:pPr algn="l"/>
            <a:r>
              <a:rPr lang="en-US" sz="2400"/>
              <a:t>resources, especially “game.”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He thought that in order to increase the game resource, it was necessary </a:t>
            </a:r>
          </a:p>
          <a:p>
            <a:pPr algn="l"/>
            <a:r>
              <a:rPr lang="en-US" sz="2400"/>
              <a:t>to exterminate their predators—principally mountain lions and timber</a:t>
            </a:r>
          </a:p>
          <a:p>
            <a:pPr algn="l"/>
            <a:r>
              <a:rPr lang="en-US" sz="2400"/>
              <a:t>wolves.  He “thought that fewer wolves meant more deer [and] that no </a:t>
            </a:r>
          </a:p>
          <a:p>
            <a:pPr algn="l"/>
            <a:r>
              <a:rPr lang="en-US" sz="2400"/>
              <a:t>wolves would mean hunters’ paradise.”  “Thinking Like a Mountain”</a:t>
            </a:r>
          </a:p>
          <a:p>
            <a:pPr algn="l"/>
            <a:r>
              <a:rPr lang="en-US" sz="2400"/>
              <a:t>tells a story about killing a wolf and, in the process, AL narrativises</a:t>
            </a:r>
          </a:p>
          <a:p>
            <a:pPr algn="l"/>
            <a:r>
              <a:rPr lang="en-US" sz="2400"/>
              <a:t>the ecological worldview and provides a multilayered moral lesson.</a:t>
            </a:r>
          </a:p>
        </p:txBody>
      </p:sp>
      <p:pic>
        <p:nvPicPr>
          <p:cNvPr id="378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5"/>
          <a:stretch>
            <a:fillRect/>
          </a:stretch>
        </p:blipFill>
        <p:spPr bwMode="auto">
          <a:xfrm>
            <a:off x="5049838" y="1295400"/>
            <a:ext cx="409416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376238" y="152400"/>
            <a:ext cx="8462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Aldo Leopold—“Thinking Like a Mountain”</a:t>
            </a:r>
          </a:p>
        </p:txBody>
      </p:sp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152400" y="914400"/>
            <a:ext cx="91741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				“We were eating lunch on a high rimrock, </a:t>
            </a:r>
          </a:p>
          <a:p>
            <a:pPr algn="l"/>
            <a:r>
              <a:rPr lang="en-US" sz="2400"/>
              <a:t>				at the foot of which a turbulent river </a:t>
            </a:r>
          </a:p>
          <a:p>
            <a:pPr algn="l"/>
            <a:r>
              <a:rPr lang="en-US" sz="2400"/>
              <a:t>				elbowed its way.  We saw what we thought </a:t>
            </a:r>
          </a:p>
          <a:p>
            <a:pPr algn="l"/>
            <a:r>
              <a:rPr lang="en-US" sz="2400"/>
              <a:t>				was a doe fording the torrent, her breast </a:t>
            </a:r>
          </a:p>
          <a:p>
            <a:pPr algn="l"/>
            <a:r>
              <a:rPr lang="en-US" sz="2400"/>
              <a:t>				awash in white water.  When she climbed </a:t>
            </a:r>
          </a:p>
          <a:p>
            <a:pPr algn="l"/>
            <a:r>
              <a:rPr lang="en-US" sz="2400"/>
              <a:t>				the bank we realized our error: it was a </a:t>
            </a:r>
          </a:p>
          <a:p>
            <a:pPr algn="l"/>
            <a:r>
              <a:rPr lang="en-US" sz="2400"/>
              <a:t>wolf.  A half-dozen others,  evidently grown pups, sprang from the </a:t>
            </a:r>
          </a:p>
          <a:p>
            <a:pPr algn="l"/>
            <a:r>
              <a:rPr lang="en-US" sz="2400"/>
              <a:t>willows and all joined in a</a:t>
            </a:r>
          </a:p>
          <a:p>
            <a:pPr algn="l"/>
            <a:r>
              <a:rPr lang="en-US" sz="2400"/>
              <a:t>welcoming mêlée of wagging </a:t>
            </a:r>
          </a:p>
          <a:p>
            <a:pPr algn="l"/>
            <a:r>
              <a:rPr lang="en-US" sz="2400"/>
              <a:t>tails and playful maulings.  </a:t>
            </a:r>
          </a:p>
          <a:p>
            <a:pPr algn="l"/>
            <a:r>
              <a:rPr lang="en-US" sz="2400"/>
              <a:t>What was literally a pile of </a:t>
            </a:r>
          </a:p>
          <a:p>
            <a:pPr algn="l"/>
            <a:r>
              <a:rPr lang="en-US" sz="2400"/>
              <a:t>wolves writhed and tumbled </a:t>
            </a:r>
          </a:p>
          <a:p>
            <a:pPr algn="l"/>
            <a:r>
              <a:rPr lang="en-US" sz="2400"/>
              <a:t>in the center of an open</a:t>
            </a:r>
          </a:p>
          <a:p>
            <a:pPr algn="l"/>
            <a:r>
              <a:rPr lang="en-US" sz="2400"/>
              <a:t>flat at the foot of our rimrock.	</a:t>
            </a:r>
          </a:p>
          <a:p>
            <a:pPr algn="l"/>
            <a:r>
              <a:rPr lang="en-US" sz="2400"/>
              <a:t>	</a:t>
            </a:r>
          </a:p>
        </p:txBody>
      </p:sp>
      <p:pic>
        <p:nvPicPr>
          <p:cNvPr id="3891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1"/>
          <a:stretch>
            <a:fillRect/>
          </a:stretch>
        </p:blipFill>
        <p:spPr bwMode="auto">
          <a:xfrm>
            <a:off x="368300" y="762000"/>
            <a:ext cx="328930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81400"/>
            <a:ext cx="4740275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1"/>
          <p:cNvSpPr txBox="1">
            <a:spLocks noChangeArrowheads="1"/>
          </p:cNvSpPr>
          <p:nvPr/>
        </p:nvSpPr>
        <p:spPr bwMode="auto">
          <a:xfrm>
            <a:off x="0" y="1447800"/>
            <a:ext cx="919797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				     “In those days [c. 1909] we had never</a:t>
            </a:r>
          </a:p>
          <a:p>
            <a:pPr algn="l"/>
            <a:r>
              <a:rPr lang="en-US" sz="2400"/>
              <a:t>				      heard of passing up a chance to kill a </a:t>
            </a:r>
          </a:p>
          <a:p>
            <a:pPr algn="l"/>
            <a:r>
              <a:rPr lang="en-US" sz="2400"/>
              <a:t>				      wolf.  In a second we were pumping </a:t>
            </a:r>
          </a:p>
          <a:p>
            <a:pPr algn="l"/>
            <a:r>
              <a:rPr lang="en-US" sz="2400"/>
              <a:t>				      lead into the pack . . . .  When our rifles </a:t>
            </a:r>
          </a:p>
          <a:p>
            <a:pPr algn="l"/>
            <a:r>
              <a:rPr lang="en-US" sz="2400"/>
              <a:t>				      were empty, the old wolf was down, </a:t>
            </a:r>
          </a:p>
          <a:p>
            <a:pPr algn="l"/>
            <a:r>
              <a:rPr lang="en-US" sz="2400"/>
              <a:t>				      and a pup was dragging a leg into </a:t>
            </a:r>
          </a:p>
          <a:p>
            <a:pPr algn="l"/>
            <a:r>
              <a:rPr lang="en-US" sz="2400"/>
              <a:t>				      impassible slide-rocks. . . .“We reached</a:t>
            </a:r>
          </a:p>
          <a:p>
            <a:pPr algn="l"/>
            <a:r>
              <a:rPr lang="en-US" sz="2400"/>
              <a:t>the old wolf in time to watch a </a:t>
            </a:r>
            <a:r>
              <a:rPr lang="en-US" sz="2400">
                <a:solidFill>
                  <a:srgbClr val="1C8B10"/>
                </a:solidFill>
              </a:rPr>
              <a:t>fierce green fire </a:t>
            </a:r>
          </a:p>
          <a:p>
            <a:pPr algn="l"/>
            <a:r>
              <a:rPr lang="en-US" sz="2400"/>
              <a:t>dying in her eyes.  I realized then, and have </a:t>
            </a:r>
          </a:p>
          <a:p>
            <a:pPr algn="l"/>
            <a:r>
              <a:rPr lang="en-US" sz="2400"/>
              <a:t>known ever since, that there was something </a:t>
            </a:r>
          </a:p>
          <a:p>
            <a:pPr algn="l"/>
            <a:r>
              <a:rPr lang="en-US" sz="2400"/>
              <a:t>new to me in those eyes—something known </a:t>
            </a:r>
          </a:p>
          <a:p>
            <a:pPr algn="l"/>
            <a:r>
              <a:rPr lang="en-US" sz="2400"/>
              <a:t>only to her and to the mountain.”  </a:t>
            </a:r>
          </a:p>
          <a:p>
            <a:pPr algn="l"/>
            <a:endParaRPr lang="en-US" sz="2400"/>
          </a:p>
        </p:txBody>
      </p:sp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369888" y="381000"/>
            <a:ext cx="8469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Aldo Leopold—“Thinking Like a Mountain”</a:t>
            </a:r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398303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4340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376238" y="381000"/>
            <a:ext cx="8462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Aldo Leopold—“Thinking Like a Mountain”</a:t>
            </a:r>
          </a:p>
        </p:txBody>
      </p:sp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76200" y="914400"/>
            <a:ext cx="92297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“Since then I have lived to see state after state extirpate its wolves.  I</a:t>
            </a:r>
          </a:p>
          <a:p>
            <a:pPr algn="l"/>
            <a:r>
              <a:rPr lang="en-US" sz="2400"/>
              <a:t>have watched the face of many a newly </a:t>
            </a:r>
            <a:r>
              <a:rPr lang="en-US" sz="2400">
                <a:solidFill>
                  <a:srgbClr val="0000FF"/>
                </a:solidFill>
              </a:rPr>
              <a:t>wolfless mountain</a:t>
            </a:r>
            <a:r>
              <a:rPr lang="en-US" sz="2400"/>
              <a:t>, and seen the</a:t>
            </a:r>
          </a:p>
          <a:p>
            <a:pPr algn="l"/>
            <a:r>
              <a:rPr lang="en-US" sz="2400"/>
              <a:t>south-facing slopes wrinkle with a maze of new deer trails.  I have seen </a:t>
            </a:r>
          </a:p>
          <a:p>
            <a:pPr algn="l"/>
            <a:r>
              <a:rPr lang="en-US" sz="2400"/>
              <a:t>every edible bush and seedling browsed, first to anaemic desuetude, and</a:t>
            </a:r>
          </a:p>
          <a:p>
            <a:pPr algn="l"/>
            <a:r>
              <a:rPr lang="en-US" sz="2400"/>
              <a:t>then to death.  I have seen every edible tree defoliated to the height of a</a:t>
            </a:r>
          </a:p>
          <a:p>
            <a:pPr algn="l"/>
            <a:r>
              <a:rPr lang="en-US" sz="2400"/>
              <a:t>saddlehorn. . . .  In the end the starved bones of the hoped-for deer herd,</a:t>
            </a:r>
          </a:p>
          <a:p>
            <a:pPr algn="l"/>
            <a:r>
              <a:rPr lang="en-US" sz="2400"/>
              <a:t>dead of its own too much, bleach with the bones of the high-lined </a:t>
            </a:r>
          </a:p>
          <a:p>
            <a:pPr algn="l"/>
            <a:r>
              <a:rPr lang="en-US" sz="2400"/>
              <a:t>junipers.</a:t>
            </a:r>
          </a:p>
          <a:p>
            <a:pPr algn="l"/>
            <a:r>
              <a:rPr lang="en-US" sz="2400"/>
              <a:t>	“I now suspect that just as a deer herd lives in mortal fear of its</a:t>
            </a:r>
          </a:p>
          <a:p>
            <a:pPr algn="l"/>
            <a:r>
              <a:rPr lang="en-US" sz="2400"/>
              <a:t>wolves, so does a </a:t>
            </a:r>
            <a:r>
              <a:rPr lang="en-US" sz="2400">
                <a:solidFill>
                  <a:srgbClr val="0000FF"/>
                </a:solidFill>
              </a:rPr>
              <a:t>mountain</a:t>
            </a:r>
            <a:r>
              <a:rPr lang="en-US" sz="2400"/>
              <a:t> live in mortal fear of its deer.  And perhaps</a:t>
            </a:r>
          </a:p>
          <a:p>
            <a:pPr algn="l"/>
            <a:r>
              <a:rPr lang="en-US" sz="2400"/>
              <a:t>with better cause, for </a:t>
            </a:r>
            <a:r>
              <a:rPr lang="en-US" sz="2400">
                <a:solidFill>
                  <a:srgbClr val="0000FF"/>
                </a:solidFill>
              </a:rPr>
              <a:t>while a buck pulled down by wolves may be </a:t>
            </a:r>
          </a:p>
          <a:p>
            <a:pPr algn="l"/>
            <a:r>
              <a:rPr lang="en-US" sz="2400">
                <a:solidFill>
                  <a:srgbClr val="0000FF"/>
                </a:solidFill>
              </a:rPr>
              <a:t>replaced in two or three years, a range pulled down by too many deer </a:t>
            </a:r>
          </a:p>
          <a:p>
            <a:pPr algn="l"/>
            <a:r>
              <a:rPr lang="en-US" sz="2400">
                <a:solidFill>
                  <a:srgbClr val="0000FF"/>
                </a:solidFill>
              </a:rPr>
              <a:t>may fail of replacement in as many decades decades</a:t>
            </a:r>
            <a:r>
              <a:rPr lang="en-US" sz="2400"/>
              <a:t>.” </a:t>
            </a:r>
          </a:p>
          <a:p>
            <a:pPr algn="l"/>
            <a:endParaRPr lang="en-US" sz="2400"/>
          </a:p>
          <a:p>
            <a:pPr algn="l"/>
            <a:r>
              <a:rPr lang="en-US" sz="2400">
                <a:solidFill>
                  <a:srgbClr val="0000FF"/>
                </a:solidFill>
              </a:rPr>
              <a:t>Spatial scale</a:t>
            </a:r>
            <a:r>
              <a:rPr lang="en-US" sz="2400"/>
              <a:t>: mountain; </a:t>
            </a:r>
            <a:r>
              <a:rPr lang="en-US" sz="2400">
                <a:solidFill>
                  <a:srgbClr val="0000FF"/>
                </a:solidFill>
              </a:rPr>
              <a:t>Temporal scale</a:t>
            </a:r>
            <a:r>
              <a:rPr lang="en-US" sz="2400"/>
              <a:t>: ecological succession (30 years)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1"/>
          <p:cNvSpPr txBox="1">
            <a:spLocks noChangeArrowheads="1"/>
          </p:cNvSpPr>
          <p:nvPr/>
        </p:nvSpPr>
        <p:spPr bwMode="auto">
          <a:xfrm>
            <a:off x="0" y="228600"/>
            <a:ext cx="46624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Aldo Leopold</a:t>
            </a:r>
          </a:p>
          <a:p>
            <a:r>
              <a:rPr lang="en-US">
                <a:solidFill>
                  <a:srgbClr val="FF0000"/>
                </a:solidFill>
              </a:rPr>
              <a:t>—“Thinking Like a Mountain”</a:t>
            </a:r>
          </a:p>
        </p:txBody>
      </p:sp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152400" y="1143000"/>
            <a:ext cx="45989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The image and symbol of</a:t>
            </a:r>
          </a:p>
          <a:p>
            <a:pPr algn="l"/>
            <a:r>
              <a:rPr lang="en-US"/>
              <a:t>“</a:t>
            </a:r>
            <a:r>
              <a:rPr lang="en-US" altLang="ja-JP">
                <a:solidFill>
                  <a:srgbClr val="1C8B10"/>
                </a:solidFill>
              </a:rPr>
              <a:t>green fire</a:t>
            </a:r>
            <a:r>
              <a:rPr lang="en-US"/>
              <a:t>”</a:t>
            </a:r>
            <a:r>
              <a:rPr lang="en-US" altLang="ja-JP"/>
              <a:t> has become iconic</a:t>
            </a:r>
            <a:endParaRPr lang="en-US"/>
          </a:p>
        </p:txBody>
      </p:sp>
      <p:pic>
        <p:nvPicPr>
          <p:cNvPr id="4198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3429000"/>
            <a:ext cx="4171950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16333" r="23000" b="-3333"/>
          <a:stretch>
            <a:fillRect/>
          </a:stretch>
        </p:blipFill>
        <p:spPr bwMode="auto">
          <a:xfrm>
            <a:off x="722313" y="2209800"/>
            <a:ext cx="3252787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163"/>
            <a:ext cx="37973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8462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Aldo Leopold—“Thinking Like a Mountain”</a:t>
            </a:r>
          </a:p>
        </p:txBody>
      </p:sp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0" y="914400"/>
            <a:ext cx="84550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Why has that ember of </a:t>
            </a:r>
            <a:r>
              <a:rPr lang="en-US" sz="2400">
                <a:solidFill>
                  <a:srgbClr val="1C8B10"/>
                </a:solidFill>
              </a:rPr>
              <a:t>green fire </a:t>
            </a:r>
            <a:r>
              <a:rPr lang="en-US" sz="2400"/>
              <a:t>become a conflagration in the</a:t>
            </a:r>
          </a:p>
          <a:p>
            <a:pPr algn="l"/>
            <a:r>
              <a:rPr lang="en-US" sz="2400"/>
              <a:t>	environmental imaginary?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My hypothesis: Because AL’s </a:t>
            </a:r>
            <a:r>
              <a:rPr lang="en-US" sz="2400" i="1"/>
              <a:t>A Sand County Almanac </a:t>
            </a:r>
            <a:r>
              <a:rPr lang="en-US" sz="2400"/>
              <a:t>is crafted to</a:t>
            </a:r>
          </a:p>
          <a:p>
            <a:pPr algn="l"/>
            <a:r>
              <a:rPr lang="en-US" sz="2400"/>
              <a:t>	pulsate with biblical cadences, phrasings, and tropes.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On the road to Damascus, Saul of </a:t>
            </a:r>
          </a:p>
          <a:p>
            <a:pPr algn="l"/>
            <a:r>
              <a:rPr lang="en-US" sz="2400"/>
              <a:t>Tarsus saw a light and heard the </a:t>
            </a:r>
          </a:p>
          <a:p>
            <a:pPr algn="l"/>
            <a:r>
              <a:rPr lang="en-US" sz="2400"/>
              <a:t>voice of Jesus say to him, “Saul, </a:t>
            </a:r>
          </a:p>
          <a:p>
            <a:pPr algn="l"/>
            <a:r>
              <a:rPr lang="en-US" sz="2400"/>
              <a:t>Saul, why persecutest thou me?”  </a:t>
            </a:r>
          </a:p>
          <a:p>
            <a:pPr algn="l"/>
            <a:r>
              <a:rPr lang="en-US" sz="2400"/>
              <a:t>It was a moment of epiphany and </a:t>
            </a:r>
          </a:p>
          <a:p>
            <a:pPr algn="l"/>
            <a:r>
              <a:rPr lang="en-US" sz="2400"/>
              <a:t>transformation.  Saul became Paul</a:t>
            </a:r>
          </a:p>
          <a:p>
            <a:pPr algn="l"/>
            <a:r>
              <a:rPr lang="en-US" sz="2400"/>
              <a:t>The Apostle and an eloquent </a:t>
            </a:r>
          </a:p>
          <a:p>
            <a:pPr algn="l"/>
            <a:r>
              <a:rPr lang="en-US" sz="2400"/>
              <a:t>advocate for Christianity.</a:t>
            </a:r>
          </a:p>
          <a:p>
            <a:pPr algn="l"/>
            <a:endParaRPr lang="en-US" sz="2400"/>
          </a:p>
        </p:txBody>
      </p:sp>
      <p:pic>
        <p:nvPicPr>
          <p:cNvPr id="430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09938"/>
            <a:ext cx="477837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1"/>
          <p:cNvSpPr txBox="1">
            <a:spLocks noChangeArrowheads="1"/>
          </p:cNvSpPr>
          <p:nvPr/>
        </p:nvSpPr>
        <p:spPr bwMode="auto">
          <a:xfrm>
            <a:off x="76200" y="4767263"/>
            <a:ext cx="89789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On the rimrock in Arizona, Aldo Leopold saw a light—the fierce </a:t>
            </a:r>
            <a:r>
              <a:rPr lang="en-US" sz="2400">
                <a:solidFill>
                  <a:srgbClr val="1C8B10"/>
                </a:solidFill>
              </a:rPr>
              <a:t>green</a:t>
            </a:r>
          </a:p>
          <a:p>
            <a:pPr algn="l"/>
            <a:r>
              <a:rPr lang="en-US" sz="2400">
                <a:solidFill>
                  <a:srgbClr val="1C8B10"/>
                </a:solidFill>
              </a:rPr>
              <a:t>fire</a:t>
            </a:r>
            <a:r>
              <a:rPr lang="en-US" sz="2400"/>
              <a:t>—and the she-wolf mutely asked “Aldo, Aldo why persecutest thou </a:t>
            </a:r>
          </a:p>
          <a:p>
            <a:pPr algn="l"/>
            <a:r>
              <a:rPr lang="en-US" sz="2400"/>
              <a:t>me and my kind?”  Like Saul on the road to Damascus, Leopold had a </a:t>
            </a:r>
          </a:p>
          <a:p>
            <a:pPr algn="l"/>
            <a:r>
              <a:rPr lang="en-US" sz="2400"/>
              <a:t>transformative epiphany; and from a persecutor of predators he became </a:t>
            </a:r>
          </a:p>
          <a:p>
            <a:pPr algn="l"/>
            <a:r>
              <a:rPr lang="en-US" sz="2400"/>
              <a:t>their most eloquent advocate.	  </a:t>
            </a:r>
          </a:p>
        </p:txBody>
      </p:sp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293688" y="609600"/>
            <a:ext cx="8469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Aldo Leopold—“Thinking Like a Mountain”</a:t>
            </a:r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42595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519238"/>
            <a:ext cx="4465637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1052513" y="609600"/>
            <a:ext cx="6765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Personal Narratives and Collective Narratives</a:t>
            </a:r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0" y="1828800"/>
            <a:ext cx="92837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Narratives are stories involving actors (characters) and action</a:t>
            </a:r>
          </a:p>
          <a:p>
            <a:pPr algn="l"/>
            <a:r>
              <a:rPr lang="en-US" sz="2400"/>
              <a:t>	unfolding in a temporal sequence.</a:t>
            </a:r>
          </a:p>
          <a:p>
            <a:pPr algn="l"/>
            <a:endParaRPr lang="en-US" sz="2400"/>
          </a:p>
          <a:p>
            <a:pPr algn="l"/>
            <a:r>
              <a:rPr lang="en-US" sz="2400">
                <a:solidFill>
                  <a:srgbClr val="0000FF"/>
                </a:solidFill>
              </a:rPr>
              <a:t>Personal narratives </a:t>
            </a:r>
            <a:r>
              <a:rPr lang="en-US" sz="2400"/>
              <a:t>can be inconsequential and forgettable Twitter fodder</a:t>
            </a:r>
          </a:p>
          <a:p>
            <a:pPr algn="l"/>
            <a:r>
              <a:rPr lang="en-US" sz="2400"/>
              <a:t>	—my shopping trip, my summer vacation; OR they can be</a:t>
            </a:r>
          </a:p>
          <a:p>
            <a:pPr algn="l"/>
            <a:r>
              <a:rPr lang="en-US" sz="2400"/>
              <a:t>	identity-shaping—for me: how I discovered philosophy; </a:t>
            </a:r>
          </a:p>
          <a:p>
            <a:pPr algn="l"/>
            <a:r>
              <a:rPr lang="en-US" sz="2400"/>
              <a:t>	from Civil Rights to nature’s rights; how I met the love of my life.</a:t>
            </a:r>
          </a:p>
          <a:p>
            <a:pPr algn="l"/>
            <a:endParaRPr lang="en-US" sz="2400"/>
          </a:p>
          <a:p>
            <a:pPr algn="l"/>
            <a:r>
              <a:rPr lang="en-US" sz="2400">
                <a:solidFill>
                  <a:srgbClr val="0000FF"/>
                </a:solidFill>
              </a:rPr>
              <a:t>Collective narratives </a:t>
            </a:r>
            <a:r>
              <a:rPr lang="en-US" sz="2400"/>
              <a:t>are a common cultural possession and are often</a:t>
            </a:r>
          </a:p>
          <a:p>
            <a:pPr algn="l"/>
            <a:r>
              <a:rPr lang="en-US" sz="2400"/>
              <a:t>	also identity-shaping, taking the form of cosmogony (</a:t>
            </a:r>
            <a:r>
              <a:rPr lang="en-US" sz="2400" i="1"/>
              <a:t>Genesis</a:t>
            </a:r>
            <a:r>
              <a:rPr lang="en-US" sz="2400"/>
              <a:t>, </a:t>
            </a:r>
          </a:p>
          <a:p>
            <a:pPr algn="l"/>
            <a:r>
              <a:rPr lang="en-US" sz="2400"/>
              <a:t>	</a:t>
            </a:r>
            <a:r>
              <a:rPr lang="en-US" sz="2400" i="1"/>
              <a:t>Theogony</a:t>
            </a:r>
            <a:r>
              <a:rPr lang="en-US" sz="2400"/>
              <a:t>), history (storming the Bastille), and religion (the</a:t>
            </a:r>
          </a:p>
          <a:p>
            <a:pPr algn="l"/>
            <a:r>
              <a:rPr lang="en-US" sz="2400"/>
              <a:t>	passion of Christ).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1"/>
          <p:cNvSpPr txBox="1">
            <a:spLocks noChangeArrowheads="1"/>
          </p:cNvSpPr>
          <p:nvPr/>
        </p:nvSpPr>
        <p:spPr bwMode="auto">
          <a:xfrm>
            <a:off x="354013" y="533400"/>
            <a:ext cx="8469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Aldo Leopold—“Thinking Like a Mountain”</a:t>
            </a:r>
          </a:p>
        </p:txBody>
      </p:sp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381000" y="1905000"/>
            <a:ext cx="88439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And why is it “Thinking Like a Mountain” and not “Thinking Like a</a:t>
            </a:r>
          </a:p>
          <a:p>
            <a:pPr algn="l"/>
            <a:r>
              <a:rPr lang="en-US" sz="2400"/>
              <a:t>	Wolf”? </a:t>
            </a:r>
          </a:p>
          <a:p>
            <a:pPr algn="l"/>
            <a:endParaRPr lang="en-US" sz="2400"/>
          </a:p>
          <a:p>
            <a:pPr algn="l"/>
            <a:endParaRPr lang="en-US" sz="2400"/>
          </a:p>
          <a:p>
            <a:pPr algn="l"/>
            <a:endParaRPr lang="en-US" sz="2400">
              <a:solidFill>
                <a:srgbClr val="0000FF"/>
              </a:solidFill>
            </a:endParaRPr>
          </a:p>
          <a:p>
            <a:pPr algn="l"/>
            <a:endParaRPr lang="en-US" sz="2400">
              <a:hlinkClick r:id="rId2"/>
            </a:endParaRPr>
          </a:p>
          <a:p>
            <a:pPr algn="l"/>
            <a:endParaRPr lang="en-US" sz="2400">
              <a:solidFill>
                <a:srgbClr val="0000FF"/>
              </a:solidFill>
            </a:endParaRPr>
          </a:p>
          <a:p>
            <a:pPr algn="l"/>
            <a:endParaRPr lang="en-US" sz="2400">
              <a:solidFill>
                <a:srgbClr val="0000FF"/>
              </a:solidFill>
            </a:endParaRPr>
          </a:p>
          <a:p>
            <a:pPr algn="l"/>
            <a:endParaRPr lang="en-US" sz="2400">
              <a:solidFill>
                <a:srgbClr val="0000FF"/>
              </a:solidFill>
            </a:endParaRPr>
          </a:p>
          <a:p>
            <a:pPr algn="l"/>
            <a:endParaRPr lang="en-US" sz="2400">
              <a:solidFill>
                <a:srgbClr val="0000FF"/>
              </a:solidFill>
            </a:endParaRPr>
          </a:p>
          <a:p>
            <a:pPr algn="l"/>
            <a:endParaRPr lang="en-US" sz="2400">
              <a:solidFill>
                <a:srgbClr val="0000FF"/>
              </a:solidFill>
            </a:endParaRPr>
          </a:p>
          <a:p>
            <a:pPr algn="l"/>
            <a:r>
              <a:rPr lang="en-US" sz="2400">
                <a:solidFill>
                  <a:srgbClr val="0000FF"/>
                </a:solidFill>
              </a:rPr>
              <a:t>Ecological reason</a:t>
            </a:r>
            <a:r>
              <a:rPr lang="en-US" sz="2400"/>
              <a:t>: Because the penultimate effect of predator removal </a:t>
            </a:r>
          </a:p>
          <a:p>
            <a:pPr algn="l"/>
            <a:r>
              <a:rPr lang="en-US" sz="2400"/>
              <a:t>	is on the vegetation and ultimately on the soil.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	</a:t>
            </a:r>
          </a:p>
        </p:txBody>
      </p:sp>
      <p:pic>
        <p:nvPicPr>
          <p:cNvPr id="4505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51150"/>
            <a:ext cx="410845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2819400"/>
            <a:ext cx="41243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1"/>
          <p:cNvSpPr txBox="1">
            <a:spLocks noChangeArrowheads="1"/>
          </p:cNvSpPr>
          <p:nvPr/>
        </p:nvSpPr>
        <p:spPr bwMode="auto">
          <a:xfrm>
            <a:off x="76200" y="762000"/>
            <a:ext cx="6672263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solidFill>
                  <a:srgbClr val="0000FF"/>
                </a:solidFill>
              </a:rPr>
              <a:t>Rhetorical reason</a:t>
            </a:r>
            <a:r>
              <a:rPr lang="en-US" sz="2400"/>
              <a:t>: Because mountains </a:t>
            </a:r>
          </a:p>
          <a:p>
            <a:pPr algn="l"/>
            <a:r>
              <a:rPr lang="en-US" sz="2400"/>
              <a:t>   have a revelatory place in the biblical</a:t>
            </a:r>
          </a:p>
          <a:p>
            <a:pPr algn="l"/>
            <a:r>
              <a:rPr lang="en-US" sz="2400"/>
              <a:t>  grand narrative that Leopold is </a:t>
            </a:r>
          </a:p>
          <a:p>
            <a:pPr algn="l"/>
            <a:r>
              <a:rPr lang="en-US" sz="2400"/>
              <a:t>  craftily expropriating for his own </a:t>
            </a:r>
          </a:p>
          <a:p>
            <a:pPr algn="l"/>
            <a:r>
              <a:rPr lang="en-US" sz="2400"/>
              <a:t>  anti-biblical purposes.  It was on </a:t>
            </a:r>
          </a:p>
          <a:p>
            <a:pPr algn="l"/>
            <a:r>
              <a:rPr lang="en-US" sz="2400"/>
              <a:t>  Mount Sinai that Moses received the </a:t>
            </a:r>
          </a:p>
          <a:p>
            <a:pPr algn="l"/>
            <a:r>
              <a:rPr lang="en-US" sz="2400"/>
              <a:t>  Ten Commandments. It was from </a:t>
            </a:r>
          </a:p>
          <a:p>
            <a:pPr algn="l"/>
            <a:r>
              <a:rPr lang="en-US" sz="2400"/>
              <a:t>  Mount Nebo that God showed Moses </a:t>
            </a:r>
          </a:p>
          <a:p>
            <a:pPr algn="l"/>
            <a:r>
              <a:rPr lang="en-US" sz="2400"/>
              <a:t>  the Promised Land.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In the Great Martin Luther King’s most powerful </a:t>
            </a:r>
          </a:p>
          <a:p>
            <a:pPr algn="l"/>
            <a:r>
              <a:rPr lang="en-US" sz="2400"/>
              <a:t>   and final speech, he too channeled Moses and </a:t>
            </a:r>
          </a:p>
          <a:p>
            <a:pPr algn="l"/>
            <a:r>
              <a:rPr lang="en-US" sz="2400"/>
              <a:t>   declared that he had been “up to the mountain”</a:t>
            </a:r>
            <a:br>
              <a:rPr lang="en-US" sz="2400"/>
            </a:br>
            <a:r>
              <a:rPr lang="en-US" sz="2400"/>
              <a:t>   and that he has “seen the promised land.”  He said,</a:t>
            </a:r>
          </a:p>
          <a:p>
            <a:pPr algn="l"/>
            <a:r>
              <a:rPr lang="en-US" sz="2400"/>
              <a:t>   “I may not get there with you. . . , but that we, as</a:t>
            </a:r>
          </a:p>
          <a:p>
            <a:pPr algn="l"/>
            <a:r>
              <a:rPr lang="en-US" sz="2400"/>
              <a:t>   a people, will get to the promised land.”</a:t>
            </a:r>
          </a:p>
        </p:txBody>
      </p:sp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369888" y="228600"/>
            <a:ext cx="8469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Aldo Leopold—“Thinking Like a Mountain”</a:t>
            </a:r>
          </a:p>
        </p:txBody>
      </p:sp>
      <p:pic>
        <p:nvPicPr>
          <p:cNvPr id="4608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1295400"/>
            <a:ext cx="414655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4130675"/>
            <a:ext cx="1979612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/>
          <p:cNvSpPr txBox="1">
            <a:spLocks noChangeArrowheads="1"/>
          </p:cNvSpPr>
          <p:nvPr/>
        </p:nvSpPr>
        <p:spPr bwMode="auto">
          <a:xfrm>
            <a:off x="304800" y="152400"/>
            <a:ext cx="8462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Aldo Leopold—“Thinking Like a Mountain”</a:t>
            </a:r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76200" y="762000"/>
            <a:ext cx="9148763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Leopold doesn’t just narrativize ecology and evolutionary biology for</a:t>
            </a:r>
          </a:p>
          <a:p>
            <a:pPr algn="l"/>
            <a:r>
              <a:rPr lang="en-US" sz="2400"/>
              <a:t>	the edification of a lay audience, his intent is to transform these</a:t>
            </a:r>
          </a:p>
          <a:p>
            <a:pPr algn="l"/>
            <a:r>
              <a:rPr lang="en-US" sz="2400"/>
              <a:t>	sciences into a </a:t>
            </a:r>
            <a:r>
              <a:rPr lang="en-US" sz="2400">
                <a:solidFill>
                  <a:srgbClr val="0000FF"/>
                </a:solidFill>
              </a:rPr>
              <a:t>grand narrative </a:t>
            </a:r>
            <a:r>
              <a:rPr lang="en-US" sz="2400"/>
              <a:t>of biblical proportions, to write a</a:t>
            </a:r>
          </a:p>
          <a:p>
            <a:pPr algn="l"/>
            <a:r>
              <a:rPr lang="en-US" sz="2400"/>
              <a:t>	new evolutionary-ecological bible for our time.</a:t>
            </a:r>
          </a:p>
          <a:p>
            <a:pPr algn="l"/>
            <a:endParaRPr lang="en-US" sz="2400"/>
          </a:p>
          <a:p>
            <a:pPr algn="l"/>
            <a:r>
              <a:rPr lang="en-US" sz="2400" i="1"/>
              <a:t>A Sand County Almanac—</a:t>
            </a:r>
            <a:r>
              <a:rPr lang="en-US" sz="2400"/>
              <a:t>in which “Thinking Like a Mountain” is the</a:t>
            </a:r>
          </a:p>
          <a:p>
            <a:pPr algn="l"/>
            <a:r>
              <a:rPr lang="en-US" sz="2400"/>
              <a:t>	central, pivotal episode—is openly candid about its worldview </a:t>
            </a:r>
          </a:p>
          <a:p>
            <a:pPr algn="l"/>
            <a:r>
              <a:rPr lang="en-US" sz="2400"/>
              <a:t>	remediation project: to replace our obsolete “Abrahamic </a:t>
            </a:r>
          </a:p>
          <a:p>
            <a:pPr algn="l"/>
            <a:r>
              <a:rPr lang="en-US" sz="2400"/>
              <a:t>	[biblical] concept of land” with the ecological concept of </a:t>
            </a:r>
          </a:p>
          <a:p>
            <a:pPr algn="l"/>
            <a:r>
              <a:rPr lang="en-US" sz="2400"/>
              <a:t>	“land as a community to which belong.”  To do that successfully,</a:t>
            </a:r>
          </a:p>
          <a:p>
            <a:pPr algn="l"/>
            <a:r>
              <a:rPr lang="en-US" sz="2400"/>
              <a:t>	AL must make his own rhetorically allude to the very narrative </a:t>
            </a:r>
          </a:p>
          <a:p>
            <a:pPr algn="l"/>
            <a:r>
              <a:rPr lang="en-US" sz="2400"/>
              <a:t>	that he hopes to supplant and employ its tropes and its styles of </a:t>
            </a:r>
          </a:p>
          <a:p>
            <a:pPr algn="l"/>
            <a:r>
              <a:rPr lang="en-US" sz="2400"/>
              <a:t>	expression.  But to do that successfully, he must be subtle, crafty, </a:t>
            </a:r>
          </a:p>
          <a:p>
            <a:pPr algn="l"/>
            <a:r>
              <a:rPr lang="en-US" sz="2400"/>
              <a:t>	and understated.  Our bible-attuned brains must be stimulated, </a:t>
            </a:r>
          </a:p>
          <a:p>
            <a:pPr algn="l"/>
            <a:r>
              <a:rPr lang="en-US" sz="2400"/>
              <a:t>	but in a subliminal way so that we never notice that we are being </a:t>
            </a:r>
          </a:p>
          <a:p>
            <a:pPr algn="l"/>
            <a:r>
              <a:rPr lang="en-US" sz="2400"/>
              <a:t>	played like an instrument in the hands of a virtuoso.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1"/>
          <p:cNvSpPr txBox="1">
            <a:spLocks noChangeArrowheads="1"/>
          </p:cNvSpPr>
          <p:nvPr/>
        </p:nvSpPr>
        <p:spPr bwMode="auto">
          <a:xfrm>
            <a:off x="723900" y="533400"/>
            <a:ext cx="8032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James Lovelock—“The Gaia Hypothesis”</a:t>
            </a:r>
          </a:p>
        </p:txBody>
      </p:sp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228600" y="1149350"/>
            <a:ext cx="88693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solidFill>
                  <a:srgbClr val="0000FF"/>
                </a:solidFill>
              </a:rPr>
              <a:t>Earth systems sciences </a:t>
            </a:r>
            <a:r>
              <a:rPr lang="en-US" sz="2400"/>
              <a:t>are even more abstract, quantitative, complex,</a:t>
            </a:r>
          </a:p>
          <a:p>
            <a:pPr algn="l"/>
            <a:r>
              <a:rPr lang="en-US" sz="2400"/>
              <a:t>	and inaccessible than evolutionary biology and ecology.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Just as Leopold creates a new scientific grand </a:t>
            </a:r>
          </a:p>
          <a:p>
            <a:pPr algn="l"/>
            <a:r>
              <a:rPr lang="en-US" sz="2400"/>
              <a:t>	narrative on a biblical scale, Lovelock creates </a:t>
            </a:r>
          </a:p>
          <a:p>
            <a:pPr algn="l"/>
            <a:r>
              <a:rPr lang="en-US" sz="2400"/>
              <a:t>	a new grand narrative on an Olympian scale—</a:t>
            </a:r>
          </a:p>
          <a:p>
            <a:pPr algn="l"/>
            <a:r>
              <a:rPr lang="en-US" sz="2400"/>
              <a:t>	nay, on a Titanic scale, for Gaia was the </a:t>
            </a:r>
          </a:p>
          <a:p>
            <a:pPr algn="l"/>
            <a:r>
              <a:rPr lang="en-US" sz="2400"/>
              <a:t>	mother of of the Titans in the Homeric-</a:t>
            </a:r>
          </a:p>
          <a:p>
            <a:pPr algn="l"/>
            <a:r>
              <a:rPr lang="en-US" sz="2400"/>
              <a:t>	Hesiodic narrative cycle.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Lovelock is neither as skilled nor as subtle a stylist as Leopold, but his</a:t>
            </a:r>
          </a:p>
          <a:p>
            <a:pPr algn="l"/>
            <a:r>
              <a:rPr lang="en-US" sz="2400"/>
              <a:t>	many Gaia narratives are now seared into the environmental </a:t>
            </a:r>
          </a:p>
          <a:p>
            <a:pPr algn="l"/>
            <a:r>
              <a:rPr lang="en-US" sz="2400"/>
              <a:t>	imaginary.  More importantly, they are scaled to the over-</a:t>
            </a:r>
          </a:p>
          <a:p>
            <a:pPr algn="l"/>
            <a:r>
              <a:rPr lang="en-US" sz="2400"/>
              <a:t>	arching moral concern of our time—the new century; indeed</a:t>
            </a:r>
          </a:p>
          <a:p>
            <a:pPr algn="l"/>
            <a:r>
              <a:rPr lang="en-US" sz="2400"/>
              <a:t>	the new millennium—anthropogenic global climate change.    </a:t>
            </a:r>
          </a:p>
        </p:txBody>
      </p:sp>
      <p:pic>
        <p:nvPicPr>
          <p:cNvPr id="481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2063750"/>
            <a:ext cx="180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2"/>
          <p:cNvSpPr txBox="1">
            <a:spLocks noChangeArrowheads="1"/>
          </p:cNvSpPr>
          <p:nvPr/>
        </p:nvSpPr>
        <p:spPr bwMode="auto">
          <a:xfrm>
            <a:off x="565150" y="381000"/>
            <a:ext cx="804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James Lovelock—“The Gaia Hypothesis”</a:t>
            </a:r>
          </a:p>
        </p:txBody>
      </p:sp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28575" y="990600"/>
            <a:ext cx="9039225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Lovelock stumbled on the Gaia Hypothesis </a:t>
            </a:r>
          </a:p>
          <a:p>
            <a:pPr algn="l"/>
            <a:r>
              <a:rPr lang="en-US" sz="2400"/>
              <a:t>working for NASA/USon the search for life on Mars.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He used Earth as a model:  What fingerprint does life </a:t>
            </a:r>
          </a:p>
          <a:p>
            <a:pPr algn="l"/>
            <a:r>
              <a:rPr lang="en-US" sz="2400"/>
              <a:t>leave in the chemistry of Earth’s atmosphere?  An </a:t>
            </a:r>
          </a:p>
          <a:p>
            <a:pPr algn="l"/>
            <a:r>
              <a:rPr lang="en-US" sz="2400"/>
              <a:t>atmosphere far from chemical equilibrium—lots of </a:t>
            </a:r>
          </a:p>
          <a:p>
            <a:pPr algn="l"/>
            <a:r>
              <a:rPr lang="en-US" sz="2400"/>
              <a:t>free oxygen coexisting with highly reactive gases like </a:t>
            </a:r>
          </a:p>
          <a:p>
            <a:pPr algn="l"/>
            <a:r>
              <a:rPr lang="en-US" sz="2400"/>
              <a:t>methane and only traces of oxidated gases like CO</a:t>
            </a:r>
            <a:r>
              <a:rPr lang="en-US" sz="2400" baseline="-25000"/>
              <a:t>2</a:t>
            </a:r>
            <a:r>
              <a:rPr lang="en-US" sz="2400"/>
              <a:t>. </a:t>
            </a:r>
          </a:p>
          <a:p>
            <a:pPr algn="l"/>
            <a:r>
              <a:rPr lang="en-US" sz="2400"/>
              <a:t>Life replenishes oxygen and removes CO</a:t>
            </a:r>
            <a:r>
              <a:rPr lang="en-US" sz="2400" baseline="-25000"/>
              <a:t>2</a:t>
            </a:r>
            <a:r>
              <a:rPr lang="en-US" sz="2400"/>
              <a:t>.  We can </a:t>
            </a:r>
          </a:p>
          <a:p>
            <a:pPr algn="l"/>
            <a:r>
              <a:rPr lang="en-US" sz="2400"/>
              <a:t>know that Mars is lifeless, without having to send </a:t>
            </a:r>
          </a:p>
          <a:p>
            <a:pPr algn="l"/>
            <a:r>
              <a:rPr lang="en-US" sz="2400"/>
              <a:t>instruments there (at enormous expense), because its</a:t>
            </a:r>
          </a:p>
          <a:p>
            <a:pPr algn="l"/>
            <a:r>
              <a:rPr lang="en-US" sz="2400"/>
              <a:t>atmosphere is in a state of chemical equilibrium.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In his first book, </a:t>
            </a:r>
            <a:r>
              <a:rPr lang="en-US" sz="2400" i="1"/>
              <a:t>Gaia: A New Look at Life on Earth</a:t>
            </a:r>
            <a:r>
              <a:rPr lang="en-US" sz="2400"/>
              <a:t>, Lovelock recounts</a:t>
            </a:r>
          </a:p>
          <a:p>
            <a:pPr algn="l"/>
            <a:r>
              <a:rPr lang="en-US" sz="2400"/>
              <a:t>	</a:t>
            </a:r>
            <a:r>
              <a:rPr lang="en-US" sz="2400">
                <a:solidFill>
                  <a:srgbClr val="0000FF"/>
                </a:solidFill>
              </a:rPr>
              <a:t>a personal narrative </a:t>
            </a:r>
            <a:r>
              <a:rPr lang="en-US" sz="2400"/>
              <a:t>of how he discovered the existence of Gaia. </a:t>
            </a:r>
          </a:p>
          <a:p>
            <a:pPr algn="l"/>
            <a:endParaRPr lang="en-US" sz="2400"/>
          </a:p>
        </p:txBody>
      </p:sp>
      <p:pic>
        <p:nvPicPr>
          <p:cNvPr id="491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r="18758"/>
          <a:stretch>
            <a:fillRect/>
          </a:stretch>
        </p:blipFill>
        <p:spPr bwMode="auto">
          <a:xfrm>
            <a:off x="6804025" y="1195388"/>
            <a:ext cx="208915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0" r="9274"/>
          <a:stretch>
            <a:fillRect/>
          </a:stretch>
        </p:blipFill>
        <p:spPr bwMode="auto">
          <a:xfrm>
            <a:off x="6858000" y="3657600"/>
            <a:ext cx="20462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1"/>
          <p:cNvSpPr txBox="1">
            <a:spLocks noChangeArrowheads="1"/>
          </p:cNvSpPr>
          <p:nvPr/>
        </p:nvSpPr>
        <p:spPr bwMode="auto">
          <a:xfrm>
            <a:off x="412750" y="304800"/>
            <a:ext cx="804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James Lovelock—“The Gaia Hypothesis”</a:t>
            </a:r>
          </a:p>
        </p:txBody>
      </p:sp>
      <p:sp>
        <p:nvSpPr>
          <p:cNvPr id="50178" name="TextBox 2"/>
          <p:cNvSpPr txBox="1">
            <a:spLocks noChangeArrowheads="1"/>
          </p:cNvSpPr>
          <p:nvPr/>
        </p:nvSpPr>
        <p:spPr bwMode="auto">
          <a:xfrm>
            <a:off x="0" y="1143000"/>
            <a:ext cx="90455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The Gaia Hypothesis itself has become a </a:t>
            </a:r>
            <a:r>
              <a:rPr lang="en-US" sz="2400">
                <a:solidFill>
                  <a:srgbClr val="0000FF"/>
                </a:solidFill>
              </a:rPr>
              <a:t>public narrative</a:t>
            </a:r>
            <a:r>
              <a:rPr lang="en-US" sz="2400"/>
              <a:t>, now </a:t>
            </a:r>
          </a:p>
          <a:p>
            <a:pPr algn="l"/>
            <a:r>
              <a:rPr lang="en-US" sz="2400"/>
              <a:t>	memetically competing to become a </a:t>
            </a:r>
            <a:r>
              <a:rPr lang="en-US" sz="2400">
                <a:solidFill>
                  <a:srgbClr val="0000FF"/>
                </a:solidFill>
              </a:rPr>
              <a:t>grand cultural narrative</a:t>
            </a:r>
            <a:r>
              <a:rPr lang="en-US" sz="2400"/>
              <a:t>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The essence of the Gaia Hypothesis is that life does not merely adapt to </a:t>
            </a:r>
          </a:p>
          <a:p>
            <a:pPr algn="l"/>
            <a:r>
              <a:rPr lang="en-US" sz="2400"/>
              <a:t>	the existing conditions on planet Earth, except at its inception.</a:t>
            </a:r>
          </a:p>
          <a:p>
            <a:pPr algn="l"/>
            <a:r>
              <a:rPr lang="en-US" sz="2400"/>
              <a:t>	Indeed, at life’s inception, conditions on the Earth were very</a:t>
            </a:r>
          </a:p>
          <a:p>
            <a:pPr algn="l"/>
            <a:r>
              <a:rPr lang="en-US" sz="2400"/>
              <a:t>	different than they are today.  Rather, once established life </a:t>
            </a:r>
          </a:p>
          <a:p>
            <a:pPr algn="l"/>
            <a:r>
              <a:rPr lang="en-US" sz="2400"/>
              <a:t>	transforms, refines, and regulates conditions on planet Earth that </a:t>
            </a:r>
          </a:p>
          <a:p>
            <a:pPr algn="l"/>
            <a:r>
              <a:rPr lang="en-US" sz="2400"/>
              <a:t>	are favorable to life itself.  The living Earth is a cybernetic</a:t>
            </a:r>
          </a:p>
          <a:p>
            <a:pPr algn="l"/>
            <a:r>
              <a:rPr lang="en-US" sz="2400"/>
              <a:t>	system that life maintains: a global temperature regime between </a:t>
            </a:r>
          </a:p>
          <a:p>
            <a:pPr algn="l"/>
            <a:r>
              <a:rPr lang="en-US" sz="2400"/>
              <a:t>	the boiling and freezing points of water in the face of ever </a:t>
            </a:r>
          </a:p>
          <a:p>
            <a:pPr algn="l"/>
            <a:r>
              <a:rPr lang="en-US" sz="2400"/>
              <a:t>	increasing solar radiation; an alkaline ocean pH favorable to the </a:t>
            </a:r>
          </a:p>
          <a:p>
            <a:pPr algn="l"/>
            <a:r>
              <a:rPr lang="en-US" sz="2400"/>
              <a:t>	formation of calcium carbonate shells; and a constant ocean </a:t>
            </a:r>
          </a:p>
          <a:p>
            <a:pPr algn="l"/>
            <a:r>
              <a:rPr lang="en-US" sz="2400"/>
              <a:t>	salinity in the face of continuous salt inputs from freshwater </a:t>
            </a:r>
          </a:p>
          <a:p>
            <a:pPr algn="l"/>
            <a:r>
              <a:rPr lang="en-US" sz="2400"/>
              <a:t>	draining land masses.   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1"/>
          <p:cNvSpPr txBox="1">
            <a:spLocks noChangeArrowheads="1"/>
          </p:cNvSpPr>
          <p:nvPr/>
        </p:nvSpPr>
        <p:spPr bwMode="auto">
          <a:xfrm>
            <a:off x="488950" y="152400"/>
            <a:ext cx="804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James Lovelock—“The Gaia Hypothesis”</a:t>
            </a:r>
          </a:p>
        </p:txBody>
      </p:sp>
      <p:sp>
        <p:nvSpPr>
          <p:cNvPr id="51202" name="TextBox 2"/>
          <p:cNvSpPr txBox="1">
            <a:spLocks noChangeArrowheads="1"/>
          </p:cNvSpPr>
          <p:nvPr/>
        </p:nvSpPr>
        <p:spPr bwMode="auto">
          <a:xfrm>
            <a:off x="76200" y="838200"/>
            <a:ext cx="9418638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At first, the Gaia Hypothesis was a pariah in the scientific community</a:t>
            </a:r>
          </a:p>
          <a:p>
            <a:pPr algn="l"/>
            <a:r>
              <a:rPr lang="en-US" sz="2400"/>
              <a:t>	of discourse for two reasons:</a:t>
            </a:r>
          </a:p>
          <a:p>
            <a:pPr algn="l"/>
            <a:endParaRPr lang="en-US" sz="2400"/>
          </a:p>
          <a:p>
            <a:pPr algn="l"/>
            <a:endParaRPr lang="en-US" sz="2400"/>
          </a:p>
          <a:p>
            <a:pPr algn="l">
              <a:buFontTx/>
              <a:buAutoNum type="arabicParenBoth"/>
            </a:pPr>
            <a:r>
              <a:rPr lang="en-US" sz="2400"/>
              <a:t>At points Lovelock seemed to personify and </a:t>
            </a:r>
          </a:p>
          <a:p>
            <a:pPr algn="l"/>
            <a:r>
              <a:rPr lang="en-US" sz="2400"/>
              <a:t>     attribute foresight and conscious agency to Gaia—</a:t>
            </a:r>
          </a:p>
          <a:p>
            <a:pPr algn="l"/>
            <a:r>
              <a:rPr lang="en-US" sz="2400"/>
              <a:t>     in short, commit the sin of teleology.</a:t>
            </a:r>
          </a:p>
          <a:p>
            <a:pPr algn="l"/>
            <a:endParaRPr lang="en-US" sz="2400"/>
          </a:p>
          <a:p>
            <a:pPr algn="l"/>
            <a:endParaRPr lang="en-US" sz="2400"/>
          </a:p>
          <a:p>
            <a:pPr algn="l"/>
            <a:endParaRPr lang="en-US" sz="2400"/>
          </a:p>
          <a:p>
            <a:pPr algn="l"/>
            <a:endParaRPr lang="en-US" sz="2400"/>
          </a:p>
          <a:p>
            <a:pPr algn="l"/>
            <a:r>
              <a:rPr lang="en-US" sz="2400"/>
              <a:t> 				(2) The Gaia Hypothesis became popular 					in communities of discourse for which</a:t>
            </a:r>
          </a:p>
          <a:p>
            <a:pPr algn="l"/>
            <a:r>
              <a:rPr lang="en-US" sz="2400"/>
              <a:t>				many scientists had contempt—</a:t>
            </a:r>
          </a:p>
          <a:p>
            <a:pPr algn="l"/>
            <a:r>
              <a:rPr lang="en-US" sz="2400"/>
              <a:t>				New Age mysticism.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	 </a:t>
            </a:r>
          </a:p>
        </p:txBody>
      </p:sp>
      <p:pic>
        <p:nvPicPr>
          <p:cNvPr id="512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600200"/>
            <a:ext cx="2305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44900"/>
            <a:ext cx="3516313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1"/>
          <p:cNvSpPr txBox="1">
            <a:spLocks noChangeArrowheads="1"/>
          </p:cNvSpPr>
          <p:nvPr/>
        </p:nvSpPr>
        <p:spPr bwMode="auto">
          <a:xfrm>
            <a:off x="152400" y="1143000"/>
            <a:ext cx="89630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Lovelock responded with another narrative, “Daisy World”—a world</a:t>
            </a:r>
          </a:p>
          <a:p>
            <a:pPr algn="l"/>
            <a:r>
              <a:rPr lang="en-US" sz="2400"/>
              <a:t>consisting of two species of daisy—one white, one black. Computer </a:t>
            </a:r>
          </a:p>
          <a:p>
            <a:pPr algn="l"/>
            <a:r>
              <a:rPr lang="en-US" sz="2400"/>
              <a:t>simulations showed that these two species could regulate the “</a:t>
            </a:r>
            <a:r>
              <a:rPr lang="en-US" altLang="ja-JP" sz="2400"/>
              <a:t>planet</a:t>
            </a:r>
            <a:r>
              <a:rPr lang="en-US" sz="2400"/>
              <a:t>”’</a:t>
            </a:r>
            <a:r>
              <a:rPr lang="en-US" altLang="ja-JP" sz="2400"/>
              <a:t>s </a:t>
            </a:r>
          </a:p>
          <a:p>
            <a:pPr algn="l"/>
            <a:r>
              <a:rPr lang="en-US" altLang="ja-JP" sz="2400"/>
              <a:t>temperature, in blind Darwinian </a:t>
            </a:r>
            <a:r>
              <a:rPr lang="en-US" sz="2400"/>
              <a:t>competition with one another, like a </a:t>
            </a:r>
          </a:p>
          <a:p>
            <a:pPr algn="l"/>
            <a:r>
              <a:rPr lang="en-US" sz="2400"/>
              <a:t>simple unintelligent thermostat—black daisies prevailing when the </a:t>
            </a:r>
          </a:p>
          <a:p>
            <a:pPr algn="l"/>
            <a:r>
              <a:rPr lang="en-US" sz="2400"/>
              <a:t>temperature fell below the optimum, white daisies prevailing when </a:t>
            </a:r>
          </a:p>
          <a:p>
            <a:pPr algn="l"/>
            <a:r>
              <a:rPr lang="en-US" sz="2400"/>
              <a:t>it rose above.</a:t>
            </a: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641350" y="533400"/>
            <a:ext cx="804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James Lovelock—“The Gaia Hypothesis”</a:t>
            </a:r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3657600"/>
            <a:ext cx="4433887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1"/>
          <p:cNvSpPr txBox="1">
            <a:spLocks noChangeArrowheads="1"/>
          </p:cNvSpPr>
          <p:nvPr/>
        </p:nvSpPr>
        <p:spPr bwMode="auto">
          <a:xfrm>
            <a:off x="488950" y="152400"/>
            <a:ext cx="804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James Lovelock—“The Gaia Hypothesis”</a:t>
            </a:r>
          </a:p>
        </p:txBody>
      </p:sp>
      <p:sp>
        <p:nvSpPr>
          <p:cNvPr id="53250" name="TextBox 2"/>
          <p:cNvSpPr txBox="1">
            <a:spLocks noChangeArrowheads="1"/>
          </p:cNvSpPr>
          <p:nvPr/>
        </p:nvSpPr>
        <p:spPr bwMode="auto">
          <a:xfrm>
            <a:off x="0" y="838200"/>
            <a:ext cx="91186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The Gaia Hypothesis was anticipated by </a:t>
            </a:r>
          </a:p>
          <a:p>
            <a:pPr algn="l"/>
            <a:r>
              <a:rPr lang="en-US" sz="2400"/>
              <a:t>	Vladimir Vernadsky in </a:t>
            </a:r>
            <a:r>
              <a:rPr lang="en-US" sz="2400" i="1"/>
              <a:t>La Biosphere</a:t>
            </a:r>
            <a:r>
              <a:rPr lang="en-US" sz="2400"/>
              <a:t>, </a:t>
            </a:r>
          </a:p>
          <a:p>
            <a:pPr algn="l"/>
            <a:r>
              <a:rPr lang="en-US" sz="2400"/>
              <a:t>	published in Paris in 1929.  Vernadsky </a:t>
            </a:r>
          </a:p>
          <a:p>
            <a:pPr algn="l"/>
            <a:r>
              <a:rPr lang="en-US" sz="2400"/>
              <a:t>	pointed out that living matter had not only </a:t>
            </a:r>
          </a:p>
          <a:p>
            <a:pPr algn="l"/>
            <a:r>
              <a:rPr lang="en-US" sz="2400"/>
              <a:t>	massively transformed the Earth’s atmosphere </a:t>
            </a:r>
          </a:p>
          <a:p>
            <a:pPr algn="l"/>
            <a:r>
              <a:rPr lang="en-US" sz="2400"/>
              <a:t>	and the hydrosphere but had also massively </a:t>
            </a:r>
          </a:p>
          <a:p>
            <a:pPr algn="l"/>
            <a:r>
              <a:rPr lang="en-US" sz="2400"/>
              <a:t>	affected the earth’s lithosphere by generating </a:t>
            </a:r>
          </a:p>
          <a:p>
            <a:pPr algn="l"/>
            <a:r>
              <a:rPr lang="en-US" sz="2400"/>
              <a:t>	sedimentary rocks most notably as limestone, </a:t>
            </a:r>
          </a:p>
          <a:p>
            <a:pPr algn="l"/>
            <a:r>
              <a:rPr lang="en-US" sz="2400"/>
              <a:t>	travertine, and marble–among many other </a:t>
            </a:r>
          </a:p>
          <a:p>
            <a:pPr algn="l"/>
            <a:r>
              <a:rPr lang="en-US" sz="2400"/>
              <a:t>	species of minerals.  Vernadsky invented the science of planetary</a:t>
            </a:r>
          </a:p>
          <a:p>
            <a:pPr algn="l"/>
            <a:r>
              <a:rPr lang="en-US" sz="2400"/>
              <a:t>	biogeochemistry and speculated about the metaphysical </a:t>
            </a:r>
          </a:p>
          <a:p>
            <a:pPr algn="l"/>
            <a:r>
              <a:rPr lang="en-US" sz="2400"/>
              <a:t>	differences between </a:t>
            </a:r>
            <a:r>
              <a:rPr lang="en-US" sz="2400">
                <a:solidFill>
                  <a:srgbClr val="0F0FFF"/>
                </a:solidFill>
              </a:rPr>
              <a:t>living matter </a:t>
            </a:r>
            <a:r>
              <a:rPr lang="en-US" sz="2400"/>
              <a:t>and </a:t>
            </a:r>
            <a:r>
              <a:rPr lang="en-US" sz="2400">
                <a:solidFill>
                  <a:srgbClr val="0F0FFF"/>
                </a:solidFill>
              </a:rPr>
              <a:t>inert matter</a:t>
            </a:r>
            <a:r>
              <a:rPr lang="en-US" sz="2400"/>
              <a:t>.</a:t>
            </a:r>
          </a:p>
          <a:p>
            <a:pPr algn="l"/>
            <a:endParaRPr lang="en-US" sz="2400"/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914400"/>
            <a:ext cx="2416175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488950" y="381000"/>
            <a:ext cx="804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James Lovelock—“The Gaia Hypothesis”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-42863" y="1524000"/>
            <a:ext cx="9188451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Stimulated by conversations with Pierre Teilharrd </a:t>
            </a:r>
          </a:p>
          <a:p>
            <a:pPr algn="l"/>
            <a:r>
              <a:rPr lang="en-US" sz="2400"/>
              <a:t>	de Chardin, Vernadsky subsequently </a:t>
            </a:r>
          </a:p>
          <a:p>
            <a:pPr algn="l"/>
            <a:r>
              <a:rPr lang="en-US" sz="2400"/>
              <a:t>	speculated on the emerging existence of a</a:t>
            </a:r>
          </a:p>
          <a:p>
            <a:pPr algn="l"/>
            <a:r>
              <a:rPr lang="en-US" sz="2400"/>
              <a:t>	</a:t>
            </a:r>
            <a:r>
              <a:rPr lang="en-US" sz="2400">
                <a:solidFill>
                  <a:srgbClr val="0F0FFF"/>
                </a:solidFill>
              </a:rPr>
              <a:t>nöosphere</a:t>
            </a:r>
            <a:r>
              <a:rPr lang="en-US" sz="2400"/>
              <a:t>.  But, in sharp contrast to </a:t>
            </a:r>
          </a:p>
          <a:p>
            <a:pPr algn="l"/>
            <a:r>
              <a:rPr lang="en-US" sz="2400"/>
              <a:t>	Teilhard’s matter-spirit dualistic metaphysics,</a:t>
            </a:r>
          </a:p>
          <a:p>
            <a:pPr algn="l"/>
            <a:r>
              <a:rPr lang="en-US" sz="2400"/>
              <a:t>	Vernadsky was a resolute materialist and his </a:t>
            </a:r>
          </a:p>
          <a:p>
            <a:pPr algn="l"/>
            <a:r>
              <a:rPr lang="en-US" sz="2400"/>
              <a:t>	nöosphere was far more pedestrian—the </a:t>
            </a:r>
          </a:p>
          <a:p>
            <a:pPr algn="l"/>
            <a:r>
              <a:rPr lang="en-US" sz="2400"/>
              <a:t>	collective corpus of scientific knowledge that,</a:t>
            </a:r>
          </a:p>
          <a:p>
            <a:pPr algn="l"/>
            <a:r>
              <a:rPr lang="en-US" sz="2400"/>
              <a:t>	when applied technologically, was more rapidly and efficiently </a:t>
            </a:r>
          </a:p>
          <a:p>
            <a:pPr algn="l"/>
            <a:r>
              <a:rPr lang="en-US" sz="2400"/>
              <a:t>	doing what living matter has always done—reorganizing the inert </a:t>
            </a:r>
          </a:p>
          <a:p>
            <a:pPr algn="l"/>
            <a:r>
              <a:rPr lang="en-US" sz="2400"/>
              <a:t>	matter on Earth to suit itself.  </a:t>
            </a:r>
          </a:p>
        </p:txBody>
      </p:sp>
      <p:pic>
        <p:nvPicPr>
          <p:cNvPr id="542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1295400"/>
            <a:ext cx="2338387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0" y="609600"/>
            <a:ext cx="6786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Collective Narratives as Cultural Repositories</a:t>
            </a:r>
          </a:p>
        </p:txBody>
      </p:sp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76200" y="1219200"/>
            <a:ext cx="8789988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Full alphabetical literacy (a phonetic alphabet) has </a:t>
            </a:r>
          </a:p>
          <a:p>
            <a:pPr algn="l"/>
            <a:r>
              <a:rPr lang="en-US" sz="2400"/>
              <a:t>	existed for only ~3000 years.  Among other </a:t>
            </a:r>
          </a:p>
          <a:p>
            <a:pPr algn="l"/>
            <a:r>
              <a:rPr lang="en-US" sz="2400"/>
              <a:t>	impacts, writing is a new technology for </a:t>
            </a:r>
          </a:p>
          <a:p>
            <a:pPr algn="l"/>
            <a:r>
              <a:rPr lang="en-US" sz="2400"/>
              <a:t>	externally storing the cognitive (as distinct </a:t>
            </a:r>
          </a:p>
          <a:p>
            <a:pPr algn="l"/>
            <a:r>
              <a:rPr lang="en-US" sz="2400"/>
              <a:t>	from the material) aspects of culture.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Before the advent of literacy, a culture’s cognitive </a:t>
            </a:r>
          </a:p>
          <a:p>
            <a:pPr algn="l"/>
            <a:r>
              <a:rPr lang="en-US" sz="2400"/>
              <a:t>	content was stored internally, in the human </a:t>
            </a:r>
          </a:p>
          <a:p>
            <a:pPr algn="l"/>
            <a:r>
              <a:rPr lang="en-US" sz="2400"/>
              <a:t>	brain—in the wetware.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Thus much human brain power was devoted to </a:t>
            </a:r>
          </a:p>
          <a:p>
            <a:pPr algn="l"/>
            <a:r>
              <a:rPr lang="en-US" sz="2400"/>
              <a:t>	storage; and a premium quality of human </a:t>
            </a:r>
          </a:p>
          <a:p>
            <a:pPr algn="l"/>
            <a:r>
              <a:rPr lang="en-US" sz="2400"/>
              <a:t>	intelligence was memory.</a:t>
            </a:r>
          </a:p>
          <a:p>
            <a:pPr algn="l"/>
            <a:endParaRPr lang="en-US" sz="2400"/>
          </a:p>
          <a:p>
            <a:pPr algn="l"/>
            <a:r>
              <a:rPr lang="en-US" sz="2400">
                <a:solidFill>
                  <a:srgbClr val="0F0FFF"/>
                </a:solidFill>
              </a:rPr>
              <a:t>In oral cultures collective narratives functioned as mnemonic devices.</a:t>
            </a:r>
          </a:p>
          <a:p>
            <a:pPr algn="l"/>
            <a:endParaRPr lang="en-US" sz="2400"/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38200"/>
            <a:ext cx="2085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41538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6951663" y="438150"/>
            <a:ext cx="1658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000">
                <a:solidFill>
                  <a:srgbClr val="660066"/>
                </a:solidFill>
              </a:rPr>
              <a:t>Eric Havelock</a:t>
            </a: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7037388" y="6076950"/>
            <a:ext cx="1573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000">
                <a:solidFill>
                  <a:srgbClr val="660066"/>
                </a:solidFill>
              </a:rPr>
              <a:t>David Abram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2"/>
          <p:cNvSpPr txBox="1">
            <a:spLocks noChangeArrowheads="1"/>
          </p:cNvSpPr>
          <p:nvPr/>
        </p:nvSpPr>
        <p:spPr bwMode="auto">
          <a:xfrm>
            <a:off x="438150" y="166688"/>
            <a:ext cx="804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James Lovelock—“The Gaia Hypothesis”</a:t>
            </a:r>
          </a:p>
        </p:txBody>
      </p:sp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0" y="1508125"/>
            <a:ext cx="18415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endParaRPr lang="en-US" sz="2400"/>
          </a:p>
          <a:p>
            <a:pPr algn="l"/>
            <a:endParaRPr lang="en-US" sz="2400"/>
          </a:p>
          <a:p>
            <a:pPr algn="l"/>
            <a:endParaRPr lang="en-US" sz="2400"/>
          </a:p>
          <a:p>
            <a:pPr algn="l"/>
            <a:endParaRPr lang="en-US" sz="2400"/>
          </a:p>
          <a:p>
            <a:pPr algn="l"/>
            <a:endParaRPr lang="en-US"/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106363" y="2170113"/>
            <a:ext cx="8894762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ja-JP" altLang="en-US" sz="2400"/>
              <a:t>“</a:t>
            </a:r>
            <a:r>
              <a:rPr lang="en-US" altLang="ja-JP" sz="2400"/>
              <a:t>[It] is at least not impossible to regard the earth</a:t>
            </a:r>
            <a:r>
              <a:rPr lang="ja-JP" altLang="en-US" sz="2400"/>
              <a:t>’</a:t>
            </a:r>
            <a:r>
              <a:rPr lang="en-US" altLang="ja-JP" sz="2400"/>
              <a:t>s parts—soil, </a:t>
            </a:r>
          </a:p>
          <a:p>
            <a:pPr algn="l"/>
            <a:r>
              <a:rPr lang="en-US" sz="2400"/>
              <a:t>mountains, rivers, atmosphere, etc.—as organs or parts of organs, of a </a:t>
            </a:r>
          </a:p>
          <a:p>
            <a:pPr algn="l"/>
            <a:r>
              <a:rPr lang="en-US" sz="2400"/>
              <a:t>coordinated whole, each part with a definite function. And, if we could </a:t>
            </a:r>
          </a:p>
          <a:p>
            <a:pPr algn="l"/>
            <a:r>
              <a:rPr lang="en-US" sz="2400"/>
              <a:t>see this whole, as a whole, through a great period of time, we might </a:t>
            </a:r>
          </a:p>
          <a:p>
            <a:pPr algn="l"/>
            <a:r>
              <a:rPr lang="en-US" sz="2400"/>
              <a:t>perceive not only organs with coordinated functions, but possibly also </a:t>
            </a:r>
          </a:p>
          <a:p>
            <a:pPr algn="l"/>
            <a:r>
              <a:rPr lang="en-US" sz="2400"/>
              <a:t>that process of consumption and replacement</a:t>
            </a:r>
            <a:r>
              <a:rPr lang="en-US"/>
              <a:t> </a:t>
            </a:r>
            <a:r>
              <a:rPr lang="en-US" sz="2400"/>
              <a:t>which in biology we call </a:t>
            </a:r>
          </a:p>
          <a:p>
            <a:pPr algn="l"/>
            <a:r>
              <a:rPr lang="en-US" sz="2400"/>
              <a:t>the metabolism or growth. In such a case we would have all the visible </a:t>
            </a:r>
          </a:p>
          <a:p>
            <a:pPr algn="l"/>
            <a:r>
              <a:rPr lang="en-US" sz="2400"/>
              <a:t>attributes of a living thing, which we do not now recognize to be such </a:t>
            </a:r>
          </a:p>
          <a:p>
            <a:pPr algn="l"/>
            <a:r>
              <a:rPr lang="en-US" sz="2400"/>
              <a:t>because it is too big and its processes too slow. And there would also </a:t>
            </a:r>
          </a:p>
          <a:p>
            <a:pPr algn="l"/>
            <a:r>
              <a:rPr lang="en-US" sz="2400"/>
              <a:t>follow that invisible attribute—</a:t>
            </a:r>
            <a:r>
              <a:rPr lang="en-US" sz="2400">
                <a:solidFill>
                  <a:srgbClr val="0F0FFF"/>
                </a:solidFill>
              </a:rPr>
              <a:t>a soul or consciousness</a:t>
            </a:r>
            <a:r>
              <a:rPr lang="en-US" sz="2400"/>
              <a:t>—which … </a:t>
            </a:r>
          </a:p>
          <a:p>
            <a:pPr algn="l"/>
            <a:r>
              <a:rPr lang="en-US" sz="2400"/>
              <a:t>many philosophers of all ages ascribe to all living things and </a:t>
            </a:r>
          </a:p>
          <a:p>
            <a:pPr algn="l"/>
            <a:r>
              <a:rPr lang="en-US" sz="2400"/>
              <a:t>aggregations thereof, including the</a:t>
            </a:r>
            <a:r>
              <a:rPr lang="ja-JP" altLang="en-US" sz="2400"/>
              <a:t>‘</a:t>
            </a:r>
            <a:r>
              <a:rPr lang="en-US" altLang="ja-JP" sz="2400"/>
              <a:t>dead</a:t>
            </a:r>
            <a:r>
              <a:rPr lang="ja-JP" altLang="en-US" sz="2400"/>
              <a:t>’</a:t>
            </a:r>
            <a:r>
              <a:rPr lang="en-US" altLang="ja-JP" sz="2400"/>
              <a:t> earth.</a:t>
            </a:r>
            <a:r>
              <a:rPr lang="ja-JP" altLang="en-US" sz="2400"/>
              <a:t>”</a:t>
            </a:r>
            <a:endParaRPr lang="en-US"/>
          </a:p>
        </p:txBody>
      </p:sp>
      <p:sp>
        <p:nvSpPr>
          <p:cNvPr id="55300" name="TextBox 1"/>
          <p:cNvSpPr txBox="1">
            <a:spLocks noChangeArrowheads="1"/>
          </p:cNvSpPr>
          <p:nvPr/>
        </p:nvSpPr>
        <p:spPr bwMode="auto">
          <a:xfrm>
            <a:off x="152400" y="838200"/>
            <a:ext cx="8586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solidFill>
                  <a:srgbClr val="0000FF"/>
                </a:solidFill>
              </a:rPr>
              <a:t>Aldo Leopold </a:t>
            </a:r>
            <a:r>
              <a:rPr lang="en-US" sz="2400"/>
              <a:t>faintly sketched the Gaia Hypothesis in 1923, several </a:t>
            </a:r>
          </a:p>
          <a:p>
            <a:pPr algn="l"/>
            <a:r>
              <a:rPr lang="en-US" sz="2400"/>
              <a:t>years before Vernadsky, in a paper that was posthumously published </a:t>
            </a:r>
          </a:p>
          <a:p>
            <a:pPr algn="l"/>
            <a:r>
              <a:rPr lang="en-US" sz="2400"/>
              <a:t>the same year (1979) as Lovelock’s first Gaia book.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2"/>
          <p:cNvSpPr txBox="1">
            <a:spLocks noChangeArrowheads="1"/>
          </p:cNvSpPr>
          <p:nvPr/>
        </p:nvSpPr>
        <p:spPr bwMode="auto">
          <a:xfrm>
            <a:off x="438150" y="166688"/>
            <a:ext cx="804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James Lovelock—“The Gaia Hypothesis”</a:t>
            </a:r>
          </a:p>
        </p:txBody>
      </p:sp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0" y="1508125"/>
            <a:ext cx="18415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endParaRPr lang="en-US" sz="2400"/>
          </a:p>
          <a:p>
            <a:pPr algn="l"/>
            <a:endParaRPr lang="en-US" sz="2400"/>
          </a:p>
          <a:p>
            <a:pPr algn="l"/>
            <a:endParaRPr lang="en-US" sz="2400"/>
          </a:p>
          <a:p>
            <a:pPr algn="l"/>
            <a:endParaRPr lang="en-US" sz="2400"/>
          </a:p>
          <a:p>
            <a:pPr algn="l"/>
            <a:endParaRPr lang="en-US"/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104775" y="762000"/>
            <a:ext cx="9193213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ja-JP" altLang="en-US" sz="2400"/>
              <a:t>“</a:t>
            </a:r>
            <a:r>
              <a:rPr lang="en-US" altLang="ja-JP" sz="2400"/>
              <a:t>There is not much discrepancy, except in language, </a:t>
            </a:r>
          </a:p>
          <a:p>
            <a:pPr algn="l"/>
            <a:r>
              <a:rPr lang="en-US" altLang="ja-JP" sz="2400"/>
              <a:t>between this </a:t>
            </a:r>
            <a:r>
              <a:rPr lang="en-US" sz="2400"/>
              <a:t>conception of a living earth, and the </a:t>
            </a:r>
          </a:p>
          <a:p>
            <a:pPr algn="l"/>
            <a:r>
              <a:rPr lang="en-US" sz="2400"/>
              <a:t>conception of a dead earth, with enormously slow, </a:t>
            </a:r>
          </a:p>
          <a:p>
            <a:pPr algn="l"/>
            <a:r>
              <a:rPr lang="en-US" sz="2400"/>
              <a:t>intricate, and interrelated functions among its parts, </a:t>
            </a:r>
          </a:p>
          <a:p>
            <a:pPr algn="l"/>
            <a:r>
              <a:rPr lang="en-US" sz="2400">
                <a:solidFill>
                  <a:srgbClr val="0F0FFF"/>
                </a:solidFill>
              </a:rPr>
              <a:t>as given us by physics, chemistry, and geology</a:t>
            </a:r>
            <a:r>
              <a:rPr lang="en-US" sz="2400"/>
              <a:t>. The </a:t>
            </a:r>
          </a:p>
          <a:p>
            <a:pPr algn="l"/>
            <a:r>
              <a:rPr lang="en-US" sz="2400"/>
              <a:t>essential thing, for present purposes, is that both admit </a:t>
            </a:r>
          </a:p>
          <a:p>
            <a:pPr algn="l"/>
            <a:r>
              <a:rPr lang="en-US" sz="2400"/>
              <a:t>the interdependent functions of the elements. . . .  </a:t>
            </a:r>
          </a:p>
          <a:p>
            <a:pPr algn="l"/>
            <a:r>
              <a:rPr lang="en-US" sz="2400"/>
              <a:t>Possibly, in our intuitive perceptions, which may truer </a:t>
            </a:r>
          </a:p>
          <a:p>
            <a:pPr algn="l"/>
            <a:r>
              <a:rPr lang="en-US" sz="2400"/>
              <a:t>than our science and less impeded by words than our </a:t>
            </a:r>
          </a:p>
          <a:p>
            <a:pPr algn="l"/>
            <a:r>
              <a:rPr lang="en-US" sz="2400"/>
              <a:t>philosophies, we realize the indivisibility of the earth—its soil, </a:t>
            </a:r>
          </a:p>
          <a:p>
            <a:pPr algn="l"/>
            <a:r>
              <a:rPr lang="en-US" sz="2400"/>
              <a:t>mountains, rivers, forests, climate, plants, animals, </a:t>
            </a:r>
            <a:r>
              <a:rPr lang="en-US" sz="2400">
                <a:solidFill>
                  <a:srgbClr val="0F0FFF"/>
                </a:solidFill>
              </a:rPr>
              <a:t>and respect it </a:t>
            </a:r>
          </a:p>
          <a:p>
            <a:pPr algn="l"/>
            <a:r>
              <a:rPr lang="en-US" sz="2400">
                <a:solidFill>
                  <a:srgbClr val="0F0FFF"/>
                </a:solidFill>
              </a:rPr>
              <a:t>collectively</a:t>
            </a:r>
            <a:r>
              <a:rPr lang="en-US" sz="2400"/>
              <a:t>, not only as a useful servant but a living being, vastly less </a:t>
            </a:r>
          </a:p>
          <a:p>
            <a:pPr algn="l"/>
            <a:r>
              <a:rPr lang="en-US" sz="2400"/>
              <a:t>alive than ourselves in degree, but vastly greater than ourselves in time </a:t>
            </a:r>
          </a:p>
          <a:p>
            <a:pPr algn="l"/>
            <a:r>
              <a:rPr lang="en-US" sz="2400"/>
              <a:t>and space—a being that was old </a:t>
            </a:r>
            <a:r>
              <a:rPr lang="en-US" sz="2400">
                <a:solidFill>
                  <a:srgbClr val="1C8B10"/>
                </a:solidFill>
              </a:rPr>
              <a:t>when the morning stars sang together*</a:t>
            </a:r>
            <a:r>
              <a:rPr lang="en-US" sz="2400"/>
              <a:t>, </a:t>
            </a:r>
          </a:p>
          <a:p>
            <a:pPr algn="l"/>
            <a:r>
              <a:rPr lang="en-US" sz="2400"/>
              <a:t>and, when the last of us has been </a:t>
            </a:r>
            <a:r>
              <a:rPr lang="en-US" sz="2400">
                <a:solidFill>
                  <a:srgbClr val="1C8B10"/>
                </a:solidFill>
              </a:rPr>
              <a:t>gathered unto his fathers**</a:t>
            </a:r>
            <a:r>
              <a:rPr lang="en-US" sz="2400"/>
              <a:t>, will still be </a:t>
            </a:r>
          </a:p>
          <a:p>
            <a:pPr algn="l"/>
            <a:r>
              <a:rPr lang="en-US" sz="2400"/>
              <a:t>young.</a:t>
            </a:r>
            <a:r>
              <a:rPr lang="ja-JP" altLang="en-US" sz="2400"/>
              <a:t>”</a:t>
            </a:r>
            <a:r>
              <a:rPr lang="en-US" altLang="ja-JP" sz="2400"/>
              <a:t>  *Job 38.7; **Kings 22:20.</a:t>
            </a:r>
            <a:endParaRPr lang="en-US" sz="2400"/>
          </a:p>
        </p:txBody>
      </p:sp>
      <p:pic>
        <p:nvPicPr>
          <p:cNvPr id="573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889000"/>
            <a:ext cx="2149475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641350" y="609600"/>
            <a:ext cx="804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James Lovelock—“The Gaia Hypothesis”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524000"/>
            <a:ext cx="8902700" cy="4894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 dirty="0"/>
              <a:t>Various interpretations of </a:t>
            </a:r>
            <a:r>
              <a:rPr lang="en-US" sz="2400" dirty="0">
                <a:solidFill>
                  <a:srgbClr val="0000FF"/>
                </a:solidFill>
              </a:rPr>
              <a:t>Gaia’s soul or consciousness</a:t>
            </a:r>
          </a:p>
          <a:p>
            <a:pPr algn="l">
              <a:defRPr/>
            </a:pPr>
            <a:endParaRPr lang="en-US" sz="2400" dirty="0"/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Early Lovelock and his critics: a directive, intervening, teleological</a:t>
            </a:r>
          </a:p>
          <a:p>
            <a:pPr algn="l">
              <a:defRPr/>
            </a:pPr>
            <a:r>
              <a:rPr lang="en-US" sz="2400" dirty="0"/>
              <a:t>	planetary intelligence.</a:t>
            </a:r>
          </a:p>
          <a:p>
            <a:pPr marL="342900" indent="-342900" algn="l">
              <a:buFont typeface="Arial"/>
              <a:buChar char="•"/>
              <a:defRPr/>
            </a:pPr>
            <a:endParaRPr lang="en-US" sz="2400" dirty="0"/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 err="1"/>
              <a:t>Vernadsky</a:t>
            </a:r>
            <a:r>
              <a:rPr lang="en-US" sz="2400" dirty="0"/>
              <a:t>: nascent and emergent discourse community of science,</a:t>
            </a:r>
          </a:p>
          <a:p>
            <a:pPr algn="l">
              <a:defRPr/>
            </a:pPr>
            <a:r>
              <a:rPr lang="en-US" sz="2400" dirty="0"/>
              <a:t>	integrating into a planetary network and collective intelligence.</a:t>
            </a:r>
          </a:p>
          <a:p>
            <a:pPr marL="342900" indent="-342900" algn="l">
              <a:buFont typeface="Arial"/>
              <a:buChar char="•"/>
              <a:defRPr/>
            </a:pPr>
            <a:endParaRPr lang="en-US" sz="2400" dirty="0"/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Leopold: analogous to animal consciousness—ancient, but </a:t>
            </a:r>
          </a:p>
          <a:p>
            <a:pPr algn="l">
              <a:defRPr/>
            </a:pPr>
            <a:r>
              <a:rPr lang="en-US" sz="2400" dirty="0"/>
              <a:t>	emergent and epiphenomenal.</a:t>
            </a:r>
          </a:p>
          <a:p>
            <a:pPr algn="l">
              <a:defRPr/>
            </a:pPr>
            <a:endParaRPr lang="en-US" sz="2400" dirty="0"/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 err="1"/>
              <a:t>Margulis</a:t>
            </a:r>
            <a:r>
              <a:rPr lang="en-US" sz="2400" dirty="0"/>
              <a:t>: </a:t>
            </a:r>
            <a:r>
              <a:rPr lang="en-US" sz="2400" dirty="0" err="1"/>
              <a:t>subconcious</a:t>
            </a:r>
            <a:r>
              <a:rPr lang="en-US" sz="2400" dirty="0"/>
              <a:t> proprioceptive sensoria—e. g., the way</a:t>
            </a:r>
          </a:p>
          <a:p>
            <a:pPr algn="l">
              <a:defRPr/>
            </a:pPr>
            <a:r>
              <a:rPr lang="en-US" sz="2400" dirty="0"/>
              <a:t>	we and other animals maintain our balance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641350" y="304800"/>
            <a:ext cx="804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James Lovelock—“The Gaia Hypothesis”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0" y="1066800"/>
            <a:ext cx="9239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What is the moral of the Gaia narrative?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Leopold indicates that it inspires respect for the </a:t>
            </a:r>
          </a:p>
          <a:p>
            <a:pPr algn="l"/>
            <a:r>
              <a:rPr lang="en-US" sz="2400"/>
              <a:t>	Earth as a living being, suggesting that the </a:t>
            </a:r>
          </a:p>
          <a:p>
            <a:pPr algn="l"/>
            <a:r>
              <a:rPr lang="en-US" sz="2400"/>
              <a:t>	Earth might be the beneficiary of a</a:t>
            </a:r>
          </a:p>
          <a:p>
            <a:pPr algn="l"/>
            <a:r>
              <a:rPr lang="en-US" sz="2400"/>
              <a:t>	</a:t>
            </a:r>
            <a:r>
              <a:rPr lang="en-US" sz="2400">
                <a:solidFill>
                  <a:srgbClr val="0000FF"/>
                </a:solidFill>
              </a:rPr>
              <a:t>non-anthropocentric environmental ethic</a:t>
            </a:r>
            <a:r>
              <a:rPr lang="en-US" sz="2400"/>
              <a:t>.  </a:t>
            </a:r>
          </a:p>
          <a:p>
            <a:pPr algn="l"/>
            <a:r>
              <a:rPr lang="en-US" sz="2400"/>
              <a:t>	But the temporal scale of that living being—</a:t>
            </a:r>
          </a:p>
          <a:p>
            <a:pPr algn="l"/>
            <a:r>
              <a:rPr lang="en-US" sz="2400"/>
              <a:t>	now existing, changing, evolving, for </a:t>
            </a:r>
          </a:p>
          <a:p>
            <a:pPr algn="l"/>
            <a:r>
              <a:rPr lang="en-US" sz="2400"/>
              <a:t>	3.5 billion years suggests that we humans </a:t>
            </a:r>
          </a:p>
          <a:p>
            <a:pPr algn="l"/>
            <a:r>
              <a:rPr lang="en-US" sz="2400"/>
              <a:t>	cannot actually harm Gaia herself  in any way at all.  We might be</a:t>
            </a:r>
          </a:p>
          <a:p>
            <a:pPr algn="l"/>
            <a:r>
              <a:rPr lang="en-US" sz="2400"/>
              <a:t>	the agents of a mass extinction event, but Gaia has undergone 5 </a:t>
            </a:r>
          </a:p>
          <a:p>
            <a:pPr algn="l"/>
            <a:r>
              <a:rPr lang="en-US" sz="2400"/>
              <a:t>	such in the past, only to speciate and biodiversify ever more </a:t>
            </a:r>
          </a:p>
          <a:p>
            <a:pPr algn="l"/>
            <a:r>
              <a:rPr lang="en-US" sz="2400"/>
              <a:t>	profusely.  As the late Lynn Margulis, a Gaia theorist, puts it: </a:t>
            </a:r>
          </a:p>
          <a:p>
            <a:pPr algn="l"/>
            <a:r>
              <a:rPr lang="en-US" sz="2400"/>
              <a:t>	“Gaia is tough bitch and the mother of invention.”  It is the height </a:t>
            </a:r>
          </a:p>
          <a:p>
            <a:pPr algn="l"/>
            <a:r>
              <a:rPr lang="en-US" sz="2400"/>
              <a:t>	of human hubris to think that we are responsible for Earth care.</a:t>
            </a:r>
          </a:p>
        </p:txBody>
      </p:sp>
      <p:pic>
        <p:nvPicPr>
          <p:cNvPr id="604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43000"/>
            <a:ext cx="256857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1"/>
          <p:cNvSpPr txBox="1">
            <a:spLocks noChangeArrowheads="1"/>
          </p:cNvSpPr>
          <p:nvPr/>
        </p:nvSpPr>
        <p:spPr bwMode="auto">
          <a:xfrm>
            <a:off x="717550" y="381000"/>
            <a:ext cx="804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James Lovelock—“The Gaia Hypothesis”</a:t>
            </a:r>
          </a:p>
        </p:txBody>
      </p:sp>
      <p:sp>
        <p:nvSpPr>
          <p:cNvPr id="61442" name="TextBox 2"/>
          <p:cNvSpPr txBox="1">
            <a:spLocks noChangeArrowheads="1"/>
          </p:cNvSpPr>
          <p:nvPr/>
        </p:nvSpPr>
        <p:spPr bwMode="auto">
          <a:xfrm>
            <a:off x="80963" y="1600200"/>
            <a:ext cx="9228137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In </a:t>
            </a:r>
            <a:r>
              <a:rPr lang="en-US" sz="2400" i="1"/>
              <a:t>The Revenge of Gaia</a:t>
            </a:r>
            <a:r>
              <a:rPr lang="en-US" sz="2400"/>
              <a:t>, Lovelock echoes Michel </a:t>
            </a:r>
          </a:p>
          <a:p>
            <a:pPr algn="l"/>
            <a:r>
              <a:rPr lang="en-US" sz="2400"/>
              <a:t>	Serres in </a:t>
            </a:r>
            <a:r>
              <a:rPr lang="en-US" sz="2400" i="1"/>
              <a:t>Le Contrat Naturel</a:t>
            </a:r>
            <a:r>
              <a:rPr lang="en-US" sz="2400"/>
              <a:t>, using military </a:t>
            </a:r>
          </a:p>
          <a:p>
            <a:pPr algn="l"/>
            <a:r>
              <a:rPr lang="en-US" sz="2400"/>
              <a:t>	metaphors to characterize our new relationship </a:t>
            </a:r>
          </a:p>
          <a:p>
            <a:pPr algn="l"/>
            <a:r>
              <a:rPr lang="en-US" sz="2400"/>
              <a:t>	with the planet.  We have been making war on </a:t>
            </a:r>
          </a:p>
          <a:p>
            <a:pPr algn="l"/>
            <a:r>
              <a:rPr lang="en-US" sz="2400"/>
              <a:t>	Gaia and Gaia is striking back principally </a:t>
            </a:r>
          </a:p>
          <a:p>
            <a:pPr algn="l"/>
            <a:r>
              <a:rPr lang="en-US" sz="2400"/>
              <a:t>	through climate change.  We are biologically </a:t>
            </a:r>
          </a:p>
          <a:p>
            <a:pPr algn="l"/>
            <a:r>
              <a:rPr lang="en-US" sz="2400"/>
              <a:t>	adapted to the cold Pleistocene climate in </a:t>
            </a:r>
          </a:p>
          <a:p>
            <a:pPr algn="l"/>
            <a:r>
              <a:rPr lang="en-US" sz="2400"/>
              <a:t>	which our species evolved and to the optimal </a:t>
            </a:r>
          </a:p>
          <a:p>
            <a:pPr algn="l"/>
            <a:r>
              <a:rPr lang="en-US" sz="2400"/>
              <a:t>	Holocene climate in which our species </a:t>
            </a:r>
          </a:p>
          <a:p>
            <a:pPr algn="l"/>
            <a:r>
              <a:rPr lang="en-US" sz="2400"/>
              <a:t>	flourished.  A sudden transition to something approaching the </a:t>
            </a:r>
          </a:p>
          <a:p>
            <a:pPr algn="l"/>
            <a:r>
              <a:rPr lang="en-US" sz="2400"/>
              <a:t>	Eocene maximum might result in a collapse of global civilization, </a:t>
            </a:r>
          </a:p>
          <a:p>
            <a:pPr algn="l"/>
            <a:r>
              <a:rPr lang="en-US" sz="2400"/>
              <a:t>	in the face of risen sea levels, shrinking continents, expanded </a:t>
            </a:r>
          </a:p>
          <a:p>
            <a:pPr algn="l"/>
            <a:r>
              <a:rPr lang="en-US" sz="2400"/>
              <a:t>	deserts, violent storms and protracted droughts.     </a:t>
            </a:r>
          </a:p>
        </p:txBody>
      </p:sp>
      <p:pic>
        <p:nvPicPr>
          <p:cNvPr id="6144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2133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Box 1"/>
          <p:cNvSpPr txBox="1">
            <a:spLocks noChangeArrowheads="1"/>
          </p:cNvSpPr>
          <p:nvPr/>
        </p:nvSpPr>
        <p:spPr bwMode="auto">
          <a:xfrm>
            <a:off x="565150" y="457200"/>
            <a:ext cx="804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James Lovelock—“The Gaia Hypothesis”</a:t>
            </a:r>
          </a:p>
        </p:txBody>
      </p:sp>
      <p:sp>
        <p:nvSpPr>
          <p:cNvPr id="62466" name="TextBox 2"/>
          <p:cNvSpPr txBox="1">
            <a:spLocks noChangeArrowheads="1"/>
          </p:cNvSpPr>
          <p:nvPr/>
        </p:nvSpPr>
        <p:spPr bwMode="auto">
          <a:xfrm>
            <a:off x="287338" y="1371600"/>
            <a:ext cx="89027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The moral of the Gaia grand narrative is </a:t>
            </a:r>
            <a:r>
              <a:rPr lang="en-US" sz="2400">
                <a:solidFill>
                  <a:srgbClr val="0000FF"/>
                </a:solidFill>
              </a:rPr>
              <a:t>anthropocentric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Gaia is too big, too old, and too resilient to be harmed by us humans.</a:t>
            </a:r>
          </a:p>
          <a:p>
            <a:pPr algn="l"/>
            <a:r>
              <a:rPr lang="en-US" sz="2400"/>
              <a:t>But we humans can force changes in the chemistry Gaia’s atmosphere</a:t>
            </a:r>
          </a:p>
          <a:p>
            <a:pPr algn="l"/>
            <a:r>
              <a:rPr lang="en-US" sz="2400"/>
              <a:t>and hydrosphere, flipping the planet into a new climatic regime and </a:t>
            </a:r>
          </a:p>
          <a:p>
            <a:pPr algn="l"/>
            <a:r>
              <a:rPr lang="en-US" sz="2400"/>
              <a:t>thus radically altering the planetary conditions to which we are </a:t>
            </a:r>
          </a:p>
          <a:p>
            <a:pPr algn="l"/>
            <a:r>
              <a:rPr lang="en-US" sz="2400"/>
              <a:t>adapted.  Our species is probably not at risk of extinction, but</a:t>
            </a:r>
          </a:p>
          <a:p>
            <a:pPr algn="l"/>
            <a:r>
              <a:rPr lang="en-US" sz="2400"/>
              <a:t>our complex, evermore interconnected, and evermore fragile global</a:t>
            </a:r>
          </a:p>
          <a:p>
            <a:pPr algn="l"/>
            <a:r>
              <a:rPr lang="en-US" sz="2400"/>
              <a:t>civilization might well collapse in the face of a radically changed</a:t>
            </a:r>
          </a:p>
          <a:p>
            <a:pPr algn="l"/>
            <a:r>
              <a:rPr lang="en-US" sz="2400"/>
              <a:t>planet.  A new Dark Age and new era of Barbarism looms ominously </a:t>
            </a:r>
          </a:p>
          <a:p>
            <a:pPr algn="l"/>
            <a:r>
              <a:rPr lang="en-US" sz="2400"/>
              <a:t>on the temporal horizon.  We must care not for the Earth per se, </a:t>
            </a:r>
          </a:p>
          <a:p>
            <a:pPr algn="l"/>
            <a:r>
              <a:rPr lang="en-US" sz="2400"/>
              <a:t>not for Gaia herself, but we must take care to preserve the </a:t>
            </a:r>
            <a:r>
              <a:rPr lang="en-US" sz="2400">
                <a:solidFill>
                  <a:srgbClr val="0000FF"/>
                </a:solidFill>
              </a:rPr>
              <a:t>current state </a:t>
            </a:r>
          </a:p>
          <a:p>
            <a:pPr algn="l"/>
            <a:r>
              <a:rPr lang="en-US" sz="2400"/>
              <a:t>of the Earth for the sake of sustaining the civilization and culture of </a:t>
            </a:r>
          </a:p>
          <a:p>
            <a:pPr algn="l"/>
            <a:r>
              <a:rPr lang="en-US" sz="2400"/>
              <a:t>which we are the current custodians.  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Box 1"/>
          <p:cNvSpPr txBox="1">
            <a:spLocks noChangeArrowheads="1"/>
          </p:cNvSpPr>
          <p:nvPr/>
        </p:nvSpPr>
        <p:spPr bwMode="auto">
          <a:xfrm>
            <a:off x="565150" y="-76200"/>
            <a:ext cx="804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Case Study: James Lovelock—“The Gaia Hypothesis”</a:t>
            </a:r>
          </a:p>
        </p:txBody>
      </p:sp>
      <p:pic>
        <p:nvPicPr>
          <p:cNvPr id="634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r="10153"/>
          <a:stretch>
            <a:fillRect/>
          </a:stretch>
        </p:blipFill>
        <p:spPr bwMode="auto">
          <a:xfrm>
            <a:off x="7023100" y="1066800"/>
            <a:ext cx="21971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3965575"/>
            <a:ext cx="21367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5"/>
          <p:cNvSpPr txBox="1">
            <a:spLocks noChangeArrowheads="1"/>
          </p:cNvSpPr>
          <p:nvPr/>
        </p:nvSpPr>
        <p:spPr bwMode="auto">
          <a:xfrm>
            <a:off x="76200" y="457200"/>
            <a:ext cx="7072313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>
                <a:solidFill>
                  <a:srgbClr val="0F0FFF"/>
                </a:solidFill>
              </a:rPr>
              <a:t>The Gaia narrative is now the focal point of what I call </a:t>
            </a:r>
          </a:p>
          <a:p>
            <a:pPr algn="l"/>
            <a:r>
              <a:rPr lang="en-US" sz="2400">
                <a:solidFill>
                  <a:srgbClr val="0F0FFF"/>
                </a:solidFill>
              </a:rPr>
              <a:t>	NeoPresocratic philosophy—a mélange of </a:t>
            </a:r>
          </a:p>
          <a:p>
            <a:pPr algn="l"/>
            <a:r>
              <a:rPr lang="en-US" sz="2400">
                <a:solidFill>
                  <a:srgbClr val="0F0FFF"/>
                </a:solidFill>
              </a:rPr>
              <a:t>		</a:t>
            </a:r>
            <a:r>
              <a:rPr lang="en-US" sz="2400" i="1">
                <a:solidFill>
                  <a:srgbClr val="0F0FFF"/>
                </a:solidFill>
              </a:rPr>
              <a:t>phusis</a:t>
            </a:r>
            <a:r>
              <a:rPr lang="en-US" sz="2400">
                <a:solidFill>
                  <a:srgbClr val="0F0FFF"/>
                </a:solidFill>
              </a:rPr>
              <a:t>, </a:t>
            </a:r>
            <a:r>
              <a:rPr lang="en-US" sz="2400" i="1">
                <a:solidFill>
                  <a:srgbClr val="0F0FFF"/>
                </a:solidFill>
              </a:rPr>
              <a:t>logos</a:t>
            </a:r>
            <a:r>
              <a:rPr lang="en-US" sz="2400">
                <a:solidFill>
                  <a:srgbClr val="0F0FFF"/>
                </a:solidFill>
              </a:rPr>
              <a:t>, </a:t>
            </a:r>
            <a:r>
              <a:rPr lang="en-US" sz="2400" i="1">
                <a:solidFill>
                  <a:srgbClr val="0F0FFF"/>
                </a:solidFill>
              </a:rPr>
              <a:t>ethikê</a:t>
            </a:r>
            <a:r>
              <a:rPr lang="en-US" sz="2400">
                <a:solidFill>
                  <a:srgbClr val="0F0FFF"/>
                </a:solidFill>
              </a:rPr>
              <a:t>, and </a:t>
            </a:r>
            <a:r>
              <a:rPr lang="en-US" sz="2400" i="1">
                <a:solidFill>
                  <a:srgbClr val="0F0FFF"/>
                </a:solidFill>
              </a:rPr>
              <a:t>polis</a:t>
            </a:r>
            <a:r>
              <a:rPr lang="en-US" sz="2400">
                <a:solidFill>
                  <a:srgbClr val="0F0FFF"/>
                </a:solidFill>
              </a:rPr>
              <a:t> </a:t>
            </a:r>
          </a:p>
          <a:p>
            <a:pPr algn="l"/>
            <a:r>
              <a:rPr lang="en-US" sz="2400"/>
              <a:t>	The “politics” of Lovelock and Serres is an</a:t>
            </a:r>
          </a:p>
          <a:p>
            <a:pPr algn="l"/>
            <a:r>
              <a:rPr lang="en-US" sz="2400"/>
              <a:t>Authoritarian scientocracy.  Having demystified </a:t>
            </a:r>
          </a:p>
          <a:p>
            <a:pPr algn="l"/>
            <a:r>
              <a:rPr lang="en-US" sz="2400"/>
              <a:t>science with his “science studies,” in </a:t>
            </a:r>
            <a:r>
              <a:rPr lang="en-US" sz="2400" i="1"/>
              <a:t>Politiques de la </a:t>
            </a:r>
          </a:p>
          <a:p>
            <a:pPr algn="l"/>
            <a:r>
              <a:rPr lang="en-US" sz="2400" i="1"/>
              <a:t>Nature</a:t>
            </a:r>
            <a:r>
              <a:rPr lang="en-US" sz="2400"/>
              <a:t>, Bruno Latour democratizes the sciences as </a:t>
            </a:r>
          </a:p>
          <a:p>
            <a:pPr algn="l"/>
            <a:r>
              <a:rPr lang="en-US" sz="2400"/>
              <a:t>“ways of socializing nonhumans” . . . “capable of being </a:t>
            </a:r>
          </a:p>
          <a:p>
            <a:pPr algn="l"/>
            <a:r>
              <a:rPr lang="en-US" sz="2400"/>
              <a:t>seated as citizens” . . . in “a parliament of things.”  </a:t>
            </a:r>
          </a:p>
          <a:p>
            <a:pPr algn="l"/>
            <a:r>
              <a:rPr lang="en-US" sz="2400"/>
              <a:t>Most basically, “the lovely Gaia hypothesis” is a newly </a:t>
            </a:r>
          </a:p>
          <a:p>
            <a:pPr algn="l"/>
            <a:r>
              <a:rPr lang="en-US" sz="2400"/>
              <a:t>composed global collective, for Latour, requiring the </a:t>
            </a:r>
          </a:p>
          <a:p>
            <a:pPr algn="l"/>
            <a:r>
              <a:rPr lang="en-US" sz="2400"/>
              <a:t>constitution of new political institutions.  </a:t>
            </a:r>
          </a:p>
          <a:p>
            <a:pPr algn="l"/>
            <a:r>
              <a:rPr lang="en-US" sz="2400"/>
              <a:t>	Following Latour, and (perhaps unwittingly) </a:t>
            </a:r>
          </a:p>
          <a:p>
            <a:pPr algn="l"/>
            <a:r>
              <a:rPr lang="en-US" sz="2400"/>
              <a:t>echoing Vernadsky’s notion of living matter, Jane </a:t>
            </a:r>
          </a:p>
          <a:p>
            <a:pPr algn="l"/>
            <a:r>
              <a:rPr lang="en-US" sz="2400"/>
              <a:t>Bennett, in </a:t>
            </a:r>
            <a:r>
              <a:rPr lang="en-US" sz="2400" i="1"/>
              <a:t>Vital Matter: A Political Ecology of Things,</a:t>
            </a:r>
          </a:p>
          <a:p>
            <a:pPr algn="l"/>
            <a:r>
              <a:rPr lang="en-US" sz="2400"/>
              <a:t>also constructs a Gaian </a:t>
            </a:r>
            <a:r>
              <a:rPr lang="en-US" sz="2400">
                <a:solidFill>
                  <a:srgbClr val="FF6600"/>
                </a:solidFill>
              </a:rPr>
              <a:t>narrative of environmental </a:t>
            </a:r>
          </a:p>
          <a:p>
            <a:pPr algn="l"/>
            <a:r>
              <a:rPr lang="en-US" sz="2400">
                <a:solidFill>
                  <a:srgbClr val="FF6600"/>
                </a:solidFill>
              </a:rPr>
              <a:t>responsibility.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1978025" y="152400"/>
            <a:ext cx="5219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Narratives as Cultural Repositories</a:t>
            </a:r>
          </a:p>
        </p:txBody>
      </p:sp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381000" y="762000"/>
            <a:ext cx="870585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endParaRPr lang="en-US" sz="2400"/>
          </a:p>
          <a:p>
            <a:pPr algn="l"/>
            <a:r>
              <a:rPr lang="en-US" sz="2400"/>
              <a:t>Narratives involve characters (actors) and actions that unfold in a</a:t>
            </a:r>
          </a:p>
          <a:p>
            <a:pPr algn="l"/>
            <a:r>
              <a:rPr lang="en-US" sz="2400"/>
              <a:t>	temporal sequence—and so are more easily remembered.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Important cultural information—e. g., the recipe for a wound-healing </a:t>
            </a:r>
          </a:p>
          <a:p>
            <a:pPr algn="l"/>
            <a:r>
              <a:rPr lang="en-US" sz="2400"/>
              <a:t>	posit or how to build a sea-going vessel—can be attached to</a:t>
            </a:r>
          </a:p>
          <a:p>
            <a:pPr algn="l"/>
            <a:r>
              <a:rPr lang="en-US" sz="2400"/>
              <a:t>	action episodes.  A story’s action episodes then serve as a </a:t>
            </a:r>
          </a:p>
          <a:p>
            <a:pPr algn="l"/>
            <a:r>
              <a:rPr lang="en-US" sz="2400"/>
              <a:t>	kind of index for locating a currently relevant bit of </a:t>
            </a:r>
          </a:p>
          <a:p>
            <a:pPr algn="l"/>
            <a:r>
              <a:rPr lang="en-US" sz="2400"/>
              <a:t>	important cultural information.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The Dreamtime narratives of the Australian Aborigines serve as</a:t>
            </a:r>
          </a:p>
          <a:p>
            <a:pPr algn="l"/>
            <a:r>
              <a:rPr lang="en-US" sz="2400"/>
              <a:t>	maps for safely walking through country, finding water, and</a:t>
            </a:r>
          </a:p>
          <a:p>
            <a:pPr algn="l"/>
            <a:r>
              <a:rPr lang="en-US" sz="2400"/>
              <a:t>	reaching a destination without getting lost.  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And the point of many collective narratives is a “moral lesson.”</a:t>
            </a:r>
          </a:p>
          <a:p>
            <a:pPr algn="l"/>
            <a:endParaRPr lang="en-US"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1749425" y="152400"/>
            <a:ext cx="5219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Narratives as Cultural Repositories</a:t>
            </a:r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76200" y="914400"/>
            <a:ext cx="910748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The Deamtime narratives are songs, so although a young person on a </a:t>
            </a:r>
          </a:p>
          <a:p>
            <a:pPr algn="l"/>
            <a:r>
              <a:rPr lang="en-US" sz="2400"/>
              <a:t>	Walkabout may never have gone there himself, he can sing his </a:t>
            </a:r>
          </a:p>
          <a:p>
            <a:pPr algn="l"/>
            <a:r>
              <a:rPr lang="en-US" sz="2400"/>
              <a:t>	way to a destination.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Song-form is another mnemonic device.  Songs have meter and rhyme</a:t>
            </a:r>
          </a:p>
          <a:p>
            <a:pPr algn="l"/>
            <a:r>
              <a:rPr lang="en-US" sz="2400"/>
              <a:t>	as well as varying pitch.  Only the right sequence of words will</a:t>
            </a:r>
          </a:p>
          <a:p>
            <a:pPr algn="l"/>
            <a:r>
              <a:rPr lang="en-US" sz="2400"/>
              <a:t>	fit the metric form of the song-poem.  Thus any deviation from </a:t>
            </a:r>
          </a:p>
          <a:p>
            <a:pPr algn="l"/>
            <a:r>
              <a:rPr lang="en-US" sz="2400"/>
              <a:t>	faithful reproduction can be recognized—because it doesn’t fit </a:t>
            </a:r>
          </a:p>
          <a:p>
            <a:pPr algn="l"/>
            <a:r>
              <a:rPr lang="en-US" sz="2400"/>
              <a:t>	the metric form—and can be corrected. 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The canon of collective narratives in ancient Greek oral culture was </a:t>
            </a:r>
          </a:p>
          <a:p>
            <a:pPr algn="l"/>
            <a:r>
              <a:rPr lang="en-US" sz="2400"/>
              <a:t>	so extensive that specialists, called rhapsodes, emerged to store </a:t>
            </a:r>
          </a:p>
          <a:p>
            <a:pPr algn="l"/>
            <a:r>
              <a:rPr lang="en-US" sz="2400"/>
              <a:t>	it all and faithfully reproduce it for the benefit of their audiences.  </a:t>
            </a:r>
          </a:p>
          <a:p>
            <a:pPr algn="l"/>
            <a:r>
              <a:rPr lang="en-US" sz="2400"/>
              <a:t>	Some could unerringly recite the entire </a:t>
            </a:r>
            <a:r>
              <a:rPr lang="en-US" sz="2400" i="1"/>
              <a:t>Iliad</a:t>
            </a:r>
            <a:r>
              <a:rPr lang="en-US" sz="2400"/>
              <a:t> and </a:t>
            </a:r>
            <a:r>
              <a:rPr lang="en-US" sz="2400" i="1"/>
              <a:t>Odyssey</a:t>
            </a:r>
            <a:r>
              <a:rPr lang="en-US" sz="2400"/>
              <a:t>, the </a:t>
            </a:r>
          </a:p>
          <a:p>
            <a:pPr algn="l"/>
            <a:r>
              <a:rPr lang="en-US" sz="2400"/>
              <a:t>	major opuses of Homer’s enormous oevre.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542925" y="381000"/>
            <a:ext cx="7786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Narratives as Vehicles of Education on Oral Cultures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228600" y="1447800"/>
            <a:ext cx="87915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By the time of Socrates, ancient Greek formal education </a:t>
            </a:r>
          </a:p>
          <a:p>
            <a:pPr algn="l"/>
            <a:r>
              <a:rPr lang="en-US" sz="2400"/>
              <a:t>	consisted entirely of memorizing narrative </a:t>
            </a:r>
          </a:p>
          <a:p>
            <a:pPr algn="l"/>
            <a:r>
              <a:rPr lang="en-US" sz="2400"/>
              <a:t>	poetry and reciting it accompanied by the lyre.</a:t>
            </a:r>
          </a:p>
          <a:p>
            <a:pPr algn="l"/>
            <a:endParaRPr lang="en-US" sz="2400"/>
          </a:p>
          <a:p>
            <a:pPr algn="l"/>
            <a:endParaRPr lang="en-US" sz="2400"/>
          </a:p>
          <a:p>
            <a:pPr algn="l"/>
            <a:r>
              <a:rPr lang="en-US" sz="2400"/>
              <a:t>And if you wanted to answer a philosophical question—What is </a:t>
            </a:r>
          </a:p>
          <a:p>
            <a:pPr algn="l"/>
            <a:r>
              <a:rPr lang="en-US" sz="2400"/>
              <a:t>		justice?—such as Socrates poses to Polemarchus at the </a:t>
            </a:r>
          </a:p>
          <a:p>
            <a:pPr algn="l"/>
            <a:r>
              <a:rPr lang="en-US" sz="2400"/>
              <a:t>		beginning of the </a:t>
            </a:r>
            <a:r>
              <a:rPr lang="en-US" sz="2400" i="1"/>
              <a:t>Republic, </a:t>
            </a:r>
            <a:r>
              <a:rPr lang="en-US" sz="2400"/>
              <a:t>you scanned your memory </a:t>
            </a:r>
          </a:p>
          <a:p>
            <a:pPr algn="l"/>
            <a:r>
              <a:rPr lang="en-US" sz="2400"/>
              <a:t>		for the answer given by one of the poets </a:t>
            </a:r>
          </a:p>
          <a:p>
            <a:pPr algn="l"/>
            <a:r>
              <a:rPr lang="en-US" sz="2400"/>
              <a:t>		(in that instance Simonides).</a:t>
            </a:r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18208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2057400" y="5341938"/>
            <a:ext cx="6467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Not for nothing was Homer called “the educator of</a:t>
            </a:r>
          </a:p>
          <a:p>
            <a:pPr algn="l"/>
            <a:r>
              <a:rPr lang="en-US" sz="2400"/>
              <a:t>Greece” </a:t>
            </a:r>
          </a:p>
        </p:txBody>
      </p:sp>
      <p:pic>
        <p:nvPicPr>
          <p:cNvPr id="2150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1036638"/>
            <a:ext cx="1679575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595313" y="76200"/>
            <a:ext cx="7786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Narratives as Vehicles of Education in Oral Cultures</a:t>
            </a:r>
          </a:p>
        </p:txBody>
      </p:sp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76200" y="609600"/>
            <a:ext cx="93599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		Plato lived on the cusp of the Greeks’ transition from </a:t>
            </a:r>
          </a:p>
          <a:p>
            <a:pPr algn="l"/>
            <a:r>
              <a:rPr lang="en-US" sz="2400"/>
              <a:t>		orality to literacy and tells a tale in the </a:t>
            </a:r>
            <a:r>
              <a:rPr lang="en-US" sz="2400" i="1"/>
              <a:t>Phaedrus</a:t>
            </a:r>
            <a:r>
              <a:rPr lang="en-US" sz="2400"/>
              <a:t> about </a:t>
            </a:r>
          </a:p>
          <a:p>
            <a:pPr algn="l"/>
            <a:r>
              <a:rPr lang="en-US" sz="2400"/>
              <a:t>		the inventor of writing, the Egyptian god Theuth, who in </a:t>
            </a:r>
          </a:p>
          <a:p>
            <a:pPr algn="l"/>
            <a:r>
              <a:rPr lang="en-US" sz="2400"/>
              <a:t>		presenting his invention to the Egyptian King Thamus, </a:t>
            </a:r>
          </a:p>
          <a:p>
            <a:pPr algn="l"/>
            <a:r>
              <a:rPr lang="en-US" sz="2400"/>
              <a:t>		claimed that writing</a:t>
            </a:r>
          </a:p>
          <a:p>
            <a:pPr algn="l"/>
            <a:endParaRPr lang="en-US" sz="2400"/>
          </a:p>
          <a:p>
            <a:pPr algn="l"/>
            <a:r>
              <a:rPr lang="en-US" sz="2400"/>
              <a:t>“once learned, will make the Egyptians wiser and improve their memory;</a:t>
            </a:r>
          </a:p>
          <a:p>
            <a:pPr algn="l"/>
            <a:r>
              <a:rPr lang="en-US" sz="2400"/>
              <a:t>I have discovered a potion for memory and wisdom.”  King Thamus</a:t>
            </a:r>
          </a:p>
          <a:p>
            <a:pPr algn="l"/>
            <a:r>
              <a:rPr lang="en-US" sz="2400"/>
              <a:t>replied, “In fact it will introduce forgetfulness into the soul of those who </a:t>
            </a:r>
          </a:p>
          <a:p>
            <a:pPr algn="l"/>
            <a:r>
              <a:rPr lang="en-US" sz="2400"/>
              <a:t>learn it: they will not practice using their memory because they will put </a:t>
            </a:r>
          </a:p>
          <a:p>
            <a:pPr algn="l"/>
            <a:r>
              <a:rPr lang="en-US" sz="2400"/>
              <a:t>their trust in writing, which is external and depends on signs that belong </a:t>
            </a:r>
          </a:p>
          <a:p>
            <a:pPr algn="l"/>
            <a:r>
              <a:rPr lang="en-US" sz="2400"/>
              <a:t>to others, instead of trying to remember from the inside, completely on </a:t>
            </a:r>
          </a:p>
          <a:p>
            <a:pPr algn="l"/>
            <a:r>
              <a:rPr lang="en-US" sz="2400"/>
              <a:t>their own.  You have not discovered a potion for remembering but for </a:t>
            </a:r>
          </a:p>
          <a:p>
            <a:pPr algn="l"/>
            <a:r>
              <a:rPr lang="en-US" sz="2400"/>
              <a:t>reminding; you provide your students with the appearance of wisdom, </a:t>
            </a:r>
          </a:p>
          <a:p>
            <a:pPr algn="l"/>
            <a:r>
              <a:rPr lang="en-US" sz="2400"/>
              <a:t>not its reality . . .  And they will be difficult to get along with, because </a:t>
            </a:r>
          </a:p>
          <a:p>
            <a:pPr algn="l"/>
            <a:r>
              <a:rPr lang="en-US" sz="2400"/>
              <a:t>they will merely appear to be wise instead of really being so.”</a:t>
            </a:r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600075"/>
            <a:ext cx="1684337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674688" y="304800"/>
            <a:ext cx="7707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Narratives as Vehicles of Education in Oral Cultures</a:t>
            </a:r>
          </a:p>
        </p:txBody>
      </p:sp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46"/>
          <a:stretch>
            <a:fillRect/>
          </a:stretch>
        </p:blipFill>
        <p:spPr bwMode="auto">
          <a:xfrm>
            <a:off x="152400" y="914400"/>
            <a:ext cx="214312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2479675" y="914400"/>
            <a:ext cx="6527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American Postmodern Primitivist Paul Shepard</a:t>
            </a:r>
          </a:p>
          <a:p>
            <a:pPr algn="l"/>
            <a:r>
              <a:rPr lang="en-US" sz="2400"/>
              <a:t>points out that writing is learned with difficulty and</a:t>
            </a:r>
          </a:p>
          <a:p>
            <a:pPr algn="l"/>
            <a:r>
              <a:rPr lang="en-US" sz="2400"/>
              <a:t>that non-narrative, academic writing is even more</a:t>
            </a:r>
          </a:p>
          <a:p>
            <a:pPr algn="l"/>
            <a:r>
              <a:rPr lang="en-US" sz="2400"/>
              <a:t>difficult to master and requires constant practice to</a:t>
            </a:r>
          </a:p>
          <a:p>
            <a:pPr algn="l"/>
            <a:r>
              <a:rPr lang="en-US" sz="2400"/>
              <a:t>maintain proficiency.  But listening to stories and </a:t>
            </a:r>
          </a:p>
          <a:p>
            <a:pPr algn="l"/>
            <a:r>
              <a:rPr lang="en-US" sz="2400"/>
              <a:t>telling them comes to us naturally and with ease.</a:t>
            </a:r>
          </a:p>
        </p:txBody>
      </p:sp>
      <p:pic>
        <p:nvPicPr>
          <p:cNvPr id="2355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699" r="14455" b="22028"/>
          <a:stretch>
            <a:fillRect/>
          </a:stretch>
        </p:blipFill>
        <p:spPr bwMode="auto">
          <a:xfrm>
            <a:off x="0" y="3670300"/>
            <a:ext cx="36195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3657600" y="3276600"/>
            <a:ext cx="55943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For at least 50,000 years we have been</a:t>
            </a:r>
          </a:p>
          <a:p>
            <a:pPr algn="l"/>
            <a:r>
              <a:rPr lang="en-US" sz="2400"/>
              <a:t>listening to stories.  Our brains and minds</a:t>
            </a:r>
          </a:p>
          <a:p>
            <a:pPr algn="l"/>
            <a:r>
              <a:rPr lang="en-US" sz="2400"/>
              <a:t>are hard-wired to receive information in </a:t>
            </a:r>
          </a:p>
          <a:p>
            <a:pPr algn="l"/>
            <a:r>
              <a:rPr lang="en-US" sz="2400"/>
              <a:t>the form of narratives.  And we all spent</a:t>
            </a:r>
          </a:p>
          <a:p>
            <a:pPr algn="l"/>
            <a:r>
              <a:rPr lang="en-US" sz="2400"/>
              <a:t>the most formative part of our lives as</a:t>
            </a:r>
          </a:p>
          <a:p>
            <a:pPr algn="l"/>
            <a:r>
              <a:rPr lang="en-US" sz="2400"/>
              <a:t>oral beings, naturally enraptured by oral</a:t>
            </a:r>
          </a:p>
          <a:p>
            <a:pPr algn="l"/>
            <a:r>
              <a:rPr lang="en-US" sz="2400"/>
              <a:t>narratives, which we demand to be repeated</a:t>
            </a:r>
          </a:p>
          <a:p>
            <a:pPr algn="l"/>
            <a:r>
              <a:rPr lang="en-US" sz="2400"/>
              <a:t>over and over again—for that’s how we</a:t>
            </a:r>
          </a:p>
          <a:p>
            <a:pPr algn="l"/>
            <a:r>
              <a:rPr lang="en-US" sz="2400"/>
              <a:t>evolved to acquire our cognitive cultures. 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6005</TotalTime>
  <Words>2267</Words>
  <Application>Microsoft Macintosh PowerPoint</Application>
  <PresentationFormat>On-screen Show (4:3)</PresentationFormat>
  <Paragraphs>680</Paragraphs>
  <Slides>46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Times</vt:lpstr>
      <vt:lpstr>ＭＳ Ｐゴシック</vt:lpstr>
      <vt:lpstr>Arial</vt:lpstr>
      <vt:lpstr>Wingdings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North Texas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 Baird Callicott</dc:creator>
  <cp:lastModifiedBy>CAS ITS</cp:lastModifiedBy>
  <cp:revision>228</cp:revision>
  <dcterms:created xsi:type="dcterms:W3CDTF">2003-08-20T21:01:23Z</dcterms:created>
  <dcterms:modified xsi:type="dcterms:W3CDTF">2012-06-05T11:25:27Z</dcterms:modified>
</cp:coreProperties>
</file>