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6" r:id="rId2"/>
  </p:sldMasterIdLst>
  <p:notesMasterIdLst>
    <p:notesMasterId r:id="rId24"/>
  </p:notesMasterIdLst>
  <p:sldIdLst>
    <p:sldId id="531" r:id="rId3"/>
    <p:sldId id="616" r:id="rId4"/>
    <p:sldId id="651" r:id="rId5"/>
    <p:sldId id="628" r:id="rId6"/>
    <p:sldId id="630" r:id="rId7"/>
    <p:sldId id="633" r:id="rId8"/>
    <p:sldId id="631" r:id="rId9"/>
    <p:sldId id="644" r:id="rId10"/>
    <p:sldId id="634" r:id="rId11"/>
    <p:sldId id="660" r:id="rId12"/>
    <p:sldId id="661" r:id="rId13"/>
    <p:sldId id="638" r:id="rId14"/>
    <p:sldId id="646" r:id="rId15"/>
    <p:sldId id="647" r:id="rId16"/>
    <p:sldId id="648" r:id="rId17"/>
    <p:sldId id="649" r:id="rId18"/>
    <p:sldId id="654" r:id="rId19"/>
    <p:sldId id="662" r:id="rId20"/>
    <p:sldId id="641" r:id="rId21"/>
    <p:sldId id="642" r:id="rId22"/>
    <p:sldId id="645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7F7F7F"/>
    <a:srgbClr val="EAEAEA"/>
    <a:srgbClr val="DDDDDD"/>
    <a:srgbClr val="000000"/>
    <a:srgbClr val="080808"/>
    <a:srgbClr val="E36C09"/>
    <a:srgbClr val="4BACC6"/>
    <a:srgbClr val="FBFBF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8" autoAdjust="0"/>
    <p:restoredTop sz="86475" autoAdjust="0"/>
  </p:normalViewPr>
  <p:slideViewPr>
    <p:cSldViewPr showGuides="1">
      <p:cViewPr>
        <p:scale>
          <a:sx n="100" d="100"/>
          <a:sy n="100" d="100"/>
        </p:scale>
        <p:origin x="-1008" y="390"/>
      </p:cViewPr>
      <p:guideLst>
        <p:guide orient="horz" pos="3475"/>
        <p:guide orient="horz" pos="73"/>
        <p:guide orient="horz" pos="2568"/>
        <p:guide pos="158"/>
        <p:guide pos="3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nt%20Ledoux\Documents\PMG_EventBudget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nt%20Ledoux\Documents\PMG_EventBudget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Expenses!$D$59</c:f>
              <c:strCache>
                <c:ptCount val="1"/>
                <c:pt idx="0">
                  <c:v>$362,00 </c:v>
                </c:pt>
              </c:strCache>
            </c:strRef>
          </c:tx>
          <c:dLbls>
            <c:dLbl>
              <c:idx val="0"/>
              <c:layout>
                <c:manualLayout>
                  <c:x val="-0.182199010983631"/>
                  <c:y val="3.96638017896678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Christian </a:t>
                    </a:r>
                    <a:r>
                      <a:rPr lang="en-US" dirty="0"/>
                      <a:t>45%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Muslim </a:t>
                    </a:r>
                    <a:r>
                      <a:rPr lang="en-US" dirty="0"/>
                      <a:t>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5695657140991998E-2"/>
                  <c:y val="-0.1146909353924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Jew</a:t>
                    </a:r>
                  </a:p>
                  <a:p>
                    <a:r>
                      <a:rPr lang="en-US" dirty="0" smtClean="0"/>
                      <a:t>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2554958954188602E-2"/>
                  <c:y val="-0.1064013729918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Atheist </a:t>
                    </a:r>
                    <a:r>
                      <a:rPr lang="en-US" dirty="0"/>
                      <a:t>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58399077353266"/>
                  <c:y val="2.406968833142129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dirty="0" smtClean="0"/>
                      <a:t>Non-affiliated </a:t>
                    </a:r>
                    <a:r>
                      <a:rPr lang="en-US" sz="1400" dirty="0"/>
                      <a:t>11%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5461470250626999"/>
                  <c:y val="0.100773172849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</a:t>
                    </a:r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(Expenses!$B$5,Expenses!$B$12,Expenses!$B$20,Expenses!$B$26,Expenses!$B$33,Expenses!$B$40,Expenses!$B$48)</c:f>
              <c:strCache>
                <c:ptCount val="6"/>
                <c:pt idx="0">
                  <c:v>Christian</c:v>
                </c:pt>
                <c:pt idx="1">
                  <c:v>Muslim</c:v>
                </c:pt>
                <c:pt idx="2">
                  <c:v>Jew</c:v>
                </c:pt>
                <c:pt idx="3">
                  <c:v>Atheist</c:v>
                </c:pt>
                <c:pt idx="4">
                  <c:v>Non-affiliated</c:v>
                </c:pt>
                <c:pt idx="5">
                  <c:v>Other</c:v>
                </c:pt>
              </c:strCache>
            </c:strRef>
          </c:cat>
          <c:val>
            <c:numRef>
              <c:f>(Expenses!$D$10,Expenses!$D$18,Expenses!$D$24,Expenses!$D$31,Expenses!$D$38,Expenses!$D$46,Expenses!$D$51)</c:f>
              <c:numCache>
                <c:formatCode>"$"#,##0.00_);[Red]\("$"#,##0.00\)</c:formatCode>
                <c:ptCount val="7"/>
                <c:pt idx="0">
                  <c:v>162</c:v>
                </c:pt>
                <c:pt idx="1">
                  <c:v>60</c:v>
                </c:pt>
                <c:pt idx="2">
                  <c:v>15</c:v>
                </c:pt>
                <c:pt idx="3">
                  <c:v>40</c:v>
                </c:pt>
                <c:pt idx="4">
                  <c:v>41</c:v>
                </c:pt>
                <c:pt idx="5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ysClr val="window" lastClr="FFFFFF"/>
        </a:solidFill>
      </c:spPr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799212598425201E-4"/>
          <c:y val="7.3718024052963502E-2"/>
          <c:w val="0.88899803149606305"/>
          <c:h val="0.92628205128204999"/>
        </c:manualLayout>
      </c:layout>
      <c:pie3DChart>
        <c:varyColors val="1"/>
        <c:ser>
          <c:idx val="0"/>
          <c:order val="0"/>
          <c:tx>
            <c:strRef>
              <c:f>Expenses!$D$59</c:f>
              <c:strCache>
                <c:ptCount val="1"/>
                <c:pt idx="0">
                  <c:v>$362,00 </c:v>
                </c:pt>
              </c:strCache>
            </c:strRef>
          </c:tx>
          <c:dLbls>
            <c:dLbl>
              <c:idx val="0"/>
              <c:layout>
                <c:manualLayout>
                  <c:x val="-0.228643712790082"/>
                  <c:y val="4.87479097709657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Brussels </a:t>
                    </a:r>
                    <a:r>
                      <a:rPr lang="en-US" dirty="0"/>
                      <a:t>41%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3310882124208"/>
                  <c:y val="-0.2028977064941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4999999999999997E-2"/>
                  <c:y val="1.98315509068828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Wallonia </a:t>
                    </a:r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612787304678599"/>
                  <c:y val="8.97086753461382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Int’l BE </a:t>
                    </a:r>
                    <a:r>
                      <a:rPr lang="en-US" dirty="0"/>
                      <a:t>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8399352686302801E-2"/>
                  <c:y val="-4.28235237190397E-4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592454068241501"/>
                  <c:y val="3.61571764944172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(Expenses!$B$5,Expenses!$B$12,Expenses!$B$20,Expenses!$B$26,Expenses!$B$33,Expenses!$B$40,Expenses!$B$48)</c:f>
              <c:strCache>
                <c:ptCount val="5"/>
                <c:pt idx="0">
                  <c:v>Brussels</c:v>
                </c:pt>
                <c:pt idx="1">
                  <c:v>Flanders</c:v>
                </c:pt>
                <c:pt idx="2">
                  <c:v>Wallonia</c:v>
                </c:pt>
                <c:pt idx="3">
                  <c:v>International in BE</c:v>
                </c:pt>
                <c:pt idx="4">
                  <c:v>Abroad</c:v>
                </c:pt>
              </c:strCache>
            </c:strRef>
          </c:cat>
          <c:val>
            <c:numRef>
              <c:f>(Expenses!$D$10,Expenses!$D$18,Expenses!$D$24,Expenses!$D$31,Expenses!$D$38,Expenses!$D$46,Expenses!$D$51)</c:f>
              <c:numCache>
                <c:formatCode>"$"#,##0.00_);[Red]\("$"#,##0.00\)</c:formatCode>
                <c:ptCount val="7"/>
                <c:pt idx="0">
                  <c:v>148</c:v>
                </c:pt>
                <c:pt idx="1">
                  <c:v>117</c:v>
                </c:pt>
                <c:pt idx="2">
                  <c:v>45</c:v>
                </c:pt>
                <c:pt idx="3">
                  <c:v>39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86736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2382-085C-459C-8C25-D1FB483CB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930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248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247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69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219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ED5E9-C387-40CD-9941-31AA19183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8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79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39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75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186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425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806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38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950" y="6381750"/>
            <a:ext cx="441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41BC2A-32A0-432A-9F1E-1B4FBDAAE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4400" kern="10">
          <a:ln w="9525">
            <a:noFill/>
            <a:round/>
            <a:headEnd/>
            <a:tailEnd/>
          </a:ln>
          <a:solidFill>
            <a:srgbClr val="474747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74747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74747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74747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74747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74747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74747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74747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74747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74747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C19C-8FF8-4988-A077-ED40FB9A58F2}" type="datetimeFigureOut">
              <a:rPr lang="nl-BE" smtClean="0"/>
              <a:t>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322B-BBFA-45F6-8A0F-AA81E6B5C1D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431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ent Ledoux\Documents\d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02"/>
            <a:ext cx="9144000" cy="68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483725" y="7034213"/>
            <a:ext cx="155575" cy="152400"/>
          </a:xfrm>
        </p:spPr>
        <p:txBody>
          <a:bodyPr/>
          <a:lstStyle/>
          <a:p>
            <a:pPr>
              <a:defRPr/>
            </a:pPr>
            <a:fld id="{2C4248CE-75C8-4933-A7B7-FB9D5FC6A726}" type="slidenum">
              <a:rPr lang="fr-BE">
                <a:solidFill>
                  <a:schemeClr val="accent6"/>
                </a:solidFill>
              </a:rPr>
              <a:pPr>
                <a:defRPr/>
              </a:pPr>
              <a:t>1</a:t>
            </a:fld>
            <a:endParaRPr lang="fr-BE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27584" y="4509120"/>
            <a:ext cx="7416824" cy="10906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fr-BE" sz="1800" b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Presentation to Stakeholders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fr-BE" sz="1800" b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07/02/13</a:t>
            </a:r>
            <a:endParaRPr lang="fr-BE" sz="1400" dirty="0">
              <a:solidFill>
                <a:schemeClr val="accent6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5536" y="2698427"/>
            <a:ext cx="8352928" cy="10906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fr-BE" sz="4800" b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Convictions &amp;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fr-BE" sz="4000" b="1" dirty="0" err="1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Urban</a:t>
            </a:r>
            <a:r>
              <a:rPr lang="fr-BE" sz="4000" b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BE" sz="4000" b="1" dirty="0" err="1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Solidarities</a:t>
            </a:r>
            <a:endParaRPr lang="fr-BE" sz="1800" dirty="0">
              <a:solidFill>
                <a:schemeClr val="accent6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3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"/>
          <p:cNvSpPr/>
          <p:nvPr/>
        </p:nvSpPr>
        <p:spPr>
          <a:xfrm>
            <a:off x="467544" y="11663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Achieving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more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less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33400" indent="-533400" algn="ctr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(a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smaller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budget for a more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rooted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project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518" y="1355870"/>
            <a:ext cx="3960439" cy="370870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Original PWR budget</a:t>
            </a:r>
          </a:p>
          <a:p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Phase 1			  921.000 *</a:t>
            </a: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Listening Campaign 		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(June 12 – May 13)</a:t>
            </a:r>
          </a:p>
          <a:p>
            <a:endParaRPr lang="en-GB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Phase 2</a:t>
            </a: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Networking the dialogue 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(Jan. 13 – July 14)</a:t>
            </a:r>
          </a:p>
          <a:p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Phase 3		              </a:t>
            </a: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Event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(Aug. 14)</a:t>
            </a:r>
          </a:p>
          <a:p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	              _________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5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	               7.821.000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09" y="1344831"/>
            <a:ext cx="4392487" cy="36933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New proposed budget </a:t>
            </a: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819" y="5100280"/>
            <a:ext cx="358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nl-BE" sz="1200" dirty="0" err="1" smtClean="0">
                <a:solidFill>
                  <a:schemeClr val="bg1">
                    <a:lumMod val="50000"/>
                  </a:schemeClr>
                </a:solidFill>
              </a:rPr>
              <a:t>Afterwards</a:t>
            </a:r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1200" dirty="0" err="1" smtClean="0">
                <a:solidFill>
                  <a:schemeClr val="bg1">
                    <a:lumMod val="50000"/>
                  </a:schemeClr>
                </a:solidFill>
              </a:rPr>
              <a:t>reduced</a:t>
            </a:r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1200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 718.000</a:t>
            </a:r>
          </a:p>
          <a:p>
            <a:pPr marL="171450" indent="-171450">
              <a:buFont typeface="Arial" charset="0"/>
              <a:buChar char="•"/>
            </a:pPr>
            <a:endParaRPr lang="nl-B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** Event </a:t>
            </a:r>
            <a:r>
              <a:rPr lang="nl-BE" sz="12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 10.000 </a:t>
            </a:r>
            <a:r>
              <a:rPr lang="nl-BE" sz="1200" dirty="0" err="1" smtClean="0">
                <a:solidFill>
                  <a:schemeClr val="bg1">
                    <a:lumMod val="50000"/>
                  </a:schemeClr>
                </a:solidFill>
              </a:rPr>
              <a:t>participants</a:t>
            </a:r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BE" sz="1200" dirty="0" err="1" smtClean="0">
                <a:solidFill>
                  <a:schemeClr val="bg1">
                    <a:lumMod val="50000"/>
                  </a:schemeClr>
                </a:solidFill>
              </a:rPr>
              <a:t>during</a:t>
            </a:r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 6 </a:t>
            </a:r>
            <a:r>
              <a:rPr lang="nl-BE" sz="1200" dirty="0" err="1" smtClean="0">
                <a:solidFill>
                  <a:schemeClr val="bg1">
                    <a:lumMod val="50000"/>
                  </a:schemeClr>
                </a:solidFill>
              </a:rPr>
              <a:t>days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0081" y="5089247"/>
            <a:ext cx="400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z="1200" dirty="0" smtClean="0"/>
              <a:t>* </a:t>
            </a:r>
            <a:r>
              <a:rPr lang="en-GB" sz="1200" b="1" i="1" dirty="0" smtClean="0"/>
              <a:t>Funds received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- </a:t>
            </a:r>
            <a:r>
              <a:rPr lang="en-GB" sz="1200" dirty="0" err="1" smtClean="0"/>
              <a:t>Fondation</a:t>
            </a:r>
            <a:r>
              <a:rPr lang="en-GB" sz="1200" dirty="0" smtClean="0"/>
              <a:t> </a:t>
            </a:r>
            <a:r>
              <a:rPr lang="en-GB" sz="1200" dirty="0" err="1" smtClean="0"/>
              <a:t>Roi</a:t>
            </a:r>
            <a:r>
              <a:rPr lang="en-GB" sz="1200" dirty="0" smtClean="0"/>
              <a:t> Baudoin 	      65.000 (dons </a:t>
            </a:r>
            <a:r>
              <a:rPr lang="en-GB" sz="1200" dirty="0" err="1" smtClean="0"/>
              <a:t>privés</a:t>
            </a:r>
            <a:r>
              <a:rPr lang="en-GB" sz="1200" dirty="0" smtClean="0"/>
              <a:t>)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- Private		    247.850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- Government	      50.000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- </a:t>
            </a:r>
            <a:r>
              <a:rPr lang="en-GB" sz="1200" dirty="0" err="1" smtClean="0"/>
              <a:t>Toerisme</a:t>
            </a:r>
            <a:r>
              <a:rPr lang="en-GB" sz="1200" dirty="0" smtClean="0"/>
              <a:t> </a:t>
            </a:r>
            <a:r>
              <a:rPr lang="en-GB" sz="1200" dirty="0" err="1" smtClean="0"/>
              <a:t>Vlaanderen</a:t>
            </a:r>
            <a:r>
              <a:rPr lang="en-GB" sz="1200" dirty="0" smtClean="0"/>
              <a:t>	      40.000 (office)</a:t>
            </a:r>
          </a:p>
          <a:p>
            <a:r>
              <a:rPr lang="en-GB" sz="1200" dirty="0"/>
              <a:t> </a:t>
            </a:r>
            <a:r>
              <a:rPr lang="en-GB" sz="1200" dirty="0" smtClean="0"/>
              <a:t> - Corporate		    100.000</a:t>
            </a:r>
            <a:endParaRPr lang="en-GB" sz="1200" dirty="0"/>
          </a:p>
        </p:txBody>
      </p:sp>
      <p:sp>
        <p:nvSpPr>
          <p:cNvPr id="7" name="Isosceles Triangle 6"/>
          <p:cNvSpPr/>
          <p:nvPr/>
        </p:nvSpPr>
        <p:spPr>
          <a:xfrm rot="5400000">
            <a:off x="2537774" y="3055021"/>
            <a:ext cx="3744416" cy="32403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29724" y="34330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6.900.000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**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699792" y="2856999"/>
            <a:ext cx="144016" cy="1584176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00081" y="6309320"/>
            <a:ext cx="4004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sz="1200" dirty="0" smtClean="0"/>
              <a:t>** Event </a:t>
            </a:r>
            <a:r>
              <a:rPr lang="nl-BE" sz="1200" dirty="0" err="1" smtClean="0"/>
              <a:t>for</a:t>
            </a:r>
            <a:r>
              <a:rPr lang="nl-BE" sz="1200" dirty="0" smtClean="0"/>
              <a:t> 1.000 </a:t>
            </a:r>
            <a:r>
              <a:rPr lang="nl-BE" sz="1200" dirty="0" err="1" smtClean="0"/>
              <a:t>participants</a:t>
            </a:r>
            <a:r>
              <a:rPr lang="nl-BE" sz="1200" dirty="0" smtClean="0"/>
              <a:t> </a:t>
            </a:r>
            <a:r>
              <a:rPr lang="nl-BE" sz="1200" dirty="0" err="1" smtClean="0"/>
              <a:t>during</a:t>
            </a:r>
            <a:r>
              <a:rPr lang="nl-BE" sz="1200" dirty="0" smtClean="0"/>
              <a:t> 3 </a:t>
            </a:r>
            <a:r>
              <a:rPr lang="nl-BE" sz="1200" dirty="0" err="1" smtClean="0"/>
              <a:t>days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1867471"/>
            <a:ext cx="439248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Phase 1		               462.850 *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(-49%)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Listening Campaign 		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(June 12 – </a:t>
            </a:r>
            <a:r>
              <a:rPr lang="en-GB" sz="1200" dirty="0" smtClean="0">
                <a:solidFill>
                  <a:srgbClr val="FF0000"/>
                </a:solidFill>
              </a:rPr>
              <a:t>Sept. 13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8" y="2780928"/>
            <a:ext cx="439248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Phase 2</a:t>
            </a: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Networking the dialogue   1.500.000    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(Jan. 13 – July </a:t>
            </a:r>
            <a:r>
              <a:rPr lang="en-GB" sz="1200" dirty="0" smtClean="0">
                <a:solidFill>
                  <a:srgbClr val="FF0000"/>
                </a:solidFill>
              </a:rPr>
              <a:t>15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3674348"/>
            <a:ext cx="439248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Phase 3		               600.000 **	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Event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(Aug. </a:t>
            </a:r>
            <a:r>
              <a:rPr lang="en-GB" sz="1200" dirty="0" smtClean="0">
                <a:solidFill>
                  <a:srgbClr val="FF0000"/>
                </a:solidFill>
              </a:rPr>
              <a:t>15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		           _________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5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	            2.562.850   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(-67%)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0976805">
            <a:off x="5364326" y="2417377"/>
            <a:ext cx="779121" cy="212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solidFill>
                  <a:schemeClr val="tx1"/>
                </a:solidFill>
              </a:rPr>
              <a:t>Sept 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976805">
            <a:off x="5304809" y="3364508"/>
            <a:ext cx="779121" cy="212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err="1" smtClean="0">
                <a:solidFill>
                  <a:schemeClr val="tx1"/>
                </a:solidFill>
              </a:rPr>
              <a:t>July</a:t>
            </a:r>
            <a:r>
              <a:rPr lang="nl-BE" sz="1400" dirty="0" smtClean="0">
                <a:solidFill>
                  <a:schemeClr val="tx1"/>
                </a:solidFill>
              </a:rPr>
              <a:t> 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0976805">
            <a:off x="4728745" y="4217577"/>
            <a:ext cx="779121" cy="212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>
                <a:solidFill>
                  <a:schemeClr val="tx1"/>
                </a:solidFill>
              </a:rPr>
              <a:t>Aug. 15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3" grpId="0"/>
      <p:bldP spid="7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EED5E9-C387-40CD-9941-31AA191835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179512" y="18864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Phase 1</a:t>
            </a:r>
          </a:p>
          <a:p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462.850 € budget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used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by end August  </a:t>
            </a:r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26369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-108520" y="21235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June12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99792" y="2132856"/>
            <a:ext cx="101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Jan. 13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095746" y="2123564"/>
            <a:ext cx="108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Aug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. 13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2780928"/>
            <a:ext cx="2808312" cy="15121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575466" y="2132856"/>
            <a:ext cx="108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April 13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3528" y="2852936"/>
            <a:ext cx="2808312" cy="136960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BFBFB"/>
                </a:solidFill>
              </a:rPr>
              <a:t>Collection of interviews &amp; Focus Group</a:t>
            </a:r>
          </a:p>
          <a:p>
            <a:pPr algn="ctr"/>
            <a:endParaRPr lang="fr-FR" b="1" dirty="0">
              <a:solidFill>
                <a:srgbClr val="FBFBFB"/>
              </a:solidFill>
            </a:endParaRPr>
          </a:p>
          <a:p>
            <a:pPr algn="ctr"/>
            <a:r>
              <a:rPr lang="fr-FR" b="1" dirty="0">
                <a:solidFill>
                  <a:srgbClr val="FBFBFB"/>
                </a:solidFill>
              </a:rPr>
              <a:t>338.000 </a:t>
            </a:r>
            <a:r>
              <a:rPr lang="fr-FR" b="1" dirty="0" smtClean="0">
                <a:solidFill>
                  <a:srgbClr val="FBFBFB"/>
                </a:solidFill>
              </a:rPr>
              <a:t>€</a:t>
            </a:r>
            <a:endParaRPr lang="fr-FR" b="1" dirty="0">
              <a:solidFill>
                <a:srgbClr val="FBFBFB"/>
              </a:solidFill>
            </a:endParaRPr>
          </a:p>
          <a:p>
            <a:pPr algn="ctr"/>
            <a:r>
              <a:rPr lang="fr-FR" sz="1100" b="1" dirty="0">
                <a:solidFill>
                  <a:srgbClr val="FBFBFB"/>
                </a:solidFill>
              </a:rPr>
              <a:t>(incl. </a:t>
            </a:r>
            <a:r>
              <a:rPr lang="fr-FR" sz="1100" b="1" dirty="0" err="1">
                <a:solidFill>
                  <a:srgbClr val="FBFBFB"/>
                </a:solidFill>
              </a:rPr>
              <a:t>fees</a:t>
            </a:r>
            <a:r>
              <a:rPr lang="fr-FR" sz="1100" b="1" dirty="0">
                <a:solidFill>
                  <a:srgbClr val="FBFBFB"/>
                </a:solidFill>
              </a:rPr>
              <a:t> </a:t>
            </a:r>
            <a:r>
              <a:rPr lang="fr-FR" sz="1100" b="1" dirty="0" err="1">
                <a:solidFill>
                  <a:srgbClr val="FBFBFB"/>
                </a:solidFill>
              </a:rPr>
              <a:t>paid</a:t>
            </a:r>
            <a:r>
              <a:rPr lang="fr-FR" sz="1100" b="1" dirty="0">
                <a:solidFill>
                  <a:srgbClr val="FBFBFB"/>
                </a:solidFill>
              </a:rPr>
              <a:t> to Chicago</a:t>
            </a:r>
            <a:r>
              <a:rPr lang="fr-FR" sz="1100" b="1" dirty="0" smtClean="0">
                <a:solidFill>
                  <a:srgbClr val="FBFBFB"/>
                </a:solidFill>
              </a:rPr>
              <a:t>)</a:t>
            </a:r>
            <a:endParaRPr lang="fr-FR" sz="1100" b="1" dirty="0">
              <a:solidFill>
                <a:srgbClr val="FBFBFB"/>
              </a:solidFill>
            </a:endParaRPr>
          </a:p>
        </p:txBody>
      </p:sp>
      <p:cxnSp>
        <p:nvCxnSpPr>
          <p:cNvPr id="26" name="Connecteur droit 4"/>
          <p:cNvCxnSpPr/>
          <p:nvPr/>
        </p:nvCxnSpPr>
        <p:spPr>
          <a:xfrm rot="16200000">
            <a:off x="237964" y="2551348"/>
            <a:ext cx="171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4"/>
          <p:cNvCxnSpPr/>
          <p:nvPr/>
        </p:nvCxnSpPr>
        <p:spPr>
          <a:xfrm rot="16200000">
            <a:off x="3118284" y="2578460"/>
            <a:ext cx="171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275856" y="2780928"/>
            <a:ext cx="2736304" cy="15121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15"/>
          <p:cNvSpPr txBox="1"/>
          <p:nvPr/>
        </p:nvSpPr>
        <p:spPr>
          <a:xfrm>
            <a:off x="3275856" y="2852936"/>
            <a:ext cx="2736304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BFBFB"/>
                </a:solidFill>
              </a:rPr>
              <a:t>Detailed</a:t>
            </a:r>
            <a:r>
              <a:rPr lang="fr-FR" b="1" dirty="0" smtClean="0">
                <a:solidFill>
                  <a:srgbClr val="FBFBFB"/>
                </a:solidFill>
              </a:rPr>
              <a:t> </a:t>
            </a:r>
            <a:r>
              <a:rPr lang="fr-FR" b="1" dirty="0" err="1" smtClean="0">
                <a:solidFill>
                  <a:srgbClr val="FBFBFB"/>
                </a:solidFill>
              </a:rPr>
              <a:t>analysis</a:t>
            </a:r>
            <a:r>
              <a:rPr lang="fr-FR" b="1" dirty="0" smtClean="0">
                <a:solidFill>
                  <a:srgbClr val="FBFBFB"/>
                </a:solidFill>
              </a:rPr>
              <a:t> of LC &amp; </a:t>
            </a:r>
            <a:r>
              <a:rPr lang="fr-FR" b="1" dirty="0" err="1" smtClean="0">
                <a:solidFill>
                  <a:srgbClr val="FBFBFB"/>
                </a:solidFill>
              </a:rPr>
              <a:t>Preliminary</a:t>
            </a:r>
            <a:r>
              <a:rPr lang="fr-FR" b="1" dirty="0" smtClean="0">
                <a:solidFill>
                  <a:srgbClr val="FBFBFB"/>
                </a:solidFill>
              </a:rPr>
              <a:t> report</a:t>
            </a:r>
          </a:p>
          <a:p>
            <a:pPr algn="ctr"/>
            <a:endParaRPr lang="fr-FR" b="1" dirty="0">
              <a:solidFill>
                <a:srgbClr val="FBFBFB"/>
              </a:solidFill>
            </a:endParaRPr>
          </a:p>
          <a:p>
            <a:pPr algn="ctr"/>
            <a:r>
              <a:rPr lang="fr-FR" b="1" dirty="0" smtClean="0">
                <a:solidFill>
                  <a:srgbClr val="FBFBFB"/>
                </a:solidFill>
              </a:rPr>
              <a:t>48.000 €</a:t>
            </a:r>
            <a:endParaRPr lang="fr-FR" b="1" dirty="0">
              <a:solidFill>
                <a:srgbClr val="FBFBFB"/>
              </a:solidFill>
            </a:endParaRPr>
          </a:p>
        </p:txBody>
      </p:sp>
      <p:cxnSp>
        <p:nvCxnSpPr>
          <p:cNvPr id="30" name="Connecteur droit 4"/>
          <p:cNvCxnSpPr/>
          <p:nvPr/>
        </p:nvCxnSpPr>
        <p:spPr>
          <a:xfrm rot="16200000">
            <a:off x="5998604" y="2578461"/>
            <a:ext cx="171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4"/>
          <p:cNvCxnSpPr/>
          <p:nvPr/>
        </p:nvCxnSpPr>
        <p:spPr>
          <a:xfrm rot="16200000">
            <a:off x="8950932" y="2578461"/>
            <a:ext cx="171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156325" y="2780928"/>
            <a:ext cx="2880171" cy="15121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15"/>
          <p:cNvSpPr txBox="1"/>
          <p:nvPr/>
        </p:nvSpPr>
        <p:spPr>
          <a:xfrm>
            <a:off x="6156325" y="2852936"/>
            <a:ext cx="2880171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BFBFB"/>
                </a:solidFill>
              </a:rPr>
              <a:t>Writing</a:t>
            </a:r>
            <a:r>
              <a:rPr lang="fr-FR" b="1" dirty="0" smtClean="0">
                <a:solidFill>
                  <a:srgbClr val="FBFBFB"/>
                </a:solidFill>
              </a:rPr>
              <a:t>, </a:t>
            </a:r>
            <a:r>
              <a:rPr lang="fr-FR" b="1" dirty="0" err="1" smtClean="0">
                <a:solidFill>
                  <a:srgbClr val="FBFBFB"/>
                </a:solidFill>
              </a:rPr>
              <a:t>translating</a:t>
            </a:r>
            <a:r>
              <a:rPr lang="fr-FR" b="1" dirty="0" smtClean="0">
                <a:solidFill>
                  <a:srgbClr val="FBFBFB"/>
                </a:solidFill>
              </a:rPr>
              <a:t> &amp; </a:t>
            </a:r>
            <a:r>
              <a:rPr lang="fr-FR" b="1" dirty="0" err="1" smtClean="0">
                <a:solidFill>
                  <a:srgbClr val="FBFBFB"/>
                </a:solidFill>
              </a:rPr>
              <a:t>publishing</a:t>
            </a:r>
            <a:r>
              <a:rPr lang="fr-FR" b="1" dirty="0" smtClean="0">
                <a:solidFill>
                  <a:srgbClr val="FBFBFB"/>
                </a:solidFill>
              </a:rPr>
              <a:t> final report</a:t>
            </a:r>
          </a:p>
          <a:p>
            <a:pPr algn="ctr"/>
            <a:endParaRPr lang="fr-FR" b="1" dirty="0">
              <a:solidFill>
                <a:srgbClr val="FBFBFB"/>
              </a:solidFill>
            </a:endParaRPr>
          </a:p>
          <a:p>
            <a:pPr algn="ctr"/>
            <a:r>
              <a:rPr lang="fr-FR" b="1" dirty="0" smtClean="0">
                <a:solidFill>
                  <a:srgbClr val="FBFBFB"/>
                </a:solidFill>
              </a:rPr>
              <a:t>66.850 €</a:t>
            </a:r>
            <a:endParaRPr lang="fr-FR" b="1" dirty="0">
              <a:solidFill>
                <a:srgbClr val="FBFBFB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443711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GB" sz="1200" dirty="0" smtClean="0"/>
              <a:t>4.8 ETP + costs 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203848" y="4437112"/>
            <a:ext cx="278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2,5 ETP + </a:t>
            </a:r>
            <a:r>
              <a:rPr lang="en-GB" dirty="0" smtClean="0"/>
              <a:t>costs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6084168" y="443711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2 ETP + </a:t>
            </a:r>
            <a:r>
              <a:rPr lang="en-GB" dirty="0" smtClean="0"/>
              <a:t>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8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  <p:bldP spid="13" grpId="0"/>
      <p:bldP spid="16" grpId="0" animBg="1"/>
      <p:bldP spid="28" grpId="0" animBg="1"/>
      <p:bldP spid="29" grpId="0" animBg="1"/>
      <p:bldP spid="32" grpId="0" animBg="1"/>
      <p:bldP spid="33" grpId="0" animBg="1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"/>
          <p:cNvSpPr/>
          <p:nvPr/>
        </p:nvSpPr>
        <p:spPr>
          <a:xfrm>
            <a:off x="395536" y="11663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Phase 2</a:t>
            </a:r>
            <a:endParaRPr lang="fr-FR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33400" indent="-533400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’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Pillars</a:t>
            </a:r>
            <a:endParaRPr lang="fr-FR" sz="3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5" y="1484784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Exchange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484784"/>
            <a:ext cx="2076510" cy="41195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1666" y="1484784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665" y="1484784"/>
            <a:ext cx="2076510" cy="41195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826" y="1484784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825" y="1484784"/>
            <a:ext cx="2076510" cy="41195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59987" y="1484784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Grow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9986" y="1484784"/>
            <a:ext cx="2076510" cy="41195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Laurent Ledoux\Documents\creating ha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0193" b="12034"/>
          <a:stretch/>
        </p:blipFill>
        <p:spPr bwMode="auto">
          <a:xfrm>
            <a:off x="2411759" y="2132856"/>
            <a:ext cx="20564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urent Ledoux\Documents\sharing bread 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09" b="100000" l="3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25" y="2580005"/>
            <a:ext cx="2123210" cy="30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aurent Ledoux\Documents\supporting hand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2" b="46545" l="0" r="97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9825"/>
            <a:ext cx="2088232" cy="31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aurent Ledoux\Documents\supporting hand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18" b="100000" l="9836" r="97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97" y="2564118"/>
            <a:ext cx="2031107" cy="30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Laurent Ledoux\Documents\hands dialogue.jpg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74" b="100000" l="346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9" y="2780928"/>
            <a:ext cx="1944687" cy="28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Laurent Ledoux\Documents\hands dialogue.jpg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100000" l="0" r="71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4724"/>
            <a:ext cx="2015778" cy="28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/>
      <p:bldP spid="9" grpId="0" animBg="1"/>
      <p:bldP spid="10" grpId="0"/>
      <p:bldP spid="12" grpId="0" animBg="1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1" y="1484784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Exchange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484784"/>
            <a:ext cx="2076510" cy="39566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06775" y="1488261"/>
            <a:ext cx="660172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GB" b="1" dirty="0" smtClean="0"/>
              <a:t>Words</a:t>
            </a:r>
          </a:p>
          <a:p>
            <a:pPr marL="271463" indent="-271463"/>
            <a:r>
              <a:rPr lang="en-GB" dirty="0" smtClean="0"/>
              <a:t>Conferences &amp; debates </a:t>
            </a:r>
          </a:p>
          <a:p>
            <a:pPr marL="271463" indent="-271463"/>
            <a:r>
              <a:rPr lang="en-GB" dirty="0" smtClean="0"/>
              <a:t>Living libraries</a:t>
            </a:r>
          </a:p>
          <a:p>
            <a:r>
              <a:rPr lang="en-GB" dirty="0" smtClean="0"/>
              <a:t>Webinars </a:t>
            </a:r>
          </a:p>
          <a:p>
            <a:r>
              <a:rPr lang="en-GB" dirty="0" smtClean="0"/>
              <a:t>Speed-</a:t>
            </a:r>
            <a:r>
              <a:rPr lang="en-GB" dirty="0"/>
              <a:t>dating </a:t>
            </a:r>
            <a:endParaRPr lang="en-GB" dirty="0" smtClean="0"/>
          </a:p>
          <a:p>
            <a:r>
              <a:rPr lang="en-GB" dirty="0" smtClean="0"/>
              <a:t>Tandems </a:t>
            </a:r>
            <a:r>
              <a:rPr lang="en-GB" dirty="0"/>
              <a:t>discoveries </a:t>
            </a:r>
            <a:endParaRPr lang="en-GB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51520" y="5571640"/>
            <a:ext cx="2076510" cy="593664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1" name="Rechthoek 1"/>
          <p:cNvSpPr/>
          <p:nvPr/>
        </p:nvSpPr>
        <p:spPr>
          <a:xfrm>
            <a:off x="641703" y="5580527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000" b="1" dirty="0" smtClean="0">
                <a:solidFill>
                  <a:schemeClr val="bg1"/>
                </a:solidFill>
              </a:rPr>
              <a:t>Budget</a:t>
            </a:r>
          </a:p>
          <a:p>
            <a:pPr marL="533400" indent="-533400" algn="ctr"/>
            <a:r>
              <a:rPr lang="fr-FR" sz="1200" dirty="0" smtClean="0">
                <a:solidFill>
                  <a:schemeClr val="bg1"/>
                </a:solidFill>
              </a:rPr>
              <a:t>(</a:t>
            </a:r>
            <a:r>
              <a:rPr lang="fr-FR" sz="1200" dirty="0" err="1" smtClean="0">
                <a:solidFill>
                  <a:schemeClr val="bg1"/>
                </a:solidFill>
              </a:rPr>
              <a:t>estimate</a:t>
            </a:r>
            <a:r>
              <a:rPr lang="fr-FR" sz="12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95490" y="5572309"/>
            <a:ext cx="6396990" cy="59299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3" name="Rechthoek 1"/>
          <p:cNvSpPr/>
          <p:nvPr/>
        </p:nvSpPr>
        <p:spPr>
          <a:xfrm>
            <a:off x="2555776" y="5676255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240.000 €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(16% budget total; incl. indirect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fr-FR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hthoek 1"/>
          <p:cNvSpPr/>
          <p:nvPr/>
        </p:nvSpPr>
        <p:spPr>
          <a:xfrm>
            <a:off x="179512" y="44624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Phase 2</a:t>
            </a:r>
          </a:p>
          <a:p>
            <a:pPr marL="533400" indent="-533400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Potential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533400" indent="-533400"/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Preferably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supporting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existing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; to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validated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field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; non-exhaustive</a:t>
            </a:r>
          </a:p>
        </p:txBody>
      </p:sp>
      <p:pic>
        <p:nvPicPr>
          <p:cNvPr id="13" name="Picture 4" descr="C:\Users\Laurent Ledoux\Documents\hands dialogue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4" b="100000" l="346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5" y="2564904"/>
            <a:ext cx="1944687" cy="28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aurent Ledoux\Documents\hands dialogue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100000" l="0" r="71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8700"/>
            <a:ext cx="2015778" cy="28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83768" y="3430741"/>
            <a:ext cx="66017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GB" b="1" dirty="0" smtClean="0"/>
              <a:t>Silences</a:t>
            </a:r>
          </a:p>
          <a:p>
            <a:r>
              <a:rPr lang="en-GB" dirty="0" smtClean="0"/>
              <a:t>Silent Space(s) (permanent)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768" y="4221088"/>
            <a:ext cx="660172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GB" b="1" dirty="0" smtClean="0"/>
              <a:t>Writings</a:t>
            </a:r>
          </a:p>
          <a:p>
            <a:r>
              <a:rPr lang="en-GB" dirty="0" smtClean="0"/>
              <a:t>Stickers with quotes harvested in the Listening Campaign</a:t>
            </a:r>
          </a:p>
          <a:p>
            <a:r>
              <a:rPr lang="en-GB" dirty="0" smtClean="0"/>
              <a:t>Articles/columns in newspapers</a:t>
            </a:r>
          </a:p>
          <a:p>
            <a:r>
              <a:rPr lang="en-GB" dirty="0" smtClean="0"/>
              <a:t>…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914" y="2348880"/>
            <a:ext cx="3833573" cy="103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20932454">
            <a:off x="7547308" y="3068324"/>
            <a:ext cx="153104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Extract </a:t>
            </a:r>
            <a:r>
              <a:rPr lang="nl-BE" sz="1200" dirty="0" err="1" smtClean="0"/>
              <a:t>from</a:t>
            </a:r>
            <a:r>
              <a:rPr lang="nl-BE" sz="1200" dirty="0" smtClean="0"/>
              <a:t> budget </a:t>
            </a:r>
            <a:r>
              <a:rPr lang="nl-BE" sz="1200" dirty="0" err="1" smtClean="0"/>
              <a:t>worksheet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83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1" grpId="0"/>
      <p:bldP spid="22" grpId="0" animBg="1"/>
      <p:bldP spid="23" grpId="0"/>
      <p:bldP spid="15" grpId="0"/>
      <p:bldP spid="16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71600" y="6453435"/>
            <a:ext cx="2376264" cy="404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243" y="1490406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242" y="1490406"/>
            <a:ext cx="2076510" cy="38983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Laurent Ledoux\Documents\creating ha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0193" b="12034"/>
          <a:stretch/>
        </p:blipFill>
        <p:spPr bwMode="auto">
          <a:xfrm>
            <a:off x="283336" y="1899232"/>
            <a:ext cx="20564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418398"/>
            <a:ext cx="61926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>
              <a:buFont typeface="Arial" pitchFamily="34" charset="0"/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46088" lvl="1" indent="-174625">
              <a:buFont typeface="Candara" pitchFamily="34" charset="0"/>
              <a:buChar char="‐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r>
              <a:rPr lang="fr-FR" dirty="0" smtClean="0"/>
              <a:t>Music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err="1" smtClean="0"/>
              <a:t>Sacred</a:t>
            </a:r>
            <a:r>
              <a:rPr lang="fr-FR" b="0" dirty="0" smtClean="0"/>
              <a:t> music concerts </a:t>
            </a:r>
            <a:endParaRPr lang="fr-FR" b="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/>
              <a:t>I</a:t>
            </a:r>
            <a:r>
              <a:rPr lang="fr-FR" b="0" dirty="0" smtClean="0"/>
              <a:t>nter-</a:t>
            </a:r>
            <a:r>
              <a:rPr lang="fr-FR" b="0" dirty="0" err="1" smtClean="0"/>
              <a:t>convictionnal</a:t>
            </a:r>
            <a:r>
              <a:rPr lang="fr-FR" b="0" dirty="0"/>
              <a:t> Concerts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smtClean="0"/>
              <a:t>Music festival (</a:t>
            </a:r>
            <a:r>
              <a:rPr lang="fr-FR" b="0" dirty="0" err="1" smtClean="0"/>
              <a:t>annual</a:t>
            </a:r>
            <a:r>
              <a:rPr lang="fr-FR" b="0" dirty="0" smtClean="0"/>
              <a:t>)</a:t>
            </a:r>
            <a:endParaRPr lang="fr-FR" b="0" dirty="0"/>
          </a:p>
        </p:txBody>
      </p:sp>
      <p:sp>
        <p:nvSpPr>
          <p:cNvPr id="19" name="Rectangle 18"/>
          <p:cNvSpPr/>
          <p:nvPr/>
        </p:nvSpPr>
        <p:spPr>
          <a:xfrm>
            <a:off x="251520" y="5499632"/>
            <a:ext cx="2076510" cy="593664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hthoek 1"/>
          <p:cNvSpPr/>
          <p:nvPr/>
        </p:nvSpPr>
        <p:spPr>
          <a:xfrm>
            <a:off x="641703" y="5508519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000" b="1" dirty="0" smtClean="0">
                <a:solidFill>
                  <a:schemeClr val="bg1"/>
                </a:solidFill>
              </a:rPr>
              <a:t>Budget</a:t>
            </a:r>
          </a:p>
          <a:p>
            <a:pPr marL="533400" indent="-533400" algn="ctr"/>
            <a:r>
              <a:rPr lang="fr-FR" sz="1200" dirty="0" smtClean="0">
                <a:solidFill>
                  <a:schemeClr val="bg1"/>
                </a:solidFill>
              </a:rPr>
              <a:t>(</a:t>
            </a:r>
            <a:r>
              <a:rPr lang="fr-FR" sz="1200" dirty="0" err="1" smtClean="0">
                <a:solidFill>
                  <a:schemeClr val="bg1"/>
                </a:solidFill>
              </a:rPr>
              <a:t>estimate</a:t>
            </a:r>
            <a:r>
              <a:rPr lang="fr-FR" sz="12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95490" y="5500300"/>
            <a:ext cx="6396990" cy="59299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" name="Rechthoek 1"/>
          <p:cNvSpPr/>
          <p:nvPr/>
        </p:nvSpPr>
        <p:spPr>
          <a:xfrm>
            <a:off x="2555776" y="5621178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20.000 €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(35%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budget total; incl. indirect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533400" indent="-533400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2782669"/>
            <a:ext cx="61926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>
              <a:buFont typeface="Arial" pitchFamily="34" charset="0"/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46088" lvl="1" indent="-174625">
              <a:buFont typeface="Candara" pitchFamily="34" charset="0"/>
              <a:buChar char="‐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r>
              <a:rPr lang="fr-FR" dirty="0" err="1" smtClean="0"/>
              <a:t>Movies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smtClean="0"/>
              <a:t>Film </a:t>
            </a:r>
            <a:r>
              <a:rPr lang="fr-FR" b="0" dirty="0" err="1" smtClean="0"/>
              <a:t>followed</a:t>
            </a:r>
            <a:r>
              <a:rPr lang="fr-FR" b="0" dirty="0" smtClean="0"/>
              <a:t> by </a:t>
            </a:r>
            <a:r>
              <a:rPr lang="fr-FR" b="0" dirty="0" err="1" smtClean="0"/>
              <a:t>debate</a:t>
            </a:r>
            <a:r>
              <a:rPr lang="fr-FR" b="0" dirty="0" smtClean="0"/>
              <a:t> </a:t>
            </a:r>
            <a:endParaRPr lang="fr-FR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3607856"/>
            <a:ext cx="619268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>
              <a:buFont typeface="Arial" pitchFamily="34" charset="0"/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46088" lvl="1" indent="-174625">
              <a:buFont typeface="Candara" pitchFamily="34" charset="0"/>
              <a:buChar char="‐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r>
              <a:rPr lang="fr-FR" dirty="0" err="1" smtClean="0"/>
              <a:t>Other</a:t>
            </a:r>
            <a:r>
              <a:rPr lang="fr-FR" dirty="0" smtClean="0"/>
              <a:t> arts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err="1" smtClean="0"/>
              <a:t>Artistic</a:t>
            </a:r>
            <a:r>
              <a:rPr lang="fr-FR" b="0" dirty="0" smtClean="0"/>
              <a:t> </a:t>
            </a:r>
            <a:r>
              <a:rPr lang="fr-FR" b="0" dirty="0" err="1" smtClean="0"/>
              <a:t>discoveries</a:t>
            </a:r>
            <a:r>
              <a:rPr lang="fr-FR" b="0" dirty="0" smtClean="0"/>
              <a:t> &amp; exhibitions </a:t>
            </a:r>
            <a:r>
              <a:rPr lang="fr-FR" b="0" dirty="0" err="1" smtClean="0"/>
              <a:t>visits</a:t>
            </a:r>
            <a:r>
              <a:rPr lang="fr-FR" b="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err="1" smtClean="0"/>
              <a:t>Sacred</a:t>
            </a:r>
            <a:r>
              <a:rPr lang="fr-FR" b="0" dirty="0" smtClean="0"/>
              <a:t> places </a:t>
            </a:r>
            <a:r>
              <a:rPr lang="fr-FR" b="0" dirty="0" err="1" smtClean="0"/>
              <a:t>visits</a:t>
            </a:r>
            <a:endParaRPr lang="fr-FR" b="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err="1" smtClean="0"/>
              <a:t>Artistic</a:t>
            </a:r>
            <a:r>
              <a:rPr lang="fr-FR" b="0" dirty="0" smtClean="0"/>
              <a:t> </a:t>
            </a:r>
            <a:r>
              <a:rPr lang="fr-FR" b="0" dirty="0" err="1" smtClean="0"/>
              <a:t>creations</a:t>
            </a:r>
            <a:r>
              <a:rPr lang="fr-FR" b="0" dirty="0" smtClean="0"/>
              <a:t> (film</a:t>
            </a:r>
            <a:r>
              <a:rPr lang="fr-FR" b="0" dirty="0"/>
              <a:t>, </a:t>
            </a:r>
            <a:r>
              <a:rPr lang="fr-FR" b="0" dirty="0" err="1" smtClean="0"/>
              <a:t>theatre</a:t>
            </a:r>
            <a:r>
              <a:rPr lang="fr-FR" b="0" dirty="0" smtClean="0"/>
              <a:t> </a:t>
            </a:r>
            <a:r>
              <a:rPr lang="fr-FR" b="0" dirty="0" err="1" smtClean="0"/>
              <a:t>play</a:t>
            </a:r>
            <a:r>
              <a:rPr lang="fr-FR" b="0" dirty="0" smtClean="0"/>
              <a:t>, music, </a:t>
            </a:r>
            <a:r>
              <a:rPr lang="fr-FR" b="0" dirty="0" err="1" smtClean="0"/>
              <a:t>poetry</a:t>
            </a:r>
            <a:r>
              <a:rPr lang="fr-FR" b="0" dirty="0" smtClean="0"/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smtClean="0"/>
              <a:t>Street </a:t>
            </a:r>
            <a:r>
              <a:rPr lang="fr-FR" b="0" dirty="0" err="1" smtClean="0"/>
              <a:t>chalk</a:t>
            </a:r>
            <a:r>
              <a:rPr lang="fr-FR" b="0" dirty="0" smtClean="0"/>
              <a:t> </a:t>
            </a:r>
            <a:r>
              <a:rPr lang="fr-FR" b="0" dirty="0" err="1" smtClean="0"/>
              <a:t>drawings</a:t>
            </a:r>
            <a:r>
              <a:rPr lang="fr-FR" b="0" dirty="0" smtClean="0"/>
              <a:t>, </a:t>
            </a:r>
            <a:r>
              <a:rPr lang="fr-FR" b="0" dirty="0" err="1" smtClean="0"/>
              <a:t>urban</a:t>
            </a:r>
            <a:r>
              <a:rPr lang="fr-FR" b="0" dirty="0" smtClean="0"/>
              <a:t> collage,…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smtClean="0"/>
              <a:t>…</a:t>
            </a:r>
            <a:endParaRPr lang="en-US" b="0" dirty="0"/>
          </a:p>
        </p:txBody>
      </p:sp>
      <p:sp>
        <p:nvSpPr>
          <p:cNvPr id="14" name="Rechthoek 1"/>
          <p:cNvSpPr/>
          <p:nvPr/>
        </p:nvSpPr>
        <p:spPr>
          <a:xfrm>
            <a:off x="179512" y="44624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Phase 2</a:t>
            </a:r>
          </a:p>
          <a:p>
            <a:pPr marL="533400" indent="-533400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Potential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533400" indent="-533400"/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Preferably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supporting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existing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; to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validated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field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; non-exhaustive</a:t>
            </a:r>
          </a:p>
        </p:txBody>
      </p:sp>
    </p:spTree>
    <p:extLst>
      <p:ext uri="{BB962C8B-B14F-4D97-AF65-F5344CB8AC3E}">
        <p14:creationId xmlns:p14="http://schemas.microsoft.com/office/powerpoint/2010/main" val="34423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" grpId="0"/>
      <p:bldP spid="21" grpId="0" animBg="1"/>
      <p:bldP spid="22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213" y="1539192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212" y="1467184"/>
            <a:ext cx="2076510" cy="3600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:\Users\Laurent Ledoux\Documents\sharing bread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09" b="100000" l="3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8348"/>
            <a:ext cx="2123210" cy="30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2483768" y="1418398"/>
            <a:ext cx="619268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>
              <a:buFont typeface="Arial" pitchFamily="34" charset="0"/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46088" lvl="1" indent="-174625">
              <a:buFont typeface="Candara" pitchFamily="34" charset="0"/>
              <a:buChar char="‐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r>
              <a:rPr lang="fr-FR" dirty="0" err="1" smtClean="0"/>
              <a:t>Meals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err="1" smtClean="0"/>
              <a:t>Meal</a:t>
            </a:r>
            <a:r>
              <a:rPr lang="fr-FR" b="0" dirty="0" smtClean="0"/>
              <a:t> </a:t>
            </a:r>
            <a:r>
              <a:rPr lang="fr-FR" b="0" dirty="0" err="1" smtClean="0"/>
              <a:t>offered</a:t>
            </a:r>
            <a:r>
              <a:rPr lang="fr-FR" b="0" dirty="0" smtClean="0"/>
              <a:t> by one to </a:t>
            </a:r>
            <a:r>
              <a:rPr lang="fr-FR" b="0" dirty="0" err="1" smtClean="0"/>
              <a:t>other</a:t>
            </a:r>
            <a:r>
              <a:rPr lang="fr-FR" b="0" dirty="0" smtClean="0"/>
              <a:t> convictions</a:t>
            </a:r>
            <a:endParaRPr lang="fr-FR" b="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err="1" smtClean="0"/>
              <a:t>Annual</a:t>
            </a:r>
            <a:r>
              <a:rPr lang="fr-FR" b="0" dirty="0" smtClean="0"/>
              <a:t> </a:t>
            </a:r>
            <a:r>
              <a:rPr lang="fr-FR" b="0" dirty="0"/>
              <a:t>i</a:t>
            </a:r>
            <a:r>
              <a:rPr lang="fr-FR" b="0" dirty="0" smtClean="0"/>
              <a:t>nter-</a:t>
            </a:r>
            <a:r>
              <a:rPr lang="fr-FR" b="0" dirty="0" err="1" smtClean="0"/>
              <a:t>convictionnal</a:t>
            </a:r>
            <a:r>
              <a:rPr lang="fr-FR" b="0" dirty="0" smtClean="0"/>
              <a:t> </a:t>
            </a:r>
            <a:r>
              <a:rPr lang="fr-FR" b="0" dirty="0" err="1" smtClean="0"/>
              <a:t>meal</a:t>
            </a:r>
            <a:r>
              <a:rPr lang="fr-FR" b="0" dirty="0" smtClean="0"/>
              <a:t> </a:t>
            </a:r>
            <a:endParaRPr lang="fr-FR" b="0" dirty="0"/>
          </a:p>
        </p:txBody>
      </p:sp>
      <p:sp>
        <p:nvSpPr>
          <p:cNvPr id="8" name="Rectangle 7"/>
          <p:cNvSpPr/>
          <p:nvPr/>
        </p:nvSpPr>
        <p:spPr>
          <a:xfrm>
            <a:off x="251520" y="5211600"/>
            <a:ext cx="2076510" cy="593664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495490" y="5212268"/>
            <a:ext cx="6396990" cy="59299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echthoek 1"/>
          <p:cNvSpPr/>
          <p:nvPr/>
        </p:nvSpPr>
        <p:spPr>
          <a:xfrm>
            <a:off x="641703" y="5220487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000" b="1" dirty="0" smtClean="0">
                <a:solidFill>
                  <a:schemeClr val="bg1"/>
                </a:solidFill>
              </a:rPr>
              <a:t>Budget</a:t>
            </a:r>
          </a:p>
          <a:p>
            <a:pPr marL="533400" indent="-533400" algn="ctr"/>
            <a:r>
              <a:rPr lang="fr-FR" sz="1200" dirty="0" smtClean="0">
                <a:solidFill>
                  <a:schemeClr val="bg1"/>
                </a:solidFill>
              </a:rPr>
              <a:t>(</a:t>
            </a:r>
            <a:r>
              <a:rPr lang="fr-FR" sz="1200" dirty="0" err="1" smtClean="0">
                <a:solidFill>
                  <a:schemeClr val="bg1"/>
                </a:solidFill>
              </a:rPr>
              <a:t>estimate</a:t>
            </a:r>
            <a:r>
              <a:rPr lang="fr-FR" sz="12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" name="Rechthoek 1"/>
          <p:cNvSpPr/>
          <p:nvPr/>
        </p:nvSpPr>
        <p:spPr>
          <a:xfrm>
            <a:off x="2555776" y="5333146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200.000 €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13%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budget total; incl. indirect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2483768" y="2547304"/>
            <a:ext cx="619268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>
              <a:buFont typeface="Arial" pitchFamily="34" charset="0"/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46088" lvl="1" indent="-174625">
              <a:buFont typeface="Candara" pitchFamily="34" charset="0"/>
              <a:buChar char="‐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r>
              <a:rPr lang="fr-FR" dirty="0" smtClean="0"/>
              <a:t>Sports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smtClean="0"/>
              <a:t>Sport </a:t>
            </a:r>
            <a:r>
              <a:rPr lang="fr-FR" b="0" dirty="0" err="1" smtClean="0"/>
              <a:t>tournaments</a:t>
            </a:r>
            <a:r>
              <a:rPr lang="fr-FR" b="0" dirty="0" smtClean="0"/>
              <a:t> </a:t>
            </a:r>
            <a:r>
              <a:rPr lang="fr-FR" b="0" dirty="0" err="1" smtClean="0"/>
              <a:t>followed</a:t>
            </a:r>
            <a:r>
              <a:rPr lang="fr-FR" b="0" dirty="0" smtClean="0"/>
              <a:t> by </a:t>
            </a:r>
            <a:r>
              <a:rPr lang="fr-FR" b="0" dirty="0" err="1" smtClean="0"/>
              <a:t>debate</a:t>
            </a:r>
            <a:r>
              <a:rPr lang="fr-FR" b="0" dirty="0" smtClean="0"/>
              <a:t> </a:t>
            </a:r>
            <a:r>
              <a:rPr lang="fr-FR" b="0" dirty="0" err="1" smtClean="0"/>
              <a:t>with</a:t>
            </a:r>
            <a:r>
              <a:rPr lang="fr-FR" b="0" dirty="0" smtClean="0"/>
              <a:t> </a:t>
            </a:r>
            <a:r>
              <a:rPr lang="fr-FR" b="0" dirty="0" err="1" smtClean="0"/>
              <a:t>role</a:t>
            </a:r>
            <a:r>
              <a:rPr lang="fr-FR" b="0" dirty="0" smtClean="0"/>
              <a:t> </a:t>
            </a:r>
            <a:r>
              <a:rPr lang="fr-FR" b="0" dirty="0" err="1" smtClean="0"/>
              <a:t>models</a:t>
            </a:r>
            <a:endParaRPr lang="fr-FR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smtClean="0"/>
              <a:t>City </a:t>
            </a:r>
            <a:r>
              <a:rPr lang="fr-FR" b="0" dirty="0" err="1" smtClean="0"/>
              <a:t>Games</a:t>
            </a:r>
            <a:r>
              <a:rPr lang="fr-FR" b="0" dirty="0" smtClean="0"/>
              <a:t> (skate,…)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2483768" y="3867255"/>
            <a:ext cx="61926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>
              <a:buFont typeface="Arial" pitchFamily="34" charset="0"/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46088" lvl="1" indent="-174625">
              <a:buFont typeface="Candara" pitchFamily="34" charset="0"/>
              <a:buChar char="‐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entertainements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err="1" smtClean="0"/>
              <a:t>Comedy</a:t>
            </a:r>
            <a:r>
              <a:rPr lang="fr-FR" b="0" dirty="0" smtClean="0"/>
              <a:t> or </a:t>
            </a:r>
            <a:r>
              <a:rPr lang="fr-FR" b="0" dirty="0" err="1" smtClean="0"/>
              <a:t>jokes</a:t>
            </a:r>
            <a:r>
              <a:rPr lang="fr-FR" b="0" dirty="0" smtClean="0"/>
              <a:t> </a:t>
            </a:r>
            <a:r>
              <a:rPr lang="fr-FR" b="0" dirty="0" err="1" smtClean="0"/>
              <a:t>contests</a:t>
            </a:r>
            <a:endParaRPr lang="fr-FR" b="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smtClean="0"/>
              <a:t>Quiz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smtClean="0"/>
              <a:t>…</a:t>
            </a:r>
            <a:endParaRPr lang="fr-FR" b="0" dirty="0"/>
          </a:p>
        </p:txBody>
      </p:sp>
      <p:sp>
        <p:nvSpPr>
          <p:cNvPr id="16" name="Rechthoek 1"/>
          <p:cNvSpPr/>
          <p:nvPr/>
        </p:nvSpPr>
        <p:spPr>
          <a:xfrm>
            <a:off x="179512" y="44624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Phase 2</a:t>
            </a:r>
          </a:p>
          <a:p>
            <a:pPr marL="533400" indent="-533400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Potential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533400" indent="-533400"/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Preferably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supporting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existing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; to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validated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field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; non-exhaustive</a:t>
            </a:r>
          </a:p>
        </p:txBody>
      </p:sp>
    </p:spTree>
    <p:extLst>
      <p:ext uri="{BB962C8B-B14F-4D97-AF65-F5344CB8AC3E}">
        <p14:creationId xmlns:p14="http://schemas.microsoft.com/office/powerpoint/2010/main" val="34423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5251" y="1556792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Grow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1484784"/>
            <a:ext cx="2076510" cy="352917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 descr="C:\Users\Laurent Ledoux\Documents\supporting hand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2" b="46545" l="0" r="97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1753"/>
            <a:ext cx="2088232" cy="31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aurent Ledoux\Documents\supporting hand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8" b="100000" l="9836" r="97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031107" cy="32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5139592"/>
            <a:ext cx="2076510" cy="593664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Rechthoek 1"/>
          <p:cNvSpPr/>
          <p:nvPr/>
        </p:nvSpPr>
        <p:spPr>
          <a:xfrm>
            <a:off x="641703" y="5148479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000" b="1" dirty="0" smtClean="0">
                <a:solidFill>
                  <a:schemeClr val="bg1"/>
                </a:solidFill>
              </a:rPr>
              <a:t>Budget</a:t>
            </a:r>
          </a:p>
          <a:p>
            <a:pPr marL="533400" indent="-533400" algn="ctr"/>
            <a:r>
              <a:rPr lang="fr-FR" sz="1200" dirty="0" smtClean="0">
                <a:solidFill>
                  <a:schemeClr val="bg1"/>
                </a:solidFill>
              </a:rPr>
              <a:t>(</a:t>
            </a:r>
            <a:r>
              <a:rPr lang="fr-FR" sz="1200" dirty="0" err="1" smtClean="0">
                <a:solidFill>
                  <a:schemeClr val="bg1"/>
                </a:solidFill>
              </a:rPr>
              <a:t>estimate</a:t>
            </a:r>
            <a:r>
              <a:rPr lang="fr-FR" sz="12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5490" y="5140260"/>
            <a:ext cx="6396990" cy="59299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Rechthoek 1"/>
          <p:cNvSpPr/>
          <p:nvPr/>
        </p:nvSpPr>
        <p:spPr>
          <a:xfrm>
            <a:off x="2555776" y="526113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540.000 €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(36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% budget total; incl. indirect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costs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2483768" y="1465614"/>
            <a:ext cx="6192688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>
              <a:buFont typeface="Arial" pitchFamily="34" charset="0"/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46088" lvl="1" indent="-174625">
              <a:buFont typeface="Candara" pitchFamily="34" charset="0"/>
              <a:buChar char="‐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r>
              <a:rPr lang="fr-FR" dirty="0" smtClean="0"/>
              <a:t>For </a:t>
            </a:r>
            <a:r>
              <a:rPr lang="fr-FR" dirty="0" err="1" smtClean="0"/>
              <a:t>teachers</a:t>
            </a:r>
            <a:endParaRPr lang="fr-FR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fr-FR" b="0" dirty="0" err="1" smtClean="0"/>
              <a:t>Supporting</a:t>
            </a:r>
            <a:r>
              <a:rPr lang="fr-FR" b="0" dirty="0" smtClean="0"/>
              <a:t> the </a:t>
            </a:r>
            <a:r>
              <a:rPr lang="fr-FR" b="0" dirty="0" err="1" smtClean="0"/>
              <a:t>development</a:t>
            </a:r>
            <a:r>
              <a:rPr lang="fr-FR" b="0" dirty="0" smtClean="0"/>
              <a:t> of </a:t>
            </a:r>
            <a:r>
              <a:rPr lang="fr-FR" b="0" dirty="0" err="1" smtClean="0"/>
              <a:t>tools</a:t>
            </a:r>
            <a:r>
              <a:rPr lang="fr-FR" b="0" dirty="0" smtClean="0"/>
              <a:t> for </a:t>
            </a:r>
            <a:r>
              <a:rPr lang="fr-FR" b="0" dirty="0" err="1" smtClean="0"/>
              <a:t>teachers</a:t>
            </a:r>
            <a:r>
              <a:rPr lang="fr-FR" b="0" dirty="0" smtClean="0"/>
              <a:t> to </a:t>
            </a:r>
            <a:r>
              <a:rPr lang="fr-FR" b="0" dirty="0" err="1" smtClean="0"/>
              <a:t>sustain</a:t>
            </a:r>
            <a:r>
              <a:rPr lang="fr-FR" b="0" dirty="0" smtClean="0"/>
              <a:t> inter-dialogue</a:t>
            </a:r>
          </a:p>
          <a:p>
            <a:pPr lvl="1">
              <a:spcAft>
                <a:spcPts val="600"/>
              </a:spcAft>
            </a:pPr>
            <a:r>
              <a:rPr lang="fr-FR" sz="1600" dirty="0" err="1" smtClean="0"/>
              <a:t>Manual</a:t>
            </a:r>
            <a:r>
              <a:rPr lang="fr-FR" sz="1600" dirty="0" smtClean="0"/>
              <a:t> </a:t>
            </a:r>
            <a:r>
              <a:rPr lang="fr-FR" sz="1600" dirty="0"/>
              <a:t>on the </a:t>
            </a:r>
            <a:r>
              <a:rPr lang="fr-FR" sz="1600" dirty="0" err="1"/>
              <a:t>definition</a:t>
            </a:r>
            <a:r>
              <a:rPr lang="fr-FR" sz="1600" dirty="0"/>
              <a:t>, </a:t>
            </a:r>
            <a:r>
              <a:rPr lang="fr-FR" sz="1600" dirty="0" err="1"/>
              <a:t>methodology</a:t>
            </a:r>
            <a:r>
              <a:rPr lang="fr-FR" sz="1600" dirty="0"/>
              <a:t> and relevant </a:t>
            </a:r>
            <a:r>
              <a:rPr lang="fr-FR" sz="1600" dirty="0" err="1"/>
              <a:t>themes</a:t>
            </a:r>
            <a:r>
              <a:rPr lang="fr-FR" sz="1600" dirty="0"/>
              <a:t> for </a:t>
            </a:r>
            <a:r>
              <a:rPr lang="fr-FR" sz="1600" dirty="0" err="1"/>
              <a:t>interconvictional</a:t>
            </a:r>
            <a:r>
              <a:rPr lang="fr-FR" sz="1600" dirty="0"/>
              <a:t> dialogue </a:t>
            </a:r>
            <a:r>
              <a:rPr lang="fr-FR" sz="1600" dirty="0" smtClean="0"/>
              <a:t>in </a:t>
            </a:r>
            <a:r>
              <a:rPr lang="fr-FR" sz="1600" dirty="0" err="1" smtClean="0"/>
              <a:t>schools</a:t>
            </a:r>
            <a:r>
              <a:rPr lang="fr-FR" sz="16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fr-FR" sz="1600" dirty="0"/>
              <a:t>Training sessions in </a:t>
            </a:r>
            <a:r>
              <a:rPr lang="fr-FR" sz="1600" dirty="0" err="1"/>
              <a:t>interconvictional</a:t>
            </a:r>
            <a:r>
              <a:rPr lang="fr-FR" sz="1600" dirty="0"/>
              <a:t> dialogue for </a:t>
            </a:r>
            <a:r>
              <a:rPr lang="fr-FR" sz="1600" dirty="0" err="1"/>
              <a:t>teachers</a:t>
            </a:r>
            <a:r>
              <a:rPr lang="fr-FR" sz="16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fr-FR" sz="1600" dirty="0" err="1" smtClean="0"/>
              <a:t>Dutch</a:t>
            </a:r>
            <a:r>
              <a:rPr lang="fr-FR" sz="1600" dirty="0" smtClean="0"/>
              <a:t> </a:t>
            </a:r>
            <a:r>
              <a:rPr lang="fr-FR" sz="1600" dirty="0"/>
              <a:t>version of "Dieu, Adonaï, Allah et </a:t>
            </a:r>
            <a:r>
              <a:rPr lang="fr-FR" sz="1600" dirty="0" smtClean="0"/>
              <a:t>moi« </a:t>
            </a:r>
          </a:p>
          <a:p>
            <a:pPr lvl="1">
              <a:spcAft>
                <a:spcPts val="600"/>
              </a:spcAft>
            </a:pPr>
            <a:r>
              <a:rPr lang="fr-FR" sz="1600" dirty="0" smtClean="0"/>
              <a:t>… </a:t>
            </a:r>
            <a:r>
              <a:rPr lang="fr-FR" sz="1600" b="0" dirty="0" smtClean="0"/>
              <a:t> </a:t>
            </a:r>
            <a:endParaRPr lang="fr-FR" sz="1600" b="0" dirty="0"/>
          </a:p>
        </p:txBody>
      </p:sp>
      <p:sp>
        <p:nvSpPr>
          <p:cNvPr id="14" name="TextBox 2"/>
          <p:cNvSpPr txBox="1"/>
          <p:nvPr/>
        </p:nvSpPr>
        <p:spPr>
          <a:xfrm>
            <a:off x="2483768" y="4149080"/>
            <a:ext cx="619268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>
              <a:buFont typeface="Arial" pitchFamily="34" charset="0"/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46088" lvl="1" indent="-174625">
              <a:buFont typeface="Candara" pitchFamily="34" charset="0"/>
              <a:buChar char="‐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r>
              <a:rPr lang="fr-FR" dirty="0" smtClean="0"/>
              <a:t>For </a:t>
            </a:r>
            <a:r>
              <a:rPr lang="fr-FR" dirty="0" err="1" smtClean="0"/>
              <a:t>youngsters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smtClean="0"/>
              <a:t>Inter-and intra dialogue meetings </a:t>
            </a:r>
            <a:r>
              <a:rPr lang="fr-FR" b="0" dirty="0" err="1" smtClean="0"/>
              <a:t>within</a:t>
            </a:r>
            <a:r>
              <a:rPr lang="fr-FR" b="0" dirty="0" smtClean="0"/>
              <a:t> a </a:t>
            </a:r>
            <a:r>
              <a:rPr lang="fr-FR" b="0" dirty="0" err="1" smtClean="0"/>
              <a:t>safe</a:t>
            </a:r>
            <a:r>
              <a:rPr lang="fr-FR" b="0" dirty="0" smtClean="0"/>
              <a:t> place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0" dirty="0" smtClean="0"/>
              <a:t>…</a:t>
            </a:r>
            <a:endParaRPr lang="fr-FR" b="0" dirty="0"/>
          </a:p>
        </p:txBody>
      </p:sp>
      <p:sp>
        <p:nvSpPr>
          <p:cNvPr id="16" name="Rechthoek 1"/>
          <p:cNvSpPr/>
          <p:nvPr/>
        </p:nvSpPr>
        <p:spPr>
          <a:xfrm>
            <a:off x="179512" y="44624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Phase 2</a:t>
            </a:r>
          </a:p>
          <a:p>
            <a:pPr marL="533400" indent="-533400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Potential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533400" indent="-533400"/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Preferably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supporting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existing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; to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validated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field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; non-exhaustive</a:t>
            </a:r>
          </a:p>
        </p:txBody>
      </p:sp>
    </p:spTree>
    <p:extLst>
      <p:ext uri="{BB962C8B-B14F-4D97-AF65-F5344CB8AC3E}">
        <p14:creationId xmlns:p14="http://schemas.microsoft.com/office/powerpoint/2010/main" val="34423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5"/>
          <p:cNvSpPr txBox="1"/>
          <p:nvPr/>
        </p:nvSpPr>
        <p:spPr>
          <a:xfrm>
            <a:off x="-29485" y="1844824"/>
            <a:ext cx="107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April 13</a:t>
            </a:r>
            <a:endParaRPr lang="fr-FR" dirty="0"/>
          </a:p>
        </p:txBody>
      </p:sp>
      <p:sp>
        <p:nvSpPr>
          <p:cNvPr id="29" name="ZoneTexte 7"/>
          <p:cNvSpPr txBox="1"/>
          <p:nvPr/>
        </p:nvSpPr>
        <p:spPr>
          <a:xfrm>
            <a:off x="2699792" y="18355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Sept.13</a:t>
            </a:r>
            <a:endParaRPr lang="fr-FR" dirty="0"/>
          </a:p>
        </p:txBody>
      </p:sp>
      <p:sp>
        <p:nvSpPr>
          <p:cNvPr id="31" name="ZoneTexte 9"/>
          <p:cNvSpPr txBox="1"/>
          <p:nvPr/>
        </p:nvSpPr>
        <p:spPr>
          <a:xfrm>
            <a:off x="8239762" y="1844824"/>
            <a:ext cx="10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July 15</a:t>
            </a:r>
            <a:endParaRPr lang="fr-FR" dirty="0"/>
          </a:p>
        </p:txBody>
      </p:sp>
      <p:cxnSp>
        <p:nvCxnSpPr>
          <p:cNvPr id="45" name="Connecteur droit 4"/>
          <p:cNvCxnSpPr/>
          <p:nvPr/>
        </p:nvCxnSpPr>
        <p:spPr>
          <a:xfrm>
            <a:off x="0" y="234888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3528" y="2492896"/>
            <a:ext cx="2808312" cy="182633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15"/>
          <p:cNvSpPr txBox="1"/>
          <p:nvPr/>
        </p:nvSpPr>
        <p:spPr>
          <a:xfrm>
            <a:off x="323528" y="2564904"/>
            <a:ext cx="2808312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BFBFB"/>
                </a:solidFill>
              </a:rPr>
              <a:t>Inventory</a:t>
            </a:r>
            <a:r>
              <a:rPr lang="fr-FR" b="1" dirty="0" smtClean="0">
                <a:solidFill>
                  <a:srgbClr val="FBFBFB"/>
                </a:solidFill>
              </a:rPr>
              <a:t>, </a:t>
            </a:r>
            <a:r>
              <a:rPr lang="fr-FR" b="1" dirty="0" err="1" smtClean="0">
                <a:solidFill>
                  <a:srgbClr val="FBFBFB"/>
                </a:solidFill>
              </a:rPr>
              <a:t>who’s</a:t>
            </a:r>
            <a:r>
              <a:rPr lang="fr-FR" b="1" dirty="0" smtClean="0">
                <a:solidFill>
                  <a:srgbClr val="FBFBFB"/>
                </a:solidFill>
              </a:rPr>
              <a:t> </a:t>
            </a:r>
            <a:r>
              <a:rPr lang="fr-FR" b="1" dirty="0" err="1" smtClean="0">
                <a:solidFill>
                  <a:srgbClr val="FBFBFB"/>
                </a:solidFill>
              </a:rPr>
              <a:t>who</a:t>
            </a:r>
            <a:r>
              <a:rPr lang="fr-FR" b="1" dirty="0" smtClean="0">
                <a:solidFill>
                  <a:srgbClr val="FBFBFB"/>
                </a:solidFill>
              </a:rPr>
              <a:t> &amp; networking</a:t>
            </a:r>
          </a:p>
          <a:p>
            <a:pPr algn="ctr"/>
            <a:endParaRPr lang="fr-FR" b="1" dirty="0" smtClean="0">
              <a:solidFill>
                <a:srgbClr val="FBFBFB"/>
              </a:solidFill>
            </a:endParaRPr>
          </a:p>
          <a:p>
            <a:pPr algn="ctr"/>
            <a:endParaRPr lang="fr-FR" b="1" dirty="0">
              <a:solidFill>
                <a:srgbClr val="FBFBFB"/>
              </a:solidFill>
            </a:endParaRPr>
          </a:p>
          <a:p>
            <a:pPr algn="ctr"/>
            <a:r>
              <a:rPr lang="fr-FR" b="1" dirty="0" smtClean="0">
                <a:solidFill>
                  <a:srgbClr val="FBFBFB"/>
                </a:solidFill>
              </a:rPr>
              <a:t>100.000 €</a:t>
            </a:r>
          </a:p>
          <a:p>
            <a:pPr algn="ctr"/>
            <a:endParaRPr lang="fr-FR" b="1" dirty="0">
              <a:solidFill>
                <a:srgbClr val="FBFBFB"/>
              </a:solidFill>
            </a:endParaRPr>
          </a:p>
        </p:txBody>
      </p:sp>
      <p:cxnSp>
        <p:nvCxnSpPr>
          <p:cNvPr id="48" name="Connecteur droit 4"/>
          <p:cNvCxnSpPr/>
          <p:nvPr/>
        </p:nvCxnSpPr>
        <p:spPr>
          <a:xfrm rot="16200000">
            <a:off x="237964" y="2263316"/>
            <a:ext cx="171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"/>
          <p:cNvCxnSpPr/>
          <p:nvPr/>
        </p:nvCxnSpPr>
        <p:spPr>
          <a:xfrm rot="16200000">
            <a:off x="3118284" y="2290428"/>
            <a:ext cx="171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275856" y="2492896"/>
            <a:ext cx="2736304" cy="182633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15"/>
          <p:cNvSpPr txBox="1"/>
          <p:nvPr/>
        </p:nvSpPr>
        <p:spPr>
          <a:xfrm>
            <a:off x="3275856" y="2564904"/>
            <a:ext cx="2736304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BFBFB"/>
                </a:solidFill>
              </a:rPr>
              <a:t>Gradual</a:t>
            </a:r>
            <a:r>
              <a:rPr lang="fr-FR" b="1" dirty="0" smtClean="0">
                <a:solidFill>
                  <a:srgbClr val="FBFBFB"/>
                </a:solidFill>
              </a:rPr>
              <a:t> </a:t>
            </a:r>
            <a:r>
              <a:rPr lang="fr-FR" b="1" dirty="0" err="1" smtClean="0">
                <a:solidFill>
                  <a:srgbClr val="FBFBFB"/>
                </a:solidFill>
              </a:rPr>
              <a:t>launch</a:t>
            </a:r>
            <a:r>
              <a:rPr lang="fr-FR" b="1" dirty="0" smtClean="0">
                <a:solidFill>
                  <a:srgbClr val="FBFBFB"/>
                </a:solidFill>
              </a:rPr>
              <a:t> of </a:t>
            </a:r>
            <a:r>
              <a:rPr lang="fr-FR" b="1" dirty="0" err="1" smtClean="0">
                <a:solidFill>
                  <a:srgbClr val="FBFBFB"/>
                </a:solidFill>
              </a:rPr>
              <a:t>activities</a:t>
            </a:r>
            <a:r>
              <a:rPr lang="fr-FR" b="1" dirty="0" smtClean="0">
                <a:solidFill>
                  <a:srgbClr val="FBFBFB"/>
                </a:solidFill>
              </a:rPr>
              <a:t> *</a:t>
            </a:r>
          </a:p>
          <a:p>
            <a:pPr algn="ctr"/>
            <a:endParaRPr lang="fr-FR" b="1" dirty="0" smtClean="0">
              <a:solidFill>
                <a:srgbClr val="FBFBFB"/>
              </a:solidFill>
            </a:endParaRPr>
          </a:p>
          <a:p>
            <a:pPr algn="ctr"/>
            <a:endParaRPr lang="fr-FR" b="1" dirty="0" smtClean="0">
              <a:solidFill>
                <a:srgbClr val="FBFBFB"/>
              </a:solidFill>
            </a:endParaRPr>
          </a:p>
          <a:p>
            <a:pPr algn="ctr"/>
            <a:r>
              <a:rPr lang="fr-FR" b="1" dirty="0" smtClean="0">
                <a:solidFill>
                  <a:srgbClr val="FBFBFB"/>
                </a:solidFill>
              </a:rPr>
              <a:t>250.000 €</a:t>
            </a:r>
          </a:p>
          <a:p>
            <a:pPr algn="ctr"/>
            <a:endParaRPr lang="fr-FR" b="1" dirty="0">
              <a:solidFill>
                <a:srgbClr val="FBFBFB"/>
              </a:solidFill>
            </a:endParaRPr>
          </a:p>
        </p:txBody>
      </p:sp>
      <p:cxnSp>
        <p:nvCxnSpPr>
          <p:cNvPr id="52" name="Connecteur droit 4"/>
          <p:cNvCxnSpPr/>
          <p:nvPr/>
        </p:nvCxnSpPr>
        <p:spPr>
          <a:xfrm rot="16200000">
            <a:off x="5998604" y="2290429"/>
            <a:ext cx="171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4"/>
          <p:cNvCxnSpPr/>
          <p:nvPr/>
        </p:nvCxnSpPr>
        <p:spPr>
          <a:xfrm rot="16200000">
            <a:off x="8950932" y="2290429"/>
            <a:ext cx="171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156325" y="2492896"/>
            <a:ext cx="2880171" cy="182633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15"/>
          <p:cNvSpPr txBox="1"/>
          <p:nvPr/>
        </p:nvSpPr>
        <p:spPr>
          <a:xfrm>
            <a:off x="6156325" y="2564904"/>
            <a:ext cx="2880171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BFBFB"/>
                </a:solidFill>
              </a:rPr>
              <a:t>Deployment</a:t>
            </a:r>
            <a:r>
              <a:rPr lang="fr-FR" b="1" dirty="0" smtClean="0">
                <a:solidFill>
                  <a:srgbClr val="FBFBFB"/>
                </a:solidFill>
              </a:rPr>
              <a:t> of all </a:t>
            </a:r>
            <a:r>
              <a:rPr lang="fr-FR" b="1" dirty="0" err="1" smtClean="0">
                <a:solidFill>
                  <a:srgbClr val="FBFBFB"/>
                </a:solidFill>
              </a:rPr>
              <a:t>activities</a:t>
            </a:r>
            <a:r>
              <a:rPr lang="fr-FR" b="1" dirty="0" smtClean="0">
                <a:solidFill>
                  <a:srgbClr val="FBFBFB"/>
                </a:solidFill>
              </a:rPr>
              <a:t> in </a:t>
            </a:r>
            <a:r>
              <a:rPr lang="fr-FR" b="1" dirty="0" err="1" smtClean="0">
                <a:solidFill>
                  <a:srgbClr val="FBFBFB"/>
                </a:solidFill>
              </a:rPr>
              <a:t>partnership</a:t>
            </a:r>
            <a:r>
              <a:rPr lang="fr-FR" b="1" dirty="0" smtClean="0">
                <a:solidFill>
                  <a:srgbClr val="FBFBFB"/>
                </a:solidFill>
              </a:rPr>
              <a:t> </a:t>
            </a:r>
            <a:r>
              <a:rPr lang="fr-FR" b="1" dirty="0" err="1" smtClean="0">
                <a:solidFill>
                  <a:srgbClr val="FBFBFB"/>
                </a:solidFill>
              </a:rPr>
              <a:t>with</a:t>
            </a:r>
            <a:r>
              <a:rPr lang="fr-FR" b="1" dirty="0" smtClean="0">
                <a:solidFill>
                  <a:srgbClr val="FBFBFB"/>
                </a:solidFill>
              </a:rPr>
              <a:t> associations</a:t>
            </a:r>
          </a:p>
          <a:p>
            <a:pPr algn="ctr"/>
            <a:endParaRPr lang="fr-FR" b="1" dirty="0">
              <a:solidFill>
                <a:srgbClr val="FBFBFB"/>
              </a:solidFill>
            </a:endParaRPr>
          </a:p>
          <a:p>
            <a:pPr algn="ctr"/>
            <a:r>
              <a:rPr lang="fr-FR" b="1" dirty="0" smtClean="0">
                <a:solidFill>
                  <a:srgbClr val="FBFBFB"/>
                </a:solidFill>
              </a:rPr>
              <a:t>1.150.0000 €</a:t>
            </a:r>
          </a:p>
          <a:p>
            <a:pPr algn="ctr"/>
            <a:endParaRPr lang="fr-FR" b="1" dirty="0">
              <a:solidFill>
                <a:srgbClr val="FBFBFB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31929" y="4448145"/>
            <a:ext cx="278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3.8 ETP + </a:t>
            </a:r>
            <a:r>
              <a:rPr lang="en-GB" dirty="0" smtClean="0"/>
              <a:t>costs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6156176" y="4437112"/>
            <a:ext cx="278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4.8 ETP + </a:t>
            </a:r>
            <a:r>
              <a:rPr lang="en-GB" dirty="0" smtClean="0"/>
              <a:t>costs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251520" y="443711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GB" sz="1200" dirty="0" smtClean="0"/>
              <a:t>2,1 ETP + costs</a:t>
            </a:r>
            <a:endParaRPr lang="en-GB" sz="1200" dirty="0"/>
          </a:p>
        </p:txBody>
      </p:sp>
      <p:sp>
        <p:nvSpPr>
          <p:cNvPr id="59" name="ZoneTexte 7"/>
          <p:cNvSpPr txBox="1"/>
          <p:nvPr/>
        </p:nvSpPr>
        <p:spPr>
          <a:xfrm>
            <a:off x="5580112" y="18448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Febr</a:t>
            </a:r>
            <a:r>
              <a:rPr lang="fr-FR" dirty="0" smtClean="0"/>
              <a:t>. 14</a:t>
            </a:r>
            <a:endParaRPr lang="fr-FR" dirty="0"/>
          </a:p>
        </p:txBody>
      </p:sp>
      <p:sp>
        <p:nvSpPr>
          <p:cNvPr id="60" name="ZoneTexte 2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Phase 2</a:t>
            </a:r>
          </a:p>
          <a:p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1.5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mio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€ for 28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months</a:t>
            </a:r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72" y="5157192"/>
            <a:ext cx="6570663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/>
          <p:cNvSpPr txBox="1"/>
          <p:nvPr/>
        </p:nvSpPr>
        <p:spPr>
          <a:xfrm rot="20932454">
            <a:off x="7555511" y="6139541"/>
            <a:ext cx="153104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Extract </a:t>
            </a:r>
            <a:r>
              <a:rPr lang="nl-BE" sz="1200" dirty="0" err="1" smtClean="0"/>
              <a:t>from</a:t>
            </a:r>
            <a:r>
              <a:rPr lang="nl-BE" sz="1200" dirty="0" smtClean="0"/>
              <a:t> budget </a:t>
            </a:r>
            <a:r>
              <a:rPr lang="nl-BE" sz="1200" dirty="0" err="1" smtClean="0"/>
              <a:t>worksheet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7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46" grpId="0" animBg="1"/>
      <p:bldP spid="47" grpId="0" animBg="1"/>
      <p:bldP spid="50" grpId="0" animBg="1"/>
      <p:bldP spid="51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"/>
          <p:cNvSpPr/>
          <p:nvPr/>
        </p:nvSpPr>
        <p:spPr>
          <a:xfrm>
            <a:off x="395536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Phase 3</a:t>
            </a:r>
            <a:endParaRPr lang="fr-FR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33400" indent="-533400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600k </a:t>
            </a:r>
            <a:r>
              <a:rPr lang="fr-FR" sz="3600" b="1" dirty="0">
                <a:solidFill>
                  <a:schemeClr val="bg1">
                    <a:lumMod val="50000"/>
                  </a:schemeClr>
                </a:solidFill>
              </a:rPr>
              <a:t>€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for the 2015 Event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(1.000 participants/3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days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fr-FR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5" y="1484784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Exchange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484784"/>
            <a:ext cx="2076510" cy="34834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1666" y="1484784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665" y="1484784"/>
            <a:ext cx="2076510" cy="34834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826" y="1484784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825" y="1484784"/>
            <a:ext cx="2076510" cy="34834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59987" y="1484784"/>
            <a:ext cx="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Grow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9986" y="1484784"/>
            <a:ext cx="2076510" cy="34834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Laurent Ledoux\Documents\creating ha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0193" b="12034"/>
          <a:stretch/>
        </p:blipFill>
        <p:spPr bwMode="auto">
          <a:xfrm>
            <a:off x="2411759" y="1484784"/>
            <a:ext cx="20564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urent Ledoux\Documents\sharing bread 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09" b="100000" l="32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25" y="1931933"/>
            <a:ext cx="2123210" cy="30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aurent Ledoux\Documents\supporting hand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2" b="46545" l="0" r="97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61753"/>
            <a:ext cx="2088232" cy="31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aurent Ledoux\Documents\supporting hand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18" b="100000" l="9836" r="97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97" y="1916046"/>
            <a:ext cx="2031107" cy="30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Laurent Ledoux\Documents\hands dialogue.jpg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74" b="100000" l="346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9" y="2132856"/>
            <a:ext cx="1944687" cy="28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Laurent Ledoux\Documents\hands dialogue.jpg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100000" l="0" r="71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6652"/>
            <a:ext cx="2015778" cy="28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4"/>
          <p:cNvSpPr txBox="1"/>
          <p:nvPr/>
        </p:nvSpPr>
        <p:spPr>
          <a:xfrm>
            <a:off x="35496" y="5068922"/>
            <a:ext cx="214851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 sz="3200" b="1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85725" lvl="1" indent="-85725">
              <a:buFont typeface="Arial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Conferences with luminaries, </a:t>
            </a:r>
          </a:p>
          <a:p>
            <a:pPr marL="85725" lvl="1" indent="-85725">
              <a:buFont typeface="Arial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Workshops organized by associations &amp; communities</a:t>
            </a:r>
          </a:p>
          <a:p>
            <a:pPr marL="85725" lvl="1" indent="-85725">
              <a:buFont typeface="Arial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Debates on the LC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themes</a:t>
            </a:r>
          </a:p>
          <a:p>
            <a:pPr marL="85725" lvl="1" indent="-85725">
              <a:buFont typeface="Arial" pitchFamily="34" charset="0"/>
              <a:buChar char="•"/>
            </a:pPr>
            <a:r>
              <a:rPr lang="nl-BE" sz="1200" dirty="0" err="1" smtClean="0">
                <a:solidFill>
                  <a:schemeClr val="bg1">
                    <a:lumMod val="50000"/>
                  </a:schemeClr>
                </a:solidFill>
              </a:rPr>
              <a:t>Book</a:t>
            </a:r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 fair</a:t>
            </a:r>
          </a:p>
          <a:p>
            <a:pPr marL="85725" lvl="1" indent="-85725">
              <a:buFont typeface="Arial" pitchFamily="34" charset="0"/>
              <a:buChar char="•"/>
            </a:pPr>
            <a:r>
              <a:rPr lang="nl-BE" sz="1200" dirty="0" err="1" smtClean="0">
                <a:solidFill>
                  <a:schemeClr val="bg1">
                    <a:lumMod val="50000"/>
                  </a:schemeClr>
                </a:solidFill>
              </a:rPr>
              <a:t>Drafting</a:t>
            </a:r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 of “Brussels </a:t>
            </a:r>
            <a:r>
              <a:rPr lang="nl-BE" sz="1200" dirty="0" err="1" smtClean="0">
                <a:solidFill>
                  <a:schemeClr val="bg1">
                    <a:lumMod val="50000"/>
                  </a:schemeClr>
                </a:solidFill>
              </a:rPr>
              <a:t>Declaration</a:t>
            </a:r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pPr marL="85725" lvl="1" indent="-85725">
              <a:buFont typeface="Arial" pitchFamily="34" charset="0"/>
              <a:buChar char="•"/>
            </a:pPr>
            <a:r>
              <a:rPr lang="nl-BE" sz="12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ZoneTexte 4"/>
          <p:cNvSpPr txBox="1"/>
          <p:nvPr/>
        </p:nvSpPr>
        <p:spPr>
          <a:xfrm>
            <a:off x="2339752" y="5085184"/>
            <a:ext cx="21485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85725" lvl="1" indent="-85725">
              <a:buFont typeface="Arial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 smtClean="0"/>
              <a:t>Exhibitions</a:t>
            </a:r>
          </a:p>
          <a:p>
            <a:pPr lvl="1"/>
            <a:r>
              <a:rPr lang="en-US" dirty="0" smtClean="0"/>
              <a:t>Cooking sessions</a:t>
            </a:r>
          </a:p>
          <a:p>
            <a:pPr lvl="1"/>
            <a:r>
              <a:rPr lang="en-US" dirty="0" smtClean="0"/>
              <a:t>Concerts</a:t>
            </a:r>
          </a:p>
          <a:p>
            <a:pPr lvl="1"/>
            <a:r>
              <a:rPr lang="en-US" dirty="0" smtClean="0"/>
              <a:t>Dance </a:t>
            </a:r>
          </a:p>
          <a:p>
            <a:pPr lvl="1"/>
            <a:r>
              <a:rPr lang="nl-BE" dirty="0" smtClean="0"/>
              <a:t>…</a:t>
            </a:r>
            <a:endParaRPr lang="en-US" dirty="0"/>
          </a:p>
        </p:txBody>
      </p:sp>
      <p:sp>
        <p:nvSpPr>
          <p:cNvPr id="19" name="ZoneTexte 4"/>
          <p:cNvSpPr txBox="1"/>
          <p:nvPr/>
        </p:nvSpPr>
        <p:spPr>
          <a:xfrm>
            <a:off x="4583722" y="5055567"/>
            <a:ext cx="21485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85725" lvl="1" indent="-85725">
              <a:buFont typeface="Arial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/>
              <a:t>Show Place for initiatives</a:t>
            </a:r>
          </a:p>
          <a:p>
            <a:pPr lvl="1"/>
            <a:r>
              <a:rPr lang="en-US" dirty="0"/>
              <a:t>Proposals for </a:t>
            </a:r>
            <a:r>
              <a:rPr lang="en-US" dirty="0" smtClean="0"/>
              <a:t>synergies</a:t>
            </a:r>
          </a:p>
          <a:p>
            <a:pPr lvl="1"/>
            <a:r>
              <a:rPr lang="nl-BE" dirty="0" err="1" smtClean="0"/>
              <a:t>Sharing</a:t>
            </a:r>
            <a:r>
              <a:rPr lang="nl-BE" dirty="0" smtClean="0"/>
              <a:t> of best </a:t>
            </a:r>
            <a:r>
              <a:rPr lang="nl-BE" dirty="0" err="1" smtClean="0"/>
              <a:t>practices</a:t>
            </a:r>
            <a:r>
              <a:rPr lang="nl-BE" dirty="0" smtClean="0"/>
              <a:t>, </a:t>
            </a:r>
            <a:r>
              <a:rPr lang="nl-BE" dirty="0" err="1" smtClean="0"/>
              <a:t>testimonies</a:t>
            </a:r>
            <a:r>
              <a:rPr lang="nl-BE" dirty="0" smtClean="0"/>
              <a:t>, </a:t>
            </a:r>
            <a:r>
              <a:rPr lang="nl-BE" dirty="0" err="1" smtClean="0"/>
              <a:t>discoveries</a:t>
            </a:r>
            <a:r>
              <a:rPr lang="nl-BE" dirty="0" smtClean="0"/>
              <a:t>,…</a:t>
            </a:r>
          </a:p>
          <a:p>
            <a:pPr lvl="1"/>
            <a:r>
              <a:rPr lang="nl-BE" dirty="0" smtClean="0"/>
              <a:t>…</a:t>
            </a:r>
            <a:endParaRPr lang="en-US" dirty="0"/>
          </a:p>
        </p:txBody>
      </p:sp>
      <p:sp>
        <p:nvSpPr>
          <p:cNvPr id="20" name="ZoneTexte 4"/>
          <p:cNvSpPr txBox="1"/>
          <p:nvPr/>
        </p:nvSpPr>
        <p:spPr>
          <a:xfrm>
            <a:off x="6959986" y="5046275"/>
            <a:ext cx="214851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85725" lvl="1" indent="-85725">
              <a:buFont typeface="Arial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1"/>
            <a:r>
              <a:rPr lang="en-US" dirty="0" smtClean="0"/>
              <a:t>Realizations </a:t>
            </a:r>
            <a:r>
              <a:rPr lang="en-US" dirty="0"/>
              <a:t>of schools classes</a:t>
            </a:r>
          </a:p>
          <a:p>
            <a:pPr lvl="1"/>
            <a:r>
              <a:rPr lang="en-US" dirty="0"/>
              <a:t>Exhibitions of the tools used in </a:t>
            </a:r>
            <a:r>
              <a:rPr lang="en-US" dirty="0" smtClean="0"/>
              <a:t>schools</a:t>
            </a:r>
          </a:p>
          <a:p>
            <a:pPr lvl="1"/>
            <a:r>
              <a:rPr lang="nl-BE" dirty="0" smtClean="0"/>
              <a:t>…</a:t>
            </a:r>
            <a:endParaRPr lang="en-US" dirty="0"/>
          </a:p>
        </p:txBody>
      </p:sp>
      <p:sp>
        <p:nvSpPr>
          <p:cNvPr id="23" name="Rechthoek 1"/>
          <p:cNvSpPr/>
          <p:nvPr/>
        </p:nvSpPr>
        <p:spPr>
          <a:xfrm>
            <a:off x="4211960" y="6167045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preparing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phase 4</a:t>
            </a:r>
          </a:p>
        </p:txBody>
      </p:sp>
    </p:spTree>
    <p:extLst>
      <p:ext uri="{BB962C8B-B14F-4D97-AF65-F5344CB8AC3E}">
        <p14:creationId xmlns:p14="http://schemas.microsoft.com/office/powerpoint/2010/main" val="29369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/>
      <p:bldP spid="9" grpId="0" animBg="1"/>
      <p:bldP spid="10" grpId="0"/>
      <p:bldP spid="12" grpId="0" animBg="1"/>
      <p:bldP spid="13" grpId="0"/>
      <p:bldP spid="15" grpId="0" animBg="1"/>
      <p:bldP spid="17" grpId="0"/>
      <p:bldP spid="18" grpId="0"/>
      <p:bldP spid="19" grpId="0"/>
      <p:bldP spid="20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"/>
          <p:cNvSpPr/>
          <p:nvPr/>
        </p:nvSpPr>
        <p:spPr>
          <a:xfrm>
            <a:off x="251520" y="1523061"/>
            <a:ext cx="2736304" cy="1077218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Advisory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committee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6453435"/>
            <a:ext cx="2376264" cy="404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1"/>
          <p:cNvSpPr/>
          <p:nvPr/>
        </p:nvSpPr>
        <p:spPr>
          <a:xfrm>
            <a:off x="395536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governance</a:t>
            </a:r>
            <a:endParaRPr lang="fr-FR" sz="3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hoek 1"/>
          <p:cNvSpPr/>
          <p:nvPr/>
        </p:nvSpPr>
        <p:spPr>
          <a:xfrm>
            <a:off x="3203848" y="1523061"/>
            <a:ext cx="2736304" cy="1077218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Steering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committee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hthoek 1"/>
          <p:cNvSpPr/>
          <p:nvPr/>
        </p:nvSpPr>
        <p:spPr>
          <a:xfrm>
            <a:off x="6156176" y="1523061"/>
            <a:ext cx="2736304" cy="1077218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Honorary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committee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hthoek 1"/>
          <p:cNvSpPr/>
          <p:nvPr/>
        </p:nvSpPr>
        <p:spPr>
          <a:xfrm>
            <a:off x="3203848" y="3398171"/>
            <a:ext cx="2736304" cy="1077218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Executive</a:t>
            </a:r>
            <a:endParaRPr lang="fr-FR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committee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hthoek 1"/>
          <p:cNvSpPr/>
          <p:nvPr/>
        </p:nvSpPr>
        <p:spPr>
          <a:xfrm rot="21153949">
            <a:off x="2265094" y="4925173"/>
            <a:ext cx="476838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need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help!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337275"/>
            <a:ext cx="8424936" cy="792088"/>
          </a:xfrm>
          <a:prstGeom prst="rect">
            <a:avLst/>
          </a:prstGeom>
          <a:blipFill dpi="0" rotWithShape="1">
            <a:blip r:embed="rId2">
              <a:alphaModFix amt="64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1"/>
          <p:cNvSpPr/>
          <p:nvPr/>
        </p:nvSpPr>
        <p:spPr>
          <a:xfrm>
            <a:off x="467544" y="1085830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533400" indent="-533400"/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Where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now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33400" indent="-533400"/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did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learn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so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far?</a:t>
            </a: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720725" lvl="1" indent="-179388">
              <a:buFont typeface="Candara" pitchFamily="34" charset="0"/>
              <a:buChar char="‐"/>
            </a:pPr>
            <a:endParaRPr lang="nl-BE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20725" lvl="1" indent="-179388">
              <a:buFont typeface="Candara" pitchFamily="34" charset="0"/>
              <a:buChar char="‐"/>
            </a:pPr>
            <a:endParaRPr lang="nl-BE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Where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going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177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"/>
          <p:cNvSpPr/>
          <p:nvPr/>
        </p:nvSpPr>
        <p:spPr>
          <a:xfrm>
            <a:off x="467544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name</a:t>
            </a:r>
            <a:endParaRPr lang="fr-FR" sz="3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0" y="764704"/>
            <a:ext cx="3024768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96739"/>
            <a:ext cx="3299098" cy="206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hoek 1"/>
          <p:cNvSpPr/>
          <p:nvPr/>
        </p:nvSpPr>
        <p:spPr>
          <a:xfrm>
            <a:off x="4067944" y="548680"/>
            <a:ext cx="93610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199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29" y="3350816"/>
            <a:ext cx="45624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1" y="4365105"/>
            <a:ext cx="4176464" cy="12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5465018"/>
            <a:ext cx="4572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ent Ledoux\Documents\d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483725" y="7034213"/>
            <a:ext cx="155575" cy="152400"/>
          </a:xfrm>
        </p:spPr>
        <p:txBody>
          <a:bodyPr/>
          <a:lstStyle/>
          <a:p>
            <a:pPr>
              <a:defRPr/>
            </a:pPr>
            <a:fld id="{2C4248CE-75C8-4933-A7B7-FB9D5FC6A726}" type="slidenum">
              <a:rPr lang="fr-BE">
                <a:solidFill>
                  <a:schemeClr val="accent6"/>
                </a:solidFill>
              </a:rPr>
              <a:pPr>
                <a:defRPr/>
              </a:pPr>
              <a:t>21</a:t>
            </a:fld>
            <a:endParaRPr lang="fr-BE">
              <a:solidFill>
                <a:schemeClr val="accent6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5536" y="2420888"/>
            <a:ext cx="8352928" cy="10906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fr-BE" sz="4800" b="1" dirty="0" err="1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Thank</a:t>
            </a:r>
            <a:r>
              <a:rPr lang="fr-BE" sz="4800" b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BE" sz="4800" b="1" dirty="0" err="1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you</a:t>
            </a:r>
            <a:r>
              <a:rPr lang="fr-BE" sz="4800" b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!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fr-BE" sz="2000" i="1" dirty="0" smtClean="0">
              <a:solidFill>
                <a:schemeClr val="accent6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fr-BE" sz="2000" i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If </a:t>
            </a:r>
            <a:r>
              <a:rPr lang="fr-BE" sz="2000" i="1" dirty="0" err="1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you</a:t>
            </a:r>
            <a:r>
              <a:rPr lang="fr-BE" sz="2000" i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BE" sz="2000" i="1" dirty="0" err="1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want</a:t>
            </a:r>
            <a:r>
              <a:rPr lang="fr-BE" sz="2000" i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 to help us,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fr-BE" sz="2000" i="1" dirty="0" err="1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d</a:t>
            </a:r>
            <a:r>
              <a:rPr lang="fr-BE" sz="2000" i="1" dirty="0" err="1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on’t</a:t>
            </a:r>
            <a:r>
              <a:rPr lang="fr-BE" sz="2000" i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BE" sz="2000" i="1" dirty="0" err="1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hesitate</a:t>
            </a:r>
            <a:r>
              <a:rPr lang="fr-BE" sz="2000" i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 to contact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fr-BE" sz="1200" b="1" dirty="0" smtClean="0">
              <a:solidFill>
                <a:schemeClr val="accent6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fr-BE" sz="2400" b="1" dirty="0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Pierre </a:t>
            </a:r>
            <a:r>
              <a:rPr lang="fr-BE" sz="2400" b="1" dirty="0" err="1" smtClean="0">
                <a:solidFill>
                  <a:schemeClr val="accent6"/>
                </a:solidFill>
                <a:latin typeface="Arial" charset="0"/>
                <a:ea typeface="ＭＳ Ｐゴシック" pitchFamily="34" charset="-128"/>
              </a:rPr>
              <a:t>Géhot</a:t>
            </a:r>
            <a:endParaRPr lang="fr-BE" sz="2400" b="1" dirty="0">
              <a:solidFill>
                <a:schemeClr val="accent6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fr-BE" sz="2400" b="1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p.gehot@skynet.be </a:t>
            </a:r>
            <a:endParaRPr lang="fr-BE" sz="1000" dirty="0">
              <a:solidFill>
                <a:srgbClr val="0070C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urent Ledoux\Documents\brussels_splash1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83" y="0"/>
            <a:ext cx="9162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1"/>
          <p:cNvSpPr/>
          <p:nvPr/>
        </p:nvSpPr>
        <p:spPr>
          <a:xfrm>
            <a:off x="107950" y="1383159"/>
            <a:ext cx="835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/>
            <a:r>
              <a:rPr lang="fr-FR" sz="12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Sept. 2010</a:t>
            </a:r>
          </a:p>
        </p:txBody>
      </p:sp>
      <p:sp>
        <p:nvSpPr>
          <p:cNvPr id="7" name="Rechthoek 1"/>
          <p:cNvSpPr/>
          <p:nvPr/>
        </p:nvSpPr>
        <p:spPr>
          <a:xfrm>
            <a:off x="2267744" y="4131077"/>
            <a:ext cx="6696744" cy="954107"/>
          </a:xfrm>
          <a:prstGeom prst="rect">
            <a:avLst/>
          </a:prstGeom>
          <a:solidFill>
            <a:srgbClr val="EAEAEA">
              <a:alpha val="50196"/>
            </a:srgbClr>
          </a:solidFill>
        </p:spPr>
        <p:txBody>
          <a:bodyPr wrap="square">
            <a:spAutoFit/>
          </a:bodyPr>
          <a:lstStyle/>
          <a:p>
            <a:pPr marL="533400" indent="-533400"/>
            <a:r>
              <a:rPr lang="fr-FR" sz="2800" b="1" dirty="0" smtClean="0">
                <a:solidFill>
                  <a:schemeClr val="bg1"/>
                </a:solidFill>
              </a:rPr>
              <a:t>Oct. 2012</a:t>
            </a:r>
          </a:p>
          <a:p>
            <a:pPr marL="533400" indent="-533400"/>
            <a:r>
              <a:rPr lang="fr-FR" sz="2800" b="1" dirty="0" smtClean="0">
                <a:solidFill>
                  <a:schemeClr val="bg1"/>
                </a:solidFill>
              </a:rPr>
              <a:t>PWR </a:t>
            </a:r>
            <a:r>
              <a:rPr lang="fr-FR" sz="2800" b="1" dirty="0" err="1" smtClean="0">
                <a:solidFill>
                  <a:schemeClr val="bg1"/>
                </a:solidFill>
              </a:rPr>
              <a:t>renounces</a:t>
            </a:r>
            <a:r>
              <a:rPr lang="fr-FR" sz="2800" b="1" dirty="0" smtClean="0">
                <a:solidFill>
                  <a:schemeClr val="bg1"/>
                </a:solidFill>
              </a:rPr>
              <a:t> to </a:t>
            </a:r>
            <a:r>
              <a:rPr lang="fr-FR" sz="2800" b="1" dirty="0" err="1" smtClean="0">
                <a:solidFill>
                  <a:schemeClr val="bg1"/>
                </a:solidFill>
              </a:rPr>
              <a:t>project</a:t>
            </a:r>
            <a:r>
              <a:rPr lang="fr-FR" sz="2800" b="1" dirty="0" smtClean="0">
                <a:solidFill>
                  <a:schemeClr val="bg1"/>
                </a:solidFill>
              </a:rPr>
              <a:t> in Brussels</a:t>
            </a:r>
          </a:p>
        </p:txBody>
      </p:sp>
      <p:sp>
        <p:nvSpPr>
          <p:cNvPr id="8" name="Rechthoek 1"/>
          <p:cNvSpPr/>
          <p:nvPr/>
        </p:nvSpPr>
        <p:spPr>
          <a:xfrm>
            <a:off x="2267744" y="2564904"/>
            <a:ext cx="6696744" cy="954107"/>
          </a:xfrm>
          <a:prstGeom prst="rect">
            <a:avLst/>
          </a:prstGeom>
          <a:solidFill>
            <a:srgbClr val="EAEAEA">
              <a:alpha val="50196"/>
            </a:srgbClr>
          </a:solidFill>
        </p:spPr>
        <p:txBody>
          <a:bodyPr wrap="square">
            <a:spAutoFit/>
          </a:bodyPr>
          <a:lstStyle/>
          <a:p>
            <a:pPr marL="533400" indent="-533400"/>
            <a:r>
              <a:rPr lang="fr-FR" sz="2800" b="1" dirty="0" err="1" smtClean="0">
                <a:solidFill>
                  <a:schemeClr val="bg1"/>
                </a:solidFill>
              </a:rPr>
              <a:t>June</a:t>
            </a:r>
            <a:r>
              <a:rPr lang="fr-FR" sz="2800" b="1" dirty="0" smtClean="0">
                <a:solidFill>
                  <a:schemeClr val="bg1"/>
                </a:solidFill>
              </a:rPr>
              <a:t> 2012</a:t>
            </a:r>
          </a:p>
          <a:p>
            <a:pPr marL="533400" indent="-533400"/>
            <a:r>
              <a:rPr lang="fr-FR" sz="2800" b="1" dirty="0" err="1" smtClean="0">
                <a:solidFill>
                  <a:schemeClr val="bg1"/>
                </a:solidFill>
              </a:rPr>
              <a:t>Listening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campaign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launched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hthoek 1"/>
          <p:cNvSpPr/>
          <p:nvPr/>
        </p:nvSpPr>
        <p:spPr>
          <a:xfrm>
            <a:off x="2267744" y="5643245"/>
            <a:ext cx="6696744" cy="954107"/>
          </a:xfrm>
          <a:prstGeom prst="rect">
            <a:avLst/>
          </a:prstGeom>
          <a:solidFill>
            <a:srgbClr val="EAEAEA">
              <a:alpha val="50196"/>
            </a:srgbClr>
          </a:solidFill>
        </p:spPr>
        <p:txBody>
          <a:bodyPr wrap="square">
            <a:spAutoFit/>
          </a:bodyPr>
          <a:lstStyle/>
          <a:p>
            <a:pPr marL="533400" indent="-533400"/>
            <a:r>
              <a:rPr lang="fr-FR" sz="2800" b="1" dirty="0" smtClean="0">
                <a:solidFill>
                  <a:schemeClr val="bg1"/>
                </a:solidFill>
              </a:rPr>
              <a:t>Nov. 2012</a:t>
            </a:r>
          </a:p>
          <a:p>
            <a:pPr marL="533400" indent="-533400"/>
            <a:r>
              <a:rPr lang="fr-FR" sz="2800" b="1" dirty="0" err="1" smtClean="0">
                <a:solidFill>
                  <a:schemeClr val="bg1"/>
                </a:solidFill>
              </a:rPr>
              <a:t>Belgian</a:t>
            </a:r>
            <a:r>
              <a:rPr lang="fr-FR" sz="2800" b="1" dirty="0" smtClean="0">
                <a:solidFill>
                  <a:schemeClr val="bg1"/>
                </a:solidFill>
              </a:rPr>
              <a:t> team </a:t>
            </a:r>
            <a:r>
              <a:rPr lang="fr-FR" sz="2800" b="1" dirty="0" err="1" smtClean="0">
                <a:solidFill>
                  <a:schemeClr val="bg1"/>
                </a:solidFill>
              </a:rPr>
              <a:t>targets</a:t>
            </a:r>
            <a:r>
              <a:rPr lang="fr-FR" sz="2800" b="1" dirty="0" smtClean="0">
                <a:solidFill>
                  <a:schemeClr val="bg1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5831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Laurent Ledoux\Documents\d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859872" cy="28765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347864" y="3212975"/>
            <a:ext cx="2376264" cy="793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53" idx="5"/>
            <a:endCxn id="2" idx="1"/>
          </p:cNvCxnSpPr>
          <p:nvPr/>
        </p:nvCxnSpPr>
        <p:spPr>
          <a:xfrm>
            <a:off x="5572893" y="2643908"/>
            <a:ext cx="861080" cy="1570184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" idx="2"/>
          </p:cNvCxnSpPr>
          <p:nvPr/>
        </p:nvCxnSpPr>
        <p:spPr>
          <a:xfrm>
            <a:off x="3130737" y="5231098"/>
            <a:ext cx="2881423" cy="0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697586" y="2636912"/>
            <a:ext cx="866302" cy="1573385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"/>
          <p:cNvSpPr/>
          <p:nvPr/>
        </p:nvSpPr>
        <p:spPr>
          <a:xfrm>
            <a:off x="3366321" y="1389817"/>
            <a:ext cx="2357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400" b="1" dirty="0" err="1" smtClean="0">
                <a:solidFill>
                  <a:schemeClr val="bg1">
                    <a:lumMod val="50000"/>
                  </a:schemeClr>
                </a:solidFill>
              </a:rPr>
              <a:t>Cohesion</a:t>
            </a:r>
            <a:endParaRPr lang="fr-FR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12160" y="3792835"/>
            <a:ext cx="2880320" cy="2876525"/>
            <a:chOff x="5508104" y="3909394"/>
            <a:chExt cx="2501823" cy="2399331"/>
          </a:xfrm>
        </p:grpSpPr>
        <p:pic>
          <p:nvPicPr>
            <p:cNvPr id="2054" name="Picture 6" descr="C:\Users\Laurent Ledoux\Documents\South-SOuth-cooper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5" b="99867" l="2684" r="981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633" y="4136358"/>
              <a:ext cx="2268963" cy="206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Isosceles Triangle 8"/>
            <p:cNvSpPr/>
            <p:nvPr/>
          </p:nvSpPr>
          <p:spPr>
            <a:xfrm>
              <a:off x="5652120" y="5877272"/>
              <a:ext cx="576064" cy="31455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7308304" y="5877272"/>
              <a:ext cx="576064" cy="31455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5508104" y="3909394"/>
              <a:ext cx="2501823" cy="2399331"/>
            </a:xfrm>
            <a:prstGeom prst="ellipse">
              <a:avLst/>
            </a:prstGeom>
            <a:noFill/>
            <a:ln w="317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hthoek 1"/>
          <p:cNvSpPr/>
          <p:nvPr/>
        </p:nvSpPr>
        <p:spPr>
          <a:xfrm>
            <a:off x="159755" y="4725144"/>
            <a:ext cx="3044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400" b="1" dirty="0" smtClean="0">
                <a:solidFill>
                  <a:srgbClr val="FBFBFB"/>
                </a:solidFill>
              </a:rPr>
              <a:t>Dialogue</a:t>
            </a:r>
          </a:p>
        </p:txBody>
      </p:sp>
      <p:sp>
        <p:nvSpPr>
          <p:cNvPr id="15" name="Rechthoek 1"/>
          <p:cNvSpPr/>
          <p:nvPr/>
        </p:nvSpPr>
        <p:spPr>
          <a:xfrm>
            <a:off x="6226884" y="4983559"/>
            <a:ext cx="2593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400" b="1" dirty="0" err="1" smtClean="0">
                <a:solidFill>
                  <a:schemeClr val="bg1"/>
                </a:solidFill>
              </a:rPr>
              <a:t>Coo</a:t>
            </a:r>
            <a:r>
              <a:rPr lang="fr-FR" sz="2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pera</a:t>
            </a:r>
            <a:r>
              <a:rPr lang="fr-FR" sz="2400" b="1" dirty="0" err="1" smtClean="0">
                <a:solidFill>
                  <a:schemeClr val="bg1"/>
                </a:solidFill>
              </a:rPr>
              <a:t>tion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Rechthoek 1"/>
          <p:cNvSpPr/>
          <p:nvPr/>
        </p:nvSpPr>
        <p:spPr>
          <a:xfrm>
            <a:off x="467544" y="357301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Objectives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1072" y="3792836"/>
            <a:ext cx="2900768" cy="2876524"/>
            <a:chOff x="251520" y="3789040"/>
            <a:chExt cx="2313037" cy="2185373"/>
          </a:xfrm>
        </p:grpSpPr>
        <p:pic>
          <p:nvPicPr>
            <p:cNvPr id="3076" name="Picture 4" descr="C:\Users\Laurent Ledoux\Documents\hands dialogue.jp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89040"/>
              <a:ext cx="2313037" cy="218537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461521" y="4606469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Dialogue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2636912"/>
            <a:ext cx="8424936" cy="792088"/>
          </a:xfrm>
          <a:prstGeom prst="rect">
            <a:avLst/>
          </a:prstGeom>
          <a:blipFill dpi="0" rotWithShape="1">
            <a:blip r:embed="rId2">
              <a:alphaModFix amt="64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1"/>
          <p:cNvSpPr/>
          <p:nvPr/>
        </p:nvSpPr>
        <p:spPr>
          <a:xfrm>
            <a:off x="467544" y="1085830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533400" indent="-533400"/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Where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now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33400" indent="-533400"/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did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learn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so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far?</a:t>
            </a: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720725" lvl="1" indent="-179388">
              <a:buFont typeface="Candara" pitchFamily="34" charset="0"/>
              <a:buChar char="‐"/>
            </a:pPr>
            <a:endParaRPr lang="nl-BE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20725" lvl="1" indent="-179388">
              <a:buFont typeface="Candara" pitchFamily="34" charset="0"/>
              <a:buChar char="‐"/>
            </a:pPr>
            <a:endParaRPr lang="nl-BE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Where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going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66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"/>
          <p:cNvSpPr/>
          <p:nvPr/>
        </p:nvSpPr>
        <p:spPr>
          <a:xfrm>
            <a:off x="467544" y="33439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362 people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interviewed</a:t>
            </a:r>
            <a:endParaRPr lang="fr-F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930206"/>
            <a:ext cx="500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216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individual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interviews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&amp; 32 focus groups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384306"/>
              </p:ext>
            </p:extLst>
          </p:nvPr>
        </p:nvGraphicFramePr>
        <p:xfrm>
          <a:off x="0" y="1944350"/>
          <a:ext cx="4595475" cy="4913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2165955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sz="1200" dirty="0" err="1" smtClean="0"/>
              <a:t>Hindu</a:t>
            </a:r>
            <a:r>
              <a:rPr lang="nl-BE" sz="1200" dirty="0" smtClean="0"/>
              <a:t>, </a:t>
            </a:r>
            <a:r>
              <a:rPr lang="nl-BE" sz="1200" dirty="0" err="1" smtClean="0"/>
              <a:t>Bahai</a:t>
            </a:r>
            <a:r>
              <a:rPr lang="nl-BE" sz="1200" dirty="0" smtClean="0"/>
              <a:t>, </a:t>
            </a:r>
            <a:r>
              <a:rPr lang="nl-BE" sz="1200" dirty="0" err="1" smtClean="0"/>
              <a:t>Buddhist</a:t>
            </a:r>
            <a:r>
              <a:rPr lang="nl-BE" sz="1200" dirty="0" smtClean="0"/>
              <a:t>, Sikh, Free-Mason, &amp; Spiritual</a:t>
            </a:r>
            <a:endParaRPr lang="en-US" sz="1200" dirty="0"/>
          </a:p>
        </p:txBody>
      </p:sp>
      <p:cxnSp>
        <p:nvCxnSpPr>
          <p:cNvPr id="11" name="Elbow Connector 10"/>
          <p:cNvCxnSpPr>
            <a:stCxn id="10" idx="3"/>
          </p:cNvCxnSpPr>
          <p:nvPr/>
        </p:nvCxnSpPr>
        <p:spPr>
          <a:xfrm>
            <a:off x="1475656" y="2581454"/>
            <a:ext cx="342038" cy="415498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19672" y="1691516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sz="2000" b="1" dirty="0" err="1"/>
              <a:t>Convictions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05032" y="5879013"/>
            <a:ext cx="3395160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Women: 40%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Youngsters (&lt; 26 year): 20%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480515"/>
              </p:ext>
            </p:extLst>
          </p:nvPr>
        </p:nvGraphicFramePr>
        <p:xfrm>
          <a:off x="4716016" y="1484784"/>
          <a:ext cx="4896544" cy="53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985124" y="1700808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sz="2000" b="1" dirty="0" err="1" smtClean="0"/>
              <a:t>Geography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84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0" grpId="0"/>
      <p:bldP spid="3" grpId="0"/>
      <p:bldP spid="6" grpId="0" animBg="1"/>
      <p:bldGraphic spid="20" grpId="0">
        <p:bldAsOne/>
      </p:bldGraphic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"/>
          <p:cNvSpPr/>
          <p:nvPr/>
        </p:nvSpPr>
        <p:spPr>
          <a:xfrm>
            <a:off x="251521" y="334397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different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to dialogue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1600" y="6453435"/>
            <a:ext cx="2376264" cy="404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0032" y="2276872"/>
            <a:ext cx="403244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z="3200" b="1" dirty="0"/>
              <a:t>Bottom-up</a:t>
            </a:r>
            <a:endParaRPr lang="en-US" sz="3200" b="1" dirty="0"/>
          </a:p>
          <a:p>
            <a:endParaRPr lang="en-GB" sz="3200" b="1" dirty="0" smtClean="0"/>
          </a:p>
          <a:p>
            <a:r>
              <a:rPr lang="en-GB" sz="3200" b="1" dirty="0" smtClean="0"/>
              <a:t>Taking </a:t>
            </a:r>
            <a:r>
              <a:rPr lang="en-GB" sz="3200" b="1" dirty="0"/>
              <a:t>time</a:t>
            </a:r>
          </a:p>
          <a:p>
            <a:endParaRPr lang="en-GB" sz="3200" b="1" dirty="0"/>
          </a:p>
          <a:p>
            <a:r>
              <a:rPr lang="en-GB" sz="3200" b="1" dirty="0" smtClean="0"/>
              <a:t>Identity </a:t>
            </a:r>
            <a:r>
              <a:rPr lang="en-GB" sz="3200" b="1" dirty="0"/>
              <a:t>as starting </a:t>
            </a:r>
            <a:r>
              <a:rPr lang="en-GB" sz="3200" b="1" dirty="0" smtClean="0"/>
              <a:t>point</a:t>
            </a:r>
            <a:endParaRPr lang="en-GB" sz="3200" b="1" dirty="0"/>
          </a:p>
        </p:txBody>
      </p:sp>
      <p:pic>
        <p:nvPicPr>
          <p:cNvPr id="1026" name="Picture 2" descr="C:\Users\Laurent Ledoux\Documents\religion-dm-500-789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4" y="1268760"/>
            <a:ext cx="4212548" cy="51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egular Pentagon 2047"/>
          <p:cNvSpPr/>
          <p:nvPr/>
        </p:nvSpPr>
        <p:spPr>
          <a:xfrm>
            <a:off x="1835696" y="1514441"/>
            <a:ext cx="5412204" cy="4085671"/>
          </a:xfrm>
          <a:prstGeom prst="pentagon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Laurent Ledoux\Documents\2638835-open-tied-hand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4"/>
          <a:stretch/>
        </p:blipFill>
        <p:spPr bwMode="auto">
          <a:xfrm flipH="1">
            <a:off x="395536" y="1827606"/>
            <a:ext cx="2415541" cy="2249466"/>
          </a:xfrm>
          <a:prstGeom prst="ellipse">
            <a:avLst/>
          </a:prstGeom>
          <a:ln w="12700" cap="rnd">
            <a:solidFill>
              <a:srgbClr val="EAEAE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67544" y="4221087"/>
            <a:ext cx="2376264" cy="785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 descr="C:\Users\Laurent Ledoux\Documents\hands tell the sto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8764" b="9934"/>
          <a:stretch/>
        </p:blipFill>
        <p:spPr bwMode="auto">
          <a:xfrm>
            <a:off x="3338008" y="234766"/>
            <a:ext cx="2457570" cy="2244941"/>
          </a:xfrm>
          <a:prstGeom prst="ellipse">
            <a:avLst/>
          </a:prstGeom>
          <a:ln w="12700" cap="rnd">
            <a:solidFill>
              <a:srgbClr val="EAEAE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urent Ledoux\Documents\stock-photo-1554306-symbol-home-from-hands-isolated-on-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53" y="4477640"/>
            <a:ext cx="2415541" cy="2244943"/>
          </a:xfrm>
          <a:prstGeom prst="ellipse">
            <a:avLst/>
          </a:prstGeom>
          <a:ln w="12700" cap="rnd">
            <a:solidFill>
              <a:srgbClr val="EAEAE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1"/>
          <p:cNvSpPr/>
          <p:nvPr/>
        </p:nvSpPr>
        <p:spPr>
          <a:xfrm>
            <a:off x="1187624" y="5313402"/>
            <a:ext cx="277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</a:rPr>
              <a:t>Safe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533400" indent="-533400" algn="ct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places</a:t>
            </a:r>
          </a:p>
        </p:txBody>
      </p:sp>
      <p:pic>
        <p:nvPicPr>
          <p:cNvPr id="2051" name="Picture 3" descr="C:\Users\Laurent Ledoux\Documents\Youth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 r="28024"/>
          <a:stretch/>
        </p:blipFill>
        <p:spPr bwMode="auto">
          <a:xfrm>
            <a:off x="6262522" y="1812036"/>
            <a:ext cx="2471481" cy="2244942"/>
          </a:xfrm>
          <a:prstGeom prst="ellipse">
            <a:avLst/>
          </a:prstGeom>
          <a:ln w="12700" cap="rnd">
            <a:solidFill>
              <a:srgbClr val="EAEAE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hoek 1"/>
          <p:cNvSpPr/>
          <p:nvPr/>
        </p:nvSpPr>
        <p:spPr>
          <a:xfrm>
            <a:off x="6789441" y="2619359"/>
            <a:ext cx="18362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Lessons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</a:rPr>
              <a:t>from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marL="533400" indent="-533400" algn="ctr"/>
            <a:r>
              <a:rPr lang="fr-FR" sz="2000" b="1" dirty="0" err="1" smtClean="0">
                <a:solidFill>
                  <a:schemeClr val="bg1"/>
                </a:solidFill>
              </a:rPr>
              <a:t>youngsters</a:t>
            </a:r>
            <a:endParaRPr lang="fr-FR" sz="2000" b="1" dirty="0" smtClean="0">
              <a:solidFill>
                <a:schemeClr val="bg1"/>
              </a:solidFill>
            </a:endParaRPr>
          </a:p>
        </p:txBody>
      </p:sp>
      <p:sp>
        <p:nvSpPr>
          <p:cNvPr id="24" name="Rechthoek 1"/>
          <p:cNvSpPr/>
          <p:nvPr/>
        </p:nvSpPr>
        <p:spPr>
          <a:xfrm>
            <a:off x="3648691" y="806555"/>
            <a:ext cx="1836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000" b="1" dirty="0" err="1" smtClean="0">
                <a:solidFill>
                  <a:schemeClr val="bg1"/>
                </a:solidFill>
              </a:rPr>
              <a:t>Inspiring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marL="533400" indent="-533400" algn="ctr"/>
            <a:r>
              <a:rPr lang="fr-FR" sz="2000" b="1" dirty="0" smtClean="0">
                <a:solidFill>
                  <a:schemeClr val="bg1"/>
                </a:solidFill>
              </a:rPr>
              <a:t>stories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18885" y="4077072"/>
            <a:ext cx="2406759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:\Users\Laurent Ledoux\Documents\Hands___Compell_by_superkev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3498" r="4987" b="13752"/>
          <a:stretch/>
        </p:blipFill>
        <p:spPr bwMode="auto">
          <a:xfrm>
            <a:off x="5324811" y="4477640"/>
            <a:ext cx="2415541" cy="2244943"/>
          </a:xfrm>
          <a:prstGeom prst="ellipse">
            <a:avLst/>
          </a:prstGeom>
          <a:ln w="12700" cap="rnd">
            <a:solidFill>
              <a:srgbClr val="EAEAE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1"/>
          <p:cNvSpPr/>
          <p:nvPr/>
        </p:nvSpPr>
        <p:spPr>
          <a:xfrm>
            <a:off x="5364088" y="4653136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</a:rPr>
              <a:t>Lateral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533400" indent="-533400" algn="ctr"/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  <a:endParaRPr lang="fr-FR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52" name="Straight Connector 2051"/>
          <p:cNvCxnSpPr/>
          <p:nvPr/>
        </p:nvCxnSpPr>
        <p:spPr>
          <a:xfrm>
            <a:off x="2195736" y="3933056"/>
            <a:ext cx="216024" cy="54006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732240" y="3933056"/>
            <a:ext cx="144016" cy="5400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19872" y="2577098"/>
            <a:ext cx="2241546" cy="550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1"/>
          <p:cNvSpPr/>
          <p:nvPr/>
        </p:nvSpPr>
        <p:spPr>
          <a:xfrm>
            <a:off x="3365320" y="3092767"/>
            <a:ext cx="237626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Key </a:t>
            </a:r>
            <a:r>
              <a:rPr lang="fr-FR" sz="3600" b="1" dirty="0" err="1" smtClean="0">
                <a:solidFill>
                  <a:schemeClr val="bg1">
                    <a:lumMod val="50000"/>
                  </a:schemeClr>
                </a:solidFill>
              </a:rPr>
              <a:t>findings</a:t>
            </a:r>
            <a:endParaRPr lang="fr-FR" sz="3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hoek 1"/>
          <p:cNvSpPr/>
          <p:nvPr/>
        </p:nvSpPr>
        <p:spPr>
          <a:xfrm>
            <a:off x="755576" y="2937138"/>
            <a:ext cx="1836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fr-FR" sz="2000" b="1" dirty="0" err="1" smtClean="0"/>
              <a:t>Voiceless</a:t>
            </a:r>
            <a:endParaRPr lang="fr-FR" sz="2000" b="1" dirty="0"/>
          </a:p>
          <a:p>
            <a:pPr marL="533400" indent="-533400" algn="ctr"/>
            <a:r>
              <a:rPr lang="fr-FR" sz="2000" b="1" dirty="0" smtClean="0"/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35056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/>
      <p:bldP spid="23" grpId="0"/>
      <p:bldP spid="24" grpId="0"/>
      <p:bldP spid="25" grpId="0" animBg="1"/>
      <p:bldP spid="9" grpId="0"/>
      <p:bldP spid="20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3933056"/>
            <a:ext cx="8424936" cy="792088"/>
          </a:xfrm>
          <a:prstGeom prst="rect">
            <a:avLst/>
          </a:prstGeom>
          <a:blipFill dpi="0" rotWithShape="1">
            <a:blip r:embed="rId2">
              <a:alphaModFix amt="64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1"/>
          <p:cNvSpPr/>
          <p:nvPr/>
        </p:nvSpPr>
        <p:spPr>
          <a:xfrm>
            <a:off x="467544" y="1085830"/>
            <a:ext cx="84969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533400" indent="-533400"/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Where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now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33400" indent="-533400"/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did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learn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so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far?</a:t>
            </a: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720725" lvl="1" indent="-179388">
              <a:buFont typeface="Candara" pitchFamily="34" charset="0"/>
              <a:buChar char="‐"/>
            </a:pPr>
            <a:endParaRPr lang="nl-BE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20725" lvl="1" indent="-179388">
              <a:buFont typeface="Candara" pitchFamily="34" charset="0"/>
              <a:buChar char="‐"/>
            </a:pPr>
            <a:endParaRPr lang="nl-BE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Where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</a:rPr>
              <a:t>going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</a:p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1cce5366cb24bcea5d7fc8b8cd88956d0e0c04a"/>
</p:tagLst>
</file>

<file path=ppt/theme/theme1.xml><?xml version="1.0" encoding="utf-8"?>
<a:theme xmlns:a="http://schemas.openxmlformats.org/drawingml/2006/main" name="Thème Office">
  <a:themeElements>
    <a:clrScheme name="Aangepast 6">
      <a:dk1>
        <a:srgbClr val="262626"/>
      </a:dk1>
      <a:lt1>
        <a:sysClr val="window" lastClr="FFFFFF"/>
      </a:lt1>
      <a:dk2>
        <a:srgbClr val="262626"/>
      </a:dk2>
      <a:lt2>
        <a:srgbClr val="EEECE1"/>
      </a:lt2>
      <a:accent1>
        <a:srgbClr val="4F81BD"/>
      </a:accent1>
      <a:accent2>
        <a:srgbClr val="FFC000"/>
      </a:accent2>
      <a:accent3>
        <a:srgbClr val="4BACC6"/>
      </a:accent3>
      <a:accent4>
        <a:srgbClr val="A5A5A5"/>
      </a:accent4>
      <a:accent5>
        <a:srgbClr val="E36C09"/>
      </a:accent5>
      <a:accent6>
        <a:srgbClr val="7F7F7F"/>
      </a:accent6>
      <a:hlink>
        <a:srgbClr val="7F7F7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11799</TotalTime>
  <Words>844</Words>
  <Application>Microsoft Office PowerPoint</Application>
  <PresentationFormat>On-screen Show (4:3)</PresentationFormat>
  <Paragraphs>298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Thème Office</vt:lpstr>
      <vt:lpstr>Aangepast ontwerp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Fortis Bank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G80828</dc:creator>
  <cp:lastModifiedBy>Laurent Ledoux</cp:lastModifiedBy>
  <cp:revision>470</cp:revision>
  <dcterms:created xsi:type="dcterms:W3CDTF">2011-09-24T20:03:46Z</dcterms:created>
  <dcterms:modified xsi:type="dcterms:W3CDTF">2013-02-08T06:03:32Z</dcterms:modified>
</cp:coreProperties>
</file>