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1548" y="-90"/>
      </p:cViewPr>
      <p:guideLst>
        <p:guide orient="horz" pos="2160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94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26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7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1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6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7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9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98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95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63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6080-287C-44B2-B58A-47DF9EFD5ED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4E86-508B-4B1D-8D47-C050279F21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5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1835696" y="1628800"/>
            <a:ext cx="4896544" cy="356439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31840" y="3032956"/>
            <a:ext cx="22320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err="1" smtClean="0"/>
              <a:t>Responsabilités</a:t>
            </a:r>
            <a:r>
              <a:rPr lang="nl-BE" sz="1600" dirty="0" smtClean="0"/>
              <a:t> de </a:t>
            </a:r>
            <a:r>
              <a:rPr lang="nl-BE" sz="1600" dirty="0" err="1" smtClean="0"/>
              <a:t>l’entreprise</a:t>
            </a: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3131840" y="692696"/>
            <a:ext cx="223224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 algn="ctr">
              <a:buAutoNum type="arabicPeriod"/>
            </a:pP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r>
              <a:rPr lang="nl-BE" sz="1400" b="1" dirty="0" err="1" smtClean="0">
                <a:solidFill>
                  <a:schemeClr val="tx1"/>
                </a:solidFill>
              </a:rPr>
              <a:t>Responsabilité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r>
              <a:rPr lang="nl-BE" sz="1400" b="1" dirty="0" err="1" smtClean="0">
                <a:solidFill>
                  <a:schemeClr val="tx1"/>
                </a:solidFill>
              </a:rPr>
              <a:t>économique</a:t>
            </a:r>
            <a:r>
              <a:rPr lang="nl-BE" sz="1400" b="1" dirty="0" smtClean="0">
                <a:solidFill>
                  <a:schemeClr val="tx1"/>
                </a:solidFill>
              </a:rPr>
              <a:t> et </a:t>
            </a:r>
            <a:r>
              <a:rPr lang="nl-BE" sz="1400" b="1" dirty="0" err="1" smtClean="0">
                <a:solidFill>
                  <a:schemeClr val="tx1"/>
                </a:solidFill>
              </a:rPr>
              <a:t>financière</a:t>
            </a:r>
            <a:endParaRPr lang="nl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</a:t>
            </a:r>
            <a:r>
              <a:rPr lang="nl-BE" sz="1400" i="1" dirty="0" err="1" smtClean="0">
                <a:solidFill>
                  <a:schemeClr val="tx1"/>
                </a:solidFill>
              </a:rPr>
              <a:t>Partager</a:t>
            </a:r>
            <a:r>
              <a:rPr lang="nl-BE" sz="1400" i="1" dirty="0" smtClean="0">
                <a:solidFill>
                  <a:schemeClr val="tx1"/>
                </a:solidFill>
              </a:rPr>
              <a:t> </a:t>
            </a:r>
            <a:r>
              <a:rPr lang="nl-BE" sz="1400" i="1" dirty="0" err="1" smtClean="0">
                <a:solidFill>
                  <a:schemeClr val="tx1"/>
                </a:solidFill>
              </a:rPr>
              <a:t>équitablement</a:t>
            </a:r>
            <a:r>
              <a:rPr lang="nl-BE" sz="1400" i="1" dirty="0" smtClean="0">
                <a:solidFill>
                  <a:schemeClr val="tx1"/>
                </a:solidFill>
              </a:rPr>
              <a:t>”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1556792"/>
            <a:ext cx="2232248" cy="828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Impôts</a:t>
            </a:r>
            <a:r>
              <a:rPr lang="nl-BE" sz="1200" dirty="0" smtClean="0">
                <a:solidFill>
                  <a:schemeClr val="tx1"/>
                </a:solidFill>
              </a:rPr>
              <a:t> et </a:t>
            </a:r>
            <a:r>
              <a:rPr lang="nl-BE" sz="1200" dirty="0" err="1" smtClean="0">
                <a:solidFill>
                  <a:schemeClr val="tx1"/>
                </a:solidFill>
              </a:rPr>
              <a:t>taxes</a:t>
            </a:r>
            <a:r>
              <a:rPr lang="nl-BE" sz="1200" dirty="0" smtClean="0">
                <a:solidFill>
                  <a:schemeClr val="tx1"/>
                </a:solidFill>
              </a:rPr>
              <a:t> (prix de transferts, etc.)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Choix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d’investissement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Partage</a:t>
            </a:r>
            <a:r>
              <a:rPr lang="nl-BE" sz="1200" dirty="0" smtClean="0">
                <a:solidFill>
                  <a:schemeClr val="tx1"/>
                </a:solidFill>
              </a:rPr>
              <a:t> de la </a:t>
            </a:r>
            <a:r>
              <a:rPr lang="nl-BE" sz="1200" dirty="0" err="1" smtClean="0">
                <a:solidFill>
                  <a:schemeClr val="tx1"/>
                </a:solidFill>
              </a:rPr>
              <a:t>valeur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1340768"/>
            <a:ext cx="273630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1"/>
                </a:solidFill>
              </a:rPr>
              <a:t>2. </a:t>
            </a:r>
            <a:r>
              <a:rPr lang="nl-BE" sz="1400" b="1" dirty="0" err="1" smtClean="0">
                <a:solidFill>
                  <a:schemeClr val="tx1"/>
                </a:solidFill>
              </a:rPr>
              <a:t>Responsabilité</a:t>
            </a:r>
            <a:r>
              <a:rPr lang="nl-BE" sz="1400" b="1" dirty="0" smtClean="0">
                <a:solidFill>
                  <a:schemeClr val="tx1"/>
                </a:solidFill>
              </a:rPr>
              <a:t> sociale </a:t>
            </a:r>
            <a:r>
              <a:rPr lang="nl-BE" sz="1400" b="1" dirty="0" err="1" smtClean="0">
                <a:solidFill>
                  <a:schemeClr val="tx1"/>
                </a:solidFill>
              </a:rPr>
              <a:t>envers</a:t>
            </a:r>
            <a:r>
              <a:rPr lang="nl-BE" sz="1400" b="1" dirty="0" smtClean="0">
                <a:solidFill>
                  <a:schemeClr val="tx1"/>
                </a:solidFill>
              </a:rPr>
              <a:t> les </a:t>
            </a:r>
            <a:r>
              <a:rPr lang="nl-BE" sz="1400" b="1" dirty="0" err="1" smtClean="0">
                <a:solidFill>
                  <a:schemeClr val="tx1"/>
                </a:solidFill>
              </a:rPr>
              <a:t>salariés</a:t>
            </a:r>
            <a:endParaRPr lang="nl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</a:t>
            </a:r>
            <a:r>
              <a:rPr lang="nl-BE" sz="1400" i="1" dirty="0" err="1" smtClean="0">
                <a:solidFill>
                  <a:schemeClr val="tx1"/>
                </a:solidFill>
              </a:rPr>
              <a:t>Prendre</a:t>
            </a:r>
            <a:r>
              <a:rPr lang="nl-BE" sz="1400" i="1" dirty="0" smtClean="0">
                <a:solidFill>
                  <a:schemeClr val="tx1"/>
                </a:solidFill>
              </a:rPr>
              <a:t> </a:t>
            </a:r>
            <a:r>
              <a:rPr lang="nl-BE" sz="1400" i="1" dirty="0" err="1" smtClean="0">
                <a:solidFill>
                  <a:schemeClr val="tx1"/>
                </a:solidFill>
              </a:rPr>
              <a:t>soin</a:t>
            </a:r>
            <a:r>
              <a:rPr lang="nl-BE" sz="1400" i="1" dirty="0" smtClean="0">
                <a:solidFill>
                  <a:schemeClr val="tx1"/>
                </a:solidFill>
              </a:rPr>
              <a:t>”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8144" y="2204864"/>
            <a:ext cx="273630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Conditions</a:t>
            </a:r>
            <a:r>
              <a:rPr lang="nl-BE" sz="1200" dirty="0" smtClean="0">
                <a:solidFill>
                  <a:schemeClr val="tx1"/>
                </a:solidFill>
              </a:rPr>
              <a:t> de </a:t>
            </a:r>
            <a:r>
              <a:rPr lang="nl-BE" sz="1200" dirty="0" err="1" smtClean="0">
                <a:solidFill>
                  <a:schemeClr val="tx1"/>
                </a:solidFill>
              </a:rPr>
              <a:t>travail</a:t>
            </a:r>
            <a:r>
              <a:rPr lang="nl-BE" sz="1200" dirty="0" smtClean="0">
                <a:solidFill>
                  <a:schemeClr val="tx1"/>
                </a:solidFill>
              </a:rPr>
              <a:t>/</a:t>
            </a:r>
            <a:r>
              <a:rPr lang="nl-BE" sz="1200" dirty="0" err="1" smtClean="0">
                <a:solidFill>
                  <a:schemeClr val="tx1"/>
                </a:solidFill>
              </a:rPr>
              <a:t>vie</a:t>
            </a:r>
            <a:r>
              <a:rPr lang="nl-BE" sz="1200" dirty="0" smtClean="0">
                <a:solidFill>
                  <a:schemeClr val="tx1"/>
                </a:solidFill>
              </a:rPr>
              <a:t> des </a:t>
            </a:r>
            <a:r>
              <a:rPr lang="nl-BE" sz="1200" dirty="0" err="1" smtClean="0">
                <a:solidFill>
                  <a:schemeClr val="tx1"/>
                </a:solidFill>
              </a:rPr>
              <a:t>salariés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Diversité</a:t>
            </a:r>
            <a:r>
              <a:rPr lang="nl-BE" sz="1200" dirty="0" smtClean="0">
                <a:solidFill>
                  <a:schemeClr val="tx1"/>
                </a:solidFill>
              </a:rPr>
              <a:t>, </a:t>
            </a:r>
            <a:r>
              <a:rPr lang="nl-BE" sz="1200" dirty="0" err="1" smtClean="0">
                <a:solidFill>
                  <a:schemeClr val="tx1"/>
                </a:solidFill>
              </a:rPr>
              <a:t>dialogue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interculturel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Formation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professionnelle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smtClean="0">
                <a:solidFill>
                  <a:schemeClr val="tx1"/>
                </a:solidFill>
              </a:rPr>
              <a:t>Accompagnement des </a:t>
            </a:r>
            <a:r>
              <a:rPr lang="nl-BE" sz="1200" dirty="0" err="1" smtClean="0">
                <a:solidFill>
                  <a:schemeClr val="tx1"/>
                </a:solidFill>
              </a:rPr>
              <a:t>licenciements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8144" y="3573016"/>
            <a:ext cx="273630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>
                <a:solidFill>
                  <a:schemeClr val="tx1"/>
                </a:solidFill>
              </a:rPr>
              <a:t>3</a:t>
            </a:r>
            <a:r>
              <a:rPr lang="nl-BE" sz="1400" b="1" dirty="0" smtClean="0">
                <a:solidFill>
                  <a:schemeClr val="tx1"/>
                </a:solidFill>
              </a:rPr>
              <a:t>. </a:t>
            </a:r>
            <a:r>
              <a:rPr lang="nl-BE" sz="1400" b="1" dirty="0" err="1" smtClean="0">
                <a:solidFill>
                  <a:schemeClr val="tx1"/>
                </a:solidFill>
              </a:rPr>
              <a:t>Responsabilité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r>
              <a:rPr lang="nl-BE" sz="1400" b="1" dirty="0" err="1" smtClean="0">
                <a:solidFill>
                  <a:schemeClr val="tx1"/>
                </a:solidFill>
              </a:rPr>
              <a:t>sociétale</a:t>
            </a:r>
            <a:r>
              <a:rPr lang="nl-BE" sz="1400" b="1" dirty="0" smtClean="0">
                <a:solidFill>
                  <a:schemeClr val="tx1"/>
                </a:solidFill>
              </a:rPr>
              <a:t> et </a:t>
            </a:r>
            <a:r>
              <a:rPr lang="nl-BE" sz="1400" b="1" dirty="0" err="1" smtClean="0">
                <a:solidFill>
                  <a:schemeClr val="tx1"/>
                </a:solidFill>
              </a:rPr>
              <a:t>environnementale</a:t>
            </a:r>
            <a:endParaRPr lang="nl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“Ne pas </a:t>
            </a:r>
            <a:r>
              <a:rPr lang="nl-BE" sz="1400" i="1" dirty="0" err="1" smtClean="0">
                <a:solidFill>
                  <a:schemeClr val="tx1"/>
                </a:solidFill>
              </a:rPr>
              <a:t>nuire</a:t>
            </a:r>
            <a:r>
              <a:rPr lang="nl-BE" sz="1400" i="1" dirty="0" smtClean="0">
                <a:solidFill>
                  <a:schemeClr val="tx1"/>
                </a:solidFill>
              </a:rPr>
              <a:t>”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8144" y="4437112"/>
            <a:ext cx="273630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Utilité</a:t>
            </a:r>
            <a:r>
              <a:rPr lang="nl-BE" sz="1200" dirty="0" smtClean="0">
                <a:solidFill>
                  <a:schemeClr val="tx1"/>
                </a:solidFill>
              </a:rPr>
              <a:t> sociale du </a:t>
            </a:r>
            <a:r>
              <a:rPr lang="nl-BE" sz="1200" dirty="0" err="1" smtClean="0">
                <a:solidFill>
                  <a:schemeClr val="tx1"/>
                </a:solidFill>
              </a:rPr>
              <a:t>bien</a:t>
            </a:r>
            <a:r>
              <a:rPr lang="nl-BE" sz="1200" dirty="0" smtClean="0">
                <a:solidFill>
                  <a:schemeClr val="tx1"/>
                </a:solidFill>
              </a:rPr>
              <a:t> ou du service </a:t>
            </a:r>
            <a:r>
              <a:rPr lang="nl-BE" sz="1200" dirty="0" err="1" smtClean="0">
                <a:solidFill>
                  <a:schemeClr val="tx1"/>
                </a:solidFill>
              </a:rPr>
              <a:t>concerné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Réduction</a:t>
            </a:r>
            <a:r>
              <a:rPr lang="nl-BE" sz="1200" dirty="0" smtClean="0">
                <a:solidFill>
                  <a:schemeClr val="tx1"/>
                </a:solidFill>
              </a:rPr>
              <a:t> et </a:t>
            </a:r>
            <a:r>
              <a:rPr lang="nl-BE" sz="1200" dirty="0" err="1" smtClean="0">
                <a:solidFill>
                  <a:schemeClr val="tx1"/>
                </a:solidFill>
              </a:rPr>
              <a:t>réparation</a:t>
            </a:r>
            <a:r>
              <a:rPr lang="nl-BE" sz="1200" dirty="0" smtClean="0">
                <a:solidFill>
                  <a:schemeClr val="tx1"/>
                </a:solidFill>
              </a:rPr>
              <a:t> des </a:t>
            </a:r>
            <a:r>
              <a:rPr lang="nl-BE" sz="1200" dirty="0" err="1" smtClean="0">
                <a:solidFill>
                  <a:schemeClr val="tx1"/>
                </a:solidFill>
              </a:rPr>
              <a:t>dommages</a:t>
            </a:r>
            <a:r>
              <a:rPr lang="nl-BE" sz="1200" dirty="0" smtClean="0">
                <a:solidFill>
                  <a:schemeClr val="tx1"/>
                </a:solidFill>
              </a:rPr>
              <a:t> directs et indirects </a:t>
            </a:r>
            <a:r>
              <a:rPr lang="nl-BE" sz="1200" dirty="0" err="1" smtClean="0">
                <a:solidFill>
                  <a:schemeClr val="tx1"/>
                </a:solidFill>
              </a:rPr>
              <a:t>sur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l’environnement</a:t>
            </a:r>
            <a:r>
              <a:rPr lang="nl-BE" sz="1200" dirty="0" smtClean="0">
                <a:solidFill>
                  <a:schemeClr val="tx1"/>
                </a:solidFill>
              </a:rPr>
              <a:t> naturel et </a:t>
            </a:r>
            <a:r>
              <a:rPr lang="nl-BE" sz="1200" dirty="0" err="1" smtClean="0">
                <a:solidFill>
                  <a:schemeClr val="tx1"/>
                </a:solidFill>
              </a:rPr>
              <a:t>humain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Maximisation</a:t>
            </a:r>
            <a:r>
              <a:rPr lang="nl-BE" sz="1200" dirty="0" smtClean="0">
                <a:solidFill>
                  <a:schemeClr val="tx1"/>
                </a:solidFill>
              </a:rPr>
              <a:t> de la </a:t>
            </a:r>
            <a:r>
              <a:rPr lang="nl-BE" sz="1200" dirty="0" err="1" smtClean="0">
                <a:solidFill>
                  <a:schemeClr val="tx1"/>
                </a:solidFill>
              </a:rPr>
              <a:t>qualité</a:t>
            </a:r>
            <a:r>
              <a:rPr lang="nl-BE" sz="1200" dirty="0" smtClean="0">
                <a:solidFill>
                  <a:schemeClr val="tx1"/>
                </a:solidFill>
              </a:rPr>
              <a:t> des relations </a:t>
            </a:r>
            <a:r>
              <a:rPr lang="nl-BE" sz="1200" dirty="0" err="1" smtClean="0">
                <a:solidFill>
                  <a:schemeClr val="tx1"/>
                </a:solidFill>
              </a:rPr>
              <a:t>avec</a:t>
            </a:r>
            <a:r>
              <a:rPr lang="nl-BE" sz="1200" dirty="0" smtClean="0">
                <a:solidFill>
                  <a:schemeClr val="tx1"/>
                </a:solidFill>
              </a:rPr>
              <a:t> les sous-</a:t>
            </a:r>
            <a:r>
              <a:rPr lang="nl-BE" sz="1200" dirty="0" err="1" smtClean="0">
                <a:solidFill>
                  <a:schemeClr val="tx1"/>
                </a:solidFill>
              </a:rPr>
              <a:t>traitants</a:t>
            </a:r>
            <a:r>
              <a:rPr lang="nl-BE" sz="1200" dirty="0" smtClean="0">
                <a:solidFill>
                  <a:schemeClr val="tx1"/>
                </a:solidFill>
              </a:rPr>
              <a:t>, fournisseurs, </a:t>
            </a:r>
            <a:r>
              <a:rPr lang="nl-BE" sz="1200" dirty="0" err="1" smtClean="0">
                <a:solidFill>
                  <a:schemeClr val="tx1"/>
                </a:solidFill>
              </a:rPr>
              <a:t>clients</a:t>
            </a:r>
            <a:r>
              <a:rPr lang="nl-BE" sz="1200" dirty="0" smtClean="0">
                <a:solidFill>
                  <a:schemeClr val="tx1"/>
                </a:solidFill>
              </a:rPr>
              <a:t> et </a:t>
            </a:r>
            <a:r>
              <a:rPr lang="nl-BE" sz="1200" dirty="0" err="1" smtClean="0">
                <a:solidFill>
                  <a:schemeClr val="tx1"/>
                </a:solidFill>
              </a:rPr>
              <a:t>communautés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locales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Contribution</a:t>
            </a:r>
            <a:r>
              <a:rPr lang="nl-BE" sz="1200" dirty="0" smtClean="0">
                <a:solidFill>
                  <a:schemeClr val="tx1"/>
                </a:solidFill>
              </a:rPr>
              <a:t> au </a:t>
            </a:r>
            <a:r>
              <a:rPr lang="nl-BE" sz="1200" dirty="0" err="1" smtClean="0">
                <a:solidFill>
                  <a:schemeClr val="tx1"/>
                </a:solidFill>
              </a:rPr>
              <a:t>développement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socio-économique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local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4473116"/>
            <a:ext cx="223224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1"/>
                </a:solidFill>
              </a:rPr>
              <a:t>4. </a:t>
            </a:r>
            <a:r>
              <a:rPr lang="nl-BE" sz="1400" b="1" dirty="0" err="1" smtClean="0">
                <a:solidFill>
                  <a:schemeClr val="tx1"/>
                </a:solidFill>
              </a:rPr>
              <a:t>Responsabilité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r>
              <a:rPr lang="nl-BE" sz="1400" b="1" dirty="0" err="1" smtClean="0">
                <a:solidFill>
                  <a:schemeClr val="tx1"/>
                </a:solidFill>
              </a:rPr>
              <a:t>politique</a:t>
            </a:r>
            <a:endParaRPr lang="nl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</a:t>
            </a:r>
            <a:r>
              <a:rPr lang="nl-BE" sz="1400" i="1" dirty="0" err="1" smtClean="0">
                <a:solidFill>
                  <a:schemeClr val="tx1"/>
                </a:solidFill>
              </a:rPr>
              <a:t>Coopérer</a:t>
            </a:r>
            <a:r>
              <a:rPr lang="nl-BE" sz="1400" i="1" dirty="0" smtClean="0">
                <a:solidFill>
                  <a:schemeClr val="tx1"/>
                </a:solidFill>
              </a:rPr>
              <a:t>”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31840" y="5337212"/>
            <a:ext cx="2232248" cy="828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Gouvernance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d’entreprise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smtClean="0">
                <a:solidFill>
                  <a:schemeClr val="tx1"/>
                </a:solidFill>
              </a:rPr>
              <a:t>Respect des </a:t>
            </a:r>
            <a:r>
              <a:rPr lang="nl-BE" sz="1200" dirty="0" err="1" smtClean="0">
                <a:solidFill>
                  <a:schemeClr val="tx1"/>
                </a:solidFill>
              </a:rPr>
              <a:t>droits</a:t>
            </a:r>
            <a:r>
              <a:rPr lang="nl-BE" sz="1200" dirty="0" smtClean="0">
                <a:solidFill>
                  <a:schemeClr val="tx1"/>
                </a:solidFill>
              </a:rPr>
              <a:t> de </a:t>
            </a:r>
            <a:r>
              <a:rPr lang="nl-BE" sz="1200" dirty="0" err="1" smtClean="0">
                <a:solidFill>
                  <a:schemeClr val="tx1"/>
                </a:solidFill>
              </a:rPr>
              <a:t>l’homme</a:t>
            </a:r>
            <a:endParaRPr lang="nl-BE" sz="1200" dirty="0" smtClean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nl-BE" sz="1200" dirty="0" err="1" smtClean="0">
                <a:solidFill>
                  <a:schemeClr val="tx1"/>
                </a:solidFill>
              </a:rPr>
              <a:t>Préservation</a:t>
            </a:r>
            <a:r>
              <a:rPr lang="nl-BE" sz="1200" dirty="0" smtClean="0">
                <a:solidFill>
                  <a:schemeClr val="tx1"/>
                </a:solidFill>
              </a:rPr>
              <a:t> des </a:t>
            </a:r>
            <a:r>
              <a:rPr lang="nl-BE" sz="1200" dirty="0" err="1" smtClean="0">
                <a:solidFill>
                  <a:schemeClr val="tx1"/>
                </a:solidFill>
              </a:rPr>
              <a:t>biens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communs</a:t>
            </a:r>
            <a:r>
              <a:rPr lang="nl-BE" sz="1200" dirty="0" smtClean="0">
                <a:solidFill>
                  <a:schemeClr val="tx1"/>
                </a:solidFill>
              </a:rPr>
              <a:t> </a:t>
            </a:r>
            <a:r>
              <a:rPr lang="nl-BE" sz="1200" dirty="0" err="1" smtClean="0">
                <a:solidFill>
                  <a:schemeClr val="tx1"/>
                </a:solidFill>
              </a:rPr>
              <a:t>mondiaux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528" y="2024844"/>
            <a:ext cx="2232248" cy="913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1"/>
                </a:solidFill>
              </a:rPr>
              <a:t>6. </a:t>
            </a:r>
            <a:r>
              <a:rPr lang="nl-BE" sz="1400" b="1" dirty="0" err="1" smtClean="0">
                <a:solidFill>
                  <a:schemeClr val="tx1"/>
                </a:solidFill>
              </a:rPr>
              <a:t>Responsabilité</a:t>
            </a:r>
            <a:r>
              <a:rPr lang="nl-BE" sz="1400" b="1" dirty="0" smtClean="0">
                <a:solidFill>
                  <a:schemeClr val="tx1"/>
                </a:solidFill>
              </a:rPr>
              <a:t> extraordinaire</a:t>
            </a: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“Donner”</a:t>
            </a: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(aide </a:t>
            </a:r>
            <a:r>
              <a:rPr lang="nl-BE" sz="1400" i="1" dirty="0" err="1" smtClean="0">
                <a:solidFill>
                  <a:schemeClr val="tx1"/>
                </a:solidFill>
              </a:rPr>
              <a:t>d’urgence</a:t>
            </a:r>
            <a:r>
              <a:rPr lang="nl-BE" sz="1400" i="1" dirty="0" smtClean="0">
                <a:solidFill>
                  <a:schemeClr val="tx1"/>
                </a:solidFill>
              </a:rPr>
              <a:t>)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8" y="3969060"/>
            <a:ext cx="2232248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>
                <a:solidFill>
                  <a:schemeClr val="tx1"/>
                </a:solidFill>
              </a:rPr>
              <a:t>5</a:t>
            </a:r>
            <a:r>
              <a:rPr lang="nl-BE" sz="1400" b="1" dirty="0" smtClean="0">
                <a:solidFill>
                  <a:schemeClr val="tx1"/>
                </a:solidFill>
              </a:rPr>
              <a:t>. </a:t>
            </a:r>
            <a:r>
              <a:rPr lang="nl-BE" sz="1400" b="1" dirty="0" err="1" smtClean="0">
                <a:solidFill>
                  <a:schemeClr val="tx1"/>
                </a:solidFill>
              </a:rPr>
              <a:t>Philanthropie</a:t>
            </a:r>
            <a:endParaRPr lang="nl-BE" sz="1400" b="1" dirty="0" smtClean="0">
              <a:solidFill>
                <a:schemeClr val="tx1"/>
              </a:solidFill>
            </a:endParaRPr>
          </a:p>
          <a:p>
            <a:pPr algn="ctr"/>
            <a:r>
              <a:rPr lang="nl-BE" sz="1400" i="1" dirty="0" smtClean="0">
                <a:solidFill>
                  <a:schemeClr val="tx1"/>
                </a:solidFill>
              </a:rPr>
              <a:t>“Donner”</a:t>
            </a:r>
            <a:r>
              <a:rPr lang="nl-BE" sz="1400" b="1" dirty="0" smtClean="0">
                <a:solidFill>
                  <a:schemeClr val="tx1"/>
                </a:solidFill>
              </a:rPr>
              <a:t> 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9396781">
            <a:off x="5220260" y="2672916"/>
            <a:ext cx="432048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ight Arrow 19"/>
          <p:cNvSpPr/>
          <p:nvPr/>
        </p:nvSpPr>
        <p:spPr>
          <a:xfrm rot="2203219" flipV="1">
            <a:off x="5220448" y="4034206"/>
            <a:ext cx="432048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ight Arrow 20"/>
          <p:cNvSpPr/>
          <p:nvPr/>
        </p:nvSpPr>
        <p:spPr>
          <a:xfrm rot="5400000" flipV="1">
            <a:off x="4067944" y="4077072"/>
            <a:ext cx="432048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ight Arrow 21"/>
          <p:cNvSpPr/>
          <p:nvPr/>
        </p:nvSpPr>
        <p:spPr>
          <a:xfrm rot="16200000">
            <a:off x="4067944" y="2636912"/>
            <a:ext cx="432048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ight Arrow 23"/>
          <p:cNvSpPr/>
          <p:nvPr/>
        </p:nvSpPr>
        <p:spPr>
          <a:xfrm rot="2203219" flipH="1">
            <a:off x="2915440" y="2679778"/>
            <a:ext cx="432048" cy="144016"/>
          </a:xfrm>
          <a:prstGeom prst="rightArrow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ight Arrow 24"/>
          <p:cNvSpPr/>
          <p:nvPr/>
        </p:nvSpPr>
        <p:spPr>
          <a:xfrm rot="19396781" flipH="1" flipV="1">
            <a:off x="2915628" y="4041068"/>
            <a:ext cx="432048" cy="144016"/>
          </a:xfrm>
          <a:prstGeom prst="rightArrow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Arc 25"/>
          <p:cNvSpPr/>
          <p:nvPr/>
        </p:nvSpPr>
        <p:spPr>
          <a:xfrm>
            <a:off x="1259632" y="1484784"/>
            <a:ext cx="1656184" cy="3888432"/>
          </a:xfrm>
          <a:prstGeom prst="arc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rc 26"/>
          <p:cNvSpPr/>
          <p:nvPr/>
        </p:nvSpPr>
        <p:spPr>
          <a:xfrm flipV="1">
            <a:off x="1259632" y="1484784"/>
            <a:ext cx="1656184" cy="3888432"/>
          </a:xfrm>
          <a:prstGeom prst="arc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94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 Ledoux</dc:creator>
  <cp:lastModifiedBy>Laurent Ledoux</cp:lastModifiedBy>
  <cp:revision>3</cp:revision>
  <dcterms:created xsi:type="dcterms:W3CDTF">2013-11-22T10:05:49Z</dcterms:created>
  <dcterms:modified xsi:type="dcterms:W3CDTF">2013-11-22T10:29:11Z</dcterms:modified>
</cp:coreProperties>
</file>