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96" r:id="rId5"/>
    <p:sldId id="295" r:id="rId6"/>
    <p:sldId id="270" r:id="rId7"/>
    <p:sldId id="297" r:id="rId8"/>
    <p:sldId id="259" r:id="rId9"/>
    <p:sldId id="292" r:id="rId10"/>
    <p:sldId id="293" r:id="rId11"/>
    <p:sldId id="260" r:id="rId12"/>
    <p:sldId id="261" r:id="rId13"/>
    <p:sldId id="283" r:id="rId14"/>
    <p:sldId id="298" r:id="rId15"/>
    <p:sldId id="282" r:id="rId16"/>
    <p:sldId id="262" r:id="rId17"/>
    <p:sldId id="275" r:id="rId18"/>
    <p:sldId id="273" r:id="rId19"/>
    <p:sldId id="274" r:id="rId20"/>
    <p:sldId id="299" r:id="rId21"/>
    <p:sldId id="288" r:id="rId22"/>
    <p:sldId id="277" r:id="rId23"/>
    <p:sldId id="278" r:id="rId24"/>
    <p:sldId id="279" r:id="rId25"/>
    <p:sldId id="280" r:id="rId26"/>
    <p:sldId id="289" r:id="rId27"/>
    <p:sldId id="290" r:id="rId28"/>
    <p:sldId id="294" r:id="rId29"/>
    <p:sldId id="269" r:id="rId30"/>
    <p:sldId id="300" r:id="rId31"/>
    <p:sldId id="272" r:id="rId32"/>
    <p:sldId id="285" r:id="rId3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1" d="100"/>
          <a:sy n="71" d="100"/>
        </p:scale>
        <p:origin x="-201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12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53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25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80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09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80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49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74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0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93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74E12-2B3A-C14B-8A71-00C6C82DA553}" type="datetimeFigureOut">
              <a:rPr lang="fr-FR" smtClean="0"/>
              <a:t>28/06/2014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5011-87FA-C44F-9BBF-BCB65367E8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67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8064A2"/>
                </a:solidFill>
              </a:rPr>
              <a:t>Tip Toeing around mindfulness:</a:t>
            </a:r>
            <a:br>
              <a:rPr lang="en-US" b="1" dirty="0" smtClean="0">
                <a:solidFill>
                  <a:srgbClr val="8064A2"/>
                </a:solidFill>
              </a:rPr>
            </a:br>
            <a:r>
              <a:rPr lang="en-US" b="1" dirty="0" smtClean="0">
                <a:solidFill>
                  <a:srgbClr val="8064A2"/>
                </a:solidFill>
              </a:rPr>
              <a:t>On </a:t>
            </a:r>
            <a:r>
              <a:rPr lang="en-US" b="1" dirty="0" smtClean="0">
                <a:solidFill>
                  <a:srgbClr val="8064A2"/>
                </a:solidFill>
              </a:rPr>
              <a:t>mindful </a:t>
            </a:r>
            <a:r>
              <a:rPr lang="en-US" b="1" dirty="0" smtClean="0">
                <a:solidFill>
                  <a:srgbClr val="8064A2"/>
                </a:solidFill>
              </a:rPr>
              <a:t>performativity in organizations</a:t>
            </a:r>
            <a:endParaRPr lang="en-US" b="1" dirty="0">
              <a:solidFill>
                <a:srgbClr val="8064A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Vinca 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Bigo</a:t>
            </a:r>
          </a:p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Kedge BS</a:t>
            </a: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Fabien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Moreau</a:t>
            </a:r>
          </a:p>
          <a:p>
            <a:r>
              <a:rPr lang="en-GB" b="1" dirty="0">
                <a:solidFill>
                  <a:schemeClr val="bg1">
                    <a:lumMod val="75000"/>
                  </a:schemeClr>
                </a:solidFill>
              </a:rPr>
              <a:t>Rennes </a:t>
            </a:r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university</a:t>
            </a:r>
            <a:endParaRPr lang="en-GB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Christophe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</a:rPr>
              <a:t>Vignon</a:t>
            </a:r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Kedge BS</a:t>
            </a:r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7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8064A2"/>
                </a:solidFill>
              </a:rPr>
              <a:t>Bion</a:t>
            </a:r>
            <a:r>
              <a:rPr lang="en-GB" b="1" dirty="0" smtClean="0">
                <a:solidFill>
                  <a:srgbClr val="8064A2"/>
                </a:solidFill>
              </a:rPr>
              <a:t> 1965</a:t>
            </a:r>
            <a:endParaRPr lang="en-GB" b="1" dirty="0">
              <a:solidFill>
                <a:srgbClr val="8064A2"/>
              </a:solidFill>
            </a:endParaRPr>
          </a:p>
        </p:txBody>
      </p:sp>
      <p:pic>
        <p:nvPicPr>
          <p:cNvPr id="4" name="Espace réservé du contenu 3" descr="bion b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" r="19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8953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51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8064A2"/>
                </a:solidFill>
              </a:rPr>
              <a:t>Performativity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>
                <a:solidFill>
                  <a:srgbClr val="8064A2"/>
                </a:solidFill>
              </a:rPr>
              <a:t>&amp;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err="1" smtClean="0">
                <a:solidFill>
                  <a:srgbClr val="8064A2"/>
                </a:solidFill>
              </a:rPr>
              <a:t>Queer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err="1" smtClean="0">
                <a:solidFill>
                  <a:srgbClr val="8064A2"/>
                </a:solidFill>
              </a:rPr>
              <a:t>Theory</a:t>
            </a:r>
            <a:r>
              <a:rPr lang="fr-FR" b="1" dirty="0" smtClean="0">
                <a:solidFill>
                  <a:srgbClr val="8064A2"/>
                </a:solidFill>
              </a:rPr>
              <a:t/>
            </a:r>
            <a:br>
              <a:rPr lang="fr-FR" b="1" dirty="0" smtClean="0">
                <a:solidFill>
                  <a:srgbClr val="8064A2"/>
                </a:solidFill>
              </a:rPr>
            </a:br>
            <a:endParaRPr lang="fr-FR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3604" y="140342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On Butler </a:t>
            </a:r>
            <a:r>
              <a:rPr lang="en-GB" dirty="0" smtClean="0"/>
              <a:t>“Our behaviour either cements or undermines social gender norms”  (</a:t>
            </a:r>
            <a:r>
              <a:rPr lang="en-GB" dirty="0" err="1" smtClean="0"/>
              <a:t>Moi</a:t>
            </a:r>
            <a:r>
              <a:rPr lang="en-GB" dirty="0" smtClean="0"/>
              <a:t> 2008: 262)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Reification of reality</a:t>
            </a:r>
          </a:p>
          <a:p>
            <a:pPr marL="0" indent="0">
              <a:buNone/>
            </a:pPr>
            <a:r>
              <a:rPr lang="en-GB" dirty="0" smtClean="0"/>
              <a:t>“Gender […] was a performative effect of heterosexist and </a:t>
            </a:r>
            <a:r>
              <a:rPr lang="en-GB" dirty="0" err="1" smtClean="0"/>
              <a:t>heteronormative</a:t>
            </a:r>
            <a:r>
              <a:rPr lang="en-GB" dirty="0" smtClean="0"/>
              <a:t> power structures.” (</a:t>
            </a:r>
            <a:r>
              <a:rPr lang="en-GB" dirty="0" err="1" smtClean="0"/>
              <a:t>Moi</a:t>
            </a:r>
            <a:r>
              <a:rPr lang="en-GB" dirty="0" smtClean="0"/>
              <a:t> 2008: 262) </a:t>
            </a:r>
          </a:p>
          <a:p>
            <a:pPr marL="0" indent="0">
              <a:buNone/>
            </a:pPr>
            <a:r>
              <a:rPr lang="en-GB" dirty="0" smtClean="0"/>
              <a:t>“promulgate the hegemonic materialization process” (</a:t>
            </a:r>
            <a:r>
              <a:rPr lang="en-GB" dirty="0" err="1" smtClean="0"/>
              <a:t>Prezi</a:t>
            </a:r>
            <a:r>
              <a:rPr lang="en-GB" dirty="0" smtClean="0"/>
              <a:t> 2014)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Resistance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“Profound performativity seems to be the process of accessing the excluded space in order to destabilize the hegemonic materialization process, challenge as it were the normative descriptors (Ex: woman)” (</a:t>
            </a:r>
            <a:r>
              <a:rPr lang="en-GB" dirty="0" err="1" smtClean="0"/>
              <a:t>Prezi</a:t>
            </a:r>
            <a:r>
              <a:rPr lang="en-GB" dirty="0" smtClean="0"/>
              <a:t> 2014)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1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2574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8064A2"/>
                </a:solidFill>
              </a:rPr>
              <a:t>Performativity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>
                <a:solidFill>
                  <a:srgbClr val="8064A2"/>
                </a:solidFill>
              </a:rPr>
              <a:t>&amp;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err="1" smtClean="0">
                <a:solidFill>
                  <a:srgbClr val="8064A2"/>
                </a:solidFill>
              </a:rPr>
              <a:t>Philosophy</a:t>
            </a:r>
            <a:endParaRPr lang="fr-FR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21358" cy="49648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8064A2"/>
                </a:solidFill>
              </a:rPr>
              <a:t>Heidegger</a:t>
            </a:r>
          </a:p>
          <a:p>
            <a:pPr marL="0" indent="0">
              <a:buNone/>
            </a:pPr>
            <a:r>
              <a:rPr lang="en-US" sz="2800" dirty="0" smtClean="0"/>
              <a:t> Acquiring </a:t>
            </a:r>
            <a:r>
              <a:rPr lang="en-US" sz="2800" dirty="0"/>
              <a:t>knowledge as a process of coping that implies abstracting from the </a:t>
            </a:r>
            <a:r>
              <a:rPr lang="en-US" sz="2800" dirty="0" smtClean="0"/>
              <a:t>world</a:t>
            </a:r>
            <a:r>
              <a:rPr lang="en-US" sz="2800" dirty="0"/>
              <a:t> </a:t>
            </a:r>
            <a:r>
              <a:rPr lang="en-US" sz="2800" dirty="0" smtClean="0"/>
              <a:t>implying </a:t>
            </a:r>
            <a:r>
              <a:rPr lang="en-US" sz="2800" b="1" dirty="0" smtClean="0"/>
              <a:t>a loss </a:t>
            </a:r>
            <a:r>
              <a:rPr lang="en-US" sz="2800" b="1" dirty="0"/>
              <a:t>in </a:t>
            </a:r>
            <a:r>
              <a:rPr lang="en-US" sz="2800" b="1" dirty="0" smtClean="0"/>
              <a:t>accuracy</a:t>
            </a:r>
          </a:p>
          <a:p>
            <a:pPr marL="0" indent="0">
              <a:buNone/>
            </a:pPr>
            <a:r>
              <a:rPr lang="en-US" sz="2800" b="1" dirty="0" smtClean="0"/>
              <a:t>The break down of coping as an opportunity to access otherness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“Anxiety</a:t>
            </a:r>
            <a:r>
              <a:rPr lang="en-US" sz="2800" dirty="0"/>
              <a:t>,’ he writes, ‘discloses...beings in their full but heretofore concealed strangeness as what is radically </a:t>
            </a:r>
            <a:r>
              <a:rPr lang="en-US" sz="2800" dirty="0" smtClean="0"/>
              <a:t>other” </a:t>
            </a:r>
            <a:r>
              <a:rPr lang="en-US" sz="2800" dirty="0"/>
              <a:t>(Heidegger </a:t>
            </a:r>
            <a:r>
              <a:rPr lang="en-US" sz="2800" dirty="0" smtClean="0"/>
              <a:t>1977a:</a:t>
            </a:r>
            <a:r>
              <a:rPr lang="en-US" sz="2800" dirty="0"/>
              <a:t>105)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“It must be stated that entities as entities are ‘in themselves’ and independent of any apprehension of them; yet, </a:t>
            </a:r>
            <a:r>
              <a:rPr lang="en-US" sz="2800" b="1" dirty="0"/>
              <a:t>the being of entities is found only in encounter</a:t>
            </a:r>
            <a:r>
              <a:rPr lang="en-US" sz="2800" dirty="0"/>
              <a:t> and can be explained, made understandable, only from the phenomenal exhibition and interpretation of the structure of encounter” (Heidegger 1985a: 217). 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(Dreyfus in </a:t>
            </a:r>
            <a:r>
              <a:rPr lang="en-GB" sz="2800" dirty="0" err="1"/>
              <a:t>Schatzki</a:t>
            </a:r>
            <a:r>
              <a:rPr lang="en-GB" sz="2800" dirty="0"/>
              <a:t> et al. 2001 </a:t>
            </a:r>
            <a:r>
              <a:rPr lang="en-US" sz="2800" i="1" dirty="0"/>
              <a:t>The Practice Turn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81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8064A2"/>
                </a:solidFill>
              </a:rPr>
              <a:t>Performativity &amp; Philosophy</a:t>
            </a:r>
            <a:endParaRPr lang="en-GB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85587" cy="48038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Heidegger points to two special attitudes (confronting </a:t>
            </a:r>
            <a:r>
              <a:rPr lang="en-GB" dirty="0" err="1" smtClean="0"/>
              <a:t>equipmental</a:t>
            </a:r>
            <a:r>
              <a:rPr lang="en-GB" dirty="0" smtClean="0"/>
              <a:t> breakdown and anxiety) that, on the face of it, break out of our everyday, equipment-using practices. Since Heidegger bases his account of meaning on equipment-using practices, he concludes that such special attitudes, by ‘</a:t>
            </a:r>
            <a:r>
              <a:rPr lang="en-GB" dirty="0" err="1" smtClean="0"/>
              <a:t>deworlding</a:t>
            </a:r>
            <a:r>
              <a:rPr lang="en-GB" dirty="0" smtClean="0"/>
              <a:t>’ entities, </a:t>
            </a:r>
            <a:r>
              <a:rPr lang="en-GB" b="1" dirty="0" smtClean="0"/>
              <a:t>break out of our everyday meanings altogether and give us access to the ‘incomprehensible’ as it is in itself</a:t>
            </a:r>
            <a:r>
              <a:rPr lang="en-GB" dirty="0" smtClean="0"/>
              <a:t>. But, if one has a broader conception of everyday meaning that includes perceiving things outside of use-relations, such a ‘switchover’ would not get one outside the everyday (Dreyfus 2001: 164)</a:t>
            </a:r>
          </a:p>
        </p:txBody>
      </p:sp>
    </p:spTree>
    <p:extLst>
      <p:ext uri="{BB962C8B-B14F-4D97-AF65-F5344CB8AC3E}">
        <p14:creationId xmlns:p14="http://schemas.microsoft.com/office/powerpoint/2010/main" val="146685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8064A2"/>
                </a:solidFill>
              </a:rPr>
              <a:t>Performativity &amp; Philosophy</a:t>
            </a:r>
            <a:endParaRPr lang="en-GB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Gender, Psychoanalysis &amp; Philosophy</a:t>
            </a:r>
          </a:p>
          <a:p>
            <a:pPr marL="0" indent="0">
              <a:buNone/>
            </a:pPr>
            <a:r>
              <a:rPr lang="en-US" dirty="0" smtClean="0"/>
              <a:t>Acquiring </a:t>
            </a:r>
            <a:r>
              <a:rPr lang="en-US" dirty="0"/>
              <a:t>knowledge with </a:t>
            </a:r>
            <a:r>
              <a:rPr lang="en-US" dirty="0" smtClean="0"/>
              <a:t>care (</a:t>
            </a:r>
            <a:r>
              <a:rPr lang="en-US" dirty="0" err="1" smtClean="0"/>
              <a:t>Hollway</a:t>
            </a:r>
            <a:r>
              <a:rPr lang="en-US" dirty="0" smtClean="0"/>
              <a:t> 2006)</a:t>
            </a:r>
            <a:endParaRPr lang="en-US" dirty="0"/>
          </a:p>
          <a:p>
            <a:endParaRPr lang="en-GB" dirty="0"/>
          </a:p>
        </p:txBody>
      </p:sp>
      <p:pic>
        <p:nvPicPr>
          <p:cNvPr id="5" name="Image 4" descr="Hollway 2006 b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87" y="3429000"/>
            <a:ext cx="74422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6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8064A2"/>
                </a:solidFill>
              </a:rPr>
              <a:t>Hollway</a:t>
            </a:r>
            <a:r>
              <a:rPr lang="en-GB" b="1" dirty="0" smtClean="0">
                <a:solidFill>
                  <a:srgbClr val="8064A2"/>
                </a:solidFill>
              </a:rPr>
              <a:t> 2006</a:t>
            </a:r>
            <a:endParaRPr lang="en-GB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Image 3" descr="hollway id and confus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79121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5118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8064A2"/>
                </a:solidFill>
              </a:rPr>
              <a:t>Performativity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>
                <a:solidFill>
                  <a:srgbClr val="8064A2"/>
                </a:solidFill>
              </a:rPr>
              <a:t>&amp;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err="1" smtClean="0">
                <a:solidFill>
                  <a:srgbClr val="8064A2"/>
                </a:solidFill>
              </a:rPr>
              <a:t>Spirituality</a:t>
            </a:r>
            <a:endParaRPr lang="fr-FR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Spirituality 2.0 (mindfulness, presencing, slow management, the flow) 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4"/>
                </a:solidFill>
              </a:rPr>
              <a:t>Being </a:t>
            </a:r>
            <a:r>
              <a:rPr lang="en-US" sz="2800" b="1" dirty="0" smtClean="0">
                <a:solidFill>
                  <a:schemeClr val="accent4"/>
                </a:solidFill>
              </a:rPr>
              <a:t>here and now</a:t>
            </a:r>
          </a:p>
          <a:p>
            <a:pPr marL="0" indent="0">
              <a:buNone/>
            </a:pPr>
            <a:r>
              <a:rPr lang="en-US" sz="2800" dirty="0" smtClean="0"/>
              <a:t>	Withholding </a:t>
            </a:r>
            <a:r>
              <a:rPr lang="en-US" sz="2800" dirty="0"/>
              <a:t>judgment, </a:t>
            </a:r>
            <a:r>
              <a:rPr lang="en-US" sz="2800" dirty="0" smtClean="0"/>
              <a:t>embracing </a:t>
            </a:r>
            <a:r>
              <a:rPr lang="en-US" sz="2800" b="1" dirty="0"/>
              <a:t>neutrality </a:t>
            </a:r>
          </a:p>
          <a:p>
            <a:pPr marL="0" indent="0">
              <a:buNone/>
            </a:pPr>
            <a:r>
              <a:rPr lang="en-US" sz="2800" dirty="0" smtClean="0"/>
              <a:t>	Recognizing </a:t>
            </a:r>
            <a:r>
              <a:rPr lang="en-US" sz="2800" dirty="0"/>
              <a:t>emotional states (fear, anger, </a:t>
            </a:r>
            <a:r>
              <a:rPr lang="en-US" sz="2800" dirty="0" smtClean="0"/>
              <a:t>	frustration</a:t>
            </a:r>
            <a:r>
              <a:rPr lang="en-US" sz="2800" dirty="0"/>
              <a:t>, ambivalence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	Embracing paradoxes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8064A2"/>
                </a:solidFill>
              </a:rPr>
              <a:t>Connecting with openness of heart </a:t>
            </a:r>
            <a:endParaRPr lang="en-US" sz="2800" b="1" dirty="0">
              <a:solidFill>
                <a:srgbClr val="8064A2"/>
              </a:solidFill>
            </a:endParaRP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Demonstrating empathy</a:t>
            </a:r>
            <a:r>
              <a:rPr lang="en-US" sz="2800" dirty="0" smtClean="0"/>
              <a:t>, </a:t>
            </a:r>
            <a:r>
              <a:rPr lang="en-US" sz="2800" dirty="0" smtClean="0"/>
              <a:t>compassion</a:t>
            </a:r>
            <a:endParaRPr lang="en-US" sz="2800" b="1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931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8064A2"/>
                </a:solidFill>
              </a:rPr>
              <a:t>Spirituality 2.0</a:t>
            </a:r>
            <a:endParaRPr lang="en-GB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fr-FR" sz="3200" b="1" dirty="0" err="1"/>
              <a:t>Mindfulness</a:t>
            </a:r>
            <a:r>
              <a:rPr lang="fr-FR" sz="3200" b="1" dirty="0"/>
              <a:t> </a:t>
            </a:r>
            <a:r>
              <a:rPr lang="fr-FR" sz="3200" dirty="0" smtClean="0"/>
              <a:t>: </a:t>
            </a:r>
            <a:r>
              <a:rPr lang="en-GB" sz="3200" dirty="0" err="1"/>
              <a:t>Thich</a:t>
            </a:r>
            <a:r>
              <a:rPr lang="en-GB" sz="3200" dirty="0"/>
              <a:t> </a:t>
            </a:r>
            <a:r>
              <a:rPr lang="en-GB" sz="3200" dirty="0" err="1"/>
              <a:t>Nhat</a:t>
            </a:r>
            <a:r>
              <a:rPr lang="en-GB" sz="3200" dirty="0"/>
              <a:t> </a:t>
            </a:r>
            <a:r>
              <a:rPr lang="en-GB" sz="3200" dirty="0" err="1"/>
              <a:t>Hanh</a:t>
            </a:r>
            <a:r>
              <a:rPr lang="en-GB" sz="3200" dirty="0"/>
              <a:t>. </a:t>
            </a:r>
            <a:r>
              <a:rPr lang="en-GB" sz="3200" dirty="0" smtClean="0"/>
              <a:t>(1992, 1999</a:t>
            </a:r>
            <a:r>
              <a:rPr lang="fr-FR" sz="3200" dirty="0"/>
              <a:t>)</a:t>
            </a:r>
            <a:endParaRPr lang="fr-FR" sz="3200" dirty="0"/>
          </a:p>
          <a:p>
            <a:pPr marL="457200" lvl="1" indent="0">
              <a:buNone/>
              <a:defRPr/>
            </a:pPr>
            <a:r>
              <a:rPr lang="fr-FR" sz="3200" dirty="0"/>
              <a:t>Flow: </a:t>
            </a:r>
            <a:r>
              <a:rPr lang="en-GB" sz="3200" dirty="0" err="1"/>
              <a:t>Csikszentmihalyi</a:t>
            </a:r>
            <a:r>
              <a:rPr lang="en-GB" sz="3200" dirty="0"/>
              <a:t>, </a:t>
            </a:r>
            <a:r>
              <a:rPr lang="en-GB" sz="3200" dirty="0" err="1"/>
              <a:t>Mihaly</a:t>
            </a:r>
            <a:r>
              <a:rPr lang="en-GB" sz="3200" dirty="0"/>
              <a:t> </a:t>
            </a:r>
            <a:r>
              <a:rPr lang="en-GB" sz="3200" dirty="0" smtClean="0"/>
              <a:t>(1990)</a:t>
            </a:r>
            <a:endParaRPr lang="fr-FR" sz="3200" dirty="0"/>
          </a:p>
          <a:p>
            <a:pPr marL="457200" lvl="1" indent="0">
              <a:buNone/>
              <a:defRPr/>
            </a:pPr>
            <a:r>
              <a:rPr lang="fr-FR" sz="3200" dirty="0"/>
              <a:t>Servant leadership: </a:t>
            </a:r>
            <a:r>
              <a:rPr lang="en-GB" sz="3200" dirty="0"/>
              <a:t>Greenleaf, R. K. </a:t>
            </a:r>
            <a:r>
              <a:rPr lang="en-GB" sz="3200" dirty="0" smtClean="0"/>
              <a:t>(1977)</a:t>
            </a:r>
            <a:endParaRPr lang="en-GB" sz="3200" dirty="0"/>
          </a:p>
          <a:p>
            <a:pPr marL="457200" lvl="1" indent="0">
              <a:buNone/>
              <a:defRPr/>
            </a:pPr>
            <a:r>
              <a:rPr lang="en-GB" sz="3200" dirty="0"/>
              <a:t>Slow leadership, management, food… </a:t>
            </a:r>
          </a:p>
          <a:p>
            <a:pPr marL="457200" lvl="1" indent="0">
              <a:buNone/>
              <a:defRPr/>
            </a:pPr>
            <a:r>
              <a:rPr lang="en-GB" sz="3200" dirty="0"/>
              <a:t>Presencing: Otto </a:t>
            </a:r>
            <a:r>
              <a:rPr lang="en-GB" sz="3200" dirty="0" err="1" smtClean="0"/>
              <a:t>Scharmer</a:t>
            </a:r>
            <a:r>
              <a:rPr lang="en-GB" sz="3200" dirty="0" smtClean="0"/>
              <a:t> (2007)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86130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Consciousness manipulation &amp; freedom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8749" y="1417638"/>
            <a:ext cx="8858251" cy="4708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200" dirty="0" smtClean="0">
                <a:solidFill>
                  <a:srgbClr val="FF0000"/>
                </a:solidFill>
              </a:rPr>
              <a:t>Aware of outer </a:t>
            </a:r>
            <a:r>
              <a:rPr lang="en-GB" sz="1200" dirty="0">
                <a:solidFill>
                  <a:srgbClr val="FF0000"/>
                </a:solidFill>
              </a:rPr>
              <a:t>(others and organizational dynamics), but not of </a:t>
            </a:r>
            <a:r>
              <a:rPr lang="en-GB" sz="1200" dirty="0" smtClean="0">
                <a:solidFill>
                  <a:srgbClr val="FF0000"/>
                </a:solidFill>
              </a:rPr>
              <a:t>inner world (self) </a:t>
            </a:r>
            <a:r>
              <a:rPr lang="en-GB" sz="1200" dirty="0" smtClean="0">
                <a:solidFill>
                  <a:srgbClr val="9BBB59"/>
                </a:solidFill>
              </a:rPr>
              <a:t>epistemic</a:t>
            </a:r>
            <a:endParaRPr lang="en-GB" sz="1200" dirty="0">
              <a:solidFill>
                <a:srgbClr val="9BBB59"/>
              </a:solidFill>
            </a:endParaRPr>
          </a:p>
          <a:p>
            <a:pPr marL="0" indent="0" algn="ctr">
              <a:buNone/>
            </a:pPr>
            <a:r>
              <a:rPr lang="en-GB" sz="1200" dirty="0"/>
              <a:t>Liable to manipulate others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 smtClean="0">
                <a:solidFill>
                  <a:srgbClr val="FF0000"/>
                </a:solidFill>
              </a:rPr>
              <a:t>						</a:t>
            </a:r>
            <a:endParaRPr lang="en-GB" sz="1200" dirty="0"/>
          </a:p>
          <a:p>
            <a:pPr marL="0" indent="0">
              <a:buNone/>
            </a:pPr>
            <a:endParaRPr lang="en-GB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rgbClr val="FF0000"/>
                </a:solidFill>
              </a:rPr>
              <a:t>Unconscious of inner and unaware of outer world			Conscious of inner and aware of outer world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accent3"/>
                </a:solidFill>
              </a:rPr>
              <a:t>epistemic and </a:t>
            </a:r>
            <a:r>
              <a:rPr lang="en-GB" sz="1200" dirty="0" smtClean="0">
                <a:solidFill>
                  <a:schemeClr val="accent3"/>
                </a:solidFill>
              </a:rPr>
              <a:t>ontic</a:t>
            </a:r>
            <a:r>
              <a:rPr lang="en-GB" sz="1200" dirty="0" smtClean="0"/>
              <a:t>							</a:t>
            </a:r>
            <a:r>
              <a:rPr lang="en-GB" sz="1200" dirty="0" smtClean="0">
                <a:solidFill>
                  <a:schemeClr val="accent3"/>
                </a:solidFill>
              </a:rPr>
              <a:t>epistemic and ontic</a:t>
            </a:r>
          </a:p>
          <a:p>
            <a:pPr marL="0" indent="0">
              <a:buNone/>
            </a:pPr>
            <a:r>
              <a:rPr lang="en-GB" sz="1200" dirty="0"/>
              <a:t>Liable to being manipulated and manipulate </a:t>
            </a:r>
            <a:r>
              <a:rPr lang="en-GB" sz="1200" dirty="0" smtClean="0"/>
              <a:t>others			Beyond </a:t>
            </a:r>
            <a:r>
              <a:rPr lang="en-GB" sz="1200" dirty="0"/>
              <a:t>manipulation, and able to foster compassionate </a:t>
            </a:r>
            <a:r>
              <a:rPr lang="en-GB" sz="1200" dirty="0" smtClean="0"/>
              <a:t>connections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								</a:t>
            </a:r>
            <a:r>
              <a:rPr lang="en-GB" sz="1200" b="1" i="1" dirty="0" smtClean="0">
                <a:solidFill>
                  <a:schemeClr val="accent4"/>
                </a:solidFill>
              </a:rPr>
              <a:t>Inner freedom with a capacity to foster outer freedom</a:t>
            </a:r>
            <a:r>
              <a:rPr lang="en-GB" sz="1200" dirty="0" smtClean="0"/>
              <a:t>			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									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 algn="ctr">
              <a:buNone/>
            </a:pPr>
            <a:endParaRPr lang="en-GB" sz="12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sz="1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sz="12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1200" dirty="0" smtClean="0">
                <a:solidFill>
                  <a:srgbClr val="FF0000"/>
                </a:solidFill>
              </a:rPr>
              <a:t>Conscious </a:t>
            </a:r>
            <a:r>
              <a:rPr lang="en-GB" sz="1200" dirty="0">
                <a:solidFill>
                  <a:srgbClr val="FF0000"/>
                </a:solidFill>
              </a:rPr>
              <a:t>of inner but unaware of outer world </a:t>
            </a:r>
            <a:r>
              <a:rPr lang="en-GB" sz="1200" dirty="0" smtClean="0">
                <a:solidFill>
                  <a:srgbClr val="9BBB59"/>
                </a:solidFill>
              </a:rPr>
              <a:t>ontic</a:t>
            </a:r>
            <a:endParaRPr lang="en-GB" sz="1200" dirty="0">
              <a:solidFill>
                <a:srgbClr val="9BBB59"/>
              </a:solidFill>
            </a:endParaRPr>
          </a:p>
          <a:p>
            <a:pPr marL="0" indent="0" algn="ctr">
              <a:buNone/>
            </a:pPr>
            <a:r>
              <a:rPr lang="en-GB" sz="1200" dirty="0"/>
              <a:t>Liable to being manipulated by </a:t>
            </a:r>
            <a:r>
              <a:rPr lang="en-GB" sz="1200" dirty="0" smtClean="0"/>
              <a:t>others</a:t>
            </a:r>
            <a:endParaRPr lang="en-GB" sz="1200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3780981" y="1985622"/>
            <a:ext cx="0" cy="29158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>
            <a:off x="1734902" y="3200947"/>
            <a:ext cx="39348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30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</a:t>
            </a:r>
            <a:r>
              <a:rPr lang="en-GB" dirty="0" smtClean="0"/>
              <a:t>darkness </a:t>
            </a:r>
            <a:r>
              <a:rPr lang="en-GB" dirty="0" smtClean="0"/>
              <a:t>to freedom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333" y="1600200"/>
            <a:ext cx="8889999" cy="4525963"/>
          </a:xfrm>
        </p:spPr>
        <p:txBody>
          <a:bodyPr>
            <a:normAutofit fontScale="62500" lnSpcReduction="20000"/>
          </a:bodyPr>
          <a:lstStyle/>
          <a:p>
            <a:pPr marL="2743200" lvl="6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	Episteme</a:t>
            </a:r>
          </a:p>
          <a:p>
            <a:pPr marL="0" indent="0">
              <a:buNone/>
            </a:pPr>
            <a:endParaRPr lang="en-GB" sz="1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000000"/>
                </a:solidFill>
              </a:rPr>
              <a:t>	</a:t>
            </a:r>
            <a:r>
              <a:rPr lang="en-GB" sz="1600" dirty="0" err="1" smtClean="0">
                <a:solidFill>
                  <a:srgbClr val="000000"/>
                </a:solidFill>
              </a:rPr>
              <a:t>Denaturalisaton</a:t>
            </a:r>
            <a:r>
              <a:rPr lang="en-GB" sz="1600" dirty="0" smtClean="0">
                <a:solidFill>
                  <a:srgbClr val="000000"/>
                </a:solidFill>
              </a:rPr>
              <a:t>									Micro emancipation		</a:t>
            </a:r>
            <a:endParaRPr lang="en-GB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000000"/>
                </a:solidFill>
              </a:rPr>
              <a:t>	</a:t>
            </a:r>
            <a:r>
              <a:rPr lang="en-GB" sz="1600" dirty="0" err="1" smtClean="0">
                <a:solidFill>
                  <a:srgbClr val="000000"/>
                </a:solidFill>
              </a:rPr>
              <a:t>Reificaiton</a:t>
            </a:r>
            <a:r>
              <a:rPr lang="en-GB" sz="1600" dirty="0">
                <a:solidFill>
                  <a:srgbClr val="FF0000"/>
                </a:solidFill>
              </a:rPr>
              <a:t>	</a:t>
            </a:r>
            <a:r>
              <a:rPr lang="en-GB" sz="1600" dirty="0" smtClean="0">
                <a:solidFill>
                  <a:srgbClr val="FF0000"/>
                </a:solidFill>
              </a:rPr>
              <a:t>								</a:t>
            </a:r>
            <a:r>
              <a:rPr lang="en-GB" sz="1600" dirty="0" smtClean="0">
                <a:solidFill>
                  <a:srgbClr val="000000"/>
                </a:solidFill>
              </a:rPr>
              <a:t>Non </a:t>
            </a:r>
            <a:r>
              <a:rPr lang="en-GB" sz="1600" dirty="0">
                <a:solidFill>
                  <a:srgbClr val="000000"/>
                </a:solidFill>
              </a:rPr>
              <a:t>performativity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000000"/>
                </a:solidFill>
              </a:rPr>
              <a:t>											</a:t>
            </a:r>
            <a:r>
              <a:rPr lang="en-GB" sz="1600" dirty="0">
                <a:solidFill>
                  <a:srgbClr val="000000"/>
                </a:solidFill>
              </a:rPr>
              <a:t>Critical performativity tactics</a:t>
            </a:r>
            <a:r>
              <a:rPr lang="en-GB" sz="1600" dirty="0">
                <a:solidFill>
                  <a:srgbClr val="FF0000"/>
                </a:solidFill>
              </a:rPr>
              <a:t>	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	</a:t>
            </a:r>
            <a:r>
              <a:rPr lang="en-GB" sz="1600" dirty="0" smtClean="0">
                <a:solidFill>
                  <a:srgbClr val="FF0000"/>
                </a:solidFill>
              </a:rPr>
              <a:t>										</a:t>
            </a:r>
            <a:r>
              <a:rPr lang="en-GB" sz="1600" dirty="0" smtClean="0">
                <a:solidFill>
                  <a:srgbClr val="000000"/>
                </a:solidFill>
              </a:rPr>
              <a:t>Profoundly mysterious performativity	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00"/>
                </a:solidFill>
              </a:rPr>
              <a:t>										Reality principle											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00"/>
                </a:solidFill>
              </a:rPr>
              <a:t>										</a:t>
            </a:r>
            <a:r>
              <a:rPr lang="en-GB" sz="1600" dirty="0" smtClean="0">
                <a:solidFill>
                  <a:srgbClr val="FF0000"/>
                </a:solidFill>
              </a:rPr>
              <a:t>																				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	</a:t>
            </a:r>
            <a:r>
              <a:rPr lang="en-GB" sz="1600" dirty="0" smtClean="0">
                <a:solidFill>
                  <a:srgbClr val="FF0000"/>
                </a:solidFill>
              </a:rPr>
              <a:t>										</a:t>
            </a:r>
            <a:r>
              <a:rPr lang="en-GB" sz="1600" dirty="0" err="1" smtClean="0">
                <a:solidFill>
                  <a:srgbClr val="8064A2"/>
                </a:solidFill>
              </a:rPr>
              <a:t>Bion</a:t>
            </a:r>
            <a:r>
              <a:rPr lang="en-GB" sz="1600" dirty="0" smtClean="0">
                <a:solidFill>
                  <a:srgbClr val="FF0000"/>
                </a:solidFill>
              </a:rPr>
              <a:t>		 </a:t>
            </a: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DARKNESS								</a:t>
            </a:r>
            <a:r>
              <a:rPr lang="en-GB" sz="1600" dirty="0">
                <a:solidFill>
                  <a:srgbClr val="FF0000"/>
                </a:solidFill>
              </a:rPr>
              <a:t>	</a:t>
            </a:r>
            <a:r>
              <a:rPr lang="en-GB" sz="1600" dirty="0" smtClean="0">
                <a:solidFill>
                  <a:srgbClr val="FF0000"/>
                </a:solidFill>
              </a:rPr>
              <a:t>	</a:t>
            </a:r>
            <a:r>
              <a:rPr lang="en-GB" sz="1600" dirty="0" err="1" smtClean="0">
                <a:solidFill>
                  <a:schemeClr val="accent4"/>
                </a:solidFill>
              </a:rPr>
              <a:t>Dasein</a:t>
            </a:r>
            <a:r>
              <a:rPr lang="en-GB" sz="1600" dirty="0" smtClean="0">
                <a:solidFill>
                  <a:schemeClr val="accent4"/>
                </a:solidFill>
              </a:rPr>
              <a:t>						</a:t>
            </a:r>
            <a:r>
              <a:rPr lang="en-GB" sz="1600" dirty="0" smtClean="0">
                <a:solidFill>
                  <a:srgbClr val="FF0000"/>
                </a:solidFill>
              </a:rPr>
              <a:t>FREEDOM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Unconscious</a:t>
            </a:r>
            <a:r>
              <a:rPr lang="en-GB" sz="1600" dirty="0" smtClean="0">
                <a:solidFill>
                  <a:schemeClr val="accent4"/>
                </a:solidFill>
              </a:rPr>
              <a:t>										</a:t>
            </a:r>
            <a:r>
              <a:rPr lang="en-GB" sz="1600" b="1" dirty="0" smtClean="0">
                <a:solidFill>
                  <a:schemeClr val="accent4"/>
                </a:solidFill>
              </a:rPr>
              <a:t>Critical Mindfulness</a:t>
            </a:r>
            <a:r>
              <a:rPr lang="en-GB" sz="1600" dirty="0" smtClean="0">
                <a:solidFill>
                  <a:srgbClr val="FF0000"/>
                </a:solidFill>
              </a:rPr>
              <a:t>					Conscious</a:t>
            </a: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	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000000"/>
                </a:solidFill>
              </a:rPr>
              <a:t>	Psychoanalysis of affects &amp; manipulation					Practice Turn</a:t>
            </a:r>
            <a:r>
              <a:rPr lang="en-GB" sz="1600" dirty="0" smtClean="0">
                <a:solidFill>
                  <a:srgbClr val="FF0000"/>
                </a:solidFill>
              </a:rPr>
              <a:t>											</a:t>
            </a:r>
            <a:r>
              <a:rPr lang="en-GB" sz="1600" dirty="0" smtClean="0">
                <a:solidFill>
                  <a:srgbClr val="000000"/>
                </a:solidFill>
              </a:rPr>
              <a:t>Critical leadership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00"/>
                </a:solidFill>
              </a:rPr>
              <a:t>										Performative utopias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	</a:t>
            </a:r>
            <a:r>
              <a:rPr lang="en-GB" sz="1600" dirty="0" smtClean="0">
                <a:solidFill>
                  <a:srgbClr val="FF0000"/>
                </a:solidFill>
              </a:rPr>
              <a:t>										</a:t>
            </a:r>
            <a:r>
              <a:rPr lang="en-GB" sz="1600" dirty="0" smtClean="0">
                <a:solidFill>
                  <a:srgbClr val="000000"/>
                </a:solidFill>
              </a:rPr>
              <a:t>Queer performativity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00"/>
                </a:solidFill>
              </a:rPr>
              <a:t>										Servant leadership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00"/>
                </a:solidFill>
              </a:rPr>
              <a:t>										</a:t>
            </a:r>
            <a:r>
              <a:rPr lang="en-GB" sz="1600" dirty="0" smtClean="0">
                <a:solidFill>
                  <a:srgbClr val="000000"/>
                </a:solidFill>
              </a:rPr>
              <a:t>Care 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chemeClr val="accent4"/>
                </a:solidFill>
              </a:rPr>
              <a:t>											Presencing</a:t>
            </a:r>
            <a:endParaRPr lang="en-GB" sz="16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accent4"/>
                </a:solidFill>
              </a:rPr>
              <a:t>											</a:t>
            </a:r>
            <a:r>
              <a:rPr lang="en-GB" sz="1600" dirty="0" smtClean="0">
                <a:solidFill>
                  <a:schemeClr val="accent4"/>
                </a:solidFill>
              </a:rPr>
              <a:t>Flow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accent4"/>
                </a:solidFill>
              </a:rPr>
              <a:t>	</a:t>
            </a:r>
            <a:r>
              <a:rPr lang="en-GB" sz="1600" dirty="0" smtClean="0">
                <a:solidFill>
                  <a:schemeClr val="accent4"/>
                </a:solidFill>
              </a:rPr>
              <a:t>										Slow </a:t>
            </a:r>
            <a:r>
              <a:rPr lang="en-GB" sz="1600" dirty="0">
                <a:solidFill>
                  <a:schemeClr val="accent4"/>
                </a:solidFill>
              </a:rPr>
              <a:t>management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		</a:t>
            </a: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								</a:t>
            </a:r>
            <a:r>
              <a:rPr lang="en-GB" sz="1600" dirty="0" err="1" smtClean="0">
                <a:solidFill>
                  <a:srgbClr val="FF0000"/>
                </a:solidFill>
              </a:rPr>
              <a:t>Ontos</a:t>
            </a:r>
            <a:r>
              <a:rPr lang="en-GB" sz="1600" dirty="0" smtClean="0">
                <a:solidFill>
                  <a:srgbClr val="FF0000"/>
                </a:solidFill>
              </a:rPr>
              <a:t> /being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3925019" y="2003511"/>
            <a:ext cx="25879" cy="36424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1167137" y="3579947"/>
            <a:ext cx="59215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55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>
                <a:solidFill>
                  <a:schemeClr val="accent4"/>
                </a:solidFill>
              </a:rPr>
              <a:t>From Critical Performativity to Mindful Performativity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284" y="1600200"/>
            <a:ext cx="887571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/>
              <a:t>Critical Management Studies</a:t>
            </a:r>
            <a:endParaRPr lang="en-US" sz="2800" b="1" dirty="0"/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Psychoanalysis</a:t>
            </a: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Queer studies</a:t>
            </a:r>
          </a:p>
          <a:p>
            <a:pPr marL="0" indent="0" algn="ctr">
              <a:buNone/>
            </a:pPr>
            <a:r>
              <a:rPr lang="en-US" sz="2800" b="1" dirty="0" smtClean="0"/>
              <a:t>Philosophy</a:t>
            </a:r>
          </a:p>
          <a:p>
            <a:pPr marL="0" indent="0" algn="ctr">
              <a:buNone/>
            </a:pPr>
            <a:r>
              <a:rPr lang="en-US" sz="2800" b="1" dirty="0" smtClean="0"/>
              <a:t>Spirituality </a:t>
            </a:r>
          </a:p>
          <a:p>
            <a:pPr marL="0" indent="0" algn="ctr">
              <a:buNone/>
            </a:pPr>
            <a:r>
              <a:rPr lang="en-US" sz="2800" b="1" dirty="0" smtClean="0"/>
              <a:t>Coaching</a:t>
            </a:r>
            <a:endParaRPr lang="en-US" sz="2800" b="1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222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5118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8064A2"/>
                </a:solidFill>
              </a:rPr>
              <a:t>Performativity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smtClean="0">
                <a:solidFill>
                  <a:srgbClr val="8064A2"/>
                </a:solidFill>
              </a:rPr>
              <a:t>&amp; Coaching</a:t>
            </a:r>
            <a:endParaRPr lang="fr-FR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Foucauldian</a:t>
            </a:r>
            <a:r>
              <a:rPr lang="en-US" sz="3600" dirty="0" smtClean="0"/>
              <a:t> resistance (</a:t>
            </a:r>
            <a:r>
              <a:rPr lang="en-US" sz="3600" dirty="0" err="1" smtClean="0"/>
              <a:t>Pezet</a:t>
            </a:r>
            <a:r>
              <a:rPr lang="en-US" sz="3600" dirty="0" smtClean="0"/>
              <a:t> </a:t>
            </a:r>
            <a:r>
              <a:rPr lang="en-US" sz="3600" dirty="0" smtClean="0"/>
              <a:t>2007)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Unintended </a:t>
            </a:r>
            <a:r>
              <a:rPr lang="en-US" sz="3600" dirty="0" smtClean="0"/>
              <a:t>consequences of coaching in enhancing performance (Arnaud </a:t>
            </a:r>
            <a:r>
              <a:rPr lang="en-US" sz="3600" i="1" dirty="0" smtClean="0"/>
              <a:t>et al</a:t>
            </a:r>
            <a:r>
              <a:rPr lang="en-US" sz="3600" dirty="0" smtClean="0"/>
              <a:t>. </a:t>
            </a:r>
            <a:r>
              <a:rPr lang="en-US" sz="3600" dirty="0" smtClean="0"/>
              <a:t>2005)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492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51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rgbClr val="8064A2"/>
                </a:solidFill>
              </a:rPr>
              <a:t>Performativity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err="1" smtClean="0">
                <a:solidFill>
                  <a:srgbClr val="8064A2"/>
                </a:solidFill>
              </a:rPr>
              <a:t>born</a:t>
            </a:r>
            <a:r>
              <a:rPr lang="fr-FR" b="1" dirty="0" smtClean="0">
                <a:solidFill>
                  <a:srgbClr val="8064A2"/>
                </a:solidFill>
              </a:rPr>
              <a:t> out in</a:t>
            </a:r>
            <a:r>
              <a:rPr lang="fr-FR" b="1" dirty="0" smtClean="0">
                <a:solidFill>
                  <a:srgbClr val="8064A2"/>
                </a:solidFill>
              </a:rPr>
              <a:t> Coaching</a:t>
            </a:r>
            <a:endParaRPr lang="fr-FR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Our </a:t>
            </a:r>
            <a:r>
              <a:rPr lang="en-US" sz="2800" dirty="0" smtClean="0"/>
              <a:t>field work : the story of the </a:t>
            </a:r>
            <a:r>
              <a:rPr lang="en-US" sz="2800" dirty="0" smtClean="0"/>
              <a:t>coach </a:t>
            </a:r>
            <a:r>
              <a:rPr lang="en-US" sz="2800" dirty="0" smtClean="0"/>
              <a:t>in four stages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alienated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leaves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studies </a:t>
            </a:r>
            <a:r>
              <a:rPr lang="en-US" sz="2800" dirty="0" smtClean="0"/>
              <a:t>to be </a:t>
            </a:r>
            <a:r>
              <a:rPr lang="en-US" sz="2800" dirty="0" smtClean="0"/>
              <a:t>coach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becomes </a:t>
            </a:r>
            <a:r>
              <a:rPr lang="en-US" sz="2800" dirty="0" smtClean="0"/>
              <a:t>coach in organizations with ambivalent feelings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946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C23: The </a:t>
            </a:r>
            <a:r>
              <a:rPr lang="fr-FR" dirty="0" err="1" smtClean="0"/>
              <a:t>goat</a:t>
            </a:r>
            <a:r>
              <a:rPr lang="fr-FR" dirty="0" smtClean="0"/>
              <a:t> </a:t>
            </a:r>
            <a:r>
              <a:rPr lang="fr-FR" dirty="0" err="1" smtClean="0"/>
              <a:t>attached</a:t>
            </a:r>
            <a:r>
              <a:rPr lang="fr-FR" dirty="0" smtClean="0"/>
              <a:t> to the post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b="1" dirty="0" err="1" smtClean="0"/>
              <a:t>paradox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 ! </a:t>
            </a:r>
            <a:r>
              <a:rPr lang="fr-FR" dirty="0" err="1" smtClean="0"/>
              <a:t>Because</a:t>
            </a:r>
            <a:r>
              <a:rPr lang="fr-FR" dirty="0" smtClean="0"/>
              <a:t>, </a:t>
            </a:r>
            <a:r>
              <a:rPr lang="fr-FR" dirty="0" err="1" smtClean="0"/>
              <a:t>normally</a:t>
            </a:r>
            <a:r>
              <a:rPr lang="fr-FR" dirty="0" smtClean="0"/>
              <a:t>, the manager, </a:t>
            </a:r>
            <a:r>
              <a:rPr lang="fr-FR" dirty="0" smtClean="0"/>
              <a:t>by </a:t>
            </a:r>
            <a:r>
              <a:rPr lang="fr-FR" dirty="0" err="1" smtClean="0"/>
              <a:t>definition</a:t>
            </a:r>
            <a:r>
              <a:rPr lang="fr-FR" dirty="0" smtClean="0"/>
              <a:t>,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responsibe</a:t>
            </a:r>
            <a:r>
              <a:rPr lang="fr-FR" dirty="0" smtClean="0"/>
              <a:t> and </a:t>
            </a:r>
            <a:r>
              <a:rPr lang="fr-FR" dirty="0" err="1" smtClean="0"/>
              <a:t>autonomous</a:t>
            </a:r>
            <a:r>
              <a:rPr lang="fr-FR" dirty="0" smtClean="0"/>
              <a:t> […] the image </a:t>
            </a:r>
            <a:r>
              <a:rPr lang="fr-FR" dirty="0" err="1" smtClean="0"/>
              <a:t>is</a:t>
            </a:r>
            <a:r>
              <a:rPr lang="fr-FR" dirty="0" smtClean="0"/>
              <a:t> […] the </a:t>
            </a:r>
            <a:r>
              <a:rPr lang="fr-FR" dirty="0" err="1" smtClean="0"/>
              <a:t>goat</a:t>
            </a:r>
            <a:r>
              <a:rPr lang="fr-FR" dirty="0" smtClean="0"/>
              <a:t> </a:t>
            </a:r>
            <a:r>
              <a:rPr lang="fr-FR" dirty="0" err="1" smtClean="0"/>
              <a:t>attached</a:t>
            </a:r>
            <a:r>
              <a:rPr lang="fr-FR" dirty="0" smtClean="0"/>
              <a:t> to the </a:t>
            </a:r>
            <a:r>
              <a:rPr lang="fr-FR" dirty="0" smtClean="0"/>
              <a:t>post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fair</a:t>
            </a:r>
            <a:r>
              <a:rPr lang="fr-FR" dirty="0" smtClean="0"/>
              <a:t> posture </a:t>
            </a:r>
            <a:r>
              <a:rPr lang="fr-FR" dirty="0" err="1" smtClean="0"/>
              <a:t>is</a:t>
            </a:r>
            <a:r>
              <a:rPr lang="fr-FR" dirty="0" smtClean="0"/>
              <a:t> […] to </a:t>
            </a:r>
            <a:r>
              <a:rPr lang="fr-FR" dirty="0" err="1" smtClean="0"/>
              <a:t>be</a:t>
            </a:r>
            <a:r>
              <a:rPr lang="fr-FR" dirty="0" smtClean="0"/>
              <a:t> in </a:t>
            </a:r>
            <a:r>
              <a:rPr lang="fr-FR" b="1" dirty="0" smtClean="0"/>
              <a:t>the </a:t>
            </a:r>
            <a:r>
              <a:rPr lang="fr-FR" b="1" dirty="0" err="1" smtClean="0"/>
              <a:t>present</a:t>
            </a:r>
            <a:r>
              <a:rPr lang="fr-FR" b="1" dirty="0" smtClean="0"/>
              <a:t> time </a:t>
            </a:r>
            <a:r>
              <a:rPr lang="fr-FR" dirty="0" smtClean="0"/>
              <a:t>[…]  the </a:t>
            </a:r>
            <a:r>
              <a:rPr lang="fr-FR" dirty="0" err="1" smtClean="0"/>
              <a:t>responsability</a:t>
            </a:r>
            <a:r>
              <a:rPr lang="fr-FR" dirty="0" smtClean="0"/>
              <a:t> of the coach </a:t>
            </a:r>
            <a:r>
              <a:rPr lang="fr-FR" dirty="0" err="1" smtClean="0"/>
              <a:t>is</a:t>
            </a:r>
            <a:r>
              <a:rPr lang="fr-FR" dirty="0" smtClean="0"/>
              <a:t> to frame and </a:t>
            </a:r>
            <a:r>
              <a:rPr lang="fr-FR" dirty="0" err="1" smtClean="0"/>
              <a:t>say</a:t>
            </a:r>
            <a:r>
              <a:rPr lang="fr-FR" dirty="0" smtClean="0"/>
              <a:t> « ok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b="1" dirty="0" smtClean="0"/>
              <a:t>go </a:t>
            </a:r>
            <a:r>
              <a:rPr lang="fr-FR" b="1" dirty="0" err="1" smtClean="0"/>
              <a:t>even</a:t>
            </a:r>
            <a:r>
              <a:rPr lang="fr-FR" b="1" dirty="0" smtClean="0"/>
              <a:t> if </a:t>
            </a:r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didn’t</a:t>
            </a:r>
            <a:r>
              <a:rPr lang="fr-FR" b="1" dirty="0" smtClean="0"/>
              <a:t> plan </a:t>
            </a:r>
            <a:r>
              <a:rPr lang="fr-FR" dirty="0" smtClean="0"/>
              <a:t>to </a:t>
            </a:r>
            <a:r>
              <a:rPr lang="fr-FR" dirty="0" err="1" smtClean="0"/>
              <a:t>work</a:t>
            </a:r>
            <a:r>
              <a:rPr lang="fr-FR" dirty="0" smtClean="0"/>
              <a:t> on </a:t>
            </a:r>
            <a:r>
              <a:rPr lang="fr-FR" dirty="0" err="1" smtClean="0"/>
              <a:t>this</a:t>
            </a:r>
            <a:r>
              <a:rPr lang="fr-FR" dirty="0" smtClean="0"/>
              <a:t> », </a:t>
            </a:r>
            <a:r>
              <a:rPr lang="fr-FR" dirty="0" err="1" smtClean="0"/>
              <a:t>even</a:t>
            </a:r>
            <a:r>
              <a:rPr lang="fr-FR" dirty="0" smtClean="0"/>
              <a:t> more </a:t>
            </a:r>
            <a:r>
              <a:rPr lang="fr-FR" dirty="0" err="1" smtClean="0"/>
              <a:t>when</a:t>
            </a:r>
            <a:r>
              <a:rPr lang="fr-FR" dirty="0" smtClean="0"/>
              <a:t> in a tripartite </a:t>
            </a:r>
            <a:r>
              <a:rPr lang="fr-FR" dirty="0" err="1" smtClean="0"/>
              <a:t>contract</a:t>
            </a:r>
            <a:r>
              <a:rPr lang="fr-FR" dirty="0" smtClean="0"/>
              <a:t>, </a:t>
            </a:r>
            <a:r>
              <a:rPr lang="fr-FR" dirty="0" err="1" smtClean="0"/>
              <a:t>it’s</a:t>
            </a:r>
            <a:r>
              <a:rPr lang="fr-FR" dirty="0" smtClean="0"/>
              <a:t> a bit more </a:t>
            </a:r>
            <a:r>
              <a:rPr lang="fr-FR" dirty="0" err="1" smtClean="0"/>
              <a:t>complicated</a:t>
            </a:r>
            <a:r>
              <a:rPr lang="fr-FR" dirty="0" smtClean="0"/>
              <a:t> </a:t>
            </a:r>
            <a:r>
              <a:rPr lang="fr-FR" dirty="0" smtClean="0"/>
              <a:t>[</a:t>
            </a:r>
            <a:r>
              <a:rPr lang="fr-FR" dirty="0" smtClean="0"/>
              <a:t>…]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dirty="0" err="1" smtClean="0"/>
              <a:t>something</a:t>
            </a:r>
            <a:r>
              <a:rPr lang="fr-FR" b="1" dirty="0" smtClean="0"/>
              <a:t> to </a:t>
            </a:r>
            <a:r>
              <a:rPr lang="fr-FR" b="1" dirty="0" err="1" smtClean="0"/>
              <a:t>reinvent</a:t>
            </a:r>
            <a:r>
              <a:rPr lang="fr-FR" b="1" dirty="0" smtClean="0"/>
              <a:t> about the liberty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8995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C8: </a:t>
            </a:r>
            <a:r>
              <a:rPr lang="fr-FR" dirty="0" err="1" smtClean="0"/>
              <a:t>narcissistic</a:t>
            </a:r>
            <a:r>
              <a:rPr lang="fr-FR" dirty="0" smtClean="0"/>
              <a:t> </a:t>
            </a:r>
            <a:r>
              <a:rPr lang="fr-FR" dirty="0" err="1" smtClean="0"/>
              <a:t>reparation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err="1" smtClean="0"/>
              <a:t>Reach</a:t>
            </a:r>
            <a:r>
              <a:rPr lang="fr-FR" dirty="0" smtClean="0"/>
              <a:t> a position of </a:t>
            </a:r>
            <a:r>
              <a:rPr lang="fr-FR" dirty="0" err="1" smtClean="0"/>
              <a:t>eminence</a:t>
            </a:r>
            <a:r>
              <a:rPr lang="fr-FR" dirty="0" smtClean="0"/>
              <a:t> grise, of power […] in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becoming</a:t>
            </a:r>
            <a:r>
              <a:rPr lang="fr-FR" dirty="0" smtClean="0"/>
              <a:t> coach,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dimension of </a:t>
            </a:r>
            <a:r>
              <a:rPr lang="fr-FR" dirty="0" err="1" smtClean="0"/>
              <a:t>narcissistic</a:t>
            </a:r>
            <a:r>
              <a:rPr lang="fr-FR" dirty="0" smtClean="0"/>
              <a:t> </a:t>
            </a:r>
            <a:r>
              <a:rPr lang="fr-FR" dirty="0" err="1" smtClean="0"/>
              <a:t>reparation</a:t>
            </a:r>
            <a:r>
              <a:rPr lang="fr-FR" dirty="0" smtClean="0"/>
              <a:t> […] 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accent4"/>
                </a:solidFill>
              </a:rPr>
              <a:t>recognise</a:t>
            </a:r>
            <a:r>
              <a:rPr lang="fr-FR" dirty="0" smtClean="0">
                <a:solidFill>
                  <a:schemeClr val="accent4"/>
                </a:solidFill>
              </a:rPr>
              <a:t> affects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This </a:t>
            </a:r>
            <a:r>
              <a:rPr lang="fr-FR" dirty="0" err="1" smtClean="0"/>
              <a:t>aristocratic</a:t>
            </a:r>
            <a:r>
              <a:rPr lang="fr-FR" dirty="0" smtClean="0"/>
              <a:t> dimension […] </a:t>
            </a:r>
            <a:r>
              <a:rPr lang="fr-FR" dirty="0" smtClean="0"/>
              <a:t>i</a:t>
            </a:r>
            <a:r>
              <a:rPr lang="fr-FR" dirty="0" smtClean="0"/>
              <a:t>.e.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distinction </a:t>
            </a:r>
            <a:r>
              <a:rPr lang="fr-FR" dirty="0" err="1" smtClean="0"/>
              <a:t>between</a:t>
            </a:r>
            <a:r>
              <a:rPr lang="fr-FR" dirty="0" smtClean="0"/>
              <a:t> the noble and the vile, the vile </a:t>
            </a:r>
            <a:r>
              <a:rPr lang="fr-FR" dirty="0" err="1" smtClean="0"/>
              <a:t>is</a:t>
            </a:r>
            <a:r>
              <a:rPr lang="fr-FR" dirty="0" smtClean="0"/>
              <a:t> … the </a:t>
            </a:r>
            <a:r>
              <a:rPr lang="fr-FR" dirty="0" err="1" smtClean="0"/>
              <a:t>operator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believing</a:t>
            </a:r>
            <a:r>
              <a:rPr lang="fr-FR" dirty="0" smtClean="0"/>
              <a:t> to </a:t>
            </a:r>
            <a:r>
              <a:rPr lang="fr-FR" dirty="0" err="1" smtClean="0"/>
              <a:t>operate</a:t>
            </a:r>
            <a:r>
              <a:rPr lang="fr-FR" dirty="0" smtClean="0"/>
              <a:t>, IS </a:t>
            </a:r>
            <a:r>
              <a:rPr lang="fr-FR" dirty="0" err="1" smtClean="0"/>
              <a:t>operated</a:t>
            </a:r>
            <a:r>
              <a:rPr lang="fr-FR" dirty="0" smtClean="0"/>
              <a:t> […] </a:t>
            </a:r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thinks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subject</a:t>
            </a:r>
            <a:r>
              <a:rPr lang="fr-FR" dirty="0" smtClean="0"/>
              <a:t>, and I,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apart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production cycle and system, and </a:t>
            </a:r>
            <a:r>
              <a:rPr lang="fr-FR" dirty="0" err="1" smtClean="0"/>
              <a:t>avoid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operated</a:t>
            </a:r>
            <a:r>
              <a:rPr lang="fr-FR" dirty="0" smtClean="0"/>
              <a:t> […] and </a:t>
            </a:r>
            <a:r>
              <a:rPr lang="fr-FR" dirty="0" err="1" smtClean="0"/>
              <a:t>pretend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8064A2"/>
                </a:solidFill>
              </a:rPr>
              <a:t>beyond</a:t>
            </a:r>
            <a:r>
              <a:rPr lang="fr-FR" dirty="0" smtClean="0">
                <a:solidFill>
                  <a:srgbClr val="8064A2"/>
                </a:solidFill>
              </a:rPr>
              <a:t> </a:t>
            </a:r>
            <a:r>
              <a:rPr lang="fr-FR" dirty="0" err="1" smtClean="0">
                <a:solidFill>
                  <a:srgbClr val="8064A2"/>
                </a:solidFill>
              </a:rPr>
              <a:t>dualism</a:t>
            </a:r>
            <a:endParaRPr lang="fr-FR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8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C4 : </a:t>
            </a:r>
            <a:r>
              <a:rPr lang="fr-FR" dirty="0" smtClean="0"/>
              <a:t>coach </a:t>
            </a:r>
            <a:r>
              <a:rPr lang="fr-FR" dirty="0" smtClean="0"/>
              <a:t>of the system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coach of the </a:t>
            </a:r>
            <a:r>
              <a:rPr lang="fr-FR" dirty="0" err="1" smtClean="0"/>
              <a:t>symptom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err="1" smtClean="0"/>
              <a:t>We</a:t>
            </a:r>
            <a:r>
              <a:rPr lang="fr-FR" dirty="0" smtClean="0"/>
              <a:t> have to </a:t>
            </a:r>
            <a:r>
              <a:rPr lang="fr-FR" dirty="0" err="1" smtClean="0"/>
              <a:t>be</a:t>
            </a:r>
            <a:r>
              <a:rPr lang="fr-FR" dirty="0" smtClean="0"/>
              <a:t> coach of the system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coach of the </a:t>
            </a:r>
            <a:r>
              <a:rPr lang="fr-FR" dirty="0" err="1" smtClean="0"/>
              <a:t>symptom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I chose to </a:t>
            </a:r>
            <a:r>
              <a:rPr lang="fr-FR" dirty="0" err="1" smtClean="0"/>
              <a:t>be</a:t>
            </a:r>
            <a:r>
              <a:rPr lang="fr-FR" dirty="0" smtClean="0"/>
              <a:t> in the </a:t>
            </a:r>
            <a:r>
              <a:rPr lang="fr-FR" dirty="0" err="1" smtClean="0"/>
              <a:t>helping</a:t>
            </a:r>
            <a:r>
              <a:rPr lang="fr-FR" dirty="0" smtClean="0"/>
              <a:t> </a:t>
            </a:r>
            <a:r>
              <a:rPr lang="fr-FR" dirty="0" err="1" smtClean="0"/>
              <a:t>relationship</a:t>
            </a:r>
            <a:r>
              <a:rPr lang="fr-FR" dirty="0" smtClean="0"/>
              <a:t> ? […] </a:t>
            </a:r>
            <a:r>
              <a:rPr lang="fr-FR" dirty="0"/>
              <a:t>… </a:t>
            </a:r>
            <a:r>
              <a:rPr lang="fr-FR" dirty="0" err="1" smtClean="0"/>
              <a:t>narcissistic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, self-image […] the </a:t>
            </a:r>
            <a:r>
              <a:rPr lang="fr-FR" dirty="0" err="1" smtClean="0"/>
              <a:t>fantasy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mine, if I care for people more </a:t>
            </a:r>
            <a:r>
              <a:rPr lang="fr-FR" dirty="0" err="1" smtClean="0"/>
              <a:t>hurt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me,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fit me</a:t>
            </a:r>
          </a:p>
          <a:p>
            <a:pPr marL="0" indent="0">
              <a:buNone/>
            </a:pPr>
            <a:r>
              <a:rPr lang="fr-FR" dirty="0" err="1" smtClean="0"/>
              <a:t>Another</a:t>
            </a:r>
            <a:r>
              <a:rPr lang="fr-FR" dirty="0" smtClean="0"/>
              <a:t> motivation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… </a:t>
            </a:r>
            <a:r>
              <a:rPr lang="fr-FR" dirty="0" err="1" smtClean="0"/>
              <a:t>blameless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pursuit</a:t>
            </a:r>
            <a:r>
              <a:rPr lang="fr-FR" dirty="0" smtClean="0"/>
              <a:t> of </a:t>
            </a:r>
            <a:r>
              <a:rPr lang="fr-FR" dirty="0" smtClean="0"/>
              <a:t>power </a:t>
            </a:r>
          </a:p>
          <a:p>
            <a:pPr marL="0" indent="0">
              <a:buNone/>
            </a:pPr>
            <a:r>
              <a:rPr lang="fr-FR" dirty="0" err="1" smtClean="0">
                <a:solidFill>
                  <a:srgbClr val="8064A2"/>
                </a:solidFill>
              </a:rPr>
              <a:t>Recgonise</a:t>
            </a:r>
            <a:r>
              <a:rPr lang="fr-FR" dirty="0" smtClean="0">
                <a:solidFill>
                  <a:srgbClr val="8064A2"/>
                </a:solidFill>
              </a:rPr>
              <a:t> and </a:t>
            </a:r>
            <a:r>
              <a:rPr lang="fr-FR" dirty="0" err="1" smtClean="0">
                <a:solidFill>
                  <a:srgbClr val="8064A2"/>
                </a:solidFill>
              </a:rPr>
              <a:t>transcend</a:t>
            </a:r>
            <a:r>
              <a:rPr lang="fr-FR" dirty="0" smtClean="0">
                <a:solidFill>
                  <a:srgbClr val="8064A2"/>
                </a:solidFill>
              </a:rPr>
              <a:t> </a:t>
            </a:r>
            <a:r>
              <a:rPr lang="fr-FR" dirty="0" smtClean="0">
                <a:solidFill>
                  <a:srgbClr val="8064A2"/>
                </a:solidFill>
              </a:rPr>
              <a:t>affects, paradoxes, </a:t>
            </a:r>
            <a:r>
              <a:rPr lang="fr-FR" dirty="0" err="1" smtClean="0">
                <a:solidFill>
                  <a:srgbClr val="8064A2"/>
                </a:solidFill>
              </a:rPr>
              <a:t>duality</a:t>
            </a:r>
            <a:endParaRPr lang="fr-FR" dirty="0" smtClean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3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C3 : </a:t>
            </a:r>
            <a:r>
              <a:rPr lang="fr-FR" sz="3600" dirty="0" smtClean="0"/>
              <a:t>the </a:t>
            </a:r>
            <a:r>
              <a:rPr lang="fr-FR" sz="3600" dirty="0" err="1" smtClean="0"/>
              <a:t>Human</a:t>
            </a:r>
            <a:r>
              <a:rPr lang="fr-FR" sz="3600" dirty="0" smtClean="0"/>
              <a:t> </a:t>
            </a:r>
            <a:r>
              <a:rPr lang="fr-FR" sz="3600" dirty="0" err="1" smtClean="0"/>
              <a:t>at</a:t>
            </a:r>
            <a:r>
              <a:rPr lang="fr-FR" sz="3600" dirty="0" smtClean="0"/>
              <a:t> the </a:t>
            </a:r>
            <a:r>
              <a:rPr lang="fr-FR" sz="3600" dirty="0" err="1" smtClean="0"/>
              <a:t>heart</a:t>
            </a:r>
            <a:r>
              <a:rPr lang="fr-FR" sz="3600" dirty="0" smtClean="0"/>
              <a:t> of the </a:t>
            </a:r>
            <a:r>
              <a:rPr lang="fr-FR" sz="3600" dirty="0" err="1" smtClean="0"/>
              <a:t>company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800" dirty="0" smtClean="0"/>
              <a:t>My mission is to contribute to the better-being in the company […] I’m at the </a:t>
            </a:r>
            <a:r>
              <a:rPr lang="en-GB" sz="2800" dirty="0" smtClean="0">
                <a:solidFill>
                  <a:srgbClr val="8064A2"/>
                </a:solidFill>
              </a:rPr>
              <a:t>service</a:t>
            </a:r>
            <a:r>
              <a:rPr lang="en-GB" sz="2800" dirty="0" smtClean="0"/>
              <a:t> of </a:t>
            </a:r>
            <a:r>
              <a:rPr lang="en-GB" sz="2800" dirty="0" smtClean="0"/>
              <a:t>this </a:t>
            </a:r>
            <a:endParaRPr lang="en-GB" sz="2800" dirty="0" smtClean="0"/>
          </a:p>
          <a:p>
            <a:pPr marL="0" indent="0" algn="just">
              <a:buNone/>
            </a:pPr>
            <a:r>
              <a:rPr lang="en-GB" sz="2800" dirty="0" smtClean="0"/>
              <a:t>It’s to put back the Human at the </a:t>
            </a:r>
            <a:r>
              <a:rPr lang="en-GB" sz="2800" dirty="0" smtClean="0">
                <a:solidFill>
                  <a:srgbClr val="8064A2"/>
                </a:solidFill>
              </a:rPr>
              <a:t>heart</a:t>
            </a:r>
            <a:r>
              <a:rPr lang="en-GB" sz="2800" dirty="0" smtClean="0"/>
              <a:t> of the company […] at the service of the Human (</a:t>
            </a:r>
            <a:r>
              <a:rPr lang="en-GB" sz="2800" i="1" dirty="0" smtClean="0"/>
              <a:t>laughing</a:t>
            </a:r>
            <a:r>
              <a:rPr lang="en-GB" sz="2800" dirty="0" smtClean="0"/>
              <a:t>), […] of the personal </a:t>
            </a:r>
            <a:r>
              <a:rPr lang="en-GB" sz="2800" dirty="0" err="1" smtClean="0"/>
              <a:t>fulfliment</a:t>
            </a:r>
            <a:endParaRPr lang="en-GB" sz="2800" dirty="0" smtClean="0"/>
          </a:p>
          <a:p>
            <a:pPr marL="0" indent="0" algn="just">
              <a:buNone/>
            </a:pPr>
            <a:r>
              <a:rPr lang="en-GB" sz="2800" dirty="0" smtClean="0"/>
              <a:t>This ... responsibility of the company about the moral and physical health of its workers […] [my] offer and the demand might meet (</a:t>
            </a:r>
            <a:r>
              <a:rPr lang="en-GB" sz="2800" i="1" dirty="0" smtClean="0"/>
              <a:t>laughing</a:t>
            </a:r>
            <a:r>
              <a:rPr lang="en-GB" sz="2800" dirty="0" smtClean="0"/>
              <a:t>)</a:t>
            </a:r>
          </a:p>
          <a:p>
            <a:pPr marL="0" indent="0" algn="just">
              <a:buNone/>
            </a:pPr>
            <a:r>
              <a:rPr lang="en-GB" sz="2800" dirty="0" smtClean="0">
                <a:solidFill>
                  <a:srgbClr val="8064A2"/>
                </a:solidFill>
              </a:rPr>
              <a:t>Compassion (</a:t>
            </a:r>
            <a:r>
              <a:rPr lang="en-GB" sz="2800" dirty="0" err="1" smtClean="0">
                <a:solidFill>
                  <a:srgbClr val="8064A2"/>
                </a:solidFill>
              </a:rPr>
              <a:t>Ricard</a:t>
            </a:r>
            <a:r>
              <a:rPr lang="en-GB" sz="2800" dirty="0" smtClean="0">
                <a:solidFill>
                  <a:srgbClr val="8064A2"/>
                </a:solidFill>
              </a:rPr>
              <a:t> 2014)</a:t>
            </a:r>
            <a:endParaRPr lang="en-GB" sz="2800" dirty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4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Darkness</a:t>
            </a:r>
            <a:endParaRPr lang="en-GB" dirty="0"/>
          </a:p>
        </p:txBody>
      </p:sp>
      <p:pic>
        <p:nvPicPr>
          <p:cNvPr id="6" name="Espace réservé du contenu 5" descr="Capture d’écran 2014-06-26 à 16.09.5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" b="20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6207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Mindful performativity</a:t>
            </a:r>
            <a:endParaRPr lang="en-GB" dirty="0"/>
          </a:p>
        </p:txBody>
      </p:sp>
      <p:pic>
        <p:nvPicPr>
          <p:cNvPr id="6" name="Espace réservé du contenu 5" descr="Capture d’écran 2014-06-26 à 16.09.4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9" b="46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1458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8064A2"/>
                </a:solidFill>
              </a:rPr>
              <a:t>Critical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err="1" smtClean="0">
                <a:solidFill>
                  <a:srgbClr val="8064A2"/>
                </a:solidFill>
              </a:rPr>
              <a:t>Performativity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smtClean="0">
                <a:solidFill>
                  <a:srgbClr val="8064A2"/>
                </a:solidFill>
              </a:rPr>
              <a:t>in CMS</a:t>
            </a:r>
            <a:endParaRPr lang="fr-FR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Ontological aims</a:t>
            </a:r>
          </a:p>
          <a:p>
            <a:pPr marL="0" indent="0">
              <a:buNone/>
            </a:pPr>
            <a:r>
              <a:rPr lang="en-GB" sz="2800" dirty="0" smtClean="0"/>
              <a:t>Social transformation, emancipation</a:t>
            </a:r>
            <a:r>
              <a:rPr lang="en-GB" sz="2800" dirty="0" smtClean="0"/>
              <a:t>, resistance</a:t>
            </a:r>
            <a:r>
              <a:rPr lang="en-GB" sz="2800" dirty="0" smtClean="0"/>
              <a:t> </a:t>
            </a:r>
          </a:p>
          <a:p>
            <a:pPr marL="0" indent="0">
              <a:buNone/>
            </a:pPr>
            <a:r>
              <a:rPr lang="en-GB" sz="2800" b="1" dirty="0" smtClean="0"/>
              <a:t>Epistemological aims</a:t>
            </a:r>
          </a:p>
          <a:p>
            <a:pPr marL="0" indent="0">
              <a:buNone/>
            </a:pPr>
            <a:r>
              <a:rPr lang="en-GB" sz="2800" dirty="0" smtClean="0"/>
              <a:t>Critical research performativity tactics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b="1" dirty="0" smtClean="0"/>
              <a:t>For whom</a:t>
            </a:r>
          </a:p>
          <a:p>
            <a:pPr marL="0" indent="0">
              <a:buNone/>
            </a:pPr>
            <a:r>
              <a:rPr lang="en-GB" sz="2800" dirty="0" smtClean="0"/>
              <a:t>Members of the organizations</a:t>
            </a:r>
          </a:p>
          <a:p>
            <a:pPr marL="0" indent="0">
              <a:buNone/>
            </a:pPr>
            <a:r>
              <a:rPr lang="en-GB" sz="2800" dirty="0" smtClean="0"/>
              <a:t>Researchers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0294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8064A2"/>
                </a:solidFill>
              </a:rPr>
              <a:t>Mindful Performativity</a:t>
            </a:r>
            <a:endParaRPr lang="en-GB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Subject conscious </a:t>
            </a:r>
            <a:r>
              <a:rPr lang="en-GB" b="1" dirty="0"/>
              <a:t>of inner </a:t>
            </a:r>
            <a:r>
              <a:rPr lang="en-GB" b="1" dirty="0" smtClean="0"/>
              <a:t>world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4"/>
                </a:solidFill>
              </a:rPr>
              <a:t>Emotional stability, neutrality, not indifference</a:t>
            </a:r>
          </a:p>
          <a:p>
            <a:pPr marL="0" indent="0">
              <a:buNone/>
            </a:pPr>
            <a:r>
              <a:rPr lang="en-GB" b="1" dirty="0" smtClean="0"/>
              <a:t>Subject aware of and open to connection with </a:t>
            </a:r>
            <a:r>
              <a:rPr lang="en-GB" b="1" dirty="0"/>
              <a:t>of outer </a:t>
            </a:r>
            <a:r>
              <a:rPr lang="en-GB" b="1" dirty="0" smtClean="0"/>
              <a:t>world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8064A2"/>
                </a:solidFill>
              </a:rPr>
              <a:t>Compassion</a:t>
            </a:r>
            <a:r>
              <a:rPr lang="en-GB" dirty="0" smtClean="0"/>
              <a:t> 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8064A2"/>
                </a:solidFill>
              </a:rPr>
              <a:t>Neutrality and compassion </a:t>
            </a:r>
            <a:r>
              <a:rPr lang="en-GB" dirty="0" smtClean="0"/>
              <a:t>- CMS </a:t>
            </a:r>
            <a:r>
              <a:rPr lang="en-GB" dirty="0"/>
              <a:t>research </a:t>
            </a:r>
            <a:r>
              <a:rPr lang="en-GB" dirty="0" smtClean="0"/>
              <a:t>ethics &amp; emancipatory objectives for social transformation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Barriers to (active and passive) </a:t>
            </a:r>
            <a:r>
              <a:rPr lang="en-GB" b="1" dirty="0"/>
              <a:t>manipulation</a:t>
            </a:r>
            <a:r>
              <a:rPr lang="en-GB" dirty="0"/>
              <a:t> - dark side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0793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8064A2"/>
                </a:solidFill>
              </a:rPr>
              <a:t>Performativity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smtClean="0">
                <a:solidFill>
                  <a:srgbClr val="8064A2"/>
                </a:solidFill>
              </a:rPr>
              <a:t>in CMS</a:t>
            </a:r>
            <a:endParaRPr lang="fr-FR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6169" y="1600200"/>
            <a:ext cx="8857831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8064A2"/>
                </a:solidFill>
              </a:rPr>
              <a:t>Micro emancipation </a:t>
            </a:r>
            <a:r>
              <a:rPr lang="en-US" sz="2800" dirty="0" smtClean="0"/>
              <a:t>beyond neo </a:t>
            </a:r>
            <a:r>
              <a:rPr lang="en-US" sz="2800" dirty="0" err="1" smtClean="0"/>
              <a:t>marxism</a:t>
            </a:r>
            <a:r>
              <a:rPr lang="en-US" sz="2800" dirty="0" smtClean="0"/>
              <a:t> (</a:t>
            </a:r>
            <a:r>
              <a:rPr lang="en-US" sz="2800" dirty="0" err="1"/>
              <a:t>A</a:t>
            </a:r>
            <a:r>
              <a:rPr lang="en-US" sz="2800" dirty="0" err="1" smtClean="0"/>
              <a:t>lvesson</a:t>
            </a:r>
            <a:r>
              <a:rPr lang="en-US" sz="2800" dirty="0" smtClean="0"/>
              <a:t> &amp; </a:t>
            </a:r>
            <a:r>
              <a:rPr lang="en-US" sz="2800" dirty="0" smtClean="0"/>
              <a:t>Willmott </a:t>
            </a:r>
            <a:r>
              <a:rPr lang="en-US" sz="2800" dirty="0" smtClean="0"/>
              <a:t>1992)</a:t>
            </a:r>
          </a:p>
          <a:p>
            <a:pPr marL="0" indent="0">
              <a:buNone/>
            </a:pPr>
            <a:r>
              <a:rPr lang="en-US" sz="2800" dirty="0" smtClean="0"/>
              <a:t>Anti or non performativity (Fournier &amp; </a:t>
            </a:r>
            <a:r>
              <a:rPr lang="en-US" sz="2800" dirty="0" smtClean="0"/>
              <a:t>Grey </a:t>
            </a:r>
            <a:r>
              <a:rPr lang="en-US" sz="2800" dirty="0" smtClean="0"/>
              <a:t>2000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The practice turn (</a:t>
            </a:r>
            <a:r>
              <a:rPr lang="en-GB" sz="2800" dirty="0" err="1"/>
              <a:t>Schatzki</a:t>
            </a:r>
            <a:r>
              <a:rPr lang="en-GB" sz="2800" dirty="0"/>
              <a:t> T.R., K. Knorr-</a:t>
            </a:r>
            <a:r>
              <a:rPr lang="en-GB" sz="2800" dirty="0" err="1"/>
              <a:t>Cetina</a:t>
            </a:r>
            <a:r>
              <a:rPr lang="en-GB" sz="2800" dirty="0"/>
              <a:t> and E. Von </a:t>
            </a:r>
            <a:r>
              <a:rPr lang="en-GB" sz="2800" dirty="0" err="1"/>
              <a:t>Savigny</a:t>
            </a:r>
            <a:r>
              <a:rPr lang="en-GB" sz="2800" dirty="0"/>
              <a:t>. </a:t>
            </a:r>
            <a:r>
              <a:rPr lang="en-US" sz="2800" dirty="0" smtClean="0"/>
              <a:t>2001)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Denaturalisation</a:t>
            </a:r>
            <a:r>
              <a:rPr lang="en-US" sz="2800" dirty="0" smtClean="0"/>
              <a:t> </a:t>
            </a:r>
            <a:r>
              <a:rPr lang="en-US" sz="2800" dirty="0" smtClean="0"/>
              <a:t>(Willmott &amp; </a:t>
            </a:r>
            <a:r>
              <a:rPr lang="en-US" sz="2800" dirty="0" err="1" smtClean="0"/>
              <a:t>Alvesson</a:t>
            </a:r>
            <a:r>
              <a:rPr lang="en-US" sz="2800" dirty="0" smtClean="0"/>
              <a:t> </a:t>
            </a:r>
            <a:r>
              <a:rPr lang="en-US" sz="2800" dirty="0" smtClean="0"/>
              <a:t>2003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/>
              <a:t>Performative Utopias (Parker et </a:t>
            </a:r>
            <a:r>
              <a:rPr lang="en-US" sz="2800" dirty="0" smtClean="0"/>
              <a:t>al. </a:t>
            </a:r>
            <a:r>
              <a:rPr lang="en-US" sz="2800" dirty="0"/>
              <a:t>2007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Decaf resistance (</a:t>
            </a:r>
            <a:r>
              <a:rPr lang="en-US" sz="2800" dirty="0" err="1" smtClean="0"/>
              <a:t>Contu</a:t>
            </a:r>
            <a:r>
              <a:rPr lang="en-US" sz="2800" dirty="0" smtClean="0"/>
              <a:t> 2008)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8064A2"/>
                </a:solidFill>
              </a:rPr>
              <a:t>Critical performativity </a:t>
            </a:r>
            <a:r>
              <a:rPr lang="en-US" sz="2800" dirty="0" smtClean="0"/>
              <a:t>(Spicer et </a:t>
            </a:r>
            <a:r>
              <a:rPr lang="en-US" sz="2800" dirty="0" smtClean="0"/>
              <a:t>al. </a:t>
            </a:r>
            <a:r>
              <a:rPr lang="en-US" sz="2800" dirty="0" smtClean="0"/>
              <a:t>2009)</a:t>
            </a:r>
          </a:p>
          <a:p>
            <a:pPr marL="0" indent="0">
              <a:buNone/>
            </a:pPr>
            <a:r>
              <a:rPr lang="en-US" sz="2800" dirty="0" smtClean="0"/>
              <a:t>Critical </a:t>
            </a:r>
            <a:r>
              <a:rPr lang="en-US" sz="2800" dirty="0" smtClean="0"/>
              <a:t>Leadership (</a:t>
            </a:r>
            <a:r>
              <a:rPr lang="en-US" sz="2800" dirty="0" err="1" smtClean="0"/>
              <a:t>Alvesson</a:t>
            </a:r>
            <a:r>
              <a:rPr lang="en-US" sz="2800" dirty="0" smtClean="0"/>
              <a:t> &amp; </a:t>
            </a:r>
            <a:r>
              <a:rPr lang="en-US" sz="2800" dirty="0" smtClean="0"/>
              <a:t>Spicer </a:t>
            </a:r>
            <a:r>
              <a:rPr lang="en-US" sz="2800" dirty="0" smtClean="0"/>
              <a:t>2012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Resistance beyond negative ontologies (</a:t>
            </a:r>
            <a:r>
              <a:rPr lang="fr-FR" sz="2800" dirty="0" err="1"/>
              <a:t>Lok</a:t>
            </a:r>
            <a:r>
              <a:rPr lang="fr-FR" sz="2800" dirty="0"/>
              <a:t> and Willmott </a:t>
            </a:r>
            <a:r>
              <a:rPr lang="fr-FR" sz="2800" dirty="0" smtClean="0"/>
              <a:t>2014</a:t>
            </a:r>
            <a:r>
              <a:rPr lang="fr-FR" sz="2800" dirty="0"/>
              <a:t>)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198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8064A2"/>
                </a:solidFill>
              </a:rPr>
              <a:t>Mindful Performativity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Non na</a:t>
            </a:r>
            <a:r>
              <a:rPr lang="en-GB" b="1" dirty="0" smtClean="0"/>
              <a:t>ïveté as to possible dark performative intentions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err="1" smtClean="0"/>
              <a:t>Troyan</a:t>
            </a:r>
            <a:r>
              <a:rPr lang="en-GB" b="1" dirty="0" smtClean="0"/>
              <a:t> horse</a:t>
            </a:r>
          </a:p>
          <a:p>
            <a:pPr marL="0" indent="0">
              <a:buNone/>
            </a:pPr>
            <a:r>
              <a:rPr lang="en-GB" b="1" dirty="0" smtClean="0"/>
              <a:t>Interdisciplinary voyage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418157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65234"/>
            <a:ext cx="8229600" cy="1143000"/>
          </a:xfrm>
        </p:spPr>
        <p:txBody>
          <a:bodyPr/>
          <a:lstStyle/>
          <a:p>
            <a:r>
              <a:rPr lang="en-GB" b="1" dirty="0" smtClean="0"/>
              <a:t>references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091" y="1019650"/>
            <a:ext cx="9000909" cy="5605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Bion, W.R. (1965), </a:t>
            </a:r>
            <a:r>
              <a:rPr lang="fr-FR" sz="1800" i="1" dirty="0"/>
              <a:t>Transformations</a:t>
            </a:r>
            <a:r>
              <a:rPr lang="fr-FR" sz="1800" dirty="0"/>
              <a:t>, paris, </a:t>
            </a:r>
            <a:r>
              <a:rPr lang="fr-FR" sz="1800" dirty="0" err="1"/>
              <a:t>puf</a:t>
            </a:r>
            <a:r>
              <a:rPr lang="fr-FR" sz="1800" dirty="0"/>
              <a:t>, 1982.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Butler, Judith (1988) Performative Acts and Gender Constitution: An Essay in Phenomenology and Feminist Theory, Theatre Journal, Vol. 40. No. 4 pp. 519-531</a:t>
            </a:r>
          </a:p>
          <a:p>
            <a:pPr marL="0" indent="0">
              <a:buNone/>
            </a:pPr>
            <a:r>
              <a:rPr lang="en-GB" sz="1800" dirty="0" err="1"/>
              <a:t>Csikszentmihalyi</a:t>
            </a:r>
            <a:r>
              <a:rPr lang="en-GB" sz="1800" dirty="0"/>
              <a:t>, </a:t>
            </a:r>
            <a:r>
              <a:rPr lang="en-GB" sz="1800" dirty="0" err="1"/>
              <a:t>Mihaly</a:t>
            </a:r>
            <a:r>
              <a:rPr lang="en-GB" sz="1800" dirty="0"/>
              <a:t> .1990. </a:t>
            </a:r>
            <a:r>
              <a:rPr lang="en-GB" sz="1800" i="1" dirty="0"/>
              <a:t>Flow: The Psychology of Optimal Experience</a:t>
            </a:r>
            <a:r>
              <a:rPr lang="en-GB" sz="1800" dirty="0"/>
              <a:t>. New York, </a:t>
            </a:r>
            <a:r>
              <a:rPr lang="en-GB" sz="1800" dirty="0" smtClean="0"/>
              <a:t>NY: OUP </a:t>
            </a:r>
            <a:endParaRPr lang="en-GB" sz="1800" dirty="0"/>
          </a:p>
          <a:p>
            <a:pPr marL="0" indent="0">
              <a:buNone/>
            </a:pPr>
            <a:r>
              <a:rPr lang="en-GB" sz="1800" dirty="0" err="1"/>
              <a:t>Contu</a:t>
            </a:r>
            <a:r>
              <a:rPr lang="en-GB" sz="1800" dirty="0"/>
              <a:t>, A. (2008). Decaf resistance: On </a:t>
            </a:r>
            <a:r>
              <a:rPr lang="en-GB" sz="1800" dirty="0" err="1"/>
              <a:t>misbehavior</a:t>
            </a:r>
            <a:r>
              <a:rPr lang="en-GB" sz="1800" dirty="0"/>
              <a:t>, cynicism, and desire in liberal workplaces. </a:t>
            </a:r>
            <a:r>
              <a:rPr lang="en-GB" sz="1800" i="1" dirty="0"/>
              <a:t>Management Communication </a:t>
            </a:r>
            <a:r>
              <a:rPr lang="en-GB" sz="1800" i="1" dirty="0" smtClean="0"/>
              <a:t>Quarterly</a:t>
            </a:r>
            <a:r>
              <a:rPr lang="en-GB" sz="1800" dirty="0"/>
              <a:t>, </a:t>
            </a:r>
            <a:r>
              <a:rPr lang="en-GB" sz="1800" i="1" dirty="0"/>
              <a:t>21</a:t>
            </a:r>
            <a:r>
              <a:rPr lang="en-GB" sz="1800" dirty="0"/>
              <a:t>, 364-379.</a:t>
            </a:r>
            <a:br>
              <a:rPr lang="en-GB" sz="1800" dirty="0"/>
            </a:br>
            <a:r>
              <a:rPr lang="fr-FR" sz="1800" dirty="0" smtClean="0"/>
              <a:t>Dreyfus</a:t>
            </a:r>
            <a:r>
              <a:rPr lang="fr-FR" sz="1800" dirty="0"/>
              <a:t>, H. L. (2001). “How Heidegger </a:t>
            </a:r>
            <a:r>
              <a:rPr lang="fr-FR" sz="1800" dirty="0" err="1"/>
              <a:t>Defends</a:t>
            </a:r>
            <a:r>
              <a:rPr lang="fr-FR" sz="1800" dirty="0"/>
              <a:t> the </a:t>
            </a:r>
            <a:r>
              <a:rPr lang="fr-FR" sz="1800" dirty="0" err="1"/>
              <a:t>Possibility</a:t>
            </a:r>
            <a:r>
              <a:rPr lang="fr-FR" sz="1800" dirty="0"/>
              <a:t> of a </a:t>
            </a:r>
            <a:r>
              <a:rPr lang="fr-FR" sz="1800" dirty="0" err="1"/>
              <a:t>Correspondence</a:t>
            </a:r>
            <a:r>
              <a:rPr lang="fr-FR" sz="1800" dirty="0"/>
              <a:t> </a:t>
            </a:r>
            <a:r>
              <a:rPr lang="fr-FR" sz="1800" dirty="0" err="1"/>
              <a:t>Theory</a:t>
            </a:r>
            <a:r>
              <a:rPr lang="fr-FR" sz="1800" dirty="0"/>
              <a:t> of </a:t>
            </a:r>
            <a:r>
              <a:rPr lang="fr-FR" sz="1800" dirty="0" err="1"/>
              <a:t>Truth</a:t>
            </a:r>
            <a:r>
              <a:rPr lang="fr-FR" sz="1800" dirty="0"/>
              <a:t> </a:t>
            </a:r>
            <a:r>
              <a:rPr lang="fr-FR" sz="1800" dirty="0" err="1"/>
              <a:t>with</a:t>
            </a:r>
            <a:r>
              <a:rPr lang="fr-FR" sz="1800" dirty="0"/>
              <a:t> Respect to the </a:t>
            </a:r>
            <a:r>
              <a:rPr lang="fr-FR" sz="1800" dirty="0" err="1"/>
              <a:t>Entities</a:t>
            </a:r>
            <a:r>
              <a:rPr lang="fr-FR" sz="1800" dirty="0"/>
              <a:t> of Natural Science.” In </a:t>
            </a:r>
            <a:r>
              <a:rPr lang="fr-FR" sz="1800" dirty="0" err="1"/>
              <a:t>T</a:t>
            </a:r>
            <a:r>
              <a:rPr lang="fr-FR" sz="1800" dirty="0"/>
              <a:t>. R. </a:t>
            </a:r>
            <a:r>
              <a:rPr lang="fr-FR" sz="1800" dirty="0" err="1"/>
              <a:t>Schatzki</a:t>
            </a:r>
            <a:r>
              <a:rPr lang="fr-FR" sz="1800" dirty="0"/>
              <a:t>, K. Knorr </a:t>
            </a:r>
            <a:r>
              <a:rPr lang="fr-FR" sz="1800" dirty="0" err="1"/>
              <a:t>Cetina</a:t>
            </a:r>
            <a:r>
              <a:rPr lang="fr-FR" sz="1800" dirty="0"/>
              <a:t> &amp; E. </a:t>
            </a:r>
            <a:r>
              <a:rPr lang="fr-FR" sz="1800" dirty="0" err="1"/>
              <a:t>von</a:t>
            </a:r>
            <a:r>
              <a:rPr lang="fr-FR" sz="1800" dirty="0"/>
              <a:t> Savigny (</a:t>
            </a:r>
            <a:r>
              <a:rPr lang="fr-FR" sz="1800" dirty="0" err="1"/>
              <a:t>eds</a:t>
            </a:r>
            <a:r>
              <a:rPr lang="fr-FR" sz="1800" dirty="0"/>
              <a:t>.), </a:t>
            </a:r>
            <a:r>
              <a:rPr lang="fr-FR" sz="1800" i="1" dirty="0"/>
              <a:t>The Practice </a:t>
            </a:r>
            <a:r>
              <a:rPr lang="fr-FR" sz="1800" i="1" dirty="0" err="1"/>
              <a:t>Turn</a:t>
            </a:r>
            <a:r>
              <a:rPr lang="fr-FR" sz="1800" i="1" dirty="0"/>
              <a:t> in </a:t>
            </a:r>
            <a:r>
              <a:rPr lang="fr-FR" sz="1800" i="1" dirty="0" err="1"/>
              <a:t>Contemporary</a:t>
            </a:r>
            <a:r>
              <a:rPr lang="fr-FR" sz="1800" i="1" dirty="0"/>
              <a:t> </a:t>
            </a:r>
            <a:r>
              <a:rPr lang="fr-FR" sz="1800" i="1" dirty="0" err="1"/>
              <a:t>Theory</a:t>
            </a:r>
            <a:r>
              <a:rPr lang="fr-FR" sz="1800" i="1" dirty="0"/>
              <a:t>.</a:t>
            </a:r>
            <a:r>
              <a:rPr lang="fr-FR" sz="1800" dirty="0"/>
              <a:t> London: </a:t>
            </a:r>
            <a:r>
              <a:rPr lang="fr-FR" sz="1800" dirty="0" err="1"/>
              <a:t>Routledge</a:t>
            </a:r>
            <a:r>
              <a:rPr lang="fr-FR" sz="1800" dirty="0"/>
              <a:t>. Pp. 159-171.</a:t>
            </a:r>
            <a:endParaRPr lang="en-GB" sz="1800" dirty="0"/>
          </a:p>
          <a:p>
            <a:pPr marL="0" indent="0">
              <a:buNone/>
            </a:pPr>
            <a:r>
              <a:rPr lang="en-GB" sz="1800" dirty="0" err="1" smtClean="0"/>
              <a:t>Fotaki</a:t>
            </a:r>
            <a:r>
              <a:rPr lang="en-GB" sz="1800" dirty="0" smtClean="0"/>
              <a:t>, Marianna, Susan Long &amp; Howard S. Schwartz (2012): “What Can Psychoanalysis Offer Organization Studies Today? Taking Stock of Current Developments and Thinking about Future Directions”.</a:t>
            </a:r>
            <a:r>
              <a:rPr lang="en-GB" sz="1800" i="1" dirty="0" smtClean="0"/>
              <a:t> Organization Studies</a:t>
            </a:r>
            <a:r>
              <a:rPr lang="en-GB" sz="1800" dirty="0" smtClean="0"/>
              <a:t>. 33 (9), pp. 1104–1120.</a:t>
            </a:r>
          </a:p>
          <a:p>
            <a:pPr marL="0" indent="0">
              <a:buNone/>
            </a:pPr>
            <a:r>
              <a:rPr lang="en-GB" sz="1800" dirty="0" smtClean="0"/>
              <a:t>Greenleaf</a:t>
            </a:r>
            <a:r>
              <a:rPr lang="en-GB" sz="1800" dirty="0"/>
              <a:t>, R. K. 1977. </a:t>
            </a:r>
            <a:r>
              <a:rPr lang="en-GB" sz="1800" i="1" dirty="0"/>
              <a:t>Servant leadership: A journey into the nature of legitimate power and greatness</a:t>
            </a:r>
            <a:r>
              <a:rPr lang="en-GB" sz="1800" dirty="0"/>
              <a:t>. New York: </a:t>
            </a:r>
            <a:r>
              <a:rPr lang="en-GB" sz="1800" dirty="0" err="1" smtClean="0"/>
              <a:t>Paulist</a:t>
            </a:r>
            <a:r>
              <a:rPr lang="en-GB" sz="1800" dirty="0"/>
              <a:t>.</a:t>
            </a:r>
            <a:br>
              <a:rPr lang="en-GB" sz="1800" dirty="0"/>
            </a:br>
            <a:r>
              <a:rPr lang="en-GB" sz="1800" dirty="0" err="1" smtClean="0"/>
              <a:t>Hollway</a:t>
            </a:r>
            <a:r>
              <a:rPr lang="en-GB" sz="1800" dirty="0" smtClean="0"/>
              <a:t>, W. (2006) The Capacity to Care: Gender and Ethical Subjectivity. London: </a:t>
            </a:r>
            <a:r>
              <a:rPr lang="en-GB" sz="1800" dirty="0" err="1" smtClean="0"/>
              <a:t>Routledge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 err="1"/>
              <a:t>Korff-Sausse</a:t>
            </a:r>
            <a:r>
              <a:rPr lang="en-GB" sz="1800" dirty="0"/>
              <a:t> Simone, 2014 “</a:t>
            </a:r>
            <a:r>
              <a:rPr lang="en-GB" sz="1800" dirty="0" err="1"/>
              <a:t>Bion</a:t>
            </a:r>
            <a:r>
              <a:rPr lang="en-GB" sz="1800" dirty="0"/>
              <a:t> et la </a:t>
            </a:r>
            <a:r>
              <a:rPr lang="en-GB" sz="1800" dirty="0" err="1"/>
              <a:t>philosophie</a:t>
            </a:r>
            <a:r>
              <a:rPr lang="en-GB" sz="1800" dirty="0"/>
              <a:t> </a:t>
            </a:r>
            <a:r>
              <a:rPr lang="en-GB" sz="1800" dirty="0" err="1"/>
              <a:t>orientale</a:t>
            </a:r>
            <a:r>
              <a:rPr lang="en-GB" sz="1800" dirty="0"/>
              <a:t>”,</a:t>
            </a:r>
            <a:r>
              <a:rPr lang="en-GB" sz="1800" dirty="0" smtClean="0"/>
              <a:t> L</a:t>
            </a:r>
            <a:r>
              <a:rPr lang="en-GB" sz="1800" i="1" dirty="0" smtClean="0"/>
              <a:t>e </a:t>
            </a:r>
            <a:r>
              <a:rPr lang="en-GB" sz="1800" i="1" dirty="0"/>
              <a:t>Coq-</a:t>
            </a:r>
            <a:r>
              <a:rPr lang="en-GB" sz="1800" i="1" dirty="0" err="1"/>
              <a:t>héron</a:t>
            </a:r>
            <a:r>
              <a:rPr lang="en-GB" sz="1800" dirty="0"/>
              <a:t>, 2014/1 n° 216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3728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65234"/>
            <a:ext cx="8229600" cy="11430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091" y="1019650"/>
            <a:ext cx="8740455" cy="5605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/>
              <a:t>Lok</a:t>
            </a:r>
            <a:r>
              <a:rPr lang="en-GB" sz="1800" dirty="0"/>
              <a:t> J.  and H. Willmott 2014. Identities and Identifications in Organizations: Dynamics of Antipathy, Deadlock, and Alliance. Journal of Management Inquiry.  2014, Vol. 23(3) 215–230</a:t>
            </a:r>
          </a:p>
          <a:p>
            <a:pPr marL="0" indent="0">
              <a:buNone/>
            </a:pPr>
            <a:r>
              <a:rPr lang="en-GB" sz="1800" dirty="0" err="1"/>
              <a:t>Moi</a:t>
            </a:r>
            <a:r>
              <a:rPr lang="en-GB" sz="1800" dirty="0"/>
              <a:t>, </a:t>
            </a:r>
            <a:r>
              <a:rPr lang="en-GB" sz="1800" dirty="0" err="1"/>
              <a:t>Toril</a:t>
            </a:r>
            <a:r>
              <a:rPr lang="en-GB" sz="1800" dirty="0"/>
              <a:t>. 2008. “I am not a woman writer: About women, literature and feminist theory today”. </a:t>
            </a:r>
            <a:r>
              <a:rPr lang="en-GB" sz="1800" i="1" dirty="0"/>
              <a:t>Feminist theory</a:t>
            </a:r>
            <a:r>
              <a:rPr lang="en-GB" sz="1800" dirty="0"/>
              <a:t>. Vol. 9(3): 259-271.</a:t>
            </a:r>
          </a:p>
          <a:p>
            <a:pPr marL="0" indent="0">
              <a:buNone/>
            </a:pPr>
            <a:r>
              <a:rPr lang="en-GB" sz="1800" dirty="0" err="1" smtClean="0"/>
              <a:t>Ricard</a:t>
            </a:r>
            <a:r>
              <a:rPr lang="en-GB" sz="1800" dirty="0" smtClean="0"/>
              <a:t>, M. 2014. </a:t>
            </a:r>
            <a:r>
              <a:rPr lang="en-GB" sz="1800" dirty="0" err="1" smtClean="0"/>
              <a:t>Plaidoyer</a:t>
            </a:r>
            <a:r>
              <a:rPr lang="en-GB" sz="1800" dirty="0" smtClean="0"/>
              <a:t> pour </a:t>
            </a:r>
            <a:r>
              <a:rPr lang="en-GB" sz="1800" dirty="0" err="1" smtClean="0"/>
              <a:t>l’altruisme</a:t>
            </a:r>
            <a:r>
              <a:rPr lang="en-GB" sz="1800" dirty="0" smtClean="0"/>
              <a:t>. </a:t>
            </a:r>
            <a:r>
              <a:rPr lang="en-GB" sz="1800" dirty="0" err="1" smtClean="0"/>
              <a:t>Edt</a:t>
            </a:r>
            <a:r>
              <a:rPr lang="en-GB" sz="1800" dirty="0" smtClean="0"/>
              <a:t> Nil.</a:t>
            </a:r>
          </a:p>
          <a:p>
            <a:pPr marL="0" indent="0">
              <a:buNone/>
            </a:pPr>
            <a:r>
              <a:rPr lang="en-GB" sz="1800" dirty="0" err="1" smtClean="0"/>
              <a:t>Schatzki</a:t>
            </a:r>
            <a:r>
              <a:rPr lang="en-GB" sz="1800" dirty="0" smtClean="0"/>
              <a:t> </a:t>
            </a:r>
            <a:r>
              <a:rPr lang="en-GB" sz="1800" dirty="0"/>
              <a:t>T.R., K. Knorr-</a:t>
            </a:r>
            <a:r>
              <a:rPr lang="en-GB" sz="1800" dirty="0" err="1"/>
              <a:t>Cetina</a:t>
            </a:r>
            <a:r>
              <a:rPr lang="en-GB" sz="1800" dirty="0"/>
              <a:t> and E. Von </a:t>
            </a:r>
            <a:r>
              <a:rPr lang="en-GB" sz="1800" dirty="0" err="1"/>
              <a:t>Savigny</a:t>
            </a:r>
            <a:r>
              <a:rPr lang="en-GB" sz="1800" dirty="0"/>
              <a:t>. (2001), The practice turn in contemporary theory, </a:t>
            </a:r>
            <a:r>
              <a:rPr lang="en-GB" sz="1800" dirty="0" err="1"/>
              <a:t>Routledge</a:t>
            </a:r>
            <a:r>
              <a:rPr lang="en-GB" sz="1800" dirty="0"/>
              <a:t>. </a:t>
            </a:r>
          </a:p>
          <a:p>
            <a:pPr marL="0" indent="0">
              <a:buNone/>
            </a:pPr>
            <a:r>
              <a:rPr lang="en-GB" sz="1800" dirty="0" err="1"/>
              <a:t>Scharmer</a:t>
            </a:r>
            <a:r>
              <a:rPr lang="en-GB" sz="1800" dirty="0"/>
              <a:t>, O. 2007. </a:t>
            </a:r>
            <a:r>
              <a:rPr lang="en-GB" sz="1800" i="1" dirty="0"/>
              <a:t>Theory U. Leading from the future as it emerges</a:t>
            </a:r>
            <a:r>
              <a:rPr lang="en-GB" sz="1800" dirty="0"/>
              <a:t>. </a:t>
            </a:r>
            <a:r>
              <a:rPr lang="en-GB" sz="1800" dirty="0" err="1"/>
              <a:t>SoL.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Spicer </a:t>
            </a:r>
            <a:r>
              <a:rPr lang="en-GB" sz="1800" dirty="0"/>
              <a:t>A., M. </a:t>
            </a:r>
            <a:r>
              <a:rPr lang="en-GB" sz="1800" dirty="0" err="1"/>
              <a:t>Alvesson</a:t>
            </a:r>
            <a:r>
              <a:rPr lang="en-GB" sz="1800" dirty="0"/>
              <a:t> M and D. </a:t>
            </a:r>
            <a:r>
              <a:rPr lang="en-GB" sz="1800" dirty="0" err="1"/>
              <a:t>Kärreman</a:t>
            </a:r>
            <a:r>
              <a:rPr lang="en-GB" sz="1800" dirty="0"/>
              <a:t> D. (2009) Critical performativity: The unfinished business of critical management studies, Human Relations, Vol. 62, n°4, pp. 537-560.</a:t>
            </a:r>
          </a:p>
          <a:p>
            <a:pPr marL="0" indent="0">
              <a:buNone/>
            </a:pPr>
            <a:r>
              <a:rPr lang="en-GB" sz="1800" dirty="0" err="1" smtClean="0"/>
              <a:t>Thich</a:t>
            </a:r>
            <a:r>
              <a:rPr lang="en-GB" sz="1800" dirty="0" smtClean="0"/>
              <a:t> </a:t>
            </a:r>
            <a:r>
              <a:rPr lang="en-GB" sz="1800" dirty="0" err="1"/>
              <a:t>Nhat</a:t>
            </a:r>
            <a:r>
              <a:rPr lang="en-GB" sz="1800" dirty="0"/>
              <a:t> H. (1999). </a:t>
            </a:r>
            <a:r>
              <a:rPr lang="en-GB" sz="1800" i="1" dirty="0"/>
              <a:t>The heart of the Buddha’s teaching</a:t>
            </a:r>
            <a:r>
              <a:rPr lang="en-GB" sz="1800" dirty="0"/>
              <a:t>. New York, NY: Broadway Book</a:t>
            </a:r>
          </a:p>
          <a:p>
            <a:pPr marL="0" indent="0">
              <a:buNone/>
            </a:pPr>
            <a:r>
              <a:rPr lang="fr-FR" sz="1800" dirty="0" smtClean="0"/>
              <a:t>Wolfram </a:t>
            </a:r>
            <a:r>
              <a:rPr lang="fr-FR" sz="1800" dirty="0"/>
              <a:t>Cox, J., Le Trent-Jones, T.G., </a:t>
            </a:r>
            <a:r>
              <a:rPr lang="fr-FR" sz="1800" dirty="0" err="1"/>
              <a:t>Voronov</a:t>
            </a:r>
            <a:r>
              <a:rPr lang="fr-FR" sz="1800" dirty="0"/>
              <a:t>, M. and Weir, D. (</a:t>
            </a:r>
            <a:r>
              <a:rPr lang="fr-FR" sz="1800" dirty="0" err="1"/>
              <a:t>Eds</a:t>
            </a:r>
            <a:r>
              <a:rPr lang="fr-FR" sz="1800" dirty="0"/>
              <a:t>.). 2009. </a:t>
            </a:r>
            <a:r>
              <a:rPr lang="fr-FR" sz="1800" dirty="0" err="1"/>
              <a:t>Critical</a:t>
            </a:r>
            <a:r>
              <a:rPr lang="fr-FR" sz="1800" dirty="0"/>
              <a:t> management </a:t>
            </a:r>
            <a:r>
              <a:rPr lang="fr-FR" sz="1800" dirty="0" err="1"/>
              <a:t>studies</a:t>
            </a:r>
            <a:r>
              <a:rPr lang="fr-FR" sz="1800" dirty="0"/>
              <a:t> </a:t>
            </a:r>
            <a:r>
              <a:rPr lang="fr-FR" sz="1800" dirty="0" err="1"/>
              <a:t>at</a:t>
            </a:r>
            <a:r>
              <a:rPr lang="fr-FR" sz="1800" dirty="0"/>
              <a:t> </a:t>
            </a:r>
            <a:r>
              <a:rPr lang="fr-FR" sz="1800" dirty="0" err="1"/>
              <a:t>work</a:t>
            </a:r>
            <a:r>
              <a:rPr lang="fr-FR" sz="1800" dirty="0"/>
              <a:t>: </a:t>
            </a:r>
            <a:r>
              <a:rPr lang="fr-FR" sz="1800" dirty="0" err="1"/>
              <a:t>Negotiating</a:t>
            </a:r>
            <a:r>
              <a:rPr lang="fr-FR" sz="1800" dirty="0"/>
              <a:t> tensions </a:t>
            </a:r>
            <a:r>
              <a:rPr lang="fr-FR" sz="1800" dirty="0" err="1"/>
              <a:t>between</a:t>
            </a:r>
            <a:r>
              <a:rPr lang="fr-FR" sz="1800" dirty="0"/>
              <a:t> </a:t>
            </a:r>
            <a:r>
              <a:rPr lang="fr-FR" sz="1800" dirty="0" err="1"/>
              <a:t>theory</a:t>
            </a:r>
            <a:r>
              <a:rPr lang="fr-FR" sz="1800" dirty="0"/>
              <a:t> and practice. Cheltenham, UK: Edward Elgar.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5172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Practice Turn 2001</a:t>
            </a:r>
            <a:endParaRPr lang="en-GB" dirty="0"/>
          </a:p>
        </p:txBody>
      </p:sp>
      <p:pic>
        <p:nvPicPr>
          <p:cNvPr id="9" name="Espace réservé du contenu 8" descr="Capture d’écran 2014-06-28 à 23.19.3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287" b="-82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03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Practice Turn 2001</a:t>
            </a:r>
            <a:endParaRPr lang="en-GB" dirty="0"/>
          </a:p>
        </p:txBody>
      </p:sp>
      <p:pic>
        <p:nvPicPr>
          <p:cNvPr id="4" name="Espace réservé du contenu 3" descr="Capture d’écran 2014-06-28 à 23.17.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992" b="-59992"/>
          <a:stretch>
            <a:fillRect/>
          </a:stretch>
        </p:blipFill>
        <p:spPr>
          <a:xfrm>
            <a:off x="457200" y="1009879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0442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</a:rPr>
              <a:t>Spicer, </a:t>
            </a:r>
            <a:r>
              <a:rPr lang="en-GB" b="1" dirty="0" err="1" smtClean="0">
                <a:solidFill>
                  <a:schemeClr val="accent4"/>
                </a:solidFill>
              </a:rPr>
              <a:t>Alvesson</a:t>
            </a:r>
            <a:r>
              <a:rPr lang="en-GB" b="1" dirty="0" smtClean="0">
                <a:solidFill>
                  <a:schemeClr val="accent4"/>
                </a:solidFill>
              </a:rPr>
              <a:t> &amp; </a:t>
            </a:r>
            <a:r>
              <a:rPr lang="en-GB" b="1" dirty="0" err="1" smtClean="0">
                <a:solidFill>
                  <a:schemeClr val="accent4"/>
                </a:solidFill>
              </a:rPr>
              <a:t>K</a:t>
            </a:r>
            <a:r>
              <a:rPr lang="en-GB" b="1" dirty="0" err="1" smtClean="0">
                <a:solidFill>
                  <a:schemeClr val="accent4"/>
                </a:solidFill>
              </a:rPr>
              <a:t>ärreman</a:t>
            </a:r>
            <a:r>
              <a:rPr lang="en-GB" b="1" dirty="0" smtClean="0">
                <a:solidFill>
                  <a:schemeClr val="accent4"/>
                </a:solidFill>
              </a:rPr>
              <a:t> 2009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We argue that critical management studies (CMS) should be conceptualized as a </a:t>
            </a:r>
            <a:r>
              <a:rPr lang="en-GB" b="1" dirty="0"/>
              <a:t>profoundly performative</a:t>
            </a:r>
            <a:r>
              <a:rPr lang="en-GB" dirty="0"/>
              <a:t> project. The central task of CMS should be to actively and pragmatically </a:t>
            </a:r>
            <a:r>
              <a:rPr lang="en-GB" b="1" dirty="0"/>
              <a:t>intervene in </a:t>
            </a:r>
            <a:r>
              <a:rPr lang="en-GB" dirty="0"/>
              <a:t>specific debates about management and </a:t>
            </a:r>
            <a:r>
              <a:rPr lang="en-GB" b="1" dirty="0"/>
              <a:t>encourage progressive forms of management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involves CMS becoming affirmative, </a:t>
            </a:r>
            <a:r>
              <a:rPr lang="en-GB" b="1" dirty="0"/>
              <a:t>caring</a:t>
            </a:r>
            <a:r>
              <a:rPr lang="en-GB" dirty="0"/>
              <a:t>, </a:t>
            </a:r>
            <a:r>
              <a:rPr lang="en-GB" b="1" dirty="0"/>
              <a:t>pragmatic</a:t>
            </a:r>
            <a:r>
              <a:rPr lang="en-GB" dirty="0"/>
              <a:t>, potential focused, and normative. </a:t>
            </a:r>
            <a:r>
              <a:rPr lang="en-GB" dirty="0" smtClean="0"/>
              <a:t>To </a:t>
            </a:r>
            <a:r>
              <a:rPr lang="en-GB" dirty="0"/>
              <a:t>do this, we suggest a range of </a:t>
            </a:r>
            <a:r>
              <a:rPr lang="en-GB" b="1" dirty="0"/>
              <a:t>tactics</a:t>
            </a:r>
            <a:r>
              <a:rPr lang="en-GB" dirty="0"/>
              <a:t> including affirming </a:t>
            </a:r>
            <a:r>
              <a:rPr lang="en-GB" b="1" dirty="0"/>
              <a:t>ambiguity</a:t>
            </a:r>
            <a:r>
              <a:rPr lang="en-GB" dirty="0"/>
              <a:t>, working with </a:t>
            </a:r>
            <a:r>
              <a:rPr lang="en-GB" b="1" dirty="0"/>
              <a:t>mysteries</a:t>
            </a:r>
            <a:r>
              <a:rPr lang="en-GB" dirty="0"/>
              <a:t>, applied communicative action, exploring heterotopias and engaging micro-emancipations</a:t>
            </a:r>
            <a:r>
              <a:rPr lang="en-GB" dirty="0" smtClean="0"/>
              <a:t>. (abstract Spicer et al. 2009)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38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8064A2"/>
                </a:solidFill>
              </a:rPr>
              <a:t>Critical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err="1" smtClean="0">
                <a:solidFill>
                  <a:srgbClr val="8064A2"/>
                </a:solidFill>
              </a:rPr>
              <a:t>Performativity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smtClean="0">
                <a:solidFill>
                  <a:srgbClr val="8064A2"/>
                </a:solidFill>
              </a:rPr>
              <a:t>in CMS</a:t>
            </a:r>
            <a:endParaRPr lang="fr-FR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Ontological aims</a:t>
            </a:r>
          </a:p>
          <a:p>
            <a:pPr marL="0" indent="0">
              <a:buNone/>
            </a:pPr>
            <a:r>
              <a:rPr lang="en-GB" sz="2800" dirty="0" smtClean="0"/>
              <a:t>Social transformation, emancipation</a:t>
            </a:r>
            <a:r>
              <a:rPr lang="en-GB" sz="2800" dirty="0" smtClean="0"/>
              <a:t>, resistance</a:t>
            </a:r>
            <a:r>
              <a:rPr lang="en-GB" sz="2800" dirty="0" smtClean="0"/>
              <a:t> </a:t>
            </a:r>
          </a:p>
          <a:p>
            <a:pPr marL="0" indent="0">
              <a:buNone/>
            </a:pPr>
            <a:r>
              <a:rPr lang="en-GB" sz="2800" b="1" dirty="0" smtClean="0"/>
              <a:t>Epistemological aims</a:t>
            </a:r>
          </a:p>
          <a:p>
            <a:pPr marL="0" indent="0">
              <a:buNone/>
            </a:pPr>
            <a:r>
              <a:rPr lang="en-GB" sz="2800" dirty="0" smtClean="0"/>
              <a:t>Critical research performativity tactics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b="1" dirty="0" smtClean="0"/>
              <a:t>For whom</a:t>
            </a:r>
          </a:p>
          <a:p>
            <a:pPr marL="0" indent="0">
              <a:buNone/>
            </a:pPr>
            <a:r>
              <a:rPr lang="en-GB" sz="2800" dirty="0" smtClean="0"/>
              <a:t>Members of the organizations</a:t>
            </a:r>
          </a:p>
          <a:p>
            <a:pPr marL="0" indent="0">
              <a:buNone/>
            </a:pPr>
            <a:r>
              <a:rPr lang="en-GB" sz="2800" dirty="0" smtClean="0"/>
              <a:t>Researchers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2822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5118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8064A2"/>
                </a:solidFill>
              </a:rPr>
              <a:t>Performativity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>
                <a:solidFill>
                  <a:srgbClr val="8064A2"/>
                </a:solidFill>
              </a:rPr>
              <a:t>&amp;</a:t>
            </a:r>
            <a:r>
              <a:rPr lang="fr-FR" b="1" dirty="0" smtClean="0">
                <a:solidFill>
                  <a:srgbClr val="8064A2"/>
                </a:solidFill>
              </a:rPr>
              <a:t> </a:t>
            </a:r>
            <a:r>
              <a:rPr lang="fr-FR" b="1" dirty="0" err="1" smtClean="0">
                <a:solidFill>
                  <a:srgbClr val="8064A2"/>
                </a:solidFill>
              </a:rPr>
              <a:t>Psychoanalysis</a:t>
            </a:r>
            <a:endParaRPr lang="fr-FR" b="1" dirty="0">
              <a:solidFill>
                <a:srgbClr val="8064A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An ontology of (unconscious) affects and ambivalence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Importance of the </a:t>
            </a:r>
            <a:r>
              <a:rPr lang="en-US" sz="2400" dirty="0" smtClean="0"/>
              <a:t>reality principle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Reducing </a:t>
            </a:r>
            <a:r>
              <a:rPr lang="en-US" sz="2400" dirty="0" smtClean="0"/>
              <a:t>projections, illusionary and distorted views of the </a:t>
            </a:r>
            <a:r>
              <a:rPr lang="en-US" sz="2400" dirty="0" smtClean="0"/>
              <a:t>world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Going beyond our desire, memories and knowledge (</a:t>
            </a:r>
            <a:r>
              <a:rPr lang="en-GB" sz="2400" dirty="0" err="1"/>
              <a:t>Korff-</a:t>
            </a:r>
            <a:r>
              <a:rPr lang="en-GB" sz="2400" dirty="0" err="1" smtClean="0"/>
              <a:t>Sausse</a:t>
            </a:r>
            <a:r>
              <a:rPr lang="en-GB" sz="2400" dirty="0" smtClean="0"/>
              <a:t> 2014, </a:t>
            </a:r>
            <a:r>
              <a:rPr lang="en-US" sz="2400" dirty="0" err="1" smtClean="0"/>
              <a:t>Bion</a:t>
            </a:r>
            <a:r>
              <a:rPr lang="en-US" sz="2400" dirty="0" smtClean="0"/>
              <a:t> 1965)</a:t>
            </a:r>
          </a:p>
          <a:p>
            <a:pPr marL="0" indent="0">
              <a:buNone/>
            </a:pPr>
            <a:r>
              <a:rPr lang="en-US" sz="2400" dirty="0" smtClean="0"/>
              <a:t>Resisting </a:t>
            </a:r>
            <a:r>
              <a:rPr lang="en-US" sz="2400" dirty="0" err="1" smtClean="0"/>
              <a:t>normalising</a:t>
            </a:r>
            <a:r>
              <a:rPr lang="en-US" sz="2400" dirty="0" smtClean="0"/>
              <a:t> positivities </a:t>
            </a:r>
            <a:r>
              <a:rPr lang="en-US" sz="2400" dirty="0"/>
              <a:t>(</a:t>
            </a:r>
            <a:r>
              <a:rPr lang="en-US" sz="2400" dirty="0" err="1"/>
              <a:t>Laclau</a:t>
            </a:r>
            <a:r>
              <a:rPr lang="en-US" sz="2400" dirty="0"/>
              <a:t> &amp; </a:t>
            </a:r>
            <a:r>
              <a:rPr lang="en-US" sz="2400" dirty="0" err="1"/>
              <a:t>Mouffe</a:t>
            </a:r>
            <a:r>
              <a:rPr lang="en-US" sz="2400" dirty="0"/>
              <a:t> 1985, </a:t>
            </a:r>
            <a:r>
              <a:rPr lang="en-US" sz="2400" dirty="0" smtClean="0"/>
              <a:t>2001)</a:t>
            </a:r>
          </a:p>
          <a:p>
            <a:pPr marL="0" indent="0">
              <a:buNone/>
            </a:pPr>
            <a:r>
              <a:rPr lang="en-US" sz="2400" dirty="0" smtClean="0"/>
              <a:t>Ontology of affects and organizational emancipation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Fotaki</a:t>
            </a:r>
            <a:r>
              <a:rPr lang="en-US" sz="2400" dirty="0" smtClean="0"/>
              <a:t> et al</a:t>
            </a:r>
            <a:r>
              <a:rPr lang="en-US" sz="2400" dirty="0" smtClean="0"/>
              <a:t>. </a:t>
            </a:r>
            <a:r>
              <a:rPr lang="en-US" sz="2400" dirty="0" smtClean="0"/>
              <a:t>2012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err="1" smtClean="0"/>
              <a:t>Beyon</a:t>
            </a:r>
            <a:r>
              <a:rPr lang="en-US" sz="2400" dirty="0" smtClean="0"/>
              <a:t> negative ontologies: a space for resistance (</a:t>
            </a:r>
            <a:r>
              <a:rPr lang="en-US" sz="2400" dirty="0" err="1" smtClean="0"/>
              <a:t>Lok</a:t>
            </a:r>
            <a:r>
              <a:rPr lang="en-US" sz="2400" dirty="0" smtClean="0"/>
              <a:t> and Willmott 2014)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694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8064A2"/>
                </a:solidFill>
              </a:rPr>
              <a:t>Bion</a:t>
            </a:r>
            <a:r>
              <a:rPr lang="en-GB" b="1" dirty="0" smtClean="0">
                <a:solidFill>
                  <a:srgbClr val="8064A2"/>
                </a:solidFill>
              </a:rPr>
              <a:t> 1965</a:t>
            </a:r>
            <a:endParaRPr lang="en-GB" b="1" dirty="0">
              <a:solidFill>
                <a:srgbClr val="8064A2"/>
              </a:solidFill>
            </a:endParaRPr>
          </a:p>
        </p:txBody>
      </p:sp>
      <p:pic>
        <p:nvPicPr>
          <p:cNvPr id="4" name="Espace réservé du contenu 3" descr="bion 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" r="17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350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1499</Words>
  <Application>Microsoft Macintosh PowerPoint</Application>
  <PresentationFormat>Présentation à l'écran (4:3)</PresentationFormat>
  <Paragraphs>206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Tip Toeing around mindfulness: On mindful performativity in organizations</vt:lpstr>
      <vt:lpstr>From Critical Performativity to Mindful Performativity</vt:lpstr>
      <vt:lpstr>Performativity in CMS</vt:lpstr>
      <vt:lpstr>The Practice Turn 2001</vt:lpstr>
      <vt:lpstr>The Practice Turn 2001</vt:lpstr>
      <vt:lpstr>Spicer, Alvesson &amp; Kärreman 2009</vt:lpstr>
      <vt:lpstr>Critical Performativity in CMS</vt:lpstr>
      <vt:lpstr>Performativity &amp; Psychoanalysis</vt:lpstr>
      <vt:lpstr>Bion 1965</vt:lpstr>
      <vt:lpstr>Bion 1965</vt:lpstr>
      <vt:lpstr>Performativity &amp; Queer Theory </vt:lpstr>
      <vt:lpstr>Performativity &amp; Philosophy</vt:lpstr>
      <vt:lpstr>Performativity &amp; Philosophy</vt:lpstr>
      <vt:lpstr>Performativity &amp; Philosophy</vt:lpstr>
      <vt:lpstr>Hollway 2006</vt:lpstr>
      <vt:lpstr>Performativity &amp; Spirituality</vt:lpstr>
      <vt:lpstr>Spirituality 2.0</vt:lpstr>
      <vt:lpstr>Consciousness manipulation &amp; freedom</vt:lpstr>
      <vt:lpstr>From darkness to freedom</vt:lpstr>
      <vt:lpstr>Performativity &amp; Coaching</vt:lpstr>
      <vt:lpstr>Performativity born out in Coaching</vt:lpstr>
      <vt:lpstr>C23: The goat attached to the post</vt:lpstr>
      <vt:lpstr>C8: narcissistic reparation</vt:lpstr>
      <vt:lpstr>C4 : coach of the system rather than coach of the symptom</vt:lpstr>
      <vt:lpstr>C3 : the Human at the heart of the company</vt:lpstr>
      <vt:lpstr>Darkness</vt:lpstr>
      <vt:lpstr>Mindful performativity</vt:lpstr>
      <vt:lpstr>Critical Performativity in CMS</vt:lpstr>
      <vt:lpstr>Mindful Performativity</vt:lpstr>
      <vt:lpstr>Mindful Performativity</vt:lpstr>
      <vt:lpstr>references</vt:lpstr>
      <vt:lpstr>references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vinca</dc:creator>
  <cp:lastModifiedBy>vinca</cp:lastModifiedBy>
  <cp:revision>175</cp:revision>
  <dcterms:created xsi:type="dcterms:W3CDTF">2014-06-25T16:11:18Z</dcterms:created>
  <dcterms:modified xsi:type="dcterms:W3CDTF">2014-06-29T10:19:02Z</dcterms:modified>
</cp:coreProperties>
</file>