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6" r:id="rId2"/>
  </p:sldMasterIdLst>
  <p:notesMasterIdLst>
    <p:notesMasterId r:id="rId29"/>
  </p:notesMasterIdLst>
  <p:sldIdLst>
    <p:sldId id="880" r:id="rId3"/>
    <p:sldId id="1156" r:id="rId4"/>
    <p:sldId id="1137" r:id="rId5"/>
    <p:sldId id="1006" r:id="rId6"/>
    <p:sldId id="1007" r:id="rId7"/>
    <p:sldId id="1123" r:id="rId8"/>
    <p:sldId id="1124" r:id="rId9"/>
    <p:sldId id="1125" r:id="rId10"/>
    <p:sldId id="1134" r:id="rId11"/>
    <p:sldId id="1136" r:id="rId12"/>
    <p:sldId id="1146" r:id="rId13"/>
    <p:sldId id="1155" r:id="rId14"/>
    <p:sldId id="1169" r:id="rId15"/>
    <p:sldId id="1170" r:id="rId16"/>
    <p:sldId id="1171" r:id="rId17"/>
    <p:sldId id="1172" r:id="rId18"/>
    <p:sldId id="1173" r:id="rId19"/>
    <p:sldId id="1174" r:id="rId20"/>
    <p:sldId id="1175" r:id="rId21"/>
    <p:sldId id="1176" r:id="rId22"/>
    <p:sldId id="1177" r:id="rId23"/>
    <p:sldId id="1178" r:id="rId24"/>
    <p:sldId id="1179" r:id="rId25"/>
    <p:sldId id="1180" r:id="rId26"/>
    <p:sldId id="1132" r:id="rId27"/>
    <p:sldId id="1133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C000"/>
    <a:srgbClr val="E36C09"/>
    <a:srgbClr val="336600"/>
    <a:srgbClr val="000000"/>
    <a:srgbClr val="080808"/>
    <a:srgbClr val="7F7F7F"/>
    <a:srgbClr val="4BACC6"/>
    <a:srgbClr val="FBFBF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8" autoAdjust="0"/>
    <p:restoredTop sz="86475" autoAdjust="0"/>
  </p:normalViewPr>
  <p:slideViewPr>
    <p:cSldViewPr showGuides="1">
      <p:cViewPr varScale="1">
        <p:scale>
          <a:sx n="88" d="100"/>
          <a:sy n="88" d="100"/>
        </p:scale>
        <p:origin x="-1380" y="-108"/>
      </p:cViewPr>
      <p:guideLst>
        <p:guide orient="horz" pos="2840"/>
        <p:guide orient="horz" pos="73"/>
        <p:guide orient="horz" pos="4110"/>
        <p:guide pos="2517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86736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fr-FR" smtClean="0">
              <a:ea typeface="ＭＳ Ｐゴシック" pitchFamily="96" charset="-128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9926" r="39999" b="28537"/>
          <a:stretch>
            <a:fillRect/>
          </a:stretch>
        </p:blipFill>
        <p:spPr bwMode="auto">
          <a:xfrm>
            <a:off x="0" y="4037013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fr-FR" smtClean="0">
              <a:ea typeface="ＭＳ Ｐゴシック" pitchFamily="9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A2382-085C-459C-8C25-D1FB483CB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8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15/05/2015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238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15/05/2015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930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15/05/2015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2482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15/05/2015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2477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15/05/2015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691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15/05/2015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219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ED5E9-C387-40CD-9941-31AA19183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8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7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36C07-7E76-46D3-B86B-6AF7C60E533E}" type="datetimeFigureOut">
              <a:rPr lang="nl-NL" smtClean="0"/>
              <a:t>15-5-2015</a:t>
            </a:fld>
            <a:endParaRPr lang="nl-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49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15/05/2015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639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15/05/2015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75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15/05/2015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186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15/05/2015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425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15/05/2015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806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950" y="6381750"/>
            <a:ext cx="441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541BC2A-32A0-432A-9F1E-1B4FBDAAE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98" r:id="rId3"/>
    <p:sldLayoutId id="214748380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4400" kern="10">
          <a:ln w="9525">
            <a:noFill/>
            <a:round/>
            <a:headEnd/>
            <a:tailEnd/>
          </a:ln>
          <a:solidFill>
            <a:srgbClr val="474747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74747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74747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74747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74747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7474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74747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74747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74747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74747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1C19C-8FF8-4988-A077-ED40FB9A58F2}" type="datetimeFigureOut">
              <a:rPr lang="nl-BE" smtClean="0"/>
              <a:t>15/05/2015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431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ED5E9-C387-40CD-9941-31AA1918359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4098" name="Picture 2" descr="C:\Users\Laurent Ledoux\Documents\image-to-represent-finance-transform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r="27354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1042243"/>
            <a:ext cx="9144000" cy="10906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fr-BE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Réinventer la gestion d’entreprise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08520" y="5373216"/>
            <a:ext cx="3527376" cy="10906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fr-B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Rencontre Beloeil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fr-BE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08/05/15</a:t>
            </a:r>
            <a:endParaRPr lang="fr-BE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fr-B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Laurent Ledoux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fr-BE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www.philoma.org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fr-BE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ledoux.laurent@gmail.com  </a:t>
            </a:r>
          </a:p>
        </p:txBody>
      </p:sp>
    </p:spTree>
    <p:extLst>
      <p:ext uri="{BB962C8B-B14F-4D97-AF65-F5344CB8AC3E}">
        <p14:creationId xmlns:p14="http://schemas.microsoft.com/office/powerpoint/2010/main" val="27045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10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t="20241" r="21817" b="24820"/>
          <a:stretch>
            <a:fillRect/>
          </a:stretch>
        </p:blipFill>
        <p:spPr bwMode="auto">
          <a:xfrm>
            <a:off x="-36512" y="-88197"/>
            <a:ext cx="9139733" cy="694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48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11</a:t>
            </a:fld>
            <a:endParaRPr lang="nl-N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20241" r="21504" b="24820"/>
          <a:stretch>
            <a:fillRect/>
          </a:stretch>
        </p:blipFill>
        <p:spPr bwMode="auto">
          <a:xfrm>
            <a:off x="-76160" y="-61742"/>
            <a:ext cx="9256672" cy="691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407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Users\Laurent Ledoux\Documents\Lao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5" r="25360" b="6148"/>
          <a:stretch>
            <a:fillRect/>
          </a:stretch>
        </p:blipFill>
        <p:spPr bwMode="auto">
          <a:xfrm>
            <a:off x="4572000" y="-13395"/>
            <a:ext cx="4572000" cy="687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r="10677" b="6"/>
          <a:stretch>
            <a:fillRect/>
          </a:stretch>
        </p:blipFill>
        <p:spPr bwMode="gray">
          <a:xfrm>
            <a:off x="-14654" y="-13395"/>
            <a:ext cx="4627685" cy="687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4654" y="3716239"/>
            <a:ext cx="4589585" cy="2885777"/>
          </a:xfrm>
          <a:prstGeom prst="rect">
            <a:avLst/>
          </a:prstGeom>
          <a:solidFill>
            <a:srgbClr val="EAEAEA">
              <a:alpha val="40000"/>
            </a:srgb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nl-BE" sz="3700" b="1" dirty="0">
                <a:latin typeface="+mn-lt"/>
              </a:rPr>
              <a:t>Le chef </a:t>
            </a:r>
          </a:p>
          <a:p>
            <a:pPr algn="ctr">
              <a:defRPr/>
            </a:pPr>
            <a:r>
              <a:rPr lang="nl-BE" sz="3700" b="1" dirty="0" err="1">
                <a:latin typeface="+mn-lt"/>
              </a:rPr>
              <a:t>doit</a:t>
            </a:r>
            <a:r>
              <a:rPr lang="nl-BE" sz="3700" b="1" dirty="0">
                <a:latin typeface="+mn-lt"/>
              </a:rPr>
              <a:t> </a:t>
            </a:r>
            <a:r>
              <a:rPr lang="nl-BE" sz="3700" b="1" dirty="0" err="1">
                <a:latin typeface="+mn-lt"/>
              </a:rPr>
              <a:t>savoir</a:t>
            </a:r>
            <a:r>
              <a:rPr lang="nl-BE" sz="3700" b="1" dirty="0">
                <a:latin typeface="+mn-lt"/>
              </a:rPr>
              <a:t> </a:t>
            </a:r>
            <a:r>
              <a:rPr lang="nl-BE" sz="3700" b="1" dirty="0" err="1">
                <a:latin typeface="+mn-lt"/>
              </a:rPr>
              <a:t>s’effacer</a:t>
            </a:r>
            <a:r>
              <a:rPr lang="nl-BE" sz="3700" b="1" dirty="0">
                <a:latin typeface="+mn-lt"/>
              </a:rPr>
              <a:t> pour laisser </a:t>
            </a:r>
            <a:r>
              <a:rPr lang="nl-BE" sz="3700" b="1" dirty="0" err="1">
                <a:latin typeface="+mn-lt"/>
              </a:rPr>
              <a:t>croître</a:t>
            </a:r>
            <a:r>
              <a:rPr lang="nl-BE" sz="3700" b="1" dirty="0">
                <a:latin typeface="+mn-lt"/>
              </a:rPr>
              <a:t> </a:t>
            </a:r>
            <a:r>
              <a:rPr lang="nl-BE" sz="3700" b="1" dirty="0" err="1">
                <a:latin typeface="+mn-lt"/>
              </a:rPr>
              <a:t>l’entreprise</a:t>
            </a:r>
            <a:endParaRPr lang="nl-BE" sz="3700" b="1" dirty="0">
              <a:latin typeface="+mn-lt"/>
            </a:endParaRPr>
          </a:p>
          <a:p>
            <a:pPr algn="ctr">
              <a:defRPr/>
            </a:pPr>
            <a:r>
              <a:rPr lang="nl-BE" sz="1900" b="1" dirty="0">
                <a:latin typeface="+mn-lt"/>
              </a:rPr>
              <a:t>Zobrist – 2005</a:t>
            </a:r>
            <a:r>
              <a:rPr lang="nl-BE" sz="3700" b="1" dirty="0">
                <a:latin typeface="+mn-lt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198469" y="5959078"/>
            <a:ext cx="2879481" cy="3750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2400" dirty="0" err="1">
                <a:latin typeface="+mn-lt"/>
              </a:rPr>
              <a:t>Laozi</a:t>
            </a:r>
            <a:r>
              <a:rPr lang="en-US" sz="2400" dirty="0">
                <a:latin typeface="+mn-lt"/>
              </a:rPr>
              <a:t>, 630 ac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4931" y="3698379"/>
            <a:ext cx="4564674" cy="2885777"/>
          </a:xfrm>
          <a:prstGeom prst="rect">
            <a:avLst/>
          </a:prstGeom>
          <a:solidFill>
            <a:srgbClr val="EAEAEA">
              <a:alpha val="40000"/>
            </a:srgb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nl-BE" sz="3700" b="1" dirty="0">
                <a:latin typeface="+mn-lt"/>
              </a:rPr>
              <a:t>Le meilleur leader est celui dont le groupe </a:t>
            </a:r>
            <a:r>
              <a:rPr lang="nl-BE" sz="3700" b="1" dirty="0" err="1">
                <a:latin typeface="+mn-lt"/>
              </a:rPr>
              <a:t>connaît</a:t>
            </a:r>
            <a:r>
              <a:rPr lang="nl-BE" sz="3700" b="1" dirty="0">
                <a:latin typeface="+mn-lt"/>
              </a:rPr>
              <a:t> </a:t>
            </a:r>
          </a:p>
          <a:p>
            <a:pPr algn="ctr">
              <a:defRPr/>
            </a:pPr>
            <a:r>
              <a:rPr lang="nl-BE" sz="3700" b="1" dirty="0">
                <a:latin typeface="+mn-lt"/>
              </a:rPr>
              <a:t>à </a:t>
            </a:r>
            <a:r>
              <a:rPr lang="nl-BE" sz="3700" b="1" dirty="0" err="1">
                <a:latin typeface="+mn-lt"/>
              </a:rPr>
              <a:t>peine</a:t>
            </a:r>
            <a:r>
              <a:rPr lang="nl-BE" sz="3700" b="1" dirty="0">
                <a:latin typeface="+mn-lt"/>
              </a:rPr>
              <a:t> </a:t>
            </a:r>
            <a:r>
              <a:rPr lang="nl-BE" sz="3700" b="1" dirty="0" err="1">
                <a:latin typeface="+mn-lt"/>
              </a:rPr>
              <a:t>l’existence</a:t>
            </a:r>
            <a:endParaRPr lang="nl-BE" sz="3700" b="1" dirty="0">
              <a:latin typeface="+mn-lt"/>
            </a:endParaRPr>
          </a:p>
          <a:p>
            <a:pPr algn="ctr">
              <a:defRPr/>
            </a:pPr>
            <a:r>
              <a:rPr lang="nl-BE" sz="1900" b="1" dirty="0" err="1">
                <a:latin typeface="+mn-lt"/>
              </a:rPr>
              <a:t>Lao</a:t>
            </a:r>
            <a:r>
              <a:rPr lang="nl-BE" sz="1900" b="1" dirty="0">
                <a:latin typeface="+mn-lt"/>
              </a:rPr>
              <a:t> </a:t>
            </a:r>
            <a:r>
              <a:rPr lang="nl-BE" sz="1900" b="1" dirty="0" err="1">
                <a:latin typeface="+mn-lt"/>
              </a:rPr>
              <a:t>Tseu</a:t>
            </a:r>
            <a:r>
              <a:rPr lang="nl-BE" sz="1900" b="1" dirty="0">
                <a:latin typeface="+mn-lt"/>
              </a:rPr>
              <a:t> – 630 av. JC. </a:t>
            </a:r>
            <a:r>
              <a:rPr lang="nl-BE" sz="3700" b="1" dirty="0">
                <a:latin typeface="+mn-lt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4483" y="-13978"/>
            <a:ext cx="9144000" cy="346249"/>
          </a:xfrm>
          <a:prstGeom prst="rect">
            <a:avLst/>
          </a:prstGeom>
          <a:noFill/>
        </p:spPr>
        <p:txBody>
          <a:bodyPr lIns="84966" tIns="42483" rIns="84966" bIns="42483">
            <a:spAutoFit/>
          </a:bodyPr>
          <a:lstStyle/>
          <a:p>
            <a:pPr algn="ctr">
              <a:defRPr/>
            </a:pPr>
            <a:r>
              <a:rPr lang="fr-FR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Human </a:t>
            </a:r>
            <a:r>
              <a:rPr lang="fr-FR" sz="17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dynamics</a:t>
            </a:r>
            <a:endParaRPr lang="fr-FR" sz="1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289987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400" dirty="0" smtClean="0"/>
              <a:t>Change management</a:t>
            </a:r>
            <a:endParaRPr lang="nl-NL" sz="4400" dirty="0"/>
          </a:p>
        </p:txBody>
      </p:sp>
      <p:pic>
        <p:nvPicPr>
          <p:cNvPr id="5122" name="Picture 2" descr="\\bates.data.intra\logistiek\1. ALGEMEEN_GENERAL\Mobi4U\Mobi4U (Doreen)\Foto's\2013_12_04_mobi4u_Voor en na photos\FOD Mob_voor na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540568" y="-27384"/>
            <a:ext cx="516073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bates.data.intra\logistiek\1. ALGEMEEN_GENERAL\Mobi4U\Mobi4U (Doreen)\Foto's\2013_12_04_mobi4u_Voor en na photos\FOD Mob_voor na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95845" y="-27384"/>
            <a:ext cx="516073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371872" y="4437112"/>
            <a:ext cx="30480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bg2">
                    <a:lumMod val="75000"/>
                  </a:schemeClr>
                </a:solidFill>
              </a:rPr>
              <a:t>voor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3612232" y="4437112"/>
            <a:ext cx="30480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bg2">
                    <a:lumMod val="75000"/>
                  </a:schemeClr>
                </a:solidFill>
              </a:rPr>
              <a:t>na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Van weerstand naar fan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t="73551" r="12611" b="18297"/>
          <a:stretch/>
        </p:blipFill>
        <p:spPr bwMode="auto">
          <a:xfrm>
            <a:off x="-114535" y="6289037"/>
            <a:ext cx="9727095" cy="5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5" t="26973" r="19180" b="17105"/>
          <a:stretch/>
        </p:blipFill>
        <p:spPr bwMode="auto">
          <a:xfrm>
            <a:off x="1508176" y="1570510"/>
            <a:ext cx="6160168" cy="4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1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Werken op afstand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t="73551" r="12611" b="18297"/>
          <a:stretch/>
        </p:blipFill>
        <p:spPr bwMode="auto">
          <a:xfrm>
            <a:off x="-114535" y="6289037"/>
            <a:ext cx="9727095" cy="5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2" t="40625" r="29722" b="14029"/>
          <a:stretch/>
        </p:blipFill>
        <p:spPr bwMode="auto">
          <a:xfrm>
            <a:off x="5004048" y="1844824"/>
            <a:ext cx="4057650" cy="331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5043214" y="5213081"/>
            <a:ext cx="406529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federaal </a:t>
            </a:r>
            <a:r>
              <a:rPr lang="nl-NL" sz="2000" b="1" dirty="0" smtClean="0">
                <a:solidFill>
                  <a:schemeClr val="bg2">
                    <a:lumMod val="75000"/>
                  </a:schemeClr>
                </a:solidFill>
              </a:rPr>
              <a:t>satellietkantorennetwerk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8" name="Picture 4" descr="http://foto.regiojobs.hln.be/fotosartikelen/W600H9999Q100/22/31/-Geen-zin-om-te-gaan-werken-Misschien-is-thuiswerk-iets-voor-jou_000322314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/>
          <a:stretch/>
        </p:blipFill>
        <p:spPr bwMode="auto">
          <a:xfrm>
            <a:off x="107504" y="1886694"/>
            <a:ext cx="4774686" cy="328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107504" y="5213081"/>
            <a:ext cx="477468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tot 2 dagen </a:t>
            </a:r>
            <a:r>
              <a:rPr lang="nl-NL" sz="2000" b="1" dirty="0" smtClean="0">
                <a:solidFill>
                  <a:schemeClr val="bg2">
                    <a:lumMod val="75000"/>
                  </a:schemeClr>
                </a:solidFill>
              </a:rPr>
              <a:t>telewerk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vertrouwen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t="73551" r="12611" b="18297"/>
          <a:stretch/>
        </p:blipFill>
        <p:spPr bwMode="auto">
          <a:xfrm>
            <a:off x="-114535" y="6289037"/>
            <a:ext cx="9727095" cy="5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www.rekryteringsgruppen.com/egnabilder/undersidor/bigstockphoto_Teamwork_And_Team_Spirit_2596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24" y="1340768"/>
            <a:ext cx="6051775" cy="45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Processen aanpassen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t="73551" r="12611" b="18297"/>
          <a:stretch/>
        </p:blipFill>
        <p:spPr bwMode="auto">
          <a:xfrm>
            <a:off x="-114535" y="6289037"/>
            <a:ext cx="9727095" cy="5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s://webjobideas.files.wordpress.com/2013/06/happy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63" y="1484784"/>
            <a:ext cx="5991298" cy="402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400" dirty="0" smtClean="0"/>
              <a:t>RESULTATEN</a:t>
            </a:r>
            <a:endParaRPr lang="nl-NL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8" t="20109" r="17805" b="9332"/>
          <a:stretch/>
        </p:blipFill>
        <p:spPr bwMode="auto">
          <a:xfrm>
            <a:off x="2737135" y="1542999"/>
            <a:ext cx="3635065" cy="28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3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Facility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t="73551" r="12611" b="18297"/>
          <a:stretch/>
        </p:blipFill>
        <p:spPr bwMode="auto">
          <a:xfrm>
            <a:off x="-114535" y="6289037"/>
            <a:ext cx="9727095" cy="5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251524" y="4152983"/>
            <a:ext cx="2880318" cy="28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Volledig heringericht tegen 1/7/2015</a:t>
            </a:r>
            <a:endParaRPr lang="nl-NL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3379087" y="4149080"/>
            <a:ext cx="241705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CCN verlaten op 1/6/2014</a:t>
            </a:r>
            <a:endParaRPr lang="nl-NL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084167" y="4149080"/>
            <a:ext cx="287545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Haren verlaten op 1/6/2014</a:t>
            </a:r>
            <a:endParaRPr lang="nl-NL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>
            <a:off x="251522" y="1776719"/>
            <a:ext cx="288031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400" b="1" dirty="0" smtClean="0">
                <a:solidFill>
                  <a:schemeClr val="bg2">
                    <a:lumMod val="75000"/>
                  </a:schemeClr>
                </a:solidFill>
              </a:rPr>
              <a:t>City Atrium</a:t>
            </a:r>
            <a:endParaRPr lang="nl-NL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3379088" y="1772816"/>
            <a:ext cx="241705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400" b="1" dirty="0" smtClean="0">
                <a:solidFill>
                  <a:schemeClr val="bg2">
                    <a:lumMod val="75000"/>
                  </a:schemeClr>
                </a:solidFill>
              </a:rPr>
              <a:t>CCN</a:t>
            </a:r>
            <a:endParaRPr lang="nl-NL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6084168" y="1772816"/>
            <a:ext cx="287545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400" b="1" dirty="0" smtClean="0">
                <a:solidFill>
                  <a:schemeClr val="bg2">
                    <a:lumMod val="75000"/>
                  </a:schemeClr>
                </a:solidFill>
              </a:rPr>
              <a:t>Haren</a:t>
            </a:r>
            <a:endParaRPr lang="nl-NL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4871" y="4585031"/>
            <a:ext cx="327585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- 4.000 m²</a:t>
            </a:r>
            <a:endParaRPr lang="nl-N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 bwMode="auto">
          <a:xfrm>
            <a:off x="3383957" y="4581128"/>
            <a:ext cx="241705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- 11.000 m²</a:t>
            </a:r>
            <a:endParaRPr lang="nl-N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6089037" y="4581128"/>
            <a:ext cx="287545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- 4.000 m²</a:t>
            </a:r>
            <a:endParaRPr lang="nl-N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 flipV="1">
            <a:off x="5940152" y="4513023"/>
            <a:ext cx="0" cy="42814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251523" y="4941168"/>
            <a:ext cx="8708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3280727" y="4513023"/>
            <a:ext cx="0" cy="42814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"/>
          <p:cNvSpPr txBox="1">
            <a:spLocks/>
          </p:cNvSpPr>
          <p:nvPr/>
        </p:nvSpPr>
        <p:spPr bwMode="auto">
          <a:xfrm>
            <a:off x="251519" y="5017079"/>
            <a:ext cx="8708095" cy="28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39.000 m² </a:t>
            </a: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 20.000 m²</a:t>
            </a:r>
            <a:endParaRPr lang="nl-NL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0" name="Rechte verbindingslijn 19"/>
          <p:cNvCxnSpPr/>
          <p:nvPr/>
        </p:nvCxnSpPr>
        <p:spPr>
          <a:xfrm flipH="1">
            <a:off x="251520" y="5377119"/>
            <a:ext cx="8708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251520" y="4513023"/>
            <a:ext cx="8708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V="1">
            <a:off x="251523" y="4511072"/>
            <a:ext cx="0" cy="8660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V="1">
            <a:off x="8964488" y="4508144"/>
            <a:ext cx="0" cy="8660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hoek 23"/>
          <p:cNvSpPr/>
          <p:nvPr/>
        </p:nvSpPr>
        <p:spPr>
          <a:xfrm>
            <a:off x="6012160" y="1979712"/>
            <a:ext cx="144016" cy="225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2" t="45338" r="16990" b="33385"/>
          <a:stretch/>
        </p:blipFill>
        <p:spPr bwMode="auto">
          <a:xfrm>
            <a:off x="369856" y="2257159"/>
            <a:ext cx="8471427" cy="186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2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Isaac Getz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r="3925"/>
          <a:stretch>
            <a:fillRect/>
          </a:stretch>
        </p:blipFill>
        <p:spPr bwMode="auto">
          <a:xfrm>
            <a:off x="-14653" y="0"/>
            <a:ext cx="45866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9700" dir="2700000" algn="tl" rotWithShape="0">
                    <a:srgbClr val="333333">
                      <a:alpha val="64998"/>
                    </a:srgbClr>
                  </a:outerShdw>
                </a:effectLst>
              </a14:hiddenEffects>
            </a:ext>
          </a:extLst>
        </p:spPr>
      </p:pic>
      <p:pic>
        <p:nvPicPr>
          <p:cNvPr id="50179" name="Picture 2" descr="C:\Users\Laurent Ledoux\Documents\lalo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r="20525" b="31676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969076"/>
            <a:ext cx="9144000" cy="242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Personal &amp; evolutionary growth</a:t>
            </a:r>
          </a:p>
          <a:p>
            <a:pPr algn="ctr">
              <a:defRPr/>
            </a:pPr>
            <a:endParaRPr lang="en-US" sz="37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Self-direction</a:t>
            </a:r>
          </a:p>
          <a:p>
            <a:pPr algn="ctr">
              <a:defRPr/>
            </a:pPr>
            <a:endParaRPr lang="en-US" sz="41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Intrinsic equality &amp; wholeness</a:t>
            </a:r>
          </a:p>
        </p:txBody>
      </p:sp>
      <p:pic>
        <p:nvPicPr>
          <p:cNvPr id="50181" name="Picture 3" descr="C:\Users\Laurent Ledoux\Documents\laloux 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7895493" y="120552"/>
            <a:ext cx="1104900" cy="134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4" descr="C:\Users\Laurent Ledoux\Documents\freedom in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9333" r="24667" b="7245"/>
          <a:stretch>
            <a:fillRect/>
          </a:stretch>
        </p:blipFill>
        <p:spPr bwMode="auto">
          <a:xfrm>
            <a:off x="158261" y="120551"/>
            <a:ext cx="1033097" cy="13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81524" y="53531"/>
            <a:ext cx="2459298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33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Getz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236708" y="53531"/>
            <a:ext cx="2459298" cy="5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33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Laloux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-14483" y="728625"/>
            <a:ext cx="9144000" cy="346249"/>
          </a:xfrm>
          <a:prstGeom prst="rect">
            <a:avLst/>
          </a:prstGeom>
          <a:noFill/>
        </p:spPr>
        <p:txBody>
          <a:bodyPr lIns="84966" tIns="42483" rIns="84966" bIns="42483">
            <a:spAutoFit/>
          </a:bodyPr>
          <a:lstStyle/>
          <a:p>
            <a:pPr algn="ctr">
              <a:defRPr/>
            </a:pPr>
            <a:r>
              <a:rPr lang="fr-FR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Human </a:t>
            </a:r>
            <a:r>
              <a:rPr lang="fr-FR" sz="17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dynamics</a:t>
            </a:r>
            <a:endParaRPr lang="fr-FR" sz="1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738395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Facility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t="73551" r="12611" b="18297"/>
          <a:stretch/>
        </p:blipFill>
        <p:spPr bwMode="auto">
          <a:xfrm>
            <a:off x="-114535" y="6289037"/>
            <a:ext cx="9727095" cy="5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el 1"/>
          <p:cNvSpPr txBox="1">
            <a:spLocks/>
          </p:cNvSpPr>
          <p:nvPr/>
        </p:nvSpPr>
        <p:spPr bwMode="auto">
          <a:xfrm>
            <a:off x="539552" y="5373216"/>
            <a:ext cx="39604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1100  </a:t>
            </a:r>
            <a:r>
              <a:rPr lang="nl-NL" sz="2000" b="1" dirty="0" smtClean="0">
                <a:solidFill>
                  <a:schemeClr val="bg2">
                    <a:lumMod val="75000"/>
                  </a:schemeClr>
                </a:solidFill>
              </a:rPr>
              <a:t>1-op-1 werkplekken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4" name="Titel 1"/>
          <p:cNvSpPr txBox="1">
            <a:spLocks/>
          </p:cNvSpPr>
          <p:nvPr/>
        </p:nvSpPr>
        <p:spPr bwMode="auto">
          <a:xfrm>
            <a:off x="5652120" y="5373216"/>
            <a:ext cx="21602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750 </a:t>
            </a:r>
            <a:r>
              <a:rPr lang="nl-NL" sz="2000" b="1" dirty="0" err="1" smtClean="0">
                <a:solidFill>
                  <a:schemeClr val="bg2">
                    <a:lumMod val="75000"/>
                  </a:schemeClr>
                </a:solidFill>
              </a:rPr>
              <a:t>flex</a:t>
            </a:r>
            <a:r>
              <a:rPr lang="nl-NL" sz="2000" b="1" dirty="0" smtClean="0">
                <a:solidFill>
                  <a:schemeClr val="bg2">
                    <a:lumMod val="75000"/>
                  </a:schemeClr>
                </a:solidFill>
              </a:rPr>
              <a:t> desks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5" name="Titel 1"/>
          <p:cNvSpPr txBox="1">
            <a:spLocks/>
          </p:cNvSpPr>
          <p:nvPr/>
        </p:nvSpPr>
        <p:spPr bwMode="auto">
          <a:xfrm>
            <a:off x="3635896" y="5373216"/>
            <a:ext cx="216024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nl-NL" sz="2000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6" name="Picture 4" descr="\\bates.data.intra\logistiek\1. ALGEMEEN_GENERAL\Mobi4U\Mobi4U (Doreen)\Foto's\2013_12_04_mobi4u_Voor en na photos\FOD Mob_voor na_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43608" y="1248048"/>
            <a:ext cx="2952328" cy="393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28441" r="44287" b="15318"/>
          <a:stretch/>
        </p:blipFill>
        <p:spPr bwMode="auto">
          <a:xfrm>
            <a:off x="5256076" y="1248048"/>
            <a:ext cx="2952328" cy="393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4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andsinc.biz/assets/images/CleaningC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4" y="2209569"/>
            <a:ext cx="1666894" cy="182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t="73551" r="12611" b="18297"/>
          <a:stretch/>
        </p:blipFill>
        <p:spPr bwMode="auto">
          <a:xfrm>
            <a:off x="-114535" y="6289037"/>
            <a:ext cx="9727095" cy="5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353414" y="4225793"/>
            <a:ext cx="166689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17 FTE </a:t>
            </a:r>
            <a:b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2000" b="1" dirty="0" smtClean="0">
                <a:solidFill>
                  <a:schemeClr val="bg2">
                    <a:lumMod val="75000"/>
                  </a:schemeClr>
                </a:solidFill>
              </a:rPr>
              <a:t>omgeschoold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100" name="Picture 4" descr="https://static.coco.sensis.com.au/20121019t164529n00f0036/Is_repairing_or_servicing_an_old_refrigerator_really_a_good_investment_330x3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r="14187"/>
          <a:stretch/>
        </p:blipFill>
        <p:spPr bwMode="auto">
          <a:xfrm>
            <a:off x="2633125" y="2204864"/>
            <a:ext cx="1285462" cy="182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2491678" y="4221088"/>
            <a:ext cx="150425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100 </a:t>
            </a:r>
            <a:r>
              <a:rPr lang="nl-NL" sz="2000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 30 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102" name="Picture 6" descr="http://www.recycleaway.com/assets/images/product-photos/busch%20systems/hires/waste%20watcher%20xl/triple-waste-paper-cans-solidcolor-angle%20-%20h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3593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4427984" y="4225793"/>
            <a:ext cx="20162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2000   </a:t>
            </a:r>
            <a:r>
              <a:rPr lang="nl-NL" sz="2000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  </a:t>
            </a: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4</a:t>
            </a: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0 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/>
            <a:r>
              <a:rPr lang="nl-NL" dirty="0" smtClean="0"/>
              <a:t>Facility</a:t>
            </a:r>
            <a:endParaRPr lang="nl-NL" dirty="0"/>
          </a:p>
        </p:txBody>
      </p:sp>
      <p:pic>
        <p:nvPicPr>
          <p:cNvPr id="4104" name="Picture 8" descr="http://static.webshopapp.com/shops/029370/files/008845168/300x300x2/riverdale-postbakje-mail-wi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27501" r="7012" b="6696"/>
          <a:stretch/>
        </p:blipFill>
        <p:spPr bwMode="auto">
          <a:xfrm>
            <a:off x="7020272" y="2773424"/>
            <a:ext cx="1705413" cy="127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/>
          <p:cNvSpPr txBox="1">
            <a:spLocks/>
          </p:cNvSpPr>
          <p:nvPr/>
        </p:nvSpPr>
        <p:spPr bwMode="auto">
          <a:xfrm>
            <a:off x="7020272" y="4225793"/>
            <a:ext cx="170541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00   </a:t>
            </a:r>
            <a:r>
              <a:rPr lang="nl-NL" sz="2000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  </a:t>
            </a: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0 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t="73551" r="12611" b="18297"/>
          <a:stretch/>
        </p:blipFill>
        <p:spPr bwMode="auto">
          <a:xfrm>
            <a:off x="-114535" y="6289037"/>
            <a:ext cx="9727095" cy="5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2843809" y="5649631"/>
            <a:ext cx="338437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30 </a:t>
            </a:r>
            <a:r>
              <a:rPr lang="nl-NL" sz="2000" b="1" dirty="0" smtClean="0">
                <a:solidFill>
                  <a:schemeClr val="bg2">
                    <a:lumMod val="75000"/>
                  </a:schemeClr>
                </a:solidFill>
              </a:rPr>
              <a:t>multifunctionele printers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3080540" y="4365104"/>
            <a:ext cx="24574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100   </a:t>
            </a:r>
            <a:r>
              <a:rPr lang="nl-NL" sz="2000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  </a:t>
            </a:r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30 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/>
            <a:r>
              <a:rPr lang="nl-NL" dirty="0" smtClean="0"/>
              <a:t>Facility</a:t>
            </a:r>
            <a:endParaRPr lang="nl-NL" dirty="0"/>
          </a:p>
        </p:txBody>
      </p:sp>
      <p:pic>
        <p:nvPicPr>
          <p:cNvPr id="5122" name="Picture 2" descr="http://cdn.instructables.com/FM8/ELHX/FABRWYT3/FM8ELHXFABRWYT3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1296144" cy="11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899592" y="2493316"/>
            <a:ext cx="12961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580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4" name="Picture 4" descr="http://www.vanmechelen.be/files/fot/COP%20MIT%206525MFP%20FS%20KYOCERA%20MI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19" y="1340768"/>
            <a:ext cx="933893" cy="11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2967219" y="2476731"/>
            <a:ext cx="93389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60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6" name="Picture 6" descr="http://users.skynet.be/kurt_vermeiren/kdg/afbeeldingen/vlakbedscann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4745" r="5447" b="10194"/>
          <a:stretch/>
        </p:blipFill>
        <p:spPr bwMode="auto">
          <a:xfrm>
            <a:off x="4807609" y="1340768"/>
            <a:ext cx="1256339" cy="11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 bwMode="auto">
          <a:xfrm>
            <a:off x="4807609" y="2476731"/>
            <a:ext cx="125633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40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8" name="Picture 8" descr="https://softwaretutor.files.wordpress.com/2010/04/fax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4898" r="2104" b="4093"/>
          <a:stretch/>
        </p:blipFill>
        <p:spPr bwMode="auto">
          <a:xfrm>
            <a:off x="6948264" y="1340768"/>
            <a:ext cx="1205468" cy="115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el 1"/>
          <p:cNvSpPr txBox="1">
            <a:spLocks/>
          </p:cNvSpPr>
          <p:nvPr/>
        </p:nvSpPr>
        <p:spPr bwMode="auto">
          <a:xfrm>
            <a:off x="6948264" y="2471915"/>
            <a:ext cx="120546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25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30" name="Picture 10" descr="http://multicopiersla.com/wp-content/uploads/2013/11/aficiomp5000b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0" r="17921"/>
          <a:stretch/>
        </p:blipFill>
        <p:spPr bwMode="auto">
          <a:xfrm>
            <a:off x="3217752" y="3573016"/>
            <a:ext cx="2570141" cy="20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upload.wikimedia.org/wikipedia/commons/a/a4/Accolade_dessou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6" y="2924944"/>
            <a:ext cx="7301815" cy="50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t="73551" r="12611" b="18297"/>
          <a:stretch/>
        </p:blipFill>
        <p:spPr bwMode="auto">
          <a:xfrm>
            <a:off x="-114535" y="6289037"/>
            <a:ext cx="9727095" cy="5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/>
            <a:r>
              <a:rPr lang="nl-NL" dirty="0" smtClean="0"/>
              <a:t>Facility</a:t>
            </a:r>
            <a:endParaRPr lang="nl-NL" dirty="0"/>
          </a:p>
        </p:txBody>
      </p:sp>
      <p:pic>
        <p:nvPicPr>
          <p:cNvPr id="17" name="Picture 4" descr="http://resources3.news.com.au/images/2013/11/22/1226766/268547-power-cor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15201"/>
            <a:ext cx="3095626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ekkende-kraan.jpg (283×424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3110" y="2077379"/>
            <a:ext cx="1480890" cy="22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rent-an-army-tent.nl/wp-content/blogs.dir/2/files/2013/03/Gasfles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89986"/>
            <a:ext cx="1715083" cy="139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el 1"/>
          <p:cNvSpPr txBox="1">
            <a:spLocks/>
          </p:cNvSpPr>
          <p:nvPr/>
        </p:nvSpPr>
        <p:spPr bwMode="auto">
          <a:xfrm>
            <a:off x="1811627" y="4437112"/>
            <a:ext cx="5874770" cy="78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 b="1" dirty="0" smtClean="0">
                <a:solidFill>
                  <a:schemeClr val="accent5">
                    <a:lumMod val="75000"/>
                  </a:schemeClr>
                </a:solidFill>
              </a:rPr>
              <a:t>ecologische voetafdruk </a:t>
            </a:r>
            <a:r>
              <a:rPr lang="nl-NL" sz="2000" b="1" dirty="0" smtClean="0">
                <a:solidFill>
                  <a:schemeClr val="bg2">
                    <a:lumMod val="75000"/>
                  </a:schemeClr>
                </a:solidFill>
              </a:rPr>
              <a:t>aanzienlijk verminderd</a:t>
            </a:r>
            <a:endParaRPr lang="nl-N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t="73551" r="12611" b="18297"/>
          <a:stretch/>
        </p:blipFill>
        <p:spPr bwMode="auto">
          <a:xfrm>
            <a:off x="-114535" y="6289037"/>
            <a:ext cx="9727095" cy="5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/>
            <a:r>
              <a:rPr lang="nl-NL" dirty="0" smtClean="0"/>
              <a:t>Budgettair</a:t>
            </a:r>
            <a:endParaRPr lang="nl-NL" dirty="0"/>
          </a:p>
        </p:txBody>
      </p:sp>
      <p:sp>
        <p:nvSpPr>
          <p:cNvPr id="25" name="Titel 1"/>
          <p:cNvSpPr txBox="1">
            <a:spLocks/>
          </p:cNvSpPr>
          <p:nvPr/>
        </p:nvSpPr>
        <p:spPr bwMode="auto">
          <a:xfrm>
            <a:off x="251522" y="1128647"/>
            <a:ext cx="288031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400" b="1" dirty="0" smtClean="0">
                <a:solidFill>
                  <a:schemeClr val="bg2">
                    <a:lumMod val="75000"/>
                  </a:schemeClr>
                </a:solidFill>
              </a:rPr>
              <a:t>City Atrium</a:t>
            </a:r>
            <a:endParaRPr lang="nl-NL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Titel 1"/>
          <p:cNvSpPr txBox="1">
            <a:spLocks/>
          </p:cNvSpPr>
          <p:nvPr/>
        </p:nvSpPr>
        <p:spPr bwMode="auto">
          <a:xfrm>
            <a:off x="3379088" y="1124744"/>
            <a:ext cx="241705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400" b="1" dirty="0" smtClean="0">
                <a:solidFill>
                  <a:schemeClr val="bg2">
                    <a:lumMod val="75000"/>
                  </a:schemeClr>
                </a:solidFill>
              </a:rPr>
              <a:t>CCN</a:t>
            </a:r>
            <a:endParaRPr lang="nl-NL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itel 1"/>
          <p:cNvSpPr txBox="1">
            <a:spLocks/>
          </p:cNvSpPr>
          <p:nvPr/>
        </p:nvSpPr>
        <p:spPr bwMode="auto">
          <a:xfrm>
            <a:off x="6084168" y="1124744"/>
            <a:ext cx="287545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400" b="1" dirty="0" smtClean="0">
                <a:solidFill>
                  <a:schemeClr val="bg2">
                    <a:lumMod val="75000"/>
                  </a:schemeClr>
                </a:solidFill>
              </a:rPr>
              <a:t>Haren</a:t>
            </a:r>
            <a:endParaRPr lang="nl-NL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6012160" y="1331640"/>
            <a:ext cx="144016" cy="225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2" t="45338" r="16990" b="33385"/>
          <a:stretch/>
        </p:blipFill>
        <p:spPr bwMode="auto">
          <a:xfrm>
            <a:off x="369856" y="1609087"/>
            <a:ext cx="8471427" cy="186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el 1"/>
          <p:cNvSpPr txBox="1">
            <a:spLocks/>
          </p:cNvSpPr>
          <p:nvPr/>
        </p:nvSpPr>
        <p:spPr bwMode="auto">
          <a:xfrm>
            <a:off x="467543" y="3649903"/>
            <a:ext cx="4140461" cy="35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1800" b="1" spc="300" dirty="0" smtClean="0">
                <a:solidFill>
                  <a:schemeClr val="accent5">
                    <a:lumMod val="75000"/>
                  </a:schemeClr>
                </a:solidFill>
              </a:rPr>
              <a:t>Huurkosten</a:t>
            </a:r>
            <a:endParaRPr lang="nl-NL" sz="1800" b="1" spc="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itel 1"/>
          <p:cNvSpPr txBox="1">
            <a:spLocks/>
          </p:cNvSpPr>
          <p:nvPr/>
        </p:nvSpPr>
        <p:spPr bwMode="auto">
          <a:xfrm>
            <a:off x="467544" y="4081951"/>
            <a:ext cx="414046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1800" b="1" spc="300" dirty="0" smtClean="0">
                <a:solidFill>
                  <a:schemeClr val="accent5">
                    <a:lumMod val="75000"/>
                  </a:schemeClr>
                </a:solidFill>
              </a:rPr>
              <a:t>Exploitatiekosten</a:t>
            </a:r>
            <a:endParaRPr lang="nl-NL" sz="1800" b="1" spc="3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4" name="Rechte verbindingslijn 23"/>
          <p:cNvCxnSpPr/>
          <p:nvPr/>
        </p:nvCxnSpPr>
        <p:spPr>
          <a:xfrm flipH="1">
            <a:off x="467544" y="3577895"/>
            <a:ext cx="828092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H="1">
            <a:off x="467544" y="4009943"/>
            <a:ext cx="828092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 flipH="1">
            <a:off x="467544" y="4441991"/>
            <a:ext cx="828092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V="1">
            <a:off x="467544" y="3575945"/>
            <a:ext cx="0" cy="129321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 flipV="1">
            <a:off x="8748464" y="3573017"/>
            <a:ext cx="0" cy="129614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 flipH="1">
            <a:off x="467544" y="4869160"/>
            <a:ext cx="828092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 bwMode="auto">
          <a:xfrm>
            <a:off x="467544" y="4509120"/>
            <a:ext cx="4140460" cy="3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1800" b="1" spc="300" dirty="0" smtClean="0">
                <a:solidFill>
                  <a:schemeClr val="accent5">
                    <a:lumMod val="75000"/>
                  </a:schemeClr>
                </a:solidFill>
              </a:rPr>
              <a:t>Personeelskosten</a:t>
            </a:r>
            <a:endParaRPr lang="nl-NL" sz="1800" b="1" spc="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Titel 1"/>
          <p:cNvSpPr txBox="1">
            <a:spLocks/>
          </p:cNvSpPr>
          <p:nvPr/>
        </p:nvSpPr>
        <p:spPr bwMode="auto">
          <a:xfrm>
            <a:off x="395536" y="5162747"/>
            <a:ext cx="4464496" cy="28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200" b="1" spc="300" dirty="0" smtClean="0">
                <a:solidFill>
                  <a:schemeClr val="bg2">
                    <a:lumMod val="75000"/>
                  </a:schemeClr>
                </a:solidFill>
              </a:rPr>
              <a:t>Totale </a:t>
            </a:r>
            <a:r>
              <a:rPr lang="nl-NL" sz="2200" b="1" u="sng" spc="300" dirty="0" smtClean="0">
                <a:solidFill>
                  <a:schemeClr val="bg2">
                    <a:lumMod val="75000"/>
                  </a:schemeClr>
                </a:solidFill>
              </a:rPr>
              <a:t>jaarlijkse</a:t>
            </a:r>
            <a:r>
              <a:rPr lang="nl-NL" sz="2200" b="1" spc="300" dirty="0" smtClean="0">
                <a:solidFill>
                  <a:schemeClr val="bg2">
                    <a:lumMod val="75000"/>
                  </a:schemeClr>
                </a:solidFill>
              </a:rPr>
              <a:t> besparing</a:t>
            </a:r>
            <a:endParaRPr lang="nl-NL" sz="2200" b="1" spc="3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1" name="Titel 1"/>
          <p:cNvSpPr txBox="1">
            <a:spLocks/>
          </p:cNvSpPr>
          <p:nvPr/>
        </p:nvSpPr>
        <p:spPr bwMode="auto">
          <a:xfrm>
            <a:off x="4612540" y="5661248"/>
            <a:ext cx="413592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400" b="1" spc="300" dirty="0" smtClean="0">
                <a:solidFill>
                  <a:schemeClr val="bg2">
                    <a:lumMod val="50000"/>
                  </a:schemeClr>
                </a:solidFill>
              </a:rPr>
              <a:t>5.700.000 euro </a:t>
            </a:r>
            <a:endParaRPr lang="nl-NL" sz="2400" b="1" spc="3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 flipV="1">
            <a:off x="4608004" y="3577895"/>
            <a:ext cx="0" cy="129321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hoek 42"/>
          <p:cNvSpPr/>
          <p:nvPr/>
        </p:nvSpPr>
        <p:spPr>
          <a:xfrm>
            <a:off x="4605569" y="3612309"/>
            <a:ext cx="4142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spc="3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2.800.000 euro</a:t>
            </a:r>
            <a:endParaRPr lang="nl-NL" b="1" dirty="0">
              <a:latin typeface="+mj-lt"/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4608004" y="4039836"/>
            <a:ext cx="4140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spc="3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1.000.000 euro </a:t>
            </a:r>
            <a:endParaRPr lang="nl-NL" dirty="0">
              <a:latin typeface="+mj-lt"/>
            </a:endParaRPr>
          </a:p>
        </p:txBody>
      </p:sp>
      <p:sp>
        <p:nvSpPr>
          <p:cNvPr id="45" name="Rechthoek 44"/>
          <p:cNvSpPr/>
          <p:nvPr/>
        </p:nvSpPr>
        <p:spPr>
          <a:xfrm>
            <a:off x="4608004" y="4499828"/>
            <a:ext cx="4140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spc="3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300.000 euro </a:t>
            </a:r>
            <a:endParaRPr lang="nl-NL" dirty="0">
              <a:latin typeface="+mj-lt"/>
            </a:endParaRPr>
          </a:p>
        </p:txBody>
      </p:sp>
      <p:sp>
        <p:nvSpPr>
          <p:cNvPr id="46" name="Titel 1"/>
          <p:cNvSpPr txBox="1">
            <a:spLocks/>
          </p:cNvSpPr>
          <p:nvPr/>
        </p:nvSpPr>
        <p:spPr bwMode="auto">
          <a:xfrm>
            <a:off x="4612540" y="5157192"/>
            <a:ext cx="413592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400" b="1" spc="300" dirty="0" smtClean="0">
                <a:solidFill>
                  <a:schemeClr val="bg2">
                    <a:lumMod val="75000"/>
                  </a:schemeClr>
                </a:solidFill>
              </a:rPr>
              <a:t>4.100.000 euro </a:t>
            </a:r>
            <a:endParaRPr lang="nl-NL" sz="2400" b="1" spc="3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7" name="Titel 1"/>
          <p:cNvSpPr txBox="1">
            <a:spLocks/>
          </p:cNvSpPr>
          <p:nvPr/>
        </p:nvSpPr>
        <p:spPr bwMode="auto">
          <a:xfrm>
            <a:off x="467544" y="5733256"/>
            <a:ext cx="417646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400" b="1" spc="300" dirty="0" smtClean="0">
                <a:solidFill>
                  <a:schemeClr val="bg2">
                    <a:lumMod val="50000"/>
                  </a:schemeClr>
                </a:solidFill>
              </a:rPr>
              <a:t>Totale investering</a:t>
            </a:r>
            <a:endParaRPr lang="nl-NL" sz="2400" b="1" spc="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7"/>
          <p:cNvSpPr/>
          <p:nvPr/>
        </p:nvSpPr>
        <p:spPr>
          <a:xfrm>
            <a:off x="179512" y="332656"/>
            <a:ext cx="32403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Light" panose="020F0302020204030204" pitchFamily="34" charset="0"/>
              </a:rPr>
              <a:t>Dynamic office</a:t>
            </a:r>
            <a:endParaRPr lang="nl-NL" sz="36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8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36482"/>
            <a:ext cx="4680519" cy="3118394"/>
          </a:xfrm>
          <a:prstGeom prst="rect">
            <a:avLst/>
          </a:prstGeom>
        </p:spPr>
      </p:pic>
      <p:pic>
        <p:nvPicPr>
          <p:cNvPr id="9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82" y="44624"/>
            <a:ext cx="5295902" cy="3528392"/>
          </a:xfrm>
          <a:prstGeom prst="rect">
            <a:avLst/>
          </a:prstGeom>
        </p:spPr>
      </p:pic>
      <p:pic>
        <p:nvPicPr>
          <p:cNvPr id="10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9" y="1196752"/>
            <a:ext cx="1664005" cy="2023069"/>
          </a:xfrm>
          <a:prstGeom prst="rect">
            <a:avLst/>
          </a:prstGeom>
        </p:spPr>
      </p:pic>
      <p:pic>
        <p:nvPicPr>
          <p:cNvPr id="12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33056"/>
            <a:ext cx="252028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DYNAMIC OFFICE : CHANGER LA PERSPECTIVE !</a:t>
            </a:r>
            <a:endParaRPr lang="nl-NL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2050" name="Picture 2" descr="Z:\YB\2014 P&amp;O\Mobi4U\NWOW NOVO etc\150430 présa QD réseau DirPO\photo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72" y="1903824"/>
            <a:ext cx="292608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YB\2014 P&amp;O\Mobi4U\NWOW NOVO etc\150430 présa QD réseau DirPO\photo 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YB\2014 P&amp;O\Mobi4U\NWOW NOVO etc\150430 présa QD réseau DirPO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96" y="430296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</a:t>
            </a:fld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8" t="26024" r="21504" b="19037"/>
          <a:stretch>
            <a:fillRect/>
          </a:stretch>
        </p:blipFill>
        <p:spPr bwMode="auto">
          <a:xfrm>
            <a:off x="-108520" y="17045"/>
            <a:ext cx="9252519" cy="698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63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OMLAAG 4"/>
          <p:cNvSpPr/>
          <p:nvPr/>
        </p:nvSpPr>
        <p:spPr>
          <a:xfrm rot="10800000">
            <a:off x="4295775" y="1990725"/>
            <a:ext cx="841375" cy="287813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49" name="PIJL-OMLAAG 48"/>
          <p:cNvSpPr/>
          <p:nvPr/>
        </p:nvSpPr>
        <p:spPr>
          <a:xfrm rot="10800000">
            <a:off x="1662113" y="2019300"/>
            <a:ext cx="839787" cy="2849563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t="2843" r="1741"/>
          <a:stretch>
            <a:fillRect/>
          </a:stretch>
        </p:blipFill>
        <p:spPr bwMode="auto">
          <a:xfrm>
            <a:off x="3995738" y="3738563"/>
            <a:ext cx="4956175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684213" y="6375400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eaLnBrk="1" hangingPunct="1"/>
            <a:r>
              <a:rPr lang="nl-BE" altLang="fr-FR" sz="900" i="1"/>
              <a:t>From </a:t>
            </a:r>
            <a:r>
              <a:rPr lang="nl-BE" altLang="nl-NL" sz="900" i="1"/>
              <a:t>“</a:t>
            </a:r>
            <a:r>
              <a:rPr lang="nl-BE" altLang="fr-FR" sz="900" i="1"/>
              <a:t>Tribal leadership</a:t>
            </a:r>
            <a:r>
              <a:rPr lang="nl-BE" altLang="nl-NL" sz="900" i="1"/>
              <a:t>”</a:t>
            </a:r>
            <a:r>
              <a:rPr lang="nl-BE" altLang="fr-FR" sz="900" i="1"/>
              <a:t> by Logan, King &amp; Fischer-Wright, 2008; adapted by Ledoux</a:t>
            </a:r>
            <a:endParaRPr lang="en-US" altLang="fr-FR" sz="900" i="1"/>
          </a:p>
        </p:txBody>
      </p:sp>
      <p:sp>
        <p:nvSpPr>
          <p:cNvPr id="9" name="Rectangle 8"/>
          <p:cNvSpPr/>
          <p:nvPr/>
        </p:nvSpPr>
        <p:spPr>
          <a:xfrm>
            <a:off x="3873500" y="4333875"/>
            <a:ext cx="2592388" cy="341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Alienated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73500" y="1982788"/>
            <a:ext cx="2592388" cy="38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Team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7775" y="4289425"/>
            <a:ext cx="22447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altLang="nl-NL" sz="2400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</a:t>
            </a:r>
            <a:r>
              <a:rPr lang="nl-BE" sz="2400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Life </a:t>
            </a:r>
            <a:r>
              <a:rPr lang="nl-BE" sz="2400" dirty="0" err="1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sucks</a:t>
            </a:r>
            <a:r>
              <a:rPr lang="nl-BE" altLang="nl-NL" sz="2400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”</a:t>
            </a:r>
            <a:endParaRPr lang="en-US" sz="2400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47775" y="3152775"/>
            <a:ext cx="2244725" cy="449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altLang="nl-NL" sz="240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</a:t>
            </a:r>
            <a:r>
              <a:rPr lang="nl-BE" sz="240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</a:t>
            </a:r>
            <a:r>
              <a:rPr lang="nl-BE" altLang="nl-NL" sz="240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nl-BE" sz="240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 great</a:t>
            </a:r>
            <a:r>
              <a:rPr lang="nl-BE" altLang="nl-NL" sz="240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”</a:t>
            </a:r>
            <a:endParaRPr lang="en-US" sz="240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7775" y="2019300"/>
            <a:ext cx="2244725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altLang="nl-NL" sz="24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</a:t>
            </a:r>
            <a:r>
              <a:rPr lang="nl-BE" sz="24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Life is great</a:t>
            </a:r>
            <a:r>
              <a:rPr lang="nl-BE" altLang="nl-NL" sz="24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”</a:t>
            </a:r>
            <a:endParaRPr lang="en-US" sz="2400">
              <a:solidFill>
                <a:srgbClr val="7F7F7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73988" y="6473825"/>
            <a:ext cx="746125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2%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73988" y="5765800"/>
            <a:ext cx="6858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22%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84888" y="4868863"/>
            <a:ext cx="695325" cy="211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49%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00563" y="5775325"/>
            <a:ext cx="655637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94200" y="6496050"/>
            <a:ext cx="682625" cy="32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73500" y="3713163"/>
            <a:ext cx="25923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Separate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873500" y="2560638"/>
            <a:ext cx="35782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Stable</a:t>
            </a:r>
            <a:r>
              <a:rPr lang="nl-B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partnership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47775" y="3644900"/>
            <a:ext cx="224472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altLang="nl-NL" sz="2400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</a:t>
            </a:r>
            <a:r>
              <a:rPr lang="nl-BE" sz="2400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My life </a:t>
            </a:r>
            <a:r>
              <a:rPr lang="nl-BE" sz="2400" dirty="0" err="1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sucks</a:t>
            </a:r>
            <a:r>
              <a:rPr lang="nl-BE" altLang="nl-NL" sz="2400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”</a:t>
            </a:r>
            <a:endParaRPr lang="en-US" sz="2400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47775" y="2535238"/>
            <a:ext cx="2244725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altLang="nl-NL" sz="24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</a:t>
            </a:r>
            <a:r>
              <a:rPr lang="nl-BE" sz="24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We</a:t>
            </a:r>
            <a:r>
              <a:rPr lang="nl-BE" altLang="nl-NL" sz="24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nl-BE" sz="24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 great</a:t>
            </a:r>
            <a:r>
              <a:rPr lang="nl-BE" altLang="nl-NL" sz="24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”</a:t>
            </a:r>
            <a:endParaRPr lang="en-US" sz="2400">
              <a:solidFill>
                <a:srgbClr val="7F7F7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54125" y="1412875"/>
            <a:ext cx="1655763" cy="403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Language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8"/>
          <p:cNvSpPr/>
          <p:nvPr/>
        </p:nvSpPr>
        <p:spPr>
          <a:xfrm>
            <a:off x="3906838" y="1389063"/>
            <a:ext cx="4265612" cy="455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Relationship</a:t>
            </a:r>
            <a:r>
              <a:rPr lang="nl-B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nl-BE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People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al 2"/>
          <p:cNvSpPr/>
          <p:nvPr/>
        </p:nvSpPr>
        <p:spPr>
          <a:xfrm>
            <a:off x="611188" y="2019300"/>
            <a:ext cx="442912" cy="4492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>
                <a:solidFill>
                  <a:srgbClr val="080808"/>
                </a:solidFill>
              </a:rPr>
              <a:t>5</a:t>
            </a:r>
          </a:p>
        </p:txBody>
      </p:sp>
      <p:sp>
        <p:nvSpPr>
          <p:cNvPr id="42" name="Ovaal 41"/>
          <p:cNvSpPr/>
          <p:nvPr/>
        </p:nvSpPr>
        <p:spPr>
          <a:xfrm>
            <a:off x="611188" y="2619375"/>
            <a:ext cx="442912" cy="4492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>
                <a:solidFill>
                  <a:srgbClr val="080808"/>
                </a:solidFill>
              </a:rPr>
              <a:t>4</a:t>
            </a:r>
          </a:p>
        </p:txBody>
      </p:sp>
      <p:sp>
        <p:nvSpPr>
          <p:cNvPr id="43" name="Ovaal 42"/>
          <p:cNvSpPr/>
          <p:nvPr/>
        </p:nvSpPr>
        <p:spPr>
          <a:xfrm>
            <a:off x="611188" y="3221038"/>
            <a:ext cx="442912" cy="4492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44" name="Ovaal 43"/>
          <p:cNvSpPr/>
          <p:nvPr/>
        </p:nvSpPr>
        <p:spPr>
          <a:xfrm>
            <a:off x="611188" y="3771900"/>
            <a:ext cx="442912" cy="4492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" name="Ovaal 44"/>
          <p:cNvSpPr/>
          <p:nvPr/>
        </p:nvSpPr>
        <p:spPr>
          <a:xfrm>
            <a:off x="611188" y="4348163"/>
            <a:ext cx="442912" cy="44926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" name="Rectangle 32"/>
          <p:cNvSpPr/>
          <p:nvPr/>
        </p:nvSpPr>
        <p:spPr bwMode="auto">
          <a:xfrm>
            <a:off x="3873500" y="3162300"/>
            <a:ext cx="35782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Personal </a:t>
            </a:r>
            <a:r>
              <a:rPr lang="nl-BE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domination</a:t>
            </a:r>
            <a:endParaRPr lang="nl-BE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al 34"/>
          <p:cNvSpPr/>
          <p:nvPr/>
        </p:nvSpPr>
        <p:spPr>
          <a:xfrm>
            <a:off x="8661400" y="6437313"/>
            <a:ext cx="374650" cy="379412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>
                <a:solidFill>
                  <a:srgbClr val="080808"/>
                </a:solidFill>
              </a:rPr>
              <a:t>5</a:t>
            </a:r>
          </a:p>
        </p:txBody>
      </p:sp>
      <p:sp>
        <p:nvSpPr>
          <p:cNvPr id="36" name="Ovaal 35"/>
          <p:cNvSpPr/>
          <p:nvPr/>
        </p:nvSpPr>
        <p:spPr>
          <a:xfrm>
            <a:off x="8459788" y="5661025"/>
            <a:ext cx="373062" cy="37941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>
                <a:solidFill>
                  <a:srgbClr val="080808"/>
                </a:solidFill>
              </a:rPr>
              <a:t>4</a:t>
            </a:r>
          </a:p>
        </p:txBody>
      </p:sp>
      <p:sp>
        <p:nvSpPr>
          <p:cNvPr id="40" name="Ovaal 39"/>
          <p:cNvSpPr/>
          <p:nvPr/>
        </p:nvSpPr>
        <p:spPr>
          <a:xfrm>
            <a:off x="6191250" y="4273550"/>
            <a:ext cx="373063" cy="379413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47" name="Ovaal 46"/>
          <p:cNvSpPr/>
          <p:nvPr/>
        </p:nvSpPr>
        <p:spPr>
          <a:xfrm>
            <a:off x="4125913" y="5713413"/>
            <a:ext cx="374650" cy="3794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Ovaal 47"/>
          <p:cNvSpPr/>
          <p:nvPr/>
        </p:nvSpPr>
        <p:spPr>
          <a:xfrm>
            <a:off x="3910013" y="6437313"/>
            <a:ext cx="374650" cy="3794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153" name="Titel 5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9123363" cy="1143001"/>
          </a:xfrm>
        </p:spPr>
        <p:txBody>
          <a:bodyPr/>
          <a:lstStyle/>
          <a:p>
            <a:r>
              <a:rPr lang="nl-BE" altLang="fr-FR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Arial" charset="0"/>
              </a:rPr>
              <a:t>The 5 stages of culture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52E66-DCBF-431C-A5A5-CEF4EA48BAC0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958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9" grpId="0" animBg="1"/>
      <p:bldP spid="9" grpId="0"/>
      <p:bldP spid="13" grpId="0"/>
      <p:bldP spid="15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10" grpId="0"/>
      <p:bldP spid="33" grpId="0"/>
      <p:bldP spid="37" grpId="0"/>
      <p:bldP spid="38" grpId="0"/>
      <p:bldP spid="39" grpId="0"/>
      <p:bldP spid="41" grpId="0"/>
      <p:bldP spid="46" grpId="0"/>
      <p:bldP spid="35" grpId="0" animBg="1"/>
      <p:bldP spid="36" grpId="0" animBg="1"/>
      <p:bldP spid="40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900113" y="1052513"/>
            <a:ext cx="21796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eaLnBrk="1" hangingPunct="1"/>
            <a:r>
              <a:rPr lang="nl-BE" altLang="fr-FR" sz="900" i="1"/>
              <a:t>Inspired by Isaac Getz (Freedom Inc.)</a:t>
            </a:r>
            <a:endParaRPr lang="en-US" altLang="fr-FR" sz="900" i="1"/>
          </a:p>
        </p:txBody>
      </p:sp>
      <p:grpSp>
        <p:nvGrpSpPr>
          <p:cNvPr id="6149" name="Groep 2"/>
          <p:cNvGrpSpPr>
            <a:grpSpLocks/>
          </p:cNvGrpSpPr>
          <p:nvPr/>
        </p:nvGrpSpPr>
        <p:grpSpPr bwMode="auto">
          <a:xfrm>
            <a:off x="674688" y="2586038"/>
            <a:ext cx="1881187" cy="1136650"/>
            <a:chOff x="611188" y="2586038"/>
            <a:chExt cx="1881187" cy="1136650"/>
          </a:xfrm>
        </p:grpSpPr>
        <p:sp>
          <p:nvSpPr>
            <p:cNvPr id="2" name="Rechthoek 1"/>
            <p:cNvSpPr/>
            <p:nvPr/>
          </p:nvSpPr>
          <p:spPr>
            <a:xfrm>
              <a:off x="611188" y="2586038"/>
              <a:ext cx="1881187" cy="5032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611188" y="3217863"/>
              <a:ext cx="1881187" cy="5048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pic>
        <p:nvPicPr>
          <p:cNvPr id="6150" name="Picture 14" descr="C:\Users\Gaby\AppData\Local\Microsoft\Windows\Temporary Internet Files\Content.IE5\G26PC4IX\MP90044858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4370">
            <a:off x="2909888" y="1471612"/>
            <a:ext cx="37798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kstvak 2"/>
          <p:cNvSpPr txBox="1">
            <a:spLocks noChangeArrowheads="1"/>
          </p:cNvSpPr>
          <p:nvPr/>
        </p:nvSpPr>
        <p:spPr bwMode="auto">
          <a:xfrm>
            <a:off x="238125" y="4778375"/>
            <a:ext cx="26781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ctr" eaLnBrk="1" hangingPunct="1"/>
            <a:r>
              <a:rPr lang="nl-BE" altLang="fr-FR" sz="2800"/>
              <a:t>Intrinsic </a:t>
            </a:r>
            <a:br>
              <a:rPr lang="nl-BE" altLang="fr-FR" sz="2800"/>
            </a:br>
            <a:r>
              <a:rPr lang="nl-BE" altLang="fr-FR" sz="2800"/>
              <a:t>equality</a:t>
            </a:r>
          </a:p>
        </p:txBody>
      </p:sp>
      <p:sp>
        <p:nvSpPr>
          <p:cNvPr id="6152" name="Tekstvak 21"/>
          <p:cNvSpPr txBox="1">
            <a:spLocks noChangeArrowheads="1"/>
          </p:cNvSpPr>
          <p:nvPr/>
        </p:nvSpPr>
        <p:spPr bwMode="auto">
          <a:xfrm>
            <a:off x="3203575" y="4778375"/>
            <a:ext cx="27924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ctr" eaLnBrk="1" hangingPunct="1"/>
            <a:r>
              <a:rPr lang="nl-BE" altLang="fr-FR" sz="2800"/>
              <a:t>Personal </a:t>
            </a:r>
            <a:br>
              <a:rPr lang="nl-BE" altLang="fr-FR" sz="2800"/>
            </a:br>
            <a:r>
              <a:rPr lang="nl-BE" altLang="fr-FR" sz="2800"/>
              <a:t>growth</a:t>
            </a:r>
          </a:p>
        </p:txBody>
      </p:sp>
      <p:sp>
        <p:nvSpPr>
          <p:cNvPr id="6153" name="Tekstvak 22"/>
          <p:cNvSpPr txBox="1">
            <a:spLocks noChangeArrowheads="1"/>
          </p:cNvSpPr>
          <p:nvPr/>
        </p:nvSpPr>
        <p:spPr bwMode="auto">
          <a:xfrm>
            <a:off x="6084888" y="4778375"/>
            <a:ext cx="2447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algn="ctr" eaLnBrk="1" hangingPunct="1"/>
            <a:r>
              <a:rPr lang="nl-BE" altLang="fr-FR" sz="2800"/>
              <a:t>Capacity to </a:t>
            </a:r>
            <a:br>
              <a:rPr lang="nl-BE" altLang="fr-FR" sz="2800"/>
            </a:br>
            <a:r>
              <a:rPr lang="nl-BE" altLang="fr-FR" sz="2800"/>
              <a:t>self-direct</a:t>
            </a:r>
          </a:p>
        </p:txBody>
      </p:sp>
      <p:pic>
        <p:nvPicPr>
          <p:cNvPr id="6154" name="Picture 11" descr="C:\Users\Gaby\AppData\Local\Microsoft\Windows\Temporary Internet Files\Content.IE5\YROWO0QR\MP90043305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866775"/>
            <a:ext cx="2824162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3"/>
          <p:cNvSpPr>
            <a:spLocks noGrp="1"/>
          </p:cNvSpPr>
          <p:nvPr>
            <p:ph type="title" idx="4294967295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r>
              <a:rPr lang="nl-BE" altLang="fr-FR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Arial" charset="0"/>
              </a:rPr>
              <a:t>Team management principles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3710BB-5B7B-475B-8A78-EE3C3B9AC552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80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al 22"/>
          <p:cNvSpPr/>
          <p:nvPr/>
        </p:nvSpPr>
        <p:spPr>
          <a:xfrm>
            <a:off x="3492500" y="382588"/>
            <a:ext cx="679450" cy="688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dirty="0">
                <a:solidFill>
                  <a:srgbClr val="080808"/>
                </a:solidFill>
              </a:rPr>
              <a:t>1</a:t>
            </a:r>
          </a:p>
        </p:txBody>
      </p:sp>
      <p:sp>
        <p:nvSpPr>
          <p:cNvPr id="26" name="Ovaal 25"/>
          <p:cNvSpPr/>
          <p:nvPr/>
        </p:nvSpPr>
        <p:spPr>
          <a:xfrm>
            <a:off x="3492500" y="1987550"/>
            <a:ext cx="679450" cy="6905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dirty="0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27" name="Ovaal 26"/>
          <p:cNvSpPr/>
          <p:nvPr/>
        </p:nvSpPr>
        <p:spPr>
          <a:xfrm>
            <a:off x="3492500" y="3625850"/>
            <a:ext cx="679450" cy="688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dirty="0">
                <a:solidFill>
                  <a:srgbClr val="080808"/>
                </a:solidFill>
              </a:rPr>
              <a:t>3</a:t>
            </a:r>
          </a:p>
        </p:txBody>
      </p:sp>
      <p:grpSp>
        <p:nvGrpSpPr>
          <p:cNvPr id="7173" name="Groep 18"/>
          <p:cNvGrpSpPr>
            <a:grpSpLocks/>
          </p:cNvGrpSpPr>
          <p:nvPr/>
        </p:nvGrpSpPr>
        <p:grpSpPr bwMode="auto">
          <a:xfrm>
            <a:off x="792163" y="852488"/>
            <a:ext cx="1881187" cy="1136650"/>
            <a:chOff x="611188" y="2586038"/>
            <a:chExt cx="1881187" cy="1136650"/>
          </a:xfrm>
        </p:grpSpPr>
        <p:sp>
          <p:nvSpPr>
            <p:cNvPr id="20" name="Rechthoek 19"/>
            <p:cNvSpPr/>
            <p:nvPr/>
          </p:nvSpPr>
          <p:spPr>
            <a:xfrm>
              <a:off x="611188" y="2586038"/>
              <a:ext cx="1881187" cy="5032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611188" y="3217863"/>
              <a:ext cx="1881187" cy="5048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sp>
        <p:nvSpPr>
          <p:cNvPr id="28" name="Tekstvak 27"/>
          <p:cNvSpPr txBox="1"/>
          <p:nvPr/>
        </p:nvSpPr>
        <p:spPr>
          <a:xfrm>
            <a:off x="4337050" y="333375"/>
            <a:ext cx="2347913" cy="7683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nl-BE" sz="44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Whyway</a:t>
            </a:r>
            <a:endParaRPr lang="nl-BE" sz="4400" kern="10" dirty="0">
              <a:solidFill>
                <a:srgbClr val="262626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4337050" y="1943100"/>
            <a:ext cx="2347913" cy="7699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nl-BE" sz="44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Humility</a:t>
            </a:r>
            <a:endParaRPr lang="nl-BE" sz="4400" kern="10" dirty="0">
              <a:solidFill>
                <a:srgbClr val="262626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4337050" y="3554413"/>
            <a:ext cx="2347913" cy="7683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nl-BE" sz="44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Fairness</a:t>
            </a:r>
            <a:endParaRPr lang="nl-BE" sz="4400" kern="10" dirty="0">
              <a:solidFill>
                <a:srgbClr val="262626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8B056-EB41-4BA1-B08C-01EB05C464F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2" name="Tekstvak 31"/>
          <p:cNvSpPr txBox="1"/>
          <p:nvPr/>
        </p:nvSpPr>
        <p:spPr>
          <a:xfrm>
            <a:off x="0" y="5229225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sz="40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Everybody</a:t>
            </a:r>
            <a:r>
              <a:rPr lang="nl-BE" sz="4000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nl-BE" sz="6600" b="1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wants</a:t>
            </a:r>
            <a:r>
              <a:rPr lang="nl-BE" sz="4000" b="1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nl-BE" sz="40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to</a:t>
            </a:r>
            <a:r>
              <a:rPr lang="nl-BE" sz="4000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take </a:t>
            </a:r>
            <a:r>
              <a:rPr lang="nl-BE" sz="40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initiatives</a:t>
            </a:r>
            <a:r>
              <a:rPr lang="nl-BE" sz="4000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14" name="Tekstvak 31"/>
          <p:cNvSpPr txBox="1"/>
          <p:nvPr/>
        </p:nvSpPr>
        <p:spPr>
          <a:xfrm>
            <a:off x="539750" y="788988"/>
            <a:ext cx="23749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sz="3600" kern="10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Intrinsic</a:t>
            </a:r>
            <a:endParaRPr lang="nl-BE" sz="3600" kern="1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nl-BE" sz="3600" kern="10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equality</a:t>
            </a:r>
            <a:endParaRPr lang="nl-BE" sz="3600" kern="1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00563" y="1116013"/>
            <a:ext cx="20649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eaLnBrk="1" hangingPunct="1">
              <a:buFont typeface="Candara" pitchFamily="34" charset="0"/>
              <a:buChar char="‐"/>
            </a:pPr>
            <a:r>
              <a:rPr lang="nl-BE" altLang="fr-FR" sz="1400" dirty="0"/>
              <a:t>Open </a:t>
            </a:r>
            <a:r>
              <a:rPr lang="nl-BE" altLang="fr-FR" sz="1400" dirty="0" err="1" smtClean="0"/>
              <a:t>conversations</a:t>
            </a:r>
            <a:endParaRPr lang="nl-BE" altLang="fr-FR" sz="1400" dirty="0"/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 dirty="0" err="1"/>
              <a:t>Participation</a:t>
            </a:r>
            <a:endParaRPr lang="nl-BE" altLang="fr-FR" sz="1400" dirty="0"/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 dirty="0" err="1"/>
              <a:t>Diversity</a:t>
            </a:r>
            <a:endParaRPr lang="en-US" altLang="fr-FR" sz="14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95800" y="2690813"/>
            <a:ext cx="20907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eaLnBrk="1" hangingPunct="1">
              <a:buFont typeface="Candara" pitchFamily="34" charset="0"/>
              <a:buChar char="‐"/>
            </a:pPr>
            <a:r>
              <a:rPr lang="nl-BE" altLang="fr-FR" sz="1400"/>
              <a:t>Ignorance’s strength</a:t>
            </a:r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/>
              <a:t>Transparency</a:t>
            </a:r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/>
              <a:t>No titles</a:t>
            </a:r>
            <a:endParaRPr lang="en-US" altLang="fr-FR" sz="14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00563" y="4275138"/>
            <a:ext cx="2105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eaLnBrk="1" hangingPunct="1">
              <a:buFont typeface="Candara" pitchFamily="34" charset="0"/>
              <a:buChar char="‐"/>
            </a:pPr>
            <a:r>
              <a:rPr lang="nl-BE" altLang="fr-FR" sz="1400"/>
              <a:t>Wage gap reduction</a:t>
            </a:r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/>
              <a:t>Bonus sharing</a:t>
            </a:r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/>
              <a:t>Open space for all</a:t>
            </a:r>
            <a:endParaRPr lang="en-US" altLang="fr-FR" sz="1400"/>
          </a:p>
        </p:txBody>
      </p:sp>
    </p:spTree>
    <p:extLst>
      <p:ext uri="{BB962C8B-B14F-4D97-AF65-F5344CB8AC3E}">
        <p14:creationId xmlns:p14="http://schemas.microsoft.com/office/powerpoint/2010/main" val="22702934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/>
      <p:bldP spid="29" grpId="0"/>
      <p:bldP spid="30" grpId="0"/>
      <p:bldP spid="32" grpId="0"/>
      <p:bldP spid="2" grpId="0" build="p"/>
      <p:bldP spid="16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C:\Users\Gaby\AppData\Local\Microsoft\Windows\Temporary Internet Files\Content.IE5\G26PC4IX\MP90044858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r="-499" b="2470"/>
          <a:stretch>
            <a:fillRect/>
          </a:stretch>
        </p:blipFill>
        <p:spPr bwMode="auto">
          <a:xfrm rot="6595735">
            <a:off x="-76199" y="927100"/>
            <a:ext cx="36449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6641A2-0C04-4F74-9974-533787DEB48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2" name="Tekstvak 31"/>
          <p:cNvSpPr txBox="1"/>
          <p:nvPr/>
        </p:nvSpPr>
        <p:spPr>
          <a:xfrm>
            <a:off x="606425" y="1147763"/>
            <a:ext cx="237490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sz="3600" kern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Personal</a:t>
            </a:r>
          </a:p>
          <a:p>
            <a:pPr algn="ctr">
              <a:defRPr/>
            </a:pPr>
            <a:r>
              <a:rPr lang="nl-BE" sz="3600" kern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growth</a:t>
            </a:r>
            <a:endParaRPr lang="nl-BE" sz="3600" kern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Ovaal 22"/>
          <p:cNvSpPr/>
          <p:nvPr/>
        </p:nvSpPr>
        <p:spPr>
          <a:xfrm>
            <a:off x="3492500" y="382588"/>
            <a:ext cx="679450" cy="688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dirty="0">
                <a:solidFill>
                  <a:srgbClr val="080808"/>
                </a:solidFill>
              </a:rPr>
              <a:t>1</a:t>
            </a:r>
          </a:p>
        </p:txBody>
      </p:sp>
      <p:sp>
        <p:nvSpPr>
          <p:cNvPr id="14" name="Ovaal 25"/>
          <p:cNvSpPr/>
          <p:nvPr/>
        </p:nvSpPr>
        <p:spPr>
          <a:xfrm>
            <a:off x="3492500" y="1987550"/>
            <a:ext cx="679450" cy="6905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dirty="0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15" name="Ovaal 26"/>
          <p:cNvSpPr/>
          <p:nvPr/>
        </p:nvSpPr>
        <p:spPr>
          <a:xfrm>
            <a:off x="3492500" y="3625850"/>
            <a:ext cx="679450" cy="688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dirty="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16" name="Tekstvak 27"/>
          <p:cNvSpPr txBox="1"/>
          <p:nvPr/>
        </p:nvSpPr>
        <p:spPr>
          <a:xfrm>
            <a:off x="4337050" y="331788"/>
            <a:ext cx="3403600" cy="7699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nl-BE" sz="4400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Exploration</a:t>
            </a:r>
          </a:p>
        </p:txBody>
      </p:sp>
      <p:sp>
        <p:nvSpPr>
          <p:cNvPr id="17" name="Tekstvak 28"/>
          <p:cNvSpPr txBox="1"/>
          <p:nvPr/>
        </p:nvSpPr>
        <p:spPr>
          <a:xfrm>
            <a:off x="4337050" y="1944688"/>
            <a:ext cx="3403600" cy="7683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nl-BE" sz="4400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Trust</a:t>
            </a:r>
          </a:p>
        </p:txBody>
      </p:sp>
      <p:sp>
        <p:nvSpPr>
          <p:cNvPr id="18" name="Tekstvak 29"/>
          <p:cNvSpPr txBox="1"/>
          <p:nvPr/>
        </p:nvSpPr>
        <p:spPr>
          <a:xfrm>
            <a:off x="4337050" y="3554413"/>
            <a:ext cx="4051300" cy="7683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nl-BE" sz="44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Benevolence</a:t>
            </a:r>
            <a:endParaRPr lang="nl-BE" sz="4400" kern="10" dirty="0">
              <a:solidFill>
                <a:srgbClr val="262626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" name="Tijdelijke aanduiding voor dianummer 2"/>
          <p:cNvSpPr txBox="1">
            <a:spLocks/>
          </p:cNvSpPr>
          <p:nvPr/>
        </p:nvSpPr>
        <p:spPr>
          <a:xfrm>
            <a:off x="107950" y="6381750"/>
            <a:ext cx="4413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FF8B2C4C-C1EF-43BF-B7D8-79FE7652A63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1" name="Tekstvak 31"/>
          <p:cNvSpPr txBox="1"/>
          <p:nvPr/>
        </p:nvSpPr>
        <p:spPr>
          <a:xfrm>
            <a:off x="0" y="5516563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sz="40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Everybody</a:t>
            </a:r>
            <a:r>
              <a:rPr lang="nl-BE" sz="4000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nl-BE" sz="6000" b="1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is </a:t>
            </a:r>
            <a:r>
              <a:rPr lang="nl-BE" sz="6000" b="1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able</a:t>
            </a:r>
            <a:r>
              <a:rPr lang="nl-BE" sz="4000" b="1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nl-BE" sz="40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to</a:t>
            </a:r>
            <a:r>
              <a:rPr lang="nl-BE" sz="4000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take </a:t>
            </a:r>
            <a:r>
              <a:rPr lang="nl-BE" sz="40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initiatives</a:t>
            </a:r>
            <a:r>
              <a:rPr lang="nl-BE" sz="4000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00563" y="1116013"/>
            <a:ext cx="21955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eaLnBrk="1" hangingPunct="1">
              <a:buFont typeface="Candara" pitchFamily="34" charset="0"/>
              <a:buChar char="‐"/>
            </a:pPr>
            <a:r>
              <a:rPr lang="nl-BE" altLang="fr-FR" sz="1400"/>
              <a:t>Open trainings</a:t>
            </a:r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/>
              <a:t>Collective intelligence</a:t>
            </a:r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/>
              <a:t>Godfathers</a:t>
            </a:r>
            <a:endParaRPr lang="en-US" altLang="fr-FR" sz="140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495800" y="2690813"/>
            <a:ext cx="32399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eaLnBrk="1" hangingPunct="1">
              <a:buFont typeface="Candara" pitchFamily="34" charset="0"/>
              <a:buChar char="‐"/>
            </a:pPr>
            <a:r>
              <a:rPr lang="nl-BE" altLang="fr-FR" sz="1400" dirty="0" err="1"/>
              <a:t>Risky</a:t>
            </a:r>
            <a:r>
              <a:rPr lang="nl-BE" altLang="fr-FR" sz="1400" dirty="0"/>
              <a:t> </a:t>
            </a:r>
            <a:r>
              <a:rPr lang="nl-BE" altLang="fr-FR" sz="1400" dirty="0" err="1" smtClean="0"/>
              <a:t>appointments</a:t>
            </a:r>
            <a:r>
              <a:rPr lang="nl-BE" altLang="fr-FR" sz="1400" dirty="0" smtClean="0"/>
              <a:t> &amp; </a:t>
            </a:r>
            <a:r>
              <a:rPr lang="nl-BE" altLang="fr-FR" sz="1400" dirty="0" err="1" smtClean="0"/>
              <a:t>recruitments</a:t>
            </a:r>
            <a:endParaRPr lang="nl-BE" altLang="fr-FR" sz="1400" dirty="0"/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 dirty="0" err="1" smtClean="0"/>
              <a:t>Errors</a:t>
            </a:r>
            <a:r>
              <a:rPr lang="nl-BE" altLang="fr-FR" sz="1400" dirty="0" smtClean="0"/>
              <a:t> </a:t>
            </a:r>
            <a:r>
              <a:rPr lang="nl-BE" altLang="fr-FR" sz="1400" dirty="0" err="1" smtClean="0"/>
              <a:t>tolerance</a:t>
            </a:r>
            <a:endParaRPr lang="nl-BE" altLang="fr-FR" sz="1400" dirty="0"/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 dirty="0" err="1" smtClean="0"/>
              <a:t>Faith</a:t>
            </a:r>
            <a:r>
              <a:rPr lang="nl-BE" altLang="fr-FR" sz="1400" dirty="0" smtClean="0"/>
              <a:t> in </a:t>
            </a:r>
            <a:r>
              <a:rPr lang="nl-BE" altLang="fr-FR" sz="1400" dirty="0" err="1" smtClean="0"/>
              <a:t>their</a:t>
            </a:r>
            <a:r>
              <a:rPr lang="nl-BE" altLang="fr-FR" sz="1400" dirty="0" smtClean="0"/>
              <a:t> </a:t>
            </a:r>
            <a:r>
              <a:rPr lang="nl-BE" altLang="fr-FR" sz="1400" dirty="0" err="1" smtClean="0"/>
              <a:t>resilience</a:t>
            </a:r>
            <a:endParaRPr lang="nl-BE" altLang="fr-FR" sz="1400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00563" y="4275138"/>
            <a:ext cx="16367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eaLnBrk="1" hangingPunct="1">
              <a:buFont typeface="Candara" pitchFamily="34" charset="0"/>
              <a:buChar char="‐"/>
            </a:pPr>
            <a:r>
              <a:rPr lang="nl-BE" altLang="fr-FR" sz="1400"/>
              <a:t>Craftsmanship</a:t>
            </a:r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/>
              <a:t>Dignity</a:t>
            </a:r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/>
              <a:t>Coherence</a:t>
            </a:r>
            <a:endParaRPr lang="en-US" altLang="fr-FR" sz="1400"/>
          </a:p>
        </p:txBody>
      </p:sp>
    </p:spTree>
    <p:extLst>
      <p:ext uri="{BB962C8B-B14F-4D97-AF65-F5344CB8AC3E}">
        <p14:creationId xmlns:p14="http://schemas.microsoft.com/office/powerpoint/2010/main" val="2727232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  <p:bldP spid="21" grpId="0"/>
      <p:bldP spid="22" grpId="0" build="p"/>
      <p:bldP spid="23" grpId="0" build="p"/>
      <p:bldP spid="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C:\Users\Gaby\AppData\Local\Microsoft\Windows\Temporary Internet Files\Content.IE5\YROWO0QR\MP9004330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9"/>
          <a:stretch>
            <a:fillRect/>
          </a:stretch>
        </p:blipFill>
        <p:spPr bwMode="auto">
          <a:xfrm>
            <a:off x="250825" y="0"/>
            <a:ext cx="282416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A2E7A-A13B-49AA-AF2A-3C83AB216B5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Tekstvak 31"/>
          <p:cNvSpPr txBox="1"/>
          <p:nvPr/>
        </p:nvSpPr>
        <p:spPr>
          <a:xfrm>
            <a:off x="0" y="1004888"/>
            <a:ext cx="31321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sz="36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Capacity</a:t>
            </a:r>
            <a:r>
              <a:rPr lang="nl-BE" sz="3600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nl-BE" sz="36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to</a:t>
            </a:r>
            <a:r>
              <a:rPr lang="nl-BE" sz="3600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nl-BE" sz="36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self</a:t>
            </a:r>
            <a:r>
              <a:rPr lang="nl-BE" sz="3600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-direct</a:t>
            </a:r>
          </a:p>
        </p:txBody>
      </p:sp>
      <p:sp>
        <p:nvSpPr>
          <p:cNvPr id="12" name="Ovaal 22"/>
          <p:cNvSpPr/>
          <p:nvPr/>
        </p:nvSpPr>
        <p:spPr>
          <a:xfrm>
            <a:off x="3492500" y="382588"/>
            <a:ext cx="679450" cy="688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dirty="0">
                <a:solidFill>
                  <a:srgbClr val="080808"/>
                </a:solidFill>
              </a:rPr>
              <a:t>1</a:t>
            </a:r>
          </a:p>
        </p:txBody>
      </p:sp>
      <p:sp>
        <p:nvSpPr>
          <p:cNvPr id="13" name="Ovaal 25"/>
          <p:cNvSpPr/>
          <p:nvPr/>
        </p:nvSpPr>
        <p:spPr>
          <a:xfrm>
            <a:off x="3492500" y="1987550"/>
            <a:ext cx="679450" cy="6905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dirty="0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14" name="Ovaal 26"/>
          <p:cNvSpPr/>
          <p:nvPr/>
        </p:nvSpPr>
        <p:spPr>
          <a:xfrm>
            <a:off x="3492500" y="3625850"/>
            <a:ext cx="679450" cy="688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dirty="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15" name="Tekstvak 27"/>
          <p:cNvSpPr txBox="1"/>
          <p:nvPr/>
        </p:nvSpPr>
        <p:spPr>
          <a:xfrm>
            <a:off x="4337050" y="331788"/>
            <a:ext cx="3403600" cy="7699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nl-BE" sz="44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Adults</a:t>
            </a:r>
            <a:endParaRPr lang="nl-BE" sz="4400" kern="10" dirty="0">
              <a:solidFill>
                <a:srgbClr val="262626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kstvak 28"/>
          <p:cNvSpPr txBox="1"/>
          <p:nvPr/>
        </p:nvSpPr>
        <p:spPr>
          <a:xfrm>
            <a:off x="4337050" y="1944688"/>
            <a:ext cx="3403600" cy="7683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nl-BE" sz="4400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Engagement</a:t>
            </a:r>
          </a:p>
        </p:txBody>
      </p:sp>
      <p:sp>
        <p:nvSpPr>
          <p:cNvPr id="17" name="Tekstvak 29"/>
          <p:cNvSpPr txBox="1"/>
          <p:nvPr/>
        </p:nvSpPr>
        <p:spPr>
          <a:xfrm>
            <a:off x="4337050" y="3554413"/>
            <a:ext cx="4051300" cy="7683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nl-BE" sz="4400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Let go</a:t>
            </a:r>
          </a:p>
        </p:txBody>
      </p:sp>
      <p:sp>
        <p:nvSpPr>
          <p:cNvPr id="18" name="Tekstvak 31"/>
          <p:cNvSpPr txBox="1"/>
          <p:nvPr/>
        </p:nvSpPr>
        <p:spPr>
          <a:xfrm>
            <a:off x="0" y="5516563"/>
            <a:ext cx="91440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sz="32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Everybody</a:t>
            </a:r>
            <a:r>
              <a:rPr lang="nl-BE" sz="3200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nl-BE" sz="4400" b="1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has the </a:t>
            </a:r>
            <a:r>
              <a:rPr lang="nl-BE" sz="4400" b="1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liberty</a:t>
            </a:r>
            <a:r>
              <a:rPr lang="nl-BE" sz="3200" b="1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nl-BE" sz="32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to</a:t>
            </a:r>
            <a:r>
              <a:rPr lang="nl-BE" sz="3200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take </a:t>
            </a:r>
            <a:r>
              <a:rPr lang="nl-BE" sz="3200" kern="10" dirty="0" err="1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initiatives</a:t>
            </a:r>
            <a:r>
              <a:rPr lang="nl-BE" sz="3200" kern="10" dirty="0">
                <a:solidFill>
                  <a:srgbClr val="26262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00563" y="1116013"/>
            <a:ext cx="1468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eaLnBrk="1" hangingPunct="1">
              <a:buFont typeface="Candara" pitchFamily="34" charset="0"/>
              <a:buChar char="‐"/>
            </a:pPr>
            <a:r>
              <a:rPr lang="nl-BE" altLang="fr-FR" sz="1400"/>
              <a:t>No rules</a:t>
            </a:r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/>
              <a:t>No credos</a:t>
            </a:r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/>
              <a:t>No monkeys</a:t>
            </a:r>
            <a:endParaRPr lang="en-US" altLang="fr-FR" sz="14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95800" y="2690813"/>
            <a:ext cx="17876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eaLnBrk="1" hangingPunct="1">
              <a:buFont typeface="Candara" pitchFamily="34" charset="0"/>
              <a:buChar char="‐"/>
            </a:pPr>
            <a:r>
              <a:rPr lang="nl-BE" altLang="fr-FR" sz="1400" dirty="0"/>
              <a:t>Team </a:t>
            </a:r>
            <a:r>
              <a:rPr lang="nl-BE" altLang="fr-FR" sz="1400" dirty="0" err="1"/>
              <a:t>practices</a:t>
            </a:r>
            <a:endParaRPr lang="nl-BE" altLang="fr-FR" sz="1400" dirty="0"/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 dirty="0" smtClean="0"/>
              <a:t>Common </a:t>
            </a:r>
            <a:r>
              <a:rPr lang="nl-BE" altLang="fr-FR" sz="1400" dirty="0" err="1"/>
              <a:t>good</a:t>
            </a:r>
            <a:endParaRPr lang="nl-BE" altLang="fr-FR" sz="1400" dirty="0"/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 dirty="0" err="1" smtClean="0"/>
              <a:t>Societal</a:t>
            </a:r>
            <a:r>
              <a:rPr lang="nl-BE" altLang="fr-FR" sz="1400" dirty="0" smtClean="0"/>
              <a:t> </a:t>
            </a:r>
            <a:r>
              <a:rPr lang="nl-BE" altLang="fr-FR" sz="1400" dirty="0" err="1"/>
              <a:t>projects</a:t>
            </a:r>
            <a:endParaRPr lang="nl-BE" altLang="fr-FR" sz="1400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00563" y="4275138"/>
            <a:ext cx="13388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 eaLnBrk="1" hangingPunct="1">
              <a:buFont typeface="Candara" pitchFamily="34" charset="0"/>
              <a:buChar char="‐"/>
            </a:pPr>
            <a:r>
              <a:rPr lang="nl-BE" altLang="fr-FR" sz="1400" dirty="0" err="1" smtClean="0"/>
              <a:t>Loosen</a:t>
            </a:r>
            <a:r>
              <a:rPr lang="nl-BE" altLang="fr-FR" sz="1400" dirty="0" smtClean="0"/>
              <a:t>-up</a:t>
            </a:r>
            <a:endParaRPr lang="nl-BE" altLang="fr-FR" sz="1400" dirty="0"/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 dirty="0" err="1" smtClean="0"/>
              <a:t>Balcony</a:t>
            </a:r>
            <a:endParaRPr lang="nl-BE" altLang="fr-FR" sz="1400" dirty="0"/>
          </a:p>
          <a:p>
            <a:pPr eaLnBrk="1" hangingPunct="1">
              <a:buFont typeface="Candara" pitchFamily="34" charset="0"/>
              <a:buChar char="‐"/>
            </a:pPr>
            <a:r>
              <a:rPr lang="nl-BE" altLang="fr-FR" sz="1400" dirty="0" err="1" smtClean="0"/>
              <a:t>Vanish</a:t>
            </a:r>
            <a:endParaRPr lang="en-US" altLang="fr-FR" sz="1400" dirty="0"/>
          </a:p>
        </p:txBody>
      </p:sp>
    </p:spTree>
    <p:extLst>
      <p:ext uri="{BB962C8B-B14F-4D97-AF65-F5344CB8AC3E}">
        <p14:creationId xmlns:p14="http://schemas.microsoft.com/office/powerpoint/2010/main" val="3341982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20" grpId="0" build="p"/>
      <p:bldP spid="21" grpId="0" build="p"/>
      <p:bldP spid="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9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16052" r="20544" b="7728"/>
          <a:stretch/>
        </p:blipFill>
        <p:spPr bwMode="auto">
          <a:xfrm>
            <a:off x="0" y="0"/>
            <a:ext cx="9144000" cy="68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94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1cce5366cb24bcea5d7fc8b8cd88956d0e0c04a"/>
</p:tagLst>
</file>

<file path=ppt/theme/theme1.xml><?xml version="1.0" encoding="utf-8"?>
<a:theme xmlns:a="http://schemas.openxmlformats.org/drawingml/2006/main" name="Thème Office">
  <a:themeElements>
    <a:clrScheme name="Aangepast 6">
      <a:dk1>
        <a:srgbClr val="262626"/>
      </a:dk1>
      <a:lt1>
        <a:sysClr val="window" lastClr="FFFFFF"/>
      </a:lt1>
      <a:dk2>
        <a:srgbClr val="262626"/>
      </a:dk2>
      <a:lt2>
        <a:srgbClr val="EEECE1"/>
      </a:lt2>
      <a:accent1>
        <a:srgbClr val="4F81BD"/>
      </a:accent1>
      <a:accent2>
        <a:srgbClr val="FFC000"/>
      </a:accent2>
      <a:accent3>
        <a:srgbClr val="4BACC6"/>
      </a:accent3>
      <a:accent4>
        <a:srgbClr val="A5A5A5"/>
      </a:accent4>
      <a:accent5>
        <a:srgbClr val="E36C09"/>
      </a:accent5>
      <a:accent6>
        <a:srgbClr val="7F7F7F"/>
      </a:accent6>
      <a:hlink>
        <a:srgbClr val="7F7F7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12039</TotalTime>
  <Words>378</Words>
  <Application>Microsoft Office PowerPoint</Application>
  <PresentationFormat>On-screen Show (4:3)</PresentationFormat>
  <Paragraphs>175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Thème Office</vt:lpstr>
      <vt:lpstr>Aangepast ontwerp</vt:lpstr>
      <vt:lpstr>PowerPoint Presentation</vt:lpstr>
      <vt:lpstr>PowerPoint Presentation</vt:lpstr>
      <vt:lpstr>PowerPoint Presentation</vt:lpstr>
      <vt:lpstr>The 5 stages of culture</vt:lpstr>
      <vt:lpstr>Team management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 management</vt:lpstr>
      <vt:lpstr>Van weerstand naar fan</vt:lpstr>
      <vt:lpstr>Werken op afstand</vt:lpstr>
      <vt:lpstr>vertrouwen</vt:lpstr>
      <vt:lpstr>Processen aanpassen</vt:lpstr>
      <vt:lpstr>RESULTATEN</vt:lpstr>
      <vt:lpstr>Facility</vt:lpstr>
      <vt:lpstr>Facility</vt:lpstr>
      <vt:lpstr>Facility</vt:lpstr>
      <vt:lpstr>Facility</vt:lpstr>
      <vt:lpstr>Facility</vt:lpstr>
      <vt:lpstr>Budgettair</vt:lpstr>
      <vt:lpstr>PowerPoint Presentation</vt:lpstr>
      <vt:lpstr>DYNAMIC OFFICE : CHANGER LA PERSPECTIVE !</vt:lpstr>
    </vt:vector>
  </TitlesOfParts>
  <Company>Fortis Bank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G80828</dc:creator>
  <cp:lastModifiedBy>Laurent Ledoux</cp:lastModifiedBy>
  <cp:revision>450</cp:revision>
  <dcterms:created xsi:type="dcterms:W3CDTF">2011-09-24T20:03:46Z</dcterms:created>
  <dcterms:modified xsi:type="dcterms:W3CDTF">2015-05-15T19:44:03Z</dcterms:modified>
</cp:coreProperties>
</file>