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71" r:id="rId3"/>
    <p:sldId id="266" r:id="rId4"/>
    <p:sldId id="286" r:id="rId5"/>
    <p:sldId id="293" r:id="rId6"/>
    <p:sldId id="257" r:id="rId7"/>
    <p:sldId id="272" r:id="rId8"/>
    <p:sldId id="258" r:id="rId9"/>
    <p:sldId id="261" r:id="rId10"/>
    <p:sldId id="287" r:id="rId11"/>
    <p:sldId id="277" r:id="rId12"/>
    <p:sldId id="270" r:id="rId13"/>
    <p:sldId id="276" r:id="rId14"/>
    <p:sldId id="267" r:id="rId15"/>
    <p:sldId id="268" r:id="rId16"/>
    <p:sldId id="269" r:id="rId17"/>
    <p:sldId id="273" r:id="rId18"/>
    <p:sldId id="285" r:id="rId19"/>
    <p:sldId id="259" r:id="rId20"/>
    <p:sldId id="275" r:id="rId21"/>
    <p:sldId id="260" r:id="rId22"/>
    <p:sldId id="264" r:id="rId23"/>
    <p:sldId id="265" r:id="rId24"/>
    <p:sldId id="278" r:id="rId25"/>
    <p:sldId id="262" r:id="rId26"/>
    <p:sldId id="288" r:id="rId27"/>
    <p:sldId id="290" r:id="rId28"/>
    <p:sldId id="291" r:id="rId29"/>
    <p:sldId id="292" r:id="rId30"/>
    <p:sldId id="294" r:id="rId3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94668" autoAdjust="0"/>
  </p:normalViewPr>
  <p:slideViewPr>
    <p:cSldViewPr>
      <p:cViewPr varScale="1">
        <p:scale>
          <a:sx n="83" d="100"/>
          <a:sy n="83" d="100"/>
        </p:scale>
        <p:origin x="-15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54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DD43A-E91C-495D-9E9A-5F9C9A1381C2}" type="datetimeFigureOut">
              <a:rPr lang="fr-BE" smtClean="0"/>
              <a:t>15/05/2015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A340-A9D4-4A74-9D01-D98CC396024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735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8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97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27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83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41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42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88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22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95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48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36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be/url?sa=i&amp;rct=j&amp;q=&amp;esrc=s&amp;source=images&amp;cd=&amp;cad=rja&amp;uact=8&amp;docid=LihGYYpXr0RMWM&amp;tbnid=cxRhML3as_EdDM:&amp;ved=0CAUQjRw&amp;url=http://www.winbeta.org/news/hands-windows-81-preview-video&amp;ei=9HBzU9X4DrCDyAPs_IDoAw&amp;bvm=bv.66699033,d.bGQ&amp;psig=AFQjCNGNu3NGQ2acJ5_u4Jz7aesRfh7pkg&amp;ust=14001606712055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be/url?sa=i&amp;rct=j&amp;q=&amp;esrc=s&amp;source=images&amp;cd=&amp;cad=rja&amp;uact=8&amp;ved=0CAcQjRw&amp;url=http://www.huffingtonpost.fr/2014/02/03/open-space-nous-transforme_n_4703341.html&amp;ei=hKQ3VcXmCIbJPOSJgaAG&amp;bvm=bv.91071109,d.d2s&amp;psig=AFQjCNFDIZ7caeK-xm-LGgdDB9oh1F4j7A&amp;ust=142979623291888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uart\Desktop\photo nwow\tel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voipinvite.com/blog/wp-content/uploads/2015/02/Unified-Communic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1" y="548680"/>
            <a:ext cx="870116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winbeta.org/sites/default/files/asd_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616624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net-security.org/images/articles/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2263"/>
            <a:ext cx="8208912" cy="44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0"/>
          <p:cNvGrpSpPr/>
          <p:nvPr/>
        </p:nvGrpSpPr>
        <p:grpSpPr>
          <a:xfrm>
            <a:off x="562792" y="692696"/>
            <a:ext cx="3168352" cy="3024336"/>
            <a:chOff x="683568" y="2276872"/>
            <a:chExt cx="3168352" cy="3024336"/>
          </a:xfrm>
        </p:grpSpPr>
        <p:pic>
          <p:nvPicPr>
            <p:cNvPr id="5" name="Picture 6" descr="Girl in the office prin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76872"/>
              <a:ext cx="3024336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7"/>
            <p:cNvSpPr txBox="1"/>
            <p:nvPr/>
          </p:nvSpPr>
          <p:spPr>
            <a:xfrm>
              <a:off x="899592" y="284364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8%</a:t>
              </a:r>
              <a:endParaRPr lang="nl-NL" b="1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Tekstvak 14"/>
            <p:cNvSpPr txBox="1"/>
            <p:nvPr/>
          </p:nvSpPr>
          <p:spPr>
            <a:xfrm>
              <a:off x="2195736" y="285622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</a:t>
              </a:r>
              <a:endParaRPr lang="nl-NL" sz="2000" b="1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kstvak 15"/>
            <p:cNvSpPr txBox="1"/>
            <p:nvPr/>
          </p:nvSpPr>
          <p:spPr>
            <a:xfrm>
              <a:off x="3131840" y="287405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50%</a:t>
              </a:r>
              <a:endParaRPr lang="nl-NL" b="1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" name="Picture 6" descr="Girl in the office print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6" b="84677"/>
            <a:stretch/>
          </p:blipFill>
          <p:spPr bwMode="auto">
            <a:xfrm>
              <a:off x="683568" y="2706095"/>
              <a:ext cx="3024336" cy="335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Girl in the office print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6" b="84677"/>
            <a:stretch/>
          </p:blipFill>
          <p:spPr bwMode="auto">
            <a:xfrm>
              <a:off x="683568" y="3021082"/>
              <a:ext cx="3024336" cy="335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9"/>
            <p:cNvSpPr/>
            <p:nvPr/>
          </p:nvSpPr>
          <p:spPr>
            <a:xfrm>
              <a:off x="971600" y="2564904"/>
              <a:ext cx="576064" cy="69142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>
                  <a:solidFill>
                    <a:schemeClr val="accent4">
                      <a:lumMod val="75000"/>
                    </a:schemeClr>
                  </a:solidFill>
                </a:rPr>
                <a:t>8%</a:t>
              </a:r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hthoek 20"/>
            <p:cNvSpPr/>
            <p:nvPr/>
          </p:nvSpPr>
          <p:spPr>
            <a:xfrm>
              <a:off x="2735796" y="2438499"/>
              <a:ext cx="792088" cy="835442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>
                  <a:solidFill>
                    <a:schemeClr val="accent4">
                      <a:lumMod val="75000"/>
                    </a:schemeClr>
                  </a:solidFill>
                </a:rPr>
                <a:t>+ de 50%</a:t>
              </a:r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" name="Rechthoek 21"/>
            <p:cNvSpPr/>
            <p:nvPr/>
          </p:nvSpPr>
          <p:spPr>
            <a:xfrm>
              <a:off x="1834704" y="2706095"/>
              <a:ext cx="720080" cy="457027"/>
            </a:xfrm>
            <a:prstGeom prst="rect">
              <a:avLst/>
            </a:prstGeom>
            <a:solidFill>
              <a:srgbClr val="FFFFFF"/>
            </a:solidFill>
            <a:ln w="57150" cmpd="dbl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</a:t>
              </a:r>
              <a:endParaRPr lang="nl-NL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14424" r="54659" b="36330"/>
          <a:stretch/>
        </p:blipFill>
        <p:spPr bwMode="auto">
          <a:xfrm>
            <a:off x="5436096" y="1436906"/>
            <a:ext cx="3453083" cy="240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ep 22"/>
          <p:cNvGrpSpPr/>
          <p:nvPr/>
        </p:nvGrpSpPr>
        <p:grpSpPr>
          <a:xfrm>
            <a:off x="2511227" y="4522047"/>
            <a:ext cx="3303618" cy="2015856"/>
            <a:chOff x="4860032" y="3366297"/>
            <a:chExt cx="3175620" cy="2254030"/>
          </a:xfrm>
        </p:grpSpPr>
        <p:pic>
          <p:nvPicPr>
            <p:cNvPr id="16" name="Picture 10" descr="Office Building Icon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4"/>
            <a:stretch/>
          </p:blipFill>
          <p:spPr bwMode="auto">
            <a:xfrm>
              <a:off x="5751129" y="3366297"/>
              <a:ext cx="2205247" cy="225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www.iconexperience.com/_img/o_collection_png/green_dark_grey/512x512/plain/office_building2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91"/>
            <a:stretch/>
          </p:blipFill>
          <p:spPr bwMode="auto">
            <a:xfrm>
              <a:off x="4860032" y="4633124"/>
              <a:ext cx="819089" cy="93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kstvak 19"/>
            <p:cNvSpPr txBox="1"/>
            <p:nvPr/>
          </p:nvSpPr>
          <p:spPr>
            <a:xfrm>
              <a:off x="4932040" y="4078813"/>
              <a:ext cx="720080" cy="65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nl-NL" sz="16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en </a:t>
              </a:r>
              <a:r>
                <a:rPr lang="nl-NL" sz="16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2011</a:t>
              </a:r>
              <a:endParaRPr lang="nl-NL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kstvak 28"/>
            <p:cNvSpPr txBox="1"/>
            <p:nvPr/>
          </p:nvSpPr>
          <p:spPr>
            <a:xfrm>
              <a:off x="7092280" y="3717032"/>
              <a:ext cx="943372" cy="82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1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en </a:t>
              </a:r>
              <a:r>
                <a:rPr lang="nl-NL" sz="21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</a:t>
              </a:r>
              <a:endParaRPr lang="nl-NL" sz="21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8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PAS DE RÉVOLUTION !</a:t>
            </a:r>
            <a:endParaRPr lang="nl-NL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7"/>
            <a:ext cx="7704856" cy="4303018"/>
          </a:xfrm>
        </p:spPr>
      </p:pic>
    </p:spTree>
    <p:extLst>
      <p:ext uri="{BB962C8B-B14F-4D97-AF65-F5344CB8AC3E}">
        <p14:creationId xmlns:p14="http://schemas.microsoft.com/office/powerpoint/2010/main" val="29881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760640" cy="4680520"/>
          </a:xfrm>
        </p:spPr>
      </p:pic>
    </p:spTree>
    <p:extLst>
      <p:ext uri="{BB962C8B-B14F-4D97-AF65-F5344CB8AC3E}">
        <p14:creationId xmlns:p14="http://schemas.microsoft.com/office/powerpoint/2010/main" val="18200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3417" y="115899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978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7"/>
          <p:cNvSpPr/>
          <p:nvPr/>
        </p:nvSpPr>
        <p:spPr>
          <a:xfrm>
            <a:off x="179512" y="332656"/>
            <a:ext cx="32403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Light" panose="020F0302020204030204" pitchFamily="34" charset="0"/>
              </a:rPr>
              <a:t>Dynamic office</a:t>
            </a:r>
            <a:endParaRPr lang="nl-NL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8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36482"/>
            <a:ext cx="4680519" cy="3118394"/>
          </a:xfrm>
          <a:prstGeom prst="rect">
            <a:avLst/>
          </a:prstGeom>
        </p:spPr>
      </p:pic>
      <p:pic>
        <p:nvPicPr>
          <p:cNvPr id="9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2" y="44624"/>
            <a:ext cx="5295902" cy="3528392"/>
          </a:xfrm>
          <a:prstGeom prst="rect">
            <a:avLst/>
          </a:prstGeom>
        </p:spPr>
      </p:pic>
      <p:pic>
        <p:nvPicPr>
          <p:cNvPr id="10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9" y="1196752"/>
            <a:ext cx="1664005" cy="2023069"/>
          </a:xfrm>
          <a:prstGeom prst="rect">
            <a:avLst/>
          </a:prstGeom>
        </p:spPr>
      </p:pic>
      <p:pic>
        <p:nvPicPr>
          <p:cNvPr id="12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6"/>
            <a:ext cx="252028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DYNAMIC OFFICE : CHANGER LA PERSPECTIVE !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2050" name="Picture 2" descr="Z:\YB\2014 P&amp;O\Mobi4U\NWOW NOVO etc\150430 présa QD réseau DirPO\photo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72" y="1903824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YB\2014 P&amp;O\Mobi4U\NWOW NOVO etc\150430 présa QD réseau DirPO\photo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YB\2014 P&amp;O\Mobi4U\NWOW NOVO etc\150430 présa QD réseau DirPO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96" y="430296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OPPORTUNITÉS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>
                <a:latin typeface="Calibri Light" panose="020F0302020204030204" pitchFamily="34" charset="0"/>
              </a:rPr>
              <a:t>Configuration du bâtiment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Soutien Comité de direction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Intervention Régie des bâtiments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Economies d’échelles considérables vs contexte difficultés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Collaborateurs motivés !</a:t>
            </a:r>
            <a:endParaRPr lang="nl-NL" sz="2400" dirty="0">
              <a:latin typeface="Calibri Light" panose="020F0302020204030204" pitchFamily="34" charset="0"/>
            </a:endParaRPr>
          </a:p>
        </p:txBody>
      </p:sp>
      <p:pic>
        <p:nvPicPr>
          <p:cNvPr id="4098" name="Picture 2" descr="C:\Users\Druart\Desktop\photo nwow\lift-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7465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Afbeelding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35" t="30882" r="15952" b="26789"/>
          <a:stretch/>
        </p:blipFill>
        <p:spPr bwMode="auto">
          <a:xfrm>
            <a:off x="3120390" y="2320290"/>
            <a:ext cx="299466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CHIFFRES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037" indent="0">
              <a:buNone/>
            </a:pPr>
            <a:r>
              <a:rPr lang="fr-BE" sz="2400" b="1" dirty="0" smtClean="0">
                <a:latin typeface="Calibri Light" panose="020F0302020204030204" pitchFamily="34" charset="0"/>
              </a:rPr>
              <a:t>Surface occupée: 				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39.000m²  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20.000 m²</a:t>
            </a:r>
          </a:p>
          <a:p>
            <a:pPr marL="46037" indent="0">
              <a:buNone/>
            </a:pPr>
            <a:endParaRPr lang="fr-BE" sz="800" b="1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46037" indent="0">
              <a:buNone/>
            </a:pPr>
            <a:r>
              <a:rPr lang="fr-BE" sz="2400" b="1" dirty="0" smtClean="0">
                <a:latin typeface="Calibri Light" panose="020F0302020204030204" pitchFamily="34" charset="0"/>
              </a:rPr>
              <a:t>M² net /membre personnel: 			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18  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11,5</a:t>
            </a:r>
          </a:p>
          <a:p>
            <a:pPr marL="46037" indent="0">
              <a:buNone/>
            </a:pPr>
            <a:endParaRPr lang="fr-BE" sz="8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46037" indent="0">
              <a:buNone/>
            </a:pPr>
            <a:r>
              <a:rPr lang="fr-BE" sz="2400" b="1" dirty="0" err="1" smtClean="0">
                <a:latin typeface="Calibri Light" panose="020F0302020204030204" pitchFamily="34" charset="0"/>
              </a:rPr>
              <a:t>Economie</a:t>
            </a:r>
            <a:r>
              <a:rPr lang="fr-BE" sz="2400" b="1" dirty="0" smtClean="0">
                <a:latin typeface="Calibri Light" panose="020F0302020204030204" pitchFamily="34" charset="0"/>
              </a:rPr>
              <a:t> prix de location </a:t>
            </a:r>
            <a:r>
              <a:rPr lang="fr-BE" sz="1800" b="1" dirty="0" smtClean="0">
                <a:latin typeface="Calibri Light" panose="020F0302020204030204" pitchFamily="34" charset="0"/>
              </a:rPr>
              <a:t>(2 </a:t>
            </a:r>
            <a:r>
              <a:rPr lang="fr-BE" sz="1800" b="1" dirty="0">
                <a:latin typeface="Calibri Light" panose="020F0302020204030204" pitchFamily="34" charset="0"/>
              </a:rPr>
              <a:t>bâtiments)</a:t>
            </a:r>
            <a:r>
              <a:rPr lang="fr-BE" sz="2400" b="1" dirty="0">
                <a:latin typeface="Calibri Light" panose="020F0302020204030204" pitchFamily="34" charset="0"/>
              </a:rPr>
              <a:t> </a:t>
            </a:r>
            <a:r>
              <a:rPr lang="fr-BE" sz="2400" b="1" dirty="0" smtClean="0">
                <a:latin typeface="Calibri Light" panose="020F0302020204030204" pitchFamily="34" charset="0"/>
              </a:rPr>
              <a:t>:		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2.200.000 €</a:t>
            </a:r>
          </a:p>
          <a:p>
            <a:pPr marL="46037" indent="0">
              <a:buNone/>
            </a:pPr>
            <a:endParaRPr lang="fr-BE" sz="8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46037" indent="0">
              <a:buNone/>
            </a:pPr>
            <a:r>
              <a:rPr lang="fr-BE" sz="2400" b="1" dirty="0" err="1" smtClean="0">
                <a:latin typeface="Calibri Light" panose="020F0302020204030204" pitchFamily="34" charset="0"/>
              </a:rPr>
              <a:t>Economie</a:t>
            </a:r>
            <a:r>
              <a:rPr lang="fr-BE" sz="2400" b="1" dirty="0" smtClean="0">
                <a:latin typeface="Calibri Light" panose="020F0302020204030204" pitchFamily="34" charset="0"/>
              </a:rPr>
              <a:t> coûts exploitation </a:t>
            </a:r>
            <a:r>
              <a:rPr lang="fr-BE" sz="1800" b="1" dirty="0" smtClean="0">
                <a:latin typeface="Calibri Light" panose="020F0302020204030204" pitchFamily="34" charset="0"/>
              </a:rPr>
              <a:t>(3 bâtiments)</a:t>
            </a:r>
            <a:r>
              <a:rPr lang="fr-BE" sz="2400" b="1" dirty="0" smtClean="0">
                <a:latin typeface="Calibri Light" panose="020F0302020204030204" pitchFamily="34" charset="0"/>
              </a:rPr>
              <a:t> : 	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600.000 €</a:t>
            </a:r>
          </a:p>
          <a:p>
            <a:pPr marL="46037" indent="0">
              <a:buNone/>
            </a:pPr>
            <a:endParaRPr lang="fr-BE" sz="800" b="1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46037" indent="0">
              <a:buNone/>
            </a:pPr>
            <a:r>
              <a:rPr lang="fr-BE" sz="2400" b="1" dirty="0" smtClean="0">
                <a:latin typeface="Calibri Light" panose="020F0302020204030204" pitchFamily="34" charset="0"/>
              </a:rPr>
              <a:t>Economie personnel :				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300.000 €</a:t>
            </a:r>
          </a:p>
          <a:p>
            <a:pPr marL="46037" indent="0">
              <a:buNone/>
            </a:pPr>
            <a:endParaRPr lang="fr-BE" sz="800" b="1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46037" indent="0">
              <a:buNone/>
            </a:pPr>
            <a:r>
              <a:rPr lang="fr-BE" sz="2400" b="1" dirty="0" smtClean="0">
                <a:latin typeface="Calibri Light" panose="020F0302020204030204" pitchFamily="34" charset="0"/>
              </a:rPr>
              <a:t>Economies chiffrables:				</a:t>
            </a:r>
            <a:r>
              <a:rPr lang="fr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3.500.000 €</a:t>
            </a:r>
          </a:p>
          <a:p>
            <a:pPr marL="46037" indent="0">
              <a:buNone/>
            </a:pPr>
            <a:endParaRPr lang="fr-BE" sz="800" b="1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46037" indent="0">
              <a:buNone/>
            </a:pPr>
            <a:r>
              <a:rPr lang="fr-BE" sz="2400" b="1" dirty="0" smtClean="0">
                <a:latin typeface="Calibri Light" panose="020F0302020204030204" pitchFamily="34" charset="0"/>
              </a:rPr>
              <a:t>Frais travaux d’aménagement City Atrium</a:t>
            </a:r>
            <a:r>
              <a:rPr lang="nl-BE" sz="2400" b="1" dirty="0" smtClean="0">
                <a:latin typeface="Calibri Light" panose="020F0302020204030204" pitchFamily="34" charset="0"/>
              </a:rPr>
              <a:t>: 	</a:t>
            </a:r>
            <a:r>
              <a:rPr lang="nl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5.700.000 €</a:t>
            </a:r>
          </a:p>
          <a:p>
            <a:pPr marL="46037" indent="0">
              <a:buNone/>
            </a:pPr>
            <a:endParaRPr lang="nl-BE" sz="800" b="1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46037" indent="0">
              <a:buNone/>
            </a:pPr>
            <a:r>
              <a:rPr lang="nl-BE" sz="2400" b="1" dirty="0" smtClean="0">
                <a:latin typeface="Calibri Light" panose="020F0302020204030204" pitchFamily="34" charset="0"/>
              </a:rPr>
              <a:t>Return on </a:t>
            </a:r>
            <a:r>
              <a:rPr lang="nl-BE" sz="2400" b="1" dirty="0" err="1" smtClean="0">
                <a:latin typeface="Calibri Light" panose="020F0302020204030204" pitchFamily="34" charset="0"/>
              </a:rPr>
              <a:t>invest</a:t>
            </a:r>
            <a:r>
              <a:rPr lang="nl-BE" sz="2400" b="1" dirty="0" smtClean="0">
                <a:latin typeface="Calibri Light" panose="020F0302020204030204" pitchFamily="34" charset="0"/>
              </a:rPr>
              <a:t>:				</a:t>
            </a:r>
            <a:r>
              <a:rPr lang="nl-B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1,6 </a:t>
            </a:r>
            <a:r>
              <a:rPr lang="nl-BE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an</a:t>
            </a:r>
            <a:endParaRPr lang="nl-BE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46037" indent="0">
              <a:buNone/>
            </a:pPr>
            <a:endParaRPr lang="nl-BE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25175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  <a:p>
            <a:pPr marL="0" indent="0" algn="ctr">
              <a:buNone/>
            </a:pPr>
            <a:endParaRPr lang="fr-BE" sz="2400" dirty="0" smtClean="0"/>
          </a:p>
          <a:p>
            <a:pPr marL="0" indent="0" algn="ctr">
              <a:buNone/>
            </a:pPr>
            <a:r>
              <a:rPr lang="fr-BE" sz="2400" dirty="0" smtClean="0">
                <a:latin typeface="Calibri Light" panose="020F0302020204030204" pitchFamily="34" charset="0"/>
              </a:rPr>
              <a:t>VISION</a:t>
            </a:r>
          </a:p>
          <a:p>
            <a:pPr marL="0" indent="0" algn="ctr">
              <a:buNone/>
            </a:pPr>
            <a:endParaRPr lang="fr-BE" sz="24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fr-BE" sz="2400" dirty="0" smtClean="0">
                <a:latin typeface="Calibri Light" panose="020F0302020204030204" pitchFamily="34" charset="0"/>
              </a:rPr>
              <a:t>TRANSPOSABLE</a:t>
            </a:r>
          </a:p>
          <a:p>
            <a:pPr marL="0" indent="0" algn="ctr">
              <a:buNone/>
            </a:pPr>
            <a:endParaRPr lang="fr-BE" sz="24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fr-BE" sz="2400" dirty="0" smtClean="0">
                <a:latin typeface="Calibri Light" panose="020F0302020204030204" pitchFamily="34" charset="0"/>
              </a:rPr>
              <a:t>GRATUITE !</a:t>
            </a:r>
          </a:p>
          <a:p>
            <a:pPr marL="0" indent="0" algn="ctr">
              <a:buNone/>
            </a:pPr>
            <a:endParaRPr lang="fr-BE" sz="24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fr-BE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fr-BE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CHANGEMENT </a:t>
            </a:r>
            <a:r>
              <a:rPr lang="fr-BE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DE CULTURE</a:t>
            </a:r>
            <a:endParaRPr lang="nl-NL" sz="2400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256584" cy="26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37340"/>
          </a:xfrm>
        </p:spPr>
        <p:txBody>
          <a:bodyPr>
            <a:normAutofit/>
          </a:bodyPr>
          <a:lstStyle/>
          <a:p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ACCOMPAGNEMENT</a:t>
            </a:r>
            <a:endParaRPr lang="nl-NL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sz="2400" dirty="0" smtClean="0"/>
          </a:p>
          <a:p>
            <a:pPr marL="0" indent="0">
              <a:buNone/>
            </a:pPr>
            <a:endParaRPr lang="fr-BE" sz="2400" dirty="0">
              <a:latin typeface="Calibri Light" panose="020F0302020204030204" pitchFamily="34" charset="0"/>
            </a:endParaRPr>
          </a:p>
          <a:p>
            <a:r>
              <a:rPr lang="fr-BE" sz="2400" dirty="0" smtClean="0">
                <a:latin typeface="Calibri Light" panose="020F0302020204030204" pitchFamily="34" charset="0"/>
              </a:rPr>
              <a:t>Workshop 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Coaching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Accompagnement individualisé 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Mentorat/ambassadeurs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Sessions d’informations</a:t>
            </a:r>
          </a:p>
          <a:p>
            <a:pPr marL="0" indent="0">
              <a:buNone/>
            </a:pPr>
            <a:endParaRPr lang="fr-BE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11978"/>
            <a:ext cx="388258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0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ET MAINTENANT  ?</a:t>
            </a:r>
            <a:endParaRPr lang="nl-NL" sz="2800" b="1" spc="3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BE" sz="2400" dirty="0" smtClean="0">
                <a:latin typeface="Calibri Light" panose="020F0302020204030204" pitchFamily="34" charset="0"/>
              </a:rPr>
              <a:t>Les </a:t>
            </a:r>
            <a:r>
              <a:rPr lang="fr-BE" sz="2400" dirty="0">
                <a:latin typeface="Calibri Light" panose="020F0302020204030204" pitchFamily="34" charset="0"/>
              </a:rPr>
              <a:t>outils sont en </a:t>
            </a:r>
            <a:r>
              <a:rPr lang="fr-BE" sz="2400" dirty="0" smtClean="0">
                <a:latin typeface="Calibri Light" panose="020F0302020204030204" pitchFamily="34" charset="0"/>
              </a:rPr>
              <a:t>place (logistique, mobilier,…)</a:t>
            </a:r>
            <a:endParaRPr lang="fr-BE" sz="2400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fr-BE" sz="2400" dirty="0">
                <a:latin typeface="Calibri Light" panose="020F0302020204030204" pitchFamily="34" charset="0"/>
              </a:rPr>
              <a:t>Dernier </a:t>
            </a:r>
            <a:r>
              <a:rPr lang="fr-BE" sz="2400" dirty="0" smtClean="0">
                <a:latin typeface="Calibri Light" panose="020F0302020204030204" pitchFamily="34" charset="0"/>
              </a:rPr>
              <a:t>défi logistique: gestion documentaire, archivage, e-signature</a:t>
            </a:r>
          </a:p>
          <a:p>
            <a:pPr>
              <a:buFontTx/>
              <a:buChar char="-"/>
            </a:pPr>
            <a:endParaRPr lang="fr-BE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BE" sz="2400" dirty="0" smtClean="0">
                <a:latin typeface="Calibri Light" panose="020F0302020204030204" pitchFamily="34" charset="0"/>
              </a:rPr>
              <a:t>Véritable défi =</a:t>
            </a:r>
          </a:p>
          <a:p>
            <a:pPr marL="0" indent="0">
              <a:buNone/>
            </a:pPr>
            <a:r>
              <a:rPr lang="fr-BE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Développer une culture, soit :</a:t>
            </a:r>
          </a:p>
          <a:p>
            <a:pPr marL="0" indent="0">
              <a:buNone/>
            </a:pPr>
            <a:endParaRPr lang="fr-BE" sz="2400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fr-BE" sz="2400" dirty="0" smtClean="0">
                <a:latin typeface="Calibri Light" panose="020F0302020204030204" pitchFamily="34" charset="0"/>
              </a:rPr>
              <a:t>Travailler sur les réflexes, les comportements, les habitudes, les souhaits</a:t>
            </a:r>
          </a:p>
          <a:p>
            <a:pPr>
              <a:buFontTx/>
              <a:buChar char="-"/>
            </a:pPr>
            <a:r>
              <a:rPr lang="fr-BE" sz="2400" dirty="0" smtClean="0">
                <a:latin typeface="Calibri Light" panose="020F0302020204030204" pitchFamily="34" charset="0"/>
              </a:rPr>
              <a:t>Réhabiliter la notion de service public</a:t>
            </a:r>
          </a:p>
          <a:p>
            <a:pPr>
              <a:buFontTx/>
              <a:buChar char="-"/>
            </a:pPr>
            <a:r>
              <a:rPr lang="fr-BE" sz="2400" dirty="0" smtClean="0">
                <a:latin typeface="Calibri Light" panose="020F0302020204030204" pitchFamily="34" charset="0"/>
              </a:rPr>
              <a:t>Encourager et garantir la confiance et la responsabilité</a:t>
            </a:r>
          </a:p>
          <a:p>
            <a:pPr marL="0" indent="0">
              <a:buNone/>
            </a:pPr>
            <a:endParaRPr lang="fr-BE" sz="2400" dirty="0" smtClean="0"/>
          </a:p>
          <a:p>
            <a:pPr>
              <a:buFontTx/>
              <a:buChar char="-"/>
            </a:pP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2448272" cy="1432239"/>
          </a:xfrm>
          <a:prstGeom prst="rect">
            <a:avLst/>
          </a:prstGeom>
          <a:solidFill>
            <a:schemeClr val="tx1">
              <a:lumMod val="50000"/>
              <a:alpha val="0"/>
            </a:schemeClr>
          </a:solidFill>
          <a:ln>
            <a:noFill/>
          </a:ln>
          <a:effectLst>
            <a:glow rad="101600">
              <a:schemeClr val="bg1">
                <a:lumMod val="75000"/>
                <a:lumOff val="25000"/>
                <a:alpha val="40000"/>
              </a:schemeClr>
            </a:glo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1650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EFFET D’ENTRAÎNEMENT !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2" descr="http://4.bp.blogspot.com/-Z_eQPejiRso/TWJ6x8ipjGI/AAAAAAAAALo/opDotMPnp70/s1600/zdominoes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834920" cy="25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FREINS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532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Subjectifs :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Manager : perte de leviers de pouvoir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Middle management : nouvelle façon d’exercer la fonction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Organisations syndicales : perte de leviers de pouvoir (négociation/concertation/défense)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Idéologie 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Suppression zone de confort </a:t>
            </a:r>
          </a:p>
          <a:p>
            <a:pPr marL="0" indent="0">
              <a:buNone/>
            </a:pPr>
            <a:endParaRPr lang="fr-BE" sz="2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Objectifs:</a:t>
            </a:r>
            <a:endParaRPr lang="fr-BE" sz="2400" dirty="0" smtClean="0">
              <a:latin typeface="Calibri Light" panose="020F0302020204030204" pitchFamily="34" charset="0"/>
            </a:endParaRPr>
          </a:p>
          <a:p>
            <a:r>
              <a:rPr lang="fr-BE" sz="2400" dirty="0" smtClean="0">
                <a:latin typeface="Calibri Light" panose="020F0302020204030204" pitchFamily="34" charset="0"/>
              </a:rPr>
              <a:t>Budgets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Habitudes bureaucratiques</a:t>
            </a:r>
          </a:p>
          <a:p>
            <a:pPr marL="0" indent="0">
              <a:buNone/>
            </a:pPr>
            <a:endParaRPr lang="fr-BE" sz="2400" dirty="0" smtClean="0"/>
          </a:p>
          <a:p>
            <a:endParaRPr lang="nl-N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411463" cy="302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megaultra.com/wp-content/uploads/2015/03/82b8f58e-e90a-4895-8225-9ab57ad4e1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98" y="3807991"/>
            <a:ext cx="4597401" cy="306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SECTEUR PUBLIC </a:t>
            </a:r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sym typeface="Symbol"/>
              </a:rPr>
              <a:t></a:t>
            </a:r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SECTEUR PRIVÉ</a:t>
            </a:r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fr-BE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autre horizon, autres questions</a:t>
            </a:r>
            <a:endParaRPr lang="fr-BE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i="1" dirty="0" err="1" smtClean="0"/>
              <a:t>Interconnected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generation</a:t>
            </a:r>
            <a:r>
              <a:rPr lang="fr-BE" sz="2000" dirty="0" smtClean="0"/>
              <a:t> : toutes les révolutions de notre génération seront de simples évidences pour les futurs travailleurs</a:t>
            </a:r>
          </a:p>
          <a:p>
            <a:pPr marL="400050" lvl="1" indent="0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 c’est MAINTENANT que les organisations doivent s’adapter à la société</a:t>
            </a:r>
          </a:p>
          <a:p>
            <a:endParaRPr lang="fr-BE" sz="2000" dirty="0" smtClean="0">
              <a:sym typeface="Wingdings" panose="05000000000000000000" pitchFamily="2" charset="2"/>
            </a:endParaRPr>
          </a:p>
          <a:p>
            <a:r>
              <a:rPr lang="fr-BE" sz="2000" dirty="0" smtClean="0">
                <a:sym typeface="Wingdings" panose="05000000000000000000" pitchFamily="2" charset="2"/>
              </a:rPr>
              <a:t>Dans ma vie personnelle, je décide en toute liberté et autonomie</a:t>
            </a:r>
          </a:p>
          <a:p>
            <a:pPr marL="400050" lvl="1" indent="0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 pourquoi l’administration me casse-t-elle cette dynamique?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6529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Horizon : réduction de l’encadrement</a:t>
            </a:r>
          </a:p>
          <a:p>
            <a:r>
              <a:rPr lang="fr-BE" sz="2400" dirty="0" smtClean="0"/>
              <a:t>Armée mexicaine </a:t>
            </a:r>
            <a:r>
              <a:rPr lang="fr-BE" sz="2400" dirty="0" smtClean="0">
                <a:sym typeface="Wingdings" panose="05000000000000000000" pitchFamily="2" charset="2"/>
              </a:rPr>
              <a:t> </a:t>
            </a:r>
            <a:r>
              <a:rPr lang="fr-BE" sz="2400" dirty="0" smtClean="0"/>
              <a:t>à la retraite</a:t>
            </a:r>
            <a:endParaRPr lang="fr-BE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SECTEUR PUBLIC </a:t>
            </a:r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sym typeface="Symbol"/>
              </a:rPr>
              <a:t></a:t>
            </a:r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SECTEUR PRIVÉ</a:t>
            </a:r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fr-BE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autre horizon, autres questions</a:t>
            </a:r>
            <a:endParaRPr lang="fr-BE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s://resistanceinventerre.files.wordpress.com/2013/03/ump-armee-mexic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715000" cy="39052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hickthings.se/1227-large_default/thermo-mug-i-love-my-j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7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/>
          </a:bodyPr>
          <a:lstStyle/>
          <a:p>
            <a:r>
              <a:rPr lang="fr-BE" sz="2400" dirty="0" smtClean="0"/>
              <a:t>Secteur privé recherche rentabilité</a:t>
            </a:r>
          </a:p>
          <a:p>
            <a:pPr marL="400050" lvl="1" indent="0">
              <a:buNone/>
            </a:pPr>
            <a:r>
              <a:rPr lang="fr-BE" sz="2400" dirty="0" smtClean="0">
                <a:sym typeface="Wingdings" panose="05000000000000000000" pitchFamily="2" charset="2"/>
              </a:rPr>
              <a:t> peut la récompenser financièrement</a:t>
            </a:r>
            <a:endParaRPr lang="fr-BE" sz="2400" dirty="0" smtClean="0"/>
          </a:p>
          <a:p>
            <a:r>
              <a:rPr lang="fr-BE" sz="2400" dirty="0" smtClean="0"/>
              <a:t>Secteur public recherche </a:t>
            </a:r>
            <a:r>
              <a:rPr lang="fr-BE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EFFICIENCE</a:t>
            </a:r>
          </a:p>
          <a:p>
            <a:pPr marL="400050" lvl="1" indent="0">
              <a:buNone/>
            </a:pPr>
            <a:r>
              <a:rPr lang="fr-BE" sz="2400" dirty="0" smtClean="0">
                <a:sym typeface="Wingdings" panose="05000000000000000000" pitchFamily="2" charset="2"/>
              </a:rPr>
              <a:t> cette efficience doit être pérenne  récompense = non-sens</a:t>
            </a:r>
          </a:p>
          <a:p>
            <a:pPr marL="400050" lvl="1" indent="0">
              <a:buNone/>
            </a:pPr>
            <a:r>
              <a:rPr lang="fr-BE" sz="2400" dirty="0" smtClean="0">
                <a:sym typeface="Wingdings" panose="05000000000000000000" pitchFamily="2" charset="2"/>
              </a:rPr>
              <a:t> comment récompenser le </a:t>
            </a:r>
            <a:r>
              <a:rPr lang="fr-BE" sz="2400" i="1" dirty="0" smtClean="0">
                <a:sym typeface="Wingdings" panose="05000000000000000000" pitchFamily="2" charset="2"/>
              </a:rPr>
              <a:t>chemin</a:t>
            </a:r>
            <a:r>
              <a:rPr lang="fr-BE" sz="2400" dirty="0" smtClean="0">
                <a:sym typeface="Wingdings" panose="05000000000000000000" pitchFamily="2" charset="2"/>
              </a:rPr>
              <a:t> vers l’efficience ?</a:t>
            </a:r>
          </a:p>
          <a:p>
            <a:pPr marL="400050" lvl="1" indent="0">
              <a:buNone/>
            </a:pPr>
            <a:r>
              <a:rPr lang="fr-BE" sz="2400" dirty="0" smtClean="0">
                <a:sym typeface="Wingdings" panose="05000000000000000000" pitchFamily="2" charset="2"/>
              </a:rPr>
              <a:t> facteur de blocage</a:t>
            </a:r>
            <a:endParaRPr lang="fr-BE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SECTEUR PUBLIC </a:t>
            </a:r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sym typeface="Symbol"/>
              </a:rPr>
              <a:t></a:t>
            </a:r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SECTEUR PRIVÉ</a:t>
            </a:r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fr-BE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autre horizon, autres questions</a:t>
            </a:r>
            <a:endParaRPr lang="fr-BE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sz="2400" dirty="0" smtClean="0"/>
          </a:p>
          <a:p>
            <a:endParaRPr lang="fr-BE" sz="2400" dirty="0" smtClean="0"/>
          </a:p>
          <a:p>
            <a:r>
              <a:rPr lang="fr-BE" sz="2400" dirty="0" smtClean="0"/>
              <a:t>Évolution P&amp;O :</a:t>
            </a:r>
          </a:p>
          <a:p>
            <a:pPr marL="400050" lvl="1" indent="0">
              <a:buNone/>
            </a:pPr>
            <a:r>
              <a:rPr lang="fr-BE" sz="2400" dirty="0" smtClean="0"/>
              <a:t>Passer du soutien au </a:t>
            </a:r>
            <a:r>
              <a:rPr lang="fr-BE" sz="2400" spc="300" dirty="0" smtClean="0"/>
              <a:t>CONSEIL</a:t>
            </a:r>
            <a:endParaRPr lang="fr-BE" sz="2400" spc="3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SECTEUR PUBLIC </a:t>
            </a:r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sym typeface="Symbol"/>
              </a:rPr>
              <a:t></a:t>
            </a:r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SECTEUR PRIVÉ</a:t>
            </a:r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fr-BE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autre horizon, autres questions</a:t>
            </a:r>
            <a:endParaRPr lang="fr-BE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7586" y="2491841"/>
            <a:ext cx="4692013" cy="35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uart\Desktop\photo nwow\images08Q86CS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3284984"/>
            <a:ext cx="2916324" cy="29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uart\Desktop\photo nwow\brosseadent-humour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5433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32448" cy="219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nl-NL" dirty="0" err="1" smtClean="0"/>
              <a:t>Nos</a:t>
            </a:r>
            <a:r>
              <a:rPr lang="nl-NL" dirty="0" smtClean="0"/>
              <a:t> premières </a:t>
            </a:r>
            <a:r>
              <a:rPr lang="nl-NL" dirty="0" err="1" smtClean="0"/>
              <a:t>questions</a:t>
            </a:r>
            <a:r>
              <a:rPr lang="nl-NL" dirty="0" smtClean="0"/>
              <a:t> pour </a:t>
            </a:r>
            <a:r>
              <a:rPr lang="nl-NL" dirty="0" err="1" smtClean="0"/>
              <a:t>vous</a:t>
            </a:r>
            <a:endParaRPr lang="nl-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dirty="0" err="1" smtClean="0"/>
              <a:t>Comment</a:t>
            </a:r>
            <a:r>
              <a:rPr lang="nl-NL" dirty="0" smtClean="0"/>
              <a:t> </a:t>
            </a:r>
            <a:r>
              <a:rPr lang="nl-NL" dirty="0" err="1" smtClean="0"/>
              <a:t>initier</a:t>
            </a:r>
            <a:r>
              <a:rPr lang="nl-NL" dirty="0" smtClean="0"/>
              <a:t> la seconde vague et </a:t>
            </a:r>
            <a:r>
              <a:rPr lang="nl-NL" dirty="0" err="1" smtClean="0"/>
              <a:t>comment</a:t>
            </a:r>
            <a:r>
              <a:rPr lang="nl-NL" dirty="0" smtClean="0"/>
              <a:t> </a:t>
            </a:r>
            <a:r>
              <a:rPr lang="nl-NL" dirty="0" err="1" smtClean="0"/>
              <a:t>éviter</a:t>
            </a:r>
            <a:r>
              <a:rPr lang="nl-NL" dirty="0" smtClean="0"/>
              <a:t> </a:t>
            </a:r>
            <a:r>
              <a:rPr lang="nl-NL" dirty="0" err="1" smtClean="0"/>
              <a:t>l’usure</a:t>
            </a:r>
            <a:r>
              <a:rPr lang="nl-NL" dirty="0" smtClean="0"/>
              <a:t> des mots 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dirty="0" err="1" smtClean="0"/>
              <a:t>Comment</a:t>
            </a:r>
            <a:r>
              <a:rPr lang="nl-NL" dirty="0" smtClean="0"/>
              <a:t> </a:t>
            </a:r>
            <a:r>
              <a:rPr lang="nl-NL" dirty="0" err="1" smtClean="0"/>
              <a:t>changer</a:t>
            </a:r>
            <a:r>
              <a:rPr lang="nl-NL" dirty="0" smtClean="0"/>
              <a:t> le type </a:t>
            </a:r>
            <a:r>
              <a:rPr lang="nl-NL" dirty="0" err="1" smtClean="0"/>
              <a:t>d’encadrement</a:t>
            </a:r>
            <a:r>
              <a:rPr lang="nl-NL" dirty="0" smtClean="0"/>
              <a:t> </a:t>
            </a:r>
            <a:r>
              <a:rPr lang="nl-NL" dirty="0" err="1" smtClean="0"/>
              <a:t>alors</a:t>
            </a:r>
            <a:r>
              <a:rPr lang="nl-NL" dirty="0" smtClean="0"/>
              <a:t> que le </a:t>
            </a:r>
            <a:r>
              <a:rPr lang="nl-NL" dirty="0" err="1" smtClean="0"/>
              <a:t>système</a:t>
            </a:r>
            <a:r>
              <a:rPr lang="nl-NL" dirty="0" smtClean="0"/>
              <a:t> de </a:t>
            </a:r>
            <a:r>
              <a:rPr lang="nl-NL" dirty="0" err="1" smtClean="0"/>
              <a:t>promotions</a:t>
            </a:r>
            <a:r>
              <a:rPr lang="nl-NL" dirty="0" smtClean="0"/>
              <a:t> </a:t>
            </a:r>
            <a:r>
              <a:rPr lang="nl-NL" dirty="0" err="1" smtClean="0"/>
              <a:t>est</a:t>
            </a:r>
            <a:r>
              <a:rPr lang="nl-NL" dirty="0" smtClean="0"/>
              <a:t> fixe 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dirty="0" err="1" smtClean="0"/>
              <a:t>Comment</a:t>
            </a:r>
            <a:r>
              <a:rPr lang="nl-NL" dirty="0" smtClean="0"/>
              <a:t> </a:t>
            </a:r>
            <a:r>
              <a:rPr lang="nl-NL" dirty="0" err="1" smtClean="0"/>
              <a:t>stimuler</a:t>
            </a:r>
            <a:r>
              <a:rPr lang="nl-NL" dirty="0" smtClean="0"/>
              <a:t> </a:t>
            </a:r>
            <a:r>
              <a:rPr lang="nl-NL" dirty="0" err="1" smtClean="0"/>
              <a:t>l’initiative</a:t>
            </a:r>
            <a:r>
              <a:rPr lang="nl-NL" dirty="0" smtClean="0"/>
              <a:t> </a:t>
            </a:r>
            <a:r>
              <a:rPr lang="nl-NL" dirty="0" err="1" smtClean="0"/>
              <a:t>alors</a:t>
            </a:r>
            <a:r>
              <a:rPr lang="nl-NL" dirty="0" smtClean="0"/>
              <a:t> que les </a:t>
            </a:r>
            <a:r>
              <a:rPr lang="nl-NL" dirty="0" err="1" smtClean="0"/>
              <a:t>moyens</a:t>
            </a:r>
            <a:r>
              <a:rPr lang="nl-NL" dirty="0" smtClean="0"/>
              <a:t> de la </a:t>
            </a:r>
            <a:r>
              <a:rPr lang="nl-NL" dirty="0" err="1" smtClean="0"/>
              <a:t>récompenser</a:t>
            </a:r>
            <a:r>
              <a:rPr lang="nl-NL" dirty="0" smtClean="0"/>
              <a:t> </a:t>
            </a:r>
            <a:r>
              <a:rPr lang="nl-NL" dirty="0" err="1" smtClean="0"/>
              <a:t>sont</a:t>
            </a:r>
            <a:r>
              <a:rPr lang="nl-NL" dirty="0" smtClean="0"/>
              <a:t> </a:t>
            </a:r>
            <a:r>
              <a:rPr lang="nl-NL" dirty="0" err="1" smtClean="0"/>
              <a:t>pratiquement</a:t>
            </a:r>
            <a:r>
              <a:rPr lang="nl-NL" dirty="0" smtClean="0"/>
              <a:t> </a:t>
            </a:r>
            <a:r>
              <a:rPr lang="nl-NL" dirty="0" err="1" smtClean="0"/>
              <a:t>nuls</a:t>
            </a:r>
            <a:r>
              <a:rPr lang="nl-NL" dirty="0" smtClean="0"/>
              <a:t> 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dirty="0" err="1" smtClean="0"/>
              <a:t>Comment</a:t>
            </a:r>
            <a:r>
              <a:rPr lang="nl-NL" dirty="0" smtClean="0"/>
              <a:t> </a:t>
            </a:r>
            <a:r>
              <a:rPr lang="nl-NL" dirty="0" err="1" smtClean="0"/>
              <a:t>dépasser</a:t>
            </a:r>
            <a:r>
              <a:rPr lang="nl-NL" dirty="0" smtClean="0"/>
              <a:t> </a:t>
            </a:r>
            <a:r>
              <a:rPr lang="nl-NL" dirty="0" err="1" smtClean="0"/>
              <a:t>l’opposition</a:t>
            </a:r>
            <a:r>
              <a:rPr lang="nl-NL" dirty="0" smtClean="0"/>
              <a:t> des </a:t>
            </a:r>
            <a:r>
              <a:rPr lang="nl-NL" dirty="0" err="1" smtClean="0"/>
              <a:t>syndicats</a:t>
            </a:r>
            <a:r>
              <a:rPr lang="nl-NL" dirty="0" smtClean="0"/>
              <a:t> à la </a:t>
            </a:r>
            <a:r>
              <a:rPr lang="nl-NL" dirty="0" err="1" smtClean="0"/>
              <a:t>clarifications</a:t>
            </a:r>
            <a:r>
              <a:rPr lang="nl-NL" dirty="0" smtClean="0"/>
              <a:t> des </a:t>
            </a:r>
            <a:r>
              <a:rPr lang="nl-NL" dirty="0" err="1" smtClean="0"/>
              <a:t>objectifs</a:t>
            </a:r>
            <a:r>
              <a:rPr lang="nl-NL" smtClean="0"/>
              <a:t> </a:t>
            </a:r>
            <a:r>
              <a:rPr lang="nl-NL" smtClean="0"/>
              <a:t>? </a:t>
            </a:r>
            <a:endParaRPr lang="nl-NL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dirty="0" err="1" smtClean="0"/>
              <a:t>Comment</a:t>
            </a:r>
            <a:r>
              <a:rPr lang="nl-NL" dirty="0" smtClean="0"/>
              <a:t> </a:t>
            </a:r>
            <a:r>
              <a:rPr lang="nl-NL" dirty="0" err="1" smtClean="0"/>
              <a:t>soutenir</a:t>
            </a:r>
            <a:r>
              <a:rPr lang="nl-NL" dirty="0" smtClean="0"/>
              <a:t> la nouvelle </a:t>
            </a:r>
            <a:r>
              <a:rPr lang="nl-NL" dirty="0" err="1" smtClean="0"/>
              <a:t>dynamique</a:t>
            </a:r>
            <a:r>
              <a:rPr lang="nl-NL" dirty="0" smtClean="0"/>
              <a:t> </a:t>
            </a:r>
            <a:r>
              <a:rPr lang="nl-NL" dirty="0" err="1" smtClean="0"/>
              <a:t>avec</a:t>
            </a:r>
            <a:r>
              <a:rPr lang="nl-NL" dirty="0" smtClean="0"/>
              <a:t> des </a:t>
            </a:r>
            <a:r>
              <a:rPr lang="nl-NL" dirty="0" err="1" smtClean="0"/>
              <a:t>moyens</a:t>
            </a:r>
            <a:r>
              <a:rPr lang="nl-NL" dirty="0" smtClean="0"/>
              <a:t> ICT </a:t>
            </a:r>
            <a:r>
              <a:rPr lang="nl-NL" dirty="0" err="1" smtClean="0"/>
              <a:t>très</a:t>
            </a:r>
            <a:r>
              <a:rPr lang="nl-NL" dirty="0" smtClean="0"/>
              <a:t> </a:t>
            </a:r>
            <a:r>
              <a:rPr lang="nl-NL" dirty="0" err="1" smtClean="0"/>
              <a:t>limités</a:t>
            </a:r>
            <a:r>
              <a:rPr lang="nl-NL" dirty="0" smtClean="0"/>
              <a:t> 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dirty="0" err="1" smtClean="0"/>
              <a:t>Faut-il</a:t>
            </a:r>
            <a:r>
              <a:rPr lang="nl-NL" dirty="0" smtClean="0"/>
              <a:t> </a:t>
            </a:r>
            <a:r>
              <a:rPr lang="nl-NL" dirty="0" err="1" smtClean="0"/>
              <a:t>mesurer</a:t>
            </a:r>
            <a:r>
              <a:rPr lang="nl-NL" dirty="0" smtClean="0"/>
              <a:t> </a:t>
            </a:r>
            <a:r>
              <a:rPr lang="nl-NL" dirty="0" err="1" smtClean="0"/>
              <a:t>quoi</a:t>
            </a:r>
            <a:r>
              <a:rPr lang="nl-NL" dirty="0"/>
              <a:t> </a:t>
            </a:r>
            <a:r>
              <a:rPr lang="nl-NL" dirty="0" smtClean="0"/>
              <a:t>que </a:t>
            </a:r>
            <a:r>
              <a:rPr lang="nl-NL" dirty="0" err="1" smtClean="0"/>
              <a:t>ce</a:t>
            </a:r>
            <a:r>
              <a:rPr lang="nl-NL" dirty="0" smtClean="0"/>
              <a:t> soit ? (autonomie, </a:t>
            </a:r>
            <a:r>
              <a:rPr lang="nl-NL" dirty="0" err="1" smtClean="0"/>
              <a:t>responsabilité</a:t>
            </a:r>
            <a:r>
              <a:rPr lang="nl-NL" dirty="0" smtClean="0"/>
              <a:t>, service)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dirty="0" err="1" smtClean="0"/>
              <a:t>Comment</a:t>
            </a:r>
            <a:r>
              <a:rPr lang="nl-NL" dirty="0" smtClean="0"/>
              <a:t> </a:t>
            </a:r>
            <a:r>
              <a:rPr lang="nl-NL" dirty="0" err="1" smtClean="0"/>
              <a:t>impliquer</a:t>
            </a:r>
            <a:r>
              <a:rPr lang="nl-NL" dirty="0" smtClean="0"/>
              <a:t> les plus </a:t>
            </a:r>
            <a:r>
              <a:rPr lang="nl-NL" dirty="0" err="1" smtClean="0"/>
              <a:t>âgés</a:t>
            </a:r>
            <a:r>
              <a:rPr lang="nl-NL" dirty="0" smtClean="0"/>
              <a:t> 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dirty="0" err="1" smtClean="0"/>
              <a:t>Comment</a:t>
            </a:r>
            <a:r>
              <a:rPr lang="nl-NL" dirty="0" smtClean="0"/>
              <a:t> </a:t>
            </a:r>
            <a:r>
              <a:rPr lang="nl-NL" dirty="0" err="1" smtClean="0"/>
              <a:t>impliquer</a:t>
            </a:r>
            <a:r>
              <a:rPr lang="nl-NL" dirty="0" smtClean="0"/>
              <a:t> </a:t>
            </a:r>
            <a:r>
              <a:rPr lang="nl-NL" dirty="0" err="1" smtClean="0"/>
              <a:t>ceux</a:t>
            </a:r>
            <a:r>
              <a:rPr lang="nl-NL" dirty="0" smtClean="0"/>
              <a:t> </a:t>
            </a:r>
            <a:r>
              <a:rPr lang="nl-NL" dirty="0" err="1" smtClean="0"/>
              <a:t>qui</a:t>
            </a:r>
            <a:r>
              <a:rPr lang="nl-NL" dirty="0" smtClean="0"/>
              <a:t> </a:t>
            </a:r>
            <a:r>
              <a:rPr lang="nl-NL" dirty="0" err="1" smtClean="0"/>
              <a:t>jouissent</a:t>
            </a:r>
            <a:r>
              <a:rPr lang="nl-NL" dirty="0" smtClean="0"/>
              <a:t> déjà </a:t>
            </a:r>
            <a:r>
              <a:rPr lang="nl-NL" dirty="0" err="1" smtClean="0"/>
              <a:t>d’une</a:t>
            </a:r>
            <a:r>
              <a:rPr lang="nl-NL" dirty="0" smtClean="0"/>
              <a:t> grande autonomie 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19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  <a:p>
            <a:pPr marL="0" indent="0" algn="ctr">
              <a:buNone/>
            </a:pPr>
            <a:r>
              <a:rPr lang="fr-BE" sz="4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Fonction </a:t>
            </a:r>
            <a:r>
              <a:rPr lang="fr-BE" sz="4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publique à </a:t>
            </a:r>
            <a:r>
              <a:rPr lang="fr-BE" sz="4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vie</a:t>
            </a:r>
          </a:p>
          <a:p>
            <a:pPr marL="0" indent="0" algn="ctr">
              <a:buNone/>
            </a:pPr>
            <a:r>
              <a:rPr lang="fr-BE" sz="4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=</a:t>
            </a:r>
          </a:p>
          <a:p>
            <a:pPr marL="0" indent="0" algn="ctr">
              <a:buNone/>
            </a:pPr>
            <a:r>
              <a:rPr lang="fr-BE" sz="40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fini !</a:t>
            </a:r>
            <a:endParaRPr lang="fr-B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100" b="1" spc="300" dirty="0">
                <a:solidFill>
                  <a:srgbClr val="C0504D">
                    <a:lumMod val="75000"/>
                  </a:srgbClr>
                </a:solidFill>
                <a:latin typeface="Calibri Light" panose="020F0302020204030204" pitchFamily="34" charset="0"/>
              </a:rPr>
              <a:t>POURQUOI ?</a:t>
            </a:r>
            <a:endParaRPr lang="nl-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1800" dirty="0" smtClean="0"/>
              <a:t>		                </a:t>
            </a:r>
            <a:r>
              <a:rPr lang="fr-BE" sz="2400" dirty="0" smtClean="0"/>
              <a:t>Nouvelles attentes :</a:t>
            </a:r>
          </a:p>
          <a:p>
            <a:pPr marL="0" indent="0">
              <a:buNone/>
            </a:pPr>
            <a:endParaRPr lang="fr-BE" sz="2400" dirty="0" smtClean="0"/>
          </a:p>
          <a:p>
            <a:pPr>
              <a:buFontTx/>
              <a:buChar char="-"/>
            </a:pPr>
            <a:r>
              <a:rPr lang="fr-BE" sz="2400" dirty="0" smtClean="0"/>
              <a:t>des collaborateurs;</a:t>
            </a:r>
          </a:p>
          <a:p>
            <a:pPr>
              <a:buFontTx/>
              <a:buChar char="-"/>
            </a:pPr>
            <a:r>
              <a:rPr lang="fr-BE" sz="2400" dirty="0"/>
              <a:t>d</a:t>
            </a:r>
            <a:r>
              <a:rPr lang="fr-BE" sz="2400" dirty="0" smtClean="0"/>
              <a:t>es usagers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947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		Nouvel environnement de travail </a:t>
            </a:r>
          </a:p>
          <a:p>
            <a:pPr marL="0" indent="0">
              <a:buNone/>
            </a:pPr>
            <a:endParaRPr lang="fr-BE" sz="1800" dirty="0" smtClean="0">
              <a:latin typeface="Calibri Light" panose="020F0302020204030204" pitchFamily="34" charset="0"/>
            </a:endParaRPr>
          </a:p>
          <a:p>
            <a:r>
              <a:rPr lang="fr-BE" sz="2400" dirty="0" smtClean="0">
                <a:latin typeface="Calibri Light" panose="020F0302020204030204" pitchFamily="34" charset="0"/>
              </a:rPr>
              <a:t>Attractivité (les meilleurs talents)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BE" sz="2400" dirty="0">
                <a:latin typeface="Calibri Light" panose="020F0302020204030204" pitchFamily="34" charset="0"/>
              </a:rPr>
              <a:t>Nouvelles attentes de nouveaux profils exigeants</a:t>
            </a:r>
          </a:p>
          <a:p>
            <a:pPr marL="400050" lvl="1" indent="0">
              <a:buNone/>
            </a:pPr>
            <a:r>
              <a:rPr lang="fr-BE" sz="2000" dirty="0" smtClean="0">
                <a:latin typeface="Calibri Light" panose="020F0302020204030204" pitchFamily="34" charset="0"/>
              </a:rPr>
              <a:t>(GY / rapport à l’autorité / informelle vs formel / recherche de sens)</a:t>
            </a:r>
          </a:p>
          <a:p>
            <a:pPr marL="400050" lvl="1" indent="0">
              <a:buNone/>
            </a:pPr>
            <a:r>
              <a:rPr lang="fr-B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 c</a:t>
            </a:r>
            <a:r>
              <a:rPr lang="fr-B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oller </a:t>
            </a:r>
            <a:r>
              <a:rPr lang="fr-B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à la réalité </a:t>
            </a:r>
            <a:r>
              <a:rPr lang="fr-B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sociétale</a:t>
            </a:r>
          </a:p>
          <a:p>
            <a:r>
              <a:rPr lang="fr-BE" sz="2400" dirty="0" smtClean="0">
                <a:latin typeface="Calibri Light" panose="020F0302020204030204" pitchFamily="34" charset="0"/>
              </a:rPr>
              <a:t>Motivation</a:t>
            </a:r>
          </a:p>
          <a:p>
            <a:r>
              <a:rPr lang="fr-BE" sz="2400" dirty="0">
                <a:latin typeface="Calibri Light" panose="020F0302020204030204" pitchFamily="34" charset="0"/>
              </a:rPr>
              <a:t>Maintien </a:t>
            </a:r>
            <a:r>
              <a:rPr lang="fr-BE" sz="2400" dirty="0" smtClean="0">
                <a:latin typeface="Calibri Light" panose="020F0302020204030204" pitchFamily="34" charset="0"/>
              </a:rPr>
              <a:t>expertise</a:t>
            </a:r>
          </a:p>
          <a:p>
            <a:pPr marL="0" indent="0">
              <a:buNone/>
            </a:pPr>
            <a:endParaRPr lang="fr-BE" sz="2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BE" sz="2400" dirty="0">
                <a:latin typeface="Calibri Light" panose="020F0302020204030204" pitchFamily="34" charset="0"/>
              </a:rPr>
              <a:t>	</a:t>
            </a:r>
            <a:r>
              <a:rPr lang="fr-BE" sz="2400" dirty="0" smtClean="0">
                <a:latin typeface="Calibri Light" panose="020F0302020204030204" pitchFamily="34" charset="0"/>
              </a:rPr>
              <a:t>		</a:t>
            </a:r>
            <a:r>
              <a:rPr lang="fr-BE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Nouvelle </a:t>
            </a:r>
            <a:r>
              <a:rPr lang="fr-BE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culture </a:t>
            </a:r>
          </a:p>
          <a:p>
            <a:pPr marL="0" indent="0">
              <a:buNone/>
            </a:pPr>
            <a:endParaRPr lang="fr-BE" sz="1800" dirty="0">
              <a:latin typeface="Calibri Light" panose="020F0302020204030204" pitchFamily="34" charset="0"/>
            </a:endParaRPr>
          </a:p>
          <a:p>
            <a:r>
              <a:rPr lang="fr-BE" sz="2400" dirty="0">
                <a:latin typeface="Calibri Light" panose="020F0302020204030204" pitchFamily="34" charset="0"/>
              </a:rPr>
              <a:t>Confiance / responsabilité / service </a:t>
            </a:r>
          </a:p>
          <a:p>
            <a:pPr marL="0" indent="0">
              <a:buNone/>
            </a:pPr>
            <a:endParaRPr lang="fr-BE" sz="24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6"/>
          <a:stretch/>
        </p:blipFill>
        <p:spPr>
          <a:xfrm>
            <a:off x="2123728" y="1412776"/>
            <a:ext cx="496855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BE" sz="31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COMMENT?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57546"/>
              </p:ext>
            </p:extLst>
          </p:nvPr>
        </p:nvGraphicFramePr>
        <p:xfrm>
          <a:off x="323528" y="1337176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</a:rPr>
                        <a:t>Management</a:t>
                      </a:r>
                      <a:r>
                        <a:rPr lang="fr-B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</a:rPr>
                        <a:t> « bureaucratique »</a:t>
                      </a:r>
                      <a:endParaRPr lang="nl-NL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</a:rPr>
                        <a:t>Management</a:t>
                      </a:r>
                      <a:r>
                        <a:rPr lang="fr-B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</a:rPr>
                        <a:t> « 2.0 »</a:t>
                      </a:r>
                      <a:endParaRPr lang="nl-NL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 Light" panose="020F0302020204030204" pitchFamily="34" charset="0"/>
                        </a:rPr>
                        <a:t>Contrôler</a:t>
                      </a:r>
                      <a:endParaRPr lang="nl-NL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 Light" panose="020F0302020204030204" pitchFamily="34" charset="0"/>
                        </a:rPr>
                        <a:t>Superviser</a:t>
                      </a:r>
                      <a:endParaRPr lang="nl-NL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 Light" panose="020F0302020204030204" pitchFamily="34" charset="0"/>
                        </a:rPr>
                        <a:t>Donner des ordres</a:t>
                      </a:r>
                      <a:endParaRPr lang="nl-NL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 Light" panose="020F0302020204030204" pitchFamily="34" charset="0"/>
                        </a:rPr>
                        <a:t>Orienter</a:t>
                      </a:r>
                      <a:endParaRPr lang="nl-NL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 Light" panose="020F0302020204030204" pitchFamily="34" charset="0"/>
                        </a:rPr>
                        <a:t>Donner des instructions</a:t>
                      </a:r>
                      <a:endParaRPr lang="nl-NL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 Light" panose="020F0302020204030204" pitchFamily="34" charset="0"/>
                        </a:rPr>
                        <a:t>Conseiller</a:t>
                      </a:r>
                      <a:endParaRPr lang="nl-NL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 Light" panose="020F0302020204030204" pitchFamily="34" charset="0"/>
                        </a:rPr>
                        <a:t>Garder les responsabilités</a:t>
                      </a:r>
                      <a:endParaRPr lang="nl-NL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 Light" panose="020F0302020204030204" pitchFamily="34" charset="0"/>
                        </a:rPr>
                        <a:t>Déléguer</a:t>
                      </a:r>
                      <a:endParaRPr lang="nl-NL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 Light" panose="020F0302020204030204" pitchFamily="34" charset="0"/>
                        </a:rPr>
                        <a:t>Déterminer les activités</a:t>
                      </a:r>
                      <a:endParaRPr lang="nl-NL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 Light" panose="020F0302020204030204" pitchFamily="34" charset="0"/>
                        </a:rPr>
                        <a:t>Donner des objectifs</a:t>
                      </a:r>
                      <a:endParaRPr lang="nl-NL" dirty="0">
                        <a:solidFill>
                          <a:schemeClr val="tx1">
                            <a:lumMod val="9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 Light" panose="020F0302020204030204" pitchFamily="34" charset="0"/>
                        </a:rPr>
                        <a:t>Planifier</a:t>
                      </a:r>
                      <a:endParaRPr lang="nl-NL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 Light" panose="020F0302020204030204" pitchFamily="34" charset="0"/>
                        </a:rPr>
                        <a:t>Autonomiser</a:t>
                      </a:r>
                      <a:endParaRPr lang="nl-NL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https://encrypted-tbn0.gstatic.com/images?q=tbn:ANd9GcSsYNGE26Yv_oDtsIM6AE6Fd5Ba8H0ldbNe_Je9LSxa0KYLuvh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86385"/>
            <a:ext cx="5429250" cy="2266951"/>
          </a:xfrm>
          <a:prstGeom prst="rect">
            <a:avLst/>
          </a:prstGeom>
          <a:noFill/>
          <a:effectLst>
            <a:softEdge rad="114300"/>
          </a:effectLst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r-BE" sz="2800" b="1" spc="3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COMMENT  ?</a:t>
            </a:r>
            <a:endParaRPr lang="nl-NL" sz="2800" b="1" spc="3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474547"/>
              </p:ext>
            </p:extLst>
          </p:nvPr>
        </p:nvGraphicFramePr>
        <p:xfrm>
          <a:off x="518864" y="1484783"/>
          <a:ext cx="8229600" cy="216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25144"/>
              </a:tblGrid>
              <a:tr h="4547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Avant </a:t>
                      </a:r>
                      <a:endParaRPr lang="nl-NL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Après</a:t>
                      </a:r>
                      <a:endParaRPr lang="nl-NL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7958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8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Stress du pointage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8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Pointage supprimé 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(base volontaire)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4547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80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Bureau « individuel »</a:t>
                      </a:r>
                      <a:endParaRPr lang="nl-NL" sz="1800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80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Open office </a:t>
                      </a:r>
                      <a:endParaRPr lang="nl-NL" sz="1800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4547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8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Lieu fixe de travail = la norme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BE" sz="18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Open office, télétravail, bureaux satellites</a:t>
                      </a:r>
                      <a:endParaRPr lang="nl-NL" sz="18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Druart\Desktop\photo nwow\8334884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48" y="3861047"/>
            <a:ext cx="360040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458</Words>
  <Application>Microsoft Office PowerPoint</Application>
  <PresentationFormat>On-screen Show (4:3)</PresentationFormat>
  <Paragraphs>149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POURQUOI ?</vt:lpstr>
      <vt:lpstr>PowerPoint Presentation</vt:lpstr>
      <vt:lpstr>PowerPoint Presentation</vt:lpstr>
      <vt:lpstr>COMMENT?</vt:lpstr>
      <vt:lpstr>COMMENT  ?</vt:lpstr>
      <vt:lpstr>PowerPoint Presentation</vt:lpstr>
      <vt:lpstr>PowerPoint Presentation</vt:lpstr>
      <vt:lpstr>PowerPoint Presentation</vt:lpstr>
      <vt:lpstr>PowerPoint Presentation</vt:lpstr>
      <vt:lpstr>PAS DE RÉVOLUTION !</vt:lpstr>
      <vt:lpstr>PowerPoint Presentation</vt:lpstr>
      <vt:lpstr>PowerPoint Presentation</vt:lpstr>
      <vt:lpstr>PowerPoint Presentation</vt:lpstr>
      <vt:lpstr>DYNAMIC OFFICE : CHANGER LA PERSPECTIVE !</vt:lpstr>
      <vt:lpstr>OPPORTUNITÉS</vt:lpstr>
      <vt:lpstr>CHIFFRES</vt:lpstr>
      <vt:lpstr>PowerPoint Presentation</vt:lpstr>
      <vt:lpstr>ACCOMPAGNEMENT</vt:lpstr>
      <vt:lpstr>ET MAINTENANT  ?</vt:lpstr>
      <vt:lpstr>EFFET D’ENTRAÎNEMENT !</vt:lpstr>
      <vt:lpstr>FREINS</vt:lpstr>
      <vt:lpstr>SECTEUR PUBLIC  SECTEUR PRIVÉ autre horizon, autres questions</vt:lpstr>
      <vt:lpstr>SECTEUR PUBLIC  SECTEUR PRIVÉ autre horizon, autres questions</vt:lpstr>
      <vt:lpstr>SECTEUR PUBLIC  SECTEUR PRIVÉ autre horizon, autres questions</vt:lpstr>
      <vt:lpstr>SECTEUR PUBLIC  SECTEUR PRIVÉ autre horizon, autres questions</vt:lpstr>
      <vt:lpstr>Nos premières questions pour vous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Druart</dc:creator>
  <cp:lastModifiedBy>Laurent Ledoux</cp:lastModifiedBy>
  <cp:revision>96</cp:revision>
  <cp:lastPrinted>2015-04-27T06:09:57Z</cp:lastPrinted>
  <dcterms:created xsi:type="dcterms:W3CDTF">2015-04-20T08:59:39Z</dcterms:created>
  <dcterms:modified xsi:type="dcterms:W3CDTF">2015-05-15T18:54:03Z</dcterms:modified>
</cp:coreProperties>
</file>