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72" r:id="rId4"/>
    <p:sldId id="273" r:id="rId5"/>
    <p:sldId id="274" r:id="rId6"/>
    <p:sldId id="278" r:id="rId7"/>
    <p:sldId id="275" r:id="rId8"/>
    <p:sldId id="276" r:id="rId9"/>
    <p:sldId id="277" r:id="rId10"/>
    <p:sldId id="271" r:id="rId11"/>
    <p:sldId id="258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0" r:id="rId21"/>
    <p:sldId id="290" r:id="rId22"/>
    <p:sldId id="291" r:id="rId23"/>
    <p:sldId id="292" r:id="rId24"/>
    <p:sldId id="279" r:id="rId25"/>
    <p:sldId id="289" r:id="rId26"/>
    <p:sldId id="260" r:id="rId27"/>
    <p:sldId id="259" r:id="rId28"/>
    <p:sldId id="261" r:id="rId29"/>
    <p:sldId id="262" r:id="rId30"/>
    <p:sldId id="265" r:id="rId31"/>
    <p:sldId id="267" r:id="rId32"/>
    <p:sldId id="269" r:id="rId33"/>
    <p:sldId id="270" r:id="rId34"/>
  </p:sldIdLst>
  <p:sldSz cx="9144000" cy="6858000" type="screen4x3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9" autoAdjust="0"/>
    <p:restoredTop sz="94660"/>
  </p:normalViewPr>
  <p:slideViewPr>
    <p:cSldViewPr>
      <p:cViewPr>
        <p:scale>
          <a:sx n="70" d="100"/>
          <a:sy n="70" d="100"/>
        </p:scale>
        <p:origin x="-2184" y="-8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035B2-5560-474B-A25C-6AC41AA89308}" type="datetimeFigureOut">
              <a:rPr lang="nl-NL" smtClean="0"/>
              <a:t>8-5-2015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FB16C-1F9B-4536-8115-3608FCE71A0B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143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F9AD5-A27D-44E6-B677-841156DDC41F}" type="datetimeFigureOut">
              <a:rPr lang="nl-NL" smtClean="0"/>
              <a:t>8-5-2015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810A6-8564-479D-BC71-E8D3641DEA51}" type="slidenum">
              <a:rPr lang="nl-NL" smtClean="0"/>
              <a:t>‹N°›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287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810A6-8564-479D-BC71-E8D3641DEA5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38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810A6-8564-479D-BC71-E8D3641DEA5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38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810A6-8564-479D-BC71-E8D3641DEA5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38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810A6-8564-479D-BC71-E8D3641DEA5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38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810A6-8564-479D-BC71-E8D3641DEA51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38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810A6-8564-479D-BC71-E8D3641DEA51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238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65FD-F98F-4935-9E0E-FFCC1AC50E64}" type="datetimeFigureOut">
              <a:rPr lang="nl-NL" smtClean="0"/>
              <a:t>8-5-2015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DEB7-CBE2-42F0-A8F0-E4E29F358749}" type="slidenum">
              <a:rPr lang="nl-NL" smtClean="0"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65FD-F98F-4935-9E0E-FFCC1AC50E64}" type="datetimeFigureOut">
              <a:rPr lang="nl-NL" smtClean="0"/>
              <a:t>8-5-2015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DEB7-CBE2-42F0-A8F0-E4E29F358749}" type="slidenum">
              <a:rPr lang="nl-NL" smtClean="0"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65FD-F98F-4935-9E0E-FFCC1AC50E64}" type="datetimeFigureOut">
              <a:rPr lang="nl-NL" smtClean="0"/>
              <a:t>8-5-2015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DEB7-CBE2-42F0-A8F0-E4E29F358749}" type="slidenum">
              <a:rPr lang="nl-NL" smtClean="0"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65FD-F98F-4935-9E0E-FFCC1AC50E64}" type="datetimeFigureOut">
              <a:rPr lang="nl-NL" smtClean="0"/>
              <a:t>8-5-2015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DEB7-CBE2-42F0-A8F0-E4E29F358749}" type="slidenum">
              <a:rPr lang="nl-NL" smtClean="0"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65FD-F98F-4935-9E0E-FFCC1AC50E64}" type="datetimeFigureOut">
              <a:rPr lang="nl-NL" smtClean="0"/>
              <a:t>8-5-2015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DEB7-CBE2-42F0-A8F0-E4E29F358749}" type="slidenum">
              <a:rPr lang="nl-NL" smtClean="0"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65FD-F98F-4935-9E0E-FFCC1AC50E64}" type="datetimeFigureOut">
              <a:rPr lang="nl-NL" smtClean="0"/>
              <a:t>8-5-2015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DEB7-CBE2-42F0-A8F0-E4E29F358749}" type="slidenum">
              <a:rPr lang="nl-NL" smtClean="0"/>
              <a:t>‹N°›</a:t>
            </a:fld>
            <a:endParaRPr lang="nl-N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65FD-F98F-4935-9E0E-FFCC1AC50E64}" type="datetimeFigureOut">
              <a:rPr lang="nl-NL" smtClean="0"/>
              <a:t>8-5-2015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DEB7-CBE2-42F0-A8F0-E4E29F358749}" type="slidenum">
              <a:rPr lang="nl-NL" smtClean="0"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65FD-F98F-4935-9E0E-FFCC1AC50E64}" type="datetimeFigureOut">
              <a:rPr lang="nl-NL" smtClean="0"/>
              <a:t>8-5-2015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DEB7-CBE2-42F0-A8F0-E4E29F358749}" type="slidenum">
              <a:rPr lang="nl-NL" smtClean="0"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65FD-F98F-4935-9E0E-FFCC1AC50E64}" type="datetimeFigureOut">
              <a:rPr lang="nl-NL" smtClean="0"/>
              <a:t>8-5-2015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DEB7-CBE2-42F0-A8F0-E4E29F358749}" type="slidenum">
              <a:rPr lang="nl-NL" smtClean="0"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65FD-F98F-4935-9E0E-FFCC1AC50E64}" type="datetimeFigureOut">
              <a:rPr lang="nl-NL" smtClean="0"/>
              <a:t>8-5-2015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D7DEB7-CBE2-42F0-A8F0-E4E29F358749}" type="slidenum">
              <a:rPr lang="nl-NL" smtClean="0"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65FD-F98F-4935-9E0E-FFCC1AC50E64}" type="datetimeFigureOut">
              <a:rPr lang="nl-NL" smtClean="0"/>
              <a:t>8-5-2015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7DEB7-CBE2-42F0-A8F0-E4E29F358749}" type="slidenum">
              <a:rPr lang="nl-NL" smtClean="0"/>
              <a:t>‹N°›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D5D65FD-F98F-4935-9E0E-FFCC1AC50E64}" type="datetimeFigureOut">
              <a:rPr lang="nl-NL" smtClean="0"/>
              <a:t>8-5-2015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51D7DEB7-CBE2-42F0-A8F0-E4E29F358749}" type="slidenum">
              <a:rPr lang="nl-NL" smtClean="0"/>
              <a:t>‹N°›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Mobi4U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nl-NL" dirty="0" err="1" smtClean="0"/>
              <a:t>Nominee</a:t>
            </a:r>
            <a:r>
              <a:rPr lang="nl-NL" dirty="0" smtClean="0"/>
              <a:t> Best facility project of the </a:t>
            </a:r>
            <a:r>
              <a:rPr lang="nl-NL" dirty="0" err="1" smtClean="0"/>
              <a:t>year</a:t>
            </a:r>
            <a:r>
              <a:rPr lang="nl-NL" dirty="0" smtClean="0"/>
              <a:t> 2015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883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400" dirty="0" smtClean="0"/>
              <a:t>herinrichting</a:t>
            </a:r>
            <a:endParaRPr lang="nl-NL" sz="4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2" t="25933" r="17344" b="16232"/>
          <a:stretch/>
        </p:blipFill>
        <p:spPr bwMode="auto">
          <a:xfrm>
            <a:off x="2195736" y="1412776"/>
            <a:ext cx="4703671" cy="3044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64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inspanningen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://peterdarling.typepad.com/.a/6a00d8341c3e8f53ef0134867b6bbe970c-p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15121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el 1"/>
          <p:cNvSpPr txBox="1">
            <a:spLocks/>
          </p:cNvSpPr>
          <p:nvPr/>
        </p:nvSpPr>
        <p:spPr bwMode="auto">
          <a:xfrm>
            <a:off x="467544" y="4221088"/>
            <a:ext cx="15121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krappe</a:t>
            </a:r>
            <a:b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timing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220" name="Picture 4" descr="http://www.mckernanbaptist.ca/files/mckernanbaptist/moving-dol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892514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el 1"/>
          <p:cNvSpPr txBox="1">
            <a:spLocks/>
          </p:cNvSpPr>
          <p:nvPr/>
        </p:nvSpPr>
        <p:spPr bwMode="auto">
          <a:xfrm>
            <a:off x="2771800" y="4221088"/>
            <a:ext cx="252028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puzzelwerk bij</a:t>
            </a:r>
            <a:b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interne verhuizingen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222" name="Picture 6" descr="http://www.research.usp.ac.fj/wp-content/uploads/2013/09/IC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2132856"/>
            <a:ext cx="234026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el 1"/>
          <p:cNvSpPr txBox="1">
            <a:spLocks/>
          </p:cNvSpPr>
          <p:nvPr/>
        </p:nvSpPr>
        <p:spPr bwMode="auto">
          <a:xfrm>
            <a:off x="5940152" y="4221088"/>
            <a:ext cx="288032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optimale samenwerking</a:t>
            </a:r>
            <a:b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met ICT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9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werkplekken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el 1"/>
          <p:cNvSpPr txBox="1">
            <a:spLocks/>
          </p:cNvSpPr>
          <p:nvPr/>
        </p:nvSpPr>
        <p:spPr bwMode="auto">
          <a:xfrm>
            <a:off x="2067913" y="908720"/>
            <a:ext cx="490141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30%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minder werkplekken - </a:t>
            </a:r>
            <a:r>
              <a:rPr lang="nl-NL" sz="2000" b="1" dirty="0">
                <a:solidFill>
                  <a:schemeClr val="accent5">
                    <a:lumMod val="75000"/>
                  </a:schemeClr>
                </a:solidFill>
              </a:rPr>
              <a:t>clean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desk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539552" y="3140968"/>
            <a:ext cx="233518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1800" dirty="0" smtClean="0">
                <a:solidFill>
                  <a:schemeClr val="accent5">
                    <a:lumMod val="75000"/>
                  </a:schemeClr>
                </a:solidFill>
              </a:rPr>
              <a:t>werkplek</a:t>
            </a:r>
          </a:p>
          <a:p>
            <a:r>
              <a:rPr lang="nl-NL" sz="1800" dirty="0" smtClean="0">
                <a:solidFill>
                  <a:schemeClr val="bg2">
                    <a:lumMod val="75000"/>
                  </a:schemeClr>
                </a:solidFill>
              </a:rPr>
              <a:t>zonder tussenschot</a:t>
            </a:r>
            <a:endParaRPr lang="nl-NL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541" y="1645334"/>
            <a:ext cx="2225209" cy="1484784"/>
          </a:xfrm>
        </p:spPr>
      </p:pic>
      <p:pic>
        <p:nvPicPr>
          <p:cNvPr id="15" name="Tijdelijke aanduiding voor inhoud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872" y="1645334"/>
            <a:ext cx="2197494" cy="1489832"/>
          </a:xfrm>
          <a:prstGeom prst="rect">
            <a:avLst/>
          </a:prstGeom>
        </p:spPr>
      </p:pic>
      <p:sp>
        <p:nvSpPr>
          <p:cNvPr id="16" name="Titel 1"/>
          <p:cNvSpPr txBox="1">
            <a:spLocks/>
          </p:cNvSpPr>
          <p:nvPr/>
        </p:nvSpPr>
        <p:spPr bwMode="auto">
          <a:xfrm>
            <a:off x="3351025" y="3140968"/>
            <a:ext cx="233518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1800" dirty="0" smtClean="0">
                <a:solidFill>
                  <a:schemeClr val="accent5">
                    <a:lumMod val="75000"/>
                  </a:schemeClr>
                </a:solidFill>
              </a:rPr>
              <a:t>werkplek</a:t>
            </a:r>
          </a:p>
          <a:p>
            <a:r>
              <a:rPr lang="nl-NL" sz="1800" dirty="0" smtClean="0">
                <a:solidFill>
                  <a:schemeClr val="bg2">
                    <a:lumMod val="75000"/>
                  </a:schemeClr>
                </a:solidFill>
              </a:rPr>
              <a:t>met tussenschot</a:t>
            </a:r>
            <a:endParaRPr lang="nl-NL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7" name="Tijdelijke aanduiding voor inhoud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0192" y="1628800"/>
            <a:ext cx="2232248" cy="1488165"/>
          </a:xfrm>
          <a:prstGeom prst="rect">
            <a:avLst/>
          </a:prstGeom>
        </p:spPr>
      </p:pic>
      <p:sp>
        <p:nvSpPr>
          <p:cNvPr id="18" name="Titel 1"/>
          <p:cNvSpPr txBox="1">
            <a:spLocks/>
          </p:cNvSpPr>
          <p:nvPr/>
        </p:nvSpPr>
        <p:spPr bwMode="auto">
          <a:xfrm>
            <a:off x="6269260" y="3141004"/>
            <a:ext cx="233518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1800" dirty="0" err="1" smtClean="0">
                <a:solidFill>
                  <a:schemeClr val="accent5">
                    <a:lumMod val="75000"/>
                  </a:schemeClr>
                </a:solidFill>
              </a:rPr>
              <a:t>éénpersoons</a:t>
            </a:r>
            <a:r>
              <a:rPr lang="nl-NL" sz="1800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</a:p>
          <a:p>
            <a:r>
              <a:rPr lang="nl-NL" sz="1800" dirty="0" smtClean="0">
                <a:solidFill>
                  <a:schemeClr val="bg2">
                    <a:lumMod val="75000"/>
                  </a:schemeClr>
                </a:solidFill>
              </a:rPr>
              <a:t>werkplek</a:t>
            </a:r>
            <a:endParaRPr lang="nl-NL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Titel 1"/>
          <p:cNvSpPr txBox="1">
            <a:spLocks/>
          </p:cNvSpPr>
          <p:nvPr/>
        </p:nvSpPr>
        <p:spPr bwMode="auto">
          <a:xfrm>
            <a:off x="539552" y="5589240"/>
            <a:ext cx="233518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1800" dirty="0" smtClean="0">
                <a:solidFill>
                  <a:schemeClr val="accent5">
                    <a:lumMod val="75000"/>
                  </a:schemeClr>
                </a:solidFill>
              </a:rPr>
              <a:t>stille</a:t>
            </a:r>
          </a:p>
          <a:p>
            <a:r>
              <a:rPr lang="nl-NL" sz="1800" dirty="0" smtClean="0">
                <a:solidFill>
                  <a:schemeClr val="bg2">
                    <a:lumMod val="75000"/>
                  </a:schemeClr>
                </a:solidFill>
              </a:rPr>
              <a:t>ruimte</a:t>
            </a:r>
            <a:endParaRPr lang="nl-NL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 bwMode="auto">
          <a:xfrm>
            <a:off x="3351025" y="5589240"/>
            <a:ext cx="233518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1800" dirty="0" smtClean="0">
                <a:solidFill>
                  <a:schemeClr val="accent5">
                    <a:lumMod val="75000"/>
                  </a:schemeClr>
                </a:solidFill>
              </a:rPr>
              <a:t>overflow</a:t>
            </a:r>
          </a:p>
          <a:p>
            <a:r>
              <a:rPr lang="nl-NL" sz="1800" dirty="0" smtClean="0">
                <a:solidFill>
                  <a:schemeClr val="bg2">
                    <a:lumMod val="75000"/>
                  </a:schemeClr>
                </a:solidFill>
              </a:rPr>
              <a:t>ruimte</a:t>
            </a:r>
            <a:endParaRPr lang="nl-NL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Titel 1"/>
          <p:cNvSpPr txBox="1">
            <a:spLocks/>
          </p:cNvSpPr>
          <p:nvPr/>
        </p:nvSpPr>
        <p:spPr bwMode="auto">
          <a:xfrm>
            <a:off x="6269260" y="5589276"/>
            <a:ext cx="233518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1800" dirty="0" smtClean="0">
                <a:solidFill>
                  <a:schemeClr val="accent5">
                    <a:lumMod val="75000"/>
                  </a:schemeClr>
                </a:solidFill>
              </a:rPr>
              <a:t>vergader-</a:t>
            </a:r>
          </a:p>
          <a:p>
            <a:r>
              <a:rPr lang="nl-NL" sz="1800" dirty="0" smtClean="0">
                <a:solidFill>
                  <a:schemeClr val="bg2">
                    <a:lumMod val="75000"/>
                  </a:schemeClr>
                </a:solidFill>
              </a:rPr>
              <a:t>ruimte</a:t>
            </a:r>
            <a:endParaRPr lang="nl-NL" sz="1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5" t="28705" r="17886" b="9952"/>
          <a:stretch/>
        </p:blipFill>
        <p:spPr bwMode="auto">
          <a:xfrm>
            <a:off x="3454626" y="4005064"/>
            <a:ext cx="219749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6" t="25617" r="19408" b="17024"/>
          <a:stretch/>
        </p:blipFill>
        <p:spPr bwMode="auto">
          <a:xfrm>
            <a:off x="6300192" y="4004963"/>
            <a:ext cx="223224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9" t="27632" r="20105" b="14028"/>
          <a:stretch/>
        </p:blipFill>
        <p:spPr bwMode="auto">
          <a:xfrm>
            <a:off x="657613" y="3992755"/>
            <a:ext cx="2099066" cy="152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68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voordelen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el 1"/>
          <p:cNvSpPr txBox="1">
            <a:spLocks/>
          </p:cNvSpPr>
          <p:nvPr/>
        </p:nvSpPr>
        <p:spPr bwMode="auto">
          <a:xfrm>
            <a:off x="251520" y="4252076"/>
            <a:ext cx="316835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geen</a:t>
            </a:r>
          </a:p>
          <a:p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bouwaanpassingen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 bwMode="auto">
          <a:xfrm>
            <a:off x="4091914" y="4252076"/>
            <a:ext cx="228028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plaats-</a:t>
            </a:r>
          </a:p>
          <a:p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besparing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42" name="Picture 2" descr="http://www.visconfindlay.com/assets/remod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3"/>
            <a:ext cx="3410902" cy="226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icarusofficefurniture.co.uk/wp-content/uploads/2012/09/Open-Storage-Cupboard-ICW2D-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r="15112"/>
          <a:stretch/>
        </p:blipFill>
        <p:spPr bwMode="auto">
          <a:xfrm>
            <a:off x="4091913" y="1916834"/>
            <a:ext cx="2280286" cy="226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kandsinc.biz/assets/images/CleaningCar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854" y="1916832"/>
            <a:ext cx="2070618" cy="226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1"/>
          <p:cNvSpPr txBox="1">
            <a:spLocks/>
          </p:cNvSpPr>
          <p:nvPr/>
        </p:nvSpPr>
        <p:spPr bwMode="auto">
          <a:xfrm>
            <a:off x="6788904" y="4252076"/>
            <a:ext cx="201622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minder</a:t>
            </a:r>
          </a:p>
          <a:p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schoonmaak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8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voordelen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el 1"/>
          <p:cNvSpPr txBox="1">
            <a:spLocks/>
          </p:cNvSpPr>
          <p:nvPr/>
        </p:nvSpPr>
        <p:spPr bwMode="auto">
          <a:xfrm>
            <a:off x="-180528" y="4252076"/>
            <a:ext cx="316835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ergonomisch</a:t>
            </a:r>
          </a:p>
          <a:p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bureaumateriaal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 bwMode="auto">
          <a:xfrm>
            <a:off x="3249725" y="4252076"/>
            <a:ext cx="228028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aangenamere</a:t>
            </a:r>
          </a:p>
          <a:p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werkomgeving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 bwMode="auto">
          <a:xfrm>
            <a:off x="6387543" y="4252076"/>
            <a:ext cx="243292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meer uitgebreide</a:t>
            </a:r>
          </a:p>
          <a:p>
            <a:r>
              <a:rPr lang="nl-NL" sz="2000" b="1" dirty="0">
                <a:solidFill>
                  <a:schemeClr val="bg2">
                    <a:lumMod val="75000"/>
                  </a:schemeClr>
                </a:solidFill>
              </a:rPr>
              <a:t>f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acilitaire kennis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290" name="Picture 2" descr="http://emedia.leeward.hawaii.edu/kamanao/sites/default/files/userfiles/knowled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531" y="2060848"/>
            <a:ext cx="2188951" cy="202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stylepark.com/db-images/cms/steelcase/img/p293297_488_336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3" r="28784"/>
          <a:stretch/>
        </p:blipFill>
        <p:spPr bwMode="auto">
          <a:xfrm>
            <a:off x="729525" y="2060848"/>
            <a:ext cx="134824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4" t="20052" r="13764" b="9951"/>
          <a:stretch/>
        </p:blipFill>
        <p:spPr bwMode="auto">
          <a:xfrm>
            <a:off x="2843808" y="2060848"/>
            <a:ext cx="3092120" cy="205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96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400" dirty="0" smtClean="0"/>
              <a:t>Nieuwe technologie</a:t>
            </a:r>
            <a:endParaRPr lang="nl-NL" sz="4400" dirty="0"/>
          </a:p>
        </p:txBody>
      </p:sp>
      <p:pic>
        <p:nvPicPr>
          <p:cNvPr id="13314" name="Picture 2" descr="http://1.bp.blogspot.com/-EuSMVl6FSS8/Ul2DlevuqDI/AAAAAAAAAGQ/XYW6hmcHKTk/s1600/SocialMedi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268760"/>
            <a:ext cx="4417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93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Basis </a:t>
            </a:r>
            <a:r>
              <a:rPr lang="nl-NL" dirty="0" err="1" smtClean="0"/>
              <a:t>it</a:t>
            </a:r>
            <a:r>
              <a:rPr lang="nl-NL" dirty="0" smtClean="0"/>
              <a:t>-uitrusting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el 1"/>
          <p:cNvSpPr txBox="1">
            <a:spLocks/>
          </p:cNvSpPr>
          <p:nvPr/>
        </p:nvSpPr>
        <p:spPr bwMode="auto">
          <a:xfrm>
            <a:off x="3164836" y="1124744"/>
            <a:ext cx="316835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voor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iedereen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338" name="Picture 2" descr="http://www.lenovo.com/shop/americas/content/img_lib/test/one-web/laptop-splitter-lenovo-g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52836"/>
            <a:ext cx="2186089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i.ebayimg.com/00/z/TekAAOxy1GNSTsaB/$(KGrHqNHJ!0FI9CqCe06BSTs,!yH)g~~_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31" y="2132856"/>
            <a:ext cx="2049666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cdn3.pcadvisor.co.uk/cmsdata/products/3298559/Philips_273E3LH_grey_10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70"/>
          <a:stretch/>
        </p:blipFill>
        <p:spPr bwMode="auto">
          <a:xfrm>
            <a:off x="2306450" y="4149080"/>
            <a:ext cx="196466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www.dbl-eagle.com/products/images/4610_IP_Phon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778" y="4149080"/>
            <a:ext cx="186477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1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Verbinden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http://3.bp.blogspot.com/-NRLO9d5rquM/UoNzICDkQcI/AAAAAAAAAQA/BMO3EvXwcV4/s320/Hardwa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8" y="1628800"/>
            <a:ext cx="30480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 txBox="1">
            <a:spLocks/>
          </p:cNvSpPr>
          <p:nvPr/>
        </p:nvSpPr>
        <p:spPr bwMode="auto">
          <a:xfrm>
            <a:off x="515888" y="4318220"/>
            <a:ext cx="3048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err="1" smtClean="0">
                <a:solidFill>
                  <a:schemeClr val="accent5">
                    <a:lumMod val="75000"/>
                  </a:schemeClr>
                </a:solidFill>
              </a:rPr>
              <a:t>wifi</a:t>
            </a:r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voor iedereen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5364" name="Picture 4" descr="http://www.telecommutenews.com/wp-content/uploads/2012/09/ID-100239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9"/>
          <a:stretch/>
        </p:blipFill>
        <p:spPr bwMode="auto">
          <a:xfrm>
            <a:off x="4193031" y="1910276"/>
            <a:ext cx="4267401" cy="228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1"/>
          <p:cNvSpPr txBox="1">
            <a:spLocks/>
          </p:cNvSpPr>
          <p:nvPr/>
        </p:nvSpPr>
        <p:spPr bwMode="auto">
          <a:xfrm>
            <a:off x="4193030" y="4318220"/>
            <a:ext cx="4267401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veilige toegang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van overal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61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communiceren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el 1"/>
          <p:cNvSpPr txBox="1">
            <a:spLocks/>
          </p:cNvSpPr>
          <p:nvPr/>
        </p:nvSpPr>
        <p:spPr bwMode="auto">
          <a:xfrm>
            <a:off x="251520" y="4293097"/>
            <a:ext cx="3048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chat &amp; microblog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tool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 bwMode="auto">
          <a:xfrm>
            <a:off x="3705934" y="4293097"/>
            <a:ext cx="225878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fax &amp; sms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via mail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6386" name="Picture 2" descr="https://www.ibm.com/developerworks/community/wikis/form/anonymous/api/wiki/e446df6f-79d4-4ba7-891c-7a25e758277c/page/bd505a78-31c6-4cb4-b56a-7c55b271b547/attachment/cfa4576b-b4db-4682-9a9b-4eba1d6c4e0e/media/virtu%C3%A1lis%20%C3%A1ll%C3%A1sb%C3%B6r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4" y="2276872"/>
            <a:ext cx="2654052" cy="17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rarotech.com/wp-content/uploads/2013/03/history_ema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52" y="2420889"/>
            <a:ext cx="249555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www.notebookcheck.com/uploads/tx_jppageteaser/10_GT-i8190_Standard_Display_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864" y="2420889"/>
            <a:ext cx="2497128" cy="187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 bwMode="auto">
          <a:xfrm>
            <a:off x="6395864" y="4293097"/>
            <a:ext cx="249712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err="1" smtClean="0">
                <a:solidFill>
                  <a:schemeClr val="accent5">
                    <a:lumMod val="75000"/>
                  </a:schemeClr>
                </a:solidFill>
              </a:rPr>
              <a:t>dienst</a:t>
            </a:r>
            <a:r>
              <a:rPr lang="nl-NL" sz="2000" b="1" dirty="0" err="1" smtClean="0">
                <a:solidFill>
                  <a:schemeClr val="bg2">
                    <a:lumMod val="75000"/>
                  </a:schemeClr>
                </a:solidFill>
              </a:rPr>
              <a:t>gsm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2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400" dirty="0" smtClean="0"/>
              <a:t>Change management</a:t>
            </a:r>
            <a:endParaRPr lang="nl-NL" sz="4400" dirty="0"/>
          </a:p>
        </p:txBody>
      </p:sp>
      <p:pic>
        <p:nvPicPr>
          <p:cNvPr id="5122" name="Picture 2" descr="\\bates.data.intra\logistiek\1. ALGEMEEN_GENERAL\Mobi4U\Mobi4U (Doreen)\Foto's\2013_12_04_mobi4u_Voor en na photos\FOD Mob_voor na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475656" y="1052736"/>
            <a:ext cx="2808312" cy="374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bates.data.intra\logistiek\1. ALGEMEEN_GENERAL\Mobi4U\Mobi4U (Doreen)\Foto's\2013_12_04_mobi4u_Voor en na photos\FOD Mob_voor na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860032" y="1052736"/>
            <a:ext cx="2808312" cy="374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371872" y="4437112"/>
            <a:ext cx="3048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voor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3612232" y="4437112"/>
            <a:ext cx="3048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na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6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400" dirty="0" smtClean="0"/>
              <a:t>ONS verhaal</a:t>
            </a:r>
            <a:endParaRPr lang="nl-NL" sz="4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2" t="24819" r="23102" b="31162"/>
          <a:stretch/>
        </p:blipFill>
        <p:spPr bwMode="auto">
          <a:xfrm>
            <a:off x="1907704" y="1196752"/>
            <a:ext cx="5304451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233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Van weerstand naar fan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5" t="26973" r="19180" b="17105"/>
          <a:stretch/>
        </p:blipFill>
        <p:spPr bwMode="auto">
          <a:xfrm>
            <a:off x="1508176" y="1570510"/>
            <a:ext cx="6160168" cy="4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54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Werken op afstand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2" t="40625" r="29722" b="14029"/>
          <a:stretch/>
        </p:blipFill>
        <p:spPr bwMode="auto">
          <a:xfrm>
            <a:off x="5004048" y="1844824"/>
            <a:ext cx="4057650" cy="331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5043214" y="5213081"/>
            <a:ext cx="406529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federaal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satellietkantorennetwerk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148" name="Picture 4" descr="http://foto.regiojobs.hln.be/fotosartikelen/W600H9999Q100/22/31/-Geen-zin-om-te-gaan-werken-Misschien-is-thuiswerk-iets-voor-jou_00032231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"/>
          <a:stretch/>
        </p:blipFill>
        <p:spPr bwMode="auto">
          <a:xfrm>
            <a:off x="107504" y="1886694"/>
            <a:ext cx="4774686" cy="328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107504" y="5213081"/>
            <a:ext cx="477468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tot 2 dagen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telewerk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80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vertrouwen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www.rekryteringsgruppen.com/egnabilder/undersidor/bigstockphoto_Teamwork_And_Team_Spirit_2596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24" y="1340768"/>
            <a:ext cx="6051775" cy="453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45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err="1" smtClean="0"/>
              <a:t>PROCessen</a:t>
            </a:r>
            <a:r>
              <a:rPr lang="nl-NL" dirty="0" smtClean="0"/>
              <a:t> aanpassen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https://webjobideas.files.wordpress.com/2013/06/happy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363" y="1484784"/>
            <a:ext cx="5991298" cy="402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80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400" dirty="0" smtClean="0"/>
              <a:t>RESULTATEN</a:t>
            </a:r>
            <a:endParaRPr lang="nl-NL" sz="4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8" t="20109" r="17805" b="9332"/>
          <a:stretch/>
        </p:blipFill>
        <p:spPr bwMode="auto">
          <a:xfrm>
            <a:off x="2737135" y="1542999"/>
            <a:ext cx="3635065" cy="28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22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Facility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251524" y="4152983"/>
            <a:ext cx="2880318" cy="28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Volledig heringericht tegen 1/7/2015</a:t>
            </a:r>
            <a:endParaRPr lang="nl-NL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3379087" y="4149080"/>
            <a:ext cx="2417050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CCN verlaten op 1/6/2014</a:t>
            </a:r>
            <a:endParaRPr lang="nl-NL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6084167" y="4149080"/>
            <a:ext cx="2875451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Haren verlaten op 1/6/2014</a:t>
            </a:r>
            <a:endParaRPr lang="nl-NL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251522" y="1776719"/>
            <a:ext cx="288031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400" b="1" dirty="0" smtClean="0">
                <a:solidFill>
                  <a:schemeClr val="bg2">
                    <a:lumMod val="75000"/>
                  </a:schemeClr>
                </a:solidFill>
              </a:rPr>
              <a:t>City Atrium</a:t>
            </a:r>
            <a:endParaRPr lang="nl-NL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3379088" y="1772816"/>
            <a:ext cx="241705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400" b="1" dirty="0" smtClean="0">
                <a:solidFill>
                  <a:schemeClr val="bg2">
                    <a:lumMod val="75000"/>
                  </a:schemeClr>
                </a:solidFill>
              </a:rPr>
              <a:t>CCN</a:t>
            </a:r>
            <a:endParaRPr lang="nl-NL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6084168" y="1772816"/>
            <a:ext cx="2875451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400" b="1" dirty="0" smtClean="0">
                <a:solidFill>
                  <a:schemeClr val="bg2">
                    <a:lumMod val="75000"/>
                  </a:schemeClr>
                </a:solidFill>
              </a:rPr>
              <a:t>Haren</a:t>
            </a:r>
            <a:endParaRPr lang="nl-NL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 bwMode="auto">
          <a:xfrm>
            <a:off x="4871" y="4585031"/>
            <a:ext cx="3275856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- 4.000 m²</a:t>
            </a:r>
            <a:endParaRPr lang="nl-NL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itel 1"/>
          <p:cNvSpPr txBox="1">
            <a:spLocks/>
          </p:cNvSpPr>
          <p:nvPr/>
        </p:nvSpPr>
        <p:spPr bwMode="auto">
          <a:xfrm>
            <a:off x="3383957" y="4581128"/>
            <a:ext cx="2417050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- 11.000 m²</a:t>
            </a:r>
            <a:endParaRPr lang="nl-NL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 bwMode="auto">
          <a:xfrm>
            <a:off x="6089037" y="4581128"/>
            <a:ext cx="2875451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- 4.000 m²</a:t>
            </a:r>
            <a:endParaRPr lang="nl-NL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6" name="Rechte verbindingslijn 15"/>
          <p:cNvCxnSpPr/>
          <p:nvPr/>
        </p:nvCxnSpPr>
        <p:spPr>
          <a:xfrm flipV="1">
            <a:off x="5940152" y="4513023"/>
            <a:ext cx="0" cy="428146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H="1">
            <a:off x="251523" y="4941168"/>
            <a:ext cx="8708095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 flipV="1">
            <a:off x="3280727" y="4513023"/>
            <a:ext cx="0" cy="42814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el 1"/>
          <p:cNvSpPr txBox="1">
            <a:spLocks/>
          </p:cNvSpPr>
          <p:nvPr/>
        </p:nvSpPr>
        <p:spPr bwMode="auto">
          <a:xfrm>
            <a:off x="251519" y="5017079"/>
            <a:ext cx="8708095" cy="28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39.000 m² </a:t>
            </a:r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 20.000 m²</a:t>
            </a:r>
            <a:endParaRPr lang="nl-NL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0" name="Rechte verbindingslijn 19"/>
          <p:cNvCxnSpPr/>
          <p:nvPr/>
        </p:nvCxnSpPr>
        <p:spPr>
          <a:xfrm flipH="1">
            <a:off x="251520" y="5377119"/>
            <a:ext cx="8708095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 flipH="1">
            <a:off x="251520" y="4513023"/>
            <a:ext cx="8708095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 flipV="1">
            <a:off x="251523" y="4511072"/>
            <a:ext cx="0" cy="8660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 flipV="1">
            <a:off x="8964488" y="4508144"/>
            <a:ext cx="0" cy="866047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hthoek 23"/>
          <p:cNvSpPr/>
          <p:nvPr/>
        </p:nvSpPr>
        <p:spPr>
          <a:xfrm>
            <a:off x="6012160" y="1979712"/>
            <a:ext cx="144016" cy="225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t="45338" r="16990" b="33385"/>
          <a:stretch/>
        </p:blipFill>
        <p:spPr bwMode="auto">
          <a:xfrm>
            <a:off x="369856" y="2257159"/>
            <a:ext cx="8471427" cy="186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96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Facility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el 1"/>
          <p:cNvSpPr txBox="1">
            <a:spLocks/>
          </p:cNvSpPr>
          <p:nvPr/>
        </p:nvSpPr>
        <p:spPr bwMode="auto">
          <a:xfrm>
            <a:off x="539552" y="5373216"/>
            <a:ext cx="3960440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1100 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1-op-1 werkplekken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4" name="Titel 1"/>
          <p:cNvSpPr txBox="1">
            <a:spLocks/>
          </p:cNvSpPr>
          <p:nvPr/>
        </p:nvSpPr>
        <p:spPr bwMode="auto">
          <a:xfrm>
            <a:off x="5652120" y="5373216"/>
            <a:ext cx="2160240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750 </a:t>
            </a:r>
            <a:r>
              <a:rPr lang="nl-NL" sz="2000" b="1" dirty="0" err="1" smtClean="0">
                <a:solidFill>
                  <a:schemeClr val="bg2">
                    <a:lumMod val="75000"/>
                  </a:schemeClr>
                </a:solidFill>
              </a:rPr>
              <a:t>flex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 desks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5" name="Titel 1"/>
          <p:cNvSpPr txBox="1">
            <a:spLocks/>
          </p:cNvSpPr>
          <p:nvPr/>
        </p:nvSpPr>
        <p:spPr bwMode="auto">
          <a:xfrm>
            <a:off x="3635896" y="5373216"/>
            <a:ext cx="2160240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076" name="Picture 4" descr="\\bates.data.intra\logistiek\1. ALGEMEEN_GENERAL\Mobi4U\Mobi4U (Doreen)\Foto's\2013_12_04_mobi4u_Voor en na photos\FOD Mob_voor na_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43608" y="1248048"/>
            <a:ext cx="2952328" cy="393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8" t="28441" r="44287" b="15318"/>
          <a:stretch/>
        </p:blipFill>
        <p:spPr bwMode="auto">
          <a:xfrm>
            <a:off x="5256076" y="1248048"/>
            <a:ext cx="2952328" cy="393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46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kandsinc.biz/assets/images/CleaningC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4" y="2209569"/>
            <a:ext cx="1666894" cy="182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353414" y="4225793"/>
            <a:ext cx="166689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17 FTE </a:t>
            </a:r>
            <a:b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omgeschoold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100" name="Picture 4" descr="https://static.coco.sensis.com.au/20121019t164529n00f0036/Is_repairing_or_servicing_an_old_refrigerator_really_a_good_investment_330x3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r="14187"/>
          <a:stretch/>
        </p:blipFill>
        <p:spPr bwMode="auto">
          <a:xfrm>
            <a:off x="2633125" y="2204864"/>
            <a:ext cx="1285462" cy="182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 bwMode="auto">
          <a:xfrm>
            <a:off x="2491678" y="4221088"/>
            <a:ext cx="150425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100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 30 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102" name="Picture 6" descr="http://www.recycleaway.com/assets/images/product-photos/busch%20systems/hires/waste%20watcher%20xl/triple-waste-paper-cans-solidcolor-angle%20-%20h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35938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 txBox="1">
            <a:spLocks/>
          </p:cNvSpPr>
          <p:nvPr/>
        </p:nvSpPr>
        <p:spPr bwMode="auto">
          <a:xfrm>
            <a:off x="4427984" y="4225793"/>
            <a:ext cx="201622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2000  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  </a:t>
            </a:r>
            <a:r>
              <a:rPr lang="nl-NL" sz="2000" b="1" dirty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4</a:t>
            </a:r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0 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</p:spPr>
        <p:txBody>
          <a:bodyPr/>
          <a:lstStyle/>
          <a:p>
            <a:pPr algn="ctr"/>
            <a:r>
              <a:rPr lang="nl-NL" dirty="0" smtClean="0"/>
              <a:t>Facility</a:t>
            </a:r>
            <a:endParaRPr lang="nl-NL" dirty="0"/>
          </a:p>
        </p:txBody>
      </p:sp>
      <p:pic>
        <p:nvPicPr>
          <p:cNvPr id="4104" name="Picture 8" descr="http://static.webshopapp.com/shops/029370/files/008845168/300x300x2/riverdale-postbakje-mail-wi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" t="27501" r="7012" b="6696"/>
          <a:stretch/>
        </p:blipFill>
        <p:spPr bwMode="auto">
          <a:xfrm>
            <a:off x="7020272" y="2773424"/>
            <a:ext cx="1705413" cy="127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1"/>
          <p:cNvSpPr txBox="1">
            <a:spLocks/>
          </p:cNvSpPr>
          <p:nvPr/>
        </p:nvSpPr>
        <p:spPr bwMode="auto">
          <a:xfrm>
            <a:off x="7020272" y="4225793"/>
            <a:ext cx="170541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>
                <a:solidFill>
                  <a:schemeClr val="accent5">
                    <a:lumMod val="75000"/>
                  </a:schemeClr>
                </a:solidFill>
              </a:rPr>
              <a:t>6</a:t>
            </a:r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00  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  </a:t>
            </a:r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0 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9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 bwMode="auto">
          <a:xfrm>
            <a:off x="2843809" y="5649631"/>
            <a:ext cx="338437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30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multifunctionele printers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3080540" y="4365104"/>
            <a:ext cx="245745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100  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  </a:t>
            </a:r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30 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</p:spPr>
        <p:txBody>
          <a:bodyPr/>
          <a:lstStyle/>
          <a:p>
            <a:pPr algn="ctr"/>
            <a:r>
              <a:rPr lang="nl-NL" dirty="0" smtClean="0"/>
              <a:t>Facility</a:t>
            </a:r>
            <a:endParaRPr lang="nl-NL" dirty="0"/>
          </a:p>
        </p:txBody>
      </p:sp>
      <p:pic>
        <p:nvPicPr>
          <p:cNvPr id="5122" name="Picture 2" descr="http://cdn.instructables.com/FM8/ELHX/FABRWYT3/FM8ELHXFABRWYT3.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1296144" cy="115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/>
          <p:cNvSpPr txBox="1">
            <a:spLocks/>
          </p:cNvSpPr>
          <p:nvPr/>
        </p:nvSpPr>
        <p:spPr bwMode="auto">
          <a:xfrm>
            <a:off x="899592" y="2493316"/>
            <a:ext cx="129614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580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124" name="Picture 4" descr="http://www.vanmechelen.be/files/fot/COP%20MIT%206525MFP%20FS%20KYOCERA%20MI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219" y="1340768"/>
            <a:ext cx="933893" cy="11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el 1"/>
          <p:cNvSpPr txBox="1">
            <a:spLocks/>
          </p:cNvSpPr>
          <p:nvPr/>
        </p:nvSpPr>
        <p:spPr bwMode="auto">
          <a:xfrm>
            <a:off x="2967219" y="2476731"/>
            <a:ext cx="933893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60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126" name="Picture 6" descr="http://users.skynet.be/kurt_vermeiren/kdg/afbeeldingen/vlakbedscanne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4745" r="5447" b="10194"/>
          <a:stretch/>
        </p:blipFill>
        <p:spPr bwMode="auto">
          <a:xfrm>
            <a:off x="4807609" y="1340768"/>
            <a:ext cx="1256339" cy="11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el 1"/>
          <p:cNvSpPr txBox="1">
            <a:spLocks/>
          </p:cNvSpPr>
          <p:nvPr/>
        </p:nvSpPr>
        <p:spPr bwMode="auto">
          <a:xfrm>
            <a:off x="4807609" y="2476731"/>
            <a:ext cx="125633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40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128" name="Picture 8" descr="https://softwaretutor.files.wordpress.com/2010/04/fax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t="4898" r="2104" b="4093"/>
          <a:stretch/>
        </p:blipFill>
        <p:spPr bwMode="auto">
          <a:xfrm>
            <a:off x="6948264" y="1340768"/>
            <a:ext cx="1205468" cy="115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el 1"/>
          <p:cNvSpPr txBox="1">
            <a:spLocks/>
          </p:cNvSpPr>
          <p:nvPr/>
        </p:nvSpPr>
        <p:spPr bwMode="auto">
          <a:xfrm>
            <a:off x="6948264" y="2471915"/>
            <a:ext cx="1205468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25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130" name="Picture 10" descr="http://multicopiersla.com/wp-content/uploads/2013/11/aficiomp5000b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0" r="17921"/>
          <a:stretch/>
        </p:blipFill>
        <p:spPr bwMode="auto">
          <a:xfrm>
            <a:off x="3217752" y="3573016"/>
            <a:ext cx="2570141" cy="207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upload.wikimedia.org/wikipedia/commons/a/a4/Accolade_dessou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16" y="2924944"/>
            <a:ext cx="7301815" cy="50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96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</p:spPr>
        <p:txBody>
          <a:bodyPr/>
          <a:lstStyle/>
          <a:p>
            <a:pPr algn="ctr"/>
            <a:r>
              <a:rPr lang="nl-NL" dirty="0" smtClean="0"/>
              <a:t>Facility</a:t>
            </a:r>
            <a:endParaRPr lang="nl-NL" dirty="0"/>
          </a:p>
        </p:txBody>
      </p:sp>
      <p:pic>
        <p:nvPicPr>
          <p:cNvPr id="17" name="Picture 4" descr="http://resources3.news.com.au/images/2013/11/22/1226766/268547-power-cor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315201"/>
            <a:ext cx="3095626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lekkende-kraan.jpg (283×424)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3110" y="2077379"/>
            <a:ext cx="1480890" cy="221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://rent-an-army-tent.nl/wp-content/blogs.dir/2/files/2013/03/Gasfles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89986"/>
            <a:ext cx="1715083" cy="139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el 1"/>
          <p:cNvSpPr txBox="1">
            <a:spLocks/>
          </p:cNvSpPr>
          <p:nvPr/>
        </p:nvSpPr>
        <p:spPr bwMode="auto">
          <a:xfrm>
            <a:off x="1811627" y="4437112"/>
            <a:ext cx="5874770" cy="78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ecologische voetafdruk 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aanzienlijk verminderd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5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2011 - 2012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static.panoramio.com/photos/original/38549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2736304" cy="183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vsoa.eu/sites/default/files/styles/medium/public/field/image/besparingen_1.jpg?itok=hSy0r_L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060849"/>
            <a:ext cx="2437901" cy="183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1.standaardcdn.be/Assets/Images_Upload/2014/11/21/art_dso_nbo_tevredenheid.jpg?maxheight=416&amp;maxwidth=568&amp;format=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59" y="2060850"/>
            <a:ext cx="2943213" cy="183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el 1"/>
          <p:cNvSpPr txBox="1">
            <a:spLocks/>
          </p:cNvSpPr>
          <p:nvPr/>
        </p:nvSpPr>
        <p:spPr bwMode="auto">
          <a:xfrm>
            <a:off x="251518" y="4214213"/>
            <a:ext cx="2736305" cy="71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dichtslibbende</a:t>
            </a:r>
          </a:p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wegen</a:t>
            </a:r>
            <a:endParaRPr lang="nl-NL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Titel 1"/>
          <p:cNvSpPr txBox="1">
            <a:spLocks/>
          </p:cNvSpPr>
          <p:nvPr/>
        </p:nvSpPr>
        <p:spPr bwMode="auto">
          <a:xfrm>
            <a:off x="3203847" y="4224991"/>
            <a:ext cx="2509909" cy="71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verdere</a:t>
            </a:r>
          </a:p>
          <a:p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besparingen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Titel 1"/>
          <p:cNvSpPr txBox="1">
            <a:spLocks/>
          </p:cNvSpPr>
          <p:nvPr/>
        </p:nvSpPr>
        <p:spPr bwMode="auto">
          <a:xfrm>
            <a:off x="5878515" y="4221088"/>
            <a:ext cx="2941957" cy="71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niet zo positieve</a:t>
            </a:r>
          </a:p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tevredenheidsenquête</a:t>
            </a:r>
            <a:endParaRPr lang="nl-NL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1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</p:spPr>
        <p:txBody>
          <a:bodyPr/>
          <a:lstStyle/>
          <a:p>
            <a:pPr algn="ctr"/>
            <a:r>
              <a:rPr lang="nl-NL" dirty="0" smtClean="0"/>
              <a:t>Budgettair</a:t>
            </a:r>
            <a:endParaRPr lang="nl-NL" dirty="0"/>
          </a:p>
        </p:txBody>
      </p:sp>
      <p:sp>
        <p:nvSpPr>
          <p:cNvPr id="25" name="Titel 1"/>
          <p:cNvSpPr txBox="1">
            <a:spLocks/>
          </p:cNvSpPr>
          <p:nvPr/>
        </p:nvSpPr>
        <p:spPr bwMode="auto">
          <a:xfrm>
            <a:off x="251522" y="1128647"/>
            <a:ext cx="288031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400" b="1" dirty="0" smtClean="0">
                <a:solidFill>
                  <a:schemeClr val="bg2">
                    <a:lumMod val="75000"/>
                  </a:schemeClr>
                </a:solidFill>
              </a:rPr>
              <a:t>City Atrium</a:t>
            </a:r>
            <a:endParaRPr lang="nl-NL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6" name="Titel 1"/>
          <p:cNvSpPr txBox="1">
            <a:spLocks/>
          </p:cNvSpPr>
          <p:nvPr/>
        </p:nvSpPr>
        <p:spPr bwMode="auto">
          <a:xfrm>
            <a:off x="3379088" y="1124744"/>
            <a:ext cx="2417050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400" b="1" dirty="0" smtClean="0">
                <a:solidFill>
                  <a:schemeClr val="bg2">
                    <a:lumMod val="75000"/>
                  </a:schemeClr>
                </a:solidFill>
              </a:rPr>
              <a:t>CCN</a:t>
            </a:r>
            <a:endParaRPr lang="nl-NL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7" name="Titel 1"/>
          <p:cNvSpPr txBox="1">
            <a:spLocks/>
          </p:cNvSpPr>
          <p:nvPr/>
        </p:nvSpPr>
        <p:spPr bwMode="auto">
          <a:xfrm>
            <a:off x="6084168" y="1124744"/>
            <a:ext cx="2875451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400" b="1" dirty="0" smtClean="0">
                <a:solidFill>
                  <a:schemeClr val="bg2">
                    <a:lumMod val="75000"/>
                  </a:schemeClr>
                </a:solidFill>
              </a:rPr>
              <a:t>Haren</a:t>
            </a:r>
            <a:endParaRPr lang="nl-NL" sz="2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8" name="Rechthoek 27"/>
          <p:cNvSpPr/>
          <p:nvPr/>
        </p:nvSpPr>
        <p:spPr>
          <a:xfrm>
            <a:off x="6012160" y="1331640"/>
            <a:ext cx="144016" cy="225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2" t="45338" r="16990" b="33385"/>
          <a:stretch/>
        </p:blipFill>
        <p:spPr bwMode="auto">
          <a:xfrm>
            <a:off x="369856" y="1609087"/>
            <a:ext cx="8471427" cy="186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el 1"/>
          <p:cNvSpPr txBox="1">
            <a:spLocks/>
          </p:cNvSpPr>
          <p:nvPr/>
        </p:nvSpPr>
        <p:spPr bwMode="auto">
          <a:xfrm>
            <a:off x="467543" y="3649903"/>
            <a:ext cx="4140461" cy="35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1800" b="1" spc="300" dirty="0" smtClean="0">
                <a:solidFill>
                  <a:schemeClr val="accent5">
                    <a:lumMod val="75000"/>
                  </a:schemeClr>
                </a:solidFill>
              </a:rPr>
              <a:t>Huurkosten</a:t>
            </a:r>
            <a:endParaRPr lang="nl-NL" sz="1800" b="1" spc="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Titel 1"/>
          <p:cNvSpPr txBox="1">
            <a:spLocks/>
          </p:cNvSpPr>
          <p:nvPr/>
        </p:nvSpPr>
        <p:spPr bwMode="auto">
          <a:xfrm>
            <a:off x="467544" y="4081951"/>
            <a:ext cx="414046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1800" b="1" spc="300" dirty="0" smtClean="0">
                <a:solidFill>
                  <a:schemeClr val="accent5">
                    <a:lumMod val="75000"/>
                  </a:schemeClr>
                </a:solidFill>
              </a:rPr>
              <a:t>Exploitatiekosten</a:t>
            </a:r>
            <a:endParaRPr lang="nl-NL" sz="1800" b="1" spc="3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4" name="Rechte verbindingslijn 23"/>
          <p:cNvCxnSpPr/>
          <p:nvPr/>
        </p:nvCxnSpPr>
        <p:spPr>
          <a:xfrm flipH="1">
            <a:off x="467544" y="3577895"/>
            <a:ext cx="8280921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/>
          <p:cNvCxnSpPr/>
          <p:nvPr/>
        </p:nvCxnSpPr>
        <p:spPr>
          <a:xfrm flipH="1">
            <a:off x="467544" y="4009943"/>
            <a:ext cx="8280921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30"/>
          <p:cNvCxnSpPr/>
          <p:nvPr/>
        </p:nvCxnSpPr>
        <p:spPr>
          <a:xfrm flipH="1">
            <a:off x="467544" y="4441991"/>
            <a:ext cx="8280921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/>
          <p:cNvCxnSpPr/>
          <p:nvPr/>
        </p:nvCxnSpPr>
        <p:spPr>
          <a:xfrm flipV="1">
            <a:off x="467544" y="3575945"/>
            <a:ext cx="0" cy="12932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echte verbindingslijn 33"/>
          <p:cNvCxnSpPr/>
          <p:nvPr/>
        </p:nvCxnSpPr>
        <p:spPr>
          <a:xfrm flipV="1">
            <a:off x="8748464" y="3573017"/>
            <a:ext cx="0" cy="129614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/>
          <p:cNvCxnSpPr/>
          <p:nvPr/>
        </p:nvCxnSpPr>
        <p:spPr>
          <a:xfrm flipH="1">
            <a:off x="467544" y="4869160"/>
            <a:ext cx="8280921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el 1"/>
          <p:cNvSpPr txBox="1">
            <a:spLocks/>
          </p:cNvSpPr>
          <p:nvPr/>
        </p:nvSpPr>
        <p:spPr bwMode="auto">
          <a:xfrm>
            <a:off x="467544" y="4509120"/>
            <a:ext cx="4140460" cy="3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1800" b="1" spc="300" dirty="0" smtClean="0">
                <a:solidFill>
                  <a:schemeClr val="accent5">
                    <a:lumMod val="75000"/>
                  </a:schemeClr>
                </a:solidFill>
              </a:rPr>
              <a:t>Personeelskosten</a:t>
            </a:r>
            <a:endParaRPr lang="nl-NL" sz="1800" b="1" spc="3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" name="Titel 1"/>
          <p:cNvSpPr txBox="1">
            <a:spLocks/>
          </p:cNvSpPr>
          <p:nvPr/>
        </p:nvSpPr>
        <p:spPr bwMode="auto">
          <a:xfrm>
            <a:off x="395536" y="5162747"/>
            <a:ext cx="4464496" cy="282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200" b="1" spc="300" dirty="0" smtClean="0">
                <a:solidFill>
                  <a:schemeClr val="bg2">
                    <a:lumMod val="75000"/>
                  </a:schemeClr>
                </a:solidFill>
              </a:rPr>
              <a:t>Totale </a:t>
            </a:r>
            <a:r>
              <a:rPr lang="nl-NL" sz="2200" b="1" u="sng" spc="300" dirty="0" smtClean="0">
                <a:solidFill>
                  <a:schemeClr val="bg2">
                    <a:lumMod val="75000"/>
                  </a:schemeClr>
                </a:solidFill>
              </a:rPr>
              <a:t>jaarlijkse</a:t>
            </a:r>
            <a:r>
              <a:rPr lang="nl-NL" sz="2200" b="1" spc="300" dirty="0" smtClean="0">
                <a:solidFill>
                  <a:schemeClr val="bg2">
                    <a:lumMod val="75000"/>
                  </a:schemeClr>
                </a:solidFill>
              </a:rPr>
              <a:t> besparing</a:t>
            </a:r>
            <a:endParaRPr lang="nl-NL" sz="2200" b="1" spc="3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1" name="Titel 1"/>
          <p:cNvSpPr txBox="1">
            <a:spLocks/>
          </p:cNvSpPr>
          <p:nvPr/>
        </p:nvSpPr>
        <p:spPr bwMode="auto">
          <a:xfrm>
            <a:off x="4612540" y="5661248"/>
            <a:ext cx="413592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400" b="1" spc="300" dirty="0" smtClean="0">
                <a:solidFill>
                  <a:schemeClr val="bg2">
                    <a:lumMod val="50000"/>
                  </a:schemeClr>
                </a:solidFill>
              </a:rPr>
              <a:t>5.700.000 euro </a:t>
            </a:r>
            <a:endParaRPr lang="nl-NL" sz="2400" b="1" spc="3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42" name="Rechte verbindingslijn 41"/>
          <p:cNvCxnSpPr/>
          <p:nvPr/>
        </p:nvCxnSpPr>
        <p:spPr>
          <a:xfrm flipV="1">
            <a:off x="4608004" y="3577895"/>
            <a:ext cx="0" cy="1293215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hoek 42"/>
          <p:cNvSpPr/>
          <p:nvPr/>
        </p:nvSpPr>
        <p:spPr>
          <a:xfrm>
            <a:off x="4605569" y="3612309"/>
            <a:ext cx="4142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spc="3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2.800.000 euro</a:t>
            </a:r>
            <a:endParaRPr lang="nl-NL" b="1" dirty="0">
              <a:latin typeface="+mj-lt"/>
            </a:endParaRPr>
          </a:p>
        </p:txBody>
      </p:sp>
      <p:sp>
        <p:nvSpPr>
          <p:cNvPr id="44" name="Rechthoek 43"/>
          <p:cNvSpPr/>
          <p:nvPr/>
        </p:nvSpPr>
        <p:spPr>
          <a:xfrm>
            <a:off x="4608004" y="4039836"/>
            <a:ext cx="4140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spc="3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1.000.000 euro </a:t>
            </a:r>
            <a:endParaRPr lang="nl-NL" dirty="0">
              <a:latin typeface="+mj-lt"/>
            </a:endParaRPr>
          </a:p>
        </p:txBody>
      </p:sp>
      <p:sp>
        <p:nvSpPr>
          <p:cNvPr id="45" name="Rechthoek 44"/>
          <p:cNvSpPr/>
          <p:nvPr/>
        </p:nvSpPr>
        <p:spPr>
          <a:xfrm>
            <a:off x="4608004" y="4499828"/>
            <a:ext cx="4140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spc="3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300.000 euro </a:t>
            </a:r>
            <a:endParaRPr lang="nl-NL" dirty="0">
              <a:latin typeface="+mj-lt"/>
            </a:endParaRPr>
          </a:p>
        </p:txBody>
      </p:sp>
      <p:sp>
        <p:nvSpPr>
          <p:cNvPr id="46" name="Titel 1"/>
          <p:cNvSpPr txBox="1">
            <a:spLocks/>
          </p:cNvSpPr>
          <p:nvPr/>
        </p:nvSpPr>
        <p:spPr bwMode="auto">
          <a:xfrm>
            <a:off x="4612540" y="5157192"/>
            <a:ext cx="4135924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400" b="1" spc="300" dirty="0" smtClean="0">
                <a:solidFill>
                  <a:schemeClr val="bg2">
                    <a:lumMod val="75000"/>
                  </a:schemeClr>
                </a:solidFill>
              </a:rPr>
              <a:t>4.100.000 euro </a:t>
            </a:r>
            <a:endParaRPr lang="nl-NL" sz="2400" b="1" spc="3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7" name="Titel 1"/>
          <p:cNvSpPr txBox="1">
            <a:spLocks/>
          </p:cNvSpPr>
          <p:nvPr/>
        </p:nvSpPr>
        <p:spPr bwMode="auto">
          <a:xfrm>
            <a:off x="467544" y="5733256"/>
            <a:ext cx="4176464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400" b="1" spc="300" dirty="0" smtClean="0">
                <a:solidFill>
                  <a:schemeClr val="bg2">
                    <a:lumMod val="50000"/>
                  </a:schemeClr>
                </a:solidFill>
              </a:rPr>
              <a:t>Totale investering</a:t>
            </a:r>
            <a:endParaRPr lang="nl-NL" sz="2400" b="1" spc="3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01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</p:spPr>
        <p:txBody>
          <a:bodyPr/>
          <a:lstStyle/>
          <a:p>
            <a:pPr algn="ctr"/>
            <a:r>
              <a:rPr lang="nl-NL" dirty="0" smtClean="0"/>
              <a:t>extrapolatie</a:t>
            </a:r>
            <a:endParaRPr lang="nl-NL" dirty="0"/>
          </a:p>
        </p:txBody>
      </p:sp>
      <p:sp>
        <p:nvSpPr>
          <p:cNvPr id="20" name="Titel 1"/>
          <p:cNvSpPr txBox="1">
            <a:spLocks/>
          </p:cNvSpPr>
          <p:nvPr/>
        </p:nvSpPr>
        <p:spPr bwMode="auto">
          <a:xfrm>
            <a:off x="451180" y="1988840"/>
            <a:ext cx="8280920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400" dirty="0" smtClean="0">
                <a:solidFill>
                  <a:schemeClr val="bg2">
                    <a:lumMod val="50000"/>
                  </a:schemeClr>
                </a:solidFill>
              </a:rPr>
              <a:t>onze </a:t>
            </a:r>
            <a:r>
              <a:rPr lang="nl-NL" sz="2400" dirty="0" smtClean="0">
                <a:solidFill>
                  <a:schemeClr val="accent5">
                    <a:lumMod val="75000"/>
                  </a:schemeClr>
                </a:solidFill>
              </a:rPr>
              <a:t>1000</a:t>
            </a:r>
            <a:r>
              <a:rPr lang="nl-NL" sz="2400" dirty="0" smtClean="0">
                <a:solidFill>
                  <a:schemeClr val="bg2">
                    <a:lumMod val="50000"/>
                  </a:schemeClr>
                </a:solidFill>
              </a:rPr>
              <a:t> ambtenaren </a:t>
            </a:r>
          </a:p>
          <a:p>
            <a:r>
              <a:rPr lang="nl-NL" sz="2400" dirty="0" smtClean="0">
                <a:solidFill>
                  <a:schemeClr val="bg2">
                    <a:lumMod val="50000"/>
                  </a:schemeClr>
                </a:solidFill>
              </a:rPr>
              <a:t>= </a:t>
            </a:r>
          </a:p>
          <a:p>
            <a:r>
              <a:rPr lang="nl-NL" sz="2400" u="dbl" dirty="0" smtClean="0">
                <a:solidFill>
                  <a:schemeClr val="bg2">
                    <a:lumMod val="50000"/>
                  </a:schemeClr>
                </a:solidFill>
              </a:rPr>
              <a:t>jaarlijkse</a:t>
            </a:r>
            <a:r>
              <a:rPr lang="nl-NL" sz="2400" dirty="0" smtClean="0">
                <a:solidFill>
                  <a:schemeClr val="bg2">
                    <a:lumMod val="50000"/>
                  </a:schemeClr>
                </a:solidFill>
              </a:rPr>
              <a:t> besparing van </a:t>
            </a:r>
            <a:r>
              <a:rPr lang="nl-NL" sz="2400" dirty="0" smtClean="0">
                <a:solidFill>
                  <a:schemeClr val="accent5">
                    <a:lumMod val="75000"/>
                  </a:schemeClr>
                </a:solidFill>
              </a:rPr>
              <a:t>4.100.000</a:t>
            </a:r>
            <a:r>
              <a:rPr lang="nl-NL" sz="2400" dirty="0" smtClean="0">
                <a:solidFill>
                  <a:schemeClr val="bg2">
                    <a:lumMod val="50000"/>
                  </a:schemeClr>
                </a:solidFill>
              </a:rPr>
              <a:t> euro </a:t>
            </a:r>
            <a:endParaRPr lang="nl-NL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Titel 1"/>
          <p:cNvSpPr txBox="1">
            <a:spLocks/>
          </p:cNvSpPr>
          <p:nvPr/>
        </p:nvSpPr>
        <p:spPr bwMode="auto">
          <a:xfrm>
            <a:off x="467544" y="4509120"/>
            <a:ext cx="8280920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400" dirty="0" smtClean="0">
                <a:solidFill>
                  <a:schemeClr val="accent5">
                    <a:lumMod val="75000"/>
                  </a:schemeClr>
                </a:solidFill>
              </a:rPr>
              <a:t>80.000</a:t>
            </a:r>
            <a:r>
              <a:rPr lang="nl-NL" sz="2400" dirty="0" smtClean="0">
                <a:solidFill>
                  <a:schemeClr val="bg2">
                    <a:lumMod val="50000"/>
                  </a:schemeClr>
                </a:solidFill>
              </a:rPr>
              <a:t> federale ambtenaren </a:t>
            </a:r>
          </a:p>
          <a:p>
            <a:r>
              <a:rPr lang="nl-NL" sz="2400" dirty="0" smtClean="0">
                <a:solidFill>
                  <a:schemeClr val="bg2">
                    <a:lumMod val="50000"/>
                  </a:schemeClr>
                </a:solidFill>
              </a:rPr>
              <a:t>= </a:t>
            </a:r>
          </a:p>
          <a:p>
            <a:r>
              <a:rPr lang="nl-NL" sz="2400" u="dbl" dirty="0" smtClean="0">
                <a:solidFill>
                  <a:schemeClr val="bg2">
                    <a:lumMod val="50000"/>
                  </a:schemeClr>
                </a:solidFill>
              </a:rPr>
              <a:t>jaarlijkse</a:t>
            </a:r>
            <a:r>
              <a:rPr lang="nl-NL" sz="2400" dirty="0" smtClean="0">
                <a:solidFill>
                  <a:schemeClr val="bg2">
                    <a:lumMod val="50000"/>
                  </a:schemeClr>
                </a:solidFill>
              </a:rPr>
              <a:t> besparing van </a:t>
            </a:r>
            <a:r>
              <a:rPr lang="nl-NL" sz="2400" dirty="0" smtClean="0">
                <a:solidFill>
                  <a:schemeClr val="accent5">
                    <a:lumMod val="75000"/>
                  </a:schemeClr>
                </a:solidFill>
              </a:rPr>
              <a:t>328.000.000</a:t>
            </a:r>
            <a:r>
              <a:rPr lang="nl-NL" sz="2400" dirty="0" smtClean="0">
                <a:solidFill>
                  <a:schemeClr val="bg2">
                    <a:lumMod val="50000"/>
                  </a:schemeClr>
                </a:solidFill>
              </a:rPr>
              <a:t> euro </a:t>
            </a:r>
            <a:endParaRPr lang="nl-NL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Titel 1"/>
          <p:cNvSpPr txBox="1">
            <a:spLocks/>
          </p:cNvSpPr>
          <p:nvPr/>
        </p:nvSpPr>
        <p:spPr bwMode="auto">
          <a:xfrm rot="5400000">
            <a:off x="4256467" y="3140968"/>
            <a:ext cx="703073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4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1" t="22645" r="26121" b="20422"/>
          <a:stretch/>
        </p:blipFill>
        <p:spPr bwMode="auto">
          <a:xfrm>
            <a:off x="1241562" y="1556792"/>
            <a:ext cx="6714814" cy="416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</p:spPr>
        <p:txBody>
          <a:bodyPr/>
          <a:lstStyle/>
          <a:p>
            <a:pPr algn="ctr"/>
            <a:r>
              <a:rPr lang="nl-NL" dirty="0" smtClean="0"/>
              <a:t>Wat betekent deze award voor ons?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6780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Mobi4U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Best facility project of the </a:t>
            </a:r>
            <a:r>
              <a:rPr lang="nl-NL" dirty="0" err="1" smtClean="0"/>
              <a:t>year</a:t>
            </a:r>
            <a:r>
              <a:rPr lang="nl-NL" dirty="0" smtClean="0"/>
              <a:t> 2015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820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Extra duw in de rug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www.ifma.be/gallery/images/2013/facility-awards/ea-01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313" y="2636912"/>
            <a:ext cx="3679767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rojects.odisee.be/surveys/sites/default/files/odisee_zw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4676775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ep 8"/>
          <p:cNvGrpSpPr/>
          <p:nvPr/>
        </p:nvGrpSpPr>
        <p:grpSpPr>
          <a:xfrm>
            <a:off x="4644008" y="4437112"/>
            <a:ext cx="3787899" cy="1440160"/>
            <a:chOff x="4644008" y="4437112"/>
            <a:chExt cx="3787899" cy="1440160"/>
          </a:xfrm>
        </p:grpSpPr>
        <p:pic>
          <p:nvPicPr>
            <p:cNvPr id="3078" name="Picture 6" descr="http://www.ifma.be/gallery/images/2014/facility-awards/best-fm2014-logo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4509120"/>
              <a:ext cx="3571875" cy="1352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hthoek 5"/>
            <p:cNvSpPr/>
            <p:nvPr/>
          </p:nvSpPr>
          <p:spPr>
            <a:xfrm>
              <a:off x="6444208" y="5185395"/>
              <a:ext cx="1152128" cy="4758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" name="Tekstvak 3"/>
            <p:cNvSpPr txBox="1"/>
            <p:nvPr/>
          </p:nvSpPr>
          <p:spPr>
            <a:xfrm>
              <a:off x="6372200" y="5097378"/>
              <a:ext cx="1440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 smtClean="0">
                  <a:solidFill>
                    <a:schemeClr val="accent1"/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2012</a:t>
              </a:r>
              <a:endParaRPr lang="nl-NL" sz="4000" b="1" dirty="0">
                <a:solidFill>
                  <a:schemeClr val="accent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" name="Rechthoek 6"/>
            <p:cNvSpPr/>
            <p:nvPr/>
          </p:nvSpPr>
          <p:spPr>
            <a:xfrm>
              <a:off x="4644008" y="4524722"/>
              <a:ext cx="216024" cy="13525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/>
            <p:cNvSpPr/>
            <p:nvPr/>
          </p:nvSpPr>
          <p:spPr>
            <a:xfrm>
              <a:off x="4644008" y="4437112"/>
              <a:ext cx="1720010" cy="163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2627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opportuniteiten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fedweb.belgium.be/nl/binaries/Optifed_fedweb_tcm120-18986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92" y="2754786"/>
            <a:ext cx="1872208" cy="19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bates.data.intra\logistiek\1. ALGEMEEN_GENERAL\Mobi4U\Mobi4U (Doreen)\Foto's\2013_12_06_mobi4u_Travaux 5e et 6e étages\Sophie, 26-09-2013 PM\IMG_91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43" y="1772816"/>
            <a:ext cx="4248365" cy="283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el 1"/>
          <p:cNvSpPr txBox="1">
            <a:spLocks/>
          </p:cNvSpPr>
          <p:nvPr/>
        </p:nvSpPr>
        <p:spPr bwMode="auto">
          <a:xfrm>
            <a:off x="3996043" y="4673800"/>
            <a:ext cx="4248365" cy="71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start van</a:t>
            </a:r>
          </a:p>
          <a:p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de eerste fase</a:t>
            </a:r>
            <a:endParaRPr lang="nl-NL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40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TEAMWORK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aib.edu.au/blog/wp-content/uploads/2014/05/shutterstock_14748017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709" y="1332889"/>
            <a:ext cx="6482605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83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4400" dirty="0" smtClean="0"/>
              <a:t>Regie der gebouwen</a:t>
            </a:r>
            <a:endParaRPr lang="nl-NL" sz="4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3" t="25000" r="16583" b="11443"/>
          <a:stretch/>
        </p:blipFill>
        <p:spPr bwMode="auto">
          <a:xfrm>
            <a:off x="2051720" y="1268760"/>
            <a:ext cx="5069431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254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uitdaging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 txBox="1">
            <a:spLocks/>
          </p:cNvSpPr>
          <p:nvPr/>
        </p:nvSpPr>
        <p:spPr bwMode="auto">
          <a:xfrm>
            <a:off x="971599" y="1340768"/>
            <a:ext cx="2376265" cy="71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Krappe timing</a:t>
            </a:r>
            <a:endParaRPr lang="nl-NL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1475656" y="1772816"/>
            <a:ext cx="6840760" cy="71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2000" b="1" dirty="0">
                <a:solidFill>
                  <a:schemeClr val="bg2">
                    <a:lumMod val="75000"/>
                  </a:schemeClr>
                </a:solidFill>
              </a:rPr>
              <a:t>=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 10 maanden tussen toekenning budget en oplevering</a:t>
            </a:r>
          </a:p>
        </p:txBody>
      </p:sp>
      <p:sp>
        <p:nvSpPr>
          <p:cNvPr id="10" name="Titel 1"/>
          <p:cNvSpPr txBox="1">
            <a:spLocks/>
          </p:cNvSpPr>
          <p:nvPr/>
        </p:nvSpPr>
        <p:spPr bwMode="auto">
          <a:xfrm>
            <a:off x="971600" y="2496799"/>
            <a:ext cx="3924436" cy="71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Allesomvattend prestatiebestek</a:t>
            </a:r>
            <a:endParaRPr lang="nl-NL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 bwMode="auto">
          <a:xfrm>
            <a:off x="1475657" y="2928847"/>
            <a:ext cx="6840760" cy="71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2000" b="1" dirty="0">
                <a:solidFill>
                  <a:schemeClr val="bg2">
                    <a:lumMod val="75000"/>
                  </a:schemeClr>
                </a:solidFill>
              </a:rPr>
              <a:t>=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 één overheidsopdracht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2267744" y="3504911"/>
            <a:ext cx="6840760" cy="230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 algn="l">
              <a:buFontTx/>
              <a:buChar char="-"/>
            </a:pPr>
            <a:r>
              <a:rPr lang="nl-NL" sz="1800" dirty="0" smtClean="0">
                <a:solidFill>
                  <a:schemeClr val="bg2">
                    <a:lumMod val="75000"/>
                  </a:schemeClr>
                </a:solidFill>
              </a:rPr>
              <a:t>Architecturaal concept</a:t>
            </a:r>
          </a:p>
          <a:p>
            <a:pPr marL="285750" indent="-285750" algn="l">
              <a:buFontTx/>
              <a:buChar char="-"/>
            </a:pPr>
            <a:r>
              <a:rPr lang="nl-NL" sz="1800" dirty="0" smtClean="0">
                <a:solidFill>
                  <a:schemeClr val="bg2">
                    <a:lumMod val="75000"/>
                  </a:schemeClr>
                </a:solidFill>
              </a:rPr>
              <a:t>Aanpassingswerken</a:t>
            </a:r>
          </a:p>
          <a:p>
            <a:pPr marL="285750" indent="-285750" algn="l">
              <a:buFontTx/>
              <a:buChar char="-"/>
            </a:pPr>
            <a:r>
              <a:rPr lang="nl-NL" sz="1800" dirty="0" smtClean="0">
                <a:solidFill>
                  <a:schemeClr val="bg2">
                    <a:lumMod val="75000"/>
                  </a:schemeClr>
                </a:solidFill>
              </a:rPr>
              <a:t>Elektrische installatie</a:t>
            </a:r>
          </a:p>
          <a:p>
            <a:pPr marL="285750" indent="-285750" algn="l">
              <a:buFontTx/>
              <a:buChar char="-"/>
            </a:pPr>
            <a:r>
              <a:rPr lang="nl-NL" sz="1800" dirty="0" smtClean="0">
                <a:solidFill>
                  <a:schemeClr val="bg2">
                    <a:lumMod val="75000"/>
                  </a:schemeClr>
                </a:solidFill>
              </a:rPr>
              <a:t>HVAC</a:t>
            </a:r>
          </a:p>
          <a:p>
            <a:pPr marL="285750" indent="-285750" algn="l">
              <a:buFontTx/>
              <a:buChar char="-"/>
            </a:pPr>
            <a:r>
              <a:rPr lang="nl-NL" sz="1800" dirty="0" smtClean="0">
                <a:solidFill>
                  <a:schemeClr val="bg2">
                    <a:lumMod val="75000"/>
                  </a:schemeClr>
                </a:solidFill>
              </a:rPr>
              <a:t>Informaticabekabeling</a:t>
            </a:r>
          </a:p>
          <a:p>
            <a:pPr marL="285750" indent="-285750" algn="l">
              <a:buFontTx/>
              <a:buChar char="-"/>
            </a:pPr>
            <a:r>
              <a:rPr lang="nl-NL" sz="1800" dirty="0" smtClean="0">
                <a:solidFill>
                  <a:schemeClr val="bg2">
                    <a:lumMod val="75000"/>
                  </a:schemeClr>
                </a:solidFill>
              </a:rPr>
              <a:t>Vloerbekleding</a:t>
            </a:r>
          </a:p>
          <a:p>
            <a:pPr marL="285750" indent="-285750" algn="l">
              <a:buFontTx/>
              <a:buChar char="-"/>
            </a:pPr>
            <a:r>
              <a:rPr lang="nl-NL" sz="1800" dirty="0" smtClean="0">
                <a:solidFill>
                  <a:schemeClr val="bg2">
                    <a:lumMod val="75000"/>
                  </a:schemeClr>
                </a:solidFill>
              </a:rPr>
              <a:t>Nieuw meubilair</a:t>
            </a:r>
          </a:p>
          <a:p>
            <a:pPr marL="285750" indent="-285750" algn="l">
              <a:buFontTx/>
              <a:buChar char="-"/>
            </a:pPr>
            <a:endParaRPr lang="nl-NL" sz="16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 smtClean="0"/>
              <a:t>Overtuigd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0" t="73551" r="12611" b="18297"/>
          <a:stretch/>
        </p:blipFill>
        <p:spPr bwMode="auto">
          <a:xfrm>
            <a:off x="-114535" y="6289037"/>
            <a:ext cx="9727095" cy="59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el 1"/>
          <p:cNvSpPr txBox="1">
            <a:spLocks/>
          </p:cNvSpPr>
          <p:nvPr/>
        </p:nvSpPr>
        <p:spPr bwMode="auto">
          <a:xfrm>
            <a:off x="971599" y="1340768"/>
            <a:ext cx="6192689" cy="71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2000" b="1" dirty="0" smtClean="0">
                <a:solidFill>
                  <a:schemeClr val="accent5">
                    <a:lumMod val="75000"/>
                  </a:schemeClr>
                </a:solidFill>
              </a:rPr>
              <a:t>Na oplevering Mobi4U</a:t>
            </a:r>
            <a:endParaRPr lang="nl-NL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1475656" y="1772816"/>
            <a:ext cx="684076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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nl-NL" sz="2000" b="1" dirty="0">
                <a:solidFill>
                  <a:schemeClr val="bg2">
                    <a:lumMod val="75000"/>
                  </a:schemeClr>
                </a:solidFill>
              </a:rPr>
              <a:t>Oprichting kenniscentrum “het nieuwe werken</a:t>
            </a: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</a:rPr>
              <a:t>”</a:t>
            </a:r>
          </a:p>
          <a:p>
            <a:pPr marL="342900" indent="-342900" algn="l">
              <a:buFont typeface="Wingdings"/>
              <a:buChar char="è"/>
            </a:pP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Herinrichting eigen hoofdgebouw</a:t>
            </a:r>
          </a:p>
          <a:p>
            <a:pPr marL="342900" indent="-342900" algn="l">
              <a:buFont typeface="Wingdings"/>
              <a:buChar char="è"/>
            </a:pP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Volledige financiering federaal satellietkantorennetwerk</a:t>
            </a:r>
          </a:p>
          <a:p>
            <a:pPr marL="342900" indent="-342900" algn="l">
              <a:buFont typeface="Wingdings"/>
              <a:buChar char="è"/>
            </a:pPr>
            <a:r>
              <a:rPr lang="nl-NL" sz="2000" b="1" dirty="0" smtClean="0">
                <a:solidFill>
                  <a:schemeClr val="bg2">
                    <a:lumMod val="75000"/>
                  </a:schemeClr>
                </a:solidFill>
                <a:sym typeface="Wingdings" panose="05000000000000000000" pitchFamily="2" charset="2"/>
              </a:rPr>
              <a:t>…</a:t>
            </a:r>
            <a:endParaRPr lang="nl-NL" sz="2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3" name="Groep 2"/>
          <p:cNvGrpSpPr/>
          <p:nvPr/>
        </p:nvGrpSpPr>
        <p:grpSpPr>
          <a:xfrm>
            <a:off x="1756007" y="3645024"/>
            <a:ext cx="5986010" cy="2486497"/>
            <a:chOff x="1756007" y="3645024"/>
            <a:chExt cx="5986010" cy="2486497"/>
          </a:xfrm>
        </p:grpSpPr>
        <p:pic>
          <p:nvPicPr>
            <p:cNvPr id="6146" name="Picture 2" descr="http://www-plb.abbott.com/static/cms_workspace/content/image/redesign/beginning_pg_her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007" y="3645024"/>
              <a:ext cx="5986010" cy="2486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ttp://www-plb.abbott.com/static/cms_workspace/content/image/redesign/beginning_pg_hero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93" r="28731" b="60831"/>
            <a:stretch/>
          </p:blipFill>
          <p:spPr bwMode="auto">
            <a:xfrm>
              <a:off x="1808876" y="3660366"/>
              <a:ext cx="2331076" cy="120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102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eken">
  <a:themeElements>
    <a:clrScheme name="Hoeken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Hoeken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eke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1028</TotalTime>
  <Words>306</Words>
  <Application>Microsoft Office PowerPoint</Application>
  <PresentationFormat>Affichage à l'écran (4:3)</PresentationFormat>
  <Paragraphs>148</Paragraphs>
  <Slides>33</Slides>
  <Notes>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Hoeken</vt:lpstr>
      <vt:lpstr>Mobi4U</vt:lpstr>
      <vt:lpstr>ONS verhaal</vt:lpstr>
      <vt:lpstr>2011 - 2012</vt:lpstr>
      <vt:lpstr>Extra duw in de rug</vt:lpstr>
      <vt:lpstr>opportuniteiten</vt:lpstr>
      <vt:lpstr>TEAMWORK</vt:lpstr>
      <vt:lpstr>Regie der gebouwen</vt:lpstr>
      <vt:lpstr>uitdaging</vt:lpstr>
      <vt:lpstr>Overtuigd</vt:lpstr>
      <vt:lpstr>herinrichting</vt:lpstr>
      <vt:lpstr>inspanningen</vt:lpstr>
      <vt:lpstr>werkplekken</vt:lpstr>
      <vt:lpstr>voordelen</vt:lpstr>
      <vt:lpstr>voordelen</vt:lpstr>
      <vt:lpstr>Nieuwe technologie</vt:lpstr>
      <vt:lpstr>Basis it-uitrusting</vt:lpstr>
      <vt:lpstr>Verbinden</vt:lpstr>
      <vt:lpstr>communiceren</vt:lpstr>
      <vt:lpstr>Change management</vt:lpstr>
      <vt:lpstr>Van weerstand naar fan</vt:lpstr>
      <vt:lpstr>Werken op afstand</vt:lpstr>
      <vt:lpstr>vertrouwen</vt:lpstr>
      <vt:lpstr>PROCessen aanpassen</vt:lpstr>
      <vt:lpstr>RESULTATEN</vt:lpstr>
      <vt:lpstr>Facility</vt:lpstr>
      <vt:lpstr>Facility</vt:lpstr>
      <vt:lpstr>Facility</vt:lpstr>
      <vt:lpstr>Facility</vt:lpstr>
      <vt:lpstr>Facility</vt:lpstr>
      <vt:lpstr>Budgettair</vt:lpstr>
      <vt:lpstr>extrapolatie</vt:lpstr>
      <vt:lpstr>Wat betekent deze award voor ons?</vt:lpstr>
      <vt:lpstr>Mobi4U</vt:lpstr>
    </vt:vector>
  </TitlesOfParts>
  <Company>FOD Mobiliteit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Mobi4U</dc:title>
  <dc:creator>Doreen Coppens</dc:creator>
  <cp:lastModifiedBy>Laurent Ledoux</cp:lastModifiedBy>
  <cp:revision>79</cp:revision>
  <cp:lastPrinted>2015-04-27T14:54:11Z</cp:lastPrinted>
  <dcterms:created xsi:type="dcterms:W3CDTF">2015-04-22T08:01:36Z</dcterms:created>
  <dcterms:modified xsi:type="dcterms:W3CDTF">2015-05-08T09:17:41Z</dcterms:modified>
</cp:coreProperties>
</file>