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350" r:id="rId2"/>
    <p:sldId id="857" r:id="rId3"/>
    <p:sldId id="554" r:id="rId4"/>
    <p:sldId id="472" r:id="rId5"/>
    <p:sldId id="426" r:id="rId6"/>
    <p:sldId id="560" r:id="rId7"/>
    <p:sldId id="561" r:id="rId8"/>
    <p:sldId id="562" r:id="rId9"/>
    <p:sldId id="563" r:id="rId10"/>
    <p:sldId id="564" r:id="rId11"/>
    <p:sldId id="565" r:id="rId12"/>
    <p:sldId id="566" r:id="rId13"/>
    <p:sldId id="860" r:id="rId14"/>
    <p:sldId id="861" r:id="rId15"/>
    <p:sldId id="862" r:id="rId16"/>
    <p:sldId id="864" r:id="rId17"/>
    <p:sldId id="865" r:id="rId18"/>
    <p:sldId id="858" r:id="rId19"/>
    <p:sldId id="555" r:id="rId20"/>
    <p:sldId id="556" r:id="rId21"/>
    <p:sldId id="866" r:id="rId22"/>
    <p:sldId id="270" r:id="rId23"/>
    <p:sldId id="441" r:id="rId24"/>
    <p:sldId id="257" r:id="rId25"/>
    <p:sldId id="867" r:id="rId26"/>
    <p:sldId id="944" r:id="rId27"/>
    <p:sldId id="945" r:id="rId28"/>
    <p:sldId id="946" r:id="rId29"/>
    <p:sldId id="947" r:id="rId30"/>
    <p:sldId id="571" r:id="rId31"/>
    <p:sldId id="948" r:id="rId32"/>
    <p:sldId id="949" r:id="rId33"/>
    <p:sldId id="953" r:id="rId34"/>
    <p:sldId id="951" r:id="rId35"/>
    <p:sldId id="952" r:id="rId36"/>
    <p:sldId id="950" r:id="rId37"/>
    <p:sldId id="955" r:id="rId38"/>
    <p:sldId id="956" r:id="rId39"/>
    <p:sldId id="954" r:id="rId40"/>
    <p:sldId id="957" r:id="rId41"/>
    <p:sldId id="958" r:id="rId42"/>
    <p:sldId id="964" r:id="rId43"/>
    <p:sldId id="968" r:id="rId44"/>
    <p:sldId id="969" r:id="rId45"/>
    <p:sldId id="970" r:id="rId46"/>
    <p:sldId id="971" r:id="rId47"/>
    <p:sldId id="972" r:id="rId48"/>
    <p:sldId id="973" r:id="rId49"/>
    <p:sldId id="974" r:id="rId50"/>
    <p:sldId id="975" r:id="rId51"/>
    <p:sldId id="977" r:id="rId52"/>
    <p:sldId id="978" r:id="rId53"/>
    <p:sldId id="980" r:id="rId54"/>
    <p:sldId id="981" r:id="rId55"/>
    <p:sldId id="982" r:id="rId56"/>
    <p:sldId id="983" r:id="rId57"/>
    <p:sldId id="984" r:id="rId58"/>
    <p:sldId id="985" r:id="rId59"/>
    <p:sldId id="986" r:id="rId60"/>
    <p:sldId id="987" r:id="rId61"/>
    <p:sldId id="988" r:id="rId62"/>
    <p:sldId id="989" r:id="rId63"/>
    <p:sldId id="486" r:id="rId64"/>
    <p:sldId id="367" r:id="rId65"/>
    <p:sldId id="537" r:id="rId66"/>
    <p:sldId id="544" r:id="rId67"/>
    <p:sldId id="488" r:id="rId68"/>
    <p:sldId id="545" r:id="rId69"/>
    <p:sldId id="479" r:id="rId70"/>
    <p:sldId id="480" r:id="rId71"/>
    <p:sldId id="481" r:id="rId72"/>
    <p:sldId id="494" r:id="rId73"/>
    <p:sldId id="449" r:id="rId74"/>
    <p:sldId id="546" r:id="rId75"/>
    <p:sldId id="366" r:id="rId76"/>
    <p:sldId id="370" r:id="rId77"/>
    <p:sldId id="406" r:id="rId78"/>
    <p:sldId id="469" r:id="rId79"/>
    <p:sldId id="547" r:id="rId80"/>
    <p:sldId id="368" r:id="rId81"/>
    <p:sldId id="450" r:id="rId82"/>
    <p:sldId id="496" r:id="rId83"/>
    <p:sldId id="540" r:id="rId84"/>
    <p:sldId id="548" r:id="rId85"/>
    <p:sldId id="373" r:id="rId86"/>
    <p:sldId id="549" r:id="rId87"/>
    <p:sldId id="372" r:id="rId88"/>
    <p:sldId id="451" r:id="rId89"/>
    <p:sldId id="375" r:id="rId90"/>
    <p:sldId id="508" r:id="rId91"/>
    <p:sldId id="550" r:id="rId92"/>
    <p:sldId id="376" r:id="rId93"/>
    <p:sldId id="378" r:id="rId94"/>
    <p:sldId id="454" r:id="rId95"/>
    <p:sldId id="407" r:id="rId96"/>
    <p:sldId id="410" r:id="rId97"/>
    <p:sldId id="513" r:id="rId98"/>
    <p:sldId id="551" r:id="rId99"/>
    <p:sldId id="520" r:id="rId100"/>
    <p:sldId id="521" r:id="rId101"/>
    <p:sldId id="517" r:id="rId102"/>
    <p:sldId id="522" r:id="rId103"/>
    <p:sldId id="459" r:id="rId104"/>
    <p:sldId id="552" r:id="rId105"/>
    <p:sldId id="463" r:id="rId106"/>
    <p:sldId id="460" r:id="rId107"/>
    <p:sldId id="523" r:id="rId108"/>
    <p:sldId id="541" r:id="rId109"/>
    <p:sldId id="527" r:id="rId110"/>
    <p:sldId id="531" r:id="rId111"/>
    <p:sldId id="528" r:id="rId112"/>
    <p:sldId id="532" r:id="rId113"/>
    <p:sldId id="542" r:id="rId114"/>
    <p:sldId id="530" r:id="rId115"/>
    <p:sldId id="535" r:id="rId116"/>
    <p:sldId id="529" r:id="rId117"/>
    <p:sldId id="543" r:id="rId118"/>
    <p:sldId id="534" r:id="rId119"/>
    <p:sldId id="1071" r:id="rId120"/>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F7F7F"/>
    <a:srgbClr val="FFFF99"/>
    <a:srgbClr val="FFFF66"/>
    <a:srgbClr val="55DCF7"/>
    <a:srgbClr val="A6A6A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6" d="100"/>
          <a:sy n="66" d="100"/>
        </p:scale>
        <p:origin x="-2826" y="-984"/>
      </p:cViewPr>
      <p:guideLst>
        <p:guide orient="horz" pos="2160"/>
        <p:guide pos="295"/>
      </p:guideLst>
    </p:cSldViewPr>
  </p:slideViewPr>
  <p:notesTextViewPr>
    <p:cViewPr>
      <p:scale>
        <a:sx n="1" d="1"/>
        <a:sy n="1" d="1"/>
      </p:scale>
      <p:origin x="0" y="0"/>
    </p:cViewPr>
  </p:notesTextViewPr>
  <p:sorterViewPr>
    <p:cViewPr>
      <p:scale>
        <a:sx n="100" d="100"/>
        <a:sy n="100" d="100"/>
      </p:scale>
      <p:origin x="0" y="16938"/>
    </p:cViewPr>
  </p:sorterViewPr>
  <p:notesViewPr>
    <p:cSldViewPr showGuides="1">
      <p:cViewPr varScale="1">
        <p:scale>
          <a:sx n="85" d="100"/>
          <a:sy n="85" d="100"/>
        </p:scale>
        <p:origin x="-3786" y="-96"/>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Espace réservé de la date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3DD317EC-26C0-4446-95BA-9D5BD1F095E4}" type="datetimeFigureOut">
              <a:rPr lang="en-US" smtClean="0"/>
              <a:t>1/15/2017</a:t>
            </a:fld>
            <a:endParaRPr lang="en-US"/>
          </a:p>
        </p:txBody>
      </p:sp>
      <p:sp>
        <p:nvSpPr>
          <p:cNvPr id="4" name="Espace réservé de l'image des diapositives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US"/>
          </a:p>
        </p:txBody>
      </p:sp>
      <p:sp>
        <p:nvSpPr>
          <p:cNvPr id="5" name="Espace réservé des commentaires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7174BB6E-5C90-489F-86D3-848A3C89DFA1}" type="slidenum">
              <a:rPr lang="en-US" smtClean="0"/>
              <a:t>‹N°›</a:t>
            </a:fld>
            <a:endParaRPr lang="en-US"/>
          </a:p>
        </p:txBody>
      </p:sp>
    </p:spTree>
    <p:extLst>
      <p:ext uri="{BB962C8B-B14F-4D97-AF65-F5344CB8AC3E}">
        <p14:creationId xmlns:p14="http://schemas.microsoft.com/office/powerpoint/2010/main" val="299121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r.wikipedia.org/wiki/Capitalism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fr.wikipedia.org/wiki/Ali%C3%A9n%C3%A9" TargetMode="External"/><Relationship Id="rId5" Type="http://schemas.openxmlformats.org/officeDocument/2006/relationships/hyperlink" Target="http://fr.wikipedia.org/wiki/Concurrence" TargetMode="External"/><Relationship Id="rId4" Type="http://schemas.openxmlformats.org/officeDocument/2006/relationships/hyperlink" Target="http://fr.wikipedia.org/wiki/%C3%89change"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a:t>
            </a:fld>
            <a:endParaRPr lang="en-US"/>
          </a:p>
        </p:txBody>
      </p:sp>
    </p:spTree>
    <p:extLst>
      <p:ext uri="{BB962C8B-B14F-4D97-AF65-F5344CB8AC3E}">
        <p14:creationId xmlns:p14="http://schemas.microsoft.com/office/powerpoint/2010/main" val="183610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12</a:t>
            </a:fld>
            <a:endParaRPr lang="en-US"/>
          </a:p>
        </p:txBody>
      </p:sp>
    </p:spTree>
    <p:extLst>
      <p:ext uri="{BB962C8B-B14F-4D97-AF65-F5344CB8AC3E}">
        <p14:creationId xmlns:p14="http://schemas.microsoft.com/office/powerpoint/2010/main" val="410525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13</a:t>
            </a:fld>
            <a:endParaRPr lang="en-US"/>
          </a:p>
        </p:txBody>
      </p:sp>
    </p:spTree>
    <p:extLst>
      <p:ext uri="{BB962C8B-B14F-4D97-AF65-F5344CB8AC3E}">
        <p14:creationId xmlns:p14="http://schemas.microsoft.com/office/powerpoint/2010/main" val="171326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14</a:t>
            </a:fld>
            <a:endParaRPr lang="en-US"/>
          </a:p>
        </p:txBody>
      </p:sp>
    </p:spTree>
    <p:extLst>
      <p:ext uri="{BB962C8B-B14F-4D97-AF65-F5344CB8AC3E}">
        <p14:creationId xmlns:p14="http://schemas.microsoft.com/office/powerpoint/2010/main" val="239621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15</a:t>
            </a:fld>
            <a:endParaRPr lang="en-US"/>
          </a:p>
        </p:txBody>
      </p:sp>
    </p:spTree>
    <p:extLst>
      <p:ext uri="{BB962C8B-B14F-4D97-AF65-F5344CB8AC3E}">
        <p14:creationId xmlns:p14="http://schemas.microsoft.com/office/powerpoint/2010/main" val="1696521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16</a:t>
            </a:fld>
            <a:endParaRPr lang="en-US"/>
          </a:p>
        </p:txBody>
      </p:sp>
    </p:spTree>
    <p:extLst>
      <p:ext uri="{BB962C8B-B14F-4D97-AF65-F5344CB8AC3E}">
        <p14:creationId xmlns:p14="http://schemas.microsoft.com/office/powerpoint/2010/main" val="2382762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17</a:t>
            </a:fld>
            <a:endParaRPr lang="en-US"/>
          </a:p>
        </p:txBody>
      </p:sp>
    </p:spTree>
    <p:extLst>
      <p:ext uri="{BB962C8B-B14F-4D97-AF65-F5344CB8AC3E}">
        <p14:creationId xmlns:p14="http://schemas.microsoft.com/office/powerpoint/2010/main" val="644295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901698" y="9517546"/>
            <a:ext cx="2984871" cy="50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65D14084-5D94-4AB7-ADDE-8B3C5A0D5A45}" type="slidenum">
              <a:rPr lang="fr-FR" altLang="fr-FR">
                <a:solidFill>
                  <a:srgbClr val="000000"/>
                </a:solidFill>
                <a:latin typeface="Arial" charset="0"/>
              </a:rPr>
              <a:pPr algn="r" eaLnBrk="1" hangingPunct="1">
                <a:spcBef>
                  <a:spcPct val="0"/>
                </a:spcBef>
              </a:pPr>
              <a:t>18</a:t>
            </a:fld>
            <a:endParaRPr lang="fr-FR" altLang="fr-FR">
              <a:solidFill>
                <a:srgbClr val="000000"/>
              </a:solidFill>
              <a:latin typeface="Arial" charset="0"/>
            </a:endParaRPr>
          </a:p>
        </p:txBody>
      </p:sp>
      <p:sp>
        <p:nvSpPr>
          <p:cNvPr id="483331" name="Rectangle 2"/>
          <p:cNvSpPr>
            <a:spLocks noGrp="1" noRot="1" noChangeAspect="1" noChangeArrowheads="1" noTextEdit="1"/>
          </p:cNvSpPr>
          <p:nvPr>
            <p:ph type="sldImg"/>
          </p:nvPr>
        </p:nvSpPr>
        <p:spPr>
          <a:xfrm>
            <a:off x="0" y="0"/>
            <a:ext cx="0" cy="0"/>
          </a:xfrm>
          <a:ln/>
        </p:spPr>
      </p:sp>
      <p:sp>
        <p:nvSpPr>
          <p:cNvPr id="483332" name="Rectangle 3"/>
          <p:cNvSpPr>
            <a:spLocks noGrp="1" noChangeArrowheads="1"/>
          </p:cNvSpPr>
          <p:nvPr>
            <p:ph type="body" idx="1"/>
          </p:nvPr>
        </p:nvSpPr>
        <p:spPr>
          <a:xfrm>
            <a:off x="0" y="0"/>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fr-FR" altLang="fr-FR"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21</a:t>
            </a:fld>
            <a:endParaRPr lang="en-US"/>
          </a:p>
        </p:txBody>
      </p:sp>
    </p:spTree>
    <p:extLst>
      <p:ext uri="{BB962C8B-B14F-4D97-AF65-F5344CB8AC3E}">
        <p14:creationId xmlns:p14="http://schemas.microsoft.com/office/powerpoint/2010/main" val="1836102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22</a:t>
            </a:fld>
            <a:endParaRPr lang="en-US"/>
          </a:p>
        </p:txBody>
      </p:sp>
    </p:spTree>
    <p:extLst>
      <p:ext uri="{BB962C8B-B14F-4D97-AF65-F5344CB8AC3E}">
        <p14:creationId xmlns:p14="http://schemas.microsoft.com/office/powerpoint/2010/main" val="292799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23</a:t>
            </a:fld>
            <a:endParaRPr lang="en-US"/>
          </a:p>
        </p:txBody>
      </p:sp>
    </p:spTree>
    <p:extLst>
      <p:ext uri="{BB962C8B-B14F-4D97-AF65-F5344CB8AC3E}">
        <p14:creationId xmlns:p14="http://schemas.microsoft.com/office/powerpoint/2010/main" val="190484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4</a:t>
            </a:fld>
            <a:endParaRPr lang="en-US"/>
          </a:p>
        </p:txBody>
      </p:sp>
    </p:spTree>
    <p:extLst>
      <p:ext uri="{BB962C8B-B14F-4D97-AF65-F5344CB8AC3E}">
        <p14:creationId xmlns:p14="http://schemas.microsoft.com/office/powerpoint/2010/main" val="2451966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spect="1" noTextEdit="1"/>
          </p:cNvSpPr>
          <p:nvPr>
            <p:ph type="sldImg"/>
          </p:nvPr>
        </p:nvSpPr>
        <p:spPr>
          <a:xfrm>
            <a:off x="0" y="0"/>
            <a:ext cx="0" cy="0"/>
          </a:xfrm>
          <a:ln/>
        </p:spPr>
      </p:sp>
      <p:sp>
        <p:nvSpPr>
          <p:cNvPr id="443395" name="Rectangle 3"/>
          <p:cNvSpPr>
            <a:spLocks noGrp="1"/>
          </p:cNvSpPr>
          <p:nvPr>
            <p:ph type="body" idx="1"/>
          </p:nvPr>
        </p:nvSpPr>
        <p:spPr>
          <a:xfrm>
            <a:off x="0" y="0"/>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fr-FR" altLang="fr-FR" sz="800">
              <a:latin typeface="Arial" pitchFamily="34" charset="0"/>
            </a:endParaRPr>
          </a:p>
          <a:p>
            <a:pPr eaLnBrk="1" hangingPunct="1">
              <a:defRPr/>
            </a:pPr>
            <a:endParaRPr lang="fr-FR" altLang="fr-FR" smtClean="0">
              <a:latin typeface="Arial" pitchFamily="34" charset="0"/>
            </a:endParaRPr>
          </a:p>
          <a:p>
            <a:pPr marL="1142278" lvl="2" indent="-228120">
              <a:defRPr/>
            </a:pPr>
            <a:endParaRPr lang="fr-FR" altLang="fr-FR" sz="100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38213" y="750888"/>
            <a:ext cx="5011737" cy="3757612"/>
          </a:xfrm>
          <a:ln/>
        </p:spPr>
      </p:sp>
      <p:sp>
        <p:nvSpPr>
          <p:cNvPr id="104451" name="Rectangle 3"/>
          <p:cNvSpPr>
            <a:spLocks noGrp="1" noChangeArrowheads="1"/>
          </p:cNvSpPr>
          <p:nvPr>
            <p:ph type="body" idx="1"/>
          </p:nvPr>
        </p:nvSpPr>
        <p:spPr>
          <a:noFill/>
        </p:spPr>
        <p:txBody>
          <a:bodyPr/>
          <a:lstStyle/>
          <a:p>
            <a:pPr eaLnBrk="1" hangingPunct="1"/>
            <a:endParaRPr lang="fr-BE"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38213" y="750888"/>
            <a:ext cx="5011737" cy="3757612"/>
          </a:xfrm>
          <a:ln/>
        </p:spPr>
      </p:sp>
      <p:sp>
        <p:nvSpPr>
          <p:cNvPr id="96259" name="Rectangle 3"/>
          <p:cNvSpPr>
            <a:spLocks noGrp="1" noChangeArrowheads="1"/>
          </p:cNvSpPr>
          <p:nvPr>
            <p:ph type="body" idx="1"/>
          </p:nvPr>
        </p:nvSpPr>
        <p:spPr>
          <a:noFill/>
        </p:spPr>
        <p:txBody>
          <a:bodyPr/>
          <a:lstStyle/>
          <a:p>
            <a:pPr eaLnBrk="1" hangingPunct="1"/>
            <a:endParaRPr lang="fr-BE"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938213" y="750888"/>
            <a:ext cx="5011737" cy="3757612"/>
          </a:xfrm>
          <a:ln/>
        </p:spPr>
      </p:sp>
      <p:sp>
        <p:nvSpPr>
          <p:cNvPr id="552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38213" y="750888"/>
            <a:ext cx="5011737" cy="3757612"/>
          </a:xfrm>
          <a:ln/>
        </p:spPr>
      </p:sp>
      <p:sp>
        <p:nvSpPr>
          <p:cNvPr id="563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32</a:t>
            </a:fld>
            <a:endParaRPr lang="en-US"/>
          </a:p>
        </p:txBody>
      </p:sp>
    </p:spTree>
    <p:extLst>
      <p:ext uri="{BB962C8B-B14F-4D97-AF65-F5344CB8AC3E}">
        <p14:creationId xmlns:p14="http://schemas.microsoft.com/office/powerpoint/2010/main" val="183610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25031" eaLnBrk="0" hangingPunct="0">
              <a:spcBef>
                <a:spcPct val="30000"/>
              </a:spcBef>
              <a:defRPr sz="1200">
                <a:solidFill>
                  <a:schemeClr val="tx1"/>
                </a:solidFill>
                <a:latin typeface="Arial" pitchFamily="34" charset="0"/>
              </a:defRPr>
            </a:lvl1pPr>
            <a:lvl2pPr marL="756843" indent="-291094" defTabSz="925031" eaLnBrk="0" hangingPunct="0">
              <a:spcBef>
                <a:spcPct val="30000"/>
              </a:spcBef>
              <a:defRPr sz="1200">
                <a:solidFill>
                  <a:schemeClr val="tx1"/>
                </a:solidFill>
                <a:latin typeface="Arial" pitchFamily="34" charset="0"/>
              </a:defRPr>
            </a:lvl2pPr>
            <a:lvl3pPr marL="1164374" indent="-232875" defTabSz="925031" eaLnBrk="0" hangingPunct="0">
              <a:spcBef>
                <a:spcPct val="30000"/>
              </a:spcBef>
              <a:defRPr sz="1200">
                <a:solidFill>
                  <a:schemeClr val="tx1"/>
                </a:solidFill>
                <a:latin typeface="Arial" pitchFamily="34" charset="0"/>
              </a:defRPr>
            </a:lvl3pPr>
            <a:lvl4pPr marL="1630124" indent="-232875" defTabSz="925031" eaLnBrk="0" hangingPunct="0">
              <a:spcBef>
                <a:spcPct val="30000"/>
              </a:spcBef>
              <a:defRPr sz="1200">
                <a:solidFill>
                  <a:schemeClr val="tx1"/>
                </a:solidFill>
                <a:latin typeface="Arial" pitchFamily="34" charset="0"/>
              </a:defRPr>
            </a:lvl4pPr>
            <a:lvl5pPr marL="2095873" indent="-232875" defTabSz="925031" eaLnBrk="0" hangingPunct="0">
              <a:spcBef>
                <a:spcPct val="30000"/>
              </a:spcBef>
              <a:defRPr sz="1200">
                <a:solidFill>
                  <a:schemeClr val="tx1"/>
                </a:solidFill>
                <a:latin typeface="Arial" pitchFamily="34" charset="0"/>
              </a:defRPr>
            </a:lvl5pPr>
            <a:lvl6pPr marL="2561623" indent="-232875" defTabSz="925031" eaLnBrk="0" fontAlgn="base" hangingPunct="0">
              <a:spcBef>
                <a:spcPct val="30000"/>
              </a:spcBef>
              <a:spcAft>
                <a:spcPct val="0"/>
              </a:spcAft>
              <a:defRPr sz="1200">
                <a:solidFill>
                  <a:schemeClr val="tx1"/>
                </a:solidFill>
                <a:latin typeface="Arial" pitchFamily="34" charset="0"/>
              </a:defRPr>
            </a:lvl6pPr>
            <a:lvl7pPr marL="3027373" indent="-232875" defTabSz="925031" eaLnBrk="0" fontAlgn="base" hangingPunct="0">
              <a:spcBef>
                <a:spcPct val="30000"/>
              </a:spcBef>
              <a:spcAft>
                <a:spcPct val="0"/>
              </a:spcAft>
              <a:defRPr sz="1200">
                <a:solidFill>
                  <a:schemeClr val="tx1"/>
                </a:solidFill>
                <a:latin typeface="Arial" pitchFamily="34" charset="0"/>
              </a:defRPr>
            </a:lvl7pPr>
            <a:lvl8pPr marL="3493122" indent="-232875" defTabSz="925031" eaLnBrk="0" fontAlgn="base" hangingPunct="0">
              <a:spcBef>
                <a:spcPct val="30000"/>
              </a:spcBef>
              <a:spcAft>
                <a:spcPct val="0"/>
              </a:spcAft>
              <a:defRPr sz="1200">
                <a:solidFill>
                  <a:schemeClr val="tx1"/>
                </a:solidFill>
                <a:latin typeface="Arial" pitchFamily="34" charset="0"/>
              </a:defRPr>
            </a:lvl8pPr>
            <a:lvl9pPr marL="3958872" indent="-232875" defTabSz="9250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3C0CB9-0674-4AA3-B4E2-3B1DE58A6929}" type="slidenum">
              <a:rPr lang="en-US" altLang="fr-FR" smtClean="0"/>
              <a:pPr eaLnBrk="1" hangingPunct="1">
                <a:spcBef>
                  <a:spcPct val="0"/>
                </a:spcBef>
              </a:pPr>
              <a:t>34</a:t>
            </a:fld>
            <a:endParaRPr lang="en-US" altLang="fr-FR" smtClean="0"/>
          </a:p>
        </p:txBody>
      </p:sp>
      <p:sp>
        <p:nvSpPr>
          <p:cNvPr id="49155" name="Rectangle 2"/>
          <p:cNvSpPr>
            <a:spLocks noGrp="1" noRot="1" noChangeAspect="1" noChangeArrowheads="1" noTextEdit="1"/>
          </p:cNvSpPr>
          <p:nvPr>
            <p:ph type="sldImg"/>
          </p:nvPr>
        </p:nvSpPr>
        <p:spPr>
          <a:xfrm>
            <a:off x="900113" y="750888"/>
            <a:ext cx="5087937" cy="3757612"/>
          </a:xfrm>
          <a:ln/>
        </p:spPr>
      </p:sp>
      <p:sp>
        <p:nvSpPr>
          <p:cNvPr id="49156" name="Rectangle 3"/>
          <p:cNvSpPr>
            <a:spLocks noGrp="1" noChangeArrowheads="1"/>
          </p:cNvSpPr>
          <p:nvPr>
            <p:ph type="body" idx="1"/>
          </p:nvPr>
        </p:nvSpPr>
        <p:spPr>
          <a:xfrm>
            <a:off x="1147754" y="4760204"/>
            <a:ext cx="4592655" cy="4508654"/>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spcBef>
                <a:spcPct val="80000"/>
              </a:spcBef>
            </a:pPr>
            <a:r>
              <a:rPr lang="fr-BE" altLang="fr-FR" sz="1500">
                <a:solidFill>
                  <a:schemeClr val="bg1"/>
                </a:solidFill>
                <a:latin typeface="Lucida Calligraphy" pitchFamily="66" charset="0"/>
              </a:rPr>
              <a:t>But being trained as an economist, I soon started to wonder: could this notion of infinity also be key to our current economic model?</a:t>
            </a:r>
          </a:p>
          <a:p>
            <a:pPr>
              <a:spcBef>
                <a:spcPct val="80000"/>
              </a:spcBef>
            </a:pPr>
            <a:r>
              <a:rPr lang="fr-BE" altLang="fr-FR" sz="1500">
                <a:solidFill>
                  <a:schemeClr val="bg1"/>
                </a:solidFill>
                <a:latin typeface="Lucida Calligraphy" pitchFamily="66" charset="0"/>
              </a:rPr>
              <a:t>Indeed, implicitly or not, aren’t most companies today pursuing profit maximization without limit, without end, under just one constraint: the respect of the law?</a:t>
            </a:r>
          </a:p>
          <a:p>
            <a:pPr>
              <a:spcBef>
                <a:spcPct val="80000"/>
              </a:spcBef>
            </a:pPr>
            <a:r>
              <a:rPr lang="fr-BE" altLang="fr-FR" sz="1500">
                <a:solidFill>
                  <a:schemeClr val="bg1"/>
                </a:solidFill>
                <a:latin typeface="Lucida Calligraphy" pitchFamily="66" charset="0"/>
              </a:rPr>
              <a:t>To get this point, just look at this picture of the universe. Or is it? </a:t>
            </a:r>
          </a:p>
          <a:p>
            <a:pPr>
              <a:spcBef>
                <a:spcPct val="80000"/>
              </a:spcBef>
            </a:pPr>
            <a:endParaRPr lang="fr-BE" altLang="fr-FR" sz="1500">
              <a:solidFill>
                <a:schemeClr val="bg1"/>
              </a:solidFill>
              <a:latin typeface="Lucida Calligraphy" pitchFamily="6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02363" y="9517202"/>
            <a:ext cx="2984160" cy="5014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031" eaLnBrk="0" hangingPunct="0">
              <a:spcBef>
                <a:spcPct val="30000"/>
              </a:spcBef>
              <a:defRPr sz="1200">
                <a:solidFill>
                  <a:schemeClr val="tx1"/>
                </a:solidFill>
                <a:latin typeface="Arial" pitchFamily="34" charset="0"/>
              </a:defRPr>
            </a:lvl1pPr>
            <a:lvl2pPr marL="756843" indent="-291094" defTabSz="925031" eaLnBrk="0" hangingPunct="0">
              <a:spcBef>
                <a:spcPct val="30000"/>
              </a:spcBef>
              <a:defRPr sz="1200">
                <a:solidFill>
                  <a:schemeClr val="tx1"/>
                </a:solidFill>
                <a:latin typeface="Arial" pitchFamily="34" charset="0"/>
              </a:defRPr>
            </a:lvl2pPr>
            <a:lvl3pPr marL="1164374" indent="-232875" defTabSz="925031" eaLnBrk="0" hangingPunct="0">
              <a:spcBef>
                <a:spcPct val="30000"/>
              </a:spcBef>
              <a:defRPr sz="1200">
                <a:solidFill>
                  <a:schemeClr val="tx1"/>
                </a:solidFill>
                <a:latin typeface="Arial" pitchFamily="34" charset="0"/>
              </a:defRPr>
            </a:lvl3pPr>
            <a:lvl4pPr marL="1630124" indent="-232875" defTabSz="925031" eaLnBrk="0" hangingPunct="0">
              <a:spcBef>
                <a:spcPct val="30000"/>
              </a:spcBef>
              <a:defRPr sz="1200">
                <a:solidFill>
                  <a:schemeClr val="tx1"/>
                </a:solidFill>
                <a:latin typeface="Arial" pitchFamily="34" charset="0"/>
              </a:defRPr>
            </a:lvl4pPr>
            <a:lvl5pPr marL="2095873" indent="-232875" defTabSz="925031" eaLnBrk="0" hangingPunct="0">
              <a:spcBef>
                <a:spcPct val="30000"/>
              </a:spcBef>
              <a:defRPr sz="1200">
                <a:solidFill>
                  <a:schemeClr val="tx1"/>
                </a:solidFill>
                <a:latin typeface="Arial" pitchFamily="34" charset="0"/>
              </a:defRPr>
            </a:lvl5pPr>
            <a:lvl6pPr marL="2561623" indent="-232875" defTabSz="925031" eaLnBrk="0" fontAlgn="base" hangingPunct="0">
              <a:spcBef>
                <a:spcPct val="30000"/>
              </a:spcBef>
              <a:spcAft>
                <a:spcPct val="0"/>
              </a:spcAft>
              <a:defRPr sz="1200">
                <a:solidFill>
                  <a:schemeClr val="tx1"/>
                </a:solidFill>
                <a:latin typeface="Arial" pitchFamily="34" charset="0"/>
              </a:defRPr>
            </a:lvl6pPr>
            <a:lvl7pPr marL="3027373" indent="-232875" defTabSz="925031" eaLnBrk="0" fontAlgn="base" hangingPunct="0">
              <a:spcBef>
                <a:spcPct val="30000"/>
              </a:spcBef>
              <a:spcAft>
                <a:spcPct val="0"/>
              </a:spcAft>
              <a:defRPr sz="1200">
                <a:solidFill>
                  <a:schemeClr val="tx1"/>
                </a:solidFill>
                <a:latin typeface="Arial" pitchFamily="34" charset="0"/>
              </a:defRPr>
            </a:lvl7pPr>
            <a:lvl8pPr marL="3493122" indent="-232875" defTabSz="925031" eaLnBrk="0" fontAlgn="base" hangingPunct="0">
              <a:spcBef>
                <a:spcPct val="30000"/>
              </a:spcBef>
              <a:spcAft>
                <a:spcPct val="0"/>
              </a:spcAft>
              <a:defRPr sz="1200">
                <a:solidFill>
                  <a:schemeClr val="tx1"/>
                </a:solidFill>
                <a:latin typeface="Arial" pitchFamily="34" charset="0"/>
              </a:defRPr>
            </a:lvl8pPr>
            <a:lvl9pPr marL="3958872" indent="-232875" defTabSz="9250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BF5BF57-008B-463C-8D51-41625B21D220}" type="slidenum">
              <a:rPr lang="en-US" altLang="fr-FR" smtClean="0">
                <a:ea typeface="ＭＳ Ｐゴシック" pitchFamily="34" charset="-128"/>
              </a:rPr>
              <a:pPr eaLnBrk="1" hangingPunct="1">
                <a:spcBef>
                  <a:spcPct val="0"/>
                </a:spcBef>
              </a:pPr>
              <a:t>35</a:t>
            </a:fld>
            <a:endParaRPr lang="en-US" altLang="fr-FR" smtClean="0">
              <a:ea typeface="ＭＳ Ｐゴシック" pitchFamily="34" charset="-128"/>
            </a:endParaRPr>
          </a:p>
        </p:txBody>
      </p:sp>
      <p:sp>
        <p:nvSpPr>
          <p:cNvPr id="50179" name="Rectangle 2"/>
          <p:cNvSpPr>
            <a:spLocks noGrp="1" noRot="1" noChangeAspect="1" noChangeArrowheads="1" noTextEdit="1"/>
          </p:cNvSpPr>
          <p:nvPr>
            <p:ph type="sldImg"/>
          </p:nvPr>
        </p:nvSpPr>
        <p:spPr>
          <a:xfrm>
            <a:off x="939800" y="750888"/>
            <a:ext cx="5011738" cy="3757612"/>
          </a:xfrm>
          <a:ln/>
        </p:spPr>
      </p:sp>
      <p:sp>
        <p:nvSpPr>
          <p:cNvPr id="50180" name="Rectangle 3"/>
          <p:cNvSpPr>
            <a:spLocks noGrp="1" noChangeArrowheads="1"/>
          </p:cNvSpPr>
          <p:nvPr>
            <p:ph type="body" idx="1"/>
          </p:nvPr>
        </p:nvSpPr>
        <p:spPr>
          <a:xfrm>
            <a:off x="1147754" y="4760204"/>
            <a:ext cx="4592655" cy="45086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2" tIns="46571" rIns="93142" bIns="46571"/>
          <a:lstStyle/>
          <a:p>
            <a:pPr eaLnBrk="1" hangingPunct="1">
              <a:spcBef>
                <a:spcPct val="80000"/>
              </a:spcBef>
            </a:pPr>
            <a:r>
              <a:rPr lang="fr-BE" altLang="fr-FR" sz="1600">
                <a:solidFill>
                  <a:schemeClr val="bg1"/>
                </a:solidFill>
                <a:latin typeface="Lucida Calligraphy" pitchFamily="66" charset="0"/>
                <a:ea typeface="ＭＳ Ｐゴシック" pitchFamily="34" charset="-128"/>
              </a:rPr>
              <a:t>No, it is not the universe. </a:t>
            </a:r>
          </a:p>
          <a:p>
            <a:pPr eaLnBrk="1" hangingPunct="1">
              <a:spcBef>
                <a:spcPct val="80000"/>
              </a:spcBef>
            </a:pPr>
            <a:r>
              <a:rPr lang="fr-BE" altLang="fr-FR" sz="1600">
                <a:solidFill>
                  <a:schemeClr val="bg1"/>
                </a:solidFill>
                <a:latin typeface="Lucida Calligraphy" pitchFamily="66" charset="0"/>
                <a:ea typeface="ＭＳ Ｐゴシック" pitchFamily="34" charset="-128"/>
              </a:rPr>
              <a:t>This image, now in close-up, d</a:t>
            </a:r>
            <a:r>
              <a:rPr lang="en-US" altLang="fr-FR" sz="1600">
                <a:solidFill>
                  <a:schemeClr val="bg1"/>
                </a:solidFill>
                <a:latin typeface="Lucida Calligraphy" pitchFamily="66" charset="0"/>
                <a:ea typeface="ＭＳ Ｐゴシック" pitchFamily="34" charset="-128"/>
              </a:rPr>
              <a:t>epicts the 320,000 light bulbs, equal to the number of kilowatt hours of electricity wasted in the United States every minute from inefficient residential electricity usage (inefficient wiring, computers in sleep mode, etc.). That is 230 million per day. </a:t>
            </a:r>
            <a:endParaRPr lang="fr-BE" altLang="fr-FR" sz="1600">
              <a:solidFill>
                <a:schemeClr val="bg1"/>
              </a:solidFill>
              <a:latin typeface="Lucida Calligraphy" pitchFamily="66" charset="0"/>
              <a:ea typeface="ＭＳ Ｐゴシック" pitchFamily="34" charset="-128"/>
            </a:endParaRPr>
          </a:p>
          <a:p>
            <a:pPr eaLnBrk="1" hangingPunct="1">
              <a:spcBef>
                <a:spcPct val="80000"/>
              </a:spcBef>
            </a:pPr>
            <a:r>
              <a:rPr lang="fr-BE" altLang="fr-FR" sz="1600">
                <a:solidFill>
                  <a:schemeClr val="bg1"/>
                </a:solidFill>
                <a:latin typeface="Lucida Calligraphy" pitchFamily="66" charset="0"/>
                <a:ea typeface="ＭＳ Ｐゴシック" pitchFamily="34" charset="-128"/>
              </a:rPr>
              <a:t>They are so numerous they look like an infinite universe, don</a:t>
            </a:r>
            <a:r>
              <a:rPr lang="fr-BE" altLang="nl-NL" sz="1600">
                <a:solidFill>
                  <a:schemeClr val="bg1"/>
                </a:solidFill>
                <a:latin typeface="Lucida Calligraphy" pitchFamily="66" charset="0"/>
                <a:ea typeface="ＭＳ Ｐゴシック" pitchFamily="34" charset="-128"/>
              </a:rPr>
              <a:t>’</a:t>
            </a:r>
            <a:r>
              <a:rPr lang="fr-BE" altLang="fr-FR" sz="1600">
                <a:solidFill>
                  <a:schemeClr val="bg1"/>
                </a:solidFill>
                <a:latin typeface="Lucida Calligraphy" pitchFamily="66" charset="0"/>
                <a:ea typeface="ＭＳ Ｐゴシック" pitchFamily="34" charset="-128"/>
              </a:rPr>
              <a:t>t they?  </a:t>
            </a:r>
            <a:endParaRPr lang="en-US" altLang="fr-FR" sz="1600">
              <a:solidFill>
                <a:schemeClr val="bg1"/>
              </a:solidFill>
              <a:latin typeface="Lucida Calligraphy" pitchFamily="66" charset="0"/>
              <a:ea typeface="ＭＳ Ｐゴシック" pitchFamily="34" charset="-128"/>
            </a:endParaRPr>
          </a:p>
          <a:p>
            <a:pPr eaLnBrk="1" hangingPunct="1">
              <a:spcBef>
                <a:spcPct val="80000"/>
              </a:spcBef>
            </a:pPr>
            <a:endParaRPr lang="en-US" altLang="fr-FR" sz="1600">
              <a:solidFill>
                <a:schemeClr val="bg1"/>
              </a:solidFill>
              <a:latin typeface="Lucida Calligraphy" pitchFamily="66"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39</a:t>
            </a:fld>
            <a:endParaRPr lang="en-US"/>
          </a:p>
        </p:txBody>
      </p:sp>
    </p:spTree>
    <p:extLst>
      <p:ext uri="{BB962C8B-B14F-4D97-AF65-F5344CB8AC3E}">
        <p14:creationId xmlns:p14="http://schemas.microsoft.com/office/powerpoint/2010/main" val="1836102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109572" name="Espace réservé du numéro de diapositive 3"/>
          <p:cNvSpPr>
            <a:spLocks noGrp="1"/>
          </p:cNvSpPr>
          <p:nvPr>
            <p:ph type="sldNum" sz="quarter" idx="5"/>
          </p:nvPr>
        </p:nvSpPr>
        <p:spPr>
          <a:noFill/>
        </p:spPr>
        <p:txBody>
          <a:bodyPr/>
          <a:lstStyle>
            <a:lvl1pPr defTabSz="959446">
              <a:defRPr sz="1700">
                <a:solidFill>
                  <a:schemeClr val="tx1"/>
                </a:solidFill>
                <a:latin typeface="Georgia" pitchFamily="18" charset="0"/>
              </a:defRPr>
            </a:lvl1pPr>
            <a:lvl2pPr marL="785001" indent="-301923" defTabSz="959446">
              <a:defRPr sz="1700">
                <a:solidFill>
                  <a:schemeClr val="tx1"/>
                </a:solidFill>
                <a:latin typeface="Georgia" pitchFamily="18" charset="0"/>
              </a:defRPr>
            </a:lvl2pPr>
            <a:lvl3pPr marL="1207694" indent="-241539" defTabSz="959446">
              <a:defRPr sz="1700">
                <a:solidFill>
                  <a:schemeClr val="tx1"/>
                </a:solidFill>
                <a:latin typeface="Georgia" pitchFamily="18" charset="0"/>
              </a:defRPr>
            </a:lvl3pPr>
            <a:lvl4pPr marL="1690771" indent="-241539" defTabSz="959446">
              <a:defRPr sz="1700">
                <a:solidFill>
                  <a:schemeClr val="tx1"/>
                </a:solidFill>
                <a:latin typeface="Georgia" pitchFamily="18" charset="0"/>
              </a:defRPr>
            </a:lvl4pPr>
            <a:lvl5pPr marL="2173849" indent="-241539" defTabSz="959446">
              <a:defRPr sz="1700">
                <a:solidFill>
                  <a:schemeClr val="tx1"/>
                </a:solidFill>
                <a:latin typeface="Georgia" pitchFamily="18" charset="0"/>
              </a:defRPr>
            </a:lvl5pPr>
            <a:lvl6pPr marL="2656926" indent="-241539" defTabSz="959446" eaLnBrk="0" fontAlgn="base" hangingPunct="0">
              <a:spcBef>
                <a:spcPct val="0"/>
              </a:spcBef>
              <a:spcAft>
                <a:spcPct val="0"/>
              </a:spcAft>
              <a:defRPr sz="1700">
                <a:solidFill>
                  <a:schemeClr val="tx1"/>
                </a:solidFill>
                <a:latin typeface="Georgia" pitchFamily="18" charset="0"/>
              </a:defRPr>
            </a:lvl6pPr>
            <a:lvl7pPr marL="3140004" indent="-241539" defTabSz="959446" eaLnBrk="0" fontAlgn="base" hangingPunct="0">
              <a:spcBef>
                <a:spcPct val="0"/>
              </a:spcBef>
              <a:spcAft>
                <a:spcPct val="0"/>
              </a:spcAft>
              <a:defRPr sz="1700">
                <a:solidFill>
                  <a:schemeClr val="tx1"/>
                </a:solidFill>
                <a:latin typeface="Georgia" pitchFamily="18" charset="0"/>
              </a:defRPr>
            </a:lvl7pPr>
            <a:lvl8pPr marL="3623081" indent="-241539" defTabSz="959446" eaLnBrk="0" fontAlgn="base" hangingPunct="0">
              <a:spcBef>
                <a:spcPct val="0"/>
              </a:spcBef>
              <a:spcAft>
                <a:spcPct val="0"/>
              </a:spcAft>
              <a:defRPr sz="1700">
                <a:solidFill>
                  <a:schemeClr val="tx1"/>
                </a:solidFill>
                <a:latin typeface="Georgia" pitchFamily="18" charset="0"/>
              </a:defRPr>
            </a:lvl8pPr>
            <a:lvl9pPr marL="4106159" indent="-241539" defTabSz="959446" eaLnBrk="0" fontAlgn="base" hangingPunct="0">
              <a:spcBef>
                <a:spcPct val="0"/>
              </a:spcBef>
              <a:spcAft>
                <a:spcPct val="0"/>
              </a:spcAft>
              <a:defRPr sz="1700">
                <a:solidFill>
                  <a:schemeClr val="tx1"/>
                </a:solidFill>
                <a:latin typeface="Georgia" pitchFamily="18" charset="0"/>
              </a:defRPr>
            </a:lvl9pPr>
          </a:lstStyle>
          <a:p>
            <a:fld id="{EBB78B05-CFAF-4D82-8888-A3096BD31787}" type="slidenum">
              <a:rPr lang="en-US" altLang="en-US" sz="1300">
                <a:solidFill>
                  <a:srgbClr val="000000"/>
                </a:solidFill>
                <a:latin typeface="Arial" charset="0"/>
                <a:cs typeface="Arial" charset="0"/>
                <a:sym typeface="Arial" charset="0"/>
              </a:rPr>
              <a:pPr/>
              <a:t>47</a:t>
            </a:fld>
            <a:endParaRPr lang="en-US" altLang="en-US" sz="1300">
              <a:solidFill>
                <a:srgbClr val="000000"/>
              </a:solidFill>
              <a:latin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901698" y="9517546"/>
            <a:ext cx="2984871" cy="50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65D14084-5D94-4AB7-ADDE-8B3C5A0D5A45}" type="slidenum">
              <a:rPr lang="fr-FR" altLang="fr-FR">
                <a:solidFill>
                  <a:srgbClr val="000000"/>
                </a:solidFill>
                <a:latin typeface="Arial" charset="0"/>
              </a:rPr>
              <a:pPr algn="r" eaLnBrk="1" hangingPunct="1">
                <a:spcBef>
                  <a:spcPct val="0"/>
                </a:spcBef>
              </a:pPr>
              <a:t>5</a:t>
            </a:fld>
            <a:endParaRPr lang="fr-FR" altLang="fr-FR">
              <a:solidFill>
                <a:srgbClr val="000000"/>
              </a:solidFill>
              <a:latin typeface="Arial" charset="0"/>
            </a:endParaRPr>
          </a:p>
        </p:txBody>
      </p:sp>
      <p:sp>
        <p:nvSpPr>
          <p:cNvPr id="483331" name="Rectangle 2"/>
          <p:cNvSpPr>
            <a:spLocks noGrp="1" noRot="1" noChangeAspect="1" noChangeArrowheads="1" noTextEdit="1"/>
          </p:cNvSpPr>
          <p:nvPr>
            <p:ph type="sldImg"/>
          </p:nvPr>
        </p:nvSpPr>
        <p:spPr>
          <a:xfrm>
            <a:off x="0" y="0"/>
            <a:ext cx="0" cy="0"/>
          </a:xfrm>
          <a:ln/>
        </p:spPr>
      </p:sp>
      <p:sp>
        <p:nvSpPr>
          <p:cNvPr id="483332" name="Rectangle 3"/>
          <p:cNvSpPr>
            <a:spLocks noGrp="1" noChangeArrowheads="1"/>
          </p:cNvSpPr>
          <p:nvPr>
            <p:ph type="body" idx="1"/>
          </p:nvPr>
        </p:nvSpPr>
        <p:spPr>
          <a:xfrm>
            <a:off x="0" y="0"/>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fr-FR" altLang="fr-FR"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7305113-29B3-AC4B-A8DC-06E23693CEC4}" type="slidenum">
              <a:rPr lang="fr-FR" smtClean="0"/>
              <a:t>48</a:t>
            </a:fld>
            <a:endParaRPr lang="fr-F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82" t="9417" r="14307" b="7063"/>
          <a:stretch/>
        </p:blipFill>
        <p:spPr bwMode="auto">
          <a:xfrm>
            <a:off x="140004" y="5077354"/>
            <a:ext cx="3299446" cy="229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39450" y="5010068"/>
            <a:ext cx="3448713" cy="4498764"/>
          </a:xfrm>
          <a:prstGeom prst="rect">
            <a:avLst/>
          </a:prstGeom>
        </p:spPr>
        <p:txBody>
          <a:bodyPr wrap="square" lIns="96616" tIns="48308" rIns="96616" bIns="48308">
            <a:spAutoFit/>
          </a:bodyPr>
          <a:lstStyle/>
          <a:p>
            <a:r>
              <a:rPr lang="en-US" sz="1300" dirty="0"/>
              <a:t>There are no traditional hierarchies at Gore, but we’re not a completely flat organization. Our lattice structure guides how we operate and communicate; through this structure, associates engage with whomever is needed to get our work done.</a:t>
            </a:r>
          </a:p>
          <a:p>
            <a:r>
              <a:rPr lang="en-US" sz="1300" dirty="0"/>
              <a:t>We also have a leadership structure. Leaders most often emerge based on skill, capability and followership — or their potential to build followership over time. The leadership structure helps us understand expectations and scope and helps each of us stay accountable to our commitments.</a:t>
            </a:r>
          </a:p>
          <a:p>
            <a:r>
              <a:rPr lang="en-US" sz="1300" dirty="0"/>
              <a:t>Gore's "lattice" structure is based on interconnection among associates where direct communication is seen as critical to our success. If you need another associate’s input, you don’t need to ask his or her leader; you can contact the associate directly. This can make Gore feel much less formal than most workplaces. We are driven to uncover our full potential — as individuals, as teams and as an organization.</a:t>
            </a:r>
          </a:p>
        </p:txBody>
      </p:sp>
    </p:spTree>
    <p:extLst>
      <p:ext uri="{BB962C8B-B14F-4D97-AF65-F5344CB8AC3E}">
        <p14:creationId xmlns:p14="http://schemas.microsoft.com/office/powerpoint/2010/main" val="223881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smtClean="0">
              <a:latin typeface="Arial" pitchFamily="34" charset="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7305113-29B3-AC4B-A8DC-06E23693CEC4}" type="slidenum">
              <a:rPr lang="fr-FR" smtClean="0"/>
              <a:t>52</a:t>
            </a:fld>
            <a:endParaRPr lang="fr-FR"/>
          </a:p>
        </p:txBody>
      </p:sp>
      <p:sp>
        <p:nvSpPr>
          <p:cNvPr id="5" name="Rectangle 4"/>
          <p:cNvSpPr/>
          <p:nvPr/>
        </p:nvSpPr>
        <p:spPr>
          <a:xfrm>
            <a:off x="0" y="4680142"/>
            <a:ext cx="4110499" cy="5683704"/>
          </a:xfrm>
          <a:prstGeom prst="rect">
            <a:avLst/>
          </a:prstGeom>
        </p:spPr>
        <p:txBody>
          <a:bodyPr wrap="square" lIns="96616" tIns="48308" rIns="96616" bIns="48308">
            <a:spAutoFit/>
          </a:bodyPr>
          <a:lstStyle/>
          <a:p>
            <a:r>
              <a:rPr lang="en-US" sz="1100" dirty="0"/>
              <a:t>Personal and professional growth are important aspects of anyone’s satisfaction at work. At Gore, we have a fundamental belief in the potential of individuals to be creative, solve problems, and exercise judgment and initiative. No matter your area of expertise at Gore, our "freedom" principle ensures that we'll encourage you to grow and maximize your true potential.</a:t>
            </a:r>
          </a:p>
          <a:p>
            <a:r>
              <a:rPr lang="en-US" sz="1100" dirty="0"/>
              <a:t>You'll be expected to demonstrate specific competencies to build your track record within the organization. Once established, you can increase your "depth" by becoming an expert in a certain specialized field, or you can increase your "breadth" by assuming broader responsibilities. The depth and breadth of your career will differ based on your skills, your passion and the opportunities available.</a:t>
            </a:r>
          </a:p>
          <a:p>
            <a:r>
              <a:rPr lang="en-US" sz="1100" dirty="0"/>
              <a:t>Each associate’s journey at Gore is dynamic and may change over time. As you follow a development path at Gore that supports your success, increases your ability to contribute, and helps the enterprise succeed, you will be encouraged by the associates around you. That encouragement is key to Gore and to your growth and development here.</a:t>
            </a:r>
          </a:p>
          <a:p>
            <a:r>
              <a:rPr lang="en-US" sz="1100" b="1" dirty="0"/>
              <a:t>It's All About Finding That "Sweet Spot"</a:t>
            </a:r>
            <a:endParaRPr lang="en-US" sz="1100" dirty="0"/>
          </a:p>
          <a:p>
            <a:r>
              <a:rPr lang="en-US" sz="1100" dirty="0"/>
              <a:t>Gore values people who continually seek to grow their skills, knowledge and abilities, and we offer a variety of opportunities for personal and professional development. Each associate is responsible for a development plan that aligns with his or her interests and with the needs of the enterprise. You'll work with your leader and sponsor to find your "sweet spot" — where your skills, your passion and the enterprise’s needs intersect.</a:t>
            </a:r>
          </a:p>
          <a:p>
            <a:r>
              <a:rPr lang="en-US" sz="1100" dirty="0"/>
              <a:t>Continuing to grow and learn is an expectation of all associates at Gore. We support associates' ongoing growth and development in a variety of ways-- on the job experiences, coaching, mentoring, and structured learning opportunities externally and internally in the classroom: face to face, virtually and online. We provide opportunities for associates to take on new challenges that push their ideas, knowledge and abilities to the next level.</a:t>
            </a:r>
          </a:p>
        </p:txBody>
      </p:sp>
      <p:pic>
        <p:nvPicPr>
          <p:cNvPr id="6" name="Picture 3" descr="C:\Users\Laurent Ledoux\Documents\sweetspot g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214" y="5827123"/>
            <a:ext cx="2621083" cy="278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9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7305113-29B3-AC4B-A8DC-06E23693CEC4}" type="slidenum">
              <a:rPr lang="fr-FR" smtClean="0"/>
              <a:t>55</a:t>
            </a:fld>
            <a:endParaRPr lang="fr-FR"/>
          </a:p>
        </p:txBody>
      </p:sp>
      <p:sp>
        <p:nvSpPr>
          <p:cNvPr id="5" name="Rectangle 4"/>
          <p:cNvSpPr/>
          <p:nvPr/>
        </p:nvSpPr>
        <p:spPr>
          <a:xfrm>
            <a:off x="1148027" y="5333391"/>
            <a:ext cx="4592109" cy="4544931"/>
          </a:xfrm>
          <a:prstGeom prst="rect">
            <a:avLst/>
          </a:prstGeom>
        </p:spPr>
        <p:txBody>
          <a:bodyPr lIns="96616" tIns="48308" rIns="96616" bIns="48308">
            <a:spAutoFit/>
          </a:bodyPr>
          <a:lstStyle/>
          <a:p>
            <a:r>
              <a:rPr lang="en-US" sz="1700" i="1" dirty="0"/>
              <a:t>Freedom:</a:t>
            </a:r>
            <a:r>
              <a:rPr lang="en-US" sz="1700" dirty="0"/>
              <a:t> We encourage each other to grow in knowledge, skill, scope of responsibility and range of activities. We believe that associates will exceed expectations when given the freedom to do so.</a:t>
            </a:r>
          </a:p>
          <a:p>
            <a:r>
              <a:rPr lang="en-US" sz="1700" i="1" dirty="0"/>
              <a:t>Fairness:</a:t>
            </a:r>
            <a:r>
              <a:rPr lang="en-US" sz="1700" dirty="0"/>
              <a:t> Everyone at Gore sincerely tries to be fair with each other, our suppliers, our customers and anyone else with whom we do business.</a:t>
            </a:r>
          </a:p>
          <a:p>
            <a:r>
              <a:rPr lang="en-US" sz="1700" i="1" dirty="0"/>
              <a:t>Commitment:</a:t>
            </a:r>
            <a:r>
              <a:rPr lang="en-US" sz="1700" dirty="0"/>
              <a:t> We are not assigned tasks; rather, we each make our own commitments and keep them.</a:t>
            </a:r>
          </a:p>
          <a:p>
            <a:r>
              <a:rPr lang="en-US" sz="1700" i="1" dirty="0"/>
              <a:t>Waterline:</a:t>
            </a:r>
            <a:r>
              <a:rPr lang="en-US" sz="1700" dirty="0"/>
              <a:t> Everyone at Gore consults with other knowledgeable associates before taking actions that might be "below the waterline,” causing serious damage to the enterprise</a:t>
            </a:r>
          </a:p>
          <a:p>
            <a:endParaRPr lang="en-US" sz="1700" dirty="0"/>
          </a:p>
          <a:p>
            <a:r>
              <a:rPr lang="en-US" sz="1700" dirty="0"/>
              <a:t>Discretionary time</a:t>
            </a:r>
          </a:p>
        </p:txBody>
      </p:sp>
    </p:spTree>
    <p:extLst>
      <p:ext uri="{BB962C8B-B14F-4D97-AF65-F5344CB8AC3E}">
        <p14:creationId xmlns:p14="http://schemas.microsoft.com/office/powerpoint/2010/main" val="429144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smtClean="0">
              <a:latin typeface="Arial" pitchFamily="34" charset="0"/>
              <a:ea typeface="MS PGothic"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smtClean="0">
              <a:latin typeface="Arial" pitchFamily="34" charset="0"/>
              <a:ea typeface="MS PGothic" pitchFamily="34" charset="-128"/>
            </a:endParaRPr>
          </a:p>
        </p:txBody>
      </p:sp>
      <p:pic>
        <p:nvPicPr>
          <p:cNvPr id="123908" name="Picture 2"/>
          <p:cNvPicPr>
            <a:picLocks noChangeAspect="1" noChangeArrowheads="1"/>
          </p:cNvPicPr>
          <p:nvPr/>
        </p:nvPicPr>
        <p:blipFill>
          <a:blip r:embed="rId3">
            <a:extLst>
              <a:ext uri="{28A0092B-C50C-407E-A947-70E740481C1C}">
                <a14:useLocalDpi xmlns:a14="http://schemas.microsoft.com/office/drawing/2010/main" val="0"/>
              </a:ext>
            </a:extLst>
          </a:blip>
          <a:srcRect l="22438" t="29926" r="39999" b="28537"/>
          <a:stretch>
            <a:fillRect/>
          </a:stretch>
        </p:blipFill>
        <p:spPr bwMode="auto">
          <a:xfrm>
            <a:off x="0" y="4423893"/>
            <a:ext cx="6888163" cy="5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smtClean="0">
              <a:latin typeface="Arial" pitchFamily="34" charset="0"/>
              <a:ea typeface="MS PGothic"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63</a:t>
            </a:fld>
            <a:endParaRPr lang="en-US"/>
          </a:p>
        </p:txBody>
      </p:sp>
    </p:spTree>
    <p:extLst>
      <p:ext uri="{BB962C8B-B14F-4D97-AF65-F5344CB8AC3E}">
        <p14:creationId xmlns:p14="http://schemas.microsoft.com/office/powerpoint/2010/main" val="80552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64</a:t>
            </a:fld>
            <a:endParaRPr lang="en-US"/>
          </a:p>
        </p:txBody>
      </p:sp>
    </p:spTree>
    <p:extLst>
      <p:ext uri="{BB962C8B-B14F-4D97-AF65-F5344CB8AC3E}">
        <p14:creationId xmlns:p14="http://schemas.microsoft.com/office/powerpoint/2010/main" val="3134802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65</a:t>
            </a:fld>
            <a:endParaRPr lang="en-US"/>
          </a:p>
        </p:txBody>
      </p:sp>
    </p:spTree>
    <p:extLst>
      <p:ext uri="{BB962C8B-B14F-4D97-AF65-F5344CB8AC3E}">
        <p14:creationId xmlns:p14="http://schemas.microsoft.com/office/powerpoint/2010/main" val="203146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901698" y="9517546"/>
            <a:ext cx="2984871" cy="50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3AC53364-8843-467E-B0FE-8B2C843B4AC4}" type="slidenum">
              <a:rPr lang="fr-FR" altLang="fr-FR">
                <a:solidFill>
                  <a:srgbClr val="000000"/>
                </a:solidFill>
                <a:latin typeface="Arial" charset="0"/>
              </a:rPr>
              <a:pPr algn="r" eaLnBrk="1" hangingPunct="1">
                <a:spcBef>
                  <a:spcPct val="0"/>
                </a:spcBef>
              </a:pPr>
              <a:t>6</a:t>
            </a:fld>
            <a:endParaRPr lang="fr-FR" altLang="fr-FR">
              <a:solidFill>
                <a:srgbClr val="000000"/>
              </a:solidFill>
              <a:latin typeface="Arial" charset="0"/>
            </a:endParaRPr>
          </a:p>
        </p:txBody>
      </p:sp>
      <p:sp>
        <p:nvSpPr>
          <p:cNvPr id="528387" name="Rectangle 2"/>
          <p:cNvSpPr>
            <a:spLocks noGrp="1" noRot="1" noChangeAspect="1" noChangeArrowheads="1" noTextEdit="1"/>
          </p:cNvSpPr>
          <p:nvPr>
            <p:ph type="sldImg"/>
          </p:nvPr>
        </p:nvSpPr>
        <p:spPr>
          <a:xfrm>
            <a:off x="0" y="0"/>
            <a:ext cx="0" cy="0"/>
          </a:xfrm>
          <a:ln/>
        </p:spPr>
      </p:sp>
      <p:sp>
        <p:nvSpPr>
          <p:cNvPr id="528388" name="Rectangle 3"/>
          <p:cNvSpPr>
            <a:spLocks noGrp="1" noChangeArrowheads="1"/>
          </p:cNvSpPr>
          <p:nvPr>
            <p:ph type="body" idx="1"/>
          </p:nvPr>
        </p:nvSpPr>
        <p:spPr>
          <a:xfrm>
            <a:off x="0" y="0"/>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fr-FR" altLang="fr-FR"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66</a:t>
            </a:fld>
            <a:endParaRPr lang="en-US"/>
          </a:p>
        </p:txBody>
      </p:sp>
    </p:spTree>
    <p:extLst>
      <p:ext uri="{BB962C8B-B14F-4D97-AF65-F5344CB8AC3E}">
        <p14:creationId xmlns:p14="http://schemas.microsoft.com/office/powerpoint/2010/main" val="3511924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67</a:t>
            </a:fld>
            <a:endParaRPr lang="en-US"/>
          </a:p>
        </p:txBody>
      </p:sp>
    </p:spTree>
    <p:extLst>
      <p:ext uri="{BB962C8B-B14F-4D97-AF65-F5344CB8AC3E}">
        <p14:creationId xmlns:p14="http://schemas.microsoft.com/office/powerpoint/2010/main" val="1385600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68</a:t>
            </a:fld>
            <a:endParaRPr lang="en-US"/>
          </a:p>
        </p:txBody>
      </p:sp>
    </p:spTree>
    <p:extLst>
      <p:ext uri="{BB962C8B-B14F-4D97-AF65-F5344CB8AC3E}">
        <p14:creationId xmlns:p14="http://schemas.microsoft.com/office/powerpoint/2010/main" val="1910107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69</a:t>
            </a:fld>
            <a:endParaRPr lang="en-US"/>
          </a:p>
        </p:txBody>
      </p:sp>
    </p:spTree>
    <p:extLst>
      <p:ext uri="{BB962C8B-B14F-4D97-AF65-F5344CB8AC3E}">
        <p14:creationId xmlns:p14="http://schemas.microsoft.com/office/powerpoint/2010/main" val="3651605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70</a:t>
            </a:fld>
            <a:endParaRPr lang="en-US"/>
          </a:p>
        </p:txBody>
      </p:sp>
    </p:spTree>
    <p:extLst>
      <p:ext uri="{BB962C8B-B14F-4D97-AF65-F5344CB8AC3E}">
        <p14:creationId xmlns:p14="http://schemas.microsoft.com/office/powerpoint/2010/main" val="412312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71</a:t>
            </a:fld>
            <a:endParaRPr lang="en-US"/>
          </a:p>
        </p:txBody>
      </p:sp>
    </p:spTree>
    <p:extLst>
      <p:ext uri="{BB962C8B-B14F-4D97-AF65-F5344CB8AC3E}">
        <p14:creationId xmlns:p14="http://schemas.microsoft.com/office/powerpoint/2010/main" val="2853044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72</a:t>
            </a:fld>
            <a:endParaRPr lang="en-US"/>
          </a:p>
        </p:txBody>
      </p:sp>
    </p:spTree>
    <p:extLst>
      <p:ext uri="{BB962C8B-B14F-4D97-AF65-F5344CB8AC3E}">
        <p14:creationId xmlns:p14="http://schemas.microsoft.com/office/powerpoint/2010/main" val="1734697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73</a:t>
            </a:fld>
            <a:endParaRPr lang="en-US"/>
          </a:p>
        </p:txBody>
      </p:sp>
    </p:spTree>
    <p:extLst>
      <p:ext uri="{BB962C8B-B14F-4D97-AF65-F5344CB8AC3E}">
        <p14:creationId xmlns:p14="http://schemas.microsoft.com/office/powerpoint/2010/main" val="942669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74</a:t>
            </a:fld>
            <a:endParaRPr lang="en-US"/>
          </a:p>
        </p:txBody>
      </p:sp>
    </p:spTree>
    <p:extLst>
      <p:ext uri="{BB962C8B-B14F-4D97-AF65-F5344CB8AC3E}">
        <p14:creationId xmlns:p14="http://schemas.microsoft.com/office/powerpoint/2010/main" val="16589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75</a:t>
            </a:fld>
            <a:endParaRPr lang="en-US"/>
          </a:p>
        </p:txBody>
      </p:sp>
    </p:spTree>
    <p:extLst>
      <p:ext uri="{BB962C8B-B14F-4D97-AF65-F5344CB8AC3E}">
        <p14:creationId xmlns:p14="http://schemas.microsoft.com/office/powerpoint/2010/main" val="166834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a:t>
            </a:fld>
            <a:endParaRPr lang="en-US"/>
          </a:p>
        </p:txBody>
      </p:sp>
    </p:spTree>
    <p:extLst>
      <p:ext uri="{BB962C8B-B14F-4D97-AF65-F5344CB8AC3E}">
        <p14:creationId xmlns:p14="http://schemas.microsoft.com/office/powerpoint/2010/main" val="1022018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76</a:t>
            </a:fld>
            <a:endParaRPr lang="en-US"/>
          </a:p>
        </p:txBody>
      </p:sp>
    </p:spTree>
    <p:extLst>
      <p:ext uri="{BB962C8B-B14F-4D97-AF65-F5344CB8AC3E}">
        <p14:creationId xmlns:p14="http://schemas.microsoft.com/office/powerpoint/2010/main" val="2300039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77</a:t>
            </a:fld>
            <a:endParaRPr lang="en-US"/>
          </a:p>
        </p:txBody>
      </p:sp>
    </p:spTree>
    <p:extLst>
      <p:ext uri="{BB962C8B-B14F-4D97-AF65-F5344CB8AC3E}">
        <p14:creationId xmlns:p14="http://schemas.microsoft.com/office/powerpoint/2010/main" val="819479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Tous</a:t>
            </a:r>
            <a:r>
              <a:rPr lang="nl-BE" dirty="0" smtClean="0"/>
              <a:t> les mythes </a:t>
            </a:r>
            <a:r>
              <a:rPr lang="nl-BE" dirty="0" err="1" smtClean="0"/>
              <a:t>évoquent</a:t>
            </a:r>
            <a:r>
              <a:rPr lang="nl-BE" dirty="0" smtClean="0"/>
              <a:t> le </a:t>
            </a:r>
            <a:r>
              <a:rPr lang="nl-BE" dirty="0" err="1" smtClean="0"/>
              <a:t>combat</a:t>
            </a:r>
            <a:r>
              <a:rPr lang="nl-BE" dirty="0" smtClean="0"/>
              <a:t> </a:t>
            </a:r>
            <a:r>
              <a:rPr lang="nl-BE" dirty="0" err="1" smtClean="0"/>
              <a:t>intrapsychique</a:t>
            </a:r>
            <a:r>
              <a:rPr lang="nl-BE" dirty="0" smtClean="0"/>
              <a:t> des </a:t>
            </a:r>
            <a:r>
              <a:rPr lang="nl-BE" dirty="0" err="1" smtClean="0"/>
              <a:t>hommes</a:t>
            </a:r>
            <a:r>
              <a:rPr lang="nl-BE" dirty="0" smtClean="0"/>
              <a:t> pour ne pas se laisser </a:t>
            </a:r>
            <a:r>
              <a:rPr lang="nl-BE" dirty="0" err="1" smtClean="0"/>
              <a:t>emporter</a:t>
            </a:r>
            <a:r>
              <a:rPr lang="nl-BE" dirty="0" smtClean="0"/>
              <a:t> par la </a:t>
            </a:r>
            <a:r>
              <a:rPr lang="nl-BE" dirty="0" err="1" smtClean="0"/>
              <a:t>multiplicité</a:t>
            </a:r>
            <a:r>
              <a:rPr lang="nl-BE" dirty="0" smtClean="0"/>
              <a:t> des </a:t>
            </a:r>
            <a:r>
              <a:rPr lang="nl-BE" dirty="0" err="1" smtClean="0"/>
              <a:t>désirs</a:t>
            </a:r>
            <a:r>
              <a:rPr lang="nl-BE" dirty="0" smtClean="0"/>
              <a:t> (</a:t>
            </a:r>
            <a:r>
              <a:rPr lang="nl-BE" dirty="0" err="1" smtClean="0"/>
              <a:t>ici</a:t>
            </a:r>
            <a:r>
              <a:rPr lang="nl-BE" dirty="0" smtClean="0"/>
              <a:t> </a:t>
            </a:r>
            <a:r>
              <a:rPr lang="nl-BE" dirty="0" err="1" smtClean="0"/>
              <a:t>représentés</a:t>
            </a:r>
            <a:r>
              <a:rPr lang="nl-BE" dirty="0" smtClean="0"/>
              <a:t> par la chimère, </a:t>
            </a:r>
            <a:r>
              <a:rPr lang="nl-BE" dirty="0" err="1" smtClean="0"/>
              <a:t>symbole</a:t>
            </a:r>
            <a:r>
              <a:rPr lang="nl-BE" dirty="0" smtClean="0"/>
              <a:t> de </a:t>
            </a:r>
            <a:r>
              <a:rPr lang="nl-BE" dirty="0" err="1" smtClean="0"/>
              <a:t>l’exaltation</a:t>
            </a:r>
            <a:r>
              <a:rPr lang="nl-BE" dirty="0" smtClean="0"/>
              <a:t> des </a:t>
            </a:r>
            <a:r>
              <a:rPr lang="nl-BE" dirty="0" err="1" smtClean="0"/>
              <a:t>désirs</a:t>
            </a:r>
            <a:r>
              <a:rPr lang="nl-BE" dirty="0" smtClean="0"/>
              <a:t> </a:t>
            </a:r>
            <a:r>
              <a:rPr lang="nl-BE" dirty="0" err="1" smtClean="0"/>
              <a:t>matériels</a:t>
            </a:r>
            <a:r>
              <a:rPr lang="nl-BE" dirty="0" smtClean="0"/>
              <a:t>, </a:t>
            </a:r>
            <a:r>
              <a:rPr lang="nl-BE" dirty="0" err="1" smtClean="0"/>
              <a:t>sexuels</a:t>
            </a:r>
            <a:r>
              <a:rPr lang="nl-BE" dirty="0" smtClean="0"/>
              <a:t> et </a:t>
            </a:r>
            <a:r>
              <a:rPr lang="nl-BE" dirty="0" err="1" smtClean="0"/>
              <a:t>spirituels</a:t>
            </a:r>
            <a:r>
              <a:rPr lang="nl-BE" dirty="0" smtClean="0"/>
              <a:t>. </a:t>
            </a:r>
          </a:p>
          <a:p>
            <a:r>
              <a:rPr lang="nl-BE" dirty="0" smtClean="0"/>
              <a:t>Pour </a:t>
            </a:r>
            <a:r>
              <a:rPr lang="nl-BE" dirty="0" err="1" smtClean="0"/>
              <a:t>ce</a:t>
            </a:r>
            <a:r>
              <a:rPr lang="nl-BE" dirty="0" smtClean="0"/>
              <a:t> faire : </a:t>
            </a:r>
            <a:r>
              <a:rPr lang="nl-BE" dirty="0" err="1" smtClean="0"/>
              <a:t>spiritualisation</a:t>
            </a:r>
            <a:r>
              <a:rPr lang="nl-BE" dirty="0" smtClean="0"/>
              <a:t> et </a:t>
            </a:r>
            <a:r>
              <a:rPr lang="nl-BE" dirty="0" err="1" smtClean="0"/>
              <a:t>sublimation</a:t>
            </a:r>
            <a:r>
              <a:rPr lang="nl-BE" dirty="0" smtClean="0"/>
              <a:t>, </a:t>
            </a:r>
            <a:r>
              <a:rPr lang="nl-BE" dirty="0" err="1" smtClean="0"/>
              <a:t>ici</a:t>
            </a:r>
            <a:r>
              <a:rPr lang="nl-BE" dirty="0" smtClean="0"/>
              <a:t> </a:t>
            </a:r>
            <a:r>
              <a:rPr lang="nl-BE" dirty="0" err="1" smtClean="0"/>
              <a:t>représenté</a:t>
            </a:r>
            <a:r>
              <a:rPr lang="nl-BE" dirty="0" smtClean="0"/>
              <a:t> par </a:t>
            </a:r>
            <a:r>
              <a:rPr lang="nl-BE" dirty="0" err="1" smtClean="0"/>
              <a:t>Pagase</a:t>
            </a:r>
            <a:r>
              <a:rPr lang="nl-BE" dirty="0" smtClean="0"/>
              <a:t>, </a:t>
            </a:r>
            <a:r>
              <a:rPr lang="nl-BE" dirty="0" err="1" smtClean="0"/>
              <a:t>qui</a:t>
            </a:r>
            <a:r>
              <a:rPr lang="nl-BE" dirty="0" smtClean="0"/>
              <a:t> aide </a:t>
            </a:r>
            <a:r>
              <a:rPr lang="nl-BE" dirty="0" err="1" smtClean="0"/>
              <a:t>Bellerophon</a:t>
            </a:r>
            <a:r>
              <a:rPr lang="nl-BE" dirty="0" smtClean="0"/>
              <a:t> </a:t>
            </a:r>
            <a:r>
              <a:rPr lang="nl-BE" dirty="0" err="1" smtClean="0"/>
              <a:t>qui</a:t>
            </a:r>
            <a:r>
              <a:rPr lang="nl-BE" dirty="0" smtClean="0"/>
              <a:t> </a:t>
            </a:r>
            <a:r>
              <a:rPr lang="nl-BE" dirty="0" err="1" smtClean="0"/>
              <a:t>vient</a:t>
            </a:r>
            <a:r>
              <a:rPr lang="nl-BE" dirty="0" smtClean="0"/>
              <a:t> a bout (</a:t>
            </a:r>
            <a:r>
              <a:rPr lang="nl-BE" dirty="0" err="1" smtClean="0"/>
              <a:t>temporairement</a:t>
            </a:r>
            <a:r>
              <a:rPr lang="nl-BE" dirty="0" smtClean="0"/>
              <a:t>) de la Chimère.. </a:t>
            </a:r>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78</a:t>
            </a:fld>
            <a:endParaRPr lang="fr-FR"/>
          </a:p>
        </p:txBody>
      </p:sp>
    </p:spTree>
    <p:extLst>
      <p:ext uri="{BB962C8B-B14F-4D97-AF65-F5344CB8AC3E}">
        <p14:creationId xmlns:p14="http://schemas.microsoft.com/office/powerpoint/2010/main" val="4225959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79</a:t>
            </a:fld>
            <a:endParaRPr lang="en-US"/>
          </a:p>
        </p:txBody>
      </p:sp>
    </p:spTree>
    <p:extLst>
      <p:ext uri="{BB962C8B-B14F-4D97-AF65-F5344CB8AC3E}">
        <p14:creationId xmlns:p14="http://schemas.microsoft.com/office/powerpoint/2010/main" val="15613952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80</a:t>
            </a:fld>
            <a:endParaRPr lang="en-US"/>
          </a:p>
        </p:txBody>
      </p:sp>
    </p:spTree>
    <p:extLst>
      <p:ext uri="{BB962C8B-B14F-4D97-AF65-F5344CB8AC3E}">
        <p14:creationId xmlns:p14="http://schemas.microsoft.com/office/powerpoint/2010/main" val="3088158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81</a:t>
            </a:fld>
            <a:endParaRPr lang="en-US"/>
          </a:p>
        </p:txBody>
      </p:sp>
    </p:spTree>
    <p:extLst>
      <p:ext uri="{BB962C8B-B14F-4D97-AF65-F5344CB8AC3E}">
        <p14:creationId xmlns:p14="http://schemas.microsoft.com/office/powerpoint/2010/main" val="3815053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82</a:t>
            </a:fld>
            <a:endParaRPr lang="en-US"/>
          </a:p>
        </p:txBody>
      </p:sp>
    </p:spTree>
    <p:extLst>
      <p:ext uri="{BB962C8B-B14F-4D97-AF65-F5344CB8AC3E}">
        <p14:creationId xmlns:p14="http://schemas.microsoft.com/office/powerpoint/2010/main" val="1425754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Psychologie de la </a:t>
            </a:r>
            <a:r>
              <a:rPr lang="nl-BE" dirty="0" err="1" smtClean="0"/>
              <a:t>motivation</a:t>
            </a:r>
            <a:endParaRPr lang="nl-BE" dirty="0" smtClean="0"/>
          </a:p>
          <a:p>
            <a:r>
              <a:rPr lang="nl-BE" dirty="0" smtClean="0"/>
              <a:t>Le </a:t>
            </a:r>
            <a:r>
              <a:rPr lang="nl-BE" dirty="0" err="1" smtClean="0"/>
              <a:t>désir</a:t>
            </a:r>
            <a:r>
              <a:rPr lang="nl-BE" dirty="0" smtClean="0"/>
              <a:t> </a:t>
            </a:r>
            <a:r>
              <a:rPr lang="nl-BE" dirty="0" err="1" smtClean="0"/>
              <a:t>essentiel</a:t>
            </a:r>
            <a:r>
              <a:rPr lang="nl-BE" dirty="0" smtClean="0"/>
              <a:t>, </a:t>
            </a:r>
            <a:r>
              <a:rPr lang="nl-BE" dirty="0" err="1" smtClean="0"/>
              <a:t>l’élan</a:t>
            </a:r>
            <a:r>
              <a:rPr lang="nl-BE" dirty="0" smtClean="0"/>
              <a:t> </a:t>
            </a:r>
            <a:r>
              <a:rPr lang="nl-BE" dirty="0" err="1" smtClean="0"/>
              <a:t>vital</a:t>
            </a:r>
            <a:endParaRPr lang="nl-BE" dirty="0" smtClean="0"/>
          </a:p>
          <a:p>
            <a:r>
              <a:rPr lang="nl-BE" dirty="0" err="1" smtClean="0"/>
              <a:t>Représenté</a:t>
            </a:r>
            <a:r>
              <a:rPr lang="nl-BE" dirty="0" smtClean="0"/>
              <a:t> </a:t>
            </a:r>
            <a:r>
              <a:rPr lang="nl-BE" dirty="0" err="1" smtClean="0"/>
              <a:t>ici</a:t>
            </a:r>
            <a:r>
              <a:rPr lang="nl-BE" dirty="0" smtClean="0"/>
              <a:t> par </a:t>
            </a:r>
            <a:r>
              <a:rPr lang="nl-BE" dirty="0" err="1" smtClean="0"/>
              <a:t>l’arbre</a:t>
            </a:r>
            <a:r>
              <a:rPr lang="nl-BE" dirty="0" smtClean="0"/>
              <a:t> de </a:t>
            </a:r>
            <a:r>
              <a:rPr lang="nl-BE" dirty="0" err="1" smtClean="0"/>
              <a:t>vie</a:t>
            </a:r>
            <a:r>
              <a:rPr lang="nl-BE" dirty="0" smtClean="0"/>
              <a:t> (du film The </a:t>
            </a:r>
            <a:r>
              <a:rPr lang="nl-BE" dirty="0" err="1" smtClean="0"/>
              <a:t>Fountain</a:t>
            </a:r>
            <a:r>
              <a:rPr lang="nl-BE" dirty="0" smtClean="0"/>
              <a:t> </a:t>
            </a:r>
            <a:r>
              <a:rPr lang="nl-BE" dirty="0" err="1" smtClean="0"/>
              <a:t>d’Aranofsky</a:t>
            </a:r>
            <a:r>
              <a:rPr lang="nl-BE" dirty="0" smtClean="0"/>
              <a:t>)</a:t>
            </a:r>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83</a:t>
            </a:fld>
            <a:endParaRPr lang="fr-FR"/>
          </a:p>
        </p:txBody>
      </p:sp>
    </p:spTree>
    <p:extLst>
      <p:ext uri="{BB962C8B-B14F-4D97-AF65-F5344CB8AC3E}">
        <p14:creationId xmlns:p14="http://schemas.microsoft.com/office/powerpoint/2010/main" val="2077932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Psychologie de la </a:t>
            </a:r>
            <a:r>
              <a:rPr lang="nl-BE" dirty="0" err="1" smtClean="0"/>
              <a:t>motivation</a:t>
            </a:r>
            <a:endParaRPr lang="nl-BE" dirty="0" smtClean="0"/>
          </a:p>
          <a:p>
            <a:r>
              <a:rPr lang="nl-BE" dirty="0" smtClean="0"/>
              <a:t>Le </a:t>
            </a:r>
            <a:r>
              <a:rPr lang="nl-BE" dirty="0" err="1" smtClean="0"/>
              <a:t>désir</a:t>
            </a:r>
            <a:r>
              <a:rPr lang="nl-BE" dirty="0" smtClean="0"/>
              <a:t> </a:t>
            </a:r>
            <a:r>
              <a:rPr lang="nl-BE" dirty="0" err="1" smtClean="0"/>
              <a:t>essentiel</a:t>
            </a:r>
            <a:r>
              <a:rPr lang="nl-BE" dirty="0" smtClean="0"/>
              <a:t>, </a:t>
            </a:r>
            <a:r>
              <a:rPr lang="nl-BE" dirty="0" err="1" smtClean="0"/>
              <a:t>l’élan</a:t>
            </a:r>
            <a:r>
              <a:rPr lang="nl-BE" dirty="0" smtClean="0"/>
              <a:t> </a:t>
            </a:r>
            <a:r>
              <a:rPr lang="nl-BE" dirty="0" err="1" smtClean="0"/>
              <a:t>vital</a:t>
            </a:r>
            <a:endParaRPr lang="nl-BE" dirty="0" smtClean="0"/>
          </a:p>
          <a:p>
            <a:r>
              <a:rPr lang="nl-BE" dirty="0" err="1" smtClean="0"/>
              <a:t>Représenté</a:t>
            </a:r>
            <a:r>
              <a:rPr lang="nl-BE" dirty="0" smtClean="0"/>
              <a:t> </a:t>
            </a:r>
            <a:r>
              <a:rPr lang="nl-BE" dirty="0" err="1" smtClean="0"/>
              <a:t>ici</a:t>
            </a:r>
            <a:r>
              <a:rPr lang="nl-BE" dirty="0" smtClean="0"/>
              <a:t> par </a:t>
            </a:r>
            <a:r>
              <a:rPr lang="nl-BE" dirty="0" err="1" smtClean="0"/>
              <a:t>l’arbre</a:t>
            </a:r>
            <a:r>
              <a:rPr lang="nl-BE" dirty="0" smtClean="0"/>
              <a:t> de </a:t>
            </a:r>
            <a:r>
              <a:rPr lang="nl-BE" dirty="0" err="1" smtClean="0"/>
              <a:t>vie</a:t>
            </a:r>
            <a:r>
              <a:rPr lang="nl-BE" dirty="0" smtClean="0"/>
              <a:t> (du film The </a:t>
            </a:r>
            <a:r>
              <a:rPr lang="nl-BE" dirty="0" err="1" smtClean="0"/>
              <a:t>Fountain</a:t>
            </a:r>
            <a:r>
              <a:rPr lang="nl-BE" dirty="0" smtClean="0"/>
              <a:t> </a:t>
            </a:r>
            <a:r>
              <a:rPr lang="nl-BE" dirty="0" err="1" smtClean="0"/>
              <a:t>d’Aranofsky</a:t>
            </a:r>
            <a:r>
              <a:rPr lang="nl-BE" dirty="0" smtClean="0"/>
              <a:t>)</a:t>
            </a:r>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84</a:t>
            </a:fld>
            <a:endParaRPr lang="fr-FR"/>
          </a:p>
        </p:txBody>
      </p:sp>
    </p:spTree>
    <p:extLst>
      <p:ext uri="{BB962C8B-B14F-4D97-AF65-F5344CB8AC3E}">
        <p14:creationId xmlns:p14="http://schemas.microsoft.com/office/powerpoint/2010/main" val="2077932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85</a:t>
            </a:fld>
            <a:endParaRPr lang="en-US"/>
          </a:p>
        </p:txBody>
      </p:sp>
    </p:spTree>
    <p:extLst>
      <p:ext uri="{BB962C8B-B14F-4D97-AF65-F5344CB8AC3E}">
        <p14:creationId xmlns:p14="http://schemas.microsoft.com/office/powerpoint/2010/main" val="26344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3901698" y="9517546"/>
            <a:ext cx="2984871" cy="50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1D0FC577-442A-4716-ACA2-4B47C62596D8}" type="slidenum">
              <a:rPr lang="fr-FR" altLang="fr-FR">
                <a:solidFill>
                  <a:srgbClr val="000000"/>
                </a:solidFill>
                <a:latin typeface="Arial" charset="0"/>
              </a:rPr>
              <a:pPr algn="r" eaLnBrk="1" hangingPunct="1">
                <a:spcBef>
                  <a:spcPct val="0"/>
                </a:spcBef>
              </a:pPr>
              <a:t>8</a:t>
            </a:fld>
            <a:endParaRPr lang="fr-FR" altLang="fr-FR">
              <a:solidFill>
                <a:srgbClr val="000000"/>
              </a:solidFill>
              <a:latin typeface="Arial" charset="0"/>
            </a:endParaRPr>
          </a:p>
        </p:txBody>
      </p:sp>
      <p:sp>
        <p:nvSpPr>
          <p:cNvPr id="384003" name="Rectangle 2"/>
          <p:cNvSpPr>
            <a:spLocks noGrp="1" noRot="1" noChangeAspect="1" noChangeArrowheads="1" noTextEdit="1"/>
          </p:cNvSpPr>
          <p:nvPr>
            <p:ph type="sldImg"/>
          </p:nvPr>
        </p:nvSpPr>
        <p:spPr>
          <a:xfrm>
            <a:off x="0" y="0"/>
            <a:ext cx="0" cy="0"/>
          </a:xfrm>
          <a:ln/>
        </p:spPr>
      </p:sp>
      <p:sp>
        <p:nvSpPr>
          <p:cNvPr id="384004" name="Rectangle 3"/>
          <p:cNvSpPr>
            <a:spLocks noGrp="1" noChangeArrowheads="1"/>
          </p:cNvSpPr>
          <p:nvPr>
            <p:ph type="body" idx="1"/>
          </p:nvPr>
        </p:nvSpPr>
        <p:spPr>
          <a:xfrm>
            <a:off x="0" y="0"/>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fr-FR" altLang="fr-FR"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86</a:t>
            </a:fld>
            <a:endParaRPr lang="en-US"/>
          </a:p>
        </p:txBody>
      </p:sp>
    </p:spTree>
    <p:extLst>
      <p:ext uri="{BB962C8B-B14F-4D97-AF65-F5344CB8AC3E}">
        <p14:creationId xmlns:p14="http://schemas.microsoft.com/office/powerpoint/2010/main" val="886372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87</a:t>
            </a:fld>
            <a:endParaRPr lang="en-US"/>
          </a:p>
        </p:txBody>
      </p:sp>
    </p:spTree>
    <p:extLst>
      <p:ext uri="{BB962C8B-B14F-4D97-AF65-F5344CB8AC3E}">
        <p14:creationId xmlns:p14="http://schemas.microsoft.com/office/powerpoint/2010/main" val="2925906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88</a:t>
            </a:fld>
            <a:endParaRPr lang="en-US"/>
          </a:p>
        </p:txBody>
      </p:sp>
    </p:spTree>
    <p:extLst>
      <p:ext uri="{BB962C8B-B14F-4D97-AF65-F5344CB8AC3E}">
        <p14:creationId xmlns:p14="http://schemas.microsoft.com/office/powerpoint/2010/main" val="9356116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89</a:t>
            </a:fld>
            <a:endParaRPr lang="en-US"/>
          </a:p>
        </p:txBody>
      </p:sp>
    </p:spTree>
    <p:extLst>
      <p:ext uri="{BB962C8B-B14F-4D97-AF65-F5344CB8AC3E}">
        <p14:creationId xmlns:p14="http://schemas.microsoft.com/office/powerpoint/2010/main" val="1792906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90</a:t>
            </a:fld>
            <a:endParaRPr lang="en-US"/>
          </a:p>
        </p:txBody>
      </p:sp>
    </p:spTree>
    <p:extLst>
      <p:ext uri="{BB962C8B-B14F-4D97-AF65-F5344CB8AC3E}">
        <p14:creationId xmlns:p14="http://schemas.microsoft.com/office/powerpoint/2010/main" val="19879037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91</a:t>
            </a:fld>
            <a:endParaRPr lang="en-US"/>
          </a:p>
        </p:txBody>
      </p:sp>
    </p:spTree>
    <p:extLst>
      <p:ext uri="{BB962C8B-B14F-4D97-AF65-F5344CB8AC3E}">
        <p14:creationId xmlns:p14="http://schemas.microsoft.com/office/powerpoint/2010/main" val="1631506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92</a:t>
            </a:fld>
            <a:endParaRPr lang="en-US"/>
          </a:p>
        </p:txBody>
      </p:sp>
    </p:spTree>
    <p:extLst>
      <p:ext uri="{BB962C8B-B14F-4D97-AF65-F5344CB8AC3E}">
        <p14:creationId xmlns:p14="http://schemas.microsoft.com/office/powerpoint/2010/main" val="1275957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93</a:t>
            </a:fld>
            <a:endParaRPr lang="en-US"/>
          </a:p>
        </p:txBody>
      </p:sp>
    </p:spTree>
    <p:extLst>
      <p:ext uri="{BB962C8B-B14F-4D97-AF65-F5344CB8AC3E}">
        <p14:creationId xmlns:p14="http://schemas.microsoft.com/office/powerpoint/2010/main" val="3078949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94</a:t>
            </a:fld>
            <a:endParaRPr lang="en-US"/>
          </a:p>
        </p:txBody>
      </p:sp>
    </p:spTree>
    <p:extLst>
      <p:ext uri="{BB962C8B-B14F-4D97-AF65-F5344CB8AC3E}">
        <p14:creationId xmlns:p14="http://schemas.microsoft.com/office/powerpoint/2010/main" val="3821634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95</a:t>
            </a:fld>
            <a:endParaRPr lang="en-US"/>
          </a:p>
        </p:txBody>
      </p:sp>
    </p:spTree>
    <p:extLst>
      <p:ext uri="{BB962C8B-B14F-4D97-AF65-F5344CB8AC3E}">
        <p14:creationId xmlns:p14="http://schemas.microsoft.com/office/powerpoint/2010/main" val="442820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a:t>
            </a:fld>
            <a:endParaRPr lang="en-US"/>
          </a:p>
        </p:txBody>
      </p:sp>
    </p:spTree>
    <p:extLst>
      <p:ext uri="{BB962C8B-B14F-4D97-AF65-F5344CB8AC3E}">
        <p14:creationId xmlns:p14="http://schemas.microsoft.com/office/powerpoint/2010/main" val="528844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96</a:t>
            </a:fld>
            <a:endParaRPr lang="en-US"/>
          </a:p>
        </p:txBody>
      </p:sp>
    </p:spTree>
    <p:extLst>
      <p:ext uri="{BB962C8B-B14F-4D97-AF65-F5344CB8AC3E}">
        <p14:creationId xmlns:p14="http://schemas.microsoft.com/office/powerpoint/2010/main" val="1052212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97</a:t>
            </a:fld>
            <a:endParaRPr lang="en-US"/>
          </a:p>
        </p:txBody>
      </p:sp>
    </p:spTree>
    <p:extLst>
      <p:ext uri="{BB962C8B-B14F-4D97-AF65-F5344CB8AC3E}">
        <p14:creationId xmlns:p14="http://schemas.microsoft.com/office/powerpoint/2010/main" val="8625921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98</a:t>
            </a:fld>
            <a:endParaRPr lang="en-US"/>
          </a:p>
        </p:txBody>
      </p:sp>
    </p:spTree>
    <p:extLst>
      <p:ext uri="{BB962C8B-B14F-4D97-AF65-F5344CB8AC3E}">
        <p14:creationId xmlns:p14="http://schemas.microsoft.com/office/powerpoint/2010/main" val="21959161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99</a:t>
            </a:fld>
            <a:endParaRPr lang="en-US"/>
          </a:p>
        </p:txBody>
      </p:sp>
    </p:spTree>
    <p:extLst>
      <p:ext uri="{BB962C8B-B14F-4D97-AF65-F5344CB8AC3E}">
        <p14:creationId xmlns:p14="http://schemas.microsoft.com/office/powerpoint/2010/main" val="4203573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100</a:t>
            </a:fld>
            <a:endParaRPr lang="en-US"/>
          </a:p>
        </p:txBody>
      </p:sp>
    </p:spTree>
    <p:extLst>
      <p:ext uri="{BB962C8B-B14F-4D97-AF65-F5344CB8AC3E}">
        <p14:creationId xmlns:p14="http://schemas.microsoft.com/office/powerpoint/2010/main" val="712446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Histoire</a:t>
            </a:r>
            <a:r>
              <a:rPr lang="nl-BE" dirty="0" smtClean="0"/>
              <a:t> du </a:t>
            </a:r>
            <a:r>
              <a:rPr lang="nl-BE" dirty="0" err="1" smtClean="0"/>
              <a:t>symbole</a:t>
            </a:r>
            <a:r>
              <a:rPr lang="nl-BE" dirty="0" smtClean="0"/>
              <a:t> </a:t>
            </a:r>
            <a:r>
              <a:rPr lang="nl-BE" dirty="0" err="1" smtClean="0"/>
              <a:t>divinté</a:t>
            </a:r>
            <a:endParaRPr lang="nl-BE" dirty="0" smtClean="0"/>
          </a:p>
          <a:p>
            <a:r>
              <a:rPr lang="nl-BE" dirty="0" err="1" smtClean="0"/>
              <a:t>Evocation</a:t>
            </a:r>
            <a:r>
              <a:rPr lang="nl-BE" dirty="0" smtClean="0"/>
              <a:t> de </a:t>
            </a:r>
            <a:r>
              <a:rPr lang="nl-BE" dirty="0" err="1" smtClean="0"/>
              <a:t>l’effroi</a:t>
            </a:r>
            <a:r>
              <a:rPr lang="nl-BE" dirty="0" smtClean="0"/>
              <a:t> </a:t>
            </a:r>
            <a:r>
              <a:rPr lang="nl-BE" dirty="0" err="1" smtClean="0"/>
              <a:t>devant</a:t>
            </a:r>
            <a:r>
              <a:rPr lang="nl-BE" dirty="0" smtClean="0"/>
              <a:t> le </a:t>
            </a:r>
            <a:r>
              <a:rPr lang="nl-BE" dirty="0" err="1" smtClean="0"/>
              <a:t>mystère</a:t>
            </a:r>
            <a:endParaRPr lang="nl-BE" dirty="0" smtClean="0"/>
          </a:p>
          <a:p>
            <a:r>
              <a:rPr lang="nl-BE" dirty="0" smtClean="0"/>
              <a:t>Ref : </a:t>
            </a:r>
            <a:r>
              <a:rPr lang="nl-BE" dirty="0" err="1" smtClean="0"/>
              <a:t>Chapitre</a:t>
            </a:r>
            <a:r>
              <a:rPr lang="nl-BE" dirty="0" smtClean="0"/>
              <a:t> premier de “La </a:t>
            </a:r>
            <a:r>
              <a:rPr lang="nl-BE" dirty="0" err="1" smtClean="0"/>
              <a:t>divinité</a:t>
            </a:r>
            <a:r>
              <a:rPr lang="nl-BE" dirty="0" smtClean="0"/>
              <a:t>”</a:t>
            </a:r>
          </a:p>
          <a:p>
            <a:r>
              <a:rPr lang="fr-FR" dirty="0"/>
              <a:t>Je me permets de continuer votre réflexion en ajoutant 2 éléments proposée par Paul </a:t>
            </a:r>
            <a:r>
              <a:rPr lang="fr-FR" dirty="0" err="1"/>
              <a:t>Diel</a:t>
            </a:r>
            <a:r>
              <a:rPr lang="fr-FR" dirty="0"/>
              <a:t>: "l'homme porte en son for intérieur le monde entier sous forme d'images susceptibles d'exciter ou de surexciter ses appétitions indépendamment de la présence ou de l'absence de stimuli perçus dans l'ambiance"(la peur et l'angoisse). Autrement dit ces images au sens large, héritées de notre culture, structurent notre inconscient et notre imaginaire; il y a une structuration anthropologique de notre imaginaire.</a:t>
            </a:r>
          </a:p>
          <a:p>
            <a:r>
              <a:rPr lang="fr-FR" dirty="0"/>
              <a:t>Je vous livre également cette autre réflexion de P.D; dans la peur et l'</a:t>
            </a:r>
            <a:r>
              <a:rPr lang="fr-FR" dirty="0" err="1"/>
              <a:t>angoisse:"On</a:t>
            </a:r>
            <a:r>
              <a:rPr lang="fr-FR" dirty="0"/>
              <a:t> n'insistera jamais assez sur le fait que le mystère </a:t>
            </a:r>
            <a:r>
              <a:rPr lang="fr-FR" dirty="0" err="1"/>
              <a:t>est,par</a:t>
            </a:r>
            <a:r>
              <a:rPr lang="fr-FR" dirty="0"/>
              <a:t> définition, en soi, inexistant. Il n'existe que relativement à la pensée humaine...Le mystère n'est pas une entité, c'est-à-dire une chose (matière absolue), ou un être(esprit absolu). La compréhension de la vraie portée du "mystère" coupe court à toute spéculation métaphysique...L'esprit en quête de certitude devrait être pénétré d'un profond saisissement émotif devant l'insondable profondeur de l'existence. Le saisissement est la religiosité dans la mesure où l'émotivité devient </a:t>
            </a:r>
            <a:r>
              <a:rPr lang="fr-FR" dirty="0" err="1"/>
              <a:t>motivité</a:t>
            </a:r>
            <a:r>
              <a:rPr lang="fr-FR"/>
              <a:t> intime: cause déterminante des activités." Cette phrase est assez claire dans le sens où elle montre que le saisissement et l'intégration du mystère peuvent représenter un pas évolutif, mais  l'homme peut-il se passer de la représentation de Dieu?</a:t>
            </a:r>
          </a:p>
          <a:p>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101</a:t>
            </a:fld>
            <a:endParaRPr lang="fr-FR"/>
          </a:p>
        </p:txBody>
      </p:sp>
    </p:spTree>
    <p:extLst>
      <p:ext uri="{BB962C8B-B14F-4D97-AF65-F5344CB8AC3E}">
        <p14:creationId xmlns:p14="http://schemas.microsoft.com/office/powerpoint/2010/main" val="995465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102</a:t>
            </a:fld>
            <a:endParaRPr lang="en-US"/>
          </a:p>
        </p:txBody>
      </p:sp>
    </p:spTree>
    <p:extLst>
      <p:ext uri="{BB962C8B-B14F-4D97-AF65-F5344CB8AC3E}">
        <p14:creationId xmlns:p14="http://schemas.microsoft.com/office/powerpoint/2010/main" val="410198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103</a:t>
            </a:fld>
            <a:endParaRPr lang="en-US"/>
          </a:p>
        </p:txBody>
      </p:sp>
    </p:spTree>
    <p:extLst>
      <p:ext uri="{BB962C8B-B14F-4D97-AF65-F5344CB8AC3E}">
        <p14:creationId xmlns:p14="http://schemas.microsoft.com/office/powerpoint/2010/main" val="34757385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104</a:t>
            </a:fld>
            <a:endParaRPr lang="en-US"/>
          </a:p>
        </p:txBody>
      </p:sp>
    </p:spTree>
    <p:extLst>
      <p:ext uri="{BB962C8B-B14F-4D97-AF65-F5344CB8AC3E}">
        <p14:creationId xmlns:p14="http://schemas.microsoft.com/office/powerpoint/2010/main" val="3166392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105</a:t>
            </a:fld>
            <a:endParaRPr lang="en-US"/>
          </a:p>
        </p:txBody>
      </p:sp>
    </p:spTree>
    <p:extLst>
      <p:ext uri="{BB962C8B-B14F-4D97-AF65-F5344CB8AC3E}">
        <p14:creationId xmlns:p14="http://schemas.microsoft.com/office/powerpoint/2010/main" val="427920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a:t>
            </a:fld>
            <a:endParaRPr lang="en-US"/>
          </a:p>
        </p:txBody>
      </p:sp>
    </p:spTree>
    <p:extLst>
      <p:ext uri="{BB962C8B-B14F-4D97-AF65-F5344CB8AC3E}">
        <p14:creationId xmlns:p14="http://schemas.microsoft.com/office/powerpoint/2010/main" val="1123421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106</a:t>
            </a:fld>
            <a:endParaRPr lang="en-US"/>
          </a:p>
        </p:txBody>
      </p:sp>
    </p:spTree>
    <p:extLst>
      <p:ext uri="{BB962C8B-B14F-4D97-AF65-F5344CB8AC3E}">
        <p14:creationId xmlns:p14="http://schemas.microsoft.com/office/powerpoint/2010/main" val="3839128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107</a:t>
            </a:fld>
            <a:endParaRPr lang="en-US"/>
          </a:p>
        </p:txBody>
      </p:sp>
    </p:spTree>
    <p:extLst>
      <p:ext uri="{BB962C8B-B14F-4D97-AF65-F5344CB8AC3E}">
        <p14:creationId xmlns:p14="http://schemas.microsoft.com/office/powerpoint/2010/main" val="827581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Psychologie de la </a:t>
            </a:r>
            <a:r>
              <a:rPr lang="nl-BE" dirty="0" err="1" smtClean="0"/>
              <a:t>motivation</a:t>
            </a:r>
            <a:endParaRPr lang="nl-BE" dirty="0" smtClean="0"/>
          </a:p>
          <a:p>
            <a:r>
              <a:rPr lang="nl-BE" dirty="0" smtClean="0"/>
              <a:t>Le </a:t>
            </a:r>
            <a:r>
              <a:rPr lang="nl-BE" dirty="0" err="1" smtClean="0"/>
              <a:t>désir</a:t>
            </a:r>
            <a:r>
              <a:rPr lang="nl-BE" dirty="0" smtClean="0"/>
              <a:t> </a:t>
            </a:r>
            <a:r>
              <a:rPr lang="nl-BE" dirty="0" err="1" smtClean="0"/>
              <a:t>essentiel</a:t>
            </a:r>
            <a:r>
              <a:rPr lang="nl-BE" dirty="0" smtClean="0"/>
              <a:t>, </a:t>
            </a:r>
            <a:r>
              <a:rPr lang="nl-BE" dirty="0" err="1" smtClean="0"/>
              <a:t>l’élan</a:t>
            </a:r>
            <a:r>
              <a:rPr lang="nl-BE" dirty="0" smtClean="0"/>
              <a:t> </a:t>
            </a:r>
            <a:r>
              <a:rPr lang="nl-BE" dirty="0" err="1" smtClean="0"/>
              <a:t>vital</a:t>
            </a:r>
            <a:endParaRPr lang="nl-BE" dirty="0" smtClean="0"/>
          </a:p>
          <a:p>
            <a:r>
              <a:rPr lang="nl-BE" dirty="0" err="1" smtClean="0"/>
              <a:t>Représenté</a:t>
            </a:r>
            <a:r>
              <a:rPr lang="nl-BE" dirty="0" smtClean="0"/>
              <a:t> </a:t>
            </a:r>
            <a:r>
              <a:rPr lang="nl-BE" dirty="0" err="1" smtClean="0"/>
              <a:t>ici</a:t>
            </a:r>
            <a:r>
              <a:rPr lang="nl-BE" dirty="0" smtClean="0"/>
              <a:t> par </a:t>
            </a:r>
            <a:r>
              <a:rPr lang="nl-BE" dirty="0" err="1" smtClean="0"/>
              <a:t>l’arbre</a:t>
            </a:r>
            <a:r>
              <a:rPr lang="nl-BE" dirty="0" smtClean="0"/>
              <a:t> de </a:t>
            </a:r>
            <a:r>
              <a:rPr lang="nl-BE" dirty="0" err="1" smtClean="0"/>
              <a:t>vie</a:t>
            </a:r>
            <a:r>
              <a:rPr lang="nl-BE" dirty="0" smtClean="0"/>
              <a:t> (du film The </a:t>
            </a:r>
            <a:r>
              <a:rPr lang="nl-BE" dirty="0" err="1" smtClean="0"/>
              <a:t>Fountain</a:t>
            </a:r>
            <a:r>
              <a:rPr lang="nl-BE" dirty="0" smtClean="0"/>
              <a:t> </a:t>
            </a:r>
            <a:r>
              <a:rPr lang="nl-BE" dirty="0" err="1" smtClean="0"/>
              <a:t>d’Aranofsky</a:t>
            </a:r>
            <a:r>
              <a:rPr lang="nl-BE" dirty="0" smtClean="0"/>
              <a:t>)</a:t>
            </a:r>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108</a:t>
            </a:fld>
            <a:endParaRPr lang="fr-FR"/>
          </a:p>
        </p:txBody>
      </p:sp>
    </p:spTree>
    <p:extLst>
      <p:ext uri="{BB962C8B-B14F-4D97-AF65-F5344CB8AC3E}">
        <p14:creationId xmlns:p14="http://schemas.microsoft.com/office/powerpoint/2010/main" val="2077932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109</a:t>
            </a:fld>
            <a:endParaRPr lang="en-US"/>
          </a:p>
        </p:txBody>
      </p:sp>
    </p:spTree>
    <p:extLst>
      <p:ext uri="{BB962C8B-B14F-4D97-AF65-F5344CB8AC3E}">
        <p14:creationId xmlns:p14="http://schemas.microsoft.com/office/powerpoint/2010/main" val="2658996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110</a:t>
            </a:fld>
            <a:endParaRPr lang="en-US"/>
          </a:p>
        </p:txBody>
      </p:sp>
      <p:pic>
        <p:nvPicPr>
          <p:cNvPr id="5" name="Picture 2" descr="F:\Ledoux - New Folder Copied on Groupware on 26 02 15\Laurent\Copied\0. Copied - Laurent\My Files\Philosophie &amp; Management\Cycle 2009-2010\Pictures\laurent_5_light_bul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44" y="4694515"/>
            <a:ext cx="5802810" cy="484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654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111</a:t>
            </a:fld>
            <a:endParaRPr lang="en-US"/>
          </a:p>
        </p:txBody>
      </p:sp>
    </p:spTree>
    <p:extLst>
      <p:ext uri="{BB962C8B-B14F-4D97-AF65-F5344CB8AC3E}">
        <p14:creationId xmlns:p14="http://schemas.microsoft.com/office/powerpoint/2010/main" val="28672653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112</a:t>
            </a:fld>
            <a:endParaRPr lang="en-US"/>
          </a:p>
        </p:txBody>
      </p:sp>
    </p:spTree>
    <p:extLst>
      <p:ext uri="{BB962C8B-B14F-4D97-AF65-F5344CB8AC3E}">
        <p14:creationId xmlns:p14="http://schemas.microsoft.com/office/powerpoint/2010/main" val="64180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113</a:t>
            </a:fld>
            <a:endParaRPr lang="en-US"/>
          </a:p>
        </p:txBody>
      </p:sp>
    </p:spTree>
    <p:extLst>
      <p:ext uri="{BB962C8B-B14F-4D97-AF65-F5344CB8AC3E}">
        <p14:creationId xmlns:p14="http://schemas.microsoft.com/office/powerpoint/2010/main" val="22480354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114</a:t>
            </a:fld>
            <a:endParaRPr lang="en-US"/>
          </a:p>
        </p:txBody>
      </p:sp>
    </p:spTree>
    <p:extLst>
      <p:ext uri="{BB962C8B-B14F-4D97-AF65-F5344CB8AC3E}">
        <p14:creationId xmlns:p14="http://schemas.microsoft.com/office/powerpoint/2010/main" val="41279518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115</a:t>
            </a:fld>
            <a:endParaRPr lang="en-US"/>
          </a:p>
        </p:txBody>
      </p:sp>
    </p:spTree>
    <p:extLst>
      <p:ext uri="{BB962C8B-B14F-4D97-AF65-F5344CB8AC3E}">
        <p14:creationId xmlns:p14="http://schemas.microsoft.com/office/powerpoint/2010/main" val="7364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 la société </a:t>
            </a:r>
            <a:r>
              <a:rPr lang="fr-FR" dirty="0">
                <a:hlinkClick r:id="rId3" tooltip="Capitalisme"/>
              </a:rPr>
              <a:t>capitaliste</a:t>
            </a:r>
            <a:r>
              <a:rPr lang="fr-FR" dirty="0"/>
              <a:t>, la production se fait en vue de l'</a:t>
            </a:r>
            <a:r>
              <a:rPr lang="fr-FR" dirty="0">
                <a:hlinkClick r:id="rId4" tooltip="Échange"/>
              </a:rPr>
              <a:t>échange</a:t>
            </a:r>
            <a:r>
              <a:rPr lang="fr-FR" dirty="0"/>
              <a:t>, mais dans des unités de production séparées et en </a:t>
            </a:r>
            <a:r>
              <a:rPr lang="fr-FR" dirty="0">
                <a:hlinkClick r:id="rId5" tooltip="Concurrence"/>
              </a:rPr>
              <a:t>concurrence</a:t>
            </a:r>
            <a:r>
              <a:rPr lang="fr-FR" dirty="0"/>
              <a:t> les unes contre les autres. La production est dirigée directement par les producteurs marchands isolés, et non par la société. La société ne règle pas directement l’activité de travail de ses membres, elle ne prescrit pas ce qui doit être produit et en quelle quantité. Les liens sociaux entre les unités de production se font uniquement par l'intermédiaire de la marchandise, lorsque celle-ci est mise sur le marché. Ce n'est qu'une fois qu'ils ont mis leurs marchandises sur le marché que les producteurs privés peuvent savoir si leur produit correspond aux exigences sociales, et si leur mode de production particulier correspond au mode de production social. Le marché opère donc une régulation de la production sociale, mais exclusivement par l'échange des marchandises.</a:t>
            </a:r>
          </a:p>
          <a:p>
            <a:r>
              <a:rPr lang="fr-FR" dirty="0"/>
              <a:t>Les rapports de production sont fondamentalement sociaux, mais cet aspect social n'apparaît qu'être une relation entre des objets, entre des marchandises. Il en résulte que la marchandise devient le support de ce rapport de production déterminé, la production marchande. La marchandise est l'objet fétiche ayant pour fonction d'assurer la coordination de la production de toute la société, et elle le fait en voilant le caractère social de la production. Les relations sociales sont remplacées par le marché d'échange des marchandises, qui semble décider de lui-même qui fait quoi, et pour qui. Les relations sociales deviennent ainsi confondues avec la marchandise, qui semble alors empreinte des pouvoirs humains, et qui devient le fétiche de ces pouvoirs. Les hommes, privés de la conscience sociale, deviennent </a:t>
            </a:r>
            <a:r>
              <a:rPr lang="fr-FR" dirty="0">
                <a:hlinkClick r:id="rId6" tooltip="Aliéné"/>
              </a:rPr>
              <a:t>aliénés</a:t>
            </a:r>
            <a:r>
              <a:rPr lang="fr-FR" dirty="0"/>
              <a:t> par leur propre travail. Une conséquence directe est que le fétichisme de la marchandise jette un voile sur les questions politiques mises en jeu dans les relations sociales. Ni l'exploitant, ni l'exploité (termes qu'emploie Marx) ne sont pleinement conscients de la position politique qu'ils occupent dans la société.</a:t>
            </a:r>
          </a:p>
          <a:p>
            <a:r>
              <a:rPr lang="fr-FR" dirty="0"/>
              <a:t>Le fétichisme de la marchandise se traduit par un double mouvement: réification des rapports sociaux et personnification des choses (notamment le capital).</a:t>
            </a:r>
          </a:p>
          <a:p>
            <a:endParaRPr lang="en-US" dirty="0"/>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a:t>
            </a:fld>
            <a:endParaRPr lang="en-US"/>
          </a:p>
        </p:txBody>
      </p:sp>
    </p:spTree>
    <p:extLst>
      <p:ext uri="{BB962C8B-B14F-4D97-AF65-F5344CB8AC3E}">
        <p14:creationId xmlns:p14="http://schemas.microsoft.com/office/powerpoint/2010/main" val="30088174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116</a:t>
            </a:fld>
            <a:endParaRPr lang="en-US"/>
          </a:p>
        </p:txBody>
      </p:sp>
    </p:spTree>
    <p:extLst>
      <p:ext uri="{BB962C8B-B14F-4D97-AF65-F5344CB8AC3E}">
        <p14:creationId xmlns:p14="http://schemas.microsoft.com/office/powerpoint/2010/main" val="4157741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Psychologie de la </a:t>
            </a:r>
            <a:r>
              <a:rPr lang="nl-BE" dirty="0" err="1" smtClean="0"/>
              <a:t>motivation</a:t>
            </a:r>
            <a:endParaRPr lang="nl-BE" dirty="0" smtClean="0"/>
          </a:p>
          <a:p>
            <a:r>
              <a:rPr lang="nl-BE" dirty="0" smtClean="0"/>
              <a:t>Le </a:t>
            </a:r>
            <a:r>
              <a:rPr lang="nl-BE" dirty="0" err="1" smtClean="0"/>
              <a:t>désir</a:t>
            </a:r>
            <a:r>
              <a:rPr lang="nl-BE" dirty="0" smtClean="0"/>
              <a:t> </a:t>
            </a:r>
            <a:r>
              <a:rPr lang="nl-BE" dirty="0" err="1" smtClean="0"/>
              <a:t>essentiel</a:t>
            </a:r>
            <a:r>
              <a:rPr lang="nl-BE" dirty="0" smtClean="0"/>
              <a:t>, </a:t>
            </a:r>
            <a:r>
              <a:rPr lang="nl-BE" dirty="0" err="1" smtClean="0"/>
              <a:t>l’élan</a:t>
            </a:r>
            <a:r>
              <a:rPr lang="nl-BE" dirty="0" smtClean="0"/>
              <a:t> </a:t>
            </a:r>
            <a:r>
              <a:rPr lang="nl-BE" dirty="0" err="1" smtClean="0"/>
              <a:t>vital</a:t>
            </a:r>
            <a:endParaRPr lang="nl-BE" dirty="0" smtClean="0"/>
          </a:p>
          <a:p>
            <a:r>
              <a:rPr lang="nl-BE" dirty="0" err="1" smtClean="0"/>
              <a:t>Représenté</a:t>
            </a:r>
            <a:r>
              <a:rPr lang="nl-BE" dirty="0" smtClean="0"/>
              <a:t> </a:t>
            </a:r>
            <a:r>
              <a:rPr lang="nl-BE" dirty="0" err="1" smtClean="0"/>
              <a:t>ici</a:t>
            </a:r>
            <a:r>
              <a:rPr lang="nl-BE" dirty="0" smtClean="0"/>
              <a:t> par </a:t>
            </a:r>
            <a:r>
              <a:rPr lang="nl-BE" dirty="0" err="1" smtClean="0"/>
              <a:t>l’arbre</a:t>
            </a:r>
            <a:r>
              <a:rPr lang="nl-BE" dirty="0" smtClean="0"/>
              <a:t> de </a:t>
            </a:r>
            <a:r>
              <a:rPr lang="nl-BE" dirty="0" err="1" smtClean="0"/>
              <a:t>vie</a:t>
            </a:r>
            <a:r>
              <a:rPr lang="nl-BE" dirty="0" smtClean="0"/>
              <a:t> (du film The </a:t>
            </a:r>
            <a:r>
              <a:rPr lang="nl-BE" dirty="0" err="1" smtClean="0"/>
              <a:t>Fountain</a:t>
            </a:r>
            <a:r>
              <a:rPr lang="nl-BE" dirty="0" smtClean="0"/>
              <a:t> </a:t>
            </a:r>
            <a:r>
              <a:rPr lang="nl-BE" dirty="0" err="1" smtClean="0"/>
              <a:t>d’Aranofsky</a:t>
            </a:r>
            <a:r>
              <a:rPr lang="nl-BE" dirty="0" smtClean="0"/>
              <a:t>)</a:t>
            </a:r>
            <a:endParaRPr lang="fr-FR" dirty="0"/>
          </a:p>
        </p:txBody>
      </p:sp>
      <p:sp>
        <p:nvSpPr>
          <p:cNvPr id="4" name="Slide Number Placeholder 3"/>
          <p:cNvSpPr>
            <a:spLocks noGrp="1"/>
          </p:cNvSpPr>
          <p:nvPr>
            <p:ph type="sldNum" sz="quarter" idx="10"/>
          </p:nvPr>
        </p:nvSpPr>
        <p:spPr/>
        <p:txBody>
          <a:bodyPr/>
          <a:lstStyle/>
          <a:p>
            <a:fld id="{8C79F7B2-E203-496D-8865-4F3F4BB1DFAF}" type="slidenum">
              <a:rPr lang="fr-FR" smtClean="0"/>
              <a:t>117</a:t>
            </a:fld>
            <a:endParaRPr lang="fr-FR"/>
          </a:p>
        </p:txBody>
      </p:sp>
    </p:spTree>
    <p:extLst>
      <p:ext uri="{BB962C8B-B14F-4D97-AF65-F5344CB8AC3E}">
        <p14:creationId xmlns:p14="http://schemas.microsoft.com/office/powerpoint/2010/main" val="20779328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118</a:t>
            </a:fld>
            <a:endParaRPr lang="en-US"/>
          </a:p>
        </p:txBody>
      </p:sp>
    </p:spTree>
    <p:extLst>
      <p:ext uri="{BB962C8B-B14F-4D97-AF65-F5344CB8AC3E}">
        <p14:creationId xmlns:p14="http://schemas.microsoft.com/office/powerpoint/2010/main" val="36132899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174BB6E-5C90-489F-86D3-848A3C89DFA1}" type="slidenum">
              <a:rPr lang="en-US" smtClean="0"/>
              <a:t>119</a:t>
            </a:fld>
            <a:endParaRPr lang="en-US"/>
          </a:p>
        </p:txBody>
      </p:sp>
    </p:spTree>
    <p:extLst>
      <p:ext uri="{BB962C8B-B14F-4D97-AF65-F5344CB8AC3E}">
        <p14:creationId xmlns:p14="http://schemas.microsoft.com/office/powerpoint/2010/main" val="1836102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419411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178274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367915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907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6576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41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873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33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241210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183645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E08ADB45-E129-4EA1-8803-03695F094180}" type="datetimeFigureOut">
              <a:rPr lang="en-US" smtClean="0"/>
              <a:t>1/15/2017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231641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E08ADB45-E129-4EA1-8803-03695F094180}" type="datetimeFigureOut">
              <a:rPr lang="en-US" smtClean="0"/>
              <a:t>1/15/2017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219252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E08ADB45-E129-4EA1-8803-03695F094180}" type="datetimeFigureOut">
              <a:rPr lang="en-US" smtClean="0"/>
              <a:t>1/15/2017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348300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08ADB45-E129-4EA1-8803-03695F094180}" type="datetimeFigureOut">
              <a:rPr lang="en-US" smtClean="0"/>
              <a:t>1/15/2017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315501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08ADB45-E129-4EA1-8803-03695F094180}" type="datetimeFigureOut">
              <a:rPr lang="en-US" smtClean="0"/>
              <a:t>1/15/2017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320048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08ADB45-E129-4EA1-8803-03695F094180}" type="datetimeFigureOut">
              <a:rPr lang="en-US" smtClean="0"/>
              <a:t>1/15/2017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DA0A314-D8DB-4638-957C-6753FD06881F}" type="slidenum">
              <a:rPr lang="en-US" smtClean="0"/>
              <a:t>‹N°›</a:t>
            </a:fld>
            <a:endParaRPr lang="en-US"/>
          </a:p>
        </p:txBody>
      </p:sp>
    </p:spTree>
    <p:extLst>
      <p:ext uri="{BB962C8B-B14F-4D97-AF65-F5344CB8AC3E}">
        <p14:creationId xmlns:p14="http://schemas.microsoft.com/office/powerpoint/2010/main" val="44738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ADB45-E129-4EA1-8803-03695F094180}" type="datetimeFigureOut">
              <a:rPr lang="en-US" smtClean="0"/>
              <a:t>1/15/2017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0A314-D8DB-4638-957C-6753FD06881F}" type="slidenum">
              <a:rPr lang="en-US" smtClean="0"/>
              <a:t>‹N°›</a:t>
            </a:fld>
            <a:endParaRPr lang="en-US"/>
          </a:p>
        </p:txBody>
      </p:sp>
    </p:spTree>
    <p:extLst>
      <p:ext uri="{BB962C8B-B14F-4D97-AF65-F5344CB8AC3E}">
        <p14:creationId xmlns:p14="http://schemas.microsoft.com/office/powerpoint/2010/main" val="905541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6" r:id="rId14"/>
    <p:sldLayoutId id="2147483671" r:id="rId15"/>
    <p:sldLayoutId id="214748367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Ledoux.laurent@gmail.com" TargetMode="External"/><Relationship Id="rId4" Type="http://schemas.openxmlformats.org/officeDocument/2006/relationships/hyperlink" Target="http://www.philoma.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42.emf"/><Relationship Id="rId5" Type="http://schemas.openxmlformats.org/officeDocument/2006/relationships/image" Target="../media/image141.jpeg"/><Relationship Id="rId4" Type="http://schemas.openxmlformats.org/officeDocument/2006/relationships/image" Target="../media/image14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hyperlink" Target="LIFEPROOFwww.lifeproof.fr500&#160;&#215;&#160;333Search%20by%20image"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mailto:Ledoux.laurent@gmail.com" TargetMode="External"/><Relationship Id="rId4" Type="http://schemas.openxmlformats.org/officeDocument/2006/relationships/hyperlink" Target="http://www.philoma.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Ledoux.laurent@gmail.com" TargetMode="External"/><Relationship Id="rId4" Type="http://schemas.openxmlformats.org/officeDocument/2006/relationships/hyperlink" Target="http://www.philoma.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Ledoux.laurent@gmail.com" TargetMode="External"/><Relationship Id="rId4" Type="http://schemas.openxmlformats.org/officeDocument/2006/relationships/hyperlink" Target="http://www.philoma.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Ledoux.laurent@gmail.com" TargetMode="External"/><Relationship Id="rId4" Type="http://schemas.openxmlformats.org/officeDocument/2006/relationships/hyperlink" Target="http://www.philom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99.gif"/></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9.gif"/></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01.gif"/></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9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35564" r="30119" b="13610"/>
          <a:stretch/>
        </p:blipFill>
        <p:spPr bwMode="auto">
          <a:xfrm>
            <a:off x="-1"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5356373"/>
            <a:ext cx="2241576" cy="1384995"/>
          </a:xfrm>
          <a:prstGeom prst="rect">
            <a:avLst/>
          </a:prstGeom>
          <a:noFill/>
        </p:spPr>
        <p:txBody>
          <a:bodyPr wrap="none" rtlCol="0">
            <a:spAutoFit/>
          </a:bodyPr>
          <a:lstStyle/>
          <a:p>
            <a:r>
              <a:rPr lang="fr-BE" sz="1400" b="1" dirty="0" smtClean="0">
                <a:solidFill>
                  <a:schemeClr val="bg1"/>
                </a:solidFill>
              </a:rPr>
              <a:t>Séminaire </a:t>
            </a:r>
            <a:r>
              <a:rPr lang="fr-BE" sz="1400" b="1" dirty="0" err="1" smtClean="0">
                <a:solidFill>
                  <a:schemeClr val="bg1"/>
                </a:solidFill>
              </a:rPr>
              <a:t>Apo.G</a:t>
            </a:r>
            <a:endParaRPr lang="fr-BE" sz="1400" b="1" dirty="0" smtClean="0">
              <a:solidFill>
                <a:schemeClr val="bg1"/>
              </a:solidFill>
            </a:endParaRPr>
          </a:p>
          <a:p>
            <a:r>
              <a:rPr lang="fr-BE" sz="1400" b="1" dirty="0" smtClean="0">
                <a:solidFill>
                  <a:schemeClr val="bg1"/>
                </a:solidFill>
              </a:rPr>
              <a:t>12/01/17</a:t>
            </a:r>
          </a:p>
          <a:p>
            <a:r>
              <a:rPr lang="fr-BE" sz="1400" b="1" dirty="0" smtClean="0">
                <a:solidFill>
                  <a:schemeClr val="bg1"/>
                </a:solidFill>
              </a:rPr>
              <a:t>Laurent Ledoux</a:t>
            </a:r>
          </a:p>
          <a:p>
            <a:r>
              <a:rPr lang="fr-BE" sz="1400" b="1" dirty="0" smtClean="0">
                <a:solidFill>
                  <a:schemeClr val="bg1"/>
                </a:solidFill>
                <a:hlinkClick r:id="rId4"/>
              </a:rPr>
              <a:t>www.philoma.org</a:t>
            </a:r>
            <a:endParaRPr lang="fr-BE" sz="1400" b="1" dirty="0" smtClean="0">
              <a:solidFill>
                <a:schemeClr val="bg1"/>
              </a:solidFill>
            </a:endParaRPr>
          </a:p>
          <a:p>
            <a:r>
              <a:rPr lang="fr-BE" sz="1400" b="1" dirty="0" smtClean="0">
                <a:solidFill>
                  <a:schemeClr val="bg1"/>
                </a:solidFill>
                <a:hlinkClick r:id="rId5"/>
              </a:rPr>
              <a:t>Ledoux.laurent@gmail.com</a:t>
            </a:r>
            <a:endParaRPr lang="fr-BE" sz="1400" b="1" dirty="0" smtClean="0">
              <a:solidFill>
                <a:schemeClr val="bg1"/>
              </a:solidFill>
            </a:endParaRPr>
          </a:p>
          <a:p>
            <a:endParaRPr lang="fr-BE" sz="1400" b="1" dirty="0" smtClean="0">
              <a:solidFill>
                <a:schemeClr val="bg1"/>
              </a:solidFill>
            </a:endParaRPr>
          </a:p>
        </p:txBody>
      </p:sp>
    </p:spTree>
    <p:extLst>
      <p:ext uri="{BB962C8B-B14F-4D97-AF65-F5344CB8AC3E}">
        <p14:creationId xmlns:p14="http://schemas.microsoft.com/office/powerpoint/2010/main" val="3930771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599543" y="1354554"/>
            <a:ext cx="5542870" cy="416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spcBef>
                <a:spcPts val="300"/>
              </a:spcBef>
              <a:defRPr/>
            </a:pPr>
            <a:r>
              <a:rPr lang="fr-FR" altLang="fr-FR" sz="2800" i="1" dirty="0" smtClean="0">
                <a:cs typeface="Arial" panose="020B0604020202020204" pitchFamily="34" charset="0"/>
              </a:rPr>
              <a:t>« La </a:t>
            </a:r>
            <a:r>
              <a:rPr lang="fr-FR" altLang="fr-FR" sz="2800" b="1" i="1" dirty="0" smtClean="0">
                <a:cs typeface="Arial" panose="020B0604020202020204" pitchFamily="34" charset="0"/>
              </a:rPr>
              <a:t>quête de soi</a:t>
            </a:r>
            <a:r>
              <a:rPr lang="fr-FR" altLang="fr-FR" sz="2800" i="1" dirty="0" smtClean="0">
                <a:cs typeface="Arial" panose="020B0604020202020204" pitchFamily="34" charset="0"/>
              </a:rPr>
              <a:t> </a:t>
            </a:r>
            <a:r>
              <a:rPr lang="fr-FR" altLang="fr-FR" sz="2800" i="1" dirty="0">
                <a:cs typeface="Arial" panose="020B0604020202020204" pitchFamily="34" charset="0"/>
              </a:rPr>
              <a:t>des individus, </a:t>
            </a:r>
          </a:p>
          <a:p>
            <a:pPr algn="r" eaLnBrk="1" hangingPunct="1">
              <a:spcBef>
                <a:spcPts val="300"/>
              </a:spcBef>
              <a:defRPr/>
            </a:pPr>
            <a:r>
              <a:rPr lang="fr-FR" altLang="fr-FR" sz="2800" i="1" dirty="0">
                <a:cs typeface="Arial" panose="020B0604020202020204" pitchFamily="34" charset="0"/>
              </a:rPr>
              <a:t>plus tournés vers </a:t>
            </a:r>
            <a:r>
              <a:rPr lang="fr-FR" altLang="fr-FR" sz="2800" b="1" i="1" dirty="0">
                <a:cs typeface="Arial" panose="020B0604020202020204" pitchFamily="34" charset="0"/>
              </a:rPr>
              <a:t>l’exploration intérieure qu’extérieure</a:t>
            </a:r>
            <a:r>
              <a:rPr lang="fr-FR" altLang="fr-FR" sz="2800" i="1" dirty="0">
                <a:cs typeface="Arial" panose="020B0604020202020204" pitchFamily="34" charset="0"/>
              </a:rPr>
              <a:t>, </a:t>
            </a:r>
          </a:p>
          <a:p>
            <a:pPr algn="r" eaLnBrk="1" hangingPunct="1">
              <a:spcBef>
                <a:spcPts val="300"/>
              </a:spcBef>
              <a:defRPr/>
            </a:pPr>
            <a:r>
              <a:rPr lang="fr-FR" altLang="fr-FR" sz="2800" i="1" dirty="0">
                <a:cs typeface="Arial" panose="020B0604020202020204" pitchFamily="34" charset="0"/>
              </a:rPr>
              <a:t>vers </a:t>
            </a:r>
            <a:r>
              <a:rPr lang="fr-FR" altLang="fr-FR" sz="2800" b="1" i="1" dirty="0">
                <a:cs typeface="Arial" panose="020B0604020202020204" pitchFamily="34" charset="0"/>
              </a:rPr>
              <a:t>l’esprit</a:t>
            </a:r>
            <a:r>
              <a:rPr lang="fr-FR" altLang="fr-FR" sz="2800" i="1" dirty="0">
                <a:cs typeface="Arial" panose="020B0604020202020204" pitchFamily="34" charset="0"/>
              </a:rPr>
              <a:t> que la matérialité, vers la </a:t>
            </a:r>
            <a:r>
              <a:rPr lang="fr-FR" altLang="fr-FR" sz="2800" b="1" i="1" dirty="0">
                <a:cs typeface="Arial" panose="020B0604020202020204" pitchFamily="34" charset="0"/>
              </a:rPr>
              <a:t>connaissance</a:t>
            </a:r>
            <a:r>
              <a:rPr lang="fr-FR" altLang="fr-FR" sz="2800" i="1" dirty="0">
                <a:cs typeface="Arial" panose="020B0604020202020204" pitchFamily="34" charset="0"/>
              </a:rPr>
              <a:t> </a:t>
            </a:r>
          </a:p>
          <a:p>
            <a:pPr algn="r" eaLnBrk="1" hangingPunct="1">
              <a:spcBef>
                <a:spcPts val="300"/>
              </a:spcBef>
              <a:defRPr/>
            </a:pPr>
            <a:r>
              <a:rPr lang="fr-FR" altLang="fr-FR" sz="2800" i="1" dirty="0">
                <a:cs typeface="Arial" panose="020B0604020202020204" pitchFamily="34" charset="0"/>
              </a:rPr>
              <a:t>que la </a:t>
            </a:r>
            <a:r>
              <a:rPr lang="fr-FR" altLang="fr-FR" sz="2800" i="1" dirty="0" smtClean="0">
                <a:cs typeface="Arial" panose="020B0604020202020204" pitchFamily="34" charset="0"/>
              </a:rPr>
              <a:t>possession, est devenue une caractéristique marquante </a:t>
            </a:r>
          </a:p>
          <a:p>
            <a:pPr algn="r" eaLnBrk="1" hangingPunct="1">
              <a:spcBef>
                <a:spcPts val="300"/>
              </a:spcBef>
              <a:defRPr/>
            </a:pPr>
            <a:r>
              <a:rPr lang="fr-FR" altLang="fr-FR" sz="2800" i="1" dirty="0" smtClean="0">
                <a:cs typeface="Arial" panose="020B0604020202020204" pitchFamily="34" charset="0"/>
              </a:rPr>
              <a:t>de l’époque dont le </a:t>
            </a:r>
            <a:r>
              <a:rPr lang="fr-FR" altLang="fr-FR" sz="2800" b="1" i="1" dirty="0" smtClean="0">
                <a:cs typeface="Arial" panose="020B0604020202020204" pitchFamily="34" charset="0"/>
              </a:rPr>
              <a:t>marketing</a:t>
            </a:r>
            <a:r>
              <a:rPr lang="fr-FR" altLang="fr-FR" sz="2800" i="1" dirty="0" smtClean="0">
                <a:cs typeface="Arial" panose="020B0604020202020204" pitchFamily="34" charset="0"/>
              </a:rPr>
              <a:t> </a:t>
            </a:r>
          </a:p>
          <a:p>
            <a:pPr algn="r" eaLnBrk="1" hangingPunct="1">
              <a:spcBef>
                <a:spcPts val="300"/>
              </a:spcBef>
              <a:defRPr/>
            </a:pPr>
            <a:r>
              <a:rPr lang="fr-FR" altLang="fr-FR" sz="2800" i="1" dirty="0" smtClean="0">
                <a:cs typeface="Arial" panose="020B0604020202020204" pitchFamily="34" charset="0"/>
              </a:rPr>
              <a:t>doit prendre compte» </a:t>
            </a:r>
          </a:p>
        </p:txBody>
      </p:sp>
      <p:pic>
        <p:nvPicPr>
          <p:cNvPr id="50178" name="Picture 2" descr="F:\Ledoux - New Folder Copied on Groupware on 26 02 15\gavard-perret.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95" r="7875"/>
          <a:stretch/>
        </p:blipFill>
        <p:spPr bwMode="auto">
          <a:xfrm flipH="1">
            <a:off x="0" y="811"/>
            <a:ext cx="3599543" cy="687878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68962" y="6033482"/>
            <a:ext cx="3236784" cy="646331"/>
          </a:xfrm>
          <a:prstGeom prst="rect">
            <a:avLst/>
          </a:prstGeom>
          <a:noFill/>
        </p:spPr>
        <p:txBody>
          <a:bodyPr wrap="none" rtlCol="0">
            <a:spAutoFit/>
          </a:bodyPr>
          <a:lstStyle/>
          <a:p>
            <a:pPr algn="ctr"/>
            <a:r>
              <a:rPr lang="fr-BE"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Gavard</a:t>
            </a: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Perret</a:t>
            </a:r>
          </a:p>
        </p:txBody>
      </p:sp>
    </p:spTree>
    <p:extLst>
      <p:ext uri="{BB962C8B-B14F-4D97-AF65-F5344CB8AC3E}">
        <p14:creationId xmlns:p14="http://schemas.microsoft.com/office/powerpoint/2010/main" val="3873961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200"/>
                                  </p:iterate>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0"/>
                                  </p:iterate>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wd">
                                    <p:tmAbs val="200"/>
                                  </p:iterate>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wd">
                                    <p:tmAbs val="200"/>
                                  </p:iterate>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wd">
                                    <p:tmAbs val="200"/>
                                  </p:iterate>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Ledoux - New Folder Copied on Groupware on 26 02 15\porete.jpg"/>
          <p:cNvPicPr>
            <a:picLocks noChangeAspect="1" noChangeArrowheads="1"/>
          </p:cNvPicPr>
          <p:nvPr/>
        </p:nvPicPr>
        <p:blipFill rotWithShape="1">
          <a:blip r:embed="rId3">
            <a:extLst>
              <a:ext uri="{28A0092B-C50C-407E-A947-70E740481C1C}">
                <a14:useLocalDpi xmlns:a14="http://schemas.microsoft.com/office/drawing/2010/main" val="0"/>
              </a:ext>
            </a:extLst>
          </a:blip>
          <a:srcRect r="11815"/>
          <a:stretch/>
        </p:blipFill>
        <p:spPr bwMode="auto">
          <a:xfrm>
            <a:off x="4572000" y="-1"/>
            <a:ext cx="4572000" cy="686476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087722" y="5971927"/>
            <a:ext cx="1724638"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Porete</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 Box 6"/>
          <p:cNvSpPr txBox="1">
            <a:spLocks noChangeArrowheads="1"/>
          </p:cNvSpPr>
          <p:nvPr/>
        </p:nvSpPr>
        <p:spPr bwMode="auto">
          <a:xfrm>
            <a:off x="107504" y="548680"/>
            <a:ext cx="4464496"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600"/>
              </a:spcBef>
              <a:defRPr/>
            </a:pPr>
            <a:r>
              <a:rPr lang="fr-FR" altLang="fr-FR" sz="3200" i="1" dirty="0" smtClean="0">
                <a:cs typeface="Arial" panose="020B0604020202020204" pitchFamily="34" charset="0"/>
              </a:rPr>
              <a:t>« Le </a:t>
            </a:r>
            <a:r>
              <a:rPr lang="fr-FR" altLang="fr-FR" sz="3200" b="1" i="1" dirty="0" err="1" smtClean="0">
                <a:cs typeface="Arial" panose="020B0604020202020204" pitchFamily="34" charset="0"/>
              </a:rPr>
              <a:t>mythos</a:t>
            </a:r>
            <a:r>
              <a:rPr lang="fr-FR" altLang="fr-FR" sz="3200" i="1" dirty="0" smtClean="0">
                <a:cs typeface="Arial" panose="020B0604020202020204" pitchFamily="34" charset="0"/>
              </a:rPr>
              <a:t> dit, </a:t>
            </a:r>
          </a:p>
          <a:p>
            <a:pPr eaLnBrk="1" hangingPunct="1">
              <a:spcBef>
                <a:spcPts val="600"/>
              </a:spcBef>
              <a:defRPr/>
            </a:pPr>
            <a:r>
              <a:rPr lang="fr-FR" altLang="fr-FR" sz="3200" i="1" dirty="0" smtClean="0">
                <a:cs typeface="Arial" panose="020B0604020202020204" pitchFamily="34" charset="0"/>
              </a:rPr>
              <a:t>par son mode propre, </a:t>
            </a:r>
          </a:p>
          <a:p>
            <a:pPr eaLnBrk="1" hangingPunct="1">
              <a:spcBef>
                <a:spcPts val="600"/>
              </a:spcBef>
              <a:defRPr/>
            </a:pPr>
            <a:r>
              <a:rPr lang="fr-FR" altLang="fr-FR" sz="3200" i="1" dirty="0" smtClean="0">
                <a:cs typeface="Arial" panose="020B0604020202020204" pitchFamily="34" charset="0"/>
              </a:rPr>
              <a:t>l’image, la </a:t>
            </a:r>
            <a:r>
              <a:rPr lang="fr-FR" altLang="fr-FR" sz="3200" b="1" i="1" dirty="0" smtClean="0">
                <a:cs typeface="Arial" panose="020B0604020202020204" pitchFamily="34" charset="0"/>
              </a:rPr>
              <a:t>même </a:t>
            </a:r>
          </a:p>
          <a:p>
            <a:pPr eaLnBrk="1" hangingPunct="1">
              <a:spcBef>
                <a:spcPts val="600"/>
              </a:spcBef>
              <a:defRPr/>
            </a:pPr>
            <a:r>
              <a:rPr lang="fr-FR" altLang="fr-FR" sz="3200" b="1" i="1" dirty="0" smtClean="0">
                <a:cs typeface="Arial" panose="020B0604020202020204" pitchFamily="34" charset="0"/>
              </a:rPr>
              <a:t>vérité du cosmos</a:t>
            </a:r>
            <a:r>
              <a:rPr lang="fr-FR" altLang="fr-FR" sz="3200" i="1" dirty="0" smtClean="0">
                <a:cs typeface="Arial" panose="020B0604020202020204" pitchFamily="34" charset="0"/>
              </a:rPr>
              <a:t>, </a:t>
            </a:r>
          </a:p>
          <a:p>
            <a:pPr eaLnBrk="1" hangingPunct="1">
              <a:spcBef>
                <a:spcPts val="600"/>
              </a:spcBef>
              <a:defRPr/>
            </a:pPr>
            <a:r>
              <a:rPr lang="fr-FR" altLang="fr-FR" sz="3200" i="1" dirty="0" smtClean="0">
                <a:cs typeface="Arial" panose="020B0604020202020204" pitchFamily="34" charset="0"/>
              </a:rPr>
              <a:t>de l’humain, du divin, </a:t>
            </a:r>
          </a:p>
          <a:p>
            <a:pPr eaLnBrk="1" hangingPunct="1">
              <a:spcBef>
                <a:spcPts val="600"/>
              </a:spcBef>
              <a:defRPr/>
            </a:pPr>
            <a:r>
              <a:rPr lang="fr-FR" altLang="fr-FR" sz="3200" i="1" dirty="0" smtClean="0">
                <a:cs typeface="Arial" panose="020B0604020202020204" pitchFamily="34" charset="0"/>
              </a:rPr>
              <a:t>que le </a:t>
            </a:r>
            <a:r>
              <a:rPr lang="fr-FR" altLang="fr-FR" sz="3200" b="1" i="1" dirty="0" smtClean="0">
                <a:cs typeface="Arial" panose="020B0604020202020204" pitchFamily="34" charset="0"/>
              </a:rPr>
              <a:t>logos</a:t>
            </a:r>
            <a:r>
              <a:rPr lang="fr-FR" altLang="fr-FR" sz="3200" i="1" dirty="0" smtClean="0">
                <a:cs typeface="Arial" panose="020B0604020202020204" pitchFamily="34" charset="0"/>
              </a:rPr>
              <a:t>, </a:t>
            </a:r>
          </a:p>
          <a:p>
            <a:pPr eaLnBrk="1" hangingPunct="1">
              <a:spcBef>
                <a:spcPts val="600"/>
              </a:spcBef>
              <a:defRPr/>
            </a:pPr>
            <a:r>
              <a:rPr lang="fr-FR" altLang="fr-FR" sz="3200" i="1" dirty="0" smtClean="0">
                <a:cs typeface="Arial" panose="020B0604020202020204" pitchFamily="34" charset="0"/>
              </a:rPr>
              <a:t>reine des sciences »</a:t>
            </a:r>
          </a:p>
          <a:p>
            <a:pPr eaLnBrk="1" hangingPunct="1">
              <a:spcBef>
                <a:spcPts val="600"/>
              </a:spcBef>
              <a:defRPr/>
            </a:pPr>
            <a:endParaRPr lang="fr-FR" altLang="fr-FR" sz="3200" i="1" dirty="0">
              <a:cs typeface="Arial" panose="020B0604020202020204" pitchFamily="34" charset="0"/>
            </a:endParaRPr>
          </a:p>
          <a:p>
            <a:pPr eaLnBrk="1" hangingPunct="1">
              <a:spcBef>
                <a:spcPts val="600"/>
              </a:spcBef>
              <a:defRPr/>
            </a:pPr>
            <a:endParaRPr lang="fr-FR" altLang="fr-FR" sz="3200" i="1" dirty="0" smtClean="0">
              <a:cs typeface="Arial" panose="020B0604020202020204" pitchFamily="34" charset="0"/>
            </a:endParaRPr>
          </a:p>
          <a:p>
            <a:pPr eaLnBrk="1" hangingPunct="1">
              <a:spcBef>
                <a:spcPts val="600"/>
              </a:spcBef>
              <a:defRPr/>
            </a:pPr>
            <a:endParaRPr lang="fr-FR" altLang="fr-FR" i="1" dirty="0" smtClean="0">
              <a:cs typeface="Arial" panose="020B0604020202020204" pitchFamily="34" charset="0"/>
            </a:endParaRPr>
          </a:p>
          <a:p>
            <a:pPr eaLnBrk="1" hangingPunct="1">
              <a:spcBef>
                <a:spcPts val="600"/>
              </a:spcBef>
              <a:defRPr/>
            </a:pPr>
            <a:r>
              <a:rPr lang="fr-FR" altLang="fr-FR" sz="2400" b="1" i="1" dirty="0" smtClean="0">
                <a:cs typeface="Arial" panose="020B0604020202020204" pitchFamily="34" charset="0"/>
              </a:rPr>
              <a:t>Taleb</a:t>
            </a:r>
            <a:r>
              <a:rPr lang="fr-FR" altLang="fr-FR" sz="2400" i="1" dirty="0" smtClean="0">
                <a:cs typeface="Arial" panose="020B0604020202020204" pitchFamily="34" charset="0"/>
              </a:rPr>
              <a:t> évoquant «Le miroir des âmes simples anéanties»</a:t>
            </a:r>
          </a:p>
        </p:txBody>
      </p:sp>
    </p:spTree>
    <p:extLst>
      <p:ext uri="{BB962C8B-B14F-4D97-AF65-F5344CB8AC3E}">
        <p14:creationId xmlns:p14="http://schemas.microsoft.com/office/powerpoint/2010/main" val="2526032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sz="40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fr-FR" sz="2800">
              <a:latin typeface="Arial" panose="020B0604020202020204" pitchFamily="34" charset="0"/>
              <a:cs typeface="Arial" panose="020B0604020202020204" pitchFamily="34" charset="0"/>
            </a:endParaRPr>
          </a:p>
        </p:txBody>
      </p:sp>
      <p:pic>
        <p:nvPicPr>
          <p:cNvPr id="5123" name="Picture 3" descr="C:\Users\Laurent Ledoux\Documents\my-god-its-full-of-stars.jpg"/>
          <p:cNvPicPr>
            <a:picLocks noChangeAspect="1" noChangeArrowheads="1"/>
          </p:cNvPicPr>
          <p:nvPr/>
        </p:nvPicPr>
        <p:blipFill rotWithShape="1">
          <a:blip r:embed="rId3">
            <a:extLst>
              <a:ext uri="{28A0092B-C50C-407E-A947-70E740481C1C}">
                <a14:useLocalDpi xmlns:a14="http://schemas.microsoft.com/office/drawing/2010/main" val="0"/>
              </a:ext>
            </a:extLst>
          </a:blip>
          <a:srcRect t="33026" r="4673" b="19257"/>
          <a:stretch/>
        </p:blipFill>
        <p:spPr bwMode="auto">
          <a:xfrm>
            <a:off x="-1" y="1"/>
            <a:ext cx="9144001"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 y="5942890"/>
            <a:ext cx="9142413" cy="646331"/>
          </a:xfrm>
          <a:prstGeom prst="rect">
            <a:avLst/>
          </a:prstGeom>
          <a:noFill/>
        </p:spPr>
        <p:txBody>
          <a:bodyPr wrap="square" rtlCol="0">
            <a:spAutoFit/>
          </a:bodyPr>
          <a:lstStyle/>
          <a:p>
            <a:pPr algn="ctr"/>
            <a:r>
              <a:rPr lang="fr-BE" sz="36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 </a:t>
            </a:r>
            <a:r>
              <a:rPr lang="fr-BE" sz="36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poésie</a:t>
            </a:r>
            <a:r>
              <a:rPr lang="fr-BE" sz="36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est le </a:t>
            </a:r>
            <a:r>
              <a:rPr lang="fr-BE" sz="36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réel absolu</a:t>
            </a:r>
            <a:r>
              <a:rPr lang="fr-BE" sz="36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(Novalis)</a:t>
            </a:r>
          </a:p>
        </p:txBody>
      </p:sp>
      <p:sp>
        <p:nvSpPr>
          <p:cNvPr id="6" name="ZoneTexte 5"/>
          <p:cNvSpPr txBox="1"/>
          <p:nvPr/>
        </p:nvSpPr>
        <p:spPr>
          <a:xfrm>
            <a:off x="157974" y="188640"/>
            <a:ext cx="8905002" cy="646331"/>
          </a:xfrm>
          <a:prstGeom prst="rect">
            <a:avLst/>
          </a:prstGeom>
          <a:noFill/>
        </p:spPr>
        <p:txBody>
          <a:bodyPr wrap="none" rtlCol="0">
            <a:spAutoFit/>
          </a:bodyPr>
          <a:lstStyle/>
          <a:p>
            <a:pPr algn="ct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Sortir de la réification : </a:t>
            </a: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réenchantement</a:t>
            </a:r>
            <a:endPar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6495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Laurent Ledoux\Documents\Stro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0"/>
            <a:ext cx="4645743"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6"/>
          <p:cNvSpPr txBox="1">
            <a:spLocks noChangeArrowheads="1"/>
          </p:cNvSpPr>
          <p:nvPr/>
        </p:nvSpPr>
        <p:spPr bwMode="auto">
          <a:xfrm>
            <a:off x="107504" y="1330890"/>
            <a:ext cx="4392488"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600"/>
              </a:spcBef>
              <a:defRPr/>
            </a:pPr>
            <a:r>
              <a:rPr lang="fr-FR" altLang="fr-FR" sz="3600" i="1" dirty="0" smtClean="0">
                <a:cs typeface="Arial" panose="020B0604020202020204" pitchFamily="34" charset="0"/>
              </a:rPr>
              <a:t>« One of the 4 arts of the </a:t>
            </a:r>
            <a:r>
              <a:rPr lang="fr-FR" altLang="fr-FR" sz="3600" b="1" i="1" dirty="0" err="1" smtClean="0">
                <a:cs typeface="Arial" panose="020B0604020202020204" pitchFamily="34" charset="0"/>
              </a:rPr>
              <a:t>wise</a:t>
            </a:r>
            <a:r>
              <a:rPr lang="fr-FR" altLang="fr-FR" sz="3600" b="1" i="1" dirty="0" smtClean="0">
                <a:cs typeface="Arial" panose="020B0604020202020204" pitchFamily="34" charset="0"/>
              </a:rPr>
              <a:t> leader </a:t>
            </a:r>
            <a:r>
              <a:rPr lang="fr-FR" altLang="fr-FR" sz="3600" i="1" dirty="0" err="1" smtClean="0">
                <a:cs typeface="Arial" panose="020B0604020202020204" pitchFamily="34" charset="0"/>
              </a:rPr>
              <a:t>is</a:t>
            </a:r>
            <a:r>
              <a:rPr lang="fr-FR" altLang="fr-FR" sz="3600" i="1" dirty="0" smtClean="0">
                <a:cs typeface="Arial" panose="020B0604020202020204" pitchFamily="34" charset="0"/>
              </a:rPr>
              <a:t> the </a:t>
            </a:r>
            <a:r>
              <a:rPr lang="fr-FR" altLang="fr-FR" sz="3600" b="1" i="1" dirty="0" smtClean="0">
                <a:cs typeface="Arial" panose="020B0604020202020204" pitchFamily="34" charset="0"/>
              </a:rPr>
              <a:t>art of story </a:t>
            </a:r>
            <a:r>
              <a:rPr lang="fr-FR" altLang="fr-FR" sz="3600" i="1" dirty="0" smtClean="0">
                <a:cs typeface="Arial" panose="020B0604020202020204" pitchFamily="34" charset="0"/>
              </a:rPr>
              <a:t>: </a:t>
            </a:r>
          </a:p>
          <a:p>
            <a:pPr eaLnBrk="1" hangingPunct="1">
              <a:spcBef>
                <a:spcPts val="600"/>
              </a:spcBef>
              <a:defRPr/>
            </a:pPr>
            <a:r>
              <a:rPr lang="fr-FR" altLang="fr-FR" sz="3600" i="1" dirty="0" smtClean="0">
                <a:cs typeface="Arial" panose="020B0604020202020204" pitchFamily="34" charset="0"/>
              </a:rPr>
              <a:t>to </a:t>
            </a:r>
            <a:r>
              <a:rPr lang="fr-FR" altLang="fr-FR" sz="3600" i="1" dirty="0" err="1" smtClean="0">
                <a:cs typeface="Arial" panose="020B0604020202020204" pitchFamily="34" charset="0"/>
              </a:rPr>
              <a:t>build</a:t>
            </a:r>
            <a:r>
              <a:rPr lang="fr-FR" altLang="fr-FR" sz="3600" i="1" dirty="0" smtClean="0">
                <a:cs typeface="Arial" panose="020B0604020202020204" pitchFamily="34" charset="0"/>
              </a:rPr>
              <a:t> &amp; </a:t>
            </a:r>
            <a:r>
              <a:rPr lang="fr-FR" altLang="fr-FR" sz="3600" i="1" dirty="0" err="1" smtClean="0">
                <a:cs typeface="Arial" panose="020B0604020202020204" pitchFamily="34" charset="0"/>
              </a:rPr>
              <a:t>nurture</a:t>
            </a:r>
            <a:r>
              <a:rPr lang="fr-FR" altLang="fr-FR" sz="3600" i="1" dirty="0" smtClean="0">
                <a:cs typeface="Arial" panose="020B0604020202020204" pitchFamily="34" charset="0"/>
              </a:rPr>
              <a:t> </a:t>
            </a:r>
            <a:r>
              <a:rPr lang="fr-FR" altLang="fr-FR" sz="3600" b="1" i="1" dirty="0" err="1" smtClean="0">
                <a:cs typeface="Arial" panose="020B0604020202020204" pitchFamily="34" charset="0"/>
              </a:rPr>
              <a:t>clarity</a:t>
            </a:r>
            <a:r>
              <a:rPr lang="fr-FR" altLang="fr-FR" sz="3600" b="1" i="1" dirty="0" smtClean="0">
                <a:cs typeface="Arial" panose="020B0604020202020204" pitchFamily="34" charset="0"/>
              </a:rPr>
              <a:t> </a:t>
            </a:r>
          </a:p>
          <a:p>
            <a:pPr eaLnBrk="1" hangingPunct="1">
              <a:spcBef>
                <a:spcPts val="600"/>
              </a:spcBef>
              <a:defRPr/>
            </a:pPr>
            <a:r>
              <a:rPr lang="fr-FR" altLang="fr-FR" sz="3600" i="1" dirty="0" err="1" smtClean="0">
                <a:cs typeface="Arial" panose="020B0604020202020204" pitchFamily="34" charset="0"/>
              </a:rPr>
              <a:t>with</a:t>
            </a:r>
            <a:r>
              <a:rPr lang="fr-FR" altLang="fr-FR" sz="3600" i="1" dirty="0" smtClean="0">
                <a:cs typeface="Arial" panose="020B0604020202020204" pitchFamily="34" charset="0"/>
              </a:rPr>
              <a:t> a </a:t>
            </a:r>
            <a:r>
              <a:rPr lang="fr-FR" altLang="fr-FR" sz="3600" i="1" dirty="0" err="1" smtClean="0">
                <a:cs typeface="Arial" panose="020B0604020202020204" pitchFamily="34" charset="0"/>
              </a:rPr>
              <a:t>mind</a:t>
            </a:r>
            <a:r>
              <a:rPr lang="fr-FR" altLang="fr-FR" sz="3600" i="1" dirty="0" smtClean="0">
                <a:cs typeface="Arial" panose="020B0604020202020204" pitchFamily="34" charset="0"/>
              </a:rPr>
              <a:t> &amp; </a:t>
            </a:r>
            <a:r>
              <a:rPr lang="fr-FR" altLang="fr-FR" sz="3600" i="1" dirty="0" err="1" smtClean="0">
                <a:cs typeface="Arial" panose="020B0604020202020204" pitchFamily="34" charset="0"/>
              </a:rPr>
              <a:t>heart</a:t>
            </a:r>
            <a:r>
              <a:rPr lang="fr-FR" altLang="fr-FR" sz="3600" i="1" dirty="0" smtClean="0">
                <a:cs typeface="Arial" panose="020B0604020202020204" pitchFamily="34" charset="0"/>
              </a:rPr>
              <a:t> </a:t>
            </a:r>
            <a:r>
              <a:rPr lang="fr-FR" altLang="fr-FR" sz="3600" i="1" dirty="0" err="1" smtClean="0">
                <a:cs typeface="Arial" panose="020B0604020202020204" pitchFamily="34" charset="0"/>
              </a:rPr>
              <a:t>fixed</a:t>
            </a:r>
            <a:r>
              <a:rPr lang="fr-FR" altLang="fr-FR" sz="3600" i="1" dirty="0" smtClean="0">
                <a:cs typeface="Arial" panose="020B0604020202020204" pitchFamily="34" charset="0"/>
              </a:rPr>
              <a:t> on </a:t>
            </a:r>
            <a:r>
              <a:rPr lang="fr-FR" altLang="fr-FR" sz="3600" b="1" i="1" dirty="0" err="1" smtClean="0">
                <a:cs typeface="Arial" panose="020B0604020202020204" pitchFamily="34" charset="0"/>
              </a:rPr>
              <a:t>truth</a:t>
            </a:r>
            <a:r>
              <a:rPr lang="fr-FR" altLang="fr-FR" sz="3600" i="1" dirty="0" smtClean="0">
                <a:cs typeface="Arial" panose="020B0604020202020204" pitchFamily="34" charset="0"/>
              </a:rPr>
              <a:t> »</a:t>
            </a:r>
            <a:endParaRPr lang="fr-FR" altLang="fr-FR" sz="3600" b="1" dirty="0">
              <a:cs typeface="Arial" panose="020B0604020202020204" pitchFamily="34" charset="0"/>
            </a:endParaRPr>
          </a:p>
        </p:txBody>
      </p:sp>
      <p:sp>
        <p:nvSpPr>
          <p:cNvPr id="7" name="ZoneTexte 6"/>
          <p:cNvSpPr txBox="1"/>
          <p:nvPr/>
        </p:nvSpPr>
        <p:spPr>
          <a:xfrm>
            <a:off x="6149406" y="5971927"/>
            <a:ext cx="1601272"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Strom</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0372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Ledoux - New Folder Copied on Groupware on 26 02 15\Laurent\Copied\0. Copied - Laurent\My Files\Philosophie &amp; Management\Cycles Admin &amp; Back-up CR\Photos\Luc_de_Brabandere_Apr07-18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39"/>
          <a:stretch/>
        </p:blipFill>
        <p:spPr bwMode="auto">
          <a:xfrm>
            <a:off x="4587202" y="-14266"/>
            <a:ext cx="4584700" cy="6872266"/>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F:\Ledoux - New Folder Copied on Groupware on 26 02 15\michel-web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09" t="31906" r="20909"/>
          <a:stretch/>
        </p:blipFill>
        <p:spPr bwMode="auto">
          <a:xfrm>
            <a:off x="-1" y="-14267"/>
            <a:ext cx="4587203" cy="694351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832647" y="6021288"/>
            <a:ext cx="4137672" cy="769441"/>
          </a:xfrm>
          <a:prstGeom prst="rect">
            <a:avLst/>
          </a:prstGeom>
          <a:noFill/>
        </p:spPr>
        <p:txBody>
          <a:bodyPr wrap="none" rtlCol="0">
            <a:spAutoFit/>
          </a:bodyPr>
          <a:lstStyle/>
          <a:p>
            <a:pPr algn="ctr"/>
            <a:r>
              <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Brabandere</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 name="ZoneTexte 5"/>
          <p:cNvSpPr txBox="1"/>
          <p:nvPr/>
        </p:nvSpPr>
        <p:spPr>
          <a:xfrm>
            <a:off x="1454212" y="6021288"/>
            <a:ext cx="1899302"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Weber</a:t>
            </a:r>
          </a:p>
        </p:txBody>
      </p:sp>
      <p:sp>
        <p:nvSpPr>
          <p:cNvPr id="11" name="ZoneTexte 10"/>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#4</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80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Ledoux - New Folder Copied on Groupware on 26 02 15\Laurent\Copied\0. Copied - Laurent\My Files\Philosophie &amp; Management\Cycles Admin &amp; Back-up CR\Photos\Luc_de_Brabandere_Apr07-18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39"/>
          <a:stretch/>
        </p:blipFill>
        <p:spPr bwMode="auto">
          <a:xfrm>
            <a:off x="4587202" y="-14266"/>
            <a:ext cx="4584700" cy="6872266"/>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F:\Ledoux - New Folder Copied on Groupware on 26 02 15\michel-web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09" t="31906" r="20909"/>
          <a:stretch/>
        </p:blipFill>
        <p:spPr bwMode="auto">
          <a:xfrm>
            <a:off x="-1" y="-14267"/>
            <a:ext cx="4587203" cy="694351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832647" y="6021288"/>
            <a:ext cx="4137672" cy="769441"/>
          </a:xfrm>
          <a:prstGeom prst="rect">
            <a:avLst/>
          </a:prstGeom>
          <a:noFill/>
        </p:spPr>
        <p:txBody>
          <a:bodyPr wrap="none" rtlCol="0">
            <a:spAutoFit/>
          </a:bodyPr>
          <a:lstStyle/>
          <a:p>
            <a:pPr algn="ctr"/>
            <a:r>
              <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Brabandere</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 name="ZoneTexte 5"/>
          <p:cNvSpPr txBox="1"/>
          <p:nvPr/>
        </p:nvSpPr>
        <p:spPr>
          <a:xfrm>
            <a:off x="1454212" y="6021288"/>
            <a:ext cx="1899302"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Weber</a:t>
            </a:r>
          </a:p>
        </p:txBody>
      </p:sp>
      <p:sp>
        <p:nvSpPr>
          <p:cNvPr id="11" name="ZoneTexte 10"/>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#4</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2" name="Ellipse 11"/>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3" name="Ellipse 12"/>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4" name="Ellipse 13"/>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5" name="Connecteur droit 14"/>
          <p:cNvCxnSpPr>
            <a:stCxn id="14" idx="2"/>
            <a:endCxn id="13"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2" idx="4"/>
            <a:endCxn id="13"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2" idx="4"/>
            <a:endCxn id="14"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651745" y="4377298"/>
            <a:ext cx="2592664"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smtClean="0"/>
              <a:t>Solidarité</a:t>
            </a:r>
            <a:endParaRPr lang="en-US" sz="1600" dirty="0"/>
          </a:p>
        </p:txBody>
      </p:sp>
      <p:sp>
        <p:nvSpPr>
          <p:cNvPr id="19" name="ZoneTexte 18"/>
          <p:cNvSpPr txBox="1"/>
          <p:nvPr/>
        </p:nvSpPr>
        <p:spPr>
          <a:xfrm>
            <a:off x="899591" y="4149080"/>
            <a:ext cx="2592663"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Individu-ation</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ZoneTexte 19"/>
          <p:cNvSpPr txBox="1"/>
          <p:nvPr/>
        </p:nvSpPr>
        <p:spPr>
          <a:xfrm>
            <a:off x="3203848" y="1496978"/>
            <a:ext cx="2757513"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Culture</a:t>
            </a:r>
            <a:endParaRPr lang="en-US" sz="4000" dirty="0"/>
          </a:p>
        </p:txBody>
      </p:sp>
    </p:spTree>
    <p:extLst>
      <p:ext uri="{BB962C8B-B14F-4D97-AF65-F5344CB8AC3E}">
        <p14:creationId xmlns:p14="http://schemas.microsoft.com/office/powerpoint/2010/main" val="2719392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Ledoux - New Folder Copied on Groupware on 26 02 15\2010-11-12-flow.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7" name="Picture 2" descr="C:\Users\Laurent Ledoux\Documents\the-tree-of-life-hd_.jpg"/>
          <p:cNvPicPr>
            <a:picLocks noChangeAspect="1" noChangeArrowheads="1"/>
          </p:cNvPicPr>
          <p:nvPr/>
        </p:nvPicPr>
        <p:blipFill rotWithShape="1">
          <a:blip r:embed="rId4">
            <a:extLst>
              <a:ext uri="{28A0092B-C50C-407E-A947-70E740481C1C}">
                <a14:useLocalDpi xmlns:a14="http://schemas.microsoft.com/office/drawing/2010/main" val="0"/>
              </a:ext>
            </a:extLst>
          </a:blip>
          <a:srcRect l="25391" t="6294" r="27943"/>
          <a:stretch/>
        </p:blipFill>
        <p:spPr bwMode="auto">
          <a:xfrm>
            <a:off x="4572000" y="0"/>
            <a:ext cx="457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326266"/>
            <a:ext cx="9144000" cy="1323439"/>
          </a:xfrm>
          <a:prstGeom prst="rect">
            <a:avLst/>
          </a:prstGeom>
          <a:solidFill>
            <a:srgbClr val="7F7F7F">
              <a:alpha val="63922"/>
            </a:srgbClr>
          </a:solidFill>
        </p:spPr>
        <p:txBody>
          <a:bodyPr wrap="square" rtlCol="0">
            <a:spAutoFit/>
          </a:bodyPr>
          <a:lstStyle/>
          <a:p>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 philosophie du </a:t>
            </a: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process</a:t>
            </a:r>
            <a:r>
              <a:rPr lang="fr-BE"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p>
          <a:p>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le </a:t>
            </a: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cosmos torrentiel </a:t>
            </a: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ou le </a:t>
            </a:r>
            <a:r>
              <a:rPr lang="fr-BE" sz="4000" b="1"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r>
              <a:rPr lang="fr-BE" sz="40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haosmos</a:t>
            </a:r>
            <a:endPar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 name="ZoneTexte 7"/>
          <p:cNvSpPr txBox="1"/>
          <p:nvPr/>
        </p:nvSpPr>
        <p:spPr>
          <a:xfrm>
            <a:off x="4572000" y="4869160"/>
            <a:ext cx="4570412" cy="1692771"/>
          </a:xfrm>
          <a:prstGeom prst="rect">
            <a:avLst/>
          </a:prstGeom>
          <a:solidFill>
            <a:srgbClr val="7F7F7F">
              <a:alpha val="63922"/>
            </a:srgbClr>
          </a:solidFill>
        </p:spPr>
        <p:txBody>
          <a:bodyPr wrap="square" rtlCol="0">
            <a:spAutoFit/>
          </a:bodyPr>
          <a:lstStyle/>
          <a:p>
            <a:pPr algn="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Cet arbre :</a:t>
            </a:r>
          </a:p>
          <a:p>
            <a:pPr algn="r"/>
            <a:r>
              <a:rPr lang="fr-BE"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u</a:t>
            </a: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n </a:t>
            </a: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geste </a:t>
            </a: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de la </a:t>
            </a: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vie</a:t>
            </a:r>
          </a:p>
          <a:p>
            <a:pPr algn="r"/>
            <a:r>
              <a:rPr lang="fr-BE" sz="200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r>
              <a:rPr lang="fr-BE" sz="2000"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Durckheim</a:t>
            </a:r>
            <a:r>
              <a:rPr lang="fr-BE" sz="200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292844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Ledoux - New Folder Copied on Groupware on 26 02 15\Whitehead_headsho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6" r="23112"/>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107504" y="656104"/>
            <a:ext cx="4392488"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600"/>
              </a:spcBef>
              <a:defRPr/>
            </a:pPr>
            <a:r>
              <a:rPr lang="fr-FR" altLang="fr-FR" sz="3200" i="1" dirty="0" smtClean="0">
                <a:cs typeface="Arial" panose="020B0604020202020204" pitchFamily="34" charset="0"/>
              </a:rPr>
              <a:t>«</a:t>
            </a:r>
            <a:r>
              <a:rPr lang="fr-FR" sz="3200" i="1" dirty="0"/>
              <a:t>il y a urgence à considérer le monde comme un </a:t>
            </a:r>
            <a:r>
              <a:rPr lang="fr-FR" sz="3200" b="1" i="1" dirty="0"/>
              <a:t>tissu de processus </a:t>
            </a:r>
            <a:r>
              <a:rPr lang="fr-FR" sz="3200" b="1" i="1" dirty="0" err="1"/>
              <a:t>interreliés</a:t>
            </a:r>
            <a:r>
              <a:rPr lang="fr-FR" sz="3200" b="1" i="1" dirty="0"/>
              <a:t> </a:t>
            </a:r>
            <a:r>
              <a:rPr lang="fr-FR" sz="3200" i="1" dirty="0"/>
              <a:t>et dont nous faisons </a:t>
            </a:r>
            <a:r>
              <a:rPr lang="fr-FR" sz="3200" b="1" i="1" dirty="0"/>
              <a:t>intégralement partie</a:t>
            </a:r>
            <a:r>
              <a:rPr lang="fr-FR" sz="3200" i="1" dirty="0"/>
              <a:t>, de sorte que tous nos choix et actions ont des </a:t>
            </a:r>
            <a:r>
              <a:rPr lang="fr-FR" sz="3200" b="1" i="1" dirty="0"/>
              <a:t>conséquences pour le monde </a:t>
            </a:r>
            <a:r>
              <a:rPr lang="fr-FR" sz="3200" i="1" dirty="0"/>
              <a:t>autour de nous </a:t>
            </a:r>
            <a:r>
              <a:rPr lang="fr-FR" altLang="fr-FR" sz="3200" i="1" dirty="0" smtClean="0">
                <a:cs typeface="Arial" panose="020B0604020202020204" pitchFamily="34" charset="0"/>
              </a:rPr>
              <a:t>»</a:t>
            </a:r>
            <a:endParaRPr lang="fr-FR" altLang="fr-FR" sz="3200" b="1" i="1" dirty="0">
              <a:cs typeface="Arial" panose="020B0604020202020204" pitchFamily="34" charset="0"/>
            </a:endParaRPr>
          </a:p>
        </p:txBody>
      </p:sp>
      <p:sp>
        <p:nvSpPr>
          <p:cNvPr id="6" name="ZoneTexte 5"/>
          <p:cNvSpPr txBox="1"/>
          <p:nvPr/>
        </p:nvSpPr>
        <p:spPr>
          <a:xfrm>
            <a:off x="5512543" y="5899919"/>
            <a:ext cx="2777875"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Whitehead</a:t>
            </a:r>
          </a:p>
        </p:txBody>
      </p:sp>
    </p:spTree>
    <p:extLst>
      <p:ext uri="{BB962C8B-B14F-4D97-AF65-F5344CB8AC3E}">
        <p14:creationId xmlns:p14="http://schemas.microsoft.com/office/powerpoint/2010/main" val="985382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1026" name="Picture 2" descr="F:\Ledoux - New Folder Copied on Groupware on 26 02 15\MultiRacial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 y="7895"/>
            <a:ext cx="9150197" cy="6877489"/>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3013305" y="188640"/>
            <a:ext cx="3142871" cy="303508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 name="Ellipse 5"/>
          <p:cNvSpPr/>
          <p:nvPr/>
        </p:nvSpPr>
        <p:spPr>
          <a:xfrm>
            <a:off x="107504" y="3511759"/>
            <a:ext cx="3142871" cy="303508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7" name="Ellipse 6"/>
          <p:cNvSpPr/>
          <p:nvPr/>
        </p:nvSpPr>
        <p:spPr>
          <a:xfrm>
            <a:off x="5868144" y="3501008"/>
            <a:ext cx="3142871" cy="303508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0" name="Connecteur droit 9"/>
          <p:cNvCxnSpPr>
            <a:stCxn id="7" idx="2"/>
            <a:endCxn id="6" idx="6"/>
          </p:cNvCxnSpPr>
          <p:nvPr/>
        </p:nvCxnSpPr>
        <p:spPr>
          <a:xfrm flipH="1">
            <a:off x="3250375" y="5018552"/>
            <a:ext cx="2617769" cy="10751"/>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5" idx="4"/>
            <a:endCxn id="6" idx="6"/>
          </p:cNvCxnSpPr>
          <p:nvPr/>
        </p:nvCxnSpPr>
        <p:spPr>
          <a:xfrm flipH="1">
            <a:off x="3250375" y="3223727"/>
            <a:ext cx="1334366" cy="1805576"/>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5" idx="4"/>
            <a:endCxn id="7" idx="2"/>
          </p:cNvCxnSpPr>
          <p:nvPr/>
        </p:nvCxnSpPr>
        <p:spPr>
          <a:xfrm>
            <a:off x="4584741" y="3223727"/>
            <a:ext cx="1283403" cy="1794825"/>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5971290" y="4174629"/>
            <a:ext cx="2936577" cy="169277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a:t>Solidarité</a:t>
            </a:r>
          </a:p>
          <a:p>
            <a:r>
              <a:rPr lang="fr-BE" sz="2800" dirty="0"/>
              <a:t>(efficacité)</a:t>
            </a:r>
          </a:p>
          <a:p>
            <a:r>
              <a:rPr lang="fr-BE" sz="1800" b="0" dirty="0"/>
              <a:t>Se nourrir du tissu social et le nourrir à son </a:t>
            </a:r>
            <a:r>
              <a:rPr lang="fr-BE" sz="1800" b="0" dirty="0" smtClean="0"/>
              <a:t>tour</a:t>
            </a:r>
            <a:endParaRPr lang="en-US" sz="1800" b="0" dirty="0"/>
          </a:p>
        </p:txBody>
      </p:sp>
      <p:sp>
        <p:nvSpPr>
          <p:cNvPr id="27" name="ZoneTexte 26"/>
          <p:cNvSpPr txBox="1"/>
          <p:nvPr/>
        </p:nvSpPr>
        <p:spPr>
          <a:xfrm>
            <a:off x="35496" y="4184501"/>
            <a:ext cx="3384376" cy="169277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3800" dirty="0" smtClean="0"/>
              <a:t>Individuation </a:t>
            </a:r>
            <a:endParaRPr lang="fr-BE" sz="3800" dirty="0"/>
          </a:p>
          <a:p>
            <a:r>
              <a:rPr lang="fr-BE" sz="2800" dirty="0"/>
              <a:t>(créativité)</a:t>
            </a:r>
          </a:p>
          <a:p>
            <a:r>
              <a:rPr lang="fr-BE" sz="1800" b="0" dirty="0"/>
              <a:t>Devenir soi = égoïsme, </a:t>
            </a:r>
            <a:r>
              <a:rPr lang="fr-BE" sz="1800" b="0" dirty="0" smtClean="0"/>
              <a:t>individualisme</a:t>
            </a:r>
            <a:endParaRPr lang="en-US" sz="1800" b="0" dirty="0"/>
          </a:p>
        </p:txBody>
      </p:sp>
      <p:sp>
        <p:nvSpPr>
          <p:cNvPr id="29" name="ZoneTexte 28"/>
          <p:cNvSpPr txBox="1"/>
          <p:nvPr/>
        </p:nvSpPr>
        <p:spPr>
          <a:xfrm>
            <a:off x="3131840" y="782853"/>
            <a:ext cx="2936577" cy="196977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a:t>Culture</a:t>
            </a:r>
          </a:p>
          <a:p>
            <a:r>
              <a:rPr lang="fr-BE" sz="2800" dirty="0"/>
              <a:t>(vision)</a:t>
            </a:r>
          </a:p>
          <a:p>
            <a:r>
              <a:rPr lang="fr-BE" sz="1800" b="0" dirty="0"/>
              <a:t>« Main invisible » qui assure la synergie entre ces processus</a:t>
            </a:r>
            <a:endParaRPr lang="en-US" sz="1800" b="0" dirty="0"/>
          </a:p>
        </p:txBody>
      </p:sp>
      <p:cxnSp>
        <p:nvCxnSpPr>
          <p:cNvPr id="8" name="Connecteur droit 7"/>
          <p:cNvCxnSpPr/>
          <p:nvPr/>
        </p:nvCxnSpPr>
        <p:spPr>
          <a:xfrm flipH="1">
            <a:off x="1678938" y="5607389"/>
            <a:ext cx="228766" cy="34189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6510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par>
                                <p:cTn id="36" presetID="6"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6" grpId="0"/>
      <p:bldP spid="27" grpId="0"/>
      <p:bldP spid="2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a:xfrm>
            <a:off x="457200" y="1950210"/>
            <a:ext cx="8229600" cy="4525963"/>
          </a:xfrm>
        </p:spPr>
        <p:txBody>
          <a:bodyPr/>
          <a:lstStyle/>
          <a:p>
            <a:endParaRPr lang="fr-FR"/>
          </a:p>
        </p:txBody>
      </p:sp>
      <p:pic>
        <p:nvPicPr>
          <p:cNvPr id="16386" name="Picture 2" descr="C:\Users\Laurent Ledoux\Documents\the-tree-of-life-hd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3296688" y="898690"/>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 name="Ellipse 5"/>
          <p:cNvSpPr/>
          <p:nvPr/>
        </p:nvSpPr>
        <p:spPr>
          <a:xfrm>
            <a:off x="899591" y="3758951"/>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7" name="Ellipse 6"/>
          <p:cNvSpPr/>
          <p:nvPr/>
        </p:nvSpPr>
        <p:spPr>
          <a:xfrm>
            <a:off x="5651744" y="374969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8" name="Connecteur droit 7"/>
          <p:cNvCxnSpPr>
            <a:stCxn id="7" idx="2"/>
            <a:endCxn id="6" idx="6"/>
          </p:cNvCxnSpPr>
          <p:nvPr/>
        </p:nvCxnSpPr>
        <p:spPr>
          <a:xfrm flipH="1">
            <a:off x="3492255" y="505587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 name="Connecteur droit 8"/>
          <p:cNvCxnSpPr>
            <a:stCxn id="5" idx="4"/>
            <a:endCxn id="6" idx="6"/>
          </p:cNvCxnSpPr>
          <p:nvPr/>
        </p:nvCxnSpPr>
        <p:spPr>
          <a:xfrm flipH="1">
            <a:off x="3492255" y="351103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5" idx="4"/>
            <a:endCxn id="7" idx="2"/>
          </p:cNvCxnSpPr>
          <p:nvPr/>
        </p:nvCxnSpPr>
        <p:spPr>
          <a:xfrm>
            <a:off x="4593020" y="351103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069770"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individuels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4" name="ZoneTexte 13"/>
          <p:cNvSpPr txBox="1"/>
          <p:nvPr/>
        </p:nvSpPr>
        <p:spPr>
          <a:xfrm>
            <a:off x="5868144"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collectifs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3491880" y="198884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Meta</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6" name="Ellipse 15"/>
          <p:cNvSpPr/>
          <p:nvPr/>
        </p:nvSpPr>
        <p:spPr>
          <a:xfrm>
            <a:off x="323528"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7" name="ZoneTexte 16"/>
          <p:cNvSpPr txBox="1"/>
          <p:nvPr/>
        </p:nvSpPr>
        <p:spPr>
          <a:xfrm>
            <a:off x="251332" y="3791204"/>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Intuition</a:t>
            </a:r>
          </a:p>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profonde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8" name="Ellipse 17"/>
          <p:cNvSpPr/>
          <p:nvPr/>
        </p:nvSpPr>
        <p:spPr>
          <a:xfrm>
            <a:off x="2627784"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9" name="ZoneTexte 18"/>
          <p:cNvSpPr txBox="1"/>
          <p:nvPr/>
        </p:nvSpPr>
        <p:spPr>
          <a:xfrm>
            <a:off x="2555588" y="3923026"/>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Flow</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Ellipse 19"/>
          <p:cNvSpPr/>
          <p:nvPr/>
        </p:nvSpPr>
        <p:spPr>
          <a:xfrm>
            <a:off x="323716"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1" name="ZoneTexte 20"/>
          <p:cNvSpPr txBox="1"/>
          <p:nvPr/>
        </p:nvSpPr>
        <p:spPr>
          <a:xfrm>
            <a:off x="251520" y="5651218"/>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Surcon-science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2" name="Ellipse 21"/>
          <p:cNvSpPr/>
          <p:nvPr/>
        </p:nvSpPr>
        <p:spPr>
          <a:xfrm>
            <a:off x="2627972"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3" name="ZoneTexte 22"/>
          <p:cNvSpPr txBox="1"/>
          <p:nvPr/>
        </p:nvSpPr>
        <p:spPr>
          <a:xfrm>
            <a:off x="2555776" y="5857950"/>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Wholeness</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4" name="ZoneTexte 23"/>
          <p:cNvSpPr txBox="1"/>
          <p:nvPr/>
        </p:nvSpPr>
        <p:spPr>
          <a:xfrm>
            <a:off x="0" y="159604"/>
            <a:ext cx="9144000" cy="584775"/>
          </a:xfrm>
          <a:prstGeom prst="rect">
            <a:avLst/>
          </a:prstGeom>
          <a:solidFill>
            <a:srgbClr val="7F7F7F">
              <a:alpha val="63922"/>
            </a:srgbClr>
          </a:solidFill>
        </p:spPr>
        <p:txBody>
          <a:bodyPr wrap="square" rtlCol="0">
            <a:spAutoFit/>
          </a:bodyPr>
          <a:lstStyle/>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Spiritualité : </a:t>
            </a:r>
            <a:r>
              <a:rPr lang="fr-BE"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dissolution</a:t>
            </a: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des paradoxes ?</a:t>
            </a:r>
          </a:p>
        </p:txBody>
      </p:sp>
      <p:sp>
        <p:nvSpPr>
          <p:cNvPr id="25" name="Ellipse 24"/>
          <p:cNvSpPr/>
          <p:nvPr/>
        </p:nvSpPr>
        <p:spPr>
          <a:xfrm>
            <a:off x="5148252" y="342900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6" name="ZoneTexte 25"/>
          <p:cNvSpPr txBox="1"/>
          <p:nvPr/>
        </p:nvSpPr>
        <p:spPr>
          <a:xfrm>
            <a:off x="5076056" y="3923764"/>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Décider</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7" name="Ellipse 26"/>
          <p:cNvSpPr/>
          <p:nvPr/>
        </p:nvSpPr>
        <p:spPr>
          <a:xfrm>
            <a:off x="7452508" y="342900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8" name="ZoneTexte 27"/>
          <p:cNvSpPr txBox="1"/>
          <p:nvPr/>
        </p:nvSpPr>
        <p:spPr>
          <a:xfrm>
            <a:off x="7380312" y="3923764"/>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Libération</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9" name="Ellipse 28"/>
          <p:cNvSpPr/>
          <p:nvPr/>
        </p:nvSpPr>
        <p:spPr>
          <a:xfrm>
            <a:off x="5148440" y="530120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0" name="ZoneTexte 29"/>
          <p:cNvSpPr txBox="1"/>
          <p:nvPr/>
        </p:nvSpPr>
        <p:spPr>
          <a:xfrm>
            <a:off x="5076244" y="5530006"/>
            <a:ext cx="1440348" cy="92333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Ré-</a:t>
            </a:r>
          </a:p>
          <a:p>
            <a:r>
              <a:rPr lang="fr-BE" sz="1800" dirty="0" err="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a:t>
            </a:r>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nchan</a:t>
            </a:r>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a:t>
            </a:r>
          </a:p>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tement</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1" name="Ellipse 30"/>
          <p:cNvSpPr/>
          <p:nvPr/>
        </p:nvSpPr>
        <p:spPr>
          <a:xfrm>
            <a:off x="7452696" y="530120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2" name="ZoneTexte 31"/>
          <p:cNvSpPr txBox="1"/>
          <p:nvPr/>
        </p:nvSpPr>
        <p:spPr>
          <a:xfrm>
            <a:off x="7380500" y="5795972"/>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Culture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1583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ircle(in)">
                                      <p:cBhvr>
                                        <p:cTn id="23" dur="2000"/>
                                        <p:tgtEl>
                                          <p:spTgt spid="2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animBg="1"/>
      <p:bldP spid="30" grpId="0"/>
      <p:bldP spid="31" grpId="0" animBg="1"/>
      <p:bldP spid="3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6552" y="490662"/>
            <a:ext cx="8229600" cy="1143000"/>
          </a:xfrm>
        </p:spPr>
        <p:txBody>
          <a:bodyPr/>
          <a:lstStyle/>
          <a:p>
            <a:endParaRPr lang="en-US"/>
          </a:p>
        </p:txBody>
      </p:sp>
      <p:pic>
        <p:nvPicPr>
          <p:cNvPr id="2050" name="Picture 2" descr="F:\Ledoux - New Folder Copied on Groupware on 26 02 15\Czestochowa.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43" t="21078" r="2220" b="43907"/>
          <a:stretch/>
        </p:blipFill>
        <p:spPr bwMode="auto">
          <a:xfrm>
            <a:off x="0" y="0"/>
            <a:ext cx="9142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07504" y="116632"/>
            <a:ext cx="3300904"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«Meta» #1</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Ellipse 6"/>
          <p:cNvSpPr/>
          <p:nvPr/>
        </p:nvSpPr>
        <p:spPr>
          <a:xfrm>
            <a:off x="4502730" y="240589"/>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8" name="Ellipse 7"/>
          <p:cNvSpPr/>
          <p:nvPr/>
        </p:nvSpPr>
        <p:spPr>
          <a:xfrm>
            <a:off x="2496849" y="247283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9" name="Ellipse 8"/>
          <p:cNvSpPr/>
          <p:nvPr/>
        </p:nvSpPr>
        <p:spPr>
          <a:xfrm>
            <a:off x="6446946" y="2463583"/>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0" name="Connecteur droit 9"/>
          <p:cNvCxnSpPr>
            <a:stCxn id="9" idx="2"/>
            <a:endCxn id="8" idx="6"/>
          </p:cNvCxnSpPr>
          <p:nvPr/>
        </p:nvCxnSpPr>
        <p:spPr>
          <a:xfrm flipH="1">
            <a:off x="5089513" y="3769757"/>
            <a:ext cx="1357433"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7" idx="4"/>
            <a:endCxn id="8" idx="6"/>
          </p:cNvCxnSpPr>
          <p:nvPr/>
        </p:nvCxnSpPr>
        <p:spPr>
          <a:xfrm flipH="1">
            <a:off x="5089513" y="2852936"/>
            <a:ext cx="709549" cy="926075"/>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7" idx="4"/>
            <a:endCxn id="9" idx="2"/>
          </p:cNvCxnSpPr>
          <p:nvPr/>
        </p:nvCxnSpPr>
        <p:spPr>
          <a:xfrm>
            <a:off x="5799062" y="2852936"/>
            <a:ext cx="647884" cy="916821"/>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542003" y="3441194"/>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smtClean="0"/>
              <a:t>Infini</a:t>
            </a:r>
            <a:endParaRPr lang="en-US" sz="1600" dirty="0"/>
          </a:p>
        </p:txBody>
      </p:sp>
      <p:sp>
        <p:nvSpPr>
          <p:cNvPr id="14" name="ZoneTexte 13"/>
          <p:cNvSpPr txBox="1"/>
          <p:nvPr/>
        </p:nvSpPr>
        <p:spPr>
          <a:xfrm>
            <a:off x="2667028" y="3441194"/>
            <a:ext cx="2252304"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Fini</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4427984" y="548680"/>
            <a:ext cx="2757513" cy="193899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3600" dirty="0" smtClean="0"/>
              <a:t>Fini</a:t>
            </a:r>
          </a:p>
          <a:p>
            <a:r>
              <a:rPr lang="fr-BE" sz="2800" dirty="0"/>
              <a:t>e</a:t>
            </a:r>
            <a:r>
              <a:rPr lang="fr-BE" sz="2800" dirty="0" smtClean="0"/>
              <a:t>ngendrant</a:t>
            </a:r>
          </a:p>
          <a:p>
            <a:r>
              <a:rPr lang="fr-BE" sz="3600" dirty="0" smtClean="0"/>
              <a:t>l’infini</a:t>
            </a:r>
          </a:p>
          <a:p>
            <a:r>
              <a:rPr lang="fr-BE" sz="1800" b="0" dirty="0" smtClean="0"/>
              <a:t>(et vice versa)</a:t>
            </a:r>
            <a:endParaRPr lang="en-US" sz="1800" b="0" dirty="0"/>
          </a:p>
        </p:txBody>
      </p:sp>
    </p:spTree>
    <p:extLst>
      <p:ext uri="{BB962C8B-B14F-4D97-AF65-F5344CB8AC3E}">
        <p14:creationId xmlns:p14="http://schemas.microsoft.com/office/powerpoint/2010/main" val="705037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Ledoux - New Folder Copied on Groupware on 26 02 15\Karl_Marx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63" y="-11585"/>
            <a:ext cx="4843437" cy="689753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904441" y="5733256"/>
            <a:ext cx="1696298"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Marx</a:t>
            </a:r>
          </a:p>
        </p:txBody>
      </p:sp>
      <p:sp>
        <p:nvSpPr>
          <p:cNvPr id="9" name="Rectangle 6"/>
          <p:cNvSpPr>
            <a:spLocks noChangeArrowheads="1"/>
          </p:cNvSpPr>
          <p:nvPr/>
        </p:nvSpPr>
        <p:spPr bwMode="auto">
          <a:xfrm>
            <a:off x="0" y="1628800"/>
            <a:ext cx="430056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pPr>
            <a:r>
              <a:rPr lang="fr-FR" altLang="fr-FR" sz="4400" dirty="0" smtClean="0">
                <a:latin typeface="Arial" panose="020B0604020202020204" pitchFamily="34" charset="0"/>
                <a:cs typeface="Arial" panose="020B0604020202020204" pitchFamily="34" charset="0"/>
              </a:rPr>
              <a:t>Nouveau stade du </a:t>
            </a:r>
          </a:p>
          <a:p>
            <a:pPr algn="ctr" eaLnBrk="1" hangingPunct="1">
              <a:lnSpc>
                <a:spcPct val="80000"/>
              </a:lnSpc>
            </a:pPr>
            <a:r>
              <a:rPr lang="fr-FR" altLang="fr-FR" sz="4400" b="1" dirty="0" smtClean="0">
                <a:latin typeface="Arial" panose="020B0604020202020204" pitchFamily="34" charset="0"/>
                <a:cs typeface="Arial" panose="020B0604020202020204" pitchFamily="34" charset="0"/>
              </a:rPr>
              <a:t>fétichisme</a:t>
            </a:r>
          </a:p>
          <a:p>
            <a:pPr algn="ctr" eaLnBrk="1" hangingPunct="1">
              <a:lnSpc>
                <a:spcPct val="80000"/>
              </a:lnSpc>
            </a:pPr>
            <a:r>
              <a:rPr lang="fr-FR" altLang="fr-FR" sz="4400" dirty="0">
                <a:latin typeface="Arial" panose="020B0604020202020204" pitchFamily="34" charset="0"/>
                <a:cs typeface="Arial" panose="020B0604020202020204" pitchFamily="34" charset="0"/>
              </a:rPr>
              <a:t>d</a:t>
            </a:r>
            <a:r>
              <a:rPr lang="fr-FR" altLang="fr-FR" sz="4400" dirty="0" smtClean="0">
                <a:latin typeface="Arial" panose="020B0604020202020204" pitchFamily="34" charset="0"/>
                <a:cs typeface="Arial" panose="020B0604020202020204" pitchFamily="34" charset="0"/>
              </a:rPr>
              <a:t>e la </a:t>
            </a:r>
            <a:r>
              <a:rPr lang="fr-FR" altLang="fr-FR" sz="4400" b="1" dirty="0" smtClean="0">
                <a:latin typeface="Arial" panose="020B0604020202020204" pitchFamily="34" charset="0"/>
                <a:cs typeface="Arial" panose="020B0604020202020204" pitchFamily="34" charset="0"/>
              </a:rPr>
              <a:t>marchandise ?</a:t>
            </a:r>
          </a:p>
          <a:p>
            <a:pPr algn="ctr" eaLnBrk="1" hangingPunct="1">
              <a:lnSpc>
                <a:spcPct val="80000"/>
              </a:lnSpc>
            </a:pPr>
            <a:endParaRPr lang="fr-FR" altLang="fr-FR" sz="2000" dirty="0" smtClean="0">
              <a:latin typeface="Arial" panose="020B0604020202020204" pitchFamily="34" charset="0"/>
              <a:cs typeface="Arial" panose="020B0604020202020204" pitchFamily="34" charset="0"/>
            </a:endParaRPr>
          </a:p>
          <a:p>
            <a:pPr algn="ctr" eaLnBrk="1" hangingPunct="1">
              <a:lnSpc>
                <a:spcPct val="80000"/>
              </a:lnSpc>
            </a:pPr>
            <a:r>
              <a:rPr lang="fr-FR" altLang="fr-FR" sz="2000" dirty="0" smtClean="0">
                <a:latin typeface="Arial" panose="020B0604020202020204" pitchFamily="34" charset="0"/>
                <a:cs typeface="Arial" panose="020B0604020202020204" pitchFamily="34" charset="0"/>
              </a:rPr>
              <a:t>(</a:t>
            </a:r>
            <a:r>
              <a:rPr lang="fr-FR" sz="2000" dirty="0"/>
              <a:t>réification des rapports sociaux </a:t>
            </a:r>
            <a:r>
              <a:rPr lang="fr-FR" sz="2000" dirty="0" smtClean="0"/>
              <a:t>&amp; </a:t>
            </a:r>
          </a:p>
          <a:p>
            <a:pPr algn="ctr" eaLnBrk="1" hangingPunct="1">
              <a:lnSpc>
                <a:spcPct val="80000"/>
              </a:lnSpc>
            </a:pPr>
            <a:r>
              <a:rPr lang="fr-FR" sz="2000" dirty="0" smtClean="0"/>
              <a:t>personnification </a:t>
            </a:r>
            <a:r>
              <a:rPr lang="fr-FR" sz="2000" dirty="0"/>
              <a:t>des </a:t>
            </a:r>
            <a:r>
              <a:rPr lang="fr-FR" sz="2000" dirty="0" smtClean="0"/>
              <a:t>choses)</a:t>
            </a:r>
            <a:endParaRPr lang="fr-FR" alt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187198"/>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Ampoules</a:t>
            </a:r>
            <a:endParaRPr lang="en-US" dirty="0"/>
          </a:p>
        </p:txBody>
      </p:sp>
      <p:pic>
        <p:nvPicPr>
          <p:cNvPr id="9218" name="Picture 2" descr="F:\Ledoux - New Folder Copied on Groupware on 26 02 15\Laurent\Copied\0. Copied - Laurent\My Files\Philosophie &amp; Management\Cycle 2009-2010\Pictures\laurent_5_light_bulbs.jpg"/>
          <p:cNvPicPr>
            <a:picLocks noChangeAspect="1" noChangeArrowheads="1"/>
          </p:cNvPicPr>
          <p:nvPr/>
        </p:nvPicPr>
        <p:blipFill rotWithShape="1">
          <a:blip r:embed="rId3">
            <a:extLst>
              <a:ext uri="{28A0092B-C50C-407E-A947-70E740481C1C}">
                <a14:useLocalDpi xmlns:a14="http://schemas.microsoft.com/office/drawing/2010/main" val="0"/>
              </a:ext>
            </a:extLst>
          </a:blip>
          <a:srcRect l="7145" r="6527" b="13671"/>
          <a:stretch/>
        </p:blipFill>
        <p:spPr bwMode="auto">
          <a:xfrm>
            <a:off x="0" y="-135396"/>
            <a:ext cx="9142413" cy="69933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Pictures\Philosophizing ad infinit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4221088"/>
            <a:ext cx="1511226" cy="22801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326266"/>
            <a:ext cx="9144000" cy="707886"/>
          </a:xfrm>
          <a:prstGeom prst="rect">
            <a:avLst/>
          </a:prstGeom>
          <a:solidFill>
            <a:srgbClr val="7F7F7F">
              <a:alpha val="63922"/>
            </a:srgbClr>
          </a:solidFill>
        </p:spPr>
        <p:txBody>
          <a:bodyPr wrap="square" rtlCol="0">
            <a:spAutoFit/>
          </a:bodyPr>
          <a:lstStyle/>
          <a:p>
            <a:pPr algn="ct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Maximiser le profit à l’infini ?</a:t>
            </a:r>
          </a:p>
        </p:txBody>
      </p:sp>
    </p:spTree>
    <p:extLst>
      <p:ext uri="{BB962C8B-B14F-4D97-AF65-F5344CB8AC3E}">
        <p14:creationId xmlns:p14="http://schemas.microsoft.com/office/powerpoint/2010/main" val="3604376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3074" name="Picture 2" descr="F:\Ledoux - New Folder Copied on Groupware on 26 02 15\transcendence et imman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t="27412" r="25965" b="30937"/>
          <a:stretch/>
        </p:blipFill>
        <p:spPr bwMode="auto">
          <a:xfrm>
            <a:off x="0" y="0"/>
            <a:ext cx="9142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868144" y="6167045"/>
            <a:ext cx="3096344" cy="646331"/>
          </a:xfrm>
          <a:prstGeom prst="rect">
            <a:avLst/>
          </a:prstGeom>
          <a:noFill/>
        </p:spPr>
        <p:txBody>
          <a:bodyPr wrap="square" rtlCol="0">
            <a:spAutoFit/>
          </a:bodyPr>
          <a:lstStyle/>
          <a:p>
            <a:r>
              <a:rPr lang="fr-FR" dirty="0" smtClean="0"/>
              <a:t>‘Transcendance &amp; Immanence’ </a:t>
            </a:r>
            <a:r>
              <a:rPr lang="fr-FR" dirty="0"/>
              <a:t>by Maria-</a:t>
            </a:r>
            <a:r>
              <a:rPr lang="fr-FR" dirty="0" err="1"/>
              <a:t>Zsuzsa</a:t>
            </a:r>
            <a:r>
              <a:rPr lang="fr-FR" dirty="0"/>
              <a:t> de </a:t>
            </a:r>
            <a:r>
              <a:rPr lang="fr-FR" dirty="0" err="1" smtClean="0"/>
              <a:t>Faykod</a:t>
            </a:r>
            <a:endParaRPr lang="fr-FR" dirty="0"/>
          </a:p>
        </p:txBody>
      </p:sp>
      <p:sp>
        <p:nvSpPr>
          <p:cNvPr id="6" name="ZoneTexte 5"/>
          <p:cNvSpPr txBox="1"/>
          <p:nvPr/>
        </p:nvSpPr>
        <p:spPr>
          <a:xfrm>
            <a:off x="107504" y="116632"/>
            <a:ext cx="3300904"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«Meta» #2</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Ellipse 6"/>
          <p:cNvSpPr/>
          <p:nvPr/>
        </p:nvSpPr>
        <p:spPr>
          <a:xfrm>
            <a:off x="2185393" y="1340768"/>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8" name="Ellipse 7"/>
          <p:cNvSpPr/>
          <p:nvPr/>
        </p:nvSpPr>
        <p:spPr>
          <a:xfrm>
            <a:off x="179512" y="3573016"/>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9" name="Ellipse 8"/>
          <p:cNvSpPr/>
          <p:nvPr/>
        </p:nvSpPr>
        <p:spPr>
          <a:xfrm>
            <a:off x="4129609" y="3563762"/>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0" name="Connecteur droit 9"/>
          <p:cNvCxnSpPr>
            <a:stCxn id="9" idx="2"/>
            <a:endCxn id="8" idx="6"/>
          </p:cNvCxnSpPr>
          <p:nvPr/>
        </p:nvCxnSpPr>
        <p:spPr>
          <a:xfrm flipH="1">
            <a:off x="2772176" y="4869936"/>
            <a:ext cx="1357433"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7" idx="4"/>
            <a:endCxn id="8" idx="6"/>
          </p:cNvCxnSpPr>
          <p:nvPr/>
        </p:nvCxnSpPr>
        <p:spPr>
          <a:xfrm flipH="1">
            <a:off x="2772176" y="3953115"/>
            <a:ext cx="709549" cy="926075"/>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7" idx="4"/>
            <a:endCxn id="9" idx="2"/>
          </p:cNvCxnSpPr>
          <p:nvPr/>
        </p:nvCxnSpPr>
        <p:spPr>
          <a:xfrm>
            <a:off x="3481725" y="3953115"/>
            <a:ext cx="647884" cy="916821"/>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4224666" y="4141844"/>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Imma-nence</a:t>
            </a:r>
            <a:endParaRPr lang="en-US" sz="1600" dirty="0"/>
          </a:p>
        </p:txBody>
      </p:sp>
      <p:sp>
        <p:nvSpPr>
          <p:cNvPr id="14" name="ZoneTexte 13"/>
          <p:cNvSpPr txBox="1"/>
          <p:nvPr/>
        </p:nvSpPr>
        <p:spPr>
          <a:xfrm>
            <a:off x="179512" y="4313155"/>
            <a:ext cx="2592663"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Transcen-dance</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2110647" y="1988840"/>
            <a:ext cx="2757513" cy="141577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2400" dirty="0" smtClean="0"/>
              <a:t>Transcendance </a:t>
            </a:r>
            <a:r>
              <a:rPr lang="fr-BE" sz="1800" b="0" dirty="0" smtClean="0"/>
              <a:t>dans</a:t>
            </a:r>
          </a:p>
          <a:p>
            <a:r>
              <a:rPr lang="fr-BE" sz="2400" dirty="0" smtClean="0"/>
              <a:t>l’immanence</a:t>
            </a:r>
          </a:p>
          <a:p>
            <a:r>
              <a:rPr lang="fr-BE" sz="1800" b="0" dirty="0" smtClean="0"/>
              <a:t>(et vice versa)</a:t>
            </a:r>
            <a:endParaRPr lang="en-US" sz="2400" b="0" dirty="0"/>
          </a:p>
        </p:txBody>
      </p:sp>
    </p:spTree>
    <p:extLst>
      <p:ext uri="{BB962C8B-B14F-4D97-AF65-F5344CB8AC3E}">
        <p14:creationId xmlns:p14="http://schemas.microsoft.com/office/powerpoint/2010/main" val="33334344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14" grpId="0"/>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3600" dirty="0" err="1" smtClean="0">
                <a:latin typeface="Arial" panose="020B0604020202020204" pitchFamily="34" charset="0"/>
                <a:cs typeface="Arial" panose="020B0604020202020204" pitchFamily="34" charset="0"/>
              </a:rPr>
              <a:t>Bottom</a:t>
            </a:r>
            <a:r>
              <a:rPr lang="fr-BE" sz="3600" dirty="0" smtClean="0">
                <a:latin typeface="Arial" panose="020B0604020202020204" pitchFamily="34" charset="0"/>
                <a:cs typeface="Arial" panose="020B0604020202020204" pitchFamily="34" charset="0"/>
              </a:rPr>
              <a:t> up / Top down</a:t>
            </a:r>
            <a:endParaRPr lang="en-US" sz="3600" dirty="0">
              <a:latin typeface="Arial" panose="020B0604020202020204" pitchFamily="34" charset="0"/>
              <a:cs typeface="Arial" panose="020B0604020202020204" pitchFamily="34" charset="0"/>
            </a:endParaRPr>
          </a:p>
        </p:txBody>
      </p:sp>
      <p:pic>
        <p:nvPicPr>
          <p:cNvPr id="8194" name="Picture 2" descr="F:\Ledoux - New Folder Copied on Groupware on 26 02 15\Top_Down_Bottom_Up_Budget.jpg"/>
          <p:cNvPicPr>
            <a:picLocks noChangeAspect="1" noChangeArrowheads="1"/>
          </p:cNvPicPr>
          <p:nvPr/>
        </p:nvPicPr>
        <p:blipFill rotWithShape="1">
          <a:blip r:embed="rId3">
            <a:extLst>
              <a:ext uri="{28A0092B-C50C-407E-A947-70E740481C1C}">
                <a14:useLocalDpi xmlns:a14="http://schemas.microsoft.com/office/drawing/2010/main" val="0"/>
              </a:ext>
            </a:extLst>
          </a:blip>
          <a:srcRect l="4933" r="66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5186" y="116632"/>
            <a:ext cx="8870762" cy="646331"/>
          </a:xfrm>
          <a:prstGeom prst="rect">
            <a:avLst/>
          </a:prstGeom>
          <a:noFill/>
        </p:spPr>
        <p:txBody>
          <a:bodyPr wrap="none" rtlCol="0">
            <a:spAutoFit/>
          </a:bodyPr>
          <a:lstStyle/>
          <a:p>
            <a:pPr algn="ct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The Top down – </a:t>
            </a:r>
            <a:r>
              <a:rPr lang="fr-BE"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Bottom</a:t>
            </a: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 up </a:t>
            </a:r>
            <a:r>
              <a:rPr lang="fr-BE"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approach</a:t>
            </a:r>
            <a:endPar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 name="ZoneTexte 4"/>
          <p:cNvSpPr txBox="1"/>
          <p:nvPr/>
        </p:nvSpPr>
        <p:spPr>
          <a:xfrm>
            <a:off x="107504" y="1628800"/>
            <a:ext cx="2592288" cy="830997"/>
          </a:xfrm>
          <a:prstGeom prst="rect">
            <a:avLst/>
          </a:prstGeom>
          <a:noFill/>
        </p:spPr>
        <p:txBody>
          <a:bodyPr wrap="square" rtlCol="0">
            <a:spAutoFit/>
          </a:bodyPr>
          <a:lstStyle/>
          <a:p>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Variante : proche - lointain</a:t>
            </a:r>
          </a:p>
        </p:txBody>
      </p:sp>
    </p:spTree>
    <p:extLst>
      <p:ext uri="{BB962C8B-B14F-4D97-AF65-F5344CB8AC3E}">
        <p14:creationId xmlns:p14="http://schemas.microsoft.com/office/powerpoint/2010/main" val="3999523174"/>
      </p:ext>
    </p:extLst>
  </p:cSld>
  <p:clrMapOvr>
    <a:masterClrMapping/>
  </p:clrMapOvr>
  <p:transition spd="slow">
    <p:wheel spokes="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edoux - New Folder Copied on Groupware on 26 02 15\MultiRacial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 y="7895"/>
            <a:ext cx="9150197" cy="687748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07504" y="116632"/>
            <a:ext cx="3300904"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«Meta» #3</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 name="Ellipse 15"/>
          <p:cNvSpPr/>
          <p:nvPr/>
        </p:nvSpPr>
        <p:spPr>
          <a:xfrm>
            <a:off x="3203472" y="764704"/>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7" name="Ellipse 16"/>
          <p:cNvSpPr/>
          <p:nvPr/>
        </p:nvSpPr>
        <p:spPr>
          <a:xfrm>
            <a:off x="1197591" y="2996952"/>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Ellipse 17"/>
          <p:cNvSpPr/>
          <p:nvPr/>
        </p:nvSpPr>
        <p:spPr>
          <a:xfrm>
            <a:off x="5147688" y="2987698"/>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9" name="Connecteur droit 18"/>
          <p:cNvCxnSpPr>
            <a:stCxn id="18" idx="2"/>
            <a:endCxn id="17" idx="6"/>
          </p:cNvCxnSpPr>
          <p:nvPr/>
        </p:nvCxnSpPr>
        <p:spPr>
          <a:xfrm flipH="1">
            <a:off x="3790255" y="4293872"/>
            <a:ext cx="1357433"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6" idx="4"/>
            <a:endCxn id="17" idx="6"/>
          </p:cNvCxnSpPr>
          <p:nvPr/>
        </p:nvCxnSpPr>
        <p:spPr>
          <a:xfrm flipH="1">
            <a:off x="3790255" y="3377051"/>
            <a:ext cx="709549" cy="926075"/>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1" name="Connecteur droit 20"/>
          <p:cNvCxnSpPr>
            <a:stCxn id="16" idx="4"/>
            <a:endCxn id="18" idx="2"/>
          </p:cNvCxnSpPr>
          <p:nvPr/>
        </p:nvCxnSpPr>
        <p:spPr>
          <a:xfrm>
            <a:off x="4499804" y="3377051"/>
            <a:ext cx="647884" cy="916821"/>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5242745" y="3933056"/>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smtClean="0"/>
              <a:t>Unité</a:t>
            </a:r>
            <a:endParaRPr lang="en-US" sz="1600" dirty="0"/>
          </a:p>
        </p:txBody>
      </p:sp>
      <p:sp>
        <p:nvSpPr>
          <p:cNvPr id="23" name="ZoneTexte 22"/>
          <p:cNvSpPr txBox="1"/>
          <p:nvPr/>
        </p:nvSpPr>
        <p:spPr>
          <a:xfrm>
            <a:off x="1197591" y="4017258"/>
            <a:ext cx="2592663"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Diversité</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4" name="ZoneTexte 23"/>
          <p:cNvSpPr txBox="1"/>
          <p:nvPr/>
        </p:nvSpPr>
        <p:spPr>
          <a:xfrm>
            <a:off x="3128726" y="1124744"/>
            <a:ext cx="2757513" cy="1908215"/>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Unité</a:t>
            </a:r>
          </a:p>
          <a:p>
            <a:r>
              <a:rPr lang="fr-BE" sz="1800" b="0" dirty="0"/>
              <a:t>d</a:t>
            </a:r>
            <a:r>
              <a:rPr lang="fr-BE" sz="1800" b="0" dirty="0" smtClean="0"/>
              <a:t>ans la </a:t>
            </a:r>
          </a:p>
          <a:p>
            <a:r>
              <a:rPr lang="fr-BE" sz="4000" dirty="0"/>
              <a:t>d</a:t>
            </a:r>
            <a:r>
              <a:rPr lang="fr-BE" sz="4000" dirty="0" smtClean="0"/>
              <a:t>iversité</a:t>
            </a:r>
          </a:p>
          <a:p>
            <a:r>
              <a:rPr lang="fr-BE" sz="1800" b="0" dirty="0" smtClean="0"/>
              <a:t>(et vice versa)</a:t>
            </a:r>
            <a:endParaRPr lang="en-US" sz="1800" b="0" dirty="0"/>
          </a:p>
        </p:txBody>
      </p:sp>
    </p:spTree>
    <p:extLst>
      <p:ext uri="{BB962C8B-B14F-4D97-AF65-F5344CB8AC3E}">
        <p14:creationId xmlns:p14="http://schemas.microsoft.com/office/powerpoint/2010/main" val="953225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par>
                                <p:cTn id="30" presetID="6"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p:bldP spid="23" grpId="0"/>
      <p:bldP spid="2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edoux - New Folder Copied on Groupware on 26 02 15\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88563"/>
          <a:stretch/>
        </p:blipFill>
        <p:spPr bwMode="auto">
          <a:xfrm>
            <a:off x="-36512" y="0"/>
            <a:ext cx="9199500" cy="68853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Ledoux - New Folder Copied on Groupware on 26 02 15\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2" y="836712"/>
            <a:ext cx="9199500" cy="5184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doux - New Folder Copied on Groupware on 26 02 15\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88563"/>
          <a:stretch/>
        </p:blipFill>
        <p:spPr bwMode="auto">
          <a:xfrm>
            <a:off x="-36512" y="5976664"/>
            <a:ext cx="9199500" cy="90872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0190" y="260648"/>
            <a:ext cx="8762655"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Où se trouve la nature du Bouddha ?</a:t>
            </a:r>
          </a:p>
        </p:txBody>
      </p:sp>
    </p:spTree>
    <p:extLst>
      <p:ext uri="{BB962C8B-B14F-4D97-AF65-F5344CB8AC3E}">
        <p14:creationId xmlns:p14="http://schemas.microsoft.com/office/powerpoint/2010/main" val="33300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7" name="Picture 5" descr="C:\Users\Laurent Ledoux\Documents\field_path-t2.jpg"/>
          <p:cNvPicPr>
            <a:picLocks noChangeAspect="1" noChangeArrowheads="1"/>
          </p:cNvPicPr>
          <p:nvPr/>
        </p:nvPicPr>
        <p:blipFill rotWithShape="1">
          <a:blip r:embed="rId3">
            <a:extLst>
              <a:ext uri="{28A0092B-C50C-407E-A947-70E740481C1C}">
                <a14:useLocalDpi xmlns:a14="http://schemas.microsoft.com/office/drawing/2010/main" val="0"/>
              </a:ext>
            </a:extLst>
          </a:blip>
          <a:srcRect l="3099" t="5273" r="3254" b="5636"/>
          <a:stretch/>
        </p:blipFill>
        <p:spPr bwMode="auto">
          <a:xfrm>
            <a:off x="-280366" y="-689072"/>
            <a:ext cx="9638262" cy="823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475" name="Picture 3" descr="C:\Users\Laurent Ledoux\Documents\leaf-cells-wallpapers_10681_1440x9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227" y="863644"/>
            <a:ext cx="5583546" cy="5063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474" name="Picture 2" descr="C:\Users\Laurent Ledoux\Documents\People-Jumping-Up-in-the-Air-620x413.jpg"/>
          <p:cNvPicPr>
            <a:picLocks noChangeAspect="1" noChangeArrowheads="1"/>
          </p:cNvPicPr>
          <p:nvPr/>
        </p:nvPicPr>
        <p:blipFill rotWithShape="1">
          <a:blip r:embed="rId5">
            <a:extLst>
              <a:ext uri="{28A0092B-C50C-407E-A947-70E740481C1C}">
                <a14:useLocalDpi xmlns:a14="http://schemas.microsoft.com/office/drawing/2010/main" val="0"/>
              </a:ext>
            </a:extLst>
          </a:blip>
          <a:srcRect l="7443" r="7139"/>
          <a:stretch/>
        </p:blipFill>
        <p:spPr bwMode="auto">
          <a:xfrm>
            <a:off x="2976702" y="2011303"/>
            <a:ext cx="3190597" cy="29704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483" y="2078813"/>
            <a:ext cx="9144000" cy="1125308"/>
          </a:xfrm>
          <a:prstGeom prst="rect">
            <a:avLst/>
          </a:prstGeom>
          <a:noFill/>
        </p:spPr>
        <p:txBody>
          <a:bodyPr lIns="84966" tIns="42483" rIns="84966" bIns="42483">
            <a:spAutoFit/>
          </a:bodyPr>
          <a:lstStyle/>
          <a:p>
            <a:pPr algn="ctr">
              <a:defRPr/>
            </a:pPr>
            <a:r>
              <a:rPr lang="fr-FR" sz="2200" b="1"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Human</a:t>
            </a:r>
            <a:endParaRPr lang="fr-FR"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a:p>
            <a:pPr algn="ctr">
              <a:defRPr/>
            </a:pPr>
            <a:r>
              <a:rPr lang="fr-FR" sz="2200" b="1"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dynamcs</a:t>
            </a:r>
            <a:endParaRPr lang="fr-FR"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a:p>
            <a:pPr algn="ctr">
              <a:defRPr/>
            </a:pPr>
            <a:r>
              <a:rPr lang="nl-BE" sz="2200" b="1"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consciousness</a:t>
            </a:r>
            <a:endParaRPr lang="fr-FR"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24" name="TextBox 23"/>
          <p:cNvSpPr txBox="1"/>
          <p:nvPr/>
        </p:nvSpPr>
        <p:spPr>
          <a:xfrm>
            <a:off x="-14483" y="998663"/>
            <a:ext cx="9144000" cy="779060"/>
          </a:xfrm>
          <a:prstGeom prst="rect">
            <a:avLst/>
          </a:prstGeom>
          <a:noFill/>
        </p:spPr>
        <p:txBody>
          <a:bodyPr lIns="84966" tIns="42483" rIns="84966" bIns="42483">
            <a:spAutoFit/>
          </a:bodyPr>
          <a:lstStyle/>
          <a:p>
            <a:pPr algn="ctr">
              <a:defRPr/>
            </a:pPr>
            <a:r>
              <a:rPr lang="fr-FR" sz="22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Eco-</a:t>
            </a:r>
            <a:r>
              <a:rPr lang="fr-FR" sz="2200" b="1"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systemic</a:t>
            </a:r>
            <a:endParaRPr lang="fr-FR"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a:p>
            <a:pPr algn="ctr">
              <a:defRPr/>
            </a:pPr>
            <a:r>
              <a:rPr lang="nl-BE" sz="2200" b="1"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consciousness</a:t>
            </a:r>
            <a:endParaRPr lang="fr-FR"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25" name="TextBox 24"/>
          <p:cNvSpPr txBox="1"/>
          <p:nvPr/>
        </p:nvSpPr>
        <p:spPr>
          <a:xfrm>
            <a:off x="-19158" y="-13978"/>
            <a:ext cx="9144000" cy="779060"/>
          </a:xfrm>
          <a:prstGeom prst="rect">
            <a:avLst/>
          </a:prstGeom>
          <a:noFill/>
        </p:spPr>
        <p:txBody>
          <a:bodyPr lIns="84966" tIns="42483" rIns="84966" bIns="42483">
            <a:spAutoFit/>
          </a:bodyPr>
          <a:lstStyle/>
          <a:p>
            <a:pPr algn="ctr">
              <a:defRPr/>
            </a:pPr>
            <a:r>
              <a:rPr lang="nl-NL" sz="2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rPr>
              <a:t>Purpose</a:t>
            </a:r>
            <a:r>
              <a:rPr lang="nl-NL" sz="2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rPr>
              <a:t/>
            </a:r>
            <a:br>
              <a:rPr lang="nl-NL" sz="2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rPr>
            </a:br>
            <a:r>
              <a:rPr lang="nl-NL" sz="2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rPr>
              <a:t>consciousness</a:t>
            </a:r>
            <a:endParaRPr lang="fr-FR" sz="2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136" name="TextBox 25"/>
          <p:cNvSpPr txBox="1">
            <a:spLocks noChangeArrowheads="1"/>
          </p:cNvSpPr>
          <p:nvPr/>
        </p:nvSpPr>
        <p:spPr bwMode="auto">
          <a:xfrm>
            <a:off x="-14654" y="6237312"/>
            <a:ext cx="9144000" cy="455097"/>
          </a:xfrm>
          <a:prstGeom prst="rect">
            <a:avLst/>
          </a:prstGeom>
          <a:solidFill>
            <a:srgbClr val="A6A6A6">
              <a:alpha val="63922"/>
            </a:srgbClr>
          </a:solidFill>
          <a:ln>
            <a:noFill/>
          </a:ln>
          <a:effectLst/>
          <a:extLst/>
        </p:spPr>
        <p:txBody>
          <a:bodyPr lIns="84936" tIns="42468" rIns="84936" bIns="42468">
            <a:spAutoFit/>
          </a:bodyPr>
          <a:lstStyle>
            <a:lvl1pPr>
              <a:defRPr sz="1600" b="1">
                <a:solidFill>
                  <a:schemeClr val="folHlink"/>
                </a:solidFill>
                <a:latin typeface="Arial" charset="0"/>
                <a:ea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hangingPunct="0">
              <a:defRPr sz="1600">
                <a:solidFill>
                  <a:schemeClr val="tx1"/>
                </a:solidFill>
                <a:latin typeface="Arial" charset="0"/>
                <a:ea typeface="ＭＳ Ｐゴシック" charset="0"/>
              </a:defRPr>
            </a:lvl6pPr>
            <a:lvl7pPr marL="2971800" indent="-228600" eaLnBrk="0" hangingPunct="0">
              <a:defRPr sz="1600">
                <a:solidFill>
                  <a:schemeClr val="tx1"/>
                </a:solidFill>
                <a:latin typeface="Arial" charset="0"/>
                <a:ea typeface="ＭＳ Ｐゴシック" charset="0"/>
              </a:defRPr>
            </a:lvl7pPr>
            <a:lvl8pPr marL="3429000" indent="-228600" eaLnBrk="0" hangingPunct="0">
              <a:defRPr sz="1600">
                <a:solidFill>
                  <a:schemeClr val="tx1"/>
                </a:solidFill>
                <a:latin typeface="Arial" charset="0"/>
                <a:ea typeface="ＭＳ Ｐゴシック" charset="0"/>
              </a:defRPr>
            </a:lvl8pPr>
            <a:lvl9pPr marL="3886200" indent="-228600" eaLnBrk="0" hangingPunct="0">
              <a:defRPr sz="1600">
                <a:solidFill>
                  <a:schemeClr val="tx1"/>
                </a:solidFill>
                <a:latin typeface="Arial" charset="0"/>
                <a:ea typeface="ＭＳ Ｐゴシック" charset="0"/>
              </a:defRPr>
            </a:lvl9pPr>
          </a:lstStyle>
          <a:p>
            <a:pPr algn="ctr" defTabSz="914565">
              <a:defRPr/>
            </a:pPr>
            <a:r>
              <a:rPr lang="nl-BE"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nl-BE" sz="24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niveaux</a:t>
            </a:r>
            <a:r>
              <a:rPr lang="nl-BE"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a:t>
            </a:r>
            <a:r>
              <a:rPr lang="nl-BE" sz="24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conscience</a:t>
            </a:r>
            <a:r>
              <a:rPr lang="nl-BE"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nl-BE"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r>
              <a:rPr lang="nl-BE"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es </a:t>
            </a:r>
            <a:r>
              <a:rPr lang="nl-BE" sz="24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entreprises</a:t>
            </a:r>
            <a:r>
              <a:rPr lang="nl-BE"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nl-BE" sz="24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responsables</a:t>
            </a:r>
            <a:endParaRPr lang="fr-FR"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3004" y="7784"/>
            <a:ext cx="825500" cy="756920"/>
          </a:xfrm>
          <a:prstGeom prst="rect">
            <a:avLst/>
          </a:prstGeom>
          <a:noFill/>
          <a:ln>
            <a:noFill/>
          </a:ln>
        </p:spPr>
      </p:pic>
    </p:spTree>
    <p:extLst>
      <p:ext uri="{BB962C8B-B14F-4D97-AF65-F5344CB8AC3E}">
        <p14:creationId xmlns:p14="http://schemas.microsoft.com/office/powerpoint/2010/main" val="3103647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barn(outVertical)">
                                      <p:cBhvr>
                                        <p:cTn id="7" dur="500"/>
                                        <p:tgtEl>
                                          <p:spTgt spid="105477"/>
                                        </p:tgtEl>
                                      </p:cBhvr>
                                    </p:animEffect>
                                  </p:childTnLst>
                                </p:cTn>
                              </p:par>
                              <p:par>
                                <p:cTn id="8" presetID="16" presetClass="entr" presetSubtype="37"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par>
                                <p:cTn id="16" presetID="16" presetClass="entr" presetSubtype="37" fill="hold" nodeType="withEffect">
                                  <p:stCondLst>
                                    <p:cond delay="0"/>
                                  </p:stCondLst>
                                  <p:childTnLst>
                                    <p:set>
                                      <p:cBhvr>
                                        <p:cTn id="17" dur="1" fill="hold">
                                          <p:stCondLst>
                                            <p:cond delay="0"/>
                                          </p:stCondLst>
                                        </p:cTn>
                                        <p:tgtEl>
                                          <p:spTgt spid="105475"/>
                                        </p:tgtEl>
                                        <p:attrNameLst>
                                          <p:attrName>style.visibility</p:attrName>
                                        </p:attrNameLst>
                                      </p:cBhvr>
                                      <p:to>
                                        <p:strVal val="visible"/>
                                      </p:to>
                                    </p:set>
                                    <p:animEffect transition="in" filter="barn(outVertical)">
                                      <p:cBhvr>
                                        <p:cTn id="18" dur="500"/>
                                        <p:tgtEl>
                                          <p:spTgt spid="1054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37" fill="hold" nodeType="clickEffect">
                                  <p:stCondLst>
                                    <p:cond delay="0"/>
                                  </p:stCondLst>
                                  <p:childTnLst>
                                    <p:set>
                                      <p:cBhvr>
                                        <p:cTn id="22" dur="1" fill="hold">
                                          <p:stCondLst>
                                            <p:cond delay="0"/>
                                          </p:stCondLst>
                                        </p:cTn>
                                        <p:tgtEl>
                                          <p:spTgt spid="105474"/>
                                        </p:tgtEl>
                                        <p:attrNameLst>
                                          <p:attrName>style.visibility</p:attrName>
                                        </p:attrNameLst>
                                      </p:cBhvr>
                                      <p:to>
                                        <p:strVal val="visible"/>
                                      </p:to>
                                    </p:set>
                                    <p:animEffect transition="in" filter="barn(outVertical)">
                                      <p:cBhvr>
                                        <p:cTn id="23" dur="500"/>
                                        <p:tgtEl>
                                          <p:spTgt spid="105474"/>
                                        </p:tgtEl>
                                      </p:cBhvr>
                                    </p:animEffect>
                                  </p:childTnLst>
                                </p:cTn>
                              </p:par>
                              <p:par>
                                <p:cTn id="24" presetID="16" presetClass="entr" presetSubtype="37"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Ledoux - New Folder Copied on Groupware on 26 02 15\sil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5559" r="5945"/>
          <a:stretch/>
        </p:blipFill>
        <p:spPr bwMode="auto">
          <a:xfrm>
            <a:off x="0" y="0"/>
            <a:ext cx="9142414" cy="688189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987824" y="6218148"/>
            <a:ext cx="6048672" cy="523220"/>
          </a:xfrm>
          <a:prstGeom prst="rect">
            <a:avLst/>
          </a:prstGeom>
          <a:noFill/>
        </p:spPr>
        <p:txBody>
          <a:bodyPr wrap="square" rtlCol="0">
            <a:spAutoFit/>
          </a:bodyPr>
          <a:lstStyle/>
          <a:p>
            <a:r>
              <a:rPr lang="fr-FR" sz="1400" dirty="0" err="1" smtClean="0">
                <a:latin typeface="Arial" panose="020B0604020202020204" pitchFamily="34" charset="0"/>
                <a:cs typeface="Arial" panose="020B0604020202020204" pitchFamily="34" charset="0"/>
                <a:hlinkClick r:id="rId4" action="ppaction://hlinkfile"/>
              </a:rPr>
              <a:t>Sonographie</a:t>
            </a:r>
            <a:r>
              <a:rPr lang="fr-FR" sz="1400" dirty="0" smtClean="0">
                <a:latin typeface="Arial" panose="020B0604020202020204" pitchFamily="34" charset="0"/>
                <a:cs typeface="Arial" panose="020B0604020202020204" pitchFamily="34" charset="0"/>
                <a:hlinkClick r:id="rId4" action="ppaction://hlinkfile"/>
              </a:rPr>
              <a:t> </a:t>
            </a:r>
            <a:r>
              <a:rPr lang="fr-FR" sz="1400" dirty="0">
                <a:latin typeface="Arial" panose="020B0604020202020204" pitchFamily="34" charset="0"/>
                <a:cs typeface="Arial" panose="020B0604020202020204" pitchFamily="34" charset="0"/>
                <a:hlinkClick r:id="rId4" action="ppaction://hlinkfile"/>
              </a:rPr>
              <a:t>du mot "silence" prononcé par une voix </a:t>
            </a:r>
            <a:r>
              <a:rPr lang="fr-FR" sz="1400" dirty="0" smtClean="0">
                <a:latin typeface="Arial" panose="020B0604020202020204" pitchFamily="34" charset="0"/>
                <a:cs typeface="Arial" panose="020B0604020202020204" pitchFamily="34" charset="0"/>
                <a:hlinkClick r:id="rId4" action="ppaction://hlinkfile"/>
              </a:rPr>
              <a:t>d'homme</a:t>
            </a:r>
            <a:r>
              <a:rPr lang="fr-FR" sz="1400" dirty="0">
                <a:latin typeface="Arial" panose="020B0604020202020204" pitchFamily="34" charset="0"/>
                <a:cs typeface="Arial" panose="020B0604020202020204" pitchFamily="34" charset="0"/>
              </a:rPr>
              <a:t> </a:t>
            </a:r>
            <a:r>
              <a:rPr lang="fr-FR" sz="1400" dirty="0" smtClean="0">
                <a:latin typeface="Arial" panose="020B0604020202020204" pitchFamily="34" charset="0"/>
                <a:cs typeface="Arial" panose="020B0604020202020204" pitchFamily="34" charset="0"/>
              </a:rPr>
              <a:t>(enregistré </a:t>
            </a:r>
            <a:r>
              <a:rPr lang="fr-FR" sz="1400" dirty="0">
                <a:latin typeface="Arial" panose="020B0604020202020204" pitchFamily="34" charset="0"/>
                <a:cs typeface="Arial" panose="020B0604020202020204" pitchFamily="34" charset="0"/>
              </a:rPr>
              <a:t>par Christina </a:t>
            </a:r>
            <a:r>
              <a:rPr lang="fr-FR" sz="1400" dirty="0" err="1">
                <a:latin typeface="Arial" panose="020B0604020202020204" pitchFamily="34" charset="0"/>
                <a:cs typeface="Arial" panose="020B0604020202020204" pitchFamily="34" charset="0"/>
              </a:rPr>
              <a:t>Kubisch</a:t>
            </a:r>
            <a:r>
              <a:rPr lang="fr-FR" sz="1400" dirty="0">
                <a:latin typeface="Arial" panose="020B0604020202020204" pitchFamily="34" charset="0"/>
                <a:cs typeface="Arial" panose="020B0604020202020204" pitchFamily="34" charset="0"/>
              </a:rPr>
              <a:t> à l'occasion de son installation sonore </a:t>
            </a:r>
            <a:r>
              <a:rPr lang="fr-FR" sz="1400" dirty="0" smtClean="0">
                <a:latin typeface="Arial" panose="020B0604020202020204" pitchFamily="34" charset="0"/>
                <a:cs typeface="Arial" panose="020B0604020202020204" pitchFamily="34" charset="0"/>
              </a:rPr>
              <a:t>Silence)</a:t>
            </a:r>
            <a:endParaRPr lang="fr-FR" sz="1400" dirty="0">
              <a:latin typeface="Arial" panose="020B0604020202020204" pitchFamily="34" charset="0"/>
              <a:cs typeface="Arial" panose="020B0604020202020204" pitchFamily="34" charset="0"/>
            </a:endParaRPr>
          </a:p>
        </p:txBody>
      </p:sp>
      <p:sp>
        <p:nvSpPr>
          <p:cNvPr id="6" name="ZoneTexte 5"/>
          <p:cNvSpPr txBox="1"/>
          <p:nvPr/>
        </p:nvSpPr>
        <p:spPr>
          <a:xfrm>
            <a:off x="107504" y="116632"/>
            <a:ext cx="3300904"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«Meta» #4</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Ellipse 6"/>
          <p:cNvSpPr/>
          <p:nvPr/>
        </p:nvSpPr>
        <p:spPr>
          <a:xfrm>
            <a:off x="3347488" y="764704"/>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8" name="Ellipse 7"/>
          <p:cNvSpPr/>
          <p:nvPr/>
        </p:nvSpPr>
        <p:spPr>
          <a:xfrm>
            <a:off x="1341607" y="2996952"/>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9" name="Ellipse 8"/>
          <p:cNvSpPr/>
          <p:nvPr/>
        </p:nvSpPr>
        <p:spPr>
          <a:xfrm>
            <a:off x="5291704" y="2987698"/>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0" name="Connecteur droit 9"/>
          <p:cNvCxnSpPr>
            <a:stCxn id="9" idx="2"/>
            <a:endCxn id="8" idx="6"/>
          </p:cNvCxnSpPr>
          <p:nvPr/>
        </p:nvCxnSpPr>
        <p:spPr>
          <a:xfrm flipH="1">
            <a:off x="3934271" y="4293872"/>
            <a:ext cx="1357433"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7" idx="4"/>
            <a:endCxn id="8" idx="6"/>
          </p:cNvCxnSpPr>
          <p:nvPr/>
        </p:nvCxnSpPr>
        <p:spPr>
          <a:xfrm flipH="1">
            <a:off x="3934271" y="3377051"/>
            <a:ext cx="709549" cy="926075"/>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7" idx="4"/>
            <a:endCxn id="9" idx="2"/>
          </p:cNvCxnSpPr>
          <p:nvPr/>
        </p:nvCxnSpPr>
        <p:spPr>
          <a:xfrm>
            <a:off x="4643820" y="3377051"/>
            <a:ext cx="647884" cy="916821"/>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386761" y="3933056"/>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smtClean="0"/>
              <a:t>Silence</a:t>
            </a:r>
            <a:endParaRPr lang="en-US" sz="1600" dirty="0"/>
          </a:p>
        </p:txBody>
      </p:sp>
      <p:sp>
        <p:nvSpPr>
          <p:cNvPr id="14" name="ZoneTexte 13"/>
          <p:cNvSpPr txBox="1"/>
          <p:nvPr/>
        </p:nvSpPr>
        <p:spPr>
          <a:xfrm>
            <a:off x="1341607" y="4017258"/>
            <a:ext cx="2592663"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Mots</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3272742" y="1124744"/>
            <a:ext cx="2757513" cy="1908215"/>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Silence</a:t>
            </a:r>
          </a:p>
          <a:p>
            <a:r>
              <a:rPr lang="fr-BE" sz="1800" b="0" dirty="0" smtClean="0"/>
              <a:t>au-delà des </a:t>
            </a:r>
            <a:endParaRPr lang="fr-BE" sz="2400" b="0" dirty="0" smtClean="0"/>
          </a:p>
          <a:p>
            <a:r>
              <a:rPr lang="fr-BE" sz="4000" dirty="0" smtClean="0"/>
              <a:t>Mots</a:t>
            </a:r>
          </a:p>
          <a:p>
            <a:r>
              <a:rPr lang="fr-BE" sz="1800" b="0" dirty="0" smtClean="0"/>
              <a:t>(et vice versa)</a:t>
            </a:r>
            <a:endParaRPr lang="en-US" sz="1800" b="0" dirty="0"/>
          </a:p>
        </p:txBody>
      </p:sp>
    </p:spTree>
    <p:extLst>
      <p:ext uri="{BB962C8B-B14F-4D97-AF65-F5344CB8AC3E}">
        <p14:creationId xmlns:p14="http://schemas.microsoft.com/office/powerpoint/2010/main" val="31047570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14" grpId="0"/>
      <p:bldP spid="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a:xfrm>
            <a:off x="457200" y="1950210"/>
            <a:ext cx="8229600" cy="4525963"/>
          </a:xfrm>
        </p:spPr>
        <p:txBody>
          <a:bodyPr/>
          <a:lstStyle/>
          <a:p>
            <a:endParaRPr lang="fr-FR"/>
          </a:p>
        </p:txBody>
      </p:sp>
      <p:pic>
        <p:nvPicPr>
          <p:cNvPr id="16386" name="Picture 2" descr="C:\Users\Laurent Ledoux\Documents\the-tree-of-life-hd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3296688" y="404664"/>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 name="Ellipse 5"/>
          <p:cNvSpPr/>
          <p:nvPr/>
        </p:nvSpPr>
        <p:spPr>
          <a:xfrm>
            <a:off x="899591" y="3758951"/>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7" name="Ellipse 6"/>
          <p:cNvSpPr/>
          <p:nvPr/>
        </p:nvSpPr>
        <p:spPr>
          <a:xfrm>
            <a:off x="5651744" y="374969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8" name="Connecteur droit 7"/>
          <p:cNvCxnSpPr>
            <a:stCxn id="7" idx="2"/>
            <a:endCxn id="6" idx="6"/>
          </p:cNvCxnSpPr>
          <p:nvPr/>
        </p:nvCxnSpPr>
        <p:spPr>
          <a:xfrm flipH="1">
            <a:off x="3492255" y="505587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 name="Connecteur droit 8"/>
          <p:cNvCxnSpPr>
            <a:stCxn id="5" idx="4"/>
            <a:endCxn id="6" idx="6"/>
          </p:cNvCxnSpPr>
          <p:nvPr/>
        </p:nvCxnSpPr>
        <p:spPr>
          <a:xfrm flipH="1">
            <a:off x="3492255" y="3017011"/>
            <a:ext cx="1100765" cy="204811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5" idx="4"/>
            <a:endCxn id="7" idx="2"/>
          </p:cNvCxnSpPr>
          <p:nvPr/>
        </p:nvCxnSpPr>
        <p:spPr>
          <a:xfrm>
            <a:off x="4593020" y="3017011"/>
            <a:ext cx="1058724" cy="2038860"/>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069770"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individuels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4" name="ZoneTexte 13"/>
          <p:cNvSpPr txBox="1"/>
          <p:nvPr/>
        </p:nvSpPr>
        <p:spPr>
          <a:xfrm>
            <a:off x="5868144"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collectifs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3491880" y="1556792"/>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Meta</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6" name="Ellipse 15"/>
          <p:cNvSpPr/>
          <p:nvPr/>
        </p:nvSpPr>
        <p:spPr>
          <a:xfrm>
            <a:off x="323528"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7" name="ZoneTexte 16"/>
          <p:cNvSpPr txBox="1"/>
          <p:nvPr/>
        </p:nvSpPr>
        <p:spPr>
          <a:xfrm>
            <a:off x="251332" y="3791204"/>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Intuition</a:t>
            </a:r>
          </a:p>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profonde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8" name="Ellipse 17"/>
          <p:cNvSpPr/>
          <p:nvPr/>
        </p:nvSpPr>
        <p:spPr>
          <a:xfrm>
            <a:off x="2627784"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9" name="ZoneTexte 18"/>
          <p:cNvSpPr txBox="1"/>
          <p:nvPr/>
        </p:nvSpPr>
        <p:spPr>
          <a:xfrm>
            <a:off x="2555588" y="3923026"/>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Flow</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Ellipse 19"/>
          <p:cNvSpPr/>
          <p:nvPr/>
        </p:nvSpPr>
        <p:spPr>
          <a:xfrm>
            <a:off x="323716"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1" name="ZoneTexte 20"/>
          <p:cNvSpPr txBox="1"/>
          <p:nvPr/>
        </p:nvSpPr>
        <p:spPr>
          <a:xfrm>
            <a:off x="251520" y="5651218"/>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Surcon-science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2" name="Ellipse 21"/>
          <p:cNvSpPr/>
          <p:nvPr/>
        </p:nvSpPr>
        <p:spPr>
          <a:xfrm>
            <a:off x="2627972"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3" name="ZoneTexte 22"/>
          <p:cNvSpPr txBox="1"/>
          <p:nvPr/>
        </p:nvSpPr>
        <p:spPr>
          <a:xfrm>
            <a:off x="2555776" y="5857950"/>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Wholeness</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5" name="Ellipse 24"/>
          <p:cNvSpPr/>
          <p:nvPr/>
        </p:nvSpPr>
        <p:spPr>
          <a:xfrm>
            <a:off x="5148252" y="342900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6" name="ZoneTexte 25"/>
          <p:cNvSpPr txBox="1"/>
          <p:nvPr/>
        </p:nvSpPr>
        <p:spPr>
          <a:xfrm>
            <a:off x="5076056" y="3923764"/>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Décider</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7" name="Ellipse 26"/>
          <p:cNvSpPr/>
          <p:nvPr/>
        </p:nvSpPr>
        <p:spPr>
          <a:xfrm>
            <a:off x="7452508" y="342900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8" name="ZoneTexte 27"/>
          <p:cNvSpPr txBox="1"/>
          <p:nvPr/>
        </p:nvSpPr>
        <p:spPr>
          <a:xfrm>
            <a:off x="7380312" y="3923764"/>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Libération</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9" name="Ellipse 28"/>
          <p:cNvSpPr/>
          <p:nvPr/>
        </p:nvSpPr>
        <p:spPr>
          <a:xfrm>
            <a:off x="5148440" y="530120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0" name="ZoneTexte 29"/>
          <p:cNvSpPr txBox="1"/>
          <p:nvPr/>
        </p:nvSpPr>
        <p:spPr>
          <a:xfrm>
            <a:off x="5076244" y="5530006"/>
            <a:ext cx="1440348" cy="92333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Ré-</a:t>
            </a:r>
          </a:p>
          <a:p>
            <a:r>
              <a:rPr lang="fr-BE" sz="1800" dirty="0" err="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a:t>
            </a:r>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nchan</a:t>
            </a:r>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a:t>
            </a:r>
          </a:p>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tement</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1" name="Ellipse 30"/>
          <p:cNvSpPr/>
          <p:nvPr/>
        </p:nvSpPr>
        <p:spPr>
          <a:xfrm>
            <a:off x="7452696" y="530120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2" name="ZoneTexte 31"/>
          <p:cNvSpPr txBox="1"/>
          <p:nvPr/>
        </p:nvSpPr>
        <p:spPr>
          <a:xfrm>
            <a:off x="7380500" y="5795972"/>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Culture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3" name="Ellipse 32"/>
          <p:cNvSpPr/>
          <p:nvPr/>
        </p:nvSpPr>
        <p:spPr>
          <a:xfrm>
            <a:off x="2771612" y="116632"/>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4" name="ZoneTexte 33"/>
          <p:cNvSpPr txBox="1"/>
          <p:nvPr/>
        </p:nvSpPr>
        <p:spPr>
          <a:xfrm>
            <a:off x="2699416" y="188640"/>
            <a:ext cx="1440348" cy="1000274"/>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Fini</a:t>
            </a:r>
          </a:p>
          <a:p>
            <a:r>
              <a:rPr lang="fr-BE" sz="105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a:t>
            </a:r>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ngendrant</a:t>
            </a:r>
            <a:r>
              <a:rPr lang="fr-BE" sz="120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 </a:t>
            </a:r>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l’infini</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(et vice versa)</a:t>
            </a:r>
            <a:endParaRPr lang="en-US" sz="50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5" name="Ellipse 34"/>
          <p:cNvSpPr/>
          <p:nvPr/>
        </p:nvSpPr>
        <p:spPr>
          <a:xfrm>
            <a:off x="5075868" y="116632"/>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6" name="ZoneTexte 35"/>
          <p:cNvSpPr txBox="1"/>
          <p:nvPr/>
        </p:nvSpPr>
        <p:spPr>
          <a:xfrm>
            <a:off x="5003484" y="381144"/>
            <a:ext cx="1512732" cy="815608"/>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3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Transcendance </a:t>
            </a:r>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dans </a:t>
            </a:r>
          </a:p>
          <a:p>
            <a:r>
              <a:rPr lang="fr-BE" sz="13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l’immanence</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(et vice versa)</a:t>
            </a:r>
            <a:endParaRPr lang="en-US" sz="130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7" name="Ellipse 36"/>
          <p:cNvSpPr/>
          <p:nvPr/>
        </p:nvSpPr>
        <p:spPr>
          <a:xfrm>
            <a:off x="2771800" y="198884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8" name="ZoneTexte 37"/>
          <p:cNvSpPr txBox="1"/>
          <p:nvPr/>
        </p:nvSpPr>
        <p:spPr>
          <a:xfrm>
            <a:off x="2699604" y="2132856"/>
            <a:ext cx="1440348" cy="97719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Unité </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dans la </a:t>
            </a:r>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diversité</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(et vice versa)</a:t>
            </a:r>
            <a:endParaRPr lang="en-US" sz="50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39" name="Ellipse 38"/>
          <p:cNvSpPr/>
          <p:nvPr/>
        </p:nvSpPr>
        <p:spPr>
          <a:xfrm>
            <a:off x="5076056" y="1988840"/>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40" name="ZoneTexte 39"/>
          <p:cNvSpPr txBox="1"/>
          <p:nvPr/>
        </p:nvSpPr>
        <p:spPr>
          <a:xfrm>
            <a:off x="5003860" y="2132856"/>
            <a:ext cx="1440348" cy="97719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Silence </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au-delà des </a:t>
            </a:r>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mots</a:t>
            </a:r>
          </a:p>
          <a:p>
            <a:r>
              <a:rPr lang="fr-BE" sz="105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(et vice versa)</a:t>
            </a:r>
            <a:endParaRPr lang="en-US" sz="50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265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7170" name="Picture 2" descr="F:\Ledoux - New Folder Copied on Groupware on 26 02 15\LLAMA_III-A Boudd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9" y="-99392"/>
            <a:ext cx="9254799" cy="70567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116632"/>
            <a:ext cx="4104456" cy="2952328"/>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13" name="Rectangle 12"/>
          <p:cNvSpPr/>
          <p:nvPr/>
        </p:nvSpPr>
        <p:spPr>
          <a:xfrm>
            <a:off x="251520" y="116632"/>
            <a:ext cx="4104456" cy="2952328"/>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400" dirty="0" smtClean="0">
                <a:latin typeface="Arial" panose="020B0604020202020204" pitchFamily="34" charset="0"/>
                <a:cs typeface="Arial" panose="020B0604020202020204" pitchFamily="34" charset="0"/>
              </a:rPr>
              <a:t>Si vous rencontrez le Bouddha sur la route, tuez-le</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8249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35564" r="30119" b="13610"/>
          <a:stretch/>
        </p:blipFill>
        <p:spPr bwMode="auto">
          <a:xfrm>
            <a:off x="-1"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5356373"/>
            <a:ext cx="2241576" cy="1384995"/>
          </a:xfrm>
          <a:prstGeom prst="rect">
            <a:avLst/>
          </a:prstGeom>
          <a:noFill/>
        </p:spPr>
        <p:txBody>
          <a:bodyPr wrap="none" rtlCol="0">
            <a:spAutoFit/>
          </a:bodyPr>
          <a:lstStyle/>
          <a:p>
            <a:r>
              <a:rPr lang="fr-BE" sz="1400" b="1" dirty="0" smtClean="0">
                <a:solidFill>
                  <a:schemeClr val="bg1"/>
                </a:solidFill>
              </a:rPr>
              <a:t>Séminaire </a:t>
            </a:r>
            <a:r>
              <a:rPr lang="fr-BE" sz="1400" b="1" dirty="0" err="1" smtClean="0">
                <a:solidFill>
                  <a:schemeClr val="bg1"/>
                </a:solidFill>
              </a:rPr>
              <a:t>Apo.G</a:t>
            </a:r>
            <a:endParaRPr lang="fr-BE" sz="1400" b="1" dirty="0" smtClean="0">
              <a:solidFill>
                <a:schemeClr val="bg1"/>
              </a:solidFill>
            </a:endParaRPr>
          </a:p>
          <a:p>
            <a:r>
              <a:rPr lang="fr-BE" sz="1400" b="1" dirty="0" smtClean="0">
                <a:solidFill>
                  <a:schemeClr val="bg1"/>
                </a:solidFill>
              </a:rPr>
              <a:t>12/01/17</a:t>
            </a:r>
          </a:p>
          <a:p>
            <a:r>
              <a:rPr lang="fr-BE" sz="1400" b="1" dirty="0" smtClean="0">
                <a:solidFill>
                  <a:schemeClr val="bg1"/>
                </a:solidFill>
              </a:rPr>
              <a:t>Laurent Ledoux</a:t>
            </a:r>
          </a:p>
          <a:p>
            <a:r>
              <a:rPr lang="fr-BE" sz="1400" b="1" dirty="0" smtClean="0">
                <a:solidFill>
                  <a:schemeClr val="bg1"/>
                </a:solidFill>
                <a:hlinkClick r:id="rId4"/>
              </a:rPr>
              <a:t>www.philoma.org</a:t>
            </a:r>
            <a:endParaRPr lang="fr-BE" sz="1400" b="1" dirty="0" smtClean="0">
              <a:solidFill>
                <a:schemeClr val="bg1"/>
              </a:solidFill>
            </a:endParaRPr>
          </a:p>
          <a:p>
            <a:r>
              <a:rPr lang="fr-BE" sz="1400" b="1" dirty="0" smtClean="0">
                <a:solidFill>
                  <a:schemeClr val="bg1"/>
                </a:solidFill>
                <a:hlinkClick r:id="rId5"/>
              </a:rPr>
              <a:t>Ledoux.laurent@gmail.com</a:t>
            </a:r>
            <a:endParaRPr lang="fr-BE" sz="1400" b="1" dirty="0" smtClean="0">
              <a:solidFill>
                <a:schemeClr val="bg1"/>
              </a:solidFill>
            </a:endParaRPr>
          </a:p>
          <a:p>
            <a:endParaRPr lang="fr-BE" sz="1400" b="1" dirty="0" smtClean="0">
              <a:solidFill>
                <a:schemeClr val="bg1"/>
              </a:solidFill>
            </a:endParaRPr>
          </a:p>
        </p:txBody>
      </p:sp>
      <p:sp>
        <p:nvSpPr>
          <p:cNvPr id="6" name="ZoneTexte 5"/>
          <p:cNvSpPr txBox="1"/>
          <p:nvPr/>
        </p:nvSpPr>
        <p:spPr>
          <a:xfrm>
            <a:off x="4427985" y="-29136"/>
            <a:ext cx="4716016" cy="7171194"/>
          </a:xfrm>
          <a:prstGeom prst="rect">
            <a:avLst/>
          </a:prstGeom>
          <a:solidFill>
            <a:schemeClr val="tx2">
              <a:lumMod val="60000"/>
              <a:lumOff val="40000"/>
              <a:alpha val="63922"/>
            </a:schemeClr>
          </a:solidFill>
        </p:spPr>
        <p:txBody>
          <a:bodyPr wrap="square" rtlCol="0">
            <a:spAutoFit/>
          </a:bodyPr>
          <a:lstStyle/>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Qu’est-ce que la spiritualité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Quelles sont les grandes balises de « mon » cheminement spirituel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 « ma » spiritualité se traduit-elle dans mes actes quotidiens, en « privé » et au travail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4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Qu’avons-nous appris ? Que faire lundi matin ?</a:t>
            </a:r>
          </a:p>
          <a:p>
            <a:pPr marL="342900" indent="-342900">
              <a:buAutoNum type="arabicPeriod"/>
            </a:pPr>
            <a:endParaRPr lang="fr-BE" sz="4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endParaRPr lang="fr-BE"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endParaRPr lang="fr-BE" sz="4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384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2050" name="Picture 2" descr="F:\Ledoux - New Folder Copied on Groupware on 26 02 15\Décroiss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t="24970" b="17558"/>
          <a:stretch/>
        </p:blipFill>
        <p:spPr bwMode="auto">
          <a:xfrm>
            <a:off x="-14055" y="0"/>
            <a:ext cx="91564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doux - New Folder Copied on Groupware on 26 02 15\Décroiss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t="34761" r="88988" b="60009"/>
          <a:stretch/>
        </p:blipFill>
        <p:spPr bwMode="auto">
          <a:xfrm>
            <a:off x="-14056" y="0"/>
            <a:ext cx="1129671" cy="193765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4056" y="5150802"/>
            <a:ext cx="9158056" cy="1446550"/>
          </a:xfrm>
          <a:prstGeom prst="rect">
            <a:avLst/>
          </a:prstGeom>
          <a:solidFill>
            <a:srgbClr val="7F7F7F">
              <a:alpha val="80000"/>
            </a:srgbClr>
          </a:solidFill>
        </p:spPr>
        <p:txBody>
          <a:bodyPr wrap="squar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Acheter cher les symboles </a:t>
            </a:r>
          </a:p>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de la décroissance »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Badot</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7680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9218" name="Picture 2" descr="F:\Ledoux - New Folder Copied on Groupware on 26 02 15\chade meng tan.jpg"/>
          <p:cNvPicPr>
            <a:picLocks noChangeAspect="1" noChangeArrowheads="1"/>
          </p:cNvPicPr>
          <p:nvPr/>
        </p:nvPicPr>
        <p:blipFill rotWithShape="1">
          <a:blip r:embed="rId3">
            <a:extLst>
              <a:ext uri="{28A0092B-C50C-407E-A947-70E740481C1C}">
                <a14:useLocalDpi xmlns:a14="http://schemas.microsoft.com/office/drawing/2010/main" val="0"/>
              </a:ext>
            </a:extLst>
          </a:blip>
          <a:srcRect l="8716"/>
          <a:stretch/>
        </p:blipFill>
        <p:spPr bwMode="auto">
          <a:xfrm>
            <a:off x="0" y="-19202"/>
            <a:ext cx="4572000" cy="688676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553556" y="5949280"/>
            <a:ext cx="1188659"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Tan</a:t>
            </a:r>
          </a:p>
        </p:txBody>
      </p:sp>
      <p:sp>
        <p:nvSpPr>
          <p:cNvPr id="6" name="Text Box 6"/>
          <p:cNvSpPr txBox="1">
            <a:spLocks noChangeArrowheads="1"/>
          </p:cNvSpPr>
          <p:nvPr/>
        </p:nvSpPr>
        <p:spPr bwMode="auto">
          <a:xfrm>
            <a:off x="4644008" y="2132856"/>
            <a:ext cx="4392488"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spcBef>
                <a:spcPts val="600"/>
              </a:spcBef>
              <a:defRPr/>
            </a:pPr>
            <a:r>
              <a:rPr lang="fr-FR" altLang="fr-FR" sz="3600" i="1" dirty="0" smtClean="0">
                <a:cs typeface="Arial" panose="020B0604020202020204" pitchFamily="34" charset="0"/>
              </a:rPr>
              <a:t>« La </a:t>
            </a:r>
            <a:r>
              <a:rPr lang="fr-FR" altLang="fr-FR" sz="3600" b="1" i="1" dirty="0" smtClean="0">
                <a:cs typeface="Arial" panose="020B0604020202020204" pitchFamily="34" charset="0"/>
              </a:rPr>
              <a:t>méditation</a:t>
            </a:r>
            <a:r>
              <a:rPr lang="fr-FR" altLang="fr-FR" sz="3600" i="1" dirty="0" smtClean="0">
                <a:cs typeface="Arial" panose="020B0604020202020204" pitchFamily="34" charset="0"/>
              </a:rPr>
              <a:t> : </a:t>
            </a:r>
          </a:p>
          <a:p>
            <a:pPr algn="r" eaLnBrk="1" hangingPunct="1">
              <a:spcBef>
                <a:spcPts val="600"/>
              </a:spcBef>
              <a:defRPr/>
            </a:pPr>
            <a:r>
              <a:rPr lang="fr-FR" altLang="fr-FR" sz="3600" i="1" dirty="0" smtClean="0">
                <a:cs typeface="Arial" panose="020B0604020202020204" pitchFamily="34" charset="0"/>
              </a:rPr>
              <a:t>est seulement d’un </a:t>
            </a:r>
          </a:p>
          <a:p>
            <a:pPr algn="r" eaLnBrk="1" hangingPunct="1">
              <a:spcBef>
                <a:spcPts val="600"/>
              </a:spcBef>
              <a:defRPr/>
            </a:pPr>
            <a:r>
              <a:rPr lang="fr-FR" altLang="fr-FR" sz="3600" b="1" i="1" dirty="0" smtClean="0">
                <a:cs typeface="Arial" panose="020B0604020202020204" pitchFamily="34" charset="0"/>
              </a:rPr>
              <a:t>entraînement de </a:t>
            </a:r>
          </a:p>
          <a:p>
            <a:pPr algn="r" eaLnBrk="1" hangingPunct="1">
              <a:spcBef>
                <a:spcPts val="600"/>
              </a:spcBef>
              <a:defRPr/>
            </a:pPr>
            <a:r>
              <a:rPr lang="fr-FR" altLang="fr-FR" sz="3600" b="1" i="1" dirty="0" smtClean="0">
                <a:cs typeface="Arial" panose="020B0604020202020204" pitchFamily="34" charset="0"/>
              </a:rPr>
              <a:t>l’esprit</a:t>
            </a:r>
            <a:r>
              <a:rPr lang="fr-FR" altLang="fr-FR" sz="3600" i="1" dirty="0" smtClean="0">
                <a:cs typeface="Arial" panose="020B0604020202020204" pitchFamily="34" charset="0"/>
              </a:rPr>
              <a:t> »</a:t>
            </a:r>
            <a:endParaRPr lang="fr-FR" altLang="fr-FR" sz="3600" dirty="0">
              <a:cs typeface="Arial" panose="020B0604020202020204" pitchFamily="34" charset="0"/>
            </a:endParaRPr>
          </a:p>
        </p:txBody>
      </p:sp>
    </p:spTree>
    <p:extLst>
      <p:ext uri="{BB962C8B-B14F-4D97-AF65-F5344CB8AC3E}">
        <p14:creationId xmlns:p14="http://schemas.microsoft.com/office/powerpoint/2010/main" val="181934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39" y="548680"/>
            <a:ext cx="626353" cy="523220"/>
          </a:xfrm>
          <a:prstGeom prst="rect">
            <a:avLst/>
          </a:prstGeom>
          <a:noFill/>
        </p:spPr>
        <p:txBody>
          <a:bodyPr wrap="square" rtlCol="0">
            <a:spAutoFit/>
          </a:bodyPr>
          <a:lstStyle/>
          <a:p>
            <a:r>
              <a:rPr lang="fr-BE" sz="2800" b="1" dirty="0" smtClean="0">
                <a:solidFill>
                  <a:schemeClr val="accent1">
                    <a:lumMod val="75000"/>
                  </a:schemeClr>
                </a:solidFill>
                <a:latin typeface="Arial" panose="020B0604020202020204" pitchFamily="34" charset="0"/>
                <a:cs typeface="Arial" panose="020B0604020202020204" pitchFamily="34" charset="0"/>
              </a:rPr>
              <a:t>…</a:t>
            </a:r>
            <a:endParaRPr lang="en-US" sz="2800" b="1" dirty="0">
              <a:solidFill>
                <a:schemeClr val="accent1">
                  <a:lumMod val="75000"/>
                </a:schemeClr>
              </a:solidFill>
              <a:latin typeface="Arial" panose="020B0604020202020204" pitchFamily="34" charset="0"/>
              <a:cs typeface="Arial" panose="020B0604020202020204" pitchFamily="34" charset="0"/>
            </a:endParaRPr>
          </a:p>
        </p:txBody>
      </p:sp>
      <p:pic>
        <p:nvPicPr>
          <p:cNvPr id="8194" name="Picture 2" descr="F:\Ledoux - New Folder Copied on Groupware on 26 02 15\bill george_630x420.jpg"/>
          <p:cNvPicPr>
            <a:picLocks noChangeAspect="1" noChangeArrowheads="1"/>
          </p:cNvPicPr>
          <p:nvPr/>
        </p:nvPicPr>
        <p:blipFill rotWithShape="1">
          <a:blip r:embed="rId3">
            <a:extLst>
              <a:ext uri="{28A0092B-C50C-407E-A947-70E740481C1C}">
                <a14:useLocalDpi xmlns:a14="http://schemas.microsoft.com/office/drawing/2010/main" val="0"/>
              </a:ext>
            </a:extLst>
          </a:blip>
          <a:srcRect r="25456"/>
          <a:stretch/>
        </p:blipFill>
        <p:spPr bwMode="auto">
          <a:xfrm>
            <a:off x="1475656" y="0"/>
            <a:ext cx="7668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doux - New Folder Copied on Groupware on 26 02 15\bill george_630x420.jpg"/>
          <p:cNvPicPr>
            <a:picLocks noChangeAspect="1" noChangeArrowheads="1"/>
          </p:cNvPicPr>
          <p:nvPr/>
        </p:nvPicPr>
        <p:blipFill rotWithShape="1">
          <a:blip r:embed="rId3">
            <a:extLst>
              <a:ext uri="{28A0092B-C50C-407E-A947-70E740481C1C}">
                <a14:useLocalDpi xmlns:a14="http://schemas.microsoft.com/office/drawing/2010/main" val="0"/>
              </a:ext>
            </a:extLst>
          </a:blip>
          <a:srcRect r="87749"/>
          <a:stretch/>
        </p:blipFill>
        <p:spPr bwMode="auto">
          <a:xfrm>
            <a:off x="-36513" y="0"/>
            <a:ext cx="1690904"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7504" y="260648"/>
            <a:ext cx="5760640" cy="2308324"/>
          </a:xfrm>
          <a:prstGeom prst="rect">
            <a:avLst/>
          </a:prstGeom>
          <a:noFill/>
        </p:spPr>
        <p:txBody>
          <a:bodyPr wrap="square" rtlCol="0">
            <a:spAutoFit/>
          </a:bodyPr>
          <a:lstStyle/>
          <a:p>
            <a:r>
              <a:rPr lang="fr-BE" sz="36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Beaucoup de mes </a:t>
            </a:r>
          </a:p>
          <a:p>
            <a:r>
              <a:rPr lang="fr-BE" sz="36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idées les plus créatives me viennent à la fin de mes méditations »</a:t>
            </a:r>
            <a:endPar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 name="ZoneTexte 5"/>
          <p:cNvSpPr txBox="1"/>
          <p:nvPr/>
        </p:nvSpPr>
        <p:spPr>
          <a:xfrm>
            <a:off x="-45898" y="5373216"/>
            <a:ext cx="2745690" cy="1138773"/>
          </a:xfrm>
          <a:prstGeom prst="rect">
            <a:avLst/>
          </a:prstGeom>
          <a:noFill/>
        </p:spPr>
        <p:txBody>
          <a:bodyPr wrap="square" rtlCol="0">
            <a:spAutoFit/>
          </a:bodyPr>
          <a:lstStyle/>
          <a:p>
            <a:pPr algn="ctr"/>
            <a:r>
              <a:rPr lang="fr-BE"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George</a:t>
            </a:r>
          </a:p>
          <a:p>
            <a:pPr algn="ctr"/>
            <a:r>
              <a:rPr lang="fr-BE"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CEO </a:t>
            </a:r>
            <a:r>
              <a:rPr lang="fr-BE"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Medtronics</a:t>
            </a:r>
            <a:endParaRPr lang="fr-BE"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769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51" t="9030" r="19920" b="5890"/>
          <a:stretch/>
        </p:blipFill>
        <p:spPr bwMode="auto">
          <a:xfrm>
            <a:off x="0" y="249"/>
            <a:ext cx="9144000" cy="685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1188640" y="620688"/>
            <a:ext cx="8712968" cy="1368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4603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48130" name="Picture 2" descr="F:\Ledoux - New Folder Copied on Groupware on 26 02 15\SERVANT_LEADERSH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588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96" t="9171" r="27958" b="11393"/>
          <a:stretch/>
        </p:blipFill>
        <p:spPr bwMode="auto">
          <a:xfrm>
            <a:off x="-1" y="20961"/>
            <a:ext cx="9144001" cy="684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1763688" y="1988840"/>
            <a:ext cx="7200800" cy="1224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e 3"/>
          <p:cNvSpPr/>
          <p:nvPr/>
        </p:nvSpPr>
        <p:spPr>
          <a:xfrm>
            <a:off x="1916088" y="5949280"/>
            <a:ext cx="7200800" cy="849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132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C:\Users\Max\Pictures\2014-12-26 Décembre14\Décembre14 4488.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99" r="13003"/>
          <a:stretch/>
        </p:blipFill>
        <p:spPr bwMode="auto">
          <a:xfrm>
            <a:off x="-36512" y="0"/>
            <a:ext cx="30770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6660232" y="4952201"/>
            <a:ext cx="17139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fr-FR" sz="1600" dirty="0">
                <a:solidFill>
                  <a:schemeClr val="bg1"/>
                </a:solidFill>
              </a:rPr>
              <a:t>Magasin </a:t>
            </a:r>
            <a:r>
              <a:rPr lang="fr-FR" altLang="fr-FR" sz="1600" dirty="0" err="1">
                <a:solidFill>
                  <a:schemeClr val="bg1"/>
                </a:solidFill>
              </a:rPr>
              <a:t>Mystic</a:t>
            </a:r>
            <a:r>
              <a:rPr lang="fr-FR" altLang="fr-FR" sz="1600" dirty="0">
                <a:solidFill>
                  <a:schemeClr val="bg1"/>
                </a:solidFill>
              </a:rPr>
              <a:t>, </a:t>
            </a:r>
            <a:endParaRPr lang="fr-FR" altLang="fr-FR" sz="1600" dirty="0" smtClean="0">
              <a:solidFill>
                <a:schemeClr val="bg1"/>
              </a:solidFill>
            </a:endParaRPr>
          </a:p>
          <a:p>
            <a:pPr eaLnBrk="1" hangingPunct="1"/>
            <a:r>
              <a:rPr lang="fr-FR" altLang="fr-FR" sz="1600" dirty="0" smtClean="0">
                <a:solidFill>
                  <a:schemeClr val="bg1"/>
                </a:solidFill>
              </a:rPr>
              <a:t>Rotterdam</a:t>
            </a:r>
            <a:endParaRPr lang="fr-FR" altLang="fr-FR" sz="1600" dirty="0">
              <a:solidFill>
                <a:schemeClr val="bg1"/>
              </a:solidFill>
            </a:endParaRPr>
          </a:p>
        </p:txBody>
      </p:sp>
      <p:pic>
        <p:nvPicPr>
          <p:cNvPr id="7" name="Picture 2" descr="F:\Ledoux - New Folder Copied on Groupware on 26 02 15\mindfulness-at-work.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79" r="31238"/>
          <a:stretch/>
        </p:blipFill>
        <p:spPr bwMode="auto">
          <a:xfrm>
            <a:off x="2859314" y="1"/>
            <a:ext cx="3323772" cy="6021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Ledoux - New Folder Copied on Groupware on 26 02 15\mindfulness-at-work.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60" t="86416" r="33869"/>
          <a:stretch/>
        </p:blipFill>
        <p:spPr bwMode="auto">
          <a:xfrm>
            <a:off x="2859314" y="6021289"/>
            <a:ext cx="3323772" cy="864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Ledoux - New Folder Copied on Groupware on 26 02 15\leadership-mountain-climbing.jpg"/>
          <p:cNvPicPr>
            <a:picLocks noChangeAspect="1" noChangeArrowheads="1"/>
          </p:cNvPicPr>
          <p:nvPr/>
        </p:nvPicPr>
        <p:blipFill rotWithShape="1">
          <a:blip r:embed="rId5">
            <a:extLst>
              <a:ext uri="{28A0092B-C50C-407E-A947-70E740481C1C}">
                <a14:useLocalDpi xmlns:a14="http://schemas.microsoft.com/office/drawing/2010/main" val="0"/>
              </a:ext>
            </a:extLst>
          </a:blip>
          <a:srcRect l="50492" r="17256" b="3416"/>
          <a:stretch/>
        </p:blipFill>
        <p:spPr bwMode="auto">
          <a:xfrm>
            <a:off x="6183086" y="0"/>
            <a:ext cx="296091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6511" y="5661248"/>
            <a:ext cx="2895826" cy="523220"/>
          </a:xfrm>
          <a:prstGeom prst="rect">
            <a:avLst/>
          </a:prstGeom>
          <a:solidFill>
            <a:srgbClr val="7F7F7F">
              <a:alpha val="80000"/>
            </a:srgbClr>
          </a:solidFill>
        </p:spPr>
        <p:txBody>
          <a:bodyPr wrap="square" rtlCol="0">
            <a:spAutoFit/>
          </a:bodyPr>
          <a:lstStyle/>
          <a:p>
            <a:pPr algn="ctr"/>
            <a:r>
              <a:rPr lang="fr-BE"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personnel ?</a:t>
            </a:r>
          </a:p>
        </p:txBody>
      </p:sp>
      <p:sp>
        <p:nvSpPr>
          <p:cNvPr id="5" name="ZoneTexte 4"/>
          <p:cNvSpPr txBox="1"/>
          <p:nvPr/>
        </p:nvSpPr>
        <p:spPr>
          <a:xfrm>
            <a:off x="58353" y="-27384"/>
            <a:ext cx="4945695" cy="523220"/>
          </a:xfrm>
          <a:prstGeom prst="rect">
            <a:avLst/>
          </a:prstGeom>
          <a:noFill/>
        </p:spPr>
        <p:txBody>
          <a:bodyPr wrap="square" rtlCol="0">
            <a:spAutoFit/>
          </a:bodyPr>
          <a:lstStyle/>
          <a:p>
            <a:r>
              <a:rPr lang="fr-B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a:t>
            </a:r>
            <a:r>
              <a:rPr lang="fr-BE"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endances ambivalentes</a:t>
            </a:r>
          </a:p>
        </p:txBody>
      </p:sp>
      <p:sp>
        <p:nvSpPr>
          <p:cNvPr id="11" name="ZoneTexte 10"/>
          <p:cNvSpPr txBox="1"/>
          <p:nvPr/>
        </p:nvSpPr>
        <p:spPr>
          <a:xfrm>
            <a:off x="2843808" y="5661248"/>
            <a:ext cx="3339278" cy="507831"/>
          </a:xfrm>
          <a:prstGeom prst="rect">
            <a:avLst/>
          </a:prstGeom>
          <a:solidFill>
            <a:srgbClr val="7F7F7F">
              <a:alpha val="80000"/>
            </a:srgbClr>
          </a:solidFill>
        </p:spPr>
        <p:txBody>
          <a:bodyPr wrap="square" rtlCol="0">
            <a:spAutoFit/>
          </a:bodyPr>
          <a:lstStyle/>
          <a:p>
            <a:pPr algn="ctr"/>
            <a:r>
              <a:rPr lang="fr-BE"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de la productivité ?</a:t>
            </a:r>
          </a:p>
        </p:txBody>
      </p:sp>
      <p:sp>
        <p:nvSpPr>
          <p:cNvPr id="12" name="ZoneTexte 11"/>
          <p:cNvSpPr txBox="1"/>
          <p:nvPr/>
        </p:nvSpPr>
        <p:spPr>
          <a:xfrm>
            <a:off x="6183086" y="5661248"/>
            <a:ext cx="2952328" cy="523220"/>
          </a:xfrm>
          <a:prstGeom prst="rect">
            <a:avLst/>
          </a:prstGeom>
          <a:solidFill>
            <a:srgbClr val="7F7F7F">
              <a:alpha val="80000"/>
            </a:srgbClr>
          </a:solidFill>
        </p:spPr>
        <p:txBody>
          <a:bodyPr wrap="square" rtlCol="0">
            <a:spAutoFit/>
          </a:bodyPr>
          <a:lstStyle/>
          <a:p>
            <a:pPr algn="ctr"/>
            <a:r>
              <a:rPr lang="fr-BE"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du leadership?</a:t>
            </a:r>
          </a:p>
        </p:txBody>
      </p:sp>
      <p:sp>
        <p:nvSpPr>
          <p:cNvPr id="13" name="ZoneTexte 12"/>
          <p:cNvSpPr txBox="1"/>
          <p:nvPr/>
        </p:nvSpPr>
        <p:spPr>
          <a:xfrm>
            <a:off x="-36512" y="4983559"/>
            <a:ext cx="9180512" cy="584775"/>
          </a:xfrm>
          <a:prstGeom prst="rect">
            <a:avLst/>
          </a:prstGeom>
          <a:solidFill>
            <a:srgbClr val="7F7F7F">
              <a:alpha val="80000"/>
            </a:srgbClr>
          </a:solidFill>
        </p:spPr>
        <p:txBody>
          <a:bodyPr wrap="square" rtlCol="0">
            <a:spAutoFit/>
          </a:bodyPr>
          <a:lstStyle/>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 spiritualité comme outil de développement</a:t>
            </a:r>
          </a:p>
        </p:txBody>
      </p:sp>
    </p:spTree>
    <p:extLst>
      <p:ext uri="{BB962C8B-B14F-4D97-AF65-F5344CB8AC3E}">
        <p14:creationId xmlns:p14="http://schemas.microsoft.com/office/powerpoint/2010/main" val="1118716335"/>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1556792"/>
            <a:ext cx="1031051" cy="369332"/>
          </a:xfrm>
          <a:prstGeom prst="rect">
            <a:avLst/>
          </a:prstGeom>
          <a:noFill/>
        </p:spPr>
        <p:txBody>
          <a:bodyPr wrap="none" rtlCol="0">
            <a:spAutoFit/>
          </a:bodyPr>
          <a:lstStyle/>
          <a:p>
            <a:r>
              <a:rPr lang="fr-BE" dirty="0" smtClean="0"/>
              <a:t>Bruckner</a:t>
            </a:r>
            <a:endParaRPr lang="fr-BE" dirty="0"/>
          </a:p>
        </p:txBody>
      </p:sp>
      <p:pic>
        <p:nvPicPr>
          <p:cNvPr id="3074" name="Picture 2" descr="C:\Users\Laurent Ledoux\Documents\Bruckner.png"/>
          <p:cNvPicPr>
            <a:picLocks noChangeAspect="1" noChangeArrowheads="1"/>
          </p:cNvPicPr>
          <p:nvPr/>
        </p:nvPicPr>
        <p:blipFill rotWithShape="1">
          <a:blip r:embed="rId2">
            <a:extLst>
              <a:ext uri="{28A0092B-C50C-407E-A947-70E740481C1C}">
                <a14:useLocalDpi xmlns:a14="http://schemas.microsoft.com/office/drawing/2010/main" val="0"/>
              </a:ext>
            </a:extLst>
          </a:blip>
          <a:srcRect l="9731" t="20932" r="43023" b="2573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030030" y="5949280"/>
            <a:ext cx="2862450" cy="584775"/>
          </a:xfrm>
          <a:prstGeom prst="rect">
            <a:avLst/>
          </a:prstGeom>
          <a:noFill/>
        </p:spPr>
        <p:txBody>
          <a:bodyPr wrap="none" rtlCol="0">
            <a:spAutoFit/>
          </a:bodyPr>
          <a:lstStyle/>
          <a:p>
            <a:r>
              <a:rPr lang="fr-BE" sz="3200" b="1" dirty="0" smtClean="0">
                <a:solidFill>
                  <a:schemeClr val="bg1"/>
                </a:solidFill>
                <a:effectLst>
                  <a:outerShdw blurRad="38100" dist="38100" dir="2700000" algn="tl">
                    <a:srgbClr val="000000">
                      <a:alpha val="43137"/>
                    </a:srgbClr>
                  </a:outerShdw>
                </a:effectLst>
              </a:rPr>
              <a:t>Pascal Bruckner</a:t>
            </a:r>
            <a:endParaRPr lang="fr-BE" sz="3200" b="1" dirty="0">
              <a:solidFill>
                <a:schemeClr val="bg1"/>
              </a:solidFill>
              <a:effectLst>
                <a:outerShdw blurRad="38100" dist="38100" dir="2700000" algn="tl">
                  <a:srgbClr val="000000">
                    <a:alpha val="43137"/>
                  </a:srgbClr>
                </a:outerShdw>
              </a:effectLst>
            </a:endParaRPr>
          </a:p>
        </p:txBody>
      </p:sp>
      <p:sp>
        <p:nvSpPr>
          <p:cNvPr id="4" name="ZoneTexte 3"/>
          <p:cNvSpPr txBox="1"/>
          <p:nvPr/>
        </p:nvSpPr>
        <p:spPr>
          <a:xfrm>
            <a:off x="179512" y="1693832"/>
            <a:ext cx="3095575" cy="5047536"/>
          </a:xfrm>
          <a:prstGeom prst="rect">
            <a:avLst/>
          </a:prstGeom>
          <a:noFill/>
        </p:spPr>
        <p:txBody>
          <a:bodyPr wrap="square" rtlCol="0">
            <a:spAutoFit/>
          </a:bodyPr>
          <a:lstStyle/>
          <a:p>
            <a:r>
              <a:rPr lang="fr-BE" sz="1400" i="1" dirty="0" smtClean="0">
                <a:solidFill>
                  <a:schemeClr val="bg1"/>
                </a:solidFill>
              </a:rPr>
              <a:t>« Ce </a:t>
            </a:r>
            <a:r>
              <a:rPr lang="fr-BE" sz="1400" i="1" dirty="0">
                <a:solidFill>
                  <a:schemeClr val="bg1"/>
                </a:solidFill>
              </a:rPr>
              <a:t>culte des stars fortunées, adulées s’accompagne d’une « spiritualité pop », joyeux salmigondis de kabbale, d’hindouisme, de bouddhisme, de chamanisme qui doit fournir aux personnalités stressées le supplément d’âme qui équilibre leur ambition. Cupidité et méditation, tel pourrait être le nouveau credo d’Homo </a:t>
            </a:r>
            <a:r>
              <a:rPr lang="fr-BE" sz="1400" i="1" dirty="0" err="1">
                <a:solidFill>
                  <a:schemeClr val="bg1"/>
                </a:solidFill>
              </a:rPr>
              <a:t>Globalis</a:t>
            </a:r>
            <a:r>
              <a:rPr lang="fr-BE" sz="1400" i="1" dirty="0">
                <a:solidFill>
                  <a:schemeClr val="bg1"/>
                </a:solidFill>
              </a:rPr>
              <a:t>, qui voudrait être </a:t>
            </a:r>
            <a:r>
              <a:rPr lang="fr-BE" sz="1400" i="1" dirty="0" err="1">
                <a:solidFill>
                  <a:schemeClr val="bg1"/>
                </a:solidFill>
              </a:rPr>
              <a:t>Siddharta</a:t>
            </a:r>
            <a:r>
              <a:rPr lang="fr-BE" sz="1400" i="1" dirty="0">
                <a:solidFill>
                  <a:schemeClr val="bg1"/>
                </a:solidFill>
              </a:rPr>
              <a:t> et Bill Gates à la fois, mêler sans vergogne le Dalaï-Lama et les plans de carrière, le Yi-King et la spéculation monétaire, les doctrines de l’abolition du moi avec la promotion d’un ego </a:t>
            </a:r>
            <a:r>
              <a:rPr lang="fr-BE" sz="1400" i="1" dirty="0" err="1">
                <a:solidFill>
                  <a:schemeClr val="bg1"/>
                </a:solidFill>
              </a:rPr>
              <a:t>surdopé</a:t>
            </a:r>
            <a:r>
              <a:rPr lang="fr-BE" sz="1400" i="1" dirty="0">
                <a:solidFill>
                  <a:schemeClr val="bg1"/>
                </a:solidFill>
              </a:rPr>
              <a:t> au narcissisme. Les entrepreneurs religieux pullulent, eux-mêmes accédant à la fortune de leurs clients en leur revendant un digest de théologie prête à l’emploi. La nouvelle classe mondiale des nantis s’empare des sagesses antérieures pour justifier sa domination et lui donner une aura de quasi-sacralité</a:t>
            </a:r>
            <a:r>
              <a:rPr lang="fr-BE" sz="1400" i="1" dirty="0" smtClean="0">
                <a:solidFill>
                  <a:schemeClr val="bg1"/>
                </a:solidFill>
              </a:rPr>
              <a:t>. »</a:t>
            </a:r>
            <a:endParaRPr lang="fr-BE" sz="1400" i="1" dirty="0">
              <a:solidFill>
                <a:schemeClr val="bg1"/>
              </a:solidFill>
            </a:endParaRPr>
          </a:p>
        </p:txBody>
      </p:sp>
    </p:spTree>
    <p:extLst>
      <p:ext uri="{BB962C8B-B14F-4D97-AF65-F5344CB8AC3E}">
        <p14:creationId xmlns:p14="http://schemas.microsoft.com/office/powerpoint/2010/main" val="18776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Laurent Ledoux\Documents\d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9"/>
            <a:ext cx="9144000" cy="687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4"/>
          <p:cNvSpPr>
            <a:spLocks noGrp="1"/>
          </p:cNvSpPr>
          <p:nvPr>
            <p:ph type="sldNum" sz="quarter" idx="10"/>
          </p:nvPr>
        </p:nvSpPr>
        <p:spPr>
          <a:xfrm>
            <a:off x="9574823" y="7033617"/>
            <a:ext cx="64477" cy="144364"/>
          </a:xfrm>
        </p:spPr>
        <p:txBody>
          <a:bodyPr/>
          <a:lstStyle/>
          <a:p>
            <a:pPr>
              <a:defRPr/>
            </a:pPr>
            <a:fld id="{C52883CB-5AB9-40E9-A0F5-F9BEA5F237E0}" type="slidenum">
              <a:rPr lang="fr-BE">
                <a:solidFill>
                  <a:schemeClr val="accent6"/>
                </a:solidFill>
              </a:rPr>
              <a:pPr>
                <a:defRPr/>
              </a:pPr>
              <a:t>2</a:t>
            </a:fld>
            <a:endParaRPr lang="fr-BE">
              <a:solidFill>
                <a:schemeClr val="accent6"/>
              </a:solidFill>
            </a:endParaRPr>
          </a:p>
        </p:txBody>
      </p:sp>
      <p:sp>
        <p:nvSpPr>
          <p:cNvPr id="5" name="Rechthoek 1"/>
          <p:cNvSpPr/>
          <p:nvPr/>
        </p:nvSpPr>
        <p:spPr>
          <a:xfrm>
            <a:off x="0" y="2996952"/>
            <a:ext cx="9144000" cy="723267"/>
          </a:xfrm>
          <a:prstGeom prst="rect">
            <a:avLst/>
          </a:prstGeom>
          <a:noFill/>
          <a:ln>
            <a:noFill/>
          </a:ln>
        </p:spPr>
        <p:txBody>
          <a:bodyPr lIns="91432" tIns="45716" rIns="91432" bIns="45716">
            <a:spAutoFit/>
          </a:bodyPr>
          <a:lstStyle/>
          <a:p>
            <a:pPr marL="533353" indent="-533353" algn="ctr">
              <a:defRPr/>
            </a:pPr>
            <a:r>
              <a:rPr lang="fr-FR" sz="4100" b="1" dirty="0" smtClean="0">
                <a:solidFill>
                  <a:schemeClr val="accent6">
                    <a:lumMod val="75000"/>
                  </a:schemeClr>
                </a:solidFill>
              </a:rPr>
              <a:t>Dialogue &amp; partage</a:t>
            </a:r>
            <a:endParaRPr lang="fr-FR" sz="4100" b="1" dirty="0">
              <a:solidFill>
                <a:schemeClr val="accent6">
                  <a:lumMod val="75000"/>
                </a:schemeClr>
              </a:solidFill>
            </a:endParaRPr>
          </a:p>
        </p:txBody>
      </p:sp>
    </p:spTree>
    <p:extLst>
      <p:ext uri="{BB962C8B-B14F-4D97-AF65-F5344CB8AC3E}">
        <p14:creationId xmlns:p14="http://schemas.microsoft.com/office/powerpoint/2010/main" val="4015501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75656" y="1412776"/>
            <a:ext cx="2744149" cy="369332"/>
          </a:xfrm>
          <a:prstGeom prst="rect">
            <a:avLst/>
          </a:prstGeom>
          <a:noFill/>
        </p:spPr>
        <p:txBody>
          <a:bodyPr wrap="none" rtlCol="0">
            <a:spAutoFit/>
          </a:bodyPr>
          <a:lstStyle/>
          <a:p>
            <a:r>
              <a:rPr lang="fr-BE" dirty="0" smtClean="0"/>
              <a:t>Do </a:t>
            </a:r>
            <a:r>
              <a:rPr lang="fr-BE" dirty="0" err="1" smtClean="0"/>
              <a:t>what</a:t>
            </a:r>
            <a:r>
              <a:rPr lang="fr-BE" dirty="0" smtClean="0"/>
              <a:t> I </a:t>
            </a:r>
            <a:r>
              <a:rPr lang="fr-BE" dirty="0" err="1" smtClean="0"/>
              <a:t>say</a:t>
            </a:r>
            <a:r>
              <a:rPr lang="fr-BE" dirty="0" smtClean="0"/>
              <a:t> not </a:t>
            </a:r>
            <a:r>
              <a:rPr lang="fr-BE" dirty="0" err="1" smtClean="0"/>
              <a:t>what</a:t>
            </a:r>
            <a:r>
              <a:rPr lang="fr-BE" dirty="0" smtClean="0"/>
              <a:t> I do</a:t>
            </a:r>
            <a:endParaRPr lang="fr-BE" dirty="0"/>
          </a:p>
        </p:txBody>
      </p:sp>
      <p:pic>
        <p:nvPicPr>
          <p:cNvPr id="4098" name="Picture 2" descr="C:\Users\Laurent Ledoux\Documents\do-as-i-say-not-as-i-do.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4" t="4372" r="3439" b="4000"/>
          <a:stretch/>
        </p:blipFill>
        <p:spPr bwMode="auto">
          <a:xfrm>
            <a:off x="0" y="-33032"/>
            <a:ext cx="9144000" cy="692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59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35564" r="30119" b="13610"/>
          <a:stretch/>
        </p:blipFill>
        <p:spPr bwMode="auto">
          <a:xfrm>
            <a:off x="-1"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5356373"/>
            <a:ext cx="2241576" cy="1384995"/>
          </a:xfrm>
          <a:prstGeom prst="rect">
            <a:avLst/>
          </a:prstGeom>
          <a:noFill/>
        </p:spPr>
        <p:txBody>
          <a:bodyPr wrap="none" rtlCol="0">
            <a:spAutoFit/>
          </a:bodyPr>
          <a:lstStyle/>
          <a:p>
            <a:r>
              <a:rPr lang="fr-BE" sz="1400" b="1" dirty="0" smtClean="0">
                <a:solidFill>
                  <a:schemeClr val="bg1"/>
                </a:solidFill>
              </a:rPr>
              <a:t>Séminaire </a:t>
            </a:r>
            <a:r>
              <a:rPr lang="fr-BE" sz="1400" b="1" dirty="0" err="1" smtClean="0">
                <a:solidFill>
                  <a:schemeClr val="bg1"/>
                </a:solidFill>
              </a:rPr>
              <a:t>Apo.G</a:t>
            </a:r>
            <a:endParaRPr lang="fr-BE" sz="1400" b="1" dirty="0" smtClean="0">
              <a:solidFill>
                <a:schemeClr val="bg1"/>
              </a:solidFill>
            </a:endParaRPr>
          </a:p>
          <a:p>
            <a:r>
              <a:rPr lang="fr-BE" sz="1400" b="1" dirty="0" smtClean="0">
                <a:solidFill>
                  <a:schemeClr val="bg1"/>
                </a:solidFill>
              </a:rPr>
              <a:t>12/01/17</a:t>
            </a:r>
          </a:p>
          <a:p>
            <a:r>
              <a:rPr lang="fr-BE" sz="1400" b="1" dirty="0" smtClean="0">
                <a:solidFill>
                  <a:schemeClr val="bg1"/>
                </a:solidFill>
              </a:rPr>
              <a:t>Laurent Ledoux</a:t>
            </a:r>
          </a:p>
          <a:p>
            <a:r>
              <a:rPr lang="fr-BE" sz="1400" b="1" dirty="0" smtClean="0">
                <a:solidFill>
                  <a:schemeClr val="bg1"/>
                </a:solidFill>
                <a:hlinkClick r:id="rId4"/>
              </a:rPr>
              <a:t>www.philoma.org</a:t>
            </a:r>
            <a:endParaRPr lang="fr-BE" sz="1400" b="1" dirty="0" smtClean="0">
              <a:solidFill>
                <a:schemeClr val="bg1"/>
              </a:solidFill>
            </a:endParaRPr>
          </a:p>
          <a:p>
            <a:r>
              <a:rPr lang="fr-BE" sz="1400" b="1" dirty="0" smtClean="0">
                <a:solidFill>
                  <a:schemeClr val="bg1"/>
                </a:solidFill>
                <a:hlinkClick r:id="rId5"/>
              </a:rPr>
              <a:t>Ledoux.laurent@gmail.com</a:t>
            </a:r>
            <a:endParaRPr lang="fr-BE" sz="1400" b="1" dirty="0" smtClean="0">
              <a:solidFill>
                <a:schemeClr val="bg1"/>
              </a:solidFill>
            </a:endParaRPr>
          </a:p>
          <a:p>
            <a:endParaRPr lang="fr-BE" sz="1400" b="1" dirty="0" smtClean="0">
              <a:solidFill>
                <a:schemeClr val="bg1"/>
              </a:solidFill>
            </a:endParaRPr>
          </a:p>
        </p:txBody>
      </p:sp>
      <p:sp>
        <p:nvSpPr>
          <p:cNvPr id="6" name="ZoneTexte 5"/>
          <p:cNvSpPr txBox="1"/>
          <p:nvPr/>
        </p:nvSpPr>
        <p:spPr>
          <a:xfrm>
            <a:off x="4571999" y="-29136"/>
            <a:ext cx="4572001" cy="7048083"/>
          </a:xfrm>
          <a:prstGeom prst="rect">
            <a:avLst/>
          </a:prstGeom>
          <a:solidFill>
            <a:schemeClr val="tx2">
              <a:lumMod val="60000"/>
              <a:lumOff val="40000"/>
              <a:alpha val="63922"/>
            </a:schemeClr>
          </a:solidFill>
        </p:spPr>
        <p:txBody>
          <a:bodyPr wrap="square" rtlCol="0">
            <a:spAutoFit/>
          </a:bodyPr>
          <a:lstStyle/>
          <a:p>
            <a:pPr marL="342900" indent="-342900">
              <a:buAutoNum type="arabicPeriod"/>
            </a:pPr>
            <a:endParaRPr lang="fr-BE"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3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Qu’est-ce que la spiritualité ? </a:t>
            </a:r>
          </a:p>
          <a:p>
            <a:pPr marL="342900" indent="-342900">
              <a:buAutoNum type="arabicPeriod"/>
            </a:pPr>
            <a:endParaRPr lang="fr-BE" sz="3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Quelles sont les grandes balises de « mon » cheminement spirituel ? </a:t>
            </a:r>
          </a:p>
          <a:p>
            <a:pPr marL="342900" indent="-342900">
              <a:buAutoNum type="arabicPeriod"/>
            </a:pPr>
            <a:endPar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 « ma » spiritualité se traduit-elle dans mes actes quotidiens, en « privé » et au travail ? </a:t>
            </a:r>
          </a:p>
          <a:p>
            <a:pPr marL="342900" indent="-342900">
              <a:buAutoNum type="arabicPeriod"/>
            </a:pPr>
            <a:endPar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Qu’avons-nous appris ? Que faire lundi matin ?</a:t>
            </a:r>
          </a:p>
          <a:p>
            <a:pPr marL="342900" indent="-342900">
              <a:buAutoNum type="arabicPeriod"/>
            </a:pPr>
            <a:endPar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endParaRPr lang="fr-BE"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792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Ledoux - New Folder Copied on Groupware on 26 02 15\spirituality.jpg"/>
          <p:cNvPicPr>
            <a:picLocks noChangeAspect="1" noChangeArrowheads="1"/>
          </p:cNvPicPr>
          <p:nvPr/>
        </p:nvPicPr>
        <p:blipFill rotWithShape="1">
          <a:blip r:embed="rId3">
            <a:extLst>
              <a:ext uri="{28A0092B-C50C-407E-A947-70E740481C1C}">
                <a14:useLocalDpi xmlns:a14="http://schemas.microsoft.com/office/drawing/2010/main" val="0"/>
              </a:ext>
            </a:extLst>
          </a:blip>
          <a:srcRect l="9673" r="1749"/>
          <a:stretch/>
        </p:blipFill>
        <p:spPr bwMode="auto">
          <a:xfrm flipH="1">
            <a:off x="-1" y="-27384"/>
            <a:ext cx="9144001"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3126540" y="230099"/>
            <a:ext cx="5909956" cy="270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80000"/>
              </a:lnSpc>
              <a:defRPr sz="3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ＭＳ Ｐゴシック" pitchFamily="34" charset="-128"/>
                <a:cs typeface="Arial" panose="020B0604020202020204" pitchFamily="34" charset="0"/>
              </a:defRPr>
            </a:lvl1pPr>
            <a:lvl2pPr marL="742950" indent="-285750" eaLnBrk="0" hangingPunct="0">
              <a:defRPr>
                <a:latin typeface="Arial" charset="0"/>
                <a:ea typeface="ＭＳ Ｐゴシック" pitchFamily="34" charset="-128"/>
              </a:defRPr>
            </a:lvl2pPr>
            <a:lvl3pPr marL="1143000" indent="-228600" eaLnBrk="0" hangingPunct="0">
              <a:defRPr>
                <a:latin typeface="Arial" charset="0"/>
                <a:ea typeface="ＭＳ Ｐゴシック" pitchFamily="34" charset="-128"/>
              </a:defRPr>
            </a:lvl3pPr>
            <a:lvl4pPr marL="1600200" indent="-228600" eaLnBrk="0" hangingPunct="0">
              <a:defRPr>
                <a:latin typeface="Arial" charset="0"/>
                <a:ea typeface="ＭＳ Ｐゴシック" pitchFamily="34" charset="-128"/>
              </a:defRPr>
            </a:lvl4pPr>
            <a:lvl5pPr marL="2057400" indent="-228600" eaLnBrk="0" hangingPunct="0">
              <a:defRPr>
                <a:latin typeface="Arial" charset="0"/>
                <a:ea typeface="ＭＳ Ｐゴシック" pitchFamily="34" charset="-128"/>
              </a:defRPr>
            </a:lvl5pPr>
            <a:lvl6pPr marL="2514600" indent="-228600" eaLnBrk="0" fontAlgn="base" hangingPunct="0">
              <a:spcBef>
                <a:spcPct val="0"/>
              </a:spcBef>
              <a:spcAft>
                <a:spcPct val="0"/>
              </a:spcAft>
              <a:defRPr>
                <a:latin typeface="Arial" charset="0"/>
                <a:ea typeface="ＭＳ Ｐゴシック" pitchFamily="34" charset="-128"/>
              </a:defRPr>
            </a:lvl6pPr>
            <a:lvl7pPr marL="2971800" indent="-228600" eaLnBrk="0" fontAlgn="base" hangingPunct="0">
              <a:spcBef>
                <a:spcPct val="0"/>
              </a:spcBef>
              <a:spcAft>
                <a:spcPct val="0"/>
              </a:spcAft>
              <a:defRPr>
                <a:latin typeface="Arial" charset="0"/>
                <a:ea typeface="ＭＳ Ｐゴシック" pitchFamily="34" charset="-128"/>
              </a:defRPr>
            </a:lvl7pPr>
            <a:lvl8pPr marL="3429000" indent="-228600" eaLnBrk="0" fontAlgn="base" hangingPunct="0">
              <a:spcBef>
                <a:spcPct val="0"/>
              </a:spcBef>
              <a:spcAft>
                <a:spcPct val="0"/>
              </a:spcAft>
              <a:defRPr>
                <a:latin typeface="Arial" charset="0"/>
                <a:ea typeface="ＭＳ Ｐゴシック" pitchFamily="34" charset="-128"/>
              </a:defRPr>
            </a:lvl8pPr>
            <a:lvl9pPr marL="3886200" indent="-228600" eaLnBrk="0" fontAlgn="base" hangingPunct="0">
              <a:spcBef>
                <a:spcPct val="0"/>
              </a:spcBef>
              <a:spcAft>
                <a:spcPct val="0"/>
              </a:spcAft>
              <a:defRPr>
                <a:latin typeface="Arial" charset="0"/>
                <a:ea typeface="ＭＳ Ｐゴシック" pitchFamily="34" charset="-128"/>
              </a:defRPr>
            </a:lvl9pPr>
          </a:lstStyle>
          <a:p>
            <a:r>
              <a:rPr lang="fr-FR" altLang="fr-FR" dirty="0"/>
              <a:t>   </a:t>
            </a:r>
            <a:r>
              <a:rPr lang="fr-FR" altLang="fr-FR" dirty="0" smtClean="0"/>
              <a:t>Spiritualité</a:t>
            </a:r>
            <a:endParaRPr lang="fr-FR" altLang="fr-FR" dirty="0"/>
          </a:p>
          <a:p>
            <a:r>
              <a:rPr lang="fr-FR" altLang="fr-FR" dirty="0"/>
              <a:t>   </a:t>
            </a:r>
            <a:r>
              <a:rPr lang="fr-FR" altLang="fr-FR" sz="2400" dirty="0"/>
              <a:t>Processus individuel qui vise à </a:t>
            </a:r>
            <a:endParaRPr lang="fr-FR" altLang="fr-FR" sz="2400" dirty="0" smtClean="0"/>
          </a:p>
          <a:p>
            <a:r>
              <a:rPr lang="fr-FR" altLang="fr-FR" sz="2400" dirty="0" smtClean="0"/>
              <a:t>une </a:t>
            </a:r>
            <a:r>
              <a:rPr lang="fr-FR" altLang="fr-FR" sz="2400" dirty="0"/>
              <a:t>recherche de </a:t>
            </a:r>
            <a:r>
              <a:rPr lang="fr-FR" altLang="fr-FR" sz="2400" dirty="0">
                <a:solidFill>
                  <a:srgbClr val="FFFF00"/>
                </a:solidFill>
              </a:rPr>
              <a:t>transformation de soi </a:t>
            </a:r>
            <a:r>
              <a:rPr lang="fr-FR" altLang="fr-FR" sz="2400" dirty="0"/>
              <a:t>et dont le mode opératoire est fondé sur </a:t>
            </a:r>
            <a:r>
              <a:rPr lang="fr-FR" altLang="fr-FR" sz="2400" dirty="0" smtClean="0"/>
              <a:t>l’</a:t>
            </a:r>
            <a:r>
              <a:rPr lang="fr-FR" altLang="fr-FR" sz="2400" dirty="0" smtClean="0">
                <a:solidFill>
                  <a:srgbClr val="FFFF00"/>
                </a:solidFill>
              </a:rPr>
              <a:t>expérience</a:t>
            </a:r>
          </a:p>
          <a:p>
            <a:endParaRPr lang="fr-FR" altLang="fr-FR" sz="2400" dirty="0"/>
          </a:p>
          <a:p>
            <a:endParaRPr lang="fr-FR" altLang="fr-FR" sz="2400" dirty="0"/>
          </a:p>
          <a:p>
            <a:r>
              <a:rPr lang="fr-FR" altLang="fr-FR" sz="2400" dirty="0" smtClean="0"/>
              <a:t>Poulain</a:t>
            </a:r>
            <a:endParaRPr lang="fr-FR" altLang="fr-FR" sz="2400" dirty="0"/>
          </a:p>
        </p:txBody>
      </p:sp>
    </p:spTree>
    <p:extLst>
      <p:ext uri="{BB962C8B-B14F-4D97-AF65-F5344CB8AC3E}">
        <p14:creationId xmlns:p14="http://schemas.microsoft.com/office/powerpoint/2010/main" val="3305636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Ledoux - New Folder Copied on Groupware on 26 02 15\religionspirituality.jpg"/>
          <p:cNvPicPr>
            <a:picLocks noChangeAspect="1" noChangeArrowheads="1"/>
          </p:cNvPicPr>
          <p:nvPr/>
        </p:nvPicPr>
        <p:blipFill rotWithShape="1">
          <a:blip r:embed="rId3">
            <a:extLst>
              <a:ext uri="{28A0092B-C50C-407E-A947-70E740481C1C}">
                <a14:useLocalDpi xmlns:a14="http://schemas.microsoft.com/office/drawing/2010/main" val="0"/>
              </a:ext>
            </a:extLst>
          </a:blip>
          <a:srcRect t="1938" b="431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7811989" y="1412776"/>
            <a:ext cx="210447" cy="14401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6953841" y="5805264"/>
            <a:ext cx="210447" cy="216024"/>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0474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AutoShape 7"/>
          <p:cNvSpPr>
            <a:spLocks noChangeAspect="1" noChangeArrowheads="1" noTextEdit="1"/>
          </p:cNvSpPr>
          <p:nvPr/>
        </p:nvSpPr>
        <p:spPr bwMode="auto">
          <a:xfrm>
            <a:off x="403225" y="858838"/>
            <a:ext cx="88931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 name="ZoneTexte 21"/>
          <p:cNvSpPr txBox="1">
            <a:spLocks noChangeArrowheads="1"/>
          </p:cNvSpPr>
          <p:nvPr/>
        </p:nvSpPr>
        <p:spPr bwMode="auto">
          <a:xfrm>
            <a:off x="259482" y="2852936"/>
            <a:ext cx="2377860" cy="135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436" tIns="29718" rIns="59436" bIns="29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fr-FR" sz="2400" b="1" dirty="0">
                <a:ea typeface="Times New Roman" pitchFamily="18" charset="0"/>
                <a:cs typeface="Arial" charset="0"/>
              </a:rPr>
              <a:t>Se relier à </a:t>
            </a:r>
          </a:p>
          <a:p>
            <a:pPr eaLnBrk="1" hangingPunct="1"/>
            <a:r>
              <a:rPr lang="fr-FR" altLang="fr-FR" sz="2400" b="1" dirty="0" smtClean="0">
                <a:ea typeface="Times New Roman" pitchFamily="18" charset="0"/>
                <a:cs typeface="Arial" charset="0"/>
              </a:rPr>
              <a:t>soi</a:t>
            </a:r>
            <a:endParaRPr lang="fr-FR" altLang="fr-FR" sz="2400" dirty="0">
              <a:ea typeface="Times New Roman" pitchFamily="18" charset="0"/>
              <a:cs typeface="Arial" charset="0"/>
            </a:endParaRPr>
          </a:p>
          <a:p>
            <a:pPr eaLnBrk="1" hangingPunct="1"/>
            <a:r>
              <a:rPr lang="fr-FR" altLang="fr-FR" dirty="0">
                <a:ea typeface="Times New Roman" pitchFamily="18" charset="0"/>
                <a:cs typeface="Arial" charset="0"/>
              </a:rPr>
              <a:t>(Intériorisation et </a:t>
            </a:r>
            <a:endParaRPr lang="fr-FR" altLang="fr-FR" dirty="0" smtClean="0">
              <a:ea typeface="Times New Roman" pitchFamily="18" charset="0"/>
              <a:cs typeface="Arial" charset="0"/>
            </a:endParaRPr>
          </a:p>
          <a:p>
            <a:pPr eaLnBrk="1" hangingPunct="1"/>
            <a:r>
              <a:rPr lang="fr-FR" altLang="fr-FR" dirty="0" smtClean="0">
                <a:ea typeface="Times New Roman" pitchFamily="18" charset="0"/>
                <a:cs typeface="Arial" charset="0"/>
              </a:rPr>
              <a:t>réflexion </a:t>
            </a:r>
            <a:r>
              <a:rPr lang="fr-FR" altLang="fr-FR" dirty="0">
                <a:ea typeface="Times New Roman" pitchFamily="18" charset="0"/>
                <a:cs typeface="Arial" charset="0"/>
              </a:rPr>
              <a:t>existentielle)</a:t>
            </a:r>
          </a:p>
        </p:txBody>
      </p:sp>
      <p:sp>
        <p:nvSpPr>
          <p:cNvPr id="2052" name="ZoneTexte 22"/>
          <p:cNvSpPr txBox="1">
            <a:spLocks noChangeArrowheads="1"/>
          </p:cNvSpPr>
          <p:nvPr/>
        </p:nvSpPr>
        <p:spPr bwMode="auto">
          <a:xfrm>
            <a:off x="3131840" y="5733256"/>
            <a:ext cx="28146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436" tIns="29718" rIns="59436" bIns="29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5000"/>
              </a:lnSpc>
            </a:pPr>
            <a:r>
              <a:rPr lang="fr-FR" altLang="fr-FR" sz="2400" b="1" dirty="0">
                <a:ea typeface="Times New Roman" pitchFamily="18" charset="0"/>
                <a:cs typeface="Arial" charset="0"/>
              </a:rPr>
              <a:t>Bien-être</a:t>
            </a:r>
          </a:p>
          <a:p>
            <a:pPr algn="ctr" eaLnBrk="1" hangingPunct="1">
              <a:lnSpc>
                <a:spcPct val="85000"/>
              </a:lnSpc>
            </a:pPr>
            <a:r>
              <a:rPr lang="fr-FR" altLang="fr-FR" dirty="0">
                <a:ea typeface="Times New Roman" pitchFamily="18" charset="0"/>
                <a:cs typeface="Arial" charset="0"/>
              </a:rPr>
              <a:t>(Attachement à soi, défense de l’égo, harmonie, renouveau…)</a:t>
            </a:r>
          </a:p>
        </p:txBody>
      </p:sp>
      <p:sp>
        <p:nvSpPr>
          <p:cNvPr id="2053" name="Text Box 4"/>
          <p:cNvSpPr txBox="1">
            <a:spLocks noChangeArrowheads="1"/>
          </p:cNvSpPr>
          <p:nvPr/>
        </p:nvSpPr>
        <p:spPr bwMode="auto">
          <a:xfrm>
            <a:off x="3196952" y="116632"/>
            <a:ext cx="2743200" cy="84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9436" tIns="29718" rIns="59436" bIns="29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5000"/>
              </a:lnSpc>
            </a:pPr>
            <a:r>
              <a:rPr lang="fr-FR" altLang="fr-FR" sz="2400" b="1" dirty="0">
                <a:ea typeface="Times New Roman" pitchFamily="18" charset="0"/>
                <a:cs typeface="Arial" charset="0"/>
              </a:rPr>
              <a:t>Sagesse</a:t>
            </a:r>
          </a:p>
          <a:p>
            <a:pPr algn="ctr" eaLnBrk="1" hangingPunct="1">
              <a:lnSpc>
                <a:spcPct val="85000"/>
              </a:lnSpc>
            </a:pPr>
            <a:r>
              <a:rPr lang="nl-BE" altLang="fr-FR" dirty="0">
                <a:ea typeface="Times New Roman" pitchFamily="18" charset="0"/>
                <a:cs typeface="Arial" charset="0"/>
              </a:rPr>
              <a:t>(</a:t>
            </a:r>
            <a:r>
              <a:rPr lang="nl-BE" altLang="fr-FR" dirty="0" err="1">
                <a:ea typeface="Times New Roman" pitchFamily="18" charset="0"/>
                <a:cs typeface="Arial" charset="0"/>
              </a:rPr>
              <a:t>Transformation</a:t>
            </a:r>
            <a:r>
              <a:rPr lang="nl-BE" altLang="fr-FR" dirty="0">
                <a:ea typeface="Times New Roman" pitchFamily="18" charset="0"/>
                <a:cs typeface="Arial" charset="0"/>
              </a:rPr>
              <a:t> de </a:t>
            </a:r>
            <a:r>
              <a:rPr lang="nl-BE" altLang="fr-FR" dirty="0" err="1">
                <a:ea typeface="Times New Roman" pitchFamily="18" charset="0"/>
                <a:cs typeface="Arial" charset="0"/>
              </a:rPr>
              <a:t>soi</a:t>
            </a:r>
            <a:r>
              <a:rPr lang="nl-BE" altLang="fr-FR" dirty="0">
                <a:ea typeface="Times New Roman" pitchFamily="18" charset="0"/>
                <a:cs typeface="Arial" charset="0"/>
              </a:rPr>
              <a:t>, </a:t>
            </a:r>
            <a:r>
              <a:rPr lang="nl-BE" altLang="fr-FR" dirty="0" err="1">
                <a:ea typeface="Times New Roman" pitchFamily="18" charset="0"/>
                <a:cs typeface="Arial" charset="0"/>
              </a:rPr>
              <a:t>détachement</a:t>
            </a:r>
            <a:r>
              <a:rPr lang="nl-BE" altLang="fr-FR" dirty="0">
                <a:ea typeface="Times New Roman" pitchFamily="18" charset="0"/>
                <a:cs typeface="Arial" charset="0"/>
              </a:rPr>
              <a:t> de </a:t>
            </a:r>
            <a:r>
              <a:rPr lang="nl-BE" altLang="fr-FR" dirty="0" err="1">
                <a:ea typeface="Times New Roman" pitchFamily="18" charset="0"/>
                <a:cs typeface="Arial" charset="0"/>
              </a:rPr>
              <a:t>l’égo</a:t>
            </a:r>
            <a:r>
              <a:rPr lang="nl-BE" altLang="fr-FR" dirty="0">
                <a:ea typeface="Times New Roman" pitchFamily="18" charset="0"/>
                <a:cs typeface="Arial" charset="0"/>
              </a:rPr>
              <a:t>)</a:t>
            </a:r>
            <a:endParaRPr lang="fr-FR" altLang="fr-FR" dirty="0">
              <a:ea typeface="Times New Roman" pitchFamily="18" charset="0"/>
              <a:cs typeface="Arial" charset="0"/>
            </a:endParaRPr>
          </a:p>
        </p:txBody>
      </p:sp>
      <p:cxnSp>
        <p:nvCxnSpPr>
          <p:cNvPr id="2054" name="Connecteur droit avec flèche 15"/>
          <p:cNvCxnSpPr>
            <a:cxnSpLocks noChangeShapeType="1"/>
          </p:cNvCxnSpPr>
          <p:nvPr/>
        </p:nvCxnSpPr>
        <p:spPr bwMode="auto">
          <a:xfrm>
            <a:off x="4568552" y="1000540"/>
            <a:ext cx="3448" cy="4684645"/>
          </a:xfrm>
          <a:prstGeom prst="straightConnector1">
            <a:avLst/>
          </a:prstGeom>
          <a:noFill/>
          <a:ln w="38100">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55" name="Connecteur droit avec flèche 17"/>
          <p:cNvCxnSpPr>
            <a:cxnSpLocks noChangeAspect="1"/>
          </p:cNvCxnSpPr>
          <p:nvPr/>
        </p:nvCxnSpPr>
        <p:spPr bwMode="auto">
          <a:xfrm>
            <a:off x="0" y="3648075"/>
            <a:ext cx="9144000" cy="0"/>
          </a:xfrm>
          <a:prstGeom prst="straightConnector1">
            <a:avLst/>
          </a:prstGeom>
          <a:noFill/>
          <a:ln w="38100">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2056" name="ZoneTexte 20"/>
          <p:cNvSpPr txBox="1">
            <a:spLocks noChangeArrowheads="1"/>
          </p:cNvSpPr>
          <p:nvPr/>
        </p:nvSpPr>
        <p:spPr bwMode="auto">
          <a:xfrm>
            <a:off x="6372200" y="2852936"/>
            <a:ext cx="2771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436" tIns="29718" rIns="59436" bIns="29718"/>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Aft>
                <a:spcPts val="1000"/>
              </a:spcAft>
            </a:pPr>
            <a:r>
              <a:rPr lang="fr-FR" altLang="fr-FR" sz="2400" b="1" dirty="0">
                <a:cs typeface="Arial" charset="0"/>
              </a:rPr>
              <a:t>Se relier à </a:t>
            </a:r>
            <a:r>
              <a:rPr lang="fr-FR" altLang="fr-FR" sz="2400" b="1" dirty="0" smtClean="0">
                <a:cs typeface="Arial" charset="0"/>
              </a:rPr>
              <a:t>l’extérieur </a:t>
            </a:r>
            <a:r>
              <a:rPr lang="fr-FR" altLang="fr-FR" sz="2400" b="1" dirty="0">
                <a:cs typeface="Arial" charset="0"/>
              </a:rPr>
              <a:t>de soi </a:t>
            </a:r>
            <a:r>
              <a:rPr lang="fr-FR" altLang="fr-FR" dirty="0">
                <a:cs typeface="Arial" charset="0"/>
              </a:rPr>
              <a:t>(recherche de connexion avec les autres, la nature ou une transcendance)</a:t>
            </a:r>
          </a:p>
        </p:txBody>
      </p:sp>
      <p:pic>
        <p:nvPicPr>
          <p:cNvPr id="2057" name="Picture 2" descr="C:\Users\Pascale\Pictures\2009-08-09 Eté 2009 Esterel\Eté 2009 Esterel 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539231"/>
            <a:ext cx="10477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000538"/>
            <a:ext cx="1881766" cy="178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2" descr="octobre2013 082"/>
          <p:cNvPicPr>
            <a:picLocks noChangeAspect="1" noChangeArrowheads="1"/>
          </p:cNvPicPr>
          <p:nvPr/>
        </p:nvPicPr>
        <p:blipFill rotWithShape="1">
          <a:blip r:embed="rId5">
            <a:extLst>
              <a:ext uri="{28A0092B-C50C-407E-A947-70E740481C1C}">
                <a14:useLocalDpi xmlns:a14="http://schemas.microsoft.com/office/drawing/2010/main" val="0"/>
              </a:ext>
            </a:extLst>
          </a:blip>
          <a:srcRect l="7216" t="19249" r="33599" b="21370"/>
          <a:stretch/>
        </p:blipFill>
        <p:spPr bwMode="auto">
          <a:xfrm>
            <a:off x="6183272" y="1138358"/>
            <a:ext cx="1998718" cy="150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 descr="divers 221"/>
          <p:cNvPicPr>
            <a:picLocks noChangeAspect="1" noChangeArrowheads="1"/>
          </p:cNvPicPr>
          <p:nvPr/>
        </p:nvPicPr>
        <p:blipFill>
          <a:blip r:embed="rId6">
            <a:extLst>
              <a:ext uri="{28A0092B-C50C-407E-A947-70E740481C1C}">
                <a14:useLocalDpi xmlns:a14="http://schemas.microsoft.com/office/drawing/2010/main" val="0"/>
              </a:ext>
            </a:extLst>
          </a:blip>
          <a:srcRect l="9875" t="12810" r="19342" b="12061"/>
          <a:stretch>
            <a:fillRect/>
          </a:stretch>
        </p:blipFill>
        <p:spPr bwMode="auto">
          <a:xfrm>
            <a:off x="6804248" y="4666654"/>
            <a:ext cx="11509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F:\Ledoux - New Folder Copied on Groupware on 26 02 15\logo-rituals-cm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084" y="463490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6014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61"/>
                                        </p:tgtEl>
                                        <p:attrNameLst>
                                          <p:attrName>style.visibility</p:attrName>
                                        </p:attrNameLst>
                                      </p:cBhvr>
                                      <p:to>
                                        <p:strVal val="visible"/>
                                      </p:to>
                                    </p:set>
                                    <p:animEffect transition="in" filter="circle(in)">
                                      <p:cBhvr>
                                        <p:cTn id="13" dur="2000"/>
                                        <p:tgtEl>
                                          <p:spTgt spid="2061"/>
                                        </p:tgtEl>
                                      </p:cBhvr>
                                    </p:animEffect>
                                  </p:childTnLst>
                                </p:cTn>
                              </p:par>
                              <p:par>
                                <p:cTn id="14" presetID="6" presetClass="entr" presetSubtype="16" fill="hold" nodeType="withEffect">
                                  <p:stCondLst>
                                    <p:cond delay="0"/>
                                  </p:stCondLst>
                                  <p:childTnLst>
                                    <p:set>
                                      <p:cBhvr>
                                        <p:cTn id="15" dur="1" fill="hold">
                                          <p:stCondLst>
                                            <p:cond delay="0"/>
                                          </p:stCondLst>
                                        </p:cTn>
                                        <p:tgtEl>
                                          <p:spTgt spid="2057"/>
                                        </p:tgtEl>
                                        <p:attrNameLst>
                                          <p:attrName>style.visibility</p:attrName>
                                        </p:attrNameLst>
                                      </p:cBhvr>
                                      <p:to>
                                        <p:strVal val="visible"/>
                                      </p:to>
                                    </p:set>
                                    <p:animEffect transition="in" filter="circle(in)">
                                      <p:cBhvr>
                                        <p:cTn id="16" dur="2000"/>
                                        <p:tgtEl>
                                          <p:spTgt spid="2057"/>
                                        </p:tgtEl>
                                      </p:cBhvr>
                                    </p:animEffect>
                                  </p:childTnLst>
                                </p:cTn>
                              </p:par>
                              <p:par>
                                <p:cTn id="17" presetID="6" presetClass="entr" presetSubtype="16"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Effect transition="in" filter="circle(in)">
                                      <p:cBhvr>
                                        <p:cTn id="19" dur="2000"/>
                                        <p:tgtEl>
                                          <p:spTgt spid="2062"/>
                                        </p:tgtEl>
                                      </p:cBhvr>
                                    </p:animEffect>
                                  </p:childTnLst>
                                </p:cTn>
                              </p:par>
                              <p:par>
                                <p:cTn id="20" presetID="6" presetClass="entr" presetSubtype="16" fill="hold" nodeType="withEffect">
                                  <p:stCondLst>
                                    <p:cond delay="0"/>
                                  </p:stCondLst>
                                  <p:childTnLst>
                                    <p:set>
                                      <p:cBhvr>
                                        <p:cTn id="21" dur="1" fill="hold">
                                          <p:stCondLst>
                                            <p:cond delay="0"/>
                                          </p:stCondLst>
                                        </p:cTn>
                                        <p:tgtEl>
                                          <p:spTgt spid="2063"/>
                                        </p:tgtEl>
                                        <p:attrNameLst>
                                          <p:attrName>style.visibility</p:attrName>
                                        </p:attrNameLst>
                                      </p:cBhvr>
                                      <p:to>
                                        <p:strVal val="visible"/>
                                      </p:to>
                                    </p:set>
                                    <p:animEffect transition="in" filter="circle(in)">
                                      <p:cBhvr>
                                        <p:cTn id="22" dur="2000"/>
                                        <p:tgtEl>
                                          <p:spTgt spid="2063"/>
                                        </p:tgtEl>
                                      </p:cBhvr>
                                    </p:animEffect>
                                  </p:childTnLst>
                                </p:cTn>
                              </p:par>
                              <p:par>
                                <p:cTn id="23" presetID="6" presetClass="entr" presetSubtype="16" fill="hold" nodeType="withEffect">
                                  <p:stCondLst>
                                    <p:cond delay="0"/>
                                  </p:stCondLst>
                                  <p:childTnLst>
                                    <p:set>
                                      <p:cBhvr>
                                        <p:cTn id="24" dur="1" fill="hold">
                                          <p:stCondLst>
                                            <p:cond delay="0"/>
                                          </p:stCondLst>
                                        </p:cTn>
                                        <p:tgtEl>
                                          <p:spTgt spid="49154"/>
                                        </p:tgtEl>
                                        <p:attrNameLst>
                                          <p:attrName>style.visibility</p:attrName>
                                        </p:attrNameLst>
                                      </p:cBhvr>
                                      <p:to>
                                        <p:strVal val="visible"/>
                                      </p:to>
                                    </p:set>
                                    <p:animEffect transition="in" filter="circle(in)">
                                      <p:cBhvr>
                                        <p:cTn id="25"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aurent Ledoux\Documents\paul-diel-esotera-500x500.gif"/>
          <p:cNvPicPr>
            <a:picLocks noChangeAspect="1" noChangeArrowheads="1"/>
          </p:cNvPicPr>
          <p:nvPr/>
        </p:nvPicPr>
        <p:blipFill>
          <a:blip r:embed="rId2">
            <a:extLst>
              <a:ext uri="{28A0092B-C50C-407E-A947-70E740481C1C}">
                <a14:useLocalDpi xmlns:a14="http://schemas.microsoft.com/office/drawing/2010/main" val="0"/>
              </a:ext>
            </a:extLst>
          </a:blip>
          <a:srcRect l="17798" r="18163"/>
          <a:stretch>
            <a:fillRect/>
          </a:stretch>
        </p:blipFill>
        <p:spPr bwMode="auto">
          <a:xfrm>
            <a:off x="-14654" y="-32742"/>
            <a:ext cx="4344866" cy="689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p:txBody>
          <a:bodyPr/>
          <a:lstStyle/>
          <a:p>
            <a:pPr>
              <a:defRPr/>
            </a:pPr>
            <a:fld id="{C6C5D4BB-E609-4230-9FB9-EF9EB394A011}" type="slidenum">
              <a:rPr lang="fr-BE" smtClean="0"/>
              <a:pPr>
                <a:defRPr/>
              </a:pPr>
              <a:t>25</a:t>
            </a:fld>
            <a:endParaRPr lang="fr-BE"/>
          </a:p>
        </p:txBody>
      </p:sp>
      <p:sp>
        <p:nvSpPr>
          <p:cNvPr id="26628" name="Rectangle 3"/>
          <p:cNvSpPr>
            <a:spLocks noChangeArrowheads="1"/>
          </p:cNvSpPr>
          <p:nvPr/>
        </p:nvSpPr>
        <p:spPr bwMode="auto">
          <a:xfrm>
            <a:off x="7098323" y="6453336"/>
            <a:ext cx="2045677" cy="41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966" tIns="84966" rIns="84966" bIns="84966">
            <a:spAutoFit/>
          </a:bodyPr>
          <a:lstStyle>
            <a:lvl1pPr defTabSz="984250" eaLnBrk="0" hangingPunct="0">
              <a:defRPr sz="1600">
                <a:solidFill>
                  <a:schemeClr val="tx1"/>
                </a:solidFill>
                <a:latin typeface="Georgia" pitchFamily="18" charset="0"/>
              </a:defRPr>
            </a:lvl1pPr>
            <a:lvl2pPr marL="742950" indent="-285750" defTabSz="984250" eaLnBrk="0" hangingPunct="0">
              <a:defRPr sz="1600">
                <a:solidFill>
                  <a:schemeClr val="tx1"/>
                </a:solidFill>
                <a:latin typeface="Georgia" pitchFamily="18" charset="0"/>
              </a:defRPr>
            </a:lvl2pPr>
            <a:lvl3pPr marL="1143000" indent="-228600" defTabSz="984250" eaLnBrk="0" hangingPunct="0">
              <a:defRPr sz="1600">
                <a:solidFill>
                  <a:schemeClr val="tx1"/>
                </a:solidFill>
                <a:latin typeface="Georgia" pitchFamily="18" charset="0"/>
              </a:defRPr>
            </a:lvl3pPr>
            <a:lvl4pPr marL="1600200" indent="-228600" defTabSz="984250" eaLnBrk="0" hangingPunct="0">
              <a:defRPr sz="1600">
                <a:solidFill>
                  <a:schemeClr val="tx1"/>
                </a:solidFill>
                <a:latin typeface="Georgia" pitchFamily="18" charset="0"/>
              </a:defRPr>
            </a:lvl4pPr>
            <a:lvl5pPr marL="2057400" indent="-228600" defTabSz="984250" eaLnBrk="0" hangingPunct="0">
              <a:defRPr sz="1600">
                <a:solidFill>
                  <a:schemeClr val="tx1"/>
                </a:solidFill>
                <a:latin typeface="Georgia" pitchFamily="18" charset="0"/>
              </a:defRPr>
            </a:lvl5pPr>
            <a:lvl6pPr marL="2514600" indent="-228600" defTabSz="984250" eaLnBrk="0" fontAlgn="base" hangingPunct="0">
              <a:spcBef>
                <a:spcPct val="0"/>
              </a:spcBef>
              <a:spcAft>
                <a:spcPct val="0"/>
              </a:spcAft>
              <a:defRPr sz="1600">
                <a:solidFill>
                  <a:schemeClr val="tx1"/>
                </a:solidFill>
                <a:latin typeface="Georgia" pitchFamily="18" charset="0"/>
              </a:defRPr>
            </a:lvl6pPr>
            <a:lvl7pPr marL="2971800" indent="-228600" defTabSz="984250" eaLnBrk="0" fontAlgn="base" hangingPunct="0">
              <a:spcBef>
                <a:spcPct val="0"/>
              </a:spcBef>
              <a:spcAft>
                <a:spcPct val="0"/>
              </a:spcAft>
              <a:defRPr sz="1600">
                <a:solidFill>
                  <a:schemeClr val="tx1"/>
                </a:solidFill>
                <a:latin typeface="Georgia" pitchFamily="18" charset="0"/>
              </a:defRPr>
            </a:lvl7pPr>
            <a:lvl8pPr marL="3429000" indent="-228600" defTabSz="984250" eaLnBrk="0" fontAlgn="base" hangingPunct="0">
              <a:spcBef>
                <a:spcPct val="0"/>
              </a:spcBef>
              <a:spcAft>
                <a:spcPct val="0"/>
              </a:spcAft>
              <a:defRPr sz="1600">
                <a:solidFill>
                  <a:schemeClr val="tx1"/>
                </a:solidFill>
                <a:latin typeface="Georgia" pitchFamily="18" charset="0"/>
              </a:defRPr>
            </a:lvl8pPr>
            <a:lvl9pPr marL="3886200" indent="-228600" defTabSz="984250" eaLnBrk="0" fontAlgn="base" hangingPunct="0">
              <a:spcBef>
                <a:spcPct val="0"/>
              </a:spcBef>
              <a:spcAft>
                <a:spcPct val="0"/>
              </a:spcAft>
              <a:defRPr sz="1600">
                <a:solidFill>
                  <a:schemeClr val="tx1"/>
                </a:solidFill>
                <a:latin typeface="Georgia" pitchFamily="18" charset="0"/>
              </a:defRPr>
            </a:lvl9pPr>
          </a:lstStyle>
          <a:p>
            <a:pPr eaLnBrk="1" hangingPunct="1"/>
            <a:endParaRPr lang="fr-FR" altLang="fr-FR"/>
          </a:p>
        </p:txBody>
      </p:sp>
      <p:sp>
        <p:nvSpPr>
          <p:cNvPr id="6" name="Rectangle 5"/>
          <p:cNvSpPr>
            <a:spLocks noChangeArrowheads="1"/>
          </p:cNvSpPr>
          <p:nvPr/>
        </p:nvSpPr>
        <p:spPr bwMode="auto">
          <a:xfrm>
            <a:off x="5925485" y="5589240"/>
            <a:ext cx="3111011" cy="61555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r">
              <a:defRPr/>
            </a:pPr>
            <a:r>
              <a:rPr lang="en-US" sz="4000" dirty="0" err="1">
                <a:solidFill>
                  <a:schemeClr val="bg1">
                    <a:lumMod val="50000"/>
                  </a:schemeClr>
                </a:solidFill>
              </a:rPr>
              <a:t>Diel</a:t>
            </a:r>
            <a:endParaRPr lang="en-US" sz="4000" dirty="0">
              <a:solidFill>
                <a:schemeClr val="bg1">
                  <a:lumMod val="50000"/>
                </a:schemeClr>
              </a:solidFill>
            </a:endParaRPr>
          </a:p>
        </p:txBody>
      </p:sp>
      <p:sp>
        <p:nvSpPr>
          <p:cNvPr id="7" name="Rectangle 7"/>
          <p:cNvSpPr>
            <a:spLocks noChangeArrowheads="1"/>
          </p:cNvSpPr>
          <p:nvPr/>
        </p:nvSpPr>
        <p:spPr bwMode="auto">
          <a:xfrm>
            <a:off x="4283320" y="-315416"/>
            <a:ext cx="4860680" cy="527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p>
            <a:pPr algn="r">
              <a:defRPr/>
            </a:pPr>
            <a:r>
              <a:rPr lang="nl-BE" sz="4600" kern="10" dirty="0" smtClean="0">
                <a:ln w="9525">
                  <a:noFill/>
                  <a:round/>
                  <a:headEnd/>
                  <a:tailEnd/>
                </a:ln>
                <a:solidFill>
                  <a:schemeClr val="accent6"/>
                </a:solidFill>
                <a:latin typeface="Arial" pitchFamily="34" charset="0"/>
                <a:cs typeface="Arial" charset="0"/>
              </a:rPr>
              <a:t>La </a:t>
            </a:r>
            <a:r>
              <a:rPr lang="nl-BE" sz="4600" kern="10" dirty="0" err="1" smtClean="0">
                <a:ln w="9525">
                  <a:noFill/>
                  <a:round/>
                  <a:headEnd/>
                  <a:tailEnd/>
                </a:ln>
                <a:solidFill>
                  <a:schemeClr val="accent6"/>
                </a:solidFill>
                <a:latin typeface="Arial" pitchFamily="34" charset="0"/>
                <a:cs typeface="Arial" charset="0"/>
              </a:rPr>
              <a:t>spiritualisation</a:t>
            </a:r>
            <a:r>
              <a:rPr lang="nl-BE" sz="4600" kern="10" dirty="0" smtClean="0">
                <a:ln w="9525">
                  <a:noFill/>
                  <a:round/>
                  <a:headEnd/>
                  <a:tailEnd/>
                </a:ln>
                <a:solidFill>
                  <a:schemeClr val="accent6"/>
                </a:solidFill>
                <a:latin typeface="Arial" pitchFamily="34" charset="0"/>
                <a:cs typeface="Arial" charset="0"/>
              </a:rPr>
              <a:t> </a:t>
            </a:r>
            <a:r>
              <a:rPr lang="nl-BE" sz="4600" kern="10" dirty="0" err="1" smtClean="0">
                <a:ln w="9525">
                  <a:noFill/>
                  <a:round/>
                  <a:headEnd/>
                  <a:tailEnd/>
                </a:ln>
                <a:solidFill>
                  <a:schemeClr val="accent6"/>
                </a:solidFill>
                <a:latin typeface="Arial" pitchFamily="34" charset="0"/>
                <a:cs typeface="Arial" charset="0"/>
              </a:rPr>
              <a:t>clarifie</a:t>
            </a:r>
            <a:r>
              <a:rPr lang="nl-BE" sz="4600" kern="10" dirty="0" smtClean="0">
                <a:ln w="9525">
                  <a:noFill/>
                  <a:round/>
                  <a:headEnd/>
                  <a:tailEnd/>
                </a:ln>
                <a:solidFill>
                  <a:schemeClr val="accent6"/>
                </a:solidFill>
                <a:latin typeface="Arial" pitchFamily="34" charset="0"/>
                <a:cs typeface="Arial" charset="0"/>
              </a:rPr>
              <a:t> &amp; </a:t>
            </a:r>
            <a:r>
              <a:rPr lang="nl-BE" sz="4600" kern="10" dirty="0" err="1" smtClean="0">
                <a:ln w="9525">
                  <a:noFill/>
                  <a:round/>
                  <a:headEnd/>
                  <a:tailEnd/>
                </a:ln>
                <a:solidFill>
                  <a:schemeClr val="accent6"/>
                </a:solidFill>
                <a:latin typeface="Arial" pitchFamily="34" charset="0"/>
                <a:cs typeface="Arial" charset="0"/>
              </a:rPr>
              <a:t>prioritise</a:t>
            </a:r>
            <a:r>
              <a:rPr lang="nl-BE" sz="4600" kern="10" dirty="0" smtClean="0">
                <a:ln w="9525">
                  <a:noFill/>
                  <a:round/>
                  <a:headEnd/>
                  <a:tailEnd/>
                </a:ln>
                <a:solidFill>
                  <a:schemeClr val="accent6"/>
                </a:solidFill>
                <a:latin typeface="Arial" pitchFamily="34" charset="0"/>
                <a:cs typeface="Arial" charset="0"/>
              </a:rPr>
              <a:t> </a:t>
            </a:r>
          </a:p>
          <a:p>
            <a:pPr algn="r">
              <a:defRPr/>
            </a:pPr>
            <a:r>
              <a:rPr lang="nl-BE" sz="4600" kern="10" dirty="0" err="1" smtClean="0">
                <a:ln w="9525">
                  <a:noFill/>
                  <a:round/>
                  <a:headEnd/>
                  <a:tailEnd/>
                </a:ln>
                <a:solidFill>
                  <a:schemeClr val="accent6"/>
                </a:solidFill>
                <a:latin typeface="Arial" pitchFamily="34" charset="0"/>
                <a:cs typeface="Arial" charset="0"/>
              </a:rPr>
              <a:t>nos</a:t>
            </a:r>
            <a:r>
              <a:rPr lang="nl-BE" sz="4600" kern="10" dirty="0" smtClean="0">
                <a:ln w="9525">
                  <a:noFill/>
                  <a:round/>
                  <a:headEnd/>
                  <a:tailEnd/>
                </a:ln>
                <a:solidFill>
                  <a:schemeClr val="accent6"/>
                </a:solidFill>
                <a:latin typeface="Arial" pitchFamily="34" charset="0"/>
                <a:cs typeface="Arial" charset="0"/>
              </a:rPr>
              <a:t> </a:t>
            </a:r>
            <a:r>
              <a:rPr lang="nl-BE" sz="4600" kern="10" dirty="0" err="1" smtClean="0">
                <a:ln w="9525">
                  <a:noFill/>
                  <a:round/>
                  <a:headEnd/>
                  <a:tailEnd/>
                </a:ln>
                <a:solidFill>
                  <a:schemeClr val="accent6"/>
                </a:solidFill>
                <a:latin typeface="Arial" pitchFamily="34" charset="0"/>
                <a:cs typeface="Arial" charset="0"/>
              </a:rPr>
              <a:t>désirs</a:t>
            </a:r>
            <a:r>
              <a:rPr lang="nl-BE" sz="4600" kern="10" dirty="0" smtClean="0">
                <a:ln w="9525">
                  <a:noFill/>
                  <a:round/>
                  <a:headEnd/>
                  <a:tailEnd/>
                </a:ln>
                <a:solidFill>
                  <a:schemeClr val="accent6"/>
                </a:solidFill>
                <a:latin typeface="Arial" pitchFamily="34" charset="0"/>
                <a:cs typeface="Arial" charset="0"/>
              </a:rPr>
              <a:t> </a:t>
            </a:r>
          </a:p>
          <a:p>
            <a:pPr algn="r">
              <a:defRPr/>
            </a:pPr>
            <a:r>
              <a:rPr lang="nl-BE" sz="4600" kern="10" dirty="0" smtClean="0">
                <a:ln w="9525">
                  <a:noFill/>
                  <a:round/>
                  <a:headEnd/>
                  <a:tailEnd/>
                </a:ln>
                <a:solidFill>
                  <a:schemeClr val="accent6"/>
                </a:solidFill>
                <a:latin typeface="Arial" pitchFamily="34" charset="0"/>
                <a:cs typeface="Arial" charset="0"/>
              </a:rPr>
              <a:t>pour </a:t>
            </a:r>
            <a:r>
              <a:rPr lang="nl-BE" sz="4600" kern="10" dirty="0" err="1" smtClean="0">
                <a:ln w="9525">
                  <a:noFill/>
                  <a:round/>
                  <a:headEnd/>
                  <a:tailEnd/>
                </a:ln>
                <a:solidFill>
                  <a:schemeClr val="accent6"/>
                </a:solidFill>
                <a:latin typeface="Arial" pitchFamily="34" charset="0"/>
                <a:cs typeface="Arial" charset="0"/>
              </a:rPr>
              <a:t>rencontrer</a:t>
            </a:r>
            <a:r>
              <a:rPr lang="nl-BE" sz="4600" kern="10" dirty="0" smtClean="0">
                <a:ln w="9525">
                  <a:noFill/>
                  <a:round/>
                  <a:headEnd/>
                  <a:tailEnd/>
                </a:ln>
                <a:solidFill>
                  <a:schemeClr val="accent6"/>
                </a:solidFill>
                <a:latin typeface="Arial" pitchFamily="34" charset="0"/>
                <a:cs typeface="Arial" charset="0"/>
              </a:rPr>
              <a:t> les </a:t>
            </a:r>
            <a:r>
              <a:rPr lang="nl-BE" sz="4600" kern="10" dirty="0" err="1" smtClean="0">
                <a:ln w="9525">
                  <a:noFill/>
                  <a:round/>
                  <a:headEnd/>
                  <a:tailEnd/>
                </a:ln>
                <a:solidFill>
                  <a:schemeClr val="accent6"/>
                </a:solidFill>
                <a:latin typeface="Arial" pitchFamily="34" charset="0"/>
                <a:cs typeface="Arial" charset="0"/>
              </a:rPr>
              <a:t>objectifs</a:t>
            </a:r>
            <a:r>
              <a:rPr lang="nl-BE" sz="4600" kern="10" dirty="0" smtClean="0">
                <a:ln w="9525">
                  <a:noFill/>
                  <a:round/>
                  <a:headEnd/>
                  <a:tailEnd/>
                </a:ln>
                <a:solidFill>
                  <a:schemeClr val="accent6"/>
                </a:solidFill>
                <a:latin typeface="Arial" pitchFamily="34" charset="0"/>
                <a:cs typeface="Arial" charset="0"/>
              </a:rPr>
              <a:t> de la </a:t>
            </a:r>
            <a:r>
              <a:rPr lang="nl-BE" sz="4600" kern="10" dirty="0" err="1" smtClean="0">
                <a:ln w="9525">
                  <a:noFill/>
                  <a:round/>
                  <a:headEnd/>
                  <a:tailEnd/>
                </a:ln>
                <a:solidFill>
                  <a:schemeClr val="accent6"/>
                </a:solidFill>
                <a:latin typeface="Arial" pitchFamily="34" charset="0"/>
                <a:cs typeface="Arial" charset="0"/>
              </a:rPr>
              <a:t>vie</a:t>
            </a:r>
            <a:endParaRPr lang="en-US" sz="4600" kern="10" dirty="0">
              <a:ln w="9525">
                <a:noFill/>
                <a:round/>
                <a:headEnd/>
                <a:tailEnd/>
              </a:ln>
              <a:solidFill>
                <a:schemeClr val="accent6"/>
              </a:solidFill>
              <a:latin typeface="Arial" pitchFamily="34" charset="0"/>
              <a:cs typeface="Arial" charset="0"/>
            </a:endParaRPr>
          </a:p>
        </p:txBody>
      </p:sp>
      <p:pic>
        <p:nvPicPr>
          <p:cNvPr id="26632" name="Picture 3" descr="C:\Users\Laurent Ledoux\Documents\diel symbolism greek my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139" y="4981279"/>
            <a:ext cx="1138604" cy="174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4" descr="C:\Users\Laurent Ledoux\Documents\diel god symbol.jpg"/>
          <p:cNvPicPr>
            <a:picLocks noChangeAspect="1" noChangeArrowheads="1"/>
          </p:cNvPicPr>
          <p:nvPr/>
        </p:nvPicPr>
        <p:blipFill>
          <a:blip r:embed="rId4">
            <a:extLst>
              <a:ext uri="{28A0092B-C50C-407E-A947-70E740481C1C}">
                <a14:useLocalDpi xmlns:a14="http://schemas.microsoft.com/office/drawing/2010/main" val="0"/>
              </a:ext>
            </a:extLst>
          </a:blip>
          <a:srcRect l="17500" r="18333"/>
          <a:stretch>
            <a:fillRect/>
          </a:stretch>
        </p:blipFill>
        <p:spPr bwMode="auto">
          <a:xfrm>
            <a:off x="4466492" y="4982765"/>
            <a:ext cx="1101969" cy="174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83266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p:spPr>
        <p:txBody>
          <a:bodyPr/>
          <a:lstStyle>
            <a:lvl1pPr defTabSz="914565">
              <a:defRPr sz="1500" b="1">
                <a:solidFill>
                  <a:schemeClr val="folHlink"/>
                </a:solidFill>
                <a:latin typeface="Arial" charset="0"/>
              </a:defRPr>
            </a:lvl1pPr>
            <a:lvl2pPr marL="690349" indent="-265519" defTabSz="914565">
              <a:defRPr sz="1500">
                <a:solidFill>
                  <a:schemeClr val="tx1"/>
                </a:solidFill>
                <a:latin typeface="Arial" charset="0"/>
              </a:defRPr>
            </a:lvl2pPr>
            <a:lvl3pPr marL="1062076" indent="-212415" defTabSz="914565">
              <a:buChar char="•"/>
              <a:defRPr sz="1500">
                <a:solidFill>
                  <a:schemeClr val="tx1"/>
                </a:solidFill>
                <a:latin typeface="Arial" charset="0"/>
              </a:defRPr>
            </a:lvl3pPr>
            <a:lvl4pPr marL="1486906" indent="-212415" defTabSz="914565">
              <a:buFont typeface="Arial" charset="0"/>
              <a:buChar char="-"/>
              <a:defRPr sz="1500">
                <a:solidFill>
                  <a:schemeClr val="tx1"/>
                </a:solidFill>
                <a:latin typeface="Arial" charset="0"/>
              </a:defRPr>
            </a:lvl4pPr>
            <a:lvl5pPr marL="1911736" indent="-212415" defTabSz="914565">
              <a:buFont typeface="Arial" charset="0"/>
              <a:buChar char="-"/>
              <a:defRPr sz="1500">
                <a:solidFill>
                  <a:schemeClr val="tx1"/>
                </a:solidFill>
                <a:latin typeface="Arial" charset="0"/>
              </a:defRPr>
            </a:lvl5pPr>
            <a:lvl6pPr marL="2336566" indent="-212415" defTabSz="914565" eaLnBrk="0" fontAlgn="base" hangingPunct="0">
              <a:spcBef>
                <a:spcPct val="0"/>
              </a:spcBef>
              <a:spcAft>
                <a:spcPct val="0"/>
              </a:spcAft>
              <a:buFont typeface="Arial" charset="0"/>
              <a:buChar char="-"/>
              <a:defRPr sz="1500">
                <a:solidFill>
                  <a:schemeClr val="tx1"/>
                </a:solidFill>
                <a:latin typeface="Arial" charset="0"/>
              </a:defRPr>
            </a:lvl6pPr>
            <a:lvl7pPr marL="2761397" indent="-212415" defTabSz="914565" eaLnBrk="0" fontAlgn="base" hangingPunct="0">
              <a:spcBef>
                <a:spcPct val="0"/>
              </a:spcBef>
              <a:spcAft>
                <a:spcPct val="0"/>
              </a:spcAft>
              <a:buFont typeface="Arial" charset="0"/>
              <a:buChar char="-"/>
              <a:defRPr sz="1500">
                <a:solidFill>
                  <a:schemeClr val="tx1"/>
                </a:solidFill>
                <a:latin typeface="Arial" charset="0"/>
              </a:defRPr>
            </a:lvl7pPr>
            <a:lvl8pPr marL="3186227" indent="-212415" defTabSz="914565" eaLnBrk="0" fontAlgn="base" hangingPunct="0">
              <a:spcBef>
                <a:spcPct val="0"/>
              </a:spcBef>
              <a:spcAft>
                <a:spcPct val="0"/>
              </a:spcAft>
              <a:buFont typeface="Arial" charset="0"/>
              <a:buChar char="-"/>
              <a:defRPr sz="1500">
                <a:solidFill>
                  <a:schemeClr val="tx1"/>
                </a:solidFill>
                <a:latin typeface="Arial" charset="0"/>
              </a:defRPr>
            </a:lvl8pPr>
            <a:lvl9pPr marL="3611057" indent="-212415" defTabSz="914565" eaLnBrk="0" fontAlgn="base" hangingPunct="0">
              <a:spcBef>
                <a:spcPct val="0"/>
              </a:spcBef>
              <a:spcAft>
                <a:spcPct val="0"/>
              </a:spcAft>
              <a:buFont typeface="Arial" charset="0"/>
              <a:buChar char="-"/>
              <a:defRPr sz="1500">
                <a:solidFill>
                  <a:schemeClr val="tx1"/>
                </a:solidFill>
                <a:latin typeface="Arial" charset="0"/>
              </a:defRPr>
            </a:lvl9pPr>
          </a:lstStyle>
          <a:p>
            <a:fld id="{C75AFDB1-FED9-485E-9B1A-B03BA31CB1F9}" type="slidenum">
              <a:rPr lang="fr-BE" altLang="en-US" sz="900" b="0">
                <a:solidFill>
                  <a:schemeClr val="tx1"/>
                </a:solidFill>
              </a:rPr>
              <a:pPr/>
              <a:t>26</a:t>
            </a:fld>
            <a:endParaRPr lang="fr-BE" altLang="en-US" sz="900" b="0">
              <a:solidFill>
                <a:schemeClr val="tx1"/>
              </a:solidFill>
            </a:endParaRPr>
          </a:p>
        </p:txBody>
      </p:sp>
      <p:sp>
        <p:nvSpPr>
          <p:cNvPr id="1042499" name="Line 67"/>
          <p:cNvSpPr>
            <a:spLocks noChangeShapeType="1"/>
          </p:cNvSpPr>
          <p:nvPr/>
        </p:nvSpPr>
        <p:spPr bwMode="gray">
          <a:xfrm flipH="1" flipV="1">
            <a:off x="4856285" y="2742903"/>
            <a:ext cx="0" cy="483691"/>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1042501" name="Line 69"/>
          <p:cNvSpPr>
            <a:spLocks noChangeShapeType="1"/>
          </p:cNvSpPr>
          <p:nvPr/>
        </p:nvSpPr>
        <p:spPr bwMode="gray">
          <a:xfrm flipH="1">
            <a:off x="4432789" y="2742903"/>
            <a:ext cx="0" cy="483691"/>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1042491" name="Line 59"/>
          <p:cNvSpPr>
            <a:spLocks noChangeShapeType="1"/>
          </p:cNvSpPr>
          <p:nvPr/>
        </p:nvSpPr>
        <p:spPr bwMode="gray">
          <a:xfrm flipH="1">
            <a:off x="4633546" y="5334001"/>
            <a:ext cx="4397" cy="534293"/>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33798" name="Rectangle 56"/>
          <p:cNvSpPr>
            <a:spLocks noChangeArrowheads="1"/>
          </p:cNvSpPr>
          <p:nvPr/>
        </p:nvSpPr>
        <p:spPr bwMode="gray">
          <a:xfrm>
            <a:off x="252047" y="1016053"/>
            <a:ext cx="1321777" cy="864089"/>
          </a:xfrm>
          <a:prstGeom prst="rect">
            <a:avLst/>
          </a:prstGeom>
          <a:solidFill>
            <a:schemeClr val="bg1"/>
          </a:solidFill>
          <a:ln w="12700" algn="ctr">
            <a:solidFill>
              <a:srgbClr val="EAEAEA"/>
            </a:solidFill>
            <a:miter lim="800000"/>
            <a:headEnd/>
            <a:tailEnd/>
          </a:ln>
          <a:effectLst>
            <a:prstShdw prst="shdw17" dist="17961" dir="2700000">
              <a:srgbClr val="8C8C8C"/>
            </a:prstShdw>
          </a:effectLst>
        </p:spPr>
        <p:txBody>
          <a:bodyPr lIns="84966" tIns="84966" rIns="84966" bIns="84966" anchor="ctr">
            <a:spAutoFit/>
          </a:bodyPr>
          <a:lstStyle>
            <a:lvl1pPr marL="88900" indent="-88900">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fr-BE" altLang="en-US" sz="900" b="0" i="1">
                <a:solidFill>
                  <a:schemeClr val="tx1"/>
                </a:solidFill>
              </a:rPr>
              <a:t>* Synthèse basée sur des textes d’André Comte-Sponville, Marcel Conche &amp; François Jourde</a:t>
            </a:r>
            <a:endParaRPr lang="fr-BE" altLang="en-US" sz="900">
              <a:solidFill>
                <a:schemeClr val="tx1"/>
              </a:solidFill>
            </a:endParaRPr>
          </a:p>
        </p:txBody>
      </p:sp>
      <p:cxnSp>
        <p:nvCxnSpPr>
          <p:cNvPr id="1042497" name="AutoShape 65"/>
          <p:cNvCxnSpPr>
            <a:cxnSpLocks noChangeShapeType="1"/>
            <a:stCxn id="33801" idx="1"/>
            <a:endCxn id="1042490" idx="1"/>
          </p:cNvCxnSpPr>
          <p:nvPr/>
        </p:nvCxnSpPr>
        <p:spPr bwMode="gray">
          <a:xfrm rot="10800000" flipH="1">
            <a:off x="640374" y="4932165"/>
            <a:ext cx="679938" cy="1306711"/>
          </a:xfrm>
          <a:prstGeom prst="bentConnector3">
            <a:avLst>
              <a:gd name="adj1" fmla="val -31032"/>
            </a:avLst>
          </a:prstGeom>
          <a:noFill/>
          <a:ln w="28575">
            <a:solidFill>
              <a:srgbClr val="8C8C8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496" name="AutoShape 64"/>
          <p:cNvCxnSpPr>
            <a:cxnSpLocks noChangeShapeType="1"/>
            <a:stCxn id="33801" idx="1"/>
            <a:endCxn id="1042493" idx="1"/>
          </p:cNvCxnSpPr>
          <p:nvPr/>
        </p:nvCxnSpPr>
        <p:spPr bwMode="gray">
          <a:xfrm rot="10800000" flipH="1">
            <a:off x="640374" y="3635872"/>
            <a:ext cx="1197219" cy="2603003"/>
          </a:xfrm>
          <a:prstGeom prst="bentConnector3">
            <a:avLst>
              <a:gd name="adj1" fmla="val -17625"/>
            </a:avLst>
          </a:prstGeom>
          <a:noFill/>
          <a:ln w="28575">
            <a:solidFill>
              <a:srgbClr val="8C8C8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1" name="Rectangle 57"/>
          <p:cNvSpPr>
            <a:spLocks noChangeArrowheads="1"/>
          </p:cNvSpPr>
          <p:nvPr/>
        </p:nvSpPr>
        <p:spPr bwMode="gray">
          <a:xfrm>
            <a:off x="640374" y="5874247"/>
            <a:ext cx="7955573" cy="727769"/>
          </a:xfrm>
          <a:prstGeom prst="rect">
            <a:avLst/>
          </a:prstGeom>
          <a:solidFill>
            <a:srgbClr val="D3D9F5"/>
          </a:solidFill>
          <a:ln w="12700" algn="ctr">
            <a:solidFill>
              <a:srgbClr val="D3D9F5"/>
            </a:solidFill>
            <a:miter lim="800000"/>
            <a:headEnd/>
            <a:tailEnd/>
          </a:ln>
          <a:effectLst>
            <a:prstShdw prst="shdw17" dist="35921" dir="2700000">
              <a:srgbClr val="7F8293"/>
            </a:prst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a:solidFill>
                  <a:schemeClr val="tx1"/>
                </a:solidFill>
              </a:rPr>
              <a:t>Ordre économico-technico-scientifique</a:t>
            </a:r>
            <a:endParaRPr lang="fr-BE" altLang="en-US" u="sng">
              <a:solidFill>
                <a:srgbClr val="0033CC"/>
              </a:solidFill>
            </a:endParaRPr>
          </a:p>
          <a:p>
            <a:pPr algn="ctr" eaLnBrk="1" hangingPunct="1"/>
            <a:r>
              <a:rPr lang="fr-BE" altLang="en-US" sz="1100" i="1">
                <a:solidFill>
                  <a:srgbClr val="CC0066"/>
                </a:solidFill>
              </a:rPr>
              <a:t>Possible vs. Impossible </a:t>
            </a:r>
          </a:p>
          <a:p>
            <a:pPr algn="ctr" eaLnBrk="1" hangingPunct="1"/>
            <a:r>
              <a:rPr lang="fr-BE" altLang="en-US" sz="900" i="1">
                <a:solidFill>
                  <a:srgbClr val="2D41AA"/>
                </a:solidFill>
              </a:rPr>
              <a:t>(lois de la nature et de la raison)</a:t>
            </a:r>
            <a:endParaRPr lang="fr-BE" altLang="en-US" sz="500">
              <a:solidFill>
                <a:srgbClr val="2D41AA"/>
              </a:solidFill>
            </a:endParaRPr>
          </a:p>
        </p:txBody>
      </p:sp>
      <p:sp>
        <p:nvSpPr>
          <p:cNvPr id="1042490" name="Rectangle 58"/>
          <p:cNvSpPr>
            <a:spLocks noChangeArrowheads="1"/>
          </p:cNvSpPr>
          <p:nvPr/>
        </p:nvSpPr>
        <p:spPr bwMode="gray">
          <a:xfrm>
            <a:off x="1320313" y="4518422"/>
            <a:ext cx="6625003" cy="827484"/>
          </a:xfrm>
          <a:prstGeom prst="rect">
            <a:avLst/>
          </a:prstGeom>
          <a:solidFill>
            <a:srgbClr val="C0C0C0"/>
          </a:solidFill>
          <a:ln w="12700" algn="ctr">
            <a:solidFill>
              <a:srgbClr val="EAEAEA"/>
            </a:solidFill>
            <a:miter lim="800000"/>
            <a:headEnd/>
            <a:tailEnd/>
          </a:ln>
          <a:effectLst>
            <a:prstShdw prst="shdw17" dist="35921" dir="2700000">
              <a:srgbClr val="8C8C8C"/>
            </a:prst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a:solidFill>
                  <a:schemeClr val="tx1"/>
                </a:solidFill>
              </a:rPr>
              <a:t>Ordre juridico-politique</a:t>
            </a:r>
            <a:endParaRPr lang="fr-BE" altLang="en-US" u="sng">
              <a:solidFill>
                <a:srgbClr val="0033CC"/>
              </a:solidFill>
            </a:endParaRPr>
          </a:p>
          <a:p>
            <a:pPr algn="ctr" eaLnBrk="1" hangingPunct="1"/>
            <a:r>
              <a:rPr lang="fr-BE" altLang="en-US" sz="1100" i="1">
                <a:solidFill>
                  <a:srgbClr val="CC0066"/>
                </a:solidFill>
              </a:rPr>
              <a:t>Légal </a:t>
            </a:r>
            <a:r>
              <a:rPr lang="fr-BE" altLang="en-US" sz="800" i="1">
                <a:solidFill>
                  <a:srgbClr val="CC0066"/>
                </a:solidFill>
              </a:rPr>
              <a:t>vs.</a:t>
            </a:r>
            <a:r>
              <a:rPr lang="fr-BE" altLang="en-US" sz="1100" i="1">
                <a:solidFill>
                  <a:srgbClr val="CC0066"/>
                </a:solidFill>
              </a:rPr>
              <a:t> Illégal</a:t>
            </a:r>
          </a:p>
          <a:p>
            <a:pPr algn="ctr" eaLnBrk="1" hangingPunct="1"/>
            <a:endParaRPr lang="fr-BE" altLang="en-US" sz="1100" i="1"/>
          </a:p>
          <a:p>
            <a:pPr algn="ctr" eaLnBrk="1" hangingPunct="1"/>
            <a:endParaRPr lang="fr-BE" altLang="en-US" sz="500">
              <a:solidFill>
                <a:srgbClr val="0033CC"/>
              </a:solidFill>
            </a:endParaRPr>
          </a:p>
        </p:txBody>
      </p:sp>
      <p:sp>
        <p:nvSpPr>
          <p:cNvPr id="1042493" name="Rectangle 61"/>
          <p:cNvSpPr>
            <a:spLocks noChangeArrowheads="1"/>
          </p:cNvSpPr>
          <p:nvPr/>
        </p:nvSpPr>
        <p:spPr bwMode="gray">
          <a:xfrm>
            <a:off x="1837593" y="3235524"/>
            <a:ext cx="5566997" cy="800695"/>
          </a:xfrm>
          <a:prstGeom prst="rect">
            <a:avLst/>
          </a:prstGeom>
          <a:solidFill>
            <a:srgbClr val="FFEEA7"/>
          </a:solidFill>
          <a:ln w="12700" algn="ctr">
            <a:solidFill>
              <a:srgbClr val="EAEAEA"/>
            </a:solidFill>
            <a:miter lim="800000"/>
            <a:headEnd/>
            <a:tailEnd/>
          </a:ln>
          <a:effectLst>
            <a:prstShdw prst="shdw17" dist="35921" dir="2700000">
              <a:srgbClr val="8C8C8C"/>
            </a:prst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a:solidFill>
                  <a:schemeClr val="tx1"/>
                </a:solidFill>
              </a:rPr>
              <a:t>Ordre des morales</a:t>
            </a:r>
            <a:endParaRPr lang="fr-BE" altLang="en-US" u="sng">
              <a:solidFill>
                <a:srgbClr val="0033CC"/>
              </a:solidFill>
            </a:endParaRPr>
          </a:p>
          <a:p>
            <a:pPr algn="ctr" eaLnBrk="1" hangingPunct="1"/>
            <a:r>
              <a:rPr lang="fr-BE" altLang="en-US" sz="1100" i="1">
                <a:solidFill>
                  <a:srgbClr val="CC0066"/>
                </a:solidFill>
              </a:rPr>
              <a:t>Bien </a:t>
            </a:r>
            <a:r>
              <a:rPr lang="fr-BE" altLang="en-US" sz="800" i="1">
                <a:solidFill>
                  <a:srgbClr val="CC0066"/>
                </a:solidFill>
              </a:rPr>
              <a:t>vs.</a:t>
            </a:r>
            <a:r>
              <a:rPr lang="fr-BE" altLang="en-US" sz="1100" i="1">
                <a:solidFill>
                  <a:srgbClr val="CC0066"/>
                </a:solidFill>
              </a:rPr>
              <a:t> Mal</a:t>
            </a:r>
          </a:p>
          <a:p>
            <a:pPr algn="ctr" eaLnBrk="1" hangingPunct="1"/>
            <a:r>
              <a:rPr lang="fr-BE" altLang="en-US" sz="900" i="1">
                <a:solidFill>
                  <a:srgbClr val="2D41AA"/>
                </a:solidFill>
              </a:rPr>
              <a:t>(obligations « universelles » ou universalisables)</a:t>
            </a:r>
          </a:p>
          <a:p>
            <a:pPr algn="ctr" eaLnBrk="1" hangingPunct="1"/>
            <a:endParaRPr lang="fr-BE" altLang="en-US" sz="500">
              <a:solidFill>
                <a:srgbClr val="0033CC"/>
              </a:solidFill>
            </a:endParaRPr>
          </a:p>
        </p:txBody>
      </p:sp>
      <p:sp>
        <p:nvSpPr>
          <p:cNvPr id="1042498" name="Rectangle 66"/>
          <p:cNvSpPr>
            <a:spLocks noChangeArrowheads="1"/>
          </p:cNvSpPr>
          <p:nvPr/>
        </p:nvSpPr>
        <p:spPr bwMode="gray">
          <a:xfrm>
            <a:off x="2801815" y="1982391"/>
            <a:ext cx="3688374" cy="770930"/>
          </a:xfrm>
          <a:prstGeom prst="rect">
            <a:avLst/>
          </a:prstGeom>
          <a:solidFill>
            <a:srgbClr val="EAEAEA"/>
          </a:solidFill>
          <a:ln w="12700" algn="ctr">
            <a:solidFill>
              <a:srgbClr val="EAEAEA"/>
            </a:solidFill>
            <a:miter lim="800000"/>
            <a:headEnd/>
            <a:tailEnd/>
          </a:ln>
          <a:effectLst>
            <a:prstShdw prst="shdw17" dist="35921" dir="2700000">
              <a:srgbClr val="8C8C8C"/>
            </a:prst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endParaRPr lang="fr-BE" altLang="en-US" sz="1100" i="1"/>
          </a:p>
          <a:p>
            <a:pPr algn="ctr" eaLnBrk="1" hangingPunct="1"/>
            <a:endParaRPr lang="fr-BE" altLang="en-US" sz="1100" i="1"/>
          </a:p>
          <a:p>
            <a:pPr algn="ctr" eaLnBrk="1" hangingPunct="1"/>
            <a:endParaRPr lang="fr-BE" altLang="en-US" sz="1100" i="1"/>
          </a:p>
          <a:p>
            <a:pPr algn="ctr" eaLnBrk="1" hangingPunct="1"/>
            <a:endParaRPr lang="fr-BE" altLang="en-US" sz="500">
              <a:solidFill>
                <a:srgbClr val="0033CC"/>
              </a:solidFill>
            </a:endParaRPr>
          </a:p>
        </p:txBody>
      </p:sp>
      <p:sp>
        <p:nvSpPr>
          <p:cNvPr id="1042492" name="Text Box 60"/>
          <p:cNvSpPr txBox="1">
            <a:spLocks noChangeArrowheads="1"/>
          </p:cNvSpPr>
          <p:nvPr/>
        </p:nvSpPr>
        <p:spPr bwMode="gray">
          <a:xfrm>
            <a:off x="4722936" y="5334000"/>
            <a:ext cx="671146" cy="3452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fr-BE" altLang="en-US" sz="1100">
                <a:solidFill>
                  <a:schemeClr val="tx1"/>
                </a:solidFill>
              </a:rPr>
              <a:t>limitent</a:t>
            </a:r>
          </a:p>
        </p:txBody>
      </p:sp>
      <p:sp>
        <p:nvSpPr>
          <p:cNvPr id="1042494" name="Line 62"/>
          <p:cNvSpPr>
            <a:spLocks noChangeShapeType="1"/>
          </p:cNvSpPr>
          <p:nvPr/>
        </p:nvSpPr>
        <p:spPr bwMode="gray">
          <a:xfrm flipH="1">
            <a:off x="4633546" y="4036219"/>
            <a:ext cx="4397" cy="520898"/>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1042495" name="Text Box 63"/>
          <p:cNvSpPr txBox="1">
            <a:spLocks noChangeArrowheads="1"/>
          </p:cNvSpPr>
          <p:nvPr/>
        </p:nvSpPr>
        <p:spPr bwMode="gray">
          <a:xfrm>
            <a:off x="4734659" y="4028778"/>
            <a:ext cx="671146" cy="3452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fr-BE" altLang="en-US" sz="1100">
                <a:solidFill>
                  <a:schemeClr val="tx1"/>
                </a:solidFill>
              </a:rPr>
              <a:t>limitent</a:t>
            </a:r>
          </a:p>
        </p:txBody>
      </p:sp>
      <p:sp>
        <p:nvSpPr>
          <p:cNvPr id="1042500" name="Text Box 68"/>
          <p:cNvSpPr txBox="1">
            <a:spLocks noChangeArrowheads="1"/>
          </p:cNvSpPr>
          <p:nvPr/>
        </p:nvSpPr>
        <p:spPr bwMode="gray">
          <a:xfrm>
            <a:off x="4957397" y="2748856"/>
            <a:ext cx="671146" cy="342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fr-BE" altLang="en-US" sz="1100">
                <a:solidFill>
                  <a:schemeClr val="tx1"/>
                </a:solidFill>
              </a:rPr>
              <a:t>limitent</a:t>
            </a:r>
          </a:p>
        </p:txBody>
      </p:sp>
      <p:sp>
        <p:nvSpPr>
          <p:cNvPr id="1042502" name="Text Box 70"/>
          <p:cNvSpPr txBox="1">
            <a:spLocks noChangeArrowheads="1"/>
          </p:cNvSpPr>
          <p:nvPr/>
        </p:nvSpPr>
        <p:spPr bwMode="gray">
          <a:xfrm>
            <a:off x="3453912" y="2748856"/>
            <a:ext cx="920262" cy="342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fr-BE" altLang="en-US" sz="1100">
                <a:solidFill>
                  <a:schemeClr val="tx1"/>
                </a:solidFill>
              </a:rPr>
              <a:t>complètent</a:t>
            </a:r>
          </a:p>
        </p:txBody>
      </p:sp>
      <p:sp>
        <p:nvSpPr>
          <p:cNvPr id="1042504" name="AutoShape 72"/>
          <p:cNvSpPr>
            <a:spLocks noChangeArrowheads="1"/>
          </p:cNvSpPr>
          <p:nvPr/>
        </p:nvSpPr>
        <p:spPr bwMode="gray">
          <a:xfrm>
            <a:off x="6994282" y="3529493"/>
            <a:ext cx="635977" cy="825928"/>
          </a:xfrm>
          <a:prstGeom prst="upArrow">
            <a:avLst>
              <a:gd name="adj1" fmla="val 49769"/>
              <a:gd name="adj2" fmla="val 154622"/>
            </a:avLst>
          </a:prstGeom>
          <a:solidFill>
            <a:srgbClr val="EAEAEA"/>
          </a:solidFill>
          <a:ln w="12700" algn="ctr">
            <a:solidFill>
              <a:srgbClr val="EAEAEA"/>
            </a:solidFill>
            <a:miter lim="800000"/>
            <a:headEnd/>
            <a:tailEnd/>
          </a:ln>
          <a:effectLst>
            <a:outerShdw dist="53882" dir="2700000" algn="ctr" rotWithShape="0">
              <a:srgbClr val="8C8C8C"/>
            </a:outer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endParaRPr lang="fr-FR" altLang="en-US" b="0">
              <a:solidFill>
                <a:schemeClr val="tx1"/>
              </a:solidFill>
              <a:latin typeface="Georgia" pitchFamily="18" charset="0"/>
            </a:endParaRPr>
          </a:p>
        </p:txBody>
      </p:sp>
      <p:sp>
        <p:nvSpPr>
          <p:cNvPr id="1042505" name="Oval 73"/>
          <p:cNvSpPr>
            <a:spLocks noChangeArrowheads="1"/>
          </p:cNvSpPr>
          <p:nvPr/>
        </p:nvSpPr>
        <p:spPr bwMode="gray">
          <a:xfrm>
            <a:off x="7392597" y="1568734"/>
            <a:ext cx="1726760" cy="1193433"/>
          </a:xfrm>
          <a:prstGeom prst="ellipse">
            <a:avLst/>
          </a:prstGeom>
          <a:solidFill>
            <a:srgbClr val="FFCC00"/>
          </a:solidFill>
          <a:ln w="12700" algn="ctr">
            <a:solidFill>
              <a:srgbClr val="EAEAEA"/>
            </a:solidFill>
            <a:round/>
            <a:headEnd/>
            <a:tailEnd/>
          </a:ln>
          <a:effectLst>
            <a:outerShdw dist="35921" dir="2700000" algn="ctr" rotWithShape="0">
              <a:srgbClr val="8C8C8C"/>
            </a:outerShdw>
          </a:effectLst>
        </p:spPr>
        <p:txBody>
          <a:bodyPr wrap="none" lIns="84966" tIns="84966" rIns="84966" bIns="84966" anchor="ctr">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sz="900" i="1">
                <a:solidFill>
                  <a:srgbClr val="2D41AA"/>
                </a:solidFill>
              </a:rPr>
              <a:t>Hiérarchie </a:t>
            </a:r>
          </a:p>
          <a:p>
            <a:pPr algn="ctr" eaLnBrk="1" hangingPunct="1"/>
            <a:r>
              <a:rPr lang="fr-BE" altLang="en-US" sz="900" i="1">
                <a:solidFill>
                  <a:srgbClr val="2D41AA"/>
                </a:solidFill>
              </a:rPr>
              <a:t>ascendante des</a:t>
            </a:r>
          </a:p>
          <a:p>
            <a:pPr algn="ctr" eaLnBrk="1" hangingPunct="1"/>
            <a:r>
              <a:rPr lang="fr-BE" altLang="en-US" sz="1700" i="1">
                <a:solidFill>
                  <a:srgbClr val="2D41AA"/>
                </a:solidFill>
              </a:rPr>
              <a:t>Primautés</a:t>
            </a:r>
          </a:p>
          <a:p>
            <a:pPr algn="ctr" eaLnBrk="1" hangingPunct="1"/>
            <a:r>
              <a:rPr lang="fr-BE" altLang="en-US" sz="900" i="1">
                <a:solidFill>
                  <a:srgbClr val="2D41AA"/>
                </a:solidFill>
              </a:rPr>
              <a:t>pour les individus</a:t>
            </a:r>
            <a:endParaRPr lang="fr-BE" altLang="en-US" i="1">
              <a:solidFill>
                <a:srgbClr val="2D41AA"/>
              </a:solidFill>
            </a:endParaRPr>
          </a:p>
        </p:txBody>
      </p:sp>
      <p:sp>
        <p:nvSpPr>
          <p:cNvPr id="1042532" name="Text Box 100"/>
          <p:cNvSpPr txBox="1">
            <a:spLocks noChangeArrowheads="1"/>
          </p:cNvSpPr>
          <p:nvPr/>
        </p:nvSpPr>
        <p:spPr bwMode="gray">
          <a:xfrm>
            <a:off x="3499934" y="1970484"/>
            <a:ext cx="2306791" cy="7255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a:solidFill>
                  <a:schemeClr val="tx1"/>
                </a:solidFill>
              </a:rPr>
              <a:t>Ordre des éthiques</a:t>
            </a:r>
          </a:p>
          <a:p>
            <a:pPr algn="ctr" eaLnBrk="1" hangingPunct="1"/>
            <a:r>
              <a:rPr lang="fr-BE" altLang="en-US" sz="1100" i="1">
                <a:solidFill>
                  <a:srgbClr val="CC0066"/>
                </a:solidFill>
              </a:rPr>
              <a:t>Bon vs. Mauvais</a:t>
            </a:r>
          </a:p>
          <a:p>
            <a:pPr algn="ctr" eaLnBrk="1" hangingPunct="1"/>
            <a:r>
              <a:rPr lang="fr-BE" altLang="en-US" sz="900" i="1">
                <a:solidFill>
                  <a:srgbClr val="2D41AA"/>
                </a:solidFill>
              </a:rPr>
              <a:t>(Volonté propre, subjective ou relative)</a:t>
            </a:r>
          </a:p>
        </p:txBody>
      </p:sp>
      <p:sp>
        <p:nvSpPr>
          <p:cNvPr id="33813" name="Rectangle 115"/>
          <p:cNvSpPr>
            <a:spLocks noChangeArrowheads="1"/>
          </p:cNvSpPr>
          <p:nvPr/>
        </p:nvSpPr>
        <p:spPr bwMode="auto">
          <a:xfrm>
            <a:off x="252046" y="189012"/>
            <a:ext cx="6834554" cy="1800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1600" b="1">
                <a:solidFill>
                  <a:schemeClr val="folHlink"/>
                </a:solidFill>
                <a:latin typeface="Arial" charset="0"/>
              </a:defRPr>
            </a:lvl1pPr>
            <a:lvl2pPr marL="742950" indent="-285750" defTabSz="762000">
              <a:defRPr sz="1600">
                <a:solidFill>
                  <a:schemeClr val="tx1"/>
                </a:solidFill>
                <a:latin typeface="Arial" charset="0"/>
              </a:defRPr>
            </a:lvl2pPr>
            <a:lvl3pPr marL="1143000" indent="-228600" defTabSz="762000">
              <a:buChar char="•"/>
              <a:defRPr sz="1600">
                <a:solidFill>
                  <a:schemeClr val="tx1"/>
                </a:solidFill>
                <a:latin typeface="Arial" charset="0"/>
              </a:defRPr>
            </a:lvl3pPr>
            <a:lvl4pPr marL="1600200" indent="-228600" defTabSz="762000">
              <a:buFont typeface="Arial" charset="0"/>
              <a:buChar char="-"/>
              <a:defRPr sz="1600">
                <a:solidFill>
                  <a:schemeClr val="tx1"/>
                </a:solidFill>
                <a:latin typeface="Arial" charset="0"/>
              </a:defRPr>
            </a:lvl4pPr>
            <a:lvl5pPr marL="2057400" indent="-228600" defTabSz="762000">
              <a:buFont typeface="Arial" charset="0"/>
              <a:buChar char="-"/>
              <a:defRPr sz="1600">
                <a:solidFill>
                  <a:schemeClr val="tx1"/>
                </a:solidFill>
                <a:latin typeface="Arial" charset="0"/>
              </a:defRPr>
            </a:lvl5pPr>
            <a:lvl6pPr marL="2514600" indent="-228600" defTabSz="76200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76200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76200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762000" eaLnBrk="0" fontAlgn="base" hangingPunct="0">
              <a:spcBef>
                <a:spcPct val="0"/>
              </a:spcBef>
              <a:spcAft>
                <a:spcPct val="0"/>
              </a:spcAft>
              <a:buFont typeface="Arial" charset="0"/>
              <a:buChar char="-"/>
              <a:defRPr sz="1600">
                <a:solidFill>
                  <a:schemeClr val="tx1"/>
                </a:solidFill>
                <a:latin typeface="Arial" charset="0"/>
              </a:defRPr>
            </a:lvl9pPr>
          </a:lstStyle>
          <a:p>
            <a:pPr>
              <a:lnSpc>
                <a:spcPct val="90000"/>
              </a:lnSpc>
            </a:pPr>
            <a:r>
              <a:rPr lang="fr-BE" altLang="en-US" sz="1300">
                <a:solidFill>
                  <a:schemeClr val="tx1"/>
                </a:solidFill>
              </a:rPr>
              <a:t>Les 4 ordres et les tensions entre l’individu et le groupe</a:t>
            </a:r>
            <a:endParaRPr lang="fr-BE" altLang="en-US" sz="1300" b="0">
              <a:solidFill>
                <a:schemeClr val="tx1"/>
              </a:solidFill>
            </a:endParaRPr>
          </a:p>
        </p:txBody>
      </p:sp>
      <p:sp>
        <p:nvSpPr>
          <p:cNvPr id="1042552" name="AutoShape 120"/>
          <p:cNvSpPr>
            <a:spLocks noChangeArrowheads="1"/>
          </p:cNvSpPr>
          <p:nvPr/>
        </p:nvSpPr>
        <p:spPr bwMode="gray">
          <a:xfrm flipV="1">
            <a:off x="1543051" y="3533957"/>
            <a:ext cx="635977" cy="825928"/>
          </a:xfrm>
          <a:prstGeom prst="upArrow">
            <a:avLst>
              <a:gd name="adj1" fmla="val 49778"/>
              <a:gd name="adj2" fmla="val 136380"/>
            </a:avLst>
          </a:prstGeom>
          <a:solidFill>
            <a:srgbClr val="EAEAEA"/>
          </a:solidFill>
          <a:ln w="12700" algn="ctr">
            <a:solidFill>
              <a:srgbClr val="EAEAEA"/>
            </a:solidFill>
            <a:miter lim="800000"/>
            <a:headEnd/>
            <a:tailEnd/>
          </a:ln>
          <a:effectLst>
            <a:outerShdw dist="53882" dir="2700000" algn="ctr" rotWithShape="0">
              <a:srgbClr val="8C8C8C"/>
            </a:outerShdw>
          </a:effec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endParaRPr lang="fr-FR" altLang="en-US" b="0">
              <a:solidFill>
                <a:schemeClr val="tx1"/>
              </a:solidFill>
              <a:latin typeface="Georgia" pitchFamily="18" charset="0"/>
            </a:endParaRPr>
          </a:p>
        </p:txBody>
      </p:sp>
      <p:sp>
        <p:nvSpPr>
          <p:cNvPr id="1042508" name="Oval 76"/>
          <p:cNvSpPr>
            <a:spLocks noChangeArrowheads="1"/>
          </p:cNvSpPr>
          <p:nvPr/>
        </p:nvSpPr>
        <p:spPr bwMode="gray">
          <a:xfrm>
            <a:off x="156798" y="5229161"/>
            <a:ext cx="1557700" cy="1193433"/>
          </a:xfrm>
          <a:prstGeom prst="ellipse">
            <a:avLst/>
          </a:prstGeom>
          <a:solidFill>
            <a:srgbClr val="FFCC00"/>
          </a:solidFill>
          <a:ln w="12700" algn="ctr">
            <a:solidFill>
              <a:srgbClr val="EAEAEA"/>
            </a:solidFill>
            <a:round/>
            <a:headEnd/>
            <a:tailEnd/>
          </a:ln>
          <a:effectLst>
            <a:outerShdw dist="35921" dir="2700000" algn="ctr" rotWithShape="0">
              <a:srgbClr val="8C8C8C"/>
            </a:outerShdw>
          </a:effectLst>
        </p:spPr>
        <p:txBody>
          <a:bodyPr wrap="none" lIns="84966" tIns="84966" rIns="84966" bIns="84966" anchor="ctr">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sz="900" i="1">
                <a:solidFill>
                  <a:srgbClr val="2D41AA"/>
                </a:solidFill>
              </a:rPr>
              <a:t>Enchaînement </a:t>
            </a:r>
          </a:p>
          <a:p>
            <a:pPr algn="ctr" eaLnBrk="1" hangingPunct="1"/>
            <a:r>
              <a:rPr lang="fr-BE" altLang="en-US" sz="900" i="1">
                <a:solidFill>
                  <a:srgbClr val="2D41AA"/>
                </a:solidFill>
              </a:rPr>
              <a:t>descendant des</a:t>
            </a:r>
          </a:p>
          <a:p>
            <a:pPr algn="ctr" eaLnBrk="1" hangingPunct="1"/>
            <a:r>
              <a:rPr lang="fr-BE" altLang="en-US" sz="1700" i="1">
                <a:solidFill>
                  <a:srgbClr val="2D41AA"/>
                </a:solidFill>
              </a:rPr>
              <a:t>Primats</a:t>
            </a:r>
          </a:p>
          <a:p>
            <a:pPr algn="ctr" eaLnBrk="1" hangingPunct="1"/>
            <a:r>
              <a:rPr lang="fr-BE" altLang="en-US" sz="900" i="1">
                <a:solidFill>
                  <a:srgbClr val="2D41AA"/>
                </a:solidFill>
              </a:rPr>
              <a:t>pour les groupes</a:t>
            </a:r>
          </a:p>
        </p:txBody>
      </p:sp>
      <p:sp>
        <p:nvSpPr>
          <p:cNvPr id="1042556" name="Oval 124"/>
          <p:cNvSpPr>
            <a:spLocks noChangeArrowheads="1"/>
          </p:cNvSpPr>
          <p:nvPr/>
        </p:nvSpPr>
        <p:spPr bwMode="gray">
          <a:xfrm>
            <a:off x="1971171" y="1288281"/>
            <a:ext cx="1568971" cy="587524"/>
          </a:xfrm>
          <a:prstGeom prst="ellipse">
            <a:avLst/>
          </a:prstGeom>
          <a:solidFill>
            <a:srgbClr val="CCFFCC"/>
          </a:solidFill>
          <a:ln>
            <a:noFill/>
          </a:ln>
          <a:effectLst>
            <a:outerShdw dist="35921" dir="2700000" algn="ctr" rotWithShape="0">
              <a:srgbClr val="EAEAEA"/>
            </a:outerShdw>
          </a:effectLst>
          <a:extLst>
            <a:ext uri="{91240B29-F687-4F45-9708-019B960494DF}">
              <a14:hiddenLine xmlns:a14="http://schemas.microsoft.com/office/drawing/2010/main" w="12700" algn="ctr">
                <a:solidFill>
                  <a:srgbClr val="0033CC"/>
                </a:solidFill>
                <a:round/>
                <a:headEnd/>
                <a:tailEnd/>
              </a14:hiddenLine>
            </a:ext>
          </a:extLst>
        </p:spPr>
        <p:txBody>
          <a:bodyPr wrap="none" lIns="84966" tIns="84966" rIns="84966" bIns="84966" anchor="ctr">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nl-BE" altLang="en-US">
                <a:solidFill>
                  <a:schemeClr val="tx1"/>
                </a:solidFill>
              </a:rPr>
              <a:t>Sagesses</a:t>
            </a:r>
            <a:endParaRPr lang="en-US" altLang="en-US">
              <a:solidFill>
                <a:schemeClr val="tx1"/>
              </a:solidFill>
            </a:endParaRPr>
          </a:p>
        </p:txBody>
      </p:sp>
      <p:sp>
        <p:nvSpPr>
          <p:cNvPr id="1042557" name="Oval 125"/>
          <p:cNvSpPr>
            <a:spLocks noChangeArrowheads="1"/>
          </p:cNvSpPr>
          <p:nvPr/>
        </p:nvSpPr>
        <p:spPr bwMode="gray">
          <a:xfrm>
            <a:off x="3371571" y="720592"/>
            <a:ext cx="2375948" cy="1063595"/>
          </a:xfrm>
          <a:prstGeom prst="ellipse">
            <a:avLst/>
          </a:prstGeom>
          <a:solidFill>
            <a:srgbClr val="FFFF99"/>
          </a:solidFill>
          <a:ln>
            <a:noFill/>
          </a:ln>
          <a:effectLst>
            <a:outerShdw dist="35921" dir="2700000" algn="ctr" rotWithShape="0">
              <a:srgbClr val="EAEAEA"/>
            </a:outerShdw>
          </a:effectLst>
          <a:extLst>
            <a:ext uri="{91240B29-F687-4F45-9708-019B960494DF}">
              <a14:hiddenLine xmlns:a14="http://schemas.microsoft.com/office/drawing/2010/main" w="12700" algn="ctr">
                <a:solidFill>
                  <a:srgbClr val="0033CC"/>
                </a:solidFill>
                <a:round/>
                <a:headEnd/>
                <a:tailEnd/>
              </a14:hiddenLine>
            </a:ext>
          </a:extLst>
        </p:spPr>
        <p:txBody>
          <a:bodyPr wrap="none" lIns="84966" tIns="84966" rIns="84966" bIns="84966" anchor="ctr">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nl-BE" altLang="en-US">
                <a:solidFill>
                  <a:schemeClr val="tx1"/>
                </a:solidFill>
              </a:rPr>
              <a:t>Spiritualités</a:t>
            </a:r>
          </a:p>
          <a:p>
            <a:pPr algn="ctr" eaLnBrk="1" hangingPunct="1"/>
            <a:r>
              <a:rPr lang="nl-BE" altLang="en-US" sz="1100" i="1">
                <a:solidFill>
                  <a:schemeClr val="tx1"/>
                </a:solidFill>
              </a:rPr>
              <a:t>“Métaphysiques”</a:t>
            </a:r>
          </a:p>
          <a:p>
            <a:pPr algn="ctr" eaLnBrk="1" hangingPunct="1"/>
            <a:r>
              <a:rPr lang="nl-BE" altLang="en-US" sz="1100" i="1">
                <a:solidFill>
                  <a:schemeClr val="tx1"/>
                </a:solidFill>
              </a:rPr>
              <a:t>(profane ou religieuse)</a:t>
            </a:r>
            <a:endParaRPr lang="en-US" altLang="en-US" sz="1100" i="1">
              <a:solidFill>
                <a:schemeClr val="tx1"/>
              </a:solidFill>
            </a:endParaRPr>
          </a:p>
        </p:txBody>
      </p:sp>
      <p:sp>
        <p:nvSpPr>
          <p:cNvPr id="1042558" name="Line 126"/>
          <p:cNvSpPr>
            <a:spLocks noChangeShapeType="1"/>
          </p:cNvSpPr>
          <p:nvPr/>
        </p:nvSpPr>
        <p:spPr bwMode="gray">
          <a:xfrm flipH="1">
            <a:off x="4560277" y="1698129"/>
            <a:ext cx="0" cy="285750"/>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1042559" name="Text Box 127"/>
          <p:cNvSpPr txBox="1">
            <a:spLocks noChangeArrowheads="1"/>
          </p:cNvSpPr>
          <p:nvPr/>
        </p:nvSpPr>
        <p:spPr bwMode="gray">
          <a:xfrm>
            <a:off x="4614497" y="1666876"/>
            <a:ext cx="1711569" cy="3437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966" tIns="84966" rIns="84966" bIns="84966">
            <a:spAutoFit/>
          </a:bodyPr>
          <a:lstStyle>
            <a:lvl1pPr defTabSz="984250">
              <a:defRPr sz="1600" b="1">
                <a:solidFill>
                  <a:schemeClr val="folHlink"/>
                </a:solidFill>
                <a:latin typeface="Arial" charset="0"/>
              </a:defRPr>
            </a:lvl1pPr>
            <a:lvl2pPr marL="742950" indent="-285750" defTabSz="984250">
              <a:defRPr sz="1600">
                <a:solidFill>
                  <a:schemeClr val="tx1"/>
                </a:solidFill>
                <a:latin typeface="Arial" charset="0"/>
              </a:defRPr>
            </a:lvl2pPr>
            <a:lvl3pPr marL="1143000" indent="-228600" defTabSz="984250">
              <a:buChar char="•"/>
              <a:defRPr sz="1600">
                <a:solidFill>
                  <a:schemeClr val="tx1"/>
                </a:solidFill>
                <a:latin typeface="Arial" charset="0"/>
              </a:defRPr>
            </a:lvl3pPr>
            <a:lvl4pPr marL="1600200" indent="-228600" defTabSz="984250">
              <a:buFont typeface="Arial" charset="0"/>
              <a:buChar char="-"/>
              <a:defRPr sz="1600">
                <a:solidFill>
                  <a:schemeClr val="tx1"/>
                </a:solidFill>
                <a:latin typeface="Arial" charset="0"/>
              </a:defRPr>
            </a:lvl4pPr>
            <a:lvl5pPr marL="2057400" indent="-228600" defTabSz="984250">
              <a:buFont typeface="Arial" charset="0"/>
              <a:buChar char="-"/>
              <a:defRPr sz="1600">
                <a:solidFill>
                  <a:schemeClr val="tx1"/>
                </a:solidFill>
                <a:latin typeface="Arial" charset="0"/>
              </a:defRPr>
            </a:lvl5pPr>
            <a:lvl6pPr marL="2514600" indent="-228600" defTabSz="98425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98425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98425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98425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r>
              <a:rPr lang="nl-BE" altLang="en-US" sz="1100">
                <a:solidFill>
                  <a:schemeClr val="tx1"/>
                </a:solidFill>
              </a:rPr>
              <a:t>Induit (éventuellement)</a:t>
            </a:r>
          </a:p>
        </p:txBody>
      </p:sp>
      <p:sp>
        <p:nvSpPr>
          <p:cNvPr id="1042561" name="Line 129"/>
          <p:cNvSpPr>
            <a:spLocks noChangeShapeType="1"/>
          </p:cNvSpPr>
          <p:nvPr/>
        </p:nvSpPr>
        <p:spPr bwMode="gray">
          <a:xfrm flipH="1" flipV="1">
            <a:off x="3134459" y="1741290"/>
            <a:ext cx="307731" cy="229195"/>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
        <p:nvSpPr>
          <p:cNvPr id="1042562" name="Line 130"/>
          <p:cNvSpPr>
            <a:spLocks noChangeShapeType="1"/>
          </p:cNvSpPr>
          <p:nvPr/>
        </p:nvSpPr>
        <p:spPr bwMode="gray">
          <a:xfrm flipH="1">
            <a:off x="3163766" y="1245692"/>
            <a:ext cx="278423" cy="226219"/>
          </a:xfrm>
          <a:prstGeom prst="line">
            <a:avLst/>
          </a:prstGeom>
          <a:noFill/>
          <a:ln w="57150">
            <a:solidFill>
              <a:srgbClr val="8C8C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84966" rIns="84966" bIns="84966">
            <a:spAutoFit/>
          </a:bodyPr>
          <a:lstStyle/>
          <a:p>
            <a:endParaRPr lang="fr-BE"/>
          </a:p>
        </p:txBody>
      </p:sp>
    </p:spTree>
    <p:extLst>
      <p:ext uri="{BB962C8B-B14F-4D97-AF65-F5344CB8AC3E}">
        <p14:creationId xmlns:p14="http://schemas.microsoft.com/office/powerpoint/2010/main" val="12540960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42490"/>
                                        </p:tgtEl>
                                        <p:attrNameLst>
                                          <p:attrName>style.visibility</p:attrName>
                                        </p:attrNameLst>
                                      </p:cBhvr>
                                      <p:to>
                                        <p:strVal val="visible"/>
                                      </p:to>
                                    </p:set>
                                    <p:anim calcmode="lin" valueType="num">
                                      <p:cBhvr additive="base">
                                        <p:cTn id="7" dur="500" fill="hold"/>
                                        <p:tgtEl>
                                          <p:spTgt spid="1042490"/>
                                        </p:tgtEl>
                                        <p:attrNameLst>
                                          <p:attrName>ppt_x</p:attrName>
                                        </p:attrNameLst>
                                      </p:cBhvr>
                                      <p:tavLst>
                                        <p:tav tm="0">
                                          <p:val>
                                            <p:strVal val="#ppt_x"/>
                                          </p:val>
                                        </p:tav>
                                        <p:tav tm="100000">
                                          <p:val>
                                            <p:strVal val="#ppt_x"/>
                                          </p:val>
                                        </p:tav>
                                      </p:tavLst>
                                    </p:anim>
                                    <p:anim calcmode="lin" valueType="num">
                                      <p:cBhvr additive="base">
                                        <p:cTn id="8" dur="500" fill="hold"/>
                                        <p:tgtEl>
                                          <p:spTgt spid="10424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42491"/>
                                        </p:tgtEl>
                                        <p:attrNameLst>
                                          <p:attrName>style.visibility</p:attrName>
                                        </p:attrNameLst>
                                      </p:cBhvr>
                                      <p:to>
                                        <p:strVal val="visible"/>
                                      </p:to>
                                    </p:set>
                                    <p:anim calcmode="lin" valueType="num">
                                      <p:cBhvr additive="base">
                                        <p:cTn id="11" dur="500" fill="hold"/>
                                        <p:tgtEl>
                                          <p:spTgt spid="1042491"/>
                                        </p:tgtEl>
                                        <p:attrNameLst>
                                          <p:attrName>ppt_x</p:attrName>
                                        </p:attrNameLst>
                                      </p:cBhvr>
                                      <p:tavLst>
                                        <p:tav tm="0">
                                          <p:val>
                                            <p:strVal val="#ppt_x"/>
                                          </p:val>
                                        </p:tav>
                                        <p:tav tm="100000">
                                          <p:val>
                                            <p:strVal val="#ppt_x"/>
                                          </p:val>
                                        </p:tav>
                                      </p:tavLst>
                                    </p:anim>
                                    <p:anim calcmode="lin" valueType="num">
                                      <p:cBhvr additive="base">
                                        <p:cTn id="12" dur="500" fill="hold"/>
                                        <p:tgtEl>
                                          <p:spTgt spid="104249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42492"/>
                                        </p:tgtEl>
                                        <p:attrNameLst>
                                          <p:attrName>style.visibility</p:attrName>
                                        </p:attrNameLst>
                                      </p:cBhvr>
                                      <p:to>
                                        <p:strVal val="visible"/>
                                      </p:to>
                                    </p:set>
                                    <p:anim calcmode="lin" valueType="num">
                                      <p:cBhvr additive="base">
                                        <p:cTn id="15" dur="500" fill="hold"/>
                                        <p:tgtEl>
                                          <p:spTgt spid="1042492"/>
                                        </p:tgtEl>
                                        <p:attrNameLst>
                                          <p:attrName>ppt_x</p:attrName>
                                        </p:attrNameLst>
                                      </p:cBhvr>
                                      <p:tavLst>
                                        <p:tav tm="0">
                                          <p:val>
                                            <p:strVal val="#ppt_x"/>
                                          </p:val>
                                        </p:tav>
                                        <p:tav tm="100000">
                                          <p:val>
                                            <p:strVal val="#ppt_x"/>
                                          </p:val>
                                        </p:tav>
                                      </p:tavLst>
                                    </p:anim>
                                    <p:anim calcmode="lin" valueType="num">
                                      <p:cBhvr additive="base">
                                        <p:cTn id="16" dur="500" fill="hold"/>
                                        <p:tgtEl>
                                          <p:spTgt spid="1042492"/>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042493"/>
                                        </p:tgtEl>
                                        <p:attrNameLst>
                                          <p:attrName>style.visibility</p:attrName>
                                        </p:attrNameLst>
                                      </p:cBhvr>
                                      <p:to>
                                        <p:strVal val="visible"/>
                                      </p:to>
                                    </p:set>
                                    <p:anim calcmode="lin" valueType="num">
                                      <p:cBhvr additive="base">
                                        <p:cTn id="21" dur="500" fill="hold"/>
                                        <p:tgtEl>
                                          <p:spTgt spid="1042493"/>
                                        </p:tgtEl>
                                        <p:attrNameLst>
                                          <p:attrName>ppt_x</p:attrName>
                                        </p:attrNameLst>
                                      </p:cBhvr>
                                      <p:tavLst>
                                        <p:tav tm="0">
                                          <p:val>
                                            <p:strVal val="#ppt_x"/>
                                          </p:val>
                                        </p:tav>
                                        <p:tav tm="100000">
                                          <p:val>
                                            <p:strVal val="#ppt_x"/>
                                          </p:val>
                                        </p:tav>
                                      </p:tavLst>
                                    </p:anim>
                                    <p:anim calcmode="lin" valueType="num">
                                      <p:cBhvr additive="base">
                                        <p:cTn id="22" dur="500" fill="hold"/>
                                        <p:tgtEl>
                                          <p:spTgt spid="104249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42494"/>
                                        </p:tgtEl>
                                        <p:attrNameLst>
                                          <p:attrName>style.visibility</p:attrName>
                                        </p:attrNameLst>
                                      </p:cBhvr>
                                      <p:to>
                                        <p:strVal val="visible"/>
                                      </p:to>
                                    </p:set>
                                    <p:anim calcmode="lin" valueType="num">
                                      <p:cBhvr additive="base">
                                        <p:cTn id="25" dur="500" fill="hold"/>
                                        <p:tgtEl>
                                          <p:spTgt spid="1042494"/>
                                        </p:tgtEl>
                                        <p:attrNameLst>
                                          <p:attrName>ppt_x</p:attrName>
                                        </p:attrNameLst>
                                      </p:cBhvr>
                                      <p:tavLst>
                                        <p:tav tm="0">
                                          <p:val>
                                            <p:strVal val="#ppt_x"/>
                                          </p:val>
                                        </p:tav>
                                        <p:tav tm="100000">
                                          <p:val>
                                            <p:strVal val="#ppt_x"/>
                                          </p:val>
                                        </p:tav>
                                      </p:tavLst>
                                    </p:anim>
                                    <p:anim calcmode="lin" valueType="num">
                                      <p:cBhvr additive="base">
                                        <p:cTn id="26" dur="500" fill="hold"/>
                                        <p:tgtEl>
                                          <p:spTgt spid="104249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42495"/>
                                        </p:tgtEl>
                                        <p:attrNameLst>
                                          <p:attrName>style.visibility</p:attrName>
                                        </p:attrNameLst>
                                      </p:cBhvr>
                                      <p:to>
                                        <p:strVal val="visible"/>
                                      </p:to>
                                    </p:set>
                                    <p:anim calcmode="lin" valueType="num">
                                      <p:cBhvr additive="base">
                                        <p:cTn id="29" dur="500" fill="hold"/>
                                        <p:tgtEl>
                                          <p:spTgt spid="1042495"/>
                                        </p:tgtEl>
                                        <p:attrNameLst>
                                          <p:attrName>ppt_x</p:attrName>
                                        </p:attrNameLst>
                                      </p:cBhvr>
                                      <p:tavLst>
                                        <p:tav tm="0">
                                          <p:val>
                                            <p:strVal val="#ppt_x"/>
                                          </p:val>
                                        </p:tav>
                                        <p:tav tm="100000">
                                          <p:val>
                                            <p:strVal val="#ppt_x"/>
                                          </p:val>
                                        </p:tav>
                                      </p:tavLst>
                                    </p:anim>
                                    <p:anim calcmode="lin" valueType="num">
                                      <p:cBhvr additive="base">
                                        <p:cTn id="30" dur="500" fill="hold"/>
                                        <p:tgtEl>
                                          <p:spTgt spid="1042495"/>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1042496"/>
                                        </p:tgtEl>
                                        <p:attrNameLst>
                                          <p:attrName>style.visibility</p:attrName>
                                        </p:attrNameLst>
                                      </p:cBhvr>
                                      <p:to>
                                        <p:strVal val="visible"/>
                                      </p:to>
                                    </p:set>
                                    <p:anim calcmode="lin" valueType="num">
                                      <p:cBhvr>
                                        <p:cTn id="35" dur="1000" fill="hold"/>
                                        <p:tgtEl>
                                          <p:spTgt spid="1042496"/>
                                        </p:tgtEl>
                                        <p:attrNameLst>
                                          <p:attrName>ppt_w</p:attrName>
                                        </p:attrNameLst>
                                      </p:cBhvr>
                                      <p:tavLst>
                                        <p:tav tm="0">
                                          <p:val>
                                            <p:strVal val="#ppt_w*0.70"/>
                                          </p:val>
                                        </p:tav>
                                        <p:tav tm="100000">
                                          <p:val>
                                            <p:strVal val="#ppt_w"/>
                                          </p:val>
                                        </p:tav>
                                      </p:tavLst>
                                    </p:anim>
                                    <p:anim calcmode="lin" valueType="num">
                                      <p:cBhvr>
                                        <p:cTn id="36" dur="1000" fill="hold"/>
                                        <p:tgtEl>
                                          <p:spTgt spid="1042496"/>
                                        </p:tgtEl>
                                        <p:attrNameLst>
                                          <p:attrName>ppt_h</p:attrName>
                                        </p:attrNameLst>
                                      </p:cBhvr>
                                      <p:tavLst>
                                        <p:tav tm="0">
                                          <p:val>
                                            <p:strVal val="#ppt_h"/>
                                          </p:val>
                                        </p:tav>
                                        <p:tav tm="100000">
                                          <p:val>
                                            <p:strVal val="#ppt_h"/>
                                          </p:val>
                                        </p:tav>
                                      </p:tavLst>
                                    </p:anim>
                                    <p:animEffect transition="in" filter="fade">
                                      <p:cBhvr>
                                        <p:cTn id="37" dur="1000"/>
                                        <p:tgtEl>
                                          <p:spTgt spid="1042496"/>
                                        </p:tgtEl>
                                      </p:cBhvr>
                                    </p:animEffect>
                                  </p:childTnLst>
                                </p:cTn>
                              </p:par>
                              <p:par>
                                <p:cTn id="38" presetID="55" presetClass="entr" presetSubtype="0" fill="hold" nodeType="withEffect">
                                  <p:stCondLst>
                                    <p:cond delay="0"/>
                                  </p:stCondLst>
                                  <p:childTnLst>
                                    <p:set>
                                      <p:cBhvr>
                                        <p:cTn id="39" dur="1" fill="hold">
                                          <p:stCondLst>
                                            <p:cond delay="0"/>
                                          </p:stCondLst>
                                        </p:cTn>
                                        <p:tgtEl>
                                          <p:spTgt spid="1042497"/>
                                        </p:tgtEl>
                                        <p:attrNameLst>
                                          <p:attrName>style.visibility</p:attrName>
                                        </p:attrNameLst>
                                      </p:cBhvr>
                                      <p:to>
                                        <p:strVal val="visible"/>
                                      </p:to>
                                    </p:set>
                                    <p:anim calcmode="lin" valueType="num">
                                      <p:cBhvr>
                                        <p:cTn id="40" dur="1000" fill="hold"/>
                                        <p:tgtEl>
                                          <p:spTgt spid="1042497"/>
                                        </p:tgtEl>
                                        <p:attrNameLst>
                                          <p:attrName>ppt_w</p:attrName>
                                        </p:attrNameLst>
                                      </p:cBhvr>
                                      <p:tavLst>
                                        <p:tav tm="0">
                                          <p:val>
                                            <p:strVal val="#ppt_w*0.70"/>
                                          </p:val>
                                        </p:tav>
                                        <p:tav tm="100000">
                                          <p:val>
                                            <p:strVal val="#ppt_w"/>
                                          </p:val>
                                        </p:tav>
                                      </p:tavLst>
                                    </p:anim>
                                    <p:anim calcmode="lin" valueType="num">
                                      <p:cBhvr>
                                        <p:cTn id="41" dur="1000" fill="hold"/>
                                        <p:tgtEl>
                                          <p:spTgt spid="1042497"/>
                                        </p:tgtEl>
                                        <p:attrNameLst>
                                          <p:attrName>ppt_h</p:attrName>
                                        </p:attrNameLst>
                                      </p:cBhvr>
                                      <p:tavLst>
                                        <p:tav tm="0">
                                          <p:val>
                                            <p:strVal val="#ppt_h"/>
                                          </p:val>
                                        </p:tav>
                                        <p:tav tm="100000">
                                          <p:val>
                                            <p:strVal val="#ppt_h"/>
                                          </p:val>
                                        </p:tav>
                                      </p:tavLst>
                                    </p:anim>
                                    <p:animEffect transition="in" filter="fade">
                                      <p:cBhvr>
                                        <p:cTn id="42" dur="1000"/>
                                        <p:tgtEl>
                                          <p:spTgt spid="10424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1042498"/>
                                        </p:tgtEl>
                                        <p:attrNameLst>
                                          <p:attrName>style.visibility</p:attrName>
                                        </p:attrNameLst>
                                      </p:cBhvr>
                                      <p:to>
                                        <p:strVal val="visible"/>
                                      </p:to>
                                    </p:set>
                                    <p:anim calcmode="lin" valueType="num">
                                      <p:cBhvr additive="base">
                                        <p:cTn id="47" dur="500" fill="hold"/>
                                        <p:tgtEl>
                                          <p:spTgt spid="1042498"/>
                                        </p:tgtEl>
                                        <p:attrNameLst>
                                          <p:attrName>ppt_x</p:attrName>
                                        </p:attrNameLst>
                                      </p:cBhvr>
                                      <p:tavLst>
                                        <p:tav tm="0">
                                          <p:val>
                                            <p:strVal val="#ppt_x"/>
                                          </p:val>
                                        </p:tav>
                                        <p:tav tm="100000">
                                          <p:val>
                                            <p:strVal val="#ppt_x"/>
                                          </p:val>
                                        </p:tav>
                                      </p:tavLst>
                                    </p:anim>
                                    <p:anim calcmode="lin" valueType="num">
                                      <p:cBhvr additive="base">
                                        <p:cTn id="48" dur="500" fill="hold"/>
                                        <p:tgtEl>
                                          <p:spTgt spid="1042498"/>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042499"/>
                                        </p:tgtEl>
                                        <p:attrNameLst>
                                          <p:attrName>style.visibility</p:attrName>
                                        </p:attrNameLst>
                                      </p:cBhvr>
                                      <p:to>
                                        <p:strVal val="visible"/>
                                      </p:to>
                                    </p:set>
                                    <p:anim calcmode="lin" valueType="num">
                                      <p:cBhvr additive="base">
                                        <p:cTn id="51" dur="500" fill="hold"/>
                                        <p:tgtEl>
                                          <p:spTgt spid="1042499"/>
                                        </p:tgtEl>
                                        <p:attrNameLst>
                                          <p:attrName>ppt_x</p:attrName>
                                        </p:attrNameLst>
                                      </p:cBhvr>
                                      <p:tavLst>
                                        <p:tav tm="0">
                                          <p:val>
                                            <p:strVal val="#ppt_x"/>
                                          </p:val>
                                        </p:tav>
                                        <p:tav tm="100000">
                                          <p:val>
                                            <p:strVal val="#ppt_x"/>
                                          </p:val>
                                        </p:tav>
                                      </p:tavLst>
                                    </p:anim>
                                    <p:anim calcmode="lin" valueType="num">
                                      <p:cBhvr additive="base">
                                        <p:cTn id="52" dur="500" fill="hold"/>
                                        <p:tgtEl>
                                          <p:spTgt spid="1042499"/>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042500"/>
                                        </p:tgtEl>
                                        <p:attrNameLst>
                                          <p:attrName>style.visibility</p:attrName>
                                        </p:attrNameLst>
                                      </p:cBhvr>
                                      <p:to>
                                        <p:strVal val="visible"/>
                                      </p:to>
                                    </p:set>
                                    <p:anim calcmode="lin" valueType="num">
                                      <p:cBhvr additive="base">
                                        <p:cTn id="55" dur="500" fill="hold"/>
                                        <p:tgtEl>
                                          <p:spTgt spid="1042500"/>
                                        </p:tgtEl>
                                        <p:attrNameLst>
                                          <p:attrName>ppt_x</p:attrName>
                                        </p:attrNameLst>
                                      </p:cBhvr>
                                      <p:tavLst>
                                        <p:tav tm="0">
                                          <p:val>
                                            <p:strVal val="#ppt_x"/>
                                          </p:val>
                                        </p:tav>
                                        <p:tav tm="100000">
                                          <p:val>
                                            <p:strVal val="#ppt_x"/>
                                          </p:val>
                                        </p:tav>
                                      </p:tavLst>
                                    </p:anim>
                                    <p:anim calcmode="lin" valueType="num">
                                      <p:cBhvr additive="base">
                                        <p:cTn id="56" dur="500" fill="hold"/>
                                        <p:tgtEl>
                                          <p:spTgt spid="1042500"/>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042501"/>
                                        </p:tgtEl>
                                        <p:attrNameLst>
                                          <p:attrName>style.visibility</p:attrName>
                                        </p:attrNameLst>
                                      </p:cBhvr>
                                      <p:to>
                                        <p:strVal val="visible"/>
                                      </p:to>
                                    </p:set>
                                    <p:anim calcmode="lin" valueType="num">
                                      <p:cBhvr additive="base">
                                        <p:cTn id="59" dur="500" fill="hold"/>
                                        <p:tgtEl>
                                          <p:spTgt spid="1042501"/>
                                        </p:tgtEl>
                                        <p:attrNameLst>
                                          <p:attrName>ppt_x</p:attrName>
                                        </p:attrNameLst>
                                      </p:cBhvr>
                                      <p:tavLst>
                                        <p:tav tm="0">
                                          <p:val>
                                            <p:strVal val="#ppt_x"/>
                                          </p:val>
                                        </p:tav>
                                        <p:tav tm="100000">
                                          <p:val>
                                            <p:strVal val="#ppt_x"/>
                                          </p:val>
                                        </p:tav>
                                      </p:tavLst>
                                    </p:anim>
                                    <p:anim calcmode="lin" valueType="num">
                                      <p:cBhvr additive="base">
                                        <p:cTn id="60" dur="500" fill="hold"/>
                                        <p:tgtEl>
                                          <p:spTgt spid="1042501"/>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042502"/>
                                        </p:tgtEl>
                                        <p:attrNameLst>
                                          <p:attrName>style.visibility</p:attrName>
                                        </p:attrNameLst>
                                      </p:cBhvr>
                                      <p:to>
                                        <p:strVal val="visible"/>
                                      </p:to>
                                    </p:set>
                                    <p:anim calcmode="lin" valueType="num">
                                      <p:cBhvr additive="base">
                                        <p:cTn id="63" dur="500" fill="hold"/>
                                        <p:tgtEl>
                                          <p:spTgt spid="1042502"/>
                                        </p:tgtEl>
                                        <p:attrNameLst>
                                          <p:attrName>ppt_x</p:attrName>
                                        </p:attrNameLst>
                                      </p:cBhvr>
                                      <p:tavLst>
                                        <p:tav tm="0">
                                          <p:val>
                                            <p:strVal val="#ppt_x"/>
                                          </p:val>
                                        </p:tav>
                                        <p:tav tm="100000">
                                          <p:val>
                                            <p:strVal val="#ppt_x"/>
                                          </p:val>
                                        </p:tav>
                                      </p:tavLst>
                                    </p:anim>
                                    <p:anim calcmode="lin" valueType="num">
                                      <p:cBhvr additive="base">
                                        <p:cTn id="64" dur="500" fill="hold"/>
                                        <p:tgtEl>
                                          <p:spTgt spid="1042502"/>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1042532"/>
                                        </p:tgtEl>
                                        <p:attrNameLst>
                                          <p:attrName>style.visibility</p:attrName>
                                        </p:attrNameLst>
                                      </p:cBhvr>
                                      <p:to>
                                        <p:strVal val="visible"/>
                                      </p:to>
                                    </p:set>
                                    <p:anim calcmode="lin" valueType="num">
                                      <p:cBhvr additive="base">
                                        <p:cTn id="67" dur="500" fill="hold"/>
                                        <p:tgtEl>
                                          <p:spTgt spid="1042532"/>
                                        </p:tgtEl>
                                        <p:attrNameLst>
                                          <p:attrName>ppt_x</p:attrName>
                                        </p:attrNameLst>
                                      </p:cBhvr>
                                      <p:tavLst>
                                        <p:tav tm="0">
                                          <p:val>
                                            <p:strVal val="#ppt_x"/>
                                          </p:val>
                                        </p:tav>
                                        <p:tav tm="100000">
                                          <p:val>
                                            <p:strVal val="#ppt_x"/>
                                          </p:val>
                                        </p:tav>
                                      </p:tavLst>
                                    </p:anim>
                                    <p:anim calcmode="lin" valueType="num">
                                      <p:cBhvr additive="base">
                                        <p:cTn id="68" dur="500" fill="hold"/>
                                        <p:tgtEl>
                                          <p:spTgt spid="1042532"/>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042557"/>
                                        </p:tgtEl>
                                        <p:attrNameLst>
                                          <p:attrName>style.visibility</p:attrName>
                                        </p:attrNameLst>
                                      </p:cBhvr>
                                      <p:to>
                                        <p:strVal val="visible"/>
                                      </p:to>
                                    </p:set>
                                    <p:anim calcmode="lin" valueType="num">
                                      <p:cBhvr>
                                        <p:cTn id="73" dur="1000" fill="hold"/>
                                        <p:tgtEl>
                                          <p:spTgt spid="1042557"/>
                                        </p:tgtEl>
                                        <p:attrNameLst>
                                          <p:attrName>ppt_w</p:attrName>
                                        </p:attrNameLst>
                                      </p:cBhvr>
                                      <p:tavLst>
                                        <p:tav tm="0">
                                          <p:val>
                                            <p:strVal val="#ppt_w*0.70"/>
                                          </p:val>
                                        </p:tav>
                                        <p:tav tm="100000">
                                          <p:val>
                                            <p:strVal val="#ppt_w"/>
                                          </p:val>
                                        </p:tav>
                                      </p:tavLst>
                                    </p:anim>
                                    <p:anim calcmode="lin" valueType="num">
                                      <p:cBhvr>
                                        <p:cTn id="74" dur="1000" fill="hold"/>
                                        <p:tgtEl>
                                          <p:spTgt spid="1042557"/>
                                        </p:tgtEl>
                                        <p:attrNameLst>
                                          <p:attrName>ppt_h</p:attrName>
                                        </p:attrNameLst>
                                      </p:cBhvr>
                                      <p:tavLst>
                                        <p:tav tm="0">
                                          <p:val>
                                            <p:strVal val="#ppt_h"/>
                                          </p:val>
                                        </p:tav>
                                        <p:tav tm="100000">
                                          <p:val>
                                            <p:strVal val="#ppt_h"/>
                                          </p:val>
                                        </p:tav>
                                      </p:tavLst>
                                    </p:anim>
                                    <p:animEffect transition="in" filter="fade">
                                      <p:cBhvr>
                                        <p:cTn id="75" dur="1000"/>
                                        <p:tgtEl>
                                          <p:spTgt spid="1042557"/>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042558"/>
                                        </p:tgtEl>
                                        <p:attrNameLst>
                                          <p:attrName>style.visibility</p:attrName>
                                        </p:attrNameLst>
                                      </p:cBhvr>
                                      <p:to>
                                        <p:strVal val="visible"/>
                                      </p:to>
                                    </p:set>
                                    <p:anim calcmode="lin" valueType="num">
                                      <p:cBhvr>
                                        <p:cTn id="78" dur="1000" fill="hold"/>
                                        <p:tgtEl>
                                          <p:spTgt spid="1042558"/>
                                        </p:tgtEl>
                                        <p:attrNameLst>
                                          <p:attrName>ppt_w</p:attrName>
                                        </p:attrNameLst>
                                      </p:cBhvr>
                                      <p:tavLst>
                                        <p:tav tm="0">
                                          <p:val>
                                            <p:strVal val="#ppt_w*0.70"/>
                                          </p:val>
                                        </p:tav>
                                        <p:tav tm="100000">
                                          <p:val>
                                            <p:strVal val="#ppt_w"/>
                                          </p:val>
                                        </p:tav>
                                      </p:tavLst>
                                    </p:anim>
                                    <p:anim calcmode="lin" valueType="num">
                                      <p:cBhvr>
                                        <p:cTn id="79" dur="1000" fill="hold"/>
                                        <p:tgtEl>
                                          <p:spTgt spid="1042558"/>
                                        </p:tgtEl>
                                        <p:attrNameLst>
                                          <p:attrName>ppt_h</p:attrName>
                                        </p:attrNameLst>
                                      </p:cBhvr>
                                      <p:tavLst>
                                        <p:tav tm="0">
                                          <p:val>
                                            <p:strVal val="#ppt_h"/>
                                          </p:val>
                                        </p:tav>
                                        <p:tav tm="100000">
                                          <p:val>
                                            <p:strVal val="#ppt_h"/>
                                          </p:val>
                                        </p:tav>
                                      </p:tavLst>
                                    </p:anim>
                                    <p:animEffect transition="in" filter="fade">
                                      <p:cBhvr>
                                        <p:cTn id="80" dur="1000"/>
                                        <p:tgtEl>
                                          <p:spTgt spid="1042558"/>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1042559"/>
                                        </p:tgtEl>
                                        <p:attrNameLst>
                                          <p:attrName>style.visibility</p:attrName>
                                        </p:attrNameLst>
                                      </p:cBhvr>
                                      <p:to>
                                        <p:strVal val="visible"/>
                                      </p:to>
                                    </p:set>
                                    <p:anim calcmode="lin" valueType="num">
                                      <p:cBhvr>
                                        <p:cTn id="83" dur="1000" fill="hold"/>
                                        <p:tgtEl>
                                          <p:spTgt spid="1042559"/>
                                        </p:tgtEl>
                                        <p:attrNameLst>
                                          <p:attrName>ppt_w</p:attrName>
                                        </p:attrNameLst>
                                      </p:cBhvr>
                                      <p:tavLst>
                                        <p:tav tm="0">
                                          <p:val>
                                            <p:strVal val="#ppt_w*0.70"/>
                                          </p:val>
                                        </p:tav>
                                        <p:tav tm="100000">
                                          <p:val>
                                            <p:strVal val="#ppt_w"/>
                                          </p:val>
                                        </p:tav>
                                      </p:tavLst>
                                    </p:anim>
                                    <p:anim calcmode="lin" valueType="num">
                                      <p:cBhvr>
                                        <p:cTn id="84" dur="1000" fill="hold"/>
                                        <p:tgtEl>
                                          <p:spTgt spid="1042559"/>
                                        </p:tgtEl>
                                        <p:attrNameLst>
                                          <p:attrName>ppt_h</p:attrName>
                                        </p:attrNameLst>
                                      </p:cBhvr>
                                      <p:tavLst>
                                        <p:tav tm="0">
                                          <p:val>
                                            <p:strVal val="#ppt_h"/>
                                          </p:val>
                                        </p:tav>
                                        <p:tav tm="100000">
                                          <p:val>
                                            <p:strVal val="#ppt_h"/>
                                          </p:val>
                                        </p:tav>
                                      </p:tavLst>
                                    </p:anim>
                                    <p:animEffect transition="in" filter="fade">
                                      <p:cBhvr>
                                        <p:cTn id="85" dur="1000"/>
                                        <p:tgtEl>
                                          <p:spTgt spid="1042559"/>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1042556"/>
                                        </p:tgtEl>
                                        <p:attrNameLst>
                                          <p:attrName>style.visibility</p:attrName>
                                        </p:attrNameLst>
                                      </p:cBhvr>
                                      <p:to>
                                        <p:strVal val="visible"/>
                                      </p:to>
                                    </p:set>
                                    <p:anim calcmode="lin" valueType="num">
                                      <p:cBhvr>
                                        <p:cTn id="90" dur="1000" fill="hold"/>
                                        <p:tgtEl>
                                          <p:spTgt spid="1042556"/>
                                        </p:tgtEl>
                                        <p:attrNameLst>
                                          <p:attrName>ppt_w</p:attrName>
                                        </p:attrNameLst>
                                      </p:cBhvr>
                                      <p:tavLst>
                                        <p:tav tm="0">
                                          <p:val>
                                            <p:strVal val="#ppt_w*0.70"/>
                                          </p:val>
                                        </p:tav>
                                        <p:tav tm="100000">
                                          <p:val>
                                            <p:strVal val="#ppt_w"/>
                                          </p:val>
                                        </p:tav>
                                      </p:tavLst>
                                    </p:anim>
                                    <p:anim calcmode="lin" valueType="num">
                                      <p:cBhvr>
                                        <p:cTn id="91" dur="1000" fill="hold"/>
                                        <p:tgtEl>
                                          <p:spTgt spid="1042556"/>
                                        </p:tgtEl>
                                        <p:attrNameLst>
                                          <p:attrName>ppt_h</p:attrName>
                                        </p:attrNameLst>
                                      </p:cBhvr>
                                      <p:tavLst>
                                        <p:tav tm="0">
                                          <p:val>
                                            <p:strVal val="#ppt_h"/>
                                          </p:val>
                                        </p:tav>
                                        <p:tav tm="100000">
                                          <p:val>
                                            <p:strVal val="#ppt_h"/>
                                          </p:val>
                                        </p:tav>
                                      </p:tavLst>
                                    </p:anim>
                                    <p:animEffect transition="in" filter="fade">
                                      <p:cBhvr>
                                        <p:cTn id="92" dur="1000"/>
                                        <p:tgtEl>
                                          <p:spTgt spid="1042556"/>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1042562"/>
                                        </p:tgtEl>
                                        <p:attrNameLst>
                                          <p:attrName>style.visibility</p:attrName>
                                        </p:attrNameLst>
                                      </p:cBhvr>
                                      <p:to>
                                        <p:strVal val="visible"/>
                                      </p:to>
                                    </p:set>
                                    <p:anim calcmode="lin" valueType="num">
                                      <p:cBhvr>
                                        <p:cTn id="95" dur="1000" fill="hold"/>
                                        <p:tgtEl>
                                          <p:spTgt spid="1042562"/>
                                        </p:tgtEl>
                                        <p:attrNameLst>
                                          <p:attrName>ppt_w</p:attrName>
                                        </p:attrNameLst>
                                      </p:cBhvr>
                                      <p:tavLst>
                                        <p:tav tm="0">
                                          <p:val>
                                            <p:strVal val="#ppt_w*0.70"/>
                                          </p:val>
                                        </p:tav>
                                        <p:tav tm="100000">
                                          <p:val>
                                            <p:strVal val="#ppt_w"/>
                                          </p:val>
                                        </p:tav>
                                      </p:tavLst>
                                    </p:anim>
                                    <p:anim calcmode="lin" valueType="num">
                                      <p:cBhvr>
                                        <p:cTn id="96" dur="1000" fill="hold"/>
                                        <p:tgtEl>
                                          <p:spTgt spid="1042562"/>
                                        </p:tgtEl>
                                        <p:attrNameLst>
                                          <p:attrName>ppt_h</p:attrName>
                                        </p:attrNameLst>
                                      </p:cBhvr>
                                      <p:tavLst>
                                        <p:tav tm="0">
                                          <p:val>
                                            <p:strVal val="#ppt_h"/>
                                          </p:val>
                                        </p:tav>
                                        <p:tav tm="100000">
                                          <p:val>
                                            <p:strVal val="#ppt_h"/>
                                          </p:val>
                                        </p:tav>
                                      </p:tavLst>
                                    </p:anim>
                                    <p:animEffect transition="in" filter="fade">
                                      <p:cBhvr>
                                        <p:cTn id="97" dur="1000"/>
                                        <p:tgtEl>
                                          <p:spTgt spid="1042562"/>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1042561"/>
                                        </p:tgtEl>
                                        <p:attrNameLst>
                                          <p:attrName>style.visibility</p:attrName>
                                        </p:attrNameLst>
                                      </p:cBhvr>
                                      <p:to>
                                        <p:strVal val="visible"/>
                                      </p:to>
                                    </p:set>
                                    <p:anim calcmode="lin" valueType="num">
                                      <p:cBhvr>
                                        <p:cTn id="100" dur="1000" fill="hold"/>
                                        <p:tgtEl>
                                          <p:spTgt spid="1042561"/>
                                        </p:tgtEl>
                                        <p:attrNameLst>
                                          <p:attrName>ppt_w</p:attrName>
                                        </p:attrNameLst>
                                      </p:cBhvr>
                                      <p:tavLst>
                                        <p:tav tm="0">
                                          <p:val>
                                            <p:strVal val="#ppt_w*0.70"/>
                                          </p:val>
                                        </p:tav>
                                        <p:tav tm="100000">
                                          <p:val>
                                            <p:strVal val="#ppt_w"/>
                                          </p:val>
                                        </p:tav>
                                      </p:tavLst>
                                    </p:anim>
                                    <p:anim calcmode="lin" valueType="num">
                                      <p:cBhvr>
                                        <p:cTn id="101" dur="1000" fill="hold"/>
                                        <p:tgtEl>
                                          <p:spTgt spid="1042561"/>
                                        </p:tgtEl>
                                        <p:attrNameLst>
                                          <p:attrName>ppt_h</p:attrName>
                                        </p:attrNameLst>
                                      </p:cBhvr>
                                      <p:tavLst>
                                        <p:tav tm="0">
                                          <p:val>
                                            <p:strVal val="#ppt_h"/>
                                          </p:val>
                                        </p:tav>
                                        <p:tav tm="100000">
                                          <p:val>
                                            <p:strVal val="#ppt_h"/>
                                          </p:val>
                                        </p:tav>
                                      </p:tavLst>
                                    </p:anim>
                                    <p:animEffect transition="in" filter="fade">
                                      <p:cBhvr>
                                        <p:cTn id="102" dur="1000"/>
                                        <p:tgtEl>
                                          <p:spTgt spid="104256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4" fill="hold" grpId="0" nodeType="clickEffect">
                                  <p:stCondLst>
                                    <p:cond delay="0"/>
                                  </p:stCondLst>
                                  <p:childTnLst>
                                    <p:set>
                                      <p:cBhvr>
                                        <p:cTn id="106" dur="1" fill="hold">
                                          <p:stCondLst>
                                            <p:cond delay="0"/>
                                          </p:stCondLst>
                                        </p:cTn>
                                        <p:tgtEl>
                                          <p:spTgt spid="1042504"/>
                                        </p:tgtEl>
                                        <p:attrNameLst>
                                          <p:attrName>style.visibility</p:attrName>
                                        </p:attrNameLst>
                                      </p:cBhvr>
                                      <p:to>
                                        <p:strVal val="visible"/>
                                      </p:to>
                                    </p:set>
                                    <p:anim calcmode="lin" valueType="num">
                                      <p:cBhvr>
                                        <p:cTn id="107" dur="2000" fill="hold"/>
                                        <p:tgtEl>
                                          <p:spTgt spid="1042504"/>
                                        </p:tgtEl>
                                        <p:attrNameLst>
                                          <p:attrName>ppt_x</p:attrName>
                                        </p:attrNameLst>
                                      </p:cBhvr>
                                      <p:tavLst>
                                        <p:tav tm="0">
                                          <p:val>
                                            <p:strVal val="#ppt_x"/>
                                          </p:val>
                                        </p:tav>
                                        <p:tav tm="100000">
                                          <p:val>
                                            <p:strVal val="#ppt_x"/>
                                          </p:val>
                                        </p:tav>
                                      </p:tavLst>
                                    </p:anim>
                                    <p:anim calcmode="lin" valueType="num">
                                      <p:cBhvr>
                                        <p:cTn id="108" dur="2000" fill="hold"/>
                                        <p:tgtEl>
                                          <p:spTgt spid="1042504"/>
                                        </p:tgtEl>
                                        <p:attrNameLst>
                                          <p:attrName>ppt_y</p:attrName>
                                        </p:attrNameLst>
                                      </p:cBhvr>
                                      <p:tavLst>
                                        <p:tav tm="0">
                                          <p:val>
                                            <p:strVal val="#ppt_y+#ppt_h/2"/>
                                          </p:val>
                                        </p:tav>
                                        <p:tav tm="100000">
                                          <p:val>
                                            <p:strVal val="#ppt_y"/>
                                          </p:val>
                                        </p:tav>
                                      </p:tavLst>
                                    </p:anim>
                                    <p:anim calcmode="lin" valueType="num">
                                      <p:cBhvr>
                                        <p:cTn id="109" dur="2000" fill="hold"/>
                                        <p:tgtEl>
                                          <p:spTgt spid="1042504"/>
                                        </p:tgtEl>
                                        <p:attrNameLst>
                                          <p:attrName>ppt_w</p:attrName>
                                        </p:attrNameLst>
                                      </p:cBhvr>
                                      <p:tavLst>
                                        <p:tav tm="0">
                                          <p:val>
                                            <p:strVal val="#ppt_w"/>
                                          </p:val>
                                        </p:tav>
                                        <p:tav tm="100000">
                                          <p:val>
                                            <p:strVal val="#ppt_w"/>
                                          </p:val>
                                        </p:tav>
                                      </p:tavLst>
                                    </p:anim>
                                    <p:anim calcmode="lin" valueType="num">
                                      <p:cBhvr>
                                        <p:cTn id="110" dur="2000" fill="hold"/>
                                        <p:tgtEl>
                                          <p:spTgt spid="1042504"/>
                                        </p:tgtEl>
                                        <p:attrNameLst>
                                          <p:attrName>ppt_h</p:attrName>
                                        </p:attrNameLst>
                                      </p:cBhvr>
                                      <p:tavLst>
                                        <p:tav tm="0">
                                          <p:val>
                                            <p:fltVal val="0"/>
                                          </p:val>
                                        </p:tav>
                                        <p:tav tm="100000">
                                          <p:val>
                                            <p:strVal val="#ppt_h"/>
                                          </p:val>
                                        </p:tav>
                                      </p:tavLst>
                                    </p:anim>
                                  </p:childTnLst>
                                </p:cTn>
                              </p:par>
                              <p:par>
                                <p:cTn id="111" presetID="17" presetClass="entr" presetSubtype="4" fill="hold" grpId="0" nodeType="withEffect">
                                  <p:stCondLst>
                                    <p:cond delay="0"/>
                                  </p:stCondLst>
                                  <p:childTnLst>
                                    <p:set>
                                      <p:cBhvr>
                                        <p:cTn id="112" dur="1" fill="hold">
                                          <p:stCondLst>
                                            <p:cond delay="0"/>
                                          </p:stCondLst>
                                        </p:cTn>
                                        <p:tgtEl>
                                          <p:spTgt spid="1042505"/>
                                        </p:tgtEl>
                                        <p:attrNameLst>
                                          <p:attrName>style.visibility</p:attrName>
                                        </p:attrNameLst>
                                      </p:cBhvr>
                                      <p:to>
                                        <p:strVal val="visible"/>
                                      </p:to>
                                    </p:set>
                                    <p:anim calcmode="lin" valueType="num">
                                      <p:cBhvr>
                                        <p:cTn id="113" dur="2000" fill="hold"/>
                                        <p:tgtEl>
                                          <p:spTgt spid="1042505"/>
                                        </p:tgtEl>
                                        <p:attrNameLst>
                                          <p:attrName>ppt_x</p:attrName>
                                        </p:attrNameLst>
                                      </p:cBhvr>
                                      <p:tavLst>
                                        <p:tav tm="0">
                                          <p:val>
                                            <p:strVal val="#ppt_x"/>
                                          </p:val>
                                        </p:tav>
                                        <p:tav tm="100000">
                                          <p:val>
                                            <p:strVal val="#ppt_x"/>
                                          </p:val>
                                        </p:tav>
                                      </p:tavLst>
                                    </p:anim>
                                    <p:anim calcmode="lin" valueType="num">
                                      <p:cBhvr>
                                        <p:cTn id="114" dur="2000" fill="hold"/>
                                        <p:tgtEl>
                                          <p:spTgt spid="1042505"/>
                                        </p:tgtEl>
                                        <p:attrNameLst>
                                          <p:attrName>ppt_y</p:attrName>
                                        </p:attrNameLst>
                                      </p:cBhvr>
                                      <p:tavLst>
                                        <p:tav tm="0">
                                          <p:val>
                                            <p:strVal val="#ppt_y+#ppt_h/2"/>
                                          </p:val>
                                        </p:tav>
                                        <p:tav tm="100000">
                                          <p:val>
                                            <p:strVal val="#ppt_y"/>
                                          </p:val>
                                        </p:tav>
                                      </p:tavLst>
                                    </p:anim>
                                    <p:anim calcmode="lin" valueType="num">
                                      <p:cBhvr>
                                        <p:cTn id="115" dur="2000" fill="hold"/>
                                        <p:tgtEl>
                                          <p:spTgt spid="1042505"/>
                                        </p:tgtEl>
                                        <p:attrNameLst>
                                          <p:attrName>ppt_w</p:attrName>
                                        </p:attrNameLst>
                                      </p:cBhvr>
                                      <p:tavLst>
                                        <p:tav tm="0">
                                          <p:val>
                                            <p:strVal val="#ppt_w"/>
                                          </p:val>
                                        </p:tav>
                                        <p:tav tm="100000">
                                          <p:val>
                                            <p:strVal val="#ppt_w"/>
                                          </p:val>
                                        </p:tav>
                                      </p:tavLst>
                                    </p:anim>
                                    <p:anim calcmode="lin" valueType="num">
                                      <p:cBhvr>
                                        <p:cTn id="116" dur="2000" fill="hold"/>
                                        <p:tgtEl>
                                          <p:spTgt spid="1042505"/>
                                        </p:tgtEl>
                                        <p:attrNameLst>
                                          <p:attrName>ppt_h</p:attrName>
                                        </p:attrNameLst>
                                      </p:cBhvr>
                                      <p:tavLst>
                                        <p:tav tm="0">
                                          <p:val>
                                            <p:fltVal val="0"/>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7" presetClass="entr" presetSubtype="1" fill="hold" grpId="0" nodeType="clickEffect">
                                  <p:stCondLst>
                                    <p:cond delay="0"/>
                                  </p:stCondLst>
                                  <p:childTnLst>
                                    <p:set>
                                      <p:cBhvr>
                                        <p:cTn id="120" dur="1" fill="hold">
                                          <p:stCondLst>
                                            <p:cond delay="0"/>
                                          </p:stCondLst>
                                        </p:cTn>
                                        <p:tgtEl>
                                          <p:spTgt spid="1042552"/>
                                        </p:tgtEl>
                                        <p:attrNameLst>
                                          <p:attrName>style.visibility</p:attrName>
                                        </p:attrNameLst>
                                      </p:cBhvr>
                                      <p:to>
                                        <p:strVal val="visible"/>
                                      </p:to>
                                    </p:set>
                                    <p:anim calcmode="lin" valueType="num">
                                      <p:cBhvr>
                                        <p:cTn id="121" dur="2000" fill="hold"/>
                                        <p:tgtEl>
                                          <p:spTgt spid="1042552"/>
                                        </p:tgtEl>
                                        <p:attrNameLst>
                                          <p:attrName>ppt_x</p:attrName>
                                        </p:attrNameLst>
                                      </p:cBhvr>
                                      <p:tavLst>
                                        <p:tav tm="0">
                                          <p:val>
                                            <p:strVal val="#ppt_x"/>
                                          </p:val>
                                        </p:tav>
                                        <p:tav tm="100000">
                                          <p:val>
                                            <p:strVal val="#ppt_x"/>
                                          </p:val>
                                        </p:tav>
                                      </p:tavLst>
                                    </p:anim>
                                    <p:anim calcmode="lin" valueType="num">
                                      <p:cBhvr>
                                        <p:cTn id="122" dur="2000" fill="hold"/>
                                        <p:tgtEl>
                                          <p:spTgt spid="1042552"/>
                                        </p:tgtEl>
                                        <p:attrNameLst>
                                          <p:attrName>ppt_y</p:attrName>
                                        </p:attrNameLst>
                                      </p:cBhvr>
                                      <p:tavLst>
                                        <p:tav tm="0">
                                          <p:val>
                                            <p:strVal val="#ppt_y-#ppt_h/2"/>
                                          </p:val>
                                        </p:tav>
                                        <p:tav tm="100000">
                                          <p:val>
                                            <p:strVal val="#ppt_y"/>
                                          </p:val>
                                        </p:tav>
                                      </p:tavLst>
                                    </p:anim>
                                    <p:anim calcmode="lin" valueType="num">
                                      <p:cBhvr>
                                        <p:cTn id="123" dur="2000" fill="hold"/>
                                        <p:tgtEl>
                                          <p:spTgt spid="1042552"/>
                                        </p:tgtEl>
                                        <p:attrNameLst>
                                          <p:attrName>ppt_w</p:attrName>
                                        </p:attrNameLst>
                                      </p:cBhvr>
                                      <p:tavLst>
                                        <p:tav tm="0">
                                          <p:val>
                                            <p:strVal val="#ppt_w"/>
                                          </p:val>
                                        </p:tav>
                                        <p:tav tm="100000">
                                          <p:val>
                                            <p:strVal val="#ppt_w"/>
                                          </p:val>
                                        </p:tav>
                                      </p:tavLst>
                                    </p:anim>
                                    <p:anim calcmode="lin" valueType="num">
                                      <p:cBhvr>
                                        <p:cTn id="124" dur="2000" fill="hold"/>
                                        <p:tgtEl>
                                          <p:spTgt spid="1042552"/>
                                        </p:tgtEl>
                                        <p:attrNameLst>
                                          <p:attrName>ppt_h</p:attrName>
                                        </p:attrNameLst>
                                      </p:cBhvr>
                                      <p:tavLst>
                                        <p:tav tm="0">
                                          <p:val>
                                            <p:fltVal val="0"/>
                                          </p:val>
                                        </p:tav>
                                        <p:tav tm="100000">
                                          <p:val>
                                            <p:strVal val="#ppt_h"/>
                                          </p:val>
                                        </p:tav>
                                      </p:tavLst>
                                    </p:anim>
                                  </p:childTnLst>
                                </p:cTn>
                              </p:par>
                              <p:par>
                                <p:cTn id="125" presetID="17" presetClass="entr" presetSubtype="1" fill="hold" grpId="0" nodeType="withEffect">
                                  <p:stCondLst>
                                    <p:cond delay="0"/>
                                  </p:stCondLst>
                                  <p:childTnLst>
                                    <p:set>
                                      <p:cBhvr>
                                        <p:cTn id="126" dur="1" fill="hold">
                                          <p:stCondLst>
                                            <p:cond delay="0"/>
                                          </p:stCondLst>
                                        </p:cTn>
                                        <p:tgtEl>
                                          <p:spTgt spid="1042508"/>
                                        </p:tgtEl>
                                        <p:attrNameLst>
                                          <p:attrName>style.visibility</p:attrName>
                                        </p:attrNameLst>
                                      </p:cBhvr>
                                      <p:to>
                                        <p:strVal val="visible"/>
                                      </p:to>
                                    </p:set>
                                    <p:anim calcmode="lin" valueType="num">
                                      <p:cBhvr>
                                        <p:cTn id="127" dur="2000" fill="hold"/>
                                        <p:tgtEl>
                                          <p:spTgt spid="1042508"/>
                                        </p:tgtEl>
                                        <p:attrNameLst>
                                          <p:attrName>ppt_x</p:attrName>
                                        </p:attrNameLst>
                                      </p:cBhvr>
                                      <p:tavLst>
                                        <p:tav tm="0">
                                          <p:val>
                                            <p:strVal val="#ppt_x"/>
                                          </p:val>
                                        </p:tav>
                                        <p:tav tm="100000">
                                          <p:val>
                                            <p:strVal val="#ppt_x"/>
                                          </p:val>
                                        </p:tav>
                                      </p:tavLst>
                                    </p:anim>
                                    <p:anim calcmode="lin" valueType="num">
                                      <p:cBhvr>
                                        <p:cTn id="128" dur="2000" fill="hold"/>
                                        <p:tgtEl>
                                          <p:spTgt spid="1042508"/>
                                        </p:tgtEl>
                                        <p:attrNameLst>
                                          <p:attrName>ppt_y</p:attrName>
                                        </p:attrNameLst>
                                      </p:cBhvr>
                                      <p:tavLst>
                                        <p:tav tm="0">
                                          <p:val>
                                            <p:strVal val="#ppt_y-#ppt_h/2"/>
                                          </p:val>
                                        </p:tav>
                                        <p:tav tm="100000">
                                          <p:val>
                                            <p:strVal val="#ppt_y"/>
                                          </p:val>
                                        </p:tav>
                                      </p:tavLst>
                                    </p:anim>
                                    <p:anim calcmode="lin" valueType="num">
                                      <p:cBhvr>
                                        <p:cTn id="129" dur="2000" fill="hold"/>
                                        <p:tgtEl>
                                          <p:spTgt spid="1042508"/>
                                        </p:tgtEl>
                                        <p:attrNameLst>
                                          <p:attrName>ppt_w</p:attrName>
                                        </p:attrNameLst>
                                      </p:cBhvr>
                                      <p:tavLst>
                                        <p:tav tm="0">
                                          <p:val>
                                            <p:strVal val="#ppt_w"/>
                                          </p:val>
                                        </p:tav>
                                        <p:tav tm="100000">
                                          <p:val>
                                            <p:strVal val="#ppt_w"/>
                                          </p:val>
                                        </p:tav>
                                      </p:tavLst>
                                    </p:anim>
                                    <p:anim calcmode="lin" valueType="num">
                                      <p:cBhvr>
                                        <p:cTn id="130" dur="2000" fill="hold"/>
                                        <p:tgtEl>
                                          <p:spTgt spid="1042508"/>
                                        </p:tgtEl>
                                        <p:attrNameLst>
                                          <p:attrName>ppt_h</p:attrName>
                                        </p:attrNameLst>
                                      </p:cBhvr>
                                      <p:tavLst>
                                        <p:tav tm="0">
                                          <p:val>
                                            <p:fltVal val="0"/>
                                          </p:val>
                                        </p:tav>
                                        <p:tav tm="100000">
                                          <p:val>
                                            <p:strVal val="#ppt_h"/>
                                          </p:val>
                                        </p:tav>
                                      </p:tavLst>
                                    </p:anim>
                                  </p:childTnLst>
                                </p:cTn>
                              </p:par>
                              <p:par>
                                <p:cTn id="131" presetID="55" presetClass="entr" presetSubtype="0" fill="hold" grpId="1" nodeType="withEffect">
                                  <p:stCondLst>
                                    <p:cond delay="0"/>
                                  </p:stCondLst>
                                  <p:childTnLst>
                                    <p:set>
                                      <p:cBhvr>
                                        <p:cTn id="132" dur="1" fill="hold">
                                          <p:stCondLst>
                                            <p:cond delay="0"/>
                                          </p:stCondLst>
                                        </p:cTn>
                                        <p:tgtEl>
                                          <p:spTgt spid="1042561"/>
                                        </p:tgtEl>
                                        <p:attrNameLst>
                                          <p:attrName>style.visibility</p:attrName>
                                        </p:attrNameLst>
                                      </p:cBhvr>
                                      <p:to>
                                        <p:strVal val="visible"/>
                                      </p:to>
                                    </p:set>
                                    <p:anim calcmode="lin" valueType="num">
                                      <p:cBhvr>
                                        <p:cTn id="133" dur="1000" fill="hold"/>
                                        <p:tgtEl>
                                          <p:spTgt spid="1042561"/>
                                        </p:tgtEl>
                                        <p:attrNameLst>
                                          <p:attrName>ppt_w</p:attrName>
                                        </p:attrNameLst>
                                      </p:cBhvr>
                                      <p:tavLst>
                                        <p:tav tm="0">
                                          <p:val>
                                            <p:strVal val="#ppt_w*0.70"/>
                                          </p:val>
                                        </p:tav>
                                        <p:tav tm="100000">
                                          <p:val>
                                            <p:strVal val="#ppt_w"/>
                                          </p:val>
                                        </p:tav>
                                      </p:tavLst>
                                    </p:anim>
                                    <p:anim calcmode="lin" valueType="num">
                                      <p:cBhvr>
                                        <p:cTn id="134" dur="1000" fill="hold"/>
                                        <p:tgtEl>
                                          <p:spTgt spid="1042561"/>
                                        </p:tgtEl>
                                        <p:attrNameLst>
                                          <p:attrName>ppt_h</p:attrName>
                                        </p:attrNameLst>
                                      </p:cBhvr>
                                      <p:tavLst>
                                        <p:tav tm="0">
                                          <p:val>
                                            <p:strVal val="#ppt_h"/>
                                          </p:val>
                                        </p:tav>
                                        <p:tav tm="100000">
                                          <p:val>
                                            <p:strVal val="#ppt_h"/>
                                          </p:val>
                                        </p:tav>
                                      </p:tavLst>
                                    </p:anim>
                                    <p:animEffect transition="in" filter="fade">
                                      <p:cBhvr>
                                        <p:cTn id="135" dur="1000"/>
                                        <p:tgtEl>
                                          <p:spTgt spid="1042561"/>
                                        </p:tgtEl>
                                      </p:cBhvr>
                                    </p:animEffect>
                                  </p:childTnLst>
                                </p:cTn>
                              </p:par>
                              <p:par>
                                <p:cTn id="136" presetID="55" presetClass="entr" presetSubtype="0" fill="hold" grpId="1" nodeType="withEffect">
                                  <p:stCondLst>
                                    <p:cond delay="0"/>
                                  </p:stCondLst>
                                  <p:childTnLst>
                                    <p:set>
                                      <p:cBhvr>
                                        <p:cTn id="137" dur="1" fill="hold">
                                          <p:stCondLst>
                                            <p:cond delay="0"/>
                                          </p:stCondLst>
                                        </p:cTn>
                                        <p:tgtEl>
                                          <p:spTgt spid="1042562"/>
                                        </p:tgtEl>
                                        <p:attrNameLst>
                                          <p:attrName>style.visibility</p:attrName>
                                        </p:attrNameLst>
                                      </p:cBhvr>
                                      <p:to>
                                        <p:strVal val="visible"/>
                                      </p:to>
                                    </p:set>
                                    <p:anim calcmode="lin" valueType="num">
                                      <p:cBhvr>
                                        <p:cTn id="138" dur="1000" fill="hold"/>
                                        <p:tgtEl>
                                          <p:spTgt spid="1042562"/>
                                        </p:tgtEl>
                                        <p:attrNameLst>
                                          <p:attrName>ppt_w</p:attrName>
                                        </p:attrNameLst>
                                      </p:cBhvr>
                                      <p:tavLst>
                                        <p:tav tm="0">
                                          <p:val>
                                            <p:strVal val="#ppt_w*0.70"/>
                                          </p:val>
                                        </p:tav>
                                        <p:tav tm="100000">
                                          <p:val>
                                            <p:strVal val="#ppt_w"/>
                                          </p:val>
                                        </p:tav>
                                      </p:tavLst>
                                    </p:anim>
                                    <p:anim calcmode="lin" valueType="num">
                                      <p:cBhvr>
                                        <p:cTn id="139" dur="1000" fill="hold"/>
                                        <p:tgtEl>
                                          <p:spTgt spid="1042562"/>
                                        </p:tgtEl>
                                        <p:attrNameLst>
                                          <p:attrName>ppt_h</p:attrName>
                                        </p:attrNameLst>
                                      </p:cBhvr>
                                      <p:tavLst>
                                        <p:tav tm="0">
                                          <p:val>
                                            <p:strVal val="#ppt_h"/>
                                          </p:val>
                                        </p:tav>
                                        <p:tav tm="100000">
                                          <p:val>
                                            <p:strVal val="#ppt_h"/>
                                          </p:val>
                                        </p:tav>
                                      </p:tavLst>
                                    </p:anim>
                                    <p:animEffect transition="in" filter="fade">
                                      <p:cBhvr>
                                        <p:cTn id="140" dur="1000"/>
                                        <p:tgtEl>
                                          <p:spTgt spid="104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99" grpId="0" animBg="1"/>
      <p:bldP spid="1042501" grpId="0" animBg="1"/>
      <p:bldP spid="1042491" grpId="0" animBg="1"/>
      <p:bldP spid="1042490" grpId="0" animBg="1"/>
      <p:bldP spid="1042493" grpId="0" animBg="1"/>
      <p:bldP spid="1042498" grpId="0" animBg="1"/>
      <p:bldP spid="1042492" grpId="0"/>
      <p:bldP spid="1042494" grpId="0" animBg="1"/>
      <p:bldP spid="1042495" grpId="0"/>
      <p:bldP spid="1042500" grpId="0"/>
      <p:bldP spid="1042502" grpId="0"/>
      <p:bldP spid="1042504" grpId="0" animBg="1"/>
      <p:bldP spid="1042505" grpId="0" animBg="1"/>
      <p:bldP spid="1042532" grpId="0"/>
      <p:bldP spid="1042552" grpId="0" animBg="1"/>
      <p:bldP spid="1042508" grpId="0" animBg="1"/>
      <p:bldP spid="1042556" grpId="0" animBg="1"/>
      <p:bldP spid="1042557" grpId="0" animBg="1"/>
      <p:bldP spid="1042558" grpId="0" animBg="1"/>
      <p:bldP spid="1042559" grpId="0"/>
      <p:bldP spid="1042561" grpId="0" animBg="1"/>
      <p:bldP spid="1042561" grpId="1" animBg="1"/>
      <p:bldP spid="1042562" grpId="0" animBg="1"/>
      <p:bldP spid="104256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0"/>
          </p:nvPr>
        </p:nvSpPr>
        <p:spPr>
          <a:noFill/>
        </p:spPr>
        <p:txBody>
          <a:bodyPr/>
          <a:lstStyle>
            <a:lvl1pPr defTabSz="914565">
              <a:defRPr sz="1500" b="1">
                <a:solidFill>
                  <a:schemeClr val="folHlink"/>
                </a:solidFill>
                <a:latin typeface="Arial" charset="0"/>
              </a:defRPr>
            </a:lvl1pPr>
            <a:lvl2pPr marL="690349" indent="-265519" defTabSz="914565">
              <a:defRPr sz="1500">
                <a:solidFill>
                  <a:schemeClr val="tx1"/>
                </a:solidFill>
                <a:latin typeface="Arial" charset="0"/>
              </a:defRPr>
            </a:lvl2pPr>
            <a:lvl3pPr marL="1062076" indent="-212415" defTabSz="914565">
              <a:buChar char="•"/>
              <a:defRPr sz="1500">
                <a:solidFill>
                  <a:schemeClr val="tx1"/>
                </a:solidFill>
                <a:latin typeface="Arial" charset="0"/>
              </a:defRPr>
            </a:lvl3pPr>
            <a:lvl4pPr marL="1486906" indent="-212415" defTabSz="914565">
              <a:buFont typeface="Arial" charset="0"/>
              <a:buChar char="-"/>
              <a:defRPr sz="1500">
                <a:solidFill>
                  <a:schemeClr val="tx1"/>
                </a:solidFill>
                <a:latin typeface="Arial" charset="0"/>
              </a:defRPr>
            </a:lvl4pPr>
            <a:lvl5pPr marL="1911736" indent="-212415" defTabSz="914565">
              <a:buFont typeface="Arial" charset="0"/>
              <a:buChar char="-"/>
              <a:defRPr sz="1500">
                <a:solidFill>
                  <a:schemeClr val="tx1"/>
                </a:solidFill>
                <a:latin typeface="Arial" charset="0"/>
              </a:defRPr>
            </a:lvl5pPr>
            <a:lvl6pPr marL="2336566" indent="-212415" defTabSz="914565" eaLnBrk="0" fontAlgn="base" hangingPunct="0">
              <a:spcBef>
                <a:spcPct val="0"/>
              </a:spcBef>
              <a:spcAft>
                <a:spcPct val="0"/>
              </a:spcAft>
              <a:buFont typeface="Arial" charset="0"/>
              <a:buChar char="-"/>
              <a:defRPr sz="1500">
                <a:solidFill>
                  <a:schemeClr val="tx1"/>
                </a:solidFill>
                <a:latin typeface="Arial" charset="0"/>
              </a:defRPr>
            </a:lvl6pPr>
            <a:lvl7pPr marL="2761397" indent="-212415" defTabSz="914565" eaLnBrk="0" fontAlgn="base" hangingPunct="0">
              <a:spcBef>
                <a:spcPct val="0"/>
              </a:spcBef>
              <a:spcAft>
                <a:spcPct val="0"/>
              </a:spcAft>
              <a:buFont typeface="Arial" charset="0"/>
              <a:buChar char="-"/>
              <a:defRPr sz="1500">
                <a:solidFill>
                  <a:schemeClr val="tx1"/>
                </a:solidFill>
                <a:latin typeface="Arial" charset="0"/>
              </a:defRPr>
            </a:lvl7pPr>
            <a:lvl8pPr marL="3186227" indent="-212415" defTabSz="914565" eaLnBrk="0" fontAlgn="base" hangingPunct="0">
              <a:spcBef>
                <a:spcPct val="0"/>
              </a:spcBef>
              <a:spcAft>
                <a:spcPct val="0"/>
              </a:spcAft>
              <a:buFont typeface="Arial" charset="0"/>
              <a:buChar char="-"/>
              <a:defRPr sz="1500">
                <a:solidFill>
                  <a:schemeClr val="tx1"/>
                </a:solidFill>
                <a:latin typeface="Arial" charset="0"/>
              </a:defRPr>
            </a:lvl8pPr>
            <a:lvl9pPr marL="3611057" indent="-212415" defTabSz="914565" eaLnBrk="0" fontAlgn="base" hangingPunct="0">
              <a:spcBef>
                <a:spcPct val="0"/>
              </a:spcBef>
              <a:spcAft>
                <a:spcPct val="0"/>
              </a:spcAft>
              <a:buFont typeface="Arial" charset="0"/>
              <a:buChar char="-"/>
              <a:defRPr sz="1500">
                <a:solidFill>
                  <a:schemeClr val="tx1"/>
                </a:solidFill>
                <a:latin typeface="Arial" charset="0"/>
              </a:defRPr>
            </a:lvl9pPr>
          </a:lstStyle>
          <a:p>
            <a:fld id="{869E64D0-111F-411B-870A-3324B0109B4C}" type="slidenum">
              <a:rPr lang="fr-BE" altLang="en-US" sz="900" b="0">
                <a:solidFill>
                  <a:schemeClr val="tx1"/>
                </a:solidFill>
              </a:rPr>
              <a:pPr/>
              <a:t>27</a:t>
            </a:fld>
            <a:endParaRPr lang="fr-BE" altLang="en-US" sz="900" b="0">
              <a:solidFill>
                <a:schemeClr val="tx1"/>
              </a:solidFill>
            </a:endParaRPr>
          </a:p>
        </p:txBody>
      </p:sp>
      <p:sp>
        <p:nvSpPr>
          <p:cNvPr id="1019987" name="Rectangle 83"/>
          <p:cNvSpPr>
            <a:spLocks noChangeArrowheads="1"/>
          </p:cNvSpPr>
          <p:nvPr/>
        </p:nvSpPr>
        <p:spPr bwMode="auto">
          <a:xfrm>
            <a:off x="2444262" y="1680851"/>
            <a:ext cx="4188069" cy="1029891"/>
          </a:xfrm>
          <a:prstGeom prst="rect">
            <a:avLst/>
          </a:prstGeom>
          <a:solidFill>
            <a:schemeClr val="bg1"/>
          </a:solidFill>
          <a:ln>
            <a:noFill/>
          </a:ln>
          <a:effectLst>
            <a:prstShdw prst="shdw17" dist="40161" dir="1106097">
              <a:schemeClr val="bg1">
                <a:gamma/>
                <a:shade val="60000"/>
                <a:invGamma/>
              </a:schemeClr>
            </a:prstShdw>
          </a:effectLst>
          <a:extLst>
            <a:ext uri="{91240B29-F687-4F45-9708-019B960494DF}">
              <a14:hiddenLine xmlns:a14="http://schemas.microsoft.com/office/drawing/2010/main" w="12700" algn="ctr">
                <a:solidFill>
                  <a:srgbClr val="0033CC"/>
                </a:solidFill>
                <a:miter lim="800000"/>
                <a:headEnd/>
                <a:tailEnd/>
              </a14:hiddenLine>
            </a:ext>
          </a:extLst>
        </p:spPr>
        <p:txBody>
          <a:bodyPr wrap="none" lIns="84966" tIns="42483" rIns="84966" bIns="42483" anchor="ctr"/>
          <a:lstStyle/>
          <a:p>
            <a:pPr algn="ctr" defTabSz="708050">
              <a:lnSpc>
                <a:spcPct val="90000"/>
              </a:lnSpc>
              <a:defRPr/>
            </a:pPr>
            <a:r>
              <a:rPr lang="en-US" sz="1900" i="1">
                <a:latin typeface="Arial" charset="0"/>
              </a:rPr>
              <a:t>Ethique, au sens premier:</a:t>
            </a:r>
          </a:p>
          <a:p>
            <a:pPr algn="ctr" defTabSz="708050">
              <a:lnSpc>
                <a:spcPct val="90000"/>
              </a:lnSpc>
              <a:defRPr/>
            </a:pPr>
            <a:r>
              <a:rPr lang="en-US" sz="1900" i="1">
                <a:latin typeface="Arial" charset="0"/>
              </a:rPr>
              <a:t>manière de s'orienter dans un milieu,</a:t>
            </a:r>
          </a:p>
          <a:p>
            <a:pPr algn="ctr" defTabSz="708050">
              <a:lnSpc>
                <a:spcPct val="90000"/>
              </a:lnSpc>
              <a:defRPr/>
            </a:pPr>
            <a:r>
              <a:rPr lang="en-US" sz="1900" i="1">
                <a:latin typeface="Arial" charset="0"/>
              </a:rPr>
              <a:t>de se situer dans un environnement</a:t>
            </a:r>
          </a:p>
        </p:txBody>
      </p:sp>
      <p:sp>
        <p:nvSpPr>
          <p:cNvPr id="1019952" name="Rectangle 48"/>
          <p:cNvSpPr>
            <a:spLocks noChangeArrowheads="1"/>
          </p:cNvSpPr>
          <p:nvPr/>
        </p:nvSpPr>
        <p:spPr bwMode="gray">
          <a:xfrm>
            <a:off x="252046" y="3118531"/>
            <a:ext cx="8639908" cy="1212950"/>
          </a:xfrm>
          <a:prstGeom prst="rect">
            <a:avLst/>
          </a:prstGeom>
          <a:solidFill>
            <a:srgbClr val="EAEAEA"/>
          </a:solidFill>
          <a:ln>
            <a:noFill/>
          </a:ln>
          <a:effectLst>
            <a:prstShdw prst="shdw17" dist="35921" dir="2700000">
              <a:srgbClr val="8C8C8C"/>
            </a:prstShdw>
          </a:effectLst>
          <a:extLst>
            <a:ext uri="{91240B29-F687-4F45-9708-019B960494DF}">
              <a14:hiddenLine xmlns:a14="http://schemas.microsoft.com/office/drawing/2010/main" w="12700" algn="ctr">
                <a:solidFill>
                  <a:srgbClr val="8C8C8C"/>
                </a:solidFill>
                <a:miter lim="800000"/>
                <a:headEnd/>
                <a:tailEnd/>
              </a14:hiddenLine>
            </a:ext>
          </a:ex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fr-BE" altLang="en-US" sz="1900" b="0">
                <a:solidFill>
                  <a:schemeClr val="tx1"/>
                </a:solidFill>
              </a:rPr>
              <a:t>Une éthique est la doctrine d’un art particulier de vivre </a:t>
            </a:r>
          </a:p>
          <a:p>
            <a:pPr algn="ctr" eaLnBrk="1" hangingPunct="1"/>
            <a:r>
              <a:rPr lang="fr-BE" altLang="en-US" sz="1900" b="0">
                <a:solidFill>
                  <a:schemeClr val="tx1"/>
                </a:solidFill>
              </a:rPr>
              <a:t>la « meilleure » vie possible (par ex. de vivre heureux)</a:t>
            </a:r>
          </a:p>
          <a:p>
            <a:pPr algn="ctr" eaLnBrk="1" hangingPunct="1"/>
            <a:r>
              <a:rPr lang="fr-BE" altLang="en-US" sz="1900" b="0">
                <a:solidFill>
                  <a:schemeClr val="tx1"/>
                </a:solidFill>
              </a:rPr>
              <a:t>et des moyens d’accès à cette fin</a:t>
            </a:r>
          </a:p>
          <a:p>
            <a:pPr algn="ctr" eaLnBrk="1" hangingPunct="1"/>
            <a:r>
              <a:rPr lang="fr-BE" altLang="en-US" sz="1100" b="0" i="1">
                <a:solidFill>
                  <a:schemeClr val="tx1"/>
                </a:solidFill>
              </a:rPr>
              <a:t>(Marcel Conche, philosophe)</a:t>
            </a:r>
            <a:r>
              <a:rPr lang="fr-BE" altLang="en-US" sz="1100" b="0">
                <a:solidFill>
                  <a:schemeClr val="tx1"/>
                </a:solidFill>
              </a:rPr>
              <a:t>   </a:t>
            </a:r>
          </a:p>
        </p:txBody>
      </p:sp>
      <p:sp>
        <p:nvSpPr>
          <p:cNvPr id="24581" name="Rectangle 79"/>
          <p:cNvSpPr>
            <a:spLocks noChangeArrowheads="1"/>
          </p:cNvSpPr>
          <p:nvPr/>
        </p:nvSpPr>
        <p:spPr bwMode="auto">
          <a:xfrm>
            <a:off x="184638" y="142875"/>
            <a:ext cx="6834554" cy="1800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1600" b="1">
                <a:solidFill>
                  <a:schemeClr val="folHlink"/>
                </a:solidFill>
                <a:latin typeface="Arial" charset="0"/>
              </a:defRPr>
            </a:lvl1pPr>
            <a:lvl2pPr marL="742950" indent="-285750" defTabSz="762000">
              <a:defRPr sz="1600">
                <a:solidFill>
                  <a:schemeClr val="tx1"/>
                </a:solidFill>
                <a:latin typeface="Arial" charset="0"/>
              </a:defRPr>
            </a:lvl2pPr>
            <a:lvl3pPr marL="1143000" indent="-228600" defTabSz="762000">
              <a:buChar char="•"/>
              <a:defRPr sz="1600">
                <a:solidFill>
                  <a:schemeClr val="tx1"/>
                </a:solidFill>
                <a:latin typeface="Arial" charset="0"/>
              </a:defRPr>
            </a:lvl3pPr>
            <a:lvl4pPr marL="1600200" indent="-228600" defTabSz="762000">
              <a:buFont typeface="Arial" charset="0"/>
              <a:buChar char="-"/>
              <a:defRPr sz="1600">
                <a:solidFill>
                  <a:schemeClr val="tx1"/>
                </a:solidFill>
                <a:latin typeface="Arial" charset="0"/>
              </a:defRPr>
            </a:lvl4pPr>
            <a:lvl5pPr marL="2057400" indent="-228600" defTabSz="762000">
              <a:buFont typeface="Arial" charset="0"/>
              <a:buChar char="-"/>
              <a:defRPr sz="1600">
                <a:solidFill>
                  <a:schemeClr val="tx1"/>
                </a:solidFill>
                <a:latin typeface="Arial" charset="0"/>
              </a:defRPr>
            </a:lvl5pPr>
            <a:lvl6pPr marL="2514600" indent="-228600" defTabSz="762000" eaLnBrk="0" fontAlgn="base" hangingPunct="0">
              <a:spcBef>
                <a:spcPct val="0"/>
              </a:spcBef>
              <a:spcAft>
                <a:spcPct val="0"/>
              </a:spcAft>
              <a:buFont typeface="Arial" charset="0"/>
              <a:buChar char="-"/>
              <a:defRPr sz="1600">
                <a:solidFill>
                  <a:schemeClr val="tx1"/>
                </a:solidFill>
                <a:latin typeface="Arial" charset="0"/>
              </a:defRPr>
            </a:lvl6pPr>
            <a:lvl7pPr marL="2971800" indent="-228600" defTabSz="762000" eaLnBrk="0" fontAlgn="base" hangingPunct="0">
              <a:spcBef>
                <a:spcPct val="0"/>
              </a:spcBef>
              <a:spcAft>
                <a:spcPct val="0"/>
              </a:spcAft>
              <a:buFont typeface="Arial" charset="0"/>
              <a:buChar char="-"/>
              <a:defRPr sz="1600">
                <a:solidFill>
                  <a:schemeClr val="tx1"/>
                </a:solidFill>
                <a:latin typeface="Arial" charset="0"/>
              </a:defRPr>
            </a:lvl7pPr>
            <a:lvl8pPr marL="3429000" indent="-228600" defTabSz="762000" eaLnBrk="0" fontAlgn="base" hangingPunct="0">
              <a:spcBef>
                <a:spcPct val="0"/>
              </a:spcBef>
              <a:spcAft>
                <a:spcPct val="0"/>
              </a:spcAft>
              <a:buFont typeface="Arial" charset="0"/>
              <a:buChar char="-"/>
              <a:defRPr sz="1600">
                <a:solidFill>
                  <a:schemeClr val="tx1"/>
                </a:solidFill>
                <a:latin typeface="Arial" charset="0"/>
              </a:defRPr>
            </a:lvl8pPr>
            <a:lvl9pPr marL="3886200" indent="-228600" defTabSz="762000" eaLnBrk="0" fontAlgn="base" hangingPunct="0">
              <a:spcBef>
                <a:spcPct val="0"/>
              </a:spcBef>
              <a:spcAft>
                <a:spcPct val="0"/>
              </a:spcAft>
              <a:buFont typeface="Arial" charset="0"/>
              <a:buChar char="-"/>
              <a:defRPr sz="1600">
                <a:solidFill>
                  <a:schemeClr val="tx1"/>
                </a:solidFill>
                <a:latin typeface="Arial" charset="0"/>
              </a:defRPr>
            </a:lvl9pPr>
          </a:lstStyle>
          <a:p>
            <a:pPr>
              <a:lnSpc>
                <a:spcPct val="90000"/>
              </a:lnSpc>
            </a:pPr>
            <a:r>
              <a:rPr lang="fr-BE" altLang="en-US" sz="1300">
                <a:solidFill>
                  <a:schemeClr val="tx1"/>
                </a:solidFill>
              </a:rPr>
              <a:t>Variations sur le mot « éthique » et distinction avec la « morale »</a:t>
            </a:r>
            <a:endParaRPr lang="fr-BE" altLang="en-US" sz="1300" b="0">
              <a:solidFill>
                <a:schemeClr val="tx1"/>
              </a:solidFill>
            </a:endParaRPr>
          </a:p>
        </p:txBody>
      </p:sp>
      <p:sp>
        <p:nvSpPr>
          <p:cNvPr id="24582" name="Rectangle 81"/>
          <p:cNvSpPr>
            <a:spLocks noChangeArrowheads="1"/>
          </p:cNvSpPr>
          <p:nvPr/>
        </p:nvSpPr>
        <p:spPr bwMode="gray">
          <a:xfrm>
            <a:off x="1913793" y="476672"/>
            <a:ext cx="5250474" cy="756367"/>
          </a:xfrm>
          <a:prstGeom prst="rect">
            <a:avLst/>
          </a:prstGeom>
          <a:solidFill>
            <a:srgbClr val="A9B6EB"/>
          </a:solidFill>
          <a:ln>
            <a:noFill/>
          </a:ln>
          <a:effectLst>
            <a:prstShdw prst="shdw17" dist="35921" dir="2700000">
              <a:srgbClr val="8C8C8C"/>
            </a:prstShdw>
          </a:effectLst>
          <a:extLst>
            <a:ext uri="{91240B29-F687-4F45-9708-019B960494DF}">
              <a14:hiddenLine xmlns:a14="http://schemas.microsoft.com/office/drawing/2010/main" w="12700" algn="ctr">
                <a:solidFill>
                  <a:srgbClr val="8C8C8C"/>
                </a:solidFill>
                <a:miter lim="800000"/>
                <a:headEnd/>
                <a:tailEnd/>
              </a14:hiddenLine>
            </a:ext>
          </a:extLst>
        </p:spPr>
        <p:txBody>
          <a:bodyPr lIns="84966" tIns="84966" rIns="84966" bIns="84966" anchor="ctr">
            <a:spAutoFit/>
          </a:bodyP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algn="ctr" eaLnBrk="1" hangingPunct="1"/>
            <a:r>
              <a:rPr lang="en-US" altLang="en-US" sz="1900" b="0">
                <a:solidFill>
                  <a:schemeClr val="bg1"/>
                </a:solidFill>
              </a:rPr>
              <a:t>Ethos, en grec: la coutume, l'habitude, </a:t>
            </a:r>
          </a:p>
          <a:p>
            <a:pPr algn="ctr" eaLnBrk="1" hangingPunct="1"/>
            <a:r>
              <a:rPr lang="en-US" altLang="en-US" sz="1900" b="0">
                <a:solidFill>
                  <a:schemeClr val="bg1"/>
                </a:solidFill>
              </a:rPr>
              <a:t>la façon de se comporter dans un milieu</a:t>
            </a:r>
          </a:p>
        </p:txBody>
      </p:sp>
      <p:sp>
        <p:nvSpPr>
          <p:cNvPr id="1019986" name="AutoShape 82"/>
          <p:cNvSpPr>
            <a:spLocks noChangeArrowheads="1"/>
          </p:cNvSpPr>
          <p:nvPr/>
        </p:nvSpPr>
        <p:spPr bwMode="auto">
          <a:xfrm rot="10800000">
            <a:off x="4352192" y="1225437"/>
            <a:ext cx="353158" cy="404813"/>
          </a:xfrm>
          <a:prstGeom prst="upArrow">
            <a:avLst>
              <a:gd name="adj1" fmla="val 50000"/>
              <a:gd name="adj2" fmla="val 28216"/>
            </a:avLst>
          </a:prstGeom>
          <a:solidFill>
            <a:srgbClr val="FFCC00"/>
          </a:solidFill>
          <a:ln>
            <a:noFill/>
          </a:ln>
          <a:effectLst>
            <a:prstShdw prst="shdw17" dist="17961" dir="2700000">
              <a:srgbClr val="997A00"/>
            </a:prstShdw>
          </a:effectLst>
          <a:extLst>
            <a:ext uri="{91240B29-F687-4F45-9708-019B960494DF}">
              <a14:hiddenLine xmlns:a14="http://schemas.microsoft.com/office/drawing/2010/main" w="12700" algn="ctr">
                <a:solidFill>
                  <a:srgbClr val="0033CC"/>
                </a:solidFill>
                <a:miter lim="800000"/>
                <a:headEnd/>
                <a:tailEnd/>
              </a14:hiddenLine>
            </a:ext>
          </a:extLst>
        </p:spPr>
        <p:txBody>
          <a:bodyPr wrap="none" lIns="84966" tIns="42483" rIns="84966" bIns="42483" anchor="ct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endParaRPr lang="fr-FR" altLang="en-US" b="0">
              <a:solidFill>
                <a:schemeClr val="tx1"/>
              </a:solidFill>
              <a:latin typeface="Georgia" pitchFamily="18" charset="0"/>
            </a:endParaRPr>
          </a:p>
        </p:txBody>
      </p:sp>
      <p:sp>
        <p:nvSpPr>
          <p:cNvPr id="1019994" name="Rectangle 90"/>
          <p:cNvSpPr>
            <a:spLocks noChangeArrowheads="1"/>
          </p:cNvSpPr>
          <p:nvPr/>
        </p:nvSpPr>
        <p:spPr bwMode="gray">
          <a:xfrm>
            <a:off x="252046" y="5085184"/>
            <a:ext cx="8639908" cy="1633530"/>
          </a:xfrm>
          <a:prstGeom prst="rect">
            <a:avLst/>
          </a:prstGeom>
          <a:solidFill>
            <a:srgbClr val="EAEAEA"/>
          </a:solidFill>
          <a:ln w="12700" algn="ctr">
            <a:solidFill>
              <a:schemeClr val="bg1"/>
            </a:solidFill>
            <a:miter lim="800000"/>
            <a:headEnd/>
            <a:tailEnd/>
          </a:ln>
          <a:effectLst>
            <a:prstShdw prst="shdw17" dist="35921" dir="2700000">
              <a:schemeClr val="bg1">
                <a:gamma/>
                <a:shade val="60000"/>
                <a:invGamma/>
              </a:schemeClr>
            </a:prstShdw>
          </a:effectLst>
        </p:spPr>
        <p:txBody>
          <a:bodyPr lIns="84966" tIns="84966" rIns="84966" bIns="84966" anchor="ctr">
            <a:spAutoFit/>
          </a:bodyPr>
          <a:lstStyle/>
          <a:p>
            <a:pPr algn="ctr" eaLnBrk="1" hangingPunct="1">
              <a:defRPr/>
            </a:pPr>
            <a:r>
              <a:rPr lang="fr-BE" sz="1900">
                <a:latin typeface="Arial" charset="0"/>
              </a:rPr>
              <a:t>Une morale est un ensemble </a:t>
            </a:r>
            <a:r>
              <a:rPr lang="fr-BE" sz="1900" b="1">
                <a:latin typeface="Arial" charset="0"/>
              </a:rPr>
              <a:t>d’impératifs </a:t>
            </a:r>
            <a:r>
              <a:rPr lang="fr-BE" sz="1900">
                <a:latin typeface="Arial" charset="0"/>
              </a:rPr>
              <a:t>(</a:t>
            </a:r>
            <a:r>
              <a:rPr lang="fr-BE" sz="1900" b="1">
                <a:latin typeface="Arial" charset="0"/>
              </a:rPr>
              <a:t>commandements et interdictions</a:t>
            </a:r>
            <a:r>
              <a:rPr lang="fr-BE" sz="1900">
                <a:latin typeface="Arial" charset="0"/>
              </a:rPr>
              <a:t>) </a:t>
            </a:r>
          </a:p>
          <a:p>
            <a:pPr algn="ctr" eaLnBrk="1" hangingPunct="1">
              <a:defRPr/>
            </a:pPr>
            <a:r>
              <a:rPr lang="fr-BE" sz="1900">
                <a:latin typeface="Arial" charset="0"/>
              </a:rPr>
              <a:t>qu’une société ou qu’une communauté se donne et qui enjoint ses membres </a:t>
            </a:r>
          </a:p>
          <a:p>
            <a:pPr algn="ctr" eaLnBrk="1" hangingPunct="1">
              <a:defRPr/>
            </a:pPr>
            <a:r>
              <a:rPr lang="fr-BE" sz="1900">
                <a:latin typeface="Arial" charset="0"/>
              </a:rPr>
              <a:t>de conformer leur conduite, </a:t>
            </a:r>
            <a:r>
              <a:rPr lang="fr-BE" sz="1900" b="1">
                <a:latin typeface="Arial" charset="0"/>
              </a:rPr>
              <a:t>«librement»</a:t>
            </a:r>
            <a:r>
              <a:rPr lang="fr-BE" sz="1900">
                <a:latin typeface="Arial" charset="0"/>
              </a:rPr>
              <a:t> et </a:t>
            </a:r>
            <a:r>
              <a:rPr lang="fr-BE" sz="1900" b="1">
                <a:latin typeface="Arial" charset="0"/>
              </a:rPr>
              <a:t>de façon «désintéressée»,</a:t>
            </a:r>
            <a:r>
              <a:rPr lang="fr-BE" sz="1900">
                <a:latin typeface="Arial" charset="0"/>
              </a:rPr>
              <a:t> </a:t>
            </a:r>
          </a:p>
          <a:p>
            <a:pPr algn="ctr" eaLnBrk="1" hangingPunct="1">
              <a:defRPr/>
            </a:pPr>
            <a:r>
              <a:rPr lang="fr-BE" sz="1900">
                <a:latin typeface="Arial" charset="0"/>
              </a:rPr>
              <a:t>à certaines </a:t>
            </a:r>
            <a:r>
              <a:rPr lang="fr-BE" sz="1900" b="1">
                <a:latin typeface="Arial" charset="0"/>
              </a:rPr>
              <a:t>valeurs</a:t>
            </a:r>
            <a:r>
              <a:rPr lang="fr-BE" sz="1900">
                <a:latin typeface="Arial" charset="0"/>
              </a:rPr>
              <a:t>, permettant de </a:t>
            </a:r>
            <a:r>
              <a:rPr lang="fr-BE" sz="1900" b="1">
                <a:latin typeface="Arial" charset="0"/>
              </a:rPr>
              <a:t>distinguer ce qui est le bien ou le mal.</a:t>
            </a:r>
          </a:p>
        </p:txBody>
      </p:sp>
      <p:sp>
        <p:nvSpPr>
          <p:cNvPr id="1019995" name="AutoShape 91"/>
          <p:cNvSpPr>
            <a:spLocks noChangeArrowheads="1"/>
          </p:cNvSpPr>
          <p:nvPr/>
        </p:nvSpPr>
        <p:spPr bwMode="auto">
          <a:xfrm>
            <a:off x="4306766" y="4483285"/>
            <a:ext cx="550985" cy="522386"/>
          </a:xfrm>
          <a:prstGeom prst="upDownArrow">
            <a:avLst>
              <a:gd name="adj1" fmla="val 50000"/>
              <a:gd name="adj2" fmla="val 20000"/>
            </a:avLst>
          </a:prstGeom>
          <a:solidFill>
            <a:srgbClr val="FFCC00"/>
          </a:solidFill>
          <a:ln>
            <a:noFill/>
          </a:ln>
          <a:effectLst>
            <a:prstShdw prst="shdw17" dist="17961" dir="2700000">
              <a:srgbClr val="997A00"/>
            </a:prstShdw>
          </a:effectLst>
          <a:extLst>
            <a:ext uri="{91240B29-F687-4F45-9708-019B960494DF}">
              <a14:hiddenLine xmlns:a14="http://schemas.microsoft.com/office/drawing/2010/main" w="12700" algn="ctr">
                <a:solidFill>
                  <a:srgbClr val="0033CC"/>
                </a:solidFill>
                <a:miter lim="800000"/>
                <a:headEnd/>
                <a:tailEnd/>
              </a14:hiddenLine>
            </a:ext>
          </a:extLst>
        </p:spPr>
        <p:txBody>
          <a:bodyPr wrap="none" lIns="84966" tIns="42483" rIns="84966" bIns="42483" anchor="ct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endParaRPr lang="fr-FR" altLang="en-US" b="0">
              <a:solidFill>
                <a:schemeClr val="tx1"/>
              </a:solidFill>
              <a:latin typeface="Georgia" pitchFamily="18" charset="0"/>
            </a:endParaRPr>
          </a:p>
        </p:txBody>
      </p:sp>
      <p:sp>
        <p:nvSpPr>
          <p:cNvPr id="16" name="AutoShape 82"/>
          <p:cNvSpPr>
            <a:spLocks noChangeArrowheads="1"/>
          </p:cNvSpPr>
          <p:nvPr/>
        </p:nvSpPr>
        <p:spPr bwMode="auto">
          <a:xfrm rot="10800000">
            <a:off x="4352192" y="2710742"/>
            <a:ext cx="353158" cy="404813"/>
          </a:xfrm>
          <a:prstGeom prst="upArrow">
            <a:avLst>
              <a:gd name="adj1" fmla="val 50000"/>
              <a:gd name="adj2" fmla="val 28216"/>
            </a:avLst>
          </a:prstGeom>
          <a:solidFill>
            <a:srgbClr val="FFCC00"/>
          </a:solidFill>
          <a:ln>
            <a:noFill/>
          </a:ln>
          <a:effectLst>
            <a:prstShdw prst="shdw17" dist="17961" dir="2700000">
              <a:srgbClr val="997A00"/>
            </a:prstShdw>
          </a:effectLst>
          <a:extLst>
            <a:ext uri="{91240B29-F687-4F45-9708-019B960494DF}">
              <a14:hiddenLine xmlns:a14="http://schemas.microsoft.com/office/drawing/2010/main" w="12700" algn="ctr">
                <a:solidFill>
                  <a:srgbClr val="0033CC"/>
                </a:solidFill>
                <a:miter lim="800000"/>
                <a:headEnd/>
                <a:tailEnd/>
              </a14:hiddenLine>
            </a:ext>
          </a:extLst>
        </p:spPr>
        <p:txBody>
          <a:bodyPr wrap="none" lIns="84966" tIns="42483" rIns="84966" bIns="42483" anchor="ctr"/>
          <a:lstStyle>
            <a:lvl1pPr>
              <a:defRPr sz="1600" b="1">
                <a:solidFill>
                  <a:schemeClr val="folHlink"/>
                </a:solidFill>
                <a:latin typeface="Arial" charset="0"/>
              </a:defRPr>
            </a:lvl1pPr>
            <a:lvl2pPr marL="742950" indent="-285750">
              <a:defRPr sz="1600">
                <a:solidFill>
                  <a:schemeClr val="tx1"/>
                </a:solidFill>
                <a:latin typeface="Arial" charset="0"/>
              </a:defRPr>
            </a:lvl2pPr>
            <a:lvl3pPr marL="1143000" indent="-228600">
              <a:buChar char="•"/>
              <a:defRPr sz="1600">
                <a:solidFill>
                  <a:schemeClr val="tx1"/>
                </a:solidFill>
                <a:latin typeface="Arial" charset="0"/>
              </a:defRPr>
            </a:lvl3pPr>
            <a:lvl4pPr marL="1600200" indent="-228600">
              <a:buFont typeface="Arial" charset="0"/>
              <a:buChar char="-"/>
              <a:defRPr sz="1600">
                <a:solidFill>
                  <a:schemeClr val="tx1"/>
                </a:solidFill>
                <a:latin typeface="Arial" charset="0"/>
              </a:defRPr>
            </a:lvl4pPr>
            <a:lvl5pPr marL="2057400" indent="-228600">
              <a:buFont typeface="Arial" charset="0"/>
              <a:buChar char="-"/>
              <a:defRPr sz="1600">
                <a:solidFill>
                  <a:schemeClr val="tx1"/>
                </a:solidFill>
                <a:latin typeface="Arial" charset="0"/>
              </a:defRPr>
            </a:lvl5pPr>
            <a:lvl6pPr marL="2514600" indent="-228600" eaLnBrk="0" fontAlgn="base" hangingPunct="0">
              <a:spcBef>
                <a:spcPct val="0"/>
              </a:spcBef>
              <a:spcAft>
                <a:spcPct val="0"/>
              </a:spcAft>
              <a:buFont typeface="Arial" charset="0"/>
              <a:buChar char="-"/>
              <a:defRPr sz="1600">
                <a:solidFill>
                  <a:schemeClr val="tx1"/>
                </a:solidFill>
                <a:latin typeface="Arial" charset="0"/>
              </a:defRPr>
            </a:lvl6pPr>
            <a:lvl7pPr marL="2971800" indent="-228600" eaLnBrk="0" fontAlgn="base" hangingPunct="0">
              <a:spcBef>
                <a:spcPct val="0"/>
              </a:spcBef>
              <a:spcAft>
                <a:spcPct val="0"/>
              </a:spcAft>
              <a:buFont typeface="Arial" charset="0"/>
              <a:buChar char="-"/>
              <a:defRPr sz="1600">
                <a:solidFill>
                  <a:schemeClr val="tx1"/>
                </a:solidFill>
                <a:latin typeface="Arial" charset="0"/>
              </a:defRPr>
            </a:lvl7pPr>
            <a:lvl8pPr marL="3429000" indent="-228600" eaLnBrk="0" fontAlgn="base" hangingPunct="0">
              <a:spcBef>
                <a:spcPct val="0"/>
              </a:spcBef>
              <a:spcAft>
                <a:spcPct val="0"/>
              </a:spcAft>
              <a:buFont typeface="Arial" charset="0"/>
              <a:buChar char="-"/>
              <a:defRPr sz="1600">
                <a:solidFill>
                  <a:schemeClr val="tx1"/>
                </a:solidFill>
                <a:latin typeface="Arial" charset="0"/>
              </a:defRPr>
            </a:lvl8pPr>
            <a:lvl9pPr marL="3886200" indent="-228600" eaLnBrk="0" fontAlgn="base" hangingPunct="0">
              <a:spcBef>
                <a:spcPct val="0"/>
              </a:spcBef>
              <a:spcAft>
                <a:spcPct val="0"/>
              </a:spcAft>
              <a:buFont typeface="Arial" charset="0"/>
              <a:buChar char="-"/>
              <a:defRPr sz="1600">
                <a:solidFill>
                  <a:schemeClr val="tx1"/>
                </a:solidFill>
                <a:latin typeface="Arial" charset="0"/>
              </a:defRPr>
            </a:lvl9pPr>
          </a:lstStyle>
          <a:p>
            <a:pPr eaLnBrk="1" hangingPunct="1"/>
            <a:endParaRPr lang="fr-FR" altLang="en-US" b="0">
              <a:solidFill>
                <a:schemeClr val="tx1"/>
              </a:solidFill>
              <a:latin typeface="Georgia" pitchFamily="18" charset="0"/>
            </a:endParaRPr>
          </a:p>
        </p:txBody>
      </p:sp>
    </p:spTree>
    <p:extLst>
      <p:ext uri="{BB962C8B-B14F-4D97-AF65-F5344CB8AC3E}">
        <p14:creationId xmlns:p14="http://schemas.microsoft.com/office/powerpoint/2010/main" val="7782130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19986"/>
                                        </p:tgtEl>
                                        <p:attrNameLst>
                                          <p:attrName>style.visibility</p:attrName>
                                        </p:attrNameLst>
                                      </p:cBhvr>
                                      <p:to>
                                        <p:strVal val="visible"/>
                                      </p:to>
                                    </p:set>
                                    <p:anim calcmode="lin" valueType="num">
                                      <p:cBhvr>
                                        <p:cTn id="7" dur="500" fill="hold"/>
                                        <p:tgtEl>
                                          <p:spTgt spid="1019986"/>
                                        </p:tgtEl>
                                        <p:attrNameLst>
                                          <p:attrName>ppt_x</p:attrName>
                                        </p:attrNameLst>
                                      </p:cBhvr>
                                      <p:tavLst>
                                        <p:tav tm="0">
                                          <p:val>
                                            <p:strVal val="#ppt_x"/>
                                          </p:val>
                                        </p:tav>
                                        <p:tav tm="100000">
                                          <p:val>
                                            <p:strVal val="#ppt_x"/>
                                          </p:val>
                                        </p:tav>
                                      </p:tavLst>
                                    </p:anim>
                                    <p:anim calcmode="lin" valueType="num">
                                      <p:cBhvr>
                                        <p:cTn id="8" dur="500" fill="hold"/>
                                        <p:tgtEl>
                                          <p:spTgt spid="1019986"/>
                                        </p:tgtEl>
                                        <p:attrNameLst>
                                          <p:attrName>ppt_y</p:attrName>
                                        </p:attrNameLst>
                                      </p:cBhvr>
                                      <p:tavLst>
                                        <p:tav tm="0">
                                          <p:val>
                                            <p:strVal val="#ppt_y-#ppt_h/2"/>
                                          </p:val>
                                        </p:tav>
                                        <p:tav tm="100000">
                                          <p:val>
                                            <p:strVal val="#ppt_y"/>
                                          </p:val>
                                        </p:tav>
                                      </p:tavLst>
                                    </p:anim>
                                    <p:anim calcmode="lin" valueType="num">
                                      <p:cBhvr>
                                        <p:cTn id="9" dur="500" fill="hold"/>
                                        <p:tgtEl>
                                          <p:spTgt spid="1019986"/>
                                        </p:tgtEl>
                                        <p:attrNameLst>
                                          <p:attrName>ppt_w</p:attrName>
                                        </p:attrNameLst>
                                      </p:cBhvr>
                                      <p:tavLst>
                                        <p:tav tm="0">
                                          <p:val>
                                            <p:strVal val="#ppt_w"/>
                                          </p:val>
                                        </p:tav>
                                        <p:tav tm="100000">
                                          <p:val>
                                            <p:strVal val="#ppt_w"/>
                                          </p:val>
                                        </p:tav>
                                      </p:tavLst>
                                    </p:anim>
                                    <p:anim calcmode="lin" valueType="num">
                                      <p:cBhvr>
                                        <p:cTn id="10" dur="500" fill="hold"/>
                                        <p:tgtEl>
                                          <p:spTgt spid="1019986"/>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019987"/>
                                        </p:tgtEl>
                                        <p:attrNameLst>
                                          <p:attrName>style.visibility</p:attrName>
                                        </p:attrNameLst>
                                      </p:cBhvr>
                                      <p:to>
                                        <p:strVal val="visible"/>
                                      </p:to>
                                    </p:set>
                                    <p:anim calcmode="lin" valueType="num">
                                      <p:cBhvr>
                                        <p:cTn id="13" dur="500" fill="hold"/>
                                        <p:tgtEl>
                                          <p:spTgt spid="1019987"/>
                                        </p:tgtEl>
                                        <p:attrNameLst>
                                          <p:attrName>ppt_x</p:attrName>
                                        </p:attrNameLst>
                                      </p:cBhvr>
                                      <p:tavLst>
                                        <p:tav tm="0">
                                          <p:val>
                                            <p:strVal val="#ppt_x"/>
                                          </p:val>
                                        </p:tav>
                                        <p:tav tm="100000">
                                          <p:val>
                                            <p:strVal val="#ppt_x"/>
                                          </p:val>
                                        </p:tav>
                                      </p:tavLst>
                                    </p:anim>
                                    <p:anim calcmode="lin" valueType="num">
                                      <p:cBhvr>
                                        <p:cTn id="14" dur="500" fill="hold"/>
                                        <p:tgtEl>
                                          <p:spTgt spid="1019987"/>
                                        </p:tgtEl>
                                        <p:attrNameLst>
                                          <p:attrName>ppt_y</p:attrName>
                                        </p:attrNameLst>
                                      </p:cBhvr>
                                      <p:tavLst>
                                        <p:tav tm="0">
                                          <p:val>
                                            <p:strVal val="#ppt_y-#ppt_h/2"/>
                                          </p:val>
                                        </p:tav>
                                        <p:tav tm="100000">
                                          <p:val>
                                            <p:strVal val="#ppt_y"/>
                                          </p:val>
                                        </p:tav>
                                      </p:tavLst>
                                    </p:anim>
                                    <p:anim calcmode="lin" valueType="num">
                                      <p:cBhvr>
                                        <p:cTn id="15" dur="500" fill="hold"/>
                                        <p:tgtEl>
                                          <p:spTgt spid="1019987"/>
                                        </p:tgtEl>
                                        <p:attrNameLst>
                                          <p:attrName>ppt_w</p:attrName>
                                        </p:attrNameLst>
                                      </p:cBhvr>
                                      <p:tavLst>
                                        <p:tav tm="0">
                                          <p:val>
                                            <p:strVal val="#ppt_w"/>
                                          </p:val>
                                        </p:tav>
                                        <p:tav tm="100000">
                                          <p:val>
                                            <p:strVal val="#ppt_w"/>
                                          </p:val>
                                        </p:tav>
                                      </p:tavLst>
                                    </p:anim>
                                    <p:anim calcmode="lin" valueType="num">
                                      <p:cBhvr>
                                        <p:cTn id="16" dur="500" fill="hold"/>
                                        <p:tgtEl>
                                          <p:spTgt spid="1019987"/>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19952"/>
                                        </p:tgtEl>
                                        <p:attrNameLst>
                                          <p:attrName>style.visibility</p:attrName>
                                        </p:attrNameLst>
                                      </p:cBhvr>
                                      <p:to>
                                        <p:strVal val="visible"/>
                                      </p:to>
                                    </p:set>
                                    <p:anim calcmode="lin" valueType="num">
                                      <p:cBhvr>
                                        <p:cTn id="21" dur="1000" fill="hold"/>
                                        <p:tgtEl>
                                          <p:spTgt spid="1019952"/>
                                        </p:tgtEl>
                                        <p:attrNameLst>
                                          <p:attrName>ppt_w</p:attrName>
                                        </p:attrNameLst>
                                      </p:cBhvr>
                                      <p:tavLst>
                                        <p:tav tm="0">
                                          <p:val>
                                            <p:strVal val="#ppt_w*0.70"/>
                                          </p:val>
                                        </p:tav>
                                        <p:tav tm="100000">
                                          <p:val>
                                            <p:strVal val="#ppt_w"/>
                                          </p:val>
                                        </p:tav>
                                      </p:tavLst>
                                    </p:anim>
                                    <p:anim calcmode="lin" valueType="num">
                                      <p:cBhvr>
                                        <p:cTn id="22" dur="1000" fill="hold"/>
                                        <p:tgtEl>
                                          <p:spTgt spid="1019952"/>
                                        </p:tgtEl>
                                        <p:attrNameLst>
                                          <p:attrName>ppt_h</p:attrName>
                                        </p:attrNameLst>
                                      </p:cBhvr>
                                      <p:tavLst>
                                        <p:tav tm="0">
                                          <p:val>
                                            <p:strVal val="#ppt_h"/>
                                          </p:val>
                                        </p:tav>
                                        <p:tav tm="100000">
                                          <p:val>
                                            <p:strVal val="#ppt_h"/>
                                          </p:val>
                                        </p:tav>
                                      </p:tavLst>
                                    </p:anim>
                                    <p:animEffect transition="in" filter="fade">
                                      <p:cBhvr>
                                        <p:cTn id="23" dur="1000"/>
                                        <p:tgtEl>
                                          <p:spTgt spid="10199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19994"/>
                                        </p:tgtEl>
                                        <p:attrNameLst>
                                          <p:attrName>style.visibility</p:attrName>
                                        </p:attrNameLst>
                                      </p:cBhvr>
                                      <p:to>
                                        <p:strVal val="visible"/>
                                      </p:to>
                                    </p:set>
                                    <p:anim calcmode="lin" valueType="num">
                                      <p:cBhvr>
                                        <p:cTn id="28" dur="1000" fill="hold"/>
                                        <p:tgtEl>
                                          <p:spTgt spid="1019994"/>
                                        </p:tgtEl>
                                        <p:attrNameLst>
                                          <p:attrName>ppt_w</p:attrName>
                                        </p:attrNameLst>
                                      </p:cBhvr>
                                      <p:tavLst>
                                        <p:tav tm="0">
                                          <p:val>
                                            <p:strVal val="#ppt_w*0.70"/>
                                          </p:val>
                                        </p:tav>
                                        <p:tav tm="100000">
                                          <p:val>
                                            <p:strVal val="#ppt_w"/>
                                          </p:val>
                                        </p:tav>
                                      </p:tavLst>
                                    </p:anim>
                                    <p:anim calcmode="lin" valueType="num">
                                      <p:cBhvr>
                                        <p:cTn id="29" dur="1000" fill="hold"/>
                                        <p:tgtEl>
                                          <p:spTgt spid="1019994"/>
                                        </p:tgtEl>
                                        <p:attrNameLst>
                                          <p:attrName>ppt_h</p:attrName>
                                        </p:attrNameLst>
                                      </p:cBhvr>
                                      <p:tavLst>
                                        <p:tav tm="0">
                                          <p:val>
                                            <p:strVal val="#ppt_h"/>
                                          </p:val>
                                        </p:tav>
                                        <p:tav tm="100000">
                                          <p:val>
                                            <p:strVal val="#ppt_h"/>
                                          </p:val>
                                        </p:tav>
                                      </p:tavLst>
                                    </p:anim>
                                    <p:animEffect transition="in" filter="fade">
                                      <p:cBhvr>
                                        <p:cTn id="30" dur="1000"/>
                                        <p:tgtEl>
                                          <p:spTgt spid="101999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019995"/>
                                        </p:tgtEl>
                                        <p:attrNameLst>
                                          <p:attrName>style.visibility</p:attrName>
                                        </p:attrNameLst>
                                      </p:cBhvr>
                                      <p:to>
                                        <p:strVal val="visible"/>
                                      </p:to>
                                    </p:set>
                                    <p:anim calcmode="lin" valueType="num">
                                      <p:cBhvr>
                                        <p:cTn id="33" dur="1000" fill="hold"/>
                                        <p:tgtEl>
                                          <p:spTgt spid="1019995"/>
                                        </p:tgtEl>
                                        <p:attrNameLst>
                                          <p:attrName>ppt_w</p:attrName>
                                        </p:attrNameLst>
                                      </p:cBhvr>
                                      <p:tavLst>
                                        <p:tav tm="0">
                                          <p:val>
                                            <p:strVal val="#ppt_w*0.70"/>
                                          </p:val>
                                        </p:tav>
                                        <p:tav tm="100000">
                                          <p:val>
                                            <p:strVal val="#ppt_w"/>
                                          </p:val>
                                        </p:tav>
                                      </p:tavLst>
                                    </p:anim>
                                    <p:anim calcmode="lin" valueType="num">
                                      <p:cBhvr>
                                        <p:cTn id="34" dur="1000" fill="hold"/>
                                        <p:tgtEl>
                                          <p:spTgt spid="1019995"/>
                                        </p:tgtEl>
                                        <p:attrNameLst>
                                          <p:attrName>ppt_h</p:attrName>
                                        </p:attrNameLst>
                                      </p:cBhvr>
                                      <p:tavLst>
                                        <p:tav tm="0">
                                          <p:val>
                                            <p:strVal val="#ppt_h"/>
                                          </p:val>
                                        </p:tav>
                                        <p:tav tm="100000">
                                          <p:val>
                                            <p:strVal val="#ppt_h"/>
                                          </p:val>
                                        </p:tav>
                                      </p:tavLst>
                                    </p:anim>
                                    <p:animEffect transition="in" filter="fade">
                                      <p:cBhvr>
                                        <p:cTn id="35" dur="1000"/>
                                        <p:tgtEl>
                                          <p:spTgt spid="101999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ppt_x</p:attrName>
                                        </p:attrNameLst>
                                      </p:cBhvr>
                                      <p:tavLst>
                                        <p:tav tm="0">
                                          <p:val>
                                            <p:strVal val="#ppt_x"/>
                                          </p:val>
                                        </p:tav>
                                        <p:tav tm="100000">
                                          <p:val>
                                            <p:strVal val="#ppt_x"/>
                                          </p:val>
                                        </p:tav>
                                      </p:tavLst>
                                    </p:anim>
                                    <p:anim calcmode="lin" valueType="num">
                                      <p:cBhvr>
                                        <p:cTn id="41" dur="500" fill="hold"/>
                                        <p:tgtEl>
                                          <p:spTgt spid="16"/>
                                        </p:tgtEl>
                                        <p:attrNameLst>
                                          <p:attrName>ppt_y</p:attrName>
                                        </p:attrNameLst>
                                      </p:cBhvr>
                                      <p:tavLst>
                                        <p:tav tm="0">
                                          <p:val>
                                            <p:strVal val="#ppt_y-#ppt_h/2"/>
                                          </p:val>
                                        </p:tav>
                                        <p:tav tm="100000">
                                          <p:val>
                                            <p:strVal val="#ppt_y"/>
                                          </p:val>
                                        </p:tav>
                                      </p:tavLst>
                                    </p:anim>
                                    <p:anim calcmode="lin" valueType="num">
                                      <p:cBhvr>
                                        <p:cTn id="42" dur="500" fill="hold"/>
                                        <p:tgtEl>
                                          <p:spTgt spid="16"/>
                                        </p:tgtEl>
                                        <p:attrNameLst>
                                          <p:attrName>ppt_w</p:attrName>
                                        </p:attrNameLst>
                                      </p:cBhvr>
                                      <p:tavLst>
                                        <p:tav tm="0">
                                          <p:val>
                                            <p:strVal val="#ppt_w"/>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87" grpId="0" animBg="1"/>
      <p:bldP spid="1019952" grpId="0" animBg="1"/>
      <p:bldP spid="1019986" grpId="0" animBg="1"/>
      <p:bldP spid="1019994" grpId="0" animBg="1"/>
      <p:bldP spid="101999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Laurent Ledoux\Documents\Grant_Wood_-_American_Gothic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5" y="-26789"/>
            <a:ext cx="5716466" cy="690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lide Number Placeholder 4"/>
          <p:cNvSpPr>
            <a:spLocks noGrp="1"/>
          </p:cNvSpPr>
          <p:nvPr>
            <p:ph type="sldNum" sz="quarter" idx="10"/>
          </p:nvPr>
        </p:nvSpPr>
        <p:spPr>
          <a:xfrm>
            <a:off x="-36635" y="8535294"/>
            <a:ext cx="441081" cy="366117"/>
          </a:xfrm>
        </p:spPr>
        <p:txBody>
          <a:bodyPr lIns="91432" tIns="45716" rIns="91432" bIns="45716"/>
          <a:lstStyle/>
          <a:p>
            <a:pPr algn="l">
              <a:defRPr/>
            </a:pPr>
            <a:fld id="{2E36DC7F-82D8-4809-9E5C-E1BEEFEE5E03}" type="slidenum">
              <a:rPr lang="fr-BE" altLang="fr-FR"/>
              <a:pPr algn="l">
                <a:defRPr/>
              </a:pPr>
              <a:t>28</a:t>
            </a:fld>
            <a:endParaRPr lang="fr-BE" altLang="fr-FR"/>
          </a:p>
        </p:txBody>
      </p:sp>
      <p:grpSp>
        <p:nvGrpSpPr>
          <p:cNvPr id="20484" name="Group 1"/>
          <p:cNvGrpSpPr>
            <a:grpSpLocks/>
          </p:cNvGrpSpPr>
          <p:nvPr/>
        </p:nvGrpSpPr>
        <p:grpSpPr bwMode="auto">
          <a:xfrm>
            <a:off x="4932485" y="1967508"/>
            <a:ext cx="3900854" cy="3838278"/>
            <a:chOff x="5062926" y="1967483"/>
            <a:chExt cx="2101362" cy="2397621"/>
          </a:xfrm>
        </p:grpSpPr>
        <p:sp>
          <p:nvSpPr>
            <p:cNvPr id="20487" name="Rectangle 38"/>
            <p:cNvSpPr>
              <a:spLocks noChangeArrowheads="1"/>
            </p:cNvSpPr>
            <p:nvPr/>
          </p:nvSpPr>
          <p:spPr bwMode="auto">
            <a:xfrm>
              <a:off x="5062926" y="1967483"/>
              <a:ext cx="2101362" cy="2397621"/>
            </a:xfrm>
            <a:prstGeom prst="rect">
              <a:avLst/>
            </a:prstGeom>
            <a:solidFill>
              <a:srgbClr val="FFEEA7"/>
            </a:solidFill>
            <a:ln w="12700">
              <a:solidFill>
                <a:srgbClr val="8C8C8C"/>
              </a:solidFill>
              <a:miter lim="800000"/>
              <a:headEnd/>
              <a:tailEnd/>
            </a:ln>
            <a:effectLst>
              <a:outerShdw dist="53882" dir="2700000" algn="ctr" rotWithShape="0">
                <a:srgbClr val="8C8C8C"/>
              </a:outerShdw>
            </a:effectLst>
          </p:spPr>
          <p:txBody>
            <a:bodyPr lIns="84966" tIns="42483" rIns="84966" bIns="42483"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2000">
                  <a:solidFill>
                    <a:schemeClr val="tx1"/>
                  </a:solidFill>
                </a:rPr>
                <a:t>Ethique</a:t>
              </a:r>
            </a:p>
            <a:p>
              <a:pPr algn="ctr"/>
              <a:r>
                <a:rPr lang="fr-BE" altLang="fr-FR" sz="3600">
                  <a:solidFill>
                    <a:schemeClr val="tx1"/>
                  </a:solidFill>
                </a:rPr>
                <a:t>Protestante</a:t>
              </a:r>
            </a:p>
            <a:p>
              <a:pPr algn="ctr"/>
              <a:endParaRPr lang="fr-BE" altLang="fr-FR" sz="3600">
                <a:solidFill>
                  <a:schemeClr val="tx1"/>
                </a:solidFill>
              </a:endParaRPr>
            </a:p>
            <a:p>
              <a:pPr algn="ctr"/>
              <a:endParaRPr lang="fr-BE" altLang="fr-FR" sz="3600">
                <a:solidFill>
                  <a:schemeClr val="tx1"/>
                </a:solidFill>
              </a:endParaRPr>
            </a:p>
            <a:p>
              <a:pPr algn="ctr"/>
              <a:endParaRPr lang="fr-BE" altLang="fr-FR" sz="3600">
                <a:solidFill>
                  <a:schemeClr val="tx1"/>
                </a:solidFill>
              </a:endParaRPr>
            </a:p>
            <a:p>
              <a:pPr algn="ctr"/>
              <a:endParaRPr lang="fr-BE" altLang="fr-FR" sz="3600">
                <a:solidFill>
                  <a:schemeClr val="tx1"/>
                </a:solidFill>
              </a:endParaRPr>
            </a:p>
            <a:p>
              <a:pPr algn="ctr"/>
              <a:endParaRPr lang="fr-BE" altLang="fr-FR" sz="3600">
                <a:solidFill>
                  <a:schemeClr val="tx1"/>
                </a:solidFill>
              </a:endParaRPr>
            </a:p>
          </p:txBody>
        </p:sp>
        <p:sp>
          <p:nvSpPr>
            <p:cNvPr id="20488" name="Rectangle 39"/>
            <p:cNvSpPr>
              <a:spLocks noChangeArrowheads="1"/>
            </p:cNvSpPr>
            <p:nvPr/>
          </p:nvSpPr>
          <p:spPr bwMode="auto">
            <a:xfrm>
              <a:off x="5262218" y="2710135"/>
              <a:ext cx="1702777" cy="1452563"/>
            </a:xfrm>
            <a:prstGeom prst="rect">
              <a:avLst/>
            </a:prstGeom>
            <a:solidFill>
              <a:srgbClr val="D3D9F5"/>
            </a:solidFill>
            <a:ln w="12700">
              <a:solidFill>
                <a:srgbClr val="8C8C8C"/>
              </a:solidFill>
              <a:miter lim="800000"/>
              <a:headEnd/>
              <a:tailEnd/>
            </a:ln>
            <a:effectLst>
              <a:outerShdw dist="53882" dir="2700000" algn="ctr" rotWithShape="0">
                <a:srgbClr val="8C8C8C"/>
              </a:outerShdw>
            </a:effectLst>
          </p:spPr>
          <p:txBody>
            <a:bodyPr lIns="84966" tIns="42483" rIns="84966" bIns="42483"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2800">
                  <a:solidFill>
                    <a:schemeClr val="tx1"/>
                  </a:solidFill>
                </a:rPr>
                <a:t>Naissance du</a:t>
              </a:r>
            </a:p>
            <a:p>
              <a:pPr algn="ctr"/>
              <a:r>
                <a:rPr lang="fr-BE" altLang="fr-FR" sz="2800">
                  <a:solidFill>
                    <a:schemeClr val="tx1"/>
                  </a:solidFill>
                </a:rPr>
                <a:t>Capitalisme</a:t>
              </a:r>
            </a:p>
            <a:p>
              <a:pPr algn="ctr"/>
              <a:r>
                <a:rPr lang="fr-BE" altLang="fr-FR" sz="2800">
                  <a:solidFill>
                    <a:schemeClr val="tx1"/>
                  </a:solidFill>
                </a:rPr>
                <a:t>moderne</a:t>
              </a:r>
              <a:endParaRPr lang="fr-BE" altLang="fr-FR" sz="4400">
                <a:solidFill>
                  <a:schemeClr val="tx1"/>
                </a:solidFill>
              </a:endParaRPr>
            </a:p>
          </p:txBody>
        </p:sp>
      </p:grpSp>
      <p:pic>
        <p:nvPicPr>
          <p:cNvPr id="24" name="Picture 22" descr="Childish ethics 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561" y="7416106"/>
            <a:ext cx="2162908" cy="140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4"/>
          <p:cNvSpPr txBox="1">
            <a:spLocks noChangeArrowheads="1"/>
          </p:cNvSpPr>
          <p:nvPr/>
        </p:nvSpPr>
        <p:spPr bwMode="auto">
          <a:xfrm>
            <a:off x="3203331" y="177106"/>
            <a:ext cx="5832231" cy="109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accent1"/>
                </a:solidFill>
                <a:miter lim="800000"/>
                <a:headEnd/>
                <a:tailEnd/>
              </a14:hiddenLine>
            </a:ext>
          </a:extLst>
        </p:spPr>
        <p:txBody>
          <a:bodyPr lIns="91432" tIns="45716" rIns="91432" bIns="45716"/>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r" eaLnBrk="1" hangingPunct="1">
              <a:lnSpc>
                <a:spcPct val="80000"/>
              </a:lnSpc>
            </a:pPr>
            <a:r>
              <a:rPr lang="fr-BE" altLang="fr-FR" sz="2800">
                <a:solidFill>
                  <a:srgbClr val="000000"/>
                </a:solidFill>
                <a:ea typeface="ＭＳ Ｐゴシック" pitchFamily="34" charset="-128"/>
              </a:rPr>
              <a:t>Ethique &amp; Capitalisme ?</a:t>
            </a:r>
          </a:p>
        </p:txBody>
      </p:sp>
    </p:spTree>
    <p:extLst>
      <p:ext uri="{BB962C8B-B14F-4D97-AF65-F5344CB8AC3E}">
        <p14:creationId xmlns:p14="http://schemas.microsoft.com/office/powerpoint/2010/main" val="20992121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35" y="0"/>
            <a:ext cx="9180635" cy="6884789"/>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fr-FR"/>
          </a:p>
        </p:txBody>
      </p:sp>
      <p:pic>
        <p:nvPicPr>
          <p:cNvPr id="8195" name="Picture 3" descr="C:\Users\Laurent Ledoux\Documents\branded_baby_thumb_481.jpg"/>
          <p:cNvPicPr>
            <a:picLocks noChangeAspect="1" noChangeArrowheads="1"/>
          </p:cNvPicPr>
          <p:nvPr/>
        </p:nvPicPr>
        <p:blipFill>
          <a:blip r:embed="rId3">
            <a:extLst>
              <a:ext uri="{28A0092B-C50C-407E-A947-70E740481C1C}">
                <a14:useLocalDpi xmlns:a14="http://schemas.microsoft.com/office/drawing/2010/main" val="0"/>
              </a:ext>
            </a:extLst>
          </a:blip>
          <a:srcRect r="4922"/>
          <a:stretch>
            <a:fillRect/>
          </a:stretch>
        </p:blipFill>
        <p:spPr bwMode="auto">
          <a:xfrm>
            <a:off x="4787412" y="3668614"/>
            <a:ext cx="4356588" cy="321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descr="industrial progress 2 worker"/>
          <p:cNvPicPr>
            <a:picLocks noChangeAspect="1" noChangeArrowheads="1"/>
          </p:cNvPicPr>
          <p:nvPr/>
        </p:nvPicPr>
        <p:blipFill>
          <a:blip r:embed="rId4">
            <a:extLst>
              <a:ext uri="{28A0092B-C50C-407E-A947-70E740481C1C}">
                <a14:useLocalDpi xmlns:a14="http://schemas.microsoft.com/office/drawing/2010/main" val="0"/>
              </a:ext>
            </a:extLst>
          </a:blip>
          <a:srcRect l="48077" t="40660" r="2" b="-2"/>
          <a:stretch>
            <a:fillRect/>
          </a:stretch>
        </p:blipFill>
        <p:spPr bwMode="auto">
          <a:xfrm>
            <a:off x="1629508" y="1367731"/>
            <a:ext cx="3229708" cy="551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l="44647" t="33681" r="29156" b="10683"/>
          <a:stretch>
            <a:fillRect/>
          </a:stretch>
        </p:blipFill>
        <p:spPr bwMode="auto">
          <a:xfrm>
            <a:off x="826477" y="0"/>
            <a:ext cx="3993174" cy="476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2" descr="C:\Users\Laurent Ledoux\Documents\Grant_Wood_-_American_Gothic_-_Google_Art_Project.jpg"/>
          <p:cNvPicPr>
            <a:picLocks noChangeAspect="1" noChangeArrowheads="1"/>
          </p:cNvPicPr>
          <p:nvPr/>
        </p:nvPicPr>
        <p:blipFill>
          <a:blip r:embed="rId6">
            <a:extLst>
              <a:ext uri="{28A0092B-C50C-407E-A947-70E740481C1C}">
                <a14:useLocalDpi xmlns:a14="http://schemas.microsoft.com/office/drawing/2010/main" val="0"/>
              </a:ext>
            </a:extLst>
          </a:blip>
          <a:srcRect l="51352" r="11957"/>
          <a:stretch>
            <a:fillRect/>
          </a:stretch>
        </p:blipFill>
        <p:spPr bwMode="auto">
          <a:xfrm>
            <a:off x="-36635" y="-26789"/>
            <a:ext cx="2096966" cy="690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lide Number Placeholder 4"/>
          <p:cNvSpPr>
            <a:spLocks noGrp="1"/>
          </p:cNvSpPr>
          <p:nvPr>
            <p:ph type="sldNum" sz="quarter" idx="10"/>
          </p:nvPr>
        </p:nvSpPr>
        <p:spPr>
          <a:xfrm>
            <a:off x="-77666" y="7743528"/>
            <a:ext cx="441081" cy="366117"/>
          </a:xfrm>
        </p:spPr>
        <p:txBody>
          <a:bodyPr lIns="91432" tIns="45716" rIns="91432" bIns="45716"/>
          <a:lstStyle/>
          <a:p>
            <a:pPr algn="l">
              <a:defRPr/>
            </a:pPr>
            <a:fld id="{D4D711B3-0E8F-48AE-9083-A50B68022980}" type="slidenum">
              <a:rPr lang="fr-BE" altLang="fr-FR"/>
              <a:pPr algn="l">
                <a:defRPr/>
              </a:pPr>
              <a:t>29</a:t>
            </a:fld>
            <a:endParaRPr lang="fr-BE" altLang="fr-FR"/>
          </a:p>
        </p:txBody>
      </p:sp>
      <p:sp>
        <p:nvSpPr>
          <p:cNvPr id="21512" name="AutoShape 51"/>
          <p:cNvSpPr>
            <a:spLocks noChangeArrowheads="1"/>
          </p:cNvSpPr>
          <p:nvPr/>
        </p:nvSpPr>
        <p:spPr bwMode="gray">
          <a:xfrm rot="-1793693">
            <a:off x="-836735" y="3602858"/>
            <a:ext cx="11003574" cy="833981"/>
          </a:xfrm>
          <a:prstGeom prst="rightArrow">
            <a:avLst>
              <a:gd name="adj1" fmla="val 49778"/>
              <a:gd name="adj2" fmla="val 67155"/>
            </a:avLst>
          </a:prstGeom>
          <a:solidFill>
            <a:srgbClr val="EAEAEA"/>
          </a:solidFill>
          <a:ln>
            <a:noFill/>
          </a:ln>
          <a:effectLst>
            <a:outerShdw dist="35921" dir="2700000" algn="ctr" rotWithShape="0">
              <a:srgbClr val="8C8C8C"/>
            </a:outerShdw>
          </a:effectLst>
          <a:extLst>
            <a:ext uri="{91240B29-F687-4F45-9708-019B960494DF}">
              <a14:hiddenLine xmlns:a14="http://schemas.microsoft.com/office/drawing/2010/main" w="12700" algn="ctr">
                <a:solidFill>
                  <a:schemeClr val="accent1"/>
                </a:solidFill>
                <a:miter lim="800000"/>
                <a:headEnd/>
                <a:tailEnd/>
              </a14:hiddenLine>
            </a:ext>
          </a:extLst>
        </p:spPr>
        <p:txBody>
          <a:bodyPr lIns="84959" tIns="84959" rIns="84959" bIns="84959" anchor="ctr">
            <a:spAutoFit/>
          </a:bodyPr>
          <a:lstStyle>
            <a:lvl1pPr defTabSz="984250" eaLnBrk="0" hangingPunct="0">
              <a:defRPr sz="1600" b="1">
                <a:solidFill>
                  <a:schemeClr val="folHlink"/>
                </a:solidFill>
                <a:latin typeface="Arial" pitchFamily="34" charset="0"/>
              </a:defRPr>
            </a:lvl1pPr>
            <a:lvl2pPr marL="742950" indent="-285750" defTabSz="984250" eaLnBrk="0" hangingPunct="0">
              <a:defRPr sz="1600">
                <a:solidFill>
                  <a:schemeClr val="tx1"/>
                </a:solidFill>
                <a:latin typeface="Arial" pitchFamily="34" charset="0"/>
              </a:defRPr>
            </a:lvl2pPr>
            <a:lvl3pPr marL="1143000" indent="-228600" defTabSz="984250" eaLnBrk="0" hangingPunct="0">
              <a:buChar char="•"/>
              <a:defRPr sz="1600">
                <a:solidFill>
                  <a:schemeClr val="tx1"/>
                </a:solidFill>
                <a:latin typeface="Arial" pitchFamily="34" charset="0"/>
              </a:defRPr>
            </a:lvl3pPr>
            <a:lvl4pPr marL="1600200" indent="-228600" defTabSz="984250" eaLnBrk="0" hangingPunct="0">
              <a:buFont typeface="Arial" pitchFamily="34" charset="0"/>
              <a:buChar char="-"/>
              <a:defRPr sz="1600">
                <a:solidFill>
                  <a:schemeClr val="tx1"/>
                </a:solidFill>
                <a:latin typeface="Arial" pitchFamily="34" charset="0"/>
              </a:defRPr>
            </a:lvl4pPr>
            <a:lvl5pPr marL="2057400" indent="-228600" defTabSz="984250" eaLnBrk="0" hangingPunct="0">
              <a:buFont typeface="Arial" pitchFamily="34" charset="0"/>
              <a:buChar char="-"/>
              <a:defRPr sz="1600">
                <a:solidFill>
                  <a:schemeClr val="tx1"/>
                </a:solidFill>
                <a:latin typeface="Arial" pitchFamily="34" charset="0"/>
              </a:defRPr>
            </a:lvl5pPr>
            <a:lvl6pPr marL="25146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endParaRPr lang="fr-BE" altLang="fr-FR">
              <a:solidFill>
                <a:schemeClr val="tx1"/>
              </a:solidFill>
              <a:latin typeface="Georgia" pitchFamily="18" charset="0"/>
            </a:endParaRPr>
          </a:p>
        </p:txBody>
      </p:sp>
      <p:sp>
        <p:nvSpPr>
          <p:cNvPr id="1055782" name="Rectangle 38"/>
          <p:cNvSpPr>
            <a:spLocks noChangeArrowheads="1"/>
          </p:cNvSpPr>
          <p:nvPr/>
        </p:nvSpPr>
        <p:spPr bwMode="auto">
          <a:xfrm>
            <a:off x="250581" y="4271367"/>
            <a:ext cx="2101362" cy="2397622"/>
          </a:xfrm>
          <a:prstGeom prst="rect">
            <a:avLst/>
          </a:prstGeom>
          <a:solidFill>
            <a:srgbClr val="FFEEA7"/>
          </a:solidFill>
          <a:ln w="12700">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Ethique</a:t>
            </a:r>
          </a:p>
          <a:p>
            <a:pPr algn="ctr"/>
            <a:r>
              <a:rPr lang="fr-BE" altLang="fr-FR" sz="2200">
                <a:solidFill>
                  <a:schemeClr val="tx1"/>
                </a:solidFill>
              </a:rPr>
              <a:t>Protestante</a:t>
            </a: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p:txBody>
      </p:sp>
      <p:sp>
        <p:nvSpPr>
          <p:cNvPr id="1055783" name="Rectangle 39"/>
          <p:cNvSpPr>
            <a:spLocks noChangeArrowheads="1"/>
          </p:cNvSpPr>
          <p:nvPr/>
        </p:nvSpPr>
        <p:spPr bwMode="auto">
          <a:xfrm>
            <a:off x="451339" y="5015508"/>
            <a:ext cx="1702777" cy="1452563"/>
          </a:xfrm>
          <a:prstGeom prst="rect">
            <a:avLst/>
          </a:prstGeom>
          <a:solidFill>
            <a:srgbClr val="D3D9F5"/>
          </a:solidFill>
          <a:ln w="12700">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Naissance du</a:t>
            </a:r>
          </a:p>
          <a:p>
            <a:pPr algn="ctr"/>
            <a:r>
              <a:rPr lang="fr-BE" altLang="fr-FR" sz="1300">
                <a:solidFill>
                  <a:schemeClr val="tx1"/>
                </a:solidFill>
              </a:rPr>
              <a:t>Capitalisme</a:t>
            </a:r>
          </a:p>
          <a:p>
            <a:pPr algn="ctr"/>
            <a:r>
              <a:rPr lang="fr-BE" altLang="fr-FR" sz="1300">
                <a:solidFill>
                  <a:schemeClr val="tx1"/>
                </a:solidFill>
              </a:rPr>
              <a:t>moderne</a:t>
            </a:r>
            <a:endParaRPr lang="fr-BE" altLang="fr-FR" sz="2200">
              <a:solidFill>
                <a:schemeClr val="tx1"/>
              </a:solidFill>
            </a:endParaRPr>
          </a:p>
        </p:txBody>
      </p:sp>
      <p:sp>
        <p:nvSpPr>
          <p:cNvPr id="1055784" name="Rectangle 40"/>
          <p:cNvSpPr>
            <a:spLocks noChangeArrowheads="1"/>
          </p:cNvSpPr>
          <p:nvPr/>
        </p:nvSpPr>
        <p:spPr bwMode="auto">
          <a:xfrm>
            <a:off x="2831123" y="3695403"/>
            <a:ext cx="2101362" cy="2397621"/>
          </a:xfrm>
          <a:prstGeom prst="rect">
            <a:avLst/>
          </a:prstGeom>
          <a:solidFill>
            <a:srgbClr val="FFEEA7"/>
          </a:solidFill>
          <a:ln w="12700">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Ethique</a:t>
            </a:r>
          </a:p>
          <a:p>
            <a:pPr algn="ctr"/>
            <a:r>
              <a:rPr lang="fr-BE" altLang="fr-FR" sz="2200">
                <a:solidFill>
                  <a:schemeClr val="tx1"/>
                </a:solidFill>
              </a:rPr>
              <a:t>Progressiste</a:t>
            </a: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a:p>
            <a:pPr algn="ctr"/>
            <a:endParaRPr lang="fr-BE" altLang="fr-FR" sz="2200">
              <a:solidFill>
                <a:schemeClr val="tx1"/>
              </a:solidFill>
            </a:endParaRPr>
          </a:p>
        </p:txBody>
      </p:sp>
      <p:sp>
        <p:nvSpPr>
          <p:cNvPr id="1055785" name="Rectangle 41"/>
          <p:cNvSpPr>
            <a:spLocks noChangeArrowheads="1"/>
          </p:cNvSpPr>
          <p:nvPr/>
        </p:nvSpPr>
        <p:spPr bwMode="auto">
          <a:xfrm>
            <a:off x="3030415" y="4438054"/>
            <a:ext cx="1701312" cy="1452563"/>
          </a:xfrm>
          <a:prstGeom prst="rect">
            <a:avLst/>
          </a:prstGeom>
          <a:solidFill>
            <a:srgbClr val="D3D9F5"/>
          </a:solidFill>
          <a:ln w="12700">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Essor du</a:t>
            </a:r>
          </a:p>
          <a:p>
            <a:pPr algn="ctr"/>
            <a:r>
              <a:rPr lang="fr-BE" altLang="fr-FR" sz="1300">
                <a:solidFill>
                  <a:schemeClr val="tx1"/>
                </a:solidFill>
              </a:rPr>
              <a:t>Capitalisme</a:t>
            </a:r>
          </a:p>
          <a:p>
            <a:pPr algn="ctr"/>
            <a:r>
              <a:rPr lang="fr-BE" altLang="fr-FR" sz="1300">
                <a:solidFill>
                  <a:schemeClr val="tx1"/>
                </a:solidFill>
              </a:rPr>
              <a:t>industriel</a:t>
            </a:r>
            <a:endParaRPr lang="fr-BE" altLang="fr-FR" sz="2200">
              <a:solidFill>
                <a:schemeClr val="tx1"/>
              </a:solidFill>
            </a:endParaRPr>
          </a:p>
        </p:txBody>
      </p:sp>
      <p:sp>
        <p:nvSpPr>
          <p:cNvPr id="1055786" name="Rectangle 42"/>
          <p:cNvSpPr>
            <a:spLocks noChangeArrowheads="1"/>
          </p:cNvSpPr>
          <p:nvPr/>
        </p:nvSpPr>
        <p:spPr bwMode="auto">
          <a:xfrm>
            <a:off x="6516566" y="2789039"/>
            <a:ext cx="2099896" cy="1863328"/>
          </a:xfrm>
          <a:prstGeom prst="rect">
            <a:avLst/>
          </a:prstGeom>
          <a:solidFill>
            <a:srgbClr val="FFFF99"/>
          </a:solidFill>
          <a:ln w="12700">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Capitalisme</a:t>
            </a:r>
          </a:p>
          <a:p>
            <a:pPr algn="ctr"/>
            <a:r>
              <a:rPr lang="fr-BE" altLang="fr-FR" sz="2200">
                <a:solidFill>
                  <a:schemeClr val="tx1"/>
                </a:solidFill>
              </a:rPr>
              <a:t>Consumériste</a:t>
            </a:r>
            <a:endParaRPr lang="fr-BE" altLang="fr-FR" sz="1300">
              <a:solidFill>
                <a:schemeClr val="tx1"/>
              </a:solidFill>
            </a:endParaRPr>
          </a:p>
          <a:p>
            <a:pPr algn="ctr"/>
            <a:endParaRPr lang="fr-BE" altLang="fr-FR" sz="1300">
              <a:solidFill>
                <a:schemeClr val="tx1"/>
              </a:solidFill>
            </a:endParaRPr>
          </a:p>
          <a:p>
            <a:pPr algn="ctr"/>
            <a:endParaRPr lang="fr-BE" altLang="fr-FR" sz="2200">
              <a:solidFill>
                <a:schemeClr val="tx1"/>
              </a:solidFill>
            </a:endParaRPr>
          </a:p>
          <a:p>
            <a:pPr algn="ctr"/>
            <a:endParaRPr lang="fr-BE" altLang="fr-FR" sz="3300">
              <a:solidFill>
                <a:schemeClr val="tx1"/>
              </a:solidFill>
            </a:endParaRPr>
          </a:p>
        </p:txBody>
      </p:sp>
      <p:sp>
        <p:nvSpPr>
          <p:cNvPr id="1055787" name="Rectangle 43"/>
          <p:cNvSpPr>
            <a:spLocks noChangeArrowheads="1"/>
          </p:cNvSpPr>
          <p:nvPr/>
        </p:nvSpPr>
        <p:spPr bwMode="auto">
          <a:xfrm>
            <a:off x="6715859" y="3531692"/>
            <a:ext cx="1702777" cy="846832"/>
          </a:xfrm>
          <a:prstGeom prst="rect">
            <a:avLst/>
          </a:prstGeom>
          <a:solidFill>
            <a:srgbClr val="D3D9F5"/>
          </a:solidFill>
          <a:ln w="12700" algn="ctr">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Promotion</a:t>
            </a:r>
          </a:p>
          <a:p>
            <a:pPr algn="ctr"/>
            <a:r>
              <a:rPr lang="fr-BE" altLang="fr-FR" sz="1300">
                <a:solidFill>
                  <a:schemeClr val="tx1"/>
                </a:solidFill>
              </a:rPr>
              <a:t>d’une éthique</a:t>
            </a:r>
          </a:p>
          <a:p>
            <a:pPr algn="ctr"/>
            <a:r>
              <a:rPr lang="fr-BE" altLang="fr-FR" sz="1300">
                <a:solidFill>
                  <a:schemeClr val="tx1"/>
                </a:solidFill>
              </a:rPr>
              <a:t>infantilisante</a:t>
            </a:r>
          </a:p>
        </p:txBody>
      </p:sp>
      <p:sp>
        <p:nvSpPr>
          <p:cNvPr id="1055818" name="Rectangle 74"/>
          <p:cNvSpPr>
            <a:spLocks noChangeArrowheads="1"/>
          </p:cNvSpPr>
          <p:nvPr/>
        </p:nvSpPr>
        <p:spPr bwMode="auto">
          <a:xfrm>
            <a:off x="6516566" y="340817"/>
            <a:ext cx="2099896" cy="1864816"/>
          </a:xfrm>
          <a:prstGeom prst="rect">
            <a:avLst/>
          </a:prstGeom>
          <a:solidFill>
            <a:srgbClr val="D3D9F5"/>
          </a:solidFill>
          <a:ln w="12700" algn="ctr">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Ethique</a:t>
            </a:r>
          </a:p>
          <a:p>
            <a:pPr algn="ctr"/>
            <a:r>
              <a:rPr lang="fr-BE" altLang="fr-FR" sz="2000">
                <a:solidFill>
                  <a:schemeClr val="tx1"/>
                </a:solidFill>
              </a:rPr>
              <a:t>Post-capitaliste</a:t>
            </a:r>
          </a:p>
          <a:p>
            <a:pPr algn="ctr"/>
            <a:endParaRPr lang="fr-BE" altLang="fr-FR" sz="2000">
              <a:solidFill>
                <a:schemeClr val="tx1"/>
              </a:solidFill>
            </a:endParaRPr>
          </a:p>
          <a:p>
            <a:pPr algn="ctr"/>
            <a:endParaRPr lang="fr-BE" altLang="fr-FR" sz="1900">
              <a:solidFill>
                <a:schemeClr val="tx1"/>
              </a:solidFill>
            </a:endParaRPr>
          </a:p>
          <a:p>
            <a:pPr algn="ctr"/>
            <a:endParaRPr lang="fr-BE" altLang="fr-FR" sz="1300">
              <a:solidFill>
                <a:schemeClr val="tx1"/>
              </a:solidFill>
            </a:endParaRPr>
          </a:p>
          <a:p>
            <a:pPr algn="ctr"/>
            <a:endParaRPr lang="fr-BE" altLang="fr-FR" sz="1300">
              <a:solidFill>
                <a:schemeClr val="tx1"/>
              </a:solidFill>
            </a:endParaRPr>
          </a:p>
          <a:p>
            <a:pPr algn="ctr"/>
            <a:endParaRPr lang="fr-BE" altLang="fr-FR" sz="1300">
              <a:solidFill>
                <a:schemeClr val="tx1"/>
              </a:solidFill>
            </a:endParaRPr>
          </a:p>
        </p:txBody>
      </p:sp>
      <p:sp>
        <p:nvSpPr>
          <p:cNvPr id="1055819" name="Rectangle 75"/>
          <p:cNvSpPr>
            <a:spLocks noChangeArrowheads="1"/>
          </p:cNvSpPr>
          <p:nvPr/>
        </p:nvSpPr>
        <p:spPr bwMode="auto">
          <a:xfrm>
            <a:off x="6715859" y="1084958"/>
            <a:ext cx="1702777" cy="843855"/>
          </a:xfrm>
          <a:prstGeom prst="rect">
            <a:avLst/>
          </a:prstGeom>
          <a:solidFill>
            <a:srgbClr val="FFFF99"/>
          </a:solidFill>
          <a:ln w="12700" algn="ctr">
            <a:solidFill>
              <a:srgbClr val="8C8C8C"/>
            </a:solidFill>
            <a:miter lim="800000"/>
            <a:headEnd/>
            <a:tailEnd/>
          </a:ln>
          <a:effectLst>
            <a:outerShdw dist="53882" dir="2700000" algn="ctr" rotWithShape="0">
              <a:srgbClr val="8C8C8C"/>
            </a:outerShdw>
          </a:effectLst>
        </p:spPr>
        <p:txBody>
          <a:bodyPr lIns="84959" tIns="42479" rIns="84959" bIns="42479" anchor="ct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a:r>
              <a:rPr lang="fr-BE" altLang="fr-FR" sz="1300">
                <a:solidFill>
                  <a:schemeClr val="tx1"/>
                </a:solidFill>
              </a:rPr>
              <a:t>Capitalisme conscient ?</a:t>
            </a:r>
          </a:p>
        </p:txBody>
      </p:sp>
      <p:sp>
        <p:nvSpPr>
          <p:cNvPr id="28" name="Rectangle 4"/>
          <p:cNvSpPr txBox="1">
            <a:spLocks noChangeArrowheads="1"/>
          </p:cNvSpPr>
          <p:nvPr/>
        </p:nvSpPr>
        <p:spPr>
          <a:xfrm>
            <a:off x="-36512" y="44625"/>
            <a:ext cx="5832648" cy="1090613"/>
          </a:xfrm>
          <a:prstGeom prst="rect">
            <a:avLst/>
          </a:prstGeom>
          <a:noFill/>
          <a:ln>
            <a:noFill/>
          </a:ln>
          <a:extLst>
            <a:ext uri="{91240B29-F687-4F45-9708-019B960494DF}">
              <a14:hiddenLine xmlns:a14="http://schemas.microsoft.com/office/drawing/2010/main" w="12700">
                <a:solidFill>
                  <a:schemeClr val="accent1"/>
                </a:solidFill>
                <a:miter lim="800000"/>
                <a:headEnd/>
                <a:tailEnd/>
              </a14:hiddenLine>
            </a:ext>
          </a:extLst>
        </p:spPr>
        <p:txBody>
          <a:bodyPr lIns="91432" tIns="45716" rIns="91432" bIns="45716"/>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ct val="0"/>
              </a:spcBef>
              <a:buNone/>
              <a:defRPr/>
            </a:pPr>
            <a:r>
              <a:rPr lang="fr-BE" sz="2800" b="1" dirty="0">
                <a:solidFill>
                  <a:srgbClr val="000000"/>
                </a:solidFill>
                <a:ea typeface="ＭＳ Ｐゴシック" pitchFamily="34" charset="-128"/>
              </a:rPr>
              <a:t>Ethique &amp; </a:t>
            </a:r>
            <a:r>
              <a:rPr lang="fr-B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ＭＳ Ｐゴシック" pitchFamily="34" charset="-128"/>
              </a:rPr>
              <a:t>Capitalisme ?</a:t>
            </a:r>
            <a:endParaRPr lang="fr-BE" sz="2800" b="1" dirty="0">
              <a:ea typeface="ＭＳ Ｐゴシック" pitchFamily="34" charset="-128"/>
            </a:endParaRPr>
          </a:p>
        </p:txBody>
      </p:sp>
      <p:sp>
        <p:nvSpPr>
          <p:cNvPr id="3" name="Rectangle 2"/>
          <p:cNvSpPr/>
          <p:nvPr/>
        </p:nvSpPr>
        <p:spPr>
          <a:xfrm>
            <a:off x="6804249" y="1422935"/>
            <a:ext cx="1387256" cy="1882101"/>
          </a:xfrm>
          <a:prstGeom prst="rect">
            <a:avLst/>
          </a:prstGeom>
          <a:noFill/>
        </p:spPr>
        <p:txBody>
          <a:bodyPr lIns="91432" tIns="45716" rIns="91432" bIns="45716">
            <a:spAutoFit/>
          </a:bodyPr>
          <a:lstStyle/>
          <a:p>
            <a:pPr algn="ctr">
              <a:defRPr/>
            </a:pPr>
            <a:r>
              <a:rPr lang="en-US" sz="115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rPr>
              <a:t>?</a:t>
            </a:r>
          </a:p>
        </p:txBody>
      </p:sp>
    </p:spTree>
    <p:extLst>
      <p:ext uri="{BB962C8B-B14F-4D97-AF65-F5344CB8AC3E}">
        <p14:creationId xmlns:p14="http://schemas.microsoft.com/office/powerpoint/2010/main" val="363352271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5782"/>
                                        </p:tgtEl>
                                        <p:attrNameLst>
                                          <p:attrName>style.visibility</p:attrName>
                                        </p:attrNameLst>
                                      </p:cBhvr>
                                      <p:to>
                                        <p:strVal val="visible"/>
                                      </p:to>
                                    </p:set>
                                    <p:anim calcmode="lin" valueType="num">
                                      <p:cBhvr>
                                        <p:cTn id="7" dur="1000" fill="hold"/>
                                        <p:tgtEl>
                                          <p:spTgt spid="1055782"/>
                                        </p:tgtEl>
                                        <p:attrNameLst>
                                          <p:attrName>ppt_w</p:attrName>
                                        </p:attrNameLst>
                                      </p:cBhvr>
                                      <p:tavLst>
                                        <p:tav tm="0">
                                          <p:val>
                                            <p:strVal val="#ppt_w*0.70"/>
                                          </p:val>
                                        </p:tav>
                                        <p:tav tm="100000">
                                          <p:val>
                                            <p:strVal val="#ppt_w"/>
                                          </p:val>
                                        </p:tav>
                                      </p:tavLst>
                                    </p:anim>
                                    <p:anim calcmode="lin" valueType="num">
                                      <p:cBhvr>
                                        <p:cTn id="8" dur="1000" fill="hold"/>
                                        <p:tgtEl>
                                          <p:spTgt spid="1055782"/>
                                        </p:tgtEl>
                                        <p:attrNameLst>
                                          <p:attrName>ppt_h</p:attrName>
                                        </p:attrNameLst>
                                      </p:cBhvr>
                                      <p:tavLst>
                                        <p:tav tm="0">
                                          <p:val>
                                            <p:strVal val="#ppt_h"/>
                                          </p:val>
                                        </p:tav>
                                        <p:tav tm="100000">
                                          <p:val>
                                            <p:strVal val="#ppt_h"/>
                                          </p:val>
                                        </p:tav>
                                      </p:tavLst>
                                    </p:anim>
                                    <p:animEffect transition="in" filter="fade">
                                      <p:cBhvr>
                                        <p:cTn id="9" dur="1000"/>
                                        <p:tgtEl>
                                          <p:spTgt spid="105578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55783"/>
                                        </p:tgtEl>
                                        <p:attrNameLst>
                                          <p:attrName>style.visibility</p:attrName>
                                        </p:attrNameLst>
                                      </p:cBhvr>
                                      <p:to>
                                        <p:strVal val="visible"/>
                                      </p:to>
                                    </p:set>
                                    <p:anim calcmode="lin" valueType="num">
                                      <p:cBhvr>
                                        <p:cTn id="12" dur="1000" fill="hold"/>
                                        <p:tgtEl>
                                          <p:spTgt spid="1055783"/>
                                        </p:tgtEl>
                                        <p:attrNameLst>
                                          <p:attrName>ppt_w</p:attrName>
                                        </p:attrNameLst>
                                      </p:cBhvr>
                                      <p:tavLst>
                                        <p:tav tm="0">
                                          <p:val>
                                            <p:strVal val="#ppt_w*0.70"/>
                                          </p:val>
                                        </p:tav>
                                        <p:tav tm="100000">
                                          <p:val>
                                            <p:strVal val="#ppt_w"/>
                                          </p:val>
                                        </p:tav>
                                      </p:tavLst>
                                    </p:anim>
                                    <p:anim calcmode="lin" valueType="num">
                                      <p:cBhvr>
                                        <p:cTn id="13" dur="1000" fill="hold"/>
                                        <p:tgtEl>
                                          <p:spTgt spid="1055783"/>
                                        </p:tgtEl>
                                        <p:attrNameLst>
                                          <p:attrName>ppt_h</p:attrName>
                                        </p:attrNameLst>
                                      </p:cBhvr>
                                      <p:tavLst>
                                        <p:tav tm="0">
                                          <p:val>
                                            <p:strVal val="#ppt_h"/>
                                          </p:val>
                                        </p:tav>
                                        <p:tav tm="100000">
                                          <p:val>
                                            <p:strVal val="#ppt_h"/>
                                          </p:val>
                                        </p:tav>
                                      </p:tavLst>
                                    </p:anim>
                                    <p:animEffect transition="in" filter="fade">
                                      <p:cBhvr>
                                        <p:cTn id="14" dur="1000"/>
                                        <p:tgtEl>
                                          <p:spTgt spid="1055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55784"/>
                                        </p:tgtEl>
                                        <p:attrNameLst>
                                          <p:attrName>style.visibility</p:attrName>
                                        </p:attrNameLst>
                                      </p:cBhvr>
                                      <p:to>
                                        <p:strVal val="visible"/>
                                      </p:to>
                                    </p:set>
                                    <p:anim calcmode="lin" valueType="num">
                                      <p:cBhvr>
                                        <p:cTn id="19" dur="1000" fill="hold"/>
                                        <p:tgtEl>
                                          <p:spTgt spid="1055784"/>
                                        </p:tgtEl>
                                        <p:attrNameLst>
                                          <p:attrName>ppt_w</p:attrName>
                                        </p:attrNameLst>
                                      </p:cBhvr>
                                      <p:tavLst>
                                        <p:tav tm="0">
                                          <p:val>
                                            <p:strVal val="#ppt_w*0.70"/>
                                          </p:val>
                                        </p:tav>
                                        <p:tav tm="100000">
                                          <p:val>
                                            <p:strVal val="#ppt_w"/>
                                          </p:val>
                                        </p:tav>
                                      </p:tavLst>
                                    </p:anim>
                                    <p:anim calcmode="lin" valueType="num">
                                      <p:cBhvr>
                                        <p:cTn id="20" dur="1000" fill="hold"/>
                                        <p:tgtEl>
                                          <p:spTgt spid="1055784"/>
                                        </p:tgtEl>
                                        <p:attrNameLst>
                                          <p:attrName>ppt_h</p:attrName>
                                        </p:attrNameLst>
                                      </p:cBhvr>
                                      <p:tavLst>
                                        <p:tav tm="0">
                                          <p:val>
                                            <p:strVal val="#ppt_h"/>
                                          </p:val>
                                        </p:tav>
                                        <p:tav tm="100000">
                                          <p:val>
                                            <p:strVal val="#ppt_h"/>
                                          </p:val>
                                        </p:tav>
                                      </p:tavLst>
                                    </p:anim>
                                    <p:animEffect transition="in" filter="fade">
                                      <p:cBhvr>
                                        <p:cTn id="21" dur="1000"/>
                                        <p:tgtEl>
                                          <p:spTgt spid="105578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055785"/>
                                        </p:tgtEl>
                                        <p:attrNameLst>
                                          <p:attrName>style.visibility</p:attrName>
                                        </p:attrNameLst>
                                      </p:cBhvr>
                                      <p:to>
                                        <p:strVal val="visible"/>
                                      </p:to>
                                    </p:set>
                                    <p:anim calcmode="lin" valueType="num">
                                      <p:cBhvr>
                                        <p:cTn id="24" dur="1000" fill="hold"/>
                                        <p:tgtEl>
                                          <p:spTgt spid="1055785"/>
                                        </p:tgtEl>
                                        <p:attrNameLst>
                                          <p:attrName>ppt_w</p:attrName>
                                        </p:attrNameLst>
                                      </p:cBhvr>
                                      <p:tavLst>
                                        <p:tav tm="0">
                                          <p:val>
                                            <p:strVal val="#ppt_w*0.70"/>
                                          </p:val>
                                        </p:tav>
                                        <p:tav tm="100000">
                                          <p:val>
                                            <p:strVal val="#ppt_w"/>
                                          </p:val>
                                        </p:tav>
                                      </p:tavLst>
                                    </p:anim>
                                    <p:anim calcmode="lin" valueType="num">
                                      <p:cBhvr>
                                        <p:cTn id="25" dur="1000" fill="hold"/>
                                        <p:tgtEl>
                                          <p:spTgt spid="1055785"/>
                                        </p:tgtEl>
                                        <p:attrNameLst>
                                          <p:attrName>ppt_h</p:attrName>
                                        </p:attrNameLst>
                                      </p:cBhvr>
                                      <p:tavLst>
                                        <p:tav tm="0">
                                          <p:val>
                                            <p:strVal val="#ppt_h"/>
                                          </p:val>
                                        </p:tav>
                                        <p:tav tm="100000">
                                          <p:val>
                                            <p:strVal val="#ppt_h"/>
                                          </p:val>
                                        </p:tav>
                                      </p:tavLst>
                                    </p:anim>
                                    <p:animEffect transition="in" filter="fade">
                                      <p:cBhvr>
                                        <p:cTn id="26" dur="1000"/>
                                        <p:tgtEl>
                                          <p:spTgt spid="1055785"/>
                                        </p:tgtEl>
                                      </p:cBhvr>
                                    </p:animEffec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055786"/>
                                        </p:tgtEl>
                                        <p:attrNameLst>
                                          <p:attrName>style.visibility</p:attrName>
                                        </p:attrNameLst>
                                      </p:cBhvr>
                                      <p:to>
                                        <p:strVal val="visible"/>
                                      </p:to>
                                    </p:set>
                                    <p:anim calcmode="lin" valueType="num">
                                      <p:cBhvr>
                                        <p:cTn id="39" dur="1000" fill="hold"/>
                                        <p:tgtEl>
                                          <p:spTgt spid="1055786"/>
                                        </p:tgtEl>
                                        <p:attrNameLst>
                                          <p:attrName>ppt_w</p:attrName>
                                        </p:attrNameLst>
                                      </p:cBhvr>
                                      <p:tavLst>
                                        <p:tav tm="0">
                                          <p:val>
                                            <p:strVal val="#ppt_w*0.70"/>
                                          </p:val>
                                        </p:tav>
                                        <p:tav tm="100000">
                                          <p:val>
                                            <p:strVal val="#ppt_w"/>
                                          </p:val>
                                        </p:tav>
                                      </p:tavLst>
                                    </p:anim>
                                    <p:anim calcmode="lin" valueType="num">
                                      <p:cBhvr>
                                        <p:cTn id="40" dur="1000" fill="hold"/>
                                        <p:tgtEl>
                                          <p:spTgt spid="1055786"/>
                                        </p:tgtEl>
                                        <p:attrNameLst>
                                          <p:attrName>ppt_h</p:attrName>
                                        </p:attrNameLst>
                                      </p:cBhvr>
                                      <p:tavLst>
                                        <p:tav tm="0">
                                          <p:val>
                                            <p:strVal val="#ppt_h"/>
                                          </p:val>
                                        </p:tav>
                                        <p:tav tm="100000">
                                          <p:val>
                                            <p:strVal val="#ppt_h"/>
                                          </p:val>
                                        </p:tav>
                                      </p:tavLst>
                                    </p:anim>
                                    <p:animEffect transition="in" filter="fade">
                                      <p:cBhvr>
                                        <p:cTn id="41" dur="1000"/>
                                        <p:tgtEl>
                                          <p:spTgt spid="1055786"/>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055787"/>
                                        </p:tgtEl>
                                        <p:attrNameLst>
                                          <p:attrName>style.visibility</p:attrName>
                                        </p:attrNameLst>
                                      </p:cBhvr>
                                      <p:to>
                                        <p:strVal val="visible"/>
                                      </p:to>
                                    </p:set>
                                    <p:anim calcmode="lin" valueType="num">
                                      <p:cBhvr>
                                        <p:cTn id="44" dur="1000" fill="hold"/>
                                        <p:tgtEl>
                                          <p:spTgt spid="1055787"/>
                                        </p:tgtEl>
                                        <p:attrNameLst>
                                          <p:attrName>ppt_w</p:attrName>
                                        </p:attrNameLst>
                                      </p:cBhvr>
                                      <p:tavLst>
                                        <p:tav tm="0">
                                          <p:val>
                                            <p:strVal val="#ppt_w*0.70"/>
                                          </p:val>
                                        </p:tav>
                                        <p:tav tm="100000">
                                          <p:val>
                                            <p:strVal val="#ppt_w"/>
                                          </p:val>
                                        </p:tav>
                                      </p:tavLst>
                                    </p:anim>
                                    <p:anim calcmode="lin" valueType="num">
                                      <p:cBhvr>
                                        <p:cTn id="45" dur="1000" fill="hold"/>
                                        <p:tgtEl>
                                          <p:spTgt spid="1055787"/>
                                        </p:tgtEl>
                                        <p:attrNameLst>
                                          <p:attrName>ppt_h</p:attrName>
                                        </p:attrNameLst>
                                      </p:cBhvr>
                                      <p:tavLst>
                                        <p:tav tm="0">
                                          <p:val>
                                            <p:strVal val="#ppt_h"/>
                                          </p:val>
                                        </p:tav>
                                        <p:tav tm="100000">
                                          <p:val>
                                            <p:strVal val="#ppt_h"/>
                                          </p:val>
                                        </p:tav>
                                      </p:tavLst>
                                    </p:anim>
                                    <p:animEffect transition="in" filter="fade">
                                      <p:cBhvr>
                                        <p:cTn id="46" dur="1000"/>
                                        <p:tgtEl>
                                          <p:spTgt spid="105578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055818"/>
                                        </p:tgtEl>
                                        <p:attrNameLst>
                                          <p:attrName>style.visibility</p:attrName>
                                        </p:attrNameLst>
                                      </p:cBhvr>
                                      <p:to>
                                        <p:strVal val="visible"/>
                                      </p:to>
                                    </p:set>
                                    <p:anim calcmode="lin" valueType="num">
                                      <p:cBhvr>
                                        <p:cTn id="51" dur="1000" fill="hold"/>
                                        <p:tgtEl>
                                          <p:spTgt spid="1055818"/>
                                        </p:tgtEl>
                                        <p:attrNameLst>
                                          <p:attrName>ppt_w</p:attrName>
                                        </p:attrNameLst>
                                      </p:cBhvr>
                                      <p:tavLst>
                                        <p:tav tm="0">
                                          <p:val>
                                            <p:strVal val="#ppt_w*0.70"/>
                                          </p:val>
                                        </p:tav>
                                        <p:tav tm="100000">
                                          <p:val>
                                            <p:strVal val="#ppt_w"/>
                                          </p:val>
                                        </p:tav>
                                      </p:tavLst>
                                    </p:anim>
                                    <p:anim calcmode="lin" valueType="num">
                                      <p:cBhvr>
                                        <p:cTn id="52" dur="1000" fill="hold"/>
                                        <p:tgtEl>
                                          <p:spTgt spid="1055818"/>
                                        </p:tgtEl>
                                        <p:attrNameLst>
                                          <p:attrName>ppt_h</p:attrName>
                                        </p:attrNameLst>
                                      </p:cBhvr>
                                      <p:tavLst>
                                        <p:tav tm="0">
                                          <p:val>
                                            <p:strVal val="#ppt_h"/>
                                          </p:val>
                                        </p:tav>
                                        <p:tav tm="100000">
                                          <p:val>
                                            <p:strVal val="#ppt_h"/>
                                          </p:val>
                                        </p:tav>
                                      </p:tavLst>
                                    </p:anim>
                                    <p:animEffect transition="in" filter="fade">
                                      <p:cBhvr>
                                        <p:cTn id="53" dur="1000"/>
                                        <p:tgtEl>
                                          <p:spTgt spid="1055818"/>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055819"/>
                                        </p:tgtEl>
                                        <p:attrNameLst>
                                          <p:attrName>style.visibility</p:attrName>
                                        </p:attrNameLst>
                                      </p:cBhvr>
                                      <p:to>
                                        <p:strVal val="visible"/>
                                      </p:to>
                                    </p:set>
                                    <p:anim calcmode="lin" valueType="num">
                                      <p:cBhvr>
                                        <p:cTn id="56" dur="1000" fill="hold"/>
                                        <p:tgtEl>
                                          <p:spTgt spid="1055819"/>
                                        </p:tgtEl>
                                        <p:attrNameLst>
                                          <p:attrName>ppt_w</p:attrName>
                                        </p:attrNameLst>
                                      </p:cBhvr>
                                      <p:tavLst>
                                        <p:tav tm="0">
                                          <p:val>
                                            <p:strVal val="#ppt_w*0.70"/>
                                          </p:val>
                                        </p:tav>
                                        <p:tav tm="100000">
                                          <p:val>
                                            <p:strVal val="#ppt_w"/>
                                          </p:val>
                                        </p:tav>
                                      </p:tavLst>
                                    </p:anim>
                                    <p:anim calcmode="lin" valueType="num">
                                      <p:cBhvr>
                                        <p:cTn id="57" dur="1000" fill="hold"/>
                                        <p:tgtEl>
                                          <p:spTgt spid="1055819"/>
                                        </p:tgtEl>
                                        <p:attrNameLst>
                                          <p:attrName>ppt_h</p:attrName>
                                        </p:attrNameLst>
                                      </p:cBhvr>
                                      <p:tavLst>
                                        <p:tav tm="0">
                                          <p:val>
                                            <p:strVal val="#ppt_h"/>
                                          </p:val>
                                        </p:tav>
                                        <p:tav tm="100000">
                                          <p:val>
                                            <p:strVal val="#ppt_h"/>
                                          </p:val>
                                        </p:tav>
                                      </p:tavLst>
                                    </p:anim>
                                    <p:animEffect transition="in" filter="fade">
                                      <p:cBhvr>
                                        <p:cTn id="58" dur="1000"/>
                                        <p:tgtEl>
                                          <p:spTgt spid="1055819"/>
                                        </p:tgtEl>
                                      </p:cBhvr>
                                    </p:animEffec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82" grpId="0" animBg="1"/>
      <p:bldP spid="1055783" grpId="0" animBg="1"/>
      <p:bldP spid="1055784" grpId="0" animBg="1"/>
      <p:bldP spid="1055785" grpId="0" animBg="1"/>
      <p:bldP spid="1055786" grpId="0" animBg="1"/>
      <p:bldP spid="1055787" grpId="0" animBg="1"/>
      <p:bldP spid="1055818" grpId="0" animBg="1"/>
      <p:bldP spid="10558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r>
              <a:rPr lang="fr-BE" dirty="0" smtClean="0"/>
              <a:t>Pas pouvoir définir</a:t>
            </a:r>
            <a:endParaRPr lang="fr-BE" dirty="0"/>
          </a:p>
        </p:txBody>
      </p:sp>
      <p:pic>
        <p:nvPicPr>
          <p:cNvPr id="2050" name="Picture 2" descr="C:\Users\Laurent Ledoux\Documents\definition-devops-6-key-attributes-understand-agile.jpg"/>
          <p:cNvPicPr>
            <a:picLocks noChangeAspect="1" noChangeArrowheads="1"/>
          </p:cNvPicPr>
          <p:nvPr/>
        </p:nvPicPr>
        <p:blipFill rotWithShape="1">
          <a:blip r:embed="rId2">
            <a:extLst>
              <a:ext uri="{28A0092B-C50C-407E-A947-70E740481C1C}">
                <a14:useLocalDpi xmlns:a14="http://schemas.microsoft.com/office/drawing/2010/main" val="0"/>
              </a:ext>
            </a:extLst>
          </a:blip>
          <a:srcRect t="33494"/>
          <a:stretch/>
        </p:blipFill>
        <p:spPr bwMode="auto">
          <a:xfrm>
            <a:off x="0" y="0"/>
            <a:ext cx="9144000" cy="2913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Laurent Ledoux\Documents\cropped-prometheus-4.jpg"/>
          <p:cNvPicPr>
            <a:picLocks noChangeAspect="1" noChangeArrowheads="1"/>
          </p:cNvPicPr>
          <p:nvPr/>
        </p:nvPicPr>
        <p:blipFill rotWithShape="1">
          <a:blip r:embed="rId3">
            <a:extLst>
              <a:ext uri="{28A0092B-C50C-407E-A947-70E740481C1C}">
                <a14:useLocalDpi xmlns:a14="http://schemas.microsoft.com/office/drawing/2010/main" val="0"/>
              </a:ext>
            </a:extLst>
          </a:blip>
          <a:srcRect l="5898" t="17779" r="6081" b="18571"/>
          <a:stretch/>
        </p:blipFill>
        <p:spPr bwMode="auto">
          <a:xfrm>
            <a:off x="0" y="2492897"/>
            <a:ext cx="9144000" cy="43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567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03648" y="1556792"/>
            <a:ext cx="692818" cy="369332"/>
          </a:xfrm>
          <a:prstGeom prst="rect">
            <a:avLst/>
          </a:prstGeom>
          <a:noFill/>
        </p:spPr>
        <p:txBody>
          <a:bodyPr wrap="none" rtlCol="0">
            <a:spAutoFit/>
          </a:bodyPr>
          <a:lstStyle/>
          <a:p>
            <a:r>
              <a:rPr lang="fr-BE" dirty="0" smtClean="0"/>
              <a:t>Lotus</a:t>
            </a:r>
            <a:endParaRPr lang="fr-BE" dirty="0"/>
          </a:p>
        </p:txBody>
      </p:sp>
      <p:pic>
        <p:nvPicPr>
          <p:cNvPr id="5122" name="Picture 2" descr="C:\Users\Laurent Ledoux\Documents\lotus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50139"/>
            <a:ext cx="5252884" cy="75308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Laurent Ledoux\Documents\lotus cit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67022" t="15261" r="1908" b="10566"/>
          <a:stretch/>
        </p:blipFill>
        <p:spPr bwMode="auto">
          <a:xfrm>
            <a:off x="5216372" y="-350139"/>
            <a:ext cx="3927627" cy="753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78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aurent Ledoux\Documents\7b4faf977015707049fd63e7b82447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5" y="1"/>
            <a:ext cx="92260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8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35564" r="30119" b="13610"/>
          <a:stretch/>
        </p:blipFill>
        <p:spPr bwMode="auto">
          <a:xfrm>
            <a:off x="-1"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5356373"/>
            <a:ext cx="2241576" cy="1384995"/>
          </a:xfrm>
          <a:prstGeom prst="rect">
            <a:avLst/>
          </a:prstGeom>
          <a:noFill/>
        </p:spPr>
        <p:txBody>
          <a:bodyPr wrap="none" rtlCol="0">
            <a:spAutoFit/>
          </a:bodyPr>
          <a:lstStyle/>
          <a:p>
            <a:r>
              <a:rPr lang="fr-BE" sz="1400" b="1" dirty="0" smtClean="0">
                <a:solidFill>
                  <a:schemeClr val="bg1"/>
                </a:solidFill>
              </a:rPr>
              <a:t>Séminaire </a:t>
            </a:r>
            <a:r>
              <a:rPr lang="fr-BE" sz="1400" b="1" dirty="0" err="1" smtClean="0">
                <a:solidFill>
                  <a:schemeClr val="bg1"/>
                </a:solidFill>
              </a:rPr>
              <a:t>Apo.G</a:t>
            </a:r>
            <a:endParaRPr lang="fr-BE" sz="1400" b="1" dirty="0" smtClean="0">
              <a:solidFill>
                <a:schemeClr val="bg1"/>
              </a:solidFill>
            </a:endParaRPr>
          </a:p>
          <a:p>
            <a:r>
              <a:rPr lang="fr-BE" sz="1400" b="1" dirty="0" smtClean="0">
                <a:solidFill>
                  <a:schemeClr val="bg1"/>
                </a:solidFill>
              </a:rPr>
              <a:t>12/01/17</a:t>
            </a:r>
          </a:p>
          <a:p>
            <a:r>
              <a:rPr lang="fr-BE" sz="1400" b="1" dirty="0" smtClean="0">
                <a:solidFill>
                  <a:schemeClr val="bg1"/>
                </a:solidFill>
              </a:rPr>
              <a:t>Laurent Ledoux</a:t>
            </a:r>
          </a:p>
          <a:p>
            <a:r>
              <a:rPr lang="fr-BE" sz="1400" b="1" dirty="0" smtClean="0">
                <a:solidFill>
                  <a:schemeClr val="bg1"/>
                </a:solidFill>
                <a:hlinkClick r:id="rId4"/>
              </a:rPr>
              <a:t>www.philoma.org</a:t>
            </a:r>
            <a:endParaRPr lang="fr-BE" sz="1400" b="1" dirty="0" smtClean="0">
              <a:solidFill>
                <a:schemeClr val="bg1"/>
              </a:solidFill>
            </a:endParaRPr>
          </a:p>
          <a:p>
            <a:r>
              <a:rPr lang="fr-BE" sz="1400" b="1" dirty="0" smtClean="0">
                <a:solidFill>
                  <a:schemeClr val="bg1"/>
                </a:solidFill>
                <a:hlinkClick r:id="rId5"/>
              </a:rPr>
              <a:t>Ledoux.laurent@gmail.com</a:t>
            </a:r>
            <a:endParaRPr lang="fr-BE" sz="1400" b="1" dirty="0" smtClean="0">
              <a:solidFill>
                <a:schemeClr val="bg1"/>
              </a:solidFill>
            </a:endParaRPr>
          </a:p>
          <a:p>
            <a:endParaRPr lang="fr-BE" sz="1400" b="1" dirty="0" smtClean="0">
              <a:solidFill>
                <a:schemeClr val="bg1"/>
              </a:solidFill>
            </a:endParaRPr>
          </a:p>
        </p:txBody>
      </p:sp>
      <p:sp>
        <p:nvSpPr>
          <p:cNvPr id="6" name="ZoneTexte 5"/>
          <p:cNvSpPr txBox="1"/>
          <p:nvPr/>
        </p:nvSpPr>
        <p:spPr>
          <a:xfrm>
            <a:off x="4427985" y="-29136"/>
            <a:ext cx="4716016" cy="6924973"/>
          </a:xfrm>
          <a:prstGeom prst="rect">
            <a:avLst/>
          </a:prstGeom>
          <a:solidFill>
            <a:schemeClr val="tx2">
              <a:lumMod val="60000"/>
              <a:lumOff val="40000"/>
              <a:alpha val="63922"/>
            </a:schemeClr>
          </a:solidFill>
        </p:spPr>
        <p:txBody>
          <a:bodyPr wrap="square" rtlCol="0">
            <a:spAutoFit/>
          </a:bodyPr>
          <a:lstStyle/>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Qu’est-ce que la spiritualité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4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Quelles sont les grandes balises de « mon » cheminement spirituel ? </a:t>
            </a:r>
          </a:p>
          <a:p>
            <a:pPr marL="342900" indent="-342900">
              <a:buAutoNum type="arabicPeriod"/>
            </a:pPr>
            <a:endParaRPr lang="fr-BE"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 « ma » spiritualité se traduit-elle dans mes actes quotidiens, en « privé » et au travail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Qu’avons-nous appris ? Que faire lundi matin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084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laurent_04_marcel_con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 y="0"/>
            <a:ext cx="3581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p:cNvSpPr>
            <a:spLocks noChangeArrowheads="1"/>
          </p:cNvSpPr>
          <p:nvPr/>
        </p:nvSpPr>
        <p:spPr bwMode="auto">
          <a:xfrm>
            <a:off x="5436577" y="4981278"/>
            <a:ext cx="3311769" cy="3750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p>
            <a:pPr algn="r">
              <a:defRPr/>
            </a:pPr>
            <a:r>
              <a:rPr lang="en-US" sz="2400" dirty="0" err="1">
                <a:solidFill>
                  <a:schemeClr val="bg1">
                    <a:lumMod val="50000"/>
                  </a:schemeClr>
                </a:solidFill>
              </a:rPr>
              <a:t>Conche</a:t>
            </a:r>
            <a:endParaRPr lang="en-US" sz="2400" dirty="0">
              <a:solidFill>
                <a:schemeClr val="bg1">
                  <a:lumMod val="50000"/>
                </a:schemeClr>
              </a:solidFill>
            </a:endParaRPr>
          </a:p>
        </p:txBody>
      </p:sp>
      <p:sp>
        <p:nvSpPr>
          <p:cNvPr id="49156" name="Rectangle 6"/>
          <p:cNvSpPr>
            <a:spLocks noChangeArrowheads="1"/>
          </p:cNvSpPr>
          <p:nvPr/>
        </p:nvSpPr>
        <p:spPr bwMode="auto">
          <a:xfrm>
            <a:off x="4239358" y="255985"/>
            <a:ext cx="45720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r>
              <a:rPr lang="en-US" altLang="fr-FR" sz="6000" dirty="0">
                <a:latin typeface="+mn-lt"/>
              </a:rPr>
              <a:t>La </a:t>
            </a:r>
            <a:r>
              <a:rPr lang="en-US" altLang="fr-FR" sz="6000" b="1" dirty="0" smtClean="0">
                <a:latin typeface="+mn-lt"/>
              </a:rPr>
              <a:t>Nature</a:t>
            </a:r>
            <a:r>
              <a:rPr lang="en-US" altLang="fr-FR" sz="6000" dirty="0" smtClean="0">
                <a:latin typeface="+mn-lt"/>
              </a:rPr>
              <a:t> </a:t>
            </a:r>
            <a:r>
              <a:rPr lang="en-US" altLang="fr-FR" sz="6000" dirty="0" err="1" smtClean="0">
                <a:latin typeface="+mn-lt"/>
              </a:rPr>
              <a:t>est</a:t>
            </a:r>
            <a:r>
              <a:rPr lang="en-US" altLang="fr-FR" sz="6000" dirty="0" smtClean="0">
                <a:latin typeface="+mn-lt"/>
              </a:rPr>
              <a:t> </a:t>
            </a:r>
            <a:r>
              <a:rPr lang="en-US" altLang="fr-FR" sz="6000" dirty="0" err="1" smtClean="0">
                <a:latin typeface="+mn-lt"/>
              </a:rPr>
              <a:t>infinie</a:t>
            </a:r>
            <a:r>
              <a:rPr lang="en-US" altLang="fr-FR" sz="6000" dirty="0" smtClean="0">
                <a:latin typeface="+mn-lt"/>
              </a:rPr>
              <a:t> </a:t>
            </a:r>
            <a:r>
              <a:rPr lang="en-US" altLang="fr-FR" sz="6000" dirty="0" err="1" smtClean="0">
                <a:latin typeface="+mn-lt"/>
              </a:rPr>
              <a:t>dans</a:t>
            </a:r>
            <a:r>
              <a:rPr lang="en-US" altLang="fr-FR" sz="6000" dirty="0" smtClean="0">
                <a:latin typeface="+mn-lt"/>
              </a:rPr>
              <a:t> le temps et </a:t>
            </a:r>
            <a:r>
              <a:rPr lang="en-US" altLang="fr-FR" sz="6000" dirty="0" err="1" smtClean="0">
                <a:latin typeface="+mn-lt"/>
              </a:rPr>
              <a:t>dans</a:t>
            </a:r>
            <a:r>
              <a:rPr lang="en-US" altLang="fr-FR" sz="6000" dirty="0" smtClean="0">
                <a:latin typeface="+mn-lt"/>
              </a:rPr>
              <a:t> </a:t>
            </a:r>
            <a:r>
              <a:rPr lang="en-US" altLang="fr-FR" sz="6000" dirty="0" err="1" smtClean="0">
                <a:latin typeface="+mn-lt"/>
              </a:rPr>
              <a:t>l’espace</a:t>
            </a:r>
            <a:endParaRPr lang="en-US" altLang="fr-FR" sz="6000" dirty="0">
              <a:latin typeface="+mn-lt"/>
            </a:endParaRPr>
          </a:p>
          <a:p>
            <a:pPr algn="r" eaLnBrk="1" hangingPunct="1">
              <a:defRPr/>
            </a:pPr>
            <a:endParaRPr lang="en-US" altLang="fr-FR" sz="6000" dirty="0">
              <a:latin typeface="+mn-lt"/>
            </a:endParaRPr>
          </a:p>
        </p:txBody>
      </p:sp>
      <p:sp>
        <p:nvSpPr>
          <p:cNvPr id="2" name="Tijdelijke aanduiding voor dianummer 1"/>
          <p:cNvSpPr>
            <a:spLocks noGrp="1"/>
          </p:cNvSpPr>
          <p:nvPr>
            <p:ph type="sldNum" sz="quarter" idx="4294967295"/>
          </p:nvPr>
        </p:nvSpPr>
        <p:spPr>
          <a:xfrm>
            <a:off x="8767397" y="6594575"/>
            <a:ext cx="130419" cy="144363"/>
          </a:xfrm>
        </p:spPr>
        <p:txBody>
          <a:bodyPr/>
          <a:lstStyle/>
          <a:p>
            <a:pPr>
              <a:defRPr/>
            </a:pPr>
            <a:fld id="{97CA1569-634A-4A18-B802-8D568BE6D250}" type="slidenum">
              <a:rPr lang="en-US"/>
              <a:pPr>
                <a:defRPr/>
              </a:pPr>
              <a:t>33</a:t>
            </a:fld>
            <a:endParaRPr lang="en-US"/>
          </a:p>
        </p:txBody>
      </p:sp>
      <p:pic>
        <p:nvPicPr>
          <p:cNvPr id="226306" name="Picture 2" descr="C:\Users\Laurent Ledoux\Documents\Philosophizing ad infinit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8203">
            <a:off x="5786804" y="4257974"/>
            <a:ext cx="1575288" cy="24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6"/>
          <p:cNvSpPr>
            <a:spLocks noChangeArrowheads="1"/>
          </p:cNvSpPr>
          <p:nvPr/>
        </p:nvSpPr>
        <p:spPr bwMode="auto">
          <a:xfrm>
            <a:off x="7297615" y="6535044"/>
            <a:ext cx="1846385" cy="41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966" tIns="84966" rIns="84966" bIns="84966">
            <a:spAutoFit/>
          </a:bodyPr>
          <a:lstStyle>
            <a:lvl1pPr defTabSz="984250" eaLnBrk="0" hangingPunct="0">
              <a:defRPr sz="1600">
                <a:solidFill>
                  <a:schemeClr val="tx1"/>
                </a:solidFill>
                <a:latin typeface="Georgia" pitchFamily="18" charset="0"/>
              </a:defRPr>
            </a:lvl1pPr>
            <a:lvl2pPr marL="742950" indent="-285750" defTabSz="984250" eaLnBrk="0" hangingPunct="0">
              <a:defRPr sz="1600">
                <a:solidFill>
                  <a:schemeClr val="tx1"/>
                </a:solidFill>
                <a:latin typeface="Georgia" pitchFamily="18" charset="0"/>
              </a:defRPr>
            </a:lvl2pPr>
            <a:lvl3pPr marL="1143000" indent="-228600" defTabSz="984250" eaLnBrk="0" hangingPunct="0">
              <a:defRPr sz="1600">
                <a:solidFill>
                  <a:schemeClr val="tx1"/>
                </a:solidFill>
                <a:latin typeface="Georgia" pitchFamily="18" charset="0"/>
              </a:defRPr>
            </a:lvl3pPr>
            <a:lvl4pPr marL="1600200" indent="-228600" defTabSz="984250" eaLnBrk="0" hangingPunct="0">
              <a:defRPr sz="1600">
                <a:solidFill>
                  <a:schemeClr val="tx1"/>
                </a:solidFill>
                <a:latin typeface="Georgia" pitchFamily="18" charset="0"/>
              </a:defRPr>
            </a:lvl4pPr>
            <a:lvl5pPr marL="2057400" indent="-228600" defTabSz="984250" eaLnBrk="0" hangingPunct="0">
              <a:defRPr sz="1600">
                <a:solidFill>
                  <a:schemeClr val="tx1"/>
                </a:solidFill>
                <a:latin typeface="Georgia" pitchFamily="18" charset="0"/>
              </a:defRPr>
            </a:lvl5pPr>
            <a:lvl6pPr marL="2514600" indent="-228600" defTabSz="984250" eaLnBrk="0" fontAlgn="base" hangingPunct="0">
              <a:spcBef>
                <a:spcPct val="0"/>
              </a:spcBef>
              <a:spcAft>
                <a:spcPct val="0"/>
              </a:spcAft>
              <a:defRPr sz="1600">
                <a:solidFill>
                  <a:schemeClr val="tx1"/>
                </a:solidFill>
                <a:latin typeface="Georgia" pitchFamily="18" charset="0"/>
              </a:defRPr>
            </a:lvl6pPr>
            <a:lvl7pPr marL="2971800" indent="-228600" defTabSz="984250" eaLnBrk="0" fontAlgn="base" hangingPunct="0">
              <a:spcBef>
                <a:spcPct val="0"/>
              </a:spcBef>
              <a:spcAft>
                <a:spcPct val="0"/>
              </a:spcAft>
              <a:defRPr sz="1600">
                <a:solidFill>
                  <a:schemeClr val="tx1"/>
                </a:solidFill>
                <a:latin typeface="Georgia" pitchFamily="18" charset="0"/>
              </a:defRPr>
            </a:lvl7pPr>
            <a:lvl8pPr marL="3429000" indent="-228600" defTabSz="984250" eaLnBrk="0" fontAlgn="base" hangingPunct="0">
              <a:spcBef>
                <a:spcPct val="0"/>
              </a:spcBef>
              <a:spcAft>
                <a:spcPct val="0"/>
              </a:spcAft>
              <a:defRPr sz="1600">
                <a:solidFill>
                  <a:schemeClr val="tx1"/>
                </a:solidFill>
                <a:latin typeface="Georgia" pitchFamily="18" charset="0"/>
              </a:defRPr>
            </a:lvl8pPr>
            <a:lvl9pPr marL="3886200" indent="-228600" defTabSz="984250" eaLnBrk="0" fontAlgn="base" hangingPunct="0">
              <a:spcBef>
                <a:spcPct val="0"/>
              </a:spcBef>
              <a:spcAft>
                <a:spcPct val="0"/>
              </a:spcAft>
              <a:defRPr sz="1600">
                <a:solidFill>
                  <a:schemeClr val="tx1"/>
                </a:solidFill>
                <a:latin typeface="Georgia" pitchFamily="18" charset="0"/>
              </a:defRPr>
            </a:lvl9pPr>
          </a:lstStyle>
          <a:p>
            <a:pPr eaLnBrk="1" hangingPunct="1"/>
            <a:endParaRPr lang="fr-FR" altLang="fr-FR"/>
          </a:p>
        </p:txBody>
      </p:sp>
    </p:spTree>
    <p:extLst>
      <p:ext uri="{BB962C8B-B14F-4D97-AF65-F5344CB8AC3E}">
        <p14:creationId xmlns:p14="http://schemas.microsoft.com/office/powerpoint/2010/main" val="2517857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491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226306"/>
                                        </p:tgtEl>
                                        <p:attrNameLst>
                                          <p:attrName>style.visibility</p:attrName>
                                        </p:attrNameLst>
                                      </p:cBhvr>
                                      <p:to>
                                        <p:strVal val="visible"/>
                                      </p:to>
                                    </p:set>
                                    <p:animEffect transition="in" filter="randombar(horizontal)">
                                      <p:cBhvr>
                                        <p:cTn id="11" dur="5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63769" y="669727"/>
            <a:ext cx="8036169" cy="372070"/>
          </a:xfrm>
        </p:spPr>
        <p:txBody>
          <a:bodyPr>
            <a:normAutofit fontScale="90000"/>
          </a:bodyPr>
          <a:lstStyle/>
          <a:p>
            <a:endParaRPr lang="fr-FR" altLang="fr-FR" smtClean="0"/>
          </a:p>
        </p:txBody>
      </p:sp>
      <p:sp>
        <p:nvSpPr>
          <p:cNvPr id="14339" name="Rectangle 3"/>
          <p:cNvSpPr>
            <a:spLocks noGrp="1" noChangeArrowheads="1"/>
          </p:cNvSpPr>
          <p:nvPr>
            <p:ph type="body" idx="1"/>
          </p:nvPr>
        </p:nvSpPr>
        <p:spPr>
          <a:xfrm>
            <a:off x="1389185" y="1599904"/>
            <a:ext cx="5310554" cy="317003"/>
          </a:xfrm>
        </p:spPr>
        <p:txBody>
          <a:bodyPr>
            <a:normAutofit fontScale="55000" lnSpcReduction="20000"/>
          </a:bodyPr>
          <a:lstStyle/>
          <a:p>
            <a:endParaRPr lang="fr-FR" altLang="fr-FR" smtClean="0"/>
          </a:p>
        </p:txBody>
      </p:sp>
      <p:pic>
        <p:nvPicPr>
          <p:cNvPr id="14340" name="Picture 4" descr="laurent_05_light_bul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9196"/>
            <a:ext cx="9753600" cy="731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063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laurent_06_light_bulbs"/>
          <p:cNvPicPr>
            <a:picLocks noChangeAspect="1" noChangeArrowheads="1"/>
          </p:cNvPicPr>
          <p:nvPr/>
        </p:nvPicPr>
        <p:blipFill>
          <a:blip r:embed="rId3">
            <a:extLst>
              <a:ext uri="{28A0092B-C50C-407E-A947-70E740481C1C}">
                <a14:useLocalDpi xmlns:a14="http://schemas.microsoft.com/office/drawing/2010/main" val="0"/>
              </a:ext>
            </a:extLst>
          </a:blip>
          <a:srcRect r="61024"/>
          <a:stretch>
            <a:fillRect/>
          </a:stretch>
        </p:blipFill>
        <p:spPr bwMode="auto">
          <a:xfrm>
            <a:off x="5580185" y="16372"/>
            <a:ext cx="3563815"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ChangeArrowheads="1"/>
          </p:cNvSpPr>
          <p:nvPr/>
        </p:nvSpPr>
        <p:spPr bwMode="auto">
          <a:xfrm>
            <a:off x="756139" y="260450"/>
            <a:ext cx="4248150" cy="434280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eaLnBrk="0" hangingPunct="0">
              <a:defRPr sz="1600" b="1">
                <a:solidFill>
                  <a:schemeClr val="folHlink"/>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buChar char="•"/>
              <a:defRPr sz="1600">
                <a:solidFill>
                  <a:schemeClr val="tx1"/>
                </a:solidFill>
                <a:latin typeface="Arial" pitchFamily="34" charset="0"/>
              </a:defRPr>
            </a:lvl3pPr>
            <a:lvl4pPr marL="1600200" indent="-228600" eaLnBrk="0" hangingPunct="0">
              <a:buFont typeface="Arial" pitchFamily="34" charset="0"/>
              <a:buChar char="-"/>
              <a:defRPr sz="1600">
                <a:solidFill>
                  <a:schemeClr val="tx1"/>
                </a:solidFill>
                <a:latin typeface="Arial" pitchFamily="34" charset="0"/>
              </a:defRPr>
            </a:lvl4pPr>
            <a:lvl5pPr marL="2057400" indent="-228600" eaLnBrk="0" hangingPunct="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endParaRPr lang="en-US" altLang="fr-FR" sz="4000" b="0">
              <a:solidFill>
                <a:schemeClr val="tx1"/>
              </a:solidFill>
              <a:ea typeface="ＭＳ Ｐゴシック" pitchFamily="34" charset="-128"/>
            </a:endParaRPr>
          </a:p>
          <a:p>
            <a:pPr eaLnBrk="1" hangingPunct="1"/>
            <a:r>
              <a:rPr lang="en-US" altLang="fr-FR" sz="4000" b="0">
                <a:solidFill>
                  <a:schemeClr val="tx1"/>
                </a:solidFill>
                <a:ea typeface="ＭＳ Ｐゴシック" pitchFamily="34" charset="-128"/>
              </a:rPr>
              <a:t>La limite est ce qu’une génération doit à la suivante</a:t>
            </a:r>
          </a:p>
          <a:p>
            <a:pPr eaLnBrk="1" hangingPunct="1"/>
            <a:endParaRPr lang="en-US" altLang="fr-FR" sz="4000" b="0">
              <a:solidFill>
                <a:schemeClr val="tx1"/>
              </a:solidFill>
              <a:ea typeface="ＭＳ Ｐゴシック" pitchFamily="34" charset="-128"/>
            </a:endParaRPr>
          </a:p>
          <a:p>
            <a:pPr eaLnBrk="1" hangingPunct="1"/>
            <a:r>
              <a:rPr lang="en-US" altLang="fr-FR" sz="4000" b="0">
                <a:solidFill>
                  <a:schemeClr val="tx1"/>
                </a:solidFill>
                <a:ea typeface="ＭＳ Ｐゴシック" pitchFamily="34" charset="-128"/>
              </a:rPr>
              <a:t/>
            </a:r>
            <a:br>
              <a:rPr lang="en-US" altLang="fr-FR" sz="4000" b="0">
                <a:solidFill>
                  <a:schemeClr val="tx1"/>
                </a:solidFill>
                <a:ea typeface="ＭＳ Ｐゴシック" pitchFamily="34" charset="-128"/>
              </a:rPr>
            </a:br>
            <a:endParaRPr lang="en-US" altLang="fr-FR" sz="4000" b="0">
              <a:solidFill>
                <a:schemeClr val="tx1"/>
              </a:solidFill>
              <a:ea typeface="ＭＳ Ｐゴシック" pitchFamily="34" charset="-128"/>
            </a:endParaRPr>
          </a:p>
        </p:txBody>
      </p:sp>
      <p:sp>
        <p:nvSpPr>
          <p:cNvPr id="19460" name="Rectangle 5"/>
          <p:cNvSpPr>
            <a:spLocks noChangeArrowheads="1"/>
          </p:cNvSpPr>
          <p:nvPr/>
        </p:nvSpPr>
        <p:spPr bwMode="auto">
          <a:xfrm>
            <a:off x="728297" y="6011169"/>
            <a:ext cx="6841880" cy="37653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p>
            <a:pPr>
              <a:defRPr/>
            </a:pPr>
            <a:r>
              <a:rPr lang="en-US" sz="2400" dirty="0">
                <a:solidFill>
                  <a:schemeClr val="bg1">
                    <a:lumMod val="50000"/>
                  </a:schemeClr>
                </a:solidFill>
              </a:rPr>
              <a:t>Legendre</a:t>
            </a:r>
          </a:p>
        </p:txBody>
      </p:sp>
      <p:sp>
        <p:nvSpPr>
          <p:cNvPr id="2" name="Tijdelijke aanduiding voor dianummer 1"/>
          <p:cNvSpPr>
            <a:spLocks noGrp="1"/>
          </p:cNvSpPr>
          <p:nvPr>
            <p:ph type="sldNum" sz="quarter" idx="10"/>
          </p:nvPr>
        </p:nvSpPr>
        <p:spPr>
          <a:xfrm>
            <a:off x="8767397" y="6594575"/>
            <a:ext cx="130419" cy="144363"/>
          </a:xfrm>
        </p:spPr>
        <p:txBody>
          <a:bodyPr/>
          <a:lstStyle/>
          <a:p>
            <a:pPr>
              <a:defRPr/>
            </a:pPr>
            <a:fld id="{6CB177ED-7138-4020-B441-18CBFB07E103}" type="slidenum">
              <a:rPr lang="en-US"/>
              <a:pPr>
                <a:defRPr/>
              </a:pPr>
              <a:t>35</a:t>
            </a:fld>
            <a:endParaRPr lang="en-US"/>
          </a:p>
        </p:txBody>
      </p:sp>
      <p:sp>
        <p:nvSpPr>
          <p:cNvPr id="15366" name="Rectangle 5"/>
          <p:cNvSpPr>
            <a:spLocks noChangeArrowheads="1"/>
          </p:cNvSpPr>
          <p:nvPr/>
        </p:nvSpPr>
        <p:spPr bwMode="auto">
          <a:xfrm>
            <a:off x="5767754" y="5820668"/>
            <a:ext cx="3130062" cy="714375"/>
          </a:xfrm>
          <a:prstGeom prst="rect">
            <a:avLst/>
          </a:prstGeom>
          <a:solidFill>
            <a:srgbClr val="EAEAEA">
              <a:alpha val="78038"/>
            </a:srgbClr>
          </a:solidFill>
          <a:ln w="12700">
            <a:solidFill>
              <a:srgbClr val="F8F8F8">
                <a:alpha val="50195"/>
              </a:srgbClr>
            </a:solidFill>
            <a:miter lim="800000"/>
            <a:headEnd/>
            <a:tailEnd/>
          </a:ln>
          <a:effectLst>
            <a:outerShdw dist="35921" dir="2700000" algn="ctr" rotWithShape="0">
              <a:srgbClr val="B2B2B2"/>
            </a:outerShdw>
          </a:effectLst>
        </p:spPr>
        <p:txBody>
          <a:bodyPr lIns="0" tIns="0" rIns="0" bIns="0">
            <a:spAutoFit/>
          </a:bodyPr>
          <a:lstStyle>
            <a:lvl1pPr defTabSz="762000" eaLnBrk="0" hangingPunct="0">
              <a:defRPr sz="1600" b="1">
                <a:solidFill>
                  <a:schemeClr val="folHlink"/>
                </a:solidFill>
                <a:latin typeface="Arial" pitchFamily="34" charset="0"/>
              </a:defRPr>
            </a:lvl1pPr>
            <a:lvl2pPr marL="742950" indent="-285750" defTabSz="762000" eaLnBrk="0" hangingPunct="0">
              <a:defRPr sz="1600">
                <a:solidFill>
                  <a:schemeClr val="tx1"/>
                </a:solidFill>
                <a:latin typeface="Arial" pitchFamily="34" charset="0"/>
              </a:defRPr>
            </a:lvl2pPr>
            <a:lvl3pPr marL="1143000" indent="-228600" defTabSz="762000" eaLnBrk="0" hangingPunct="0">
              <a:buChar char="•"/>
              <a:defRPr sz="1600">
                <a:solidFill>
                  <a:schemeClr val="tx1"/>
                </a:solidFill>
                <a:latin typeface="Arial" pitchFamily="34" charset="0"/>
              </a:defRPr>
            </a:lvl3pPr>
            <a:lvl4pPr marL="1600200" indent="-228600" defTabSz="762000" eaLnBrk="0" hangingPunct="0">
              <a:buFont typeface="Arial" pitchFamily="34" charset="0"/>
              <a:buChar char="-"/>
              <a:defRPr sz="1600">
                <a:solidFill>
                  <a:schemeClr val="tx1"/>
                </a:solidFill>
                <a:latin typeface="Arial" pitchFamily="34" charset="0"/>
              </a:defRPr>
            </a:lvl4pPr>
            <a:lvl5pPr marL="2057400" indent="-228600" defTabSz="762000" eaLnBrk="0" hangingPunct="0">
              <a:buFont typeface="Arial" pitchFamily="34" charset="0"/>
              <a:buChar char="-"/>
              <a:defRPr sz="1600">
                <a:solidFill>
                  <a:schemeClr val="tx1"/>
                </a:solidFill>
                <a:latin typeface="Arial" pitchFamily="34" charset="0"/>
              </a:defRPr>
            </a:lvl5pPr>
            <a:lvl6pPr marL="2514600" indent="-228600" defTabSz="7620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defTabSz="7620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defTabSz="7620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defTabSz="7620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nSpc>
                <a:spcPct val="90000"/>
              </a:lnSpc>
            </a:pPr>
            <a:r>
              <a:rPr lang="fr-BE" altLang="fr-FR" sz="1000" i="1">
                <a:solidFill>
                  <a:schemeClr val="tx2"/>
                </a:solidFill>
              </a:rPr>
              <a:t>… ces </a:t>
            </a:r>
            <a:r>
              <a:rPr lang="en-US" altLang="fr-FR" sz="1000" i="1">
                <a:solidFill>
                  <a:schemeClr val="tx2"/>
                </a:solidFill>
              </a:rPr>
              <a:t>320,000 ampoules représentent le nombre de Kilowatt heures qui sont perdues à chaque minute aux Etats-Unis en conséquence de l’usage inéfficace de l’électricité dans les maisons particulières, c’est à dire 230 millions par jour.</a:t>
            </a:r>
          </a:p>
        </p:txBody>
      </p:sp>
    </p:spTree>
    <p:extLst>
      <p:ext uri="{BB962C8B-B14F-4D97-AF65-F5344CB8AC3E}">
        <p14:creationId xmlns:p14="http://schemas.microsoft.com/office/powerpoint/2010/main" val="55554289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Laurent Ledoux\Documents\To copy\Anzawa - Color.jpg"/>
          <p:cNvPicPr>
            <a:picLocks noChangeAspect="1" noChangeArrowheads="1"/>
          </p:cNvPicPr>
          <p:nvPr/>
        </p:nvPicPr>
        <p:blipFill>
          <a:blip r:embed="rId2">
            <a:extLst>
              <a:ext uri="{28A0092B-C50C-407E-A947-70E740481C1C}">
                <a14:useLocalDpi xmlns:a14="http://schemas.microsoft.com/office/drawing/2010/main" val="0"/>
              </a:ext>
            </a:extLst>
          </a:blip>
          <a:srcRect t="22441" b="22656"/>
          <a:stretch>
            <a:fillRect/>
          </a:stretch>
        </p:blipFill>
        <p:spPr bwMode="auto">
          <a:xfrm>
            <a:off x="-36635" y="-26789"/>
            <a:ext cx="9180635" cy="688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6"/>
          <p:cNvSpPr>
            <a:spLocks noChangeArrowheads="1"/>
          </p:cNvSpPr>
          <p:nvPr/>
        </p:nvSpPr>
        <p:spPr bwMode="auto">
          <a:xfrm>
            <a:off x="-14483" y="156675"/>
            <a:ext cx="345638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eaLnBrk="1" hangingPunct="1">
              <a:defRPr/>
            </a:pPr>
            <a:r>
              <a:rPr lang="en-US" sz="8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en-US" sz="8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Cela</a:t>
            </a:r>
            <a:r>
              <a:rPr lang="en-US" sz="8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eaLnBrk="1" hangingPunct="1">
              <a:defRPr/>
            </a:pPr>
            <a:r>
              <a:rPr lang="en-US" sz="8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tire</a:t>
            </a:r>
          </a:p>
        </p:txBody>
      </p:sp>
      <p:sp>
        <p:nvSpPr>
          <p:cNvPr id="49157" name="Rectangle 6"/>
          <p:cNvSpPr>
            <a:spLocks noChangeArrowheads="1"/>
          </p:cNvSpPr>
          <p:nvPr/>
        </p:nvSpPr>
        <p:spPr bwMode="auto">
          <a:xfrm>
            <a:off x="7164288" y="4941168"/>
            <a:ext cx="180044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eaLnBrk="1" hangingPunct="1">
              <a:defRPr/>
            </a:pP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en-US"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Etre</a:t>
            </a: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un avec </a:t>
            </a:r>
            <a:r>
              <a:rPr lang="en-US"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l’arc</a:t>
            </a: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la </a:t>
            </a:r>
            <a:r>
              <a:rPr lang="en-US"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flèche</a:t>
            </a: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la </a:t>
            </a:r>
            <a:r>
              <a:rPr lang="en-US"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cible</a:t>
            </a: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et tout le </a:t>
            </a:r>
            <a:r>
              <a:rPr lang="en-US"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reste</a:t>
            </a:r>
            <a:r>
              <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a:p>
            <a:pPr algn="ctr" eaLnBrk="1" hangingPunct="1">
              <a:defRPr/>
            </a:pPr>
            <a:endPar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eaLnBrk="1" hangingPunct="1">
              <a:defRPr/>
            </a:pPr>
            <a:r>
              <a:rPr lang="en-US"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Anzawa</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49789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wd">
                                    <p:tmAbs val="100"/>
                                  </p:iterate>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Laurent Ledoux\Documents\waves.jpg"/>
          <p:cNvPicPr>
            <a:picLocks noChangeAspect="1" noChangeArrowheads="1"/>
          </p:cNvPicPr>
          <p:nvPr/>
        </p:nvPicPr>
        <p:blipFill>
          <a:blip r:embed="rId2">
            <a:extLst>
              <a:ext uri="{28A0092B-C50C-407E-A947-70E740481C1C}">
                <a14:useLocalDpi xmlns:a14="http://schemas.microsoft.com/office/drawing/2010/main" val="0"/>
              </a:ext>
            </a:extLst>
          </a:blip>
          <a:srcRect l="14259" t="4488" r="26685" b="2573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118459" y="53532"/>
            <a:ext cx="884061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a:defRPr/>
            </a:pP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Les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vagues</a:t>
            </a: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sont</a:t>
            </a: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distinctes</a:t>
            </a: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mais</a:t>
            </a: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pas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séparées</a:t>
            </a:r>
            <a:r>
              <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de la </a:t>
            </a:r>
            <a:r>
              <a:rPr lang="en-US" sz="41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mer</a:t>
            </a:r>
            <a:endParaRPr lang="en-US" sz="4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36790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C:\Users\Laurent Ledoux\Documents\bird out of water.jpg"/>
          <p:cNvPicPr>
            <a:picLocks noChangeAspect="1" noChangeArrowheads="1"/>
          </p:cNvPicPr>
          <p:nvPr/>
        </p:nvPicPr>
        <p:blipFill>
          <a:blip r:embed="rId2">
            <a:extLst>
              <a:ext uri="{28A0092B-C50C-407E-A947-70E740481C1C}">
                <a14:useLocalDpi xmlns:a14="http://schemas.microsoft.com/office/drawing/2010/main" val="0"/>
              </a:ext>
            </a:extLst>
          </a:blip>
          <a:srcRect b="5124"/>
          <a:stretch>
            <a:fillRect/>
          </a:stretch>
        </p:blipFill>
        <p:spPr bwMode="auto">
          <a:xfrm>
            <a:off x="-63012" y="-13395"/>
            <a:ext cx="9207012" cy="68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p:txBody>
          <a:bodyPr/>
          <a:lstStyle/>
          <a:p>
            <a:pPr>
              <a:defRPr/>
            </a:pPr>
            <a:fld id="{33911C83-C80F-44CE-AF35-C2ADD5FD2080}" type="slidenum">
              <a:rPr lang="fr-BE" smtClean="0"/>
              <a:pPr>
                <a:defRPr/>
              </a:pPr>
              <a:t>38</a:t>
            </a:fld>
            <a:endParaRPr lang="fr-BE"/>
          </a:p>
        </p:txBody>
      </p:sp>
      <p:sp>
        <p:nvSpPr>
          <p:cNvPr id="6" name="Rectangle 5"/>
          <p:cNvSpPr>
            <a:spLocks noChangeArrowheads="1"/>
          </p:cNvSpPr>
          <p:nvPr/>
        </p:nvSpPr>
        <p:spPr bwMode="auto">
          <a:xfrm>
            <a:off x="118459" y="1556792"/>
            <a:ext cx="285824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defRPr/>
            </a:pP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Les plumes des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oiseaux</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sont</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couverts</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d’une</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huile</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qui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leur</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permet</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de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plonger</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dans</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l’eau</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 sans se </a:t>
            </a:r>
            <a:r>
              <a:rPr lang="en-U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mouiller</a:t>
            </a:r>
            <a:endPar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18828860"/>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35564" r="30119" b="13610"/>
          <a:stretch/>
        </p:blipFill>
        <p:spPr bwMode="auto">
          <a:xfrm>
            <a:off x="-1"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5356373"/>
            <a:ext cx="2241576" cy="1384995"/>
          </a:xfrm>
          <a:prstGeom prst="rect">
            <a:avLst/>
          </a:prstGeom>
          <a:noFill/>
        </p:spPr>
        <p:txBody>
          <a:bodyPr wrap="none" rtlCol="0">
            <a:spAutoFit/>
          </a:bodyPr>
          <a:lstStyle/>
          <a:p>
            <a:r>
              <a:rPr lang="fr-BE" sz="1400" b="1" dirty="0" smtClean="0">
                <a:solidFill>
                  <a:schemeClr val="bg1"/>
                </a:solidFill>
              </a:rPr>
              <a:t>Séminaire </a:t>
            </a:r>
            <a:r>
              <a:rPr lang="fr-BE" sz="1400" b="1" dirty="0" err="1" smtClean="0">
                <a:solidFill>
                  <a:schemeClr val="bg1"/>
                </a:solidFill>
              </a:rPr>
              <a:t>Apo.G</a:t>
            </a:r>
            <a:endParaRPr lang="fr-BE" sz="1400" b="1" dirty="0" smtClean="0">
              <a:solidFill>
                <a:schemeClr val="bg1"/>
              </a:solidFill>
            </a:endParaRPr>
          </a:p>
          <a:p>
            <a:r>
              <a:rPr lang="fr-BE" sz="1400" b="1" dirty="0" smtClean="0">
                <a:solidFill>
                  <a:schemeClr val="bg1"/>
                </a:solidFill>
              </a:rPr>
              <a:t>12/01/17</a:t>
            </a:r>
          </a:p>
          <a:p>
            <a:r>
              <a:rPr lang="fr-BE" sz="1400" b="1" dirty="0" smtClean="0">
                <a:solidFill>
                  <a:schemeClr val="bg1"/>
                </a:solidFill>
              </a:rPr>
              <a:t>Laurent Ledoux</a:t>
            </a:r>
          </a:p>
          <a:p>
            <a:r>
              <a:rPr lang="fr-BE" sz="1400" b="1" dirty="0" smtClean="0">
                <a:solidFill>
                  <a:schemeClr val="bg1"/>
                </a:solidFill>
                <a:hlinkClick r:id="rId4"/>
              </a:rPr>
              <a:t>www.philoma.org</a:t>
            </a:r>
            <a:endParaRPr lang="fr-BE" sz="1400" b="1" dirty="0" smtClean="0">
              <a:solidFill>
                <a:schemeClr val="bg1"/>
              </a:solidFill>
            </a:endParaRPr>
          </a:p>
          <a:p>
            <a:r>
              <a:rPr lang="fr-BE" sz="1400" b="1" dirty="0" smtClean="0">
                <a:solidFill>
                  <a:schemeClr val="bg1"/>
                </a:solidFill>
                <a:hlinkClick r:id="rId5"/>
              </a:rPr>
              <a:t>Ledoux.laurent@gmail.com</a:t>
            </a:r>
            <a:endParaRPr lang="fr-BE" sz="1400" b="1" dirty="0" smtClean="0">
              <a:solidFill>
                <a:schemeClr val="bg1"/>
              </a:solidFill>
            </a:endParaRPr>
          </a:p>
          <a:p>
            <a:endParaRPr lang="fr-BE" sz="1400" b="1" dirty="0" smtClean="0">
              <a:solidFill>
                <a:schemeClr val="bg1"/>
              </a:solidFill>
            </a:endParaRPr>
          </a:p>
        </p:txBody>
      </p:sp>
      <p:sp>
        <p:nvSpPr>
          <p:cNvPr id="6" name="ZoneTexte 5"/>
          <p:cNvSpPr txBox="1"/>
          <p:nvPr/>
        </p:nvSpPr>
        <p:spPr>
          <a:xfrm>
            <a:off x="4427985" y="-29136"/>
            <a:ext cx="4716016" cy="7048083"/>
          </a:xfrm>
          <a:prstGeom prst="rect">
            <a:avLst/>
          </a:prstGeom>
          <a:solidFill>
            <a:schemeClr val="tx2">
              <a:lumMod val="60000"/>
              <a:lumOff val="40000"/>
              <a:alpha val="63922"/>
            </a:schemeClr>
          </a:solidFill>
        </p:spPr>
        <p:txBody>
          <a:bodyPr wrap="square" rtlCol="0">
            <a:spAutoFit/>
          </a:bodyPr>
          <a:lstStyle/>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Qu’est-ce que la spiritualité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Quelles sont les grandes balises de « mon » cheminement spirituel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3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 « ma » spiritualité se traduit-elle dans mes actes quotidiens, en « privé » et au travail ?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AutoNum type="arabicPeriod"/>
            </a:pPr>
            <a:r>
              <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Qu’avons-nous appris ? Que faire lundi matin ?</a:t>
            </a:r>
          </a:p>
          <a:p>
            <a:pPr marL="342900" indent="-342900">
              <a:buAutoNum type="arabicPeriod"/>
            </a:pPr>
            <a:endParaRPr lang="fr-BE"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276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05" r="10058"/>
          <a:stretch/>
        </p:blipFill>
        <p:spPr bwMode="auto">
          <a:xfrm>
            <a:off x="-1" y="-27384"/>
            <a:ext cx="9144001"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3435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Isaac Getz face"/>
          <p:cNvPicPr>
            <a:picLocks noChangeAspect="1" noChangeArrowheads="1"/>
          </p:cNvPicPr>
          <p:nvPr/>
        </p:nvPicPr>
        <p:blipFill>
          <a:blip r:embed="rId2">
            <a:extLst>
              <a:ext uri="{28A0092B-C50C-407E-A947-70E740481C1C}">
                <a14:useLocalDpi xmlns:a14="http://schemas.microsoft.com/office/drawing/2010/main" val="0"/>
              </a:ext>
            </a:extLst>
          </a:blip>
          <a:srcRect l="8527" r="3925"/>
          <a:stretch>
            <a:fillRect/>
          </a:stretch>
        </p:blipFill>
        <p:spPr bwMode="auto">
          <a:xfrm>
            <a:off x="-14653" y="0"/>
            <a:ext cx="45866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8"/>
                    </a:srgbClr>
                  </a:outerShdw>
                </a:effectLst>
              </a14:hiddenEffects>
            </a:ext>
          </a:extLst>
        </p:spPr>
      </p:pic>
      <p:pic>
        <p:nvPicPr>
          <p:cNvPr id="41987" name="Picture 2" descr="C:\Users\Laurent Ledoux\Documents\Ledoux - copied on 28 07 16\Ledoux - Copied\sharable-frederic-lalo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347" y="0"/>
            <a:ext cx="45866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4925795"/>
            <a:ext cx="9144000" cy="1754318"/>
          </a:xfrm>
          <a:prstGeom prst="rect">
            <a:avLst/>
          </a:prstGeom>
          <a:noFill/>
          <a:extLst/>
        </p:spPr>
        <p:txBody>
          <a:bodyPr wrap="square" lIns="91432" tIns="45716" rIns="91432" bIns="45716" rtlCol="0">
            <a:spAutoFit/>
          </a:bodyPr>
          <a:lstStyle/>
          <a:p>
            <a:pPr algn="ctr"/>
            <a:r>
              <a:rPr lang="en-US" sz="3600" dirty="0" smtClean="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rPr>
              <a:t>Trust &amp; Autonomy</a:t>
            </a:r>
            <a:endParaRPr lang="en-US" sz="36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endParaRPr>
          </a:p>
          <a:p>
            <a:pPr algn="ctr"/>
            <a:r>
              <a:rPr lang="en-US" sz="36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rPr>
              <a:t>Progress</a:t>
            </a:r>
          </a:p>
          <a:p>
            <a:pPr algn="ctr"/>
            <a:r>
              <a:rPr lang="en-US" sz="36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rPr>
              <a:t>Purpose &amp; Respect for intrinsic equality</a:t>
            </a:r>
          </a:p>
        </p:txBody>
      </p:sp>
      <p:pic>
        <p:nvPicPr>
          <p:cNvPr id="41989" name="Picture 3" descr="C:\Users\Laurent Ledoux\Documents\laloux book.jpg"/>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7895493" y="120552"/>
            <a:ext cx="1104900" cy="134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C:\Users\Laurent Ledoux\Documents\freedom inc.jpg"/>
          <p:cNvPicPr>
            <a:picLocks noChangeAspect="1" noChangeArrowheads="1"/>
          </p:cNvPicPr>
          <p:nvPr/>
        </p:nvPicPr>
        <p:blipFill>
          <a:blip r:embed="rId5">
            <a:extLst>
              <a:ext uri="{28A0092B-C50C-407E-A947-70E740481C1C}">
                <a14:useLocalDpi xmlns:a14="http://schemas.microsoft.com/office/drawing/2010/main" val="0"/>
              </a:ext>
            </a:extLst>
          </a:blip>
          <a:srcRect l="18889" t="19333" r="24667" b="7245"/>
          <a:stretch>
            <a:fillRect/>
          </a:stretch>
        </p:blipFill>
        <p:spPr bwMode="auto">
          <a:xfrm>
            <a:off x="158261" y="120551"/>
            <a:ext cx="1033097"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381524" y="53531"/>
            <a:ext cx="2459298" cy="523212"/>
          </a:xfrm>
          <a:prstGeom prst="rect">
            <a:avLst/>
          </a:prstGeom>
          <a:noFill/>
          <a:extLst/>
        </p:spPr>
        <p:txBody>
          <a:bodyPr wrap="square" lIns="91432" tIns="45716" rIns="91432" bIns="45716" rtlCol="0">
            <a:spAutoFit/>
          </a:bodyPr>
          <a:lstStyle/>
          <a:p>
            <a:r>
              <a:rPr lang="en-US" sz="28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rPr>
              <a:t>Getz</a:t>
            </a:r>
          </a:p>
        </p:txBody>
      </p:sp>
      <p:sp>
        <p:nvSpPr>
          <p:cNvPr id="11" name="Rectangle 6"/>
          <p:cNvSpPr>
            <a:spLocks noChangeArrowheads="1"/>
          </p:cNvSpPr>
          <p:nvPr/>
        </p:nvSpPr>
        <p:spPr bwMode="auto">
          <a:xfrm>
            <a:off x="5236708" y="53531"/>
            <a:ext cx="2459298" cy="523212"/>
          </a:xfrm>
          <a:prstGeom prst="rect">
            <a:avLst/>
          </a:prstGeom>
          <a:noFill/>
          <a:extLst/>
        </p:spPr>
        <p:txBody>
          <a:bodyPr wrap="square" lIns="91432" tIns="45716" rIns="91432" bIns="45716" rtlCol="0">
            <a:spAutoFit/>
          </a:bodyPr>
          <a:lstStyle/>
          <a:p>
            <a:pPr algn="r"/>
            <a:r>
              <a:rPr lang="en-US" sz="28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rPr>
              <a:t>Laloux</a:t>
            </a:r>
          </a:p>
        </p:txBody>
      </p:sp>
      <p:sp>
        <p:nvSpPr>
          <p:cNvPr id="49" name="TextBox 48"/>
          <p:cNvSpPr txBox="1"/>
          <p:nvPr/>
        </p:nvSpPr>
        <p:spPr>
          <a:xfrm>
            <a:off x="-14483" y="728625"/>
            <a:ext cx="9144000" cy="346249"/>
          </a:xfrm>
          <a:prstGeom prst="rect">
            <a:avLst/>
          </a:prstGeom>
          <a:noFill/>
        </p:spPr>
        <p:txBody>
          <a:bodyPr lIns="84966" tIns="42483" rIns="84966" bIns="42483">
            <a:spAutoFit/>
          </a:bodyPr>
          <a:lstStyle/>
          <a:p>
            <a:pPr algn="ctr" eaLnBrk="1" hangingPunct="1">
              <a:defRPr/>
            </a:pPr>
            <a:r>
              <a:rPr lang="fr-FR" sz="17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Human </a:t>
            </a:r>
            <a:r>
              <a:rPr lang="fr-FR" sz="1700" b="1"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dynamics</a:t>
            </a:r>
            <a:endParaRPr lang="fr-FR" sz="17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0575645"/>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rev="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cstate="print">
            <a:extLst>
              <a:ext uri="{28A0092B-C50C-407E-A947-70E740481C1C}">
                <a14:useLocalDpi xmlns:a14="http://schemas.microsoft.com/office/drawing/2010/main" val="0"/>
              </a:ext>
            </a:extLst>
          </a:blip>
          <a:srcRect l="28918" t="36119" r="13437"/>
          <a:stretch>
            <a:fillRect/>
          </a:stretch>
        </p:blipFill>
        <p:spPr bwMode="auto">
          <a:xfrm>
            <a:off x="0" y="-13395"/>
            <a:ext cx="9158654" cy="68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3"/>
          <p:cNvSpPr txBox="1"/>
          <p:nvPr/>
        </p:nvSpPr>
        <p:spPr>
          <a:xfrm>
            <a:off x="189129" y="1141870"/>
            <a:ext cx="8769810" cy="1030906"/>
          </a:xfrm>
          <a:prstGeom prst="rect">
            <a:avLst/>
          </a:prstGeom>
          <a:noFill/>
          <a:ln>
            <a:noFill/>
          </a:ln>
        </p:spPr>
        <p:txBody>
          <a:bodyPr lIns="91432" tIns="45716" rIns="91432" bIns="45716">
            <a:spAutoFit/>
          </a:bodyPr>
          <a:lstStyle/>
          <a:p>
            <a:pPr algn="ctr">
              <a:defRPr/>
            </a:pPr>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Ministry of </a:t>
            </a:r>
            <a:r>
              <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Transports</a:t>
            </a:r>
          </a:p>
        </p:txBody>
      </p:sp>
    </p:spTree>
    <p:extLst>
      <p:ext uri="{BB962C8B-B14F-4D97-AF65-F5344CB8AC3E}">
        <p14:creationId xmlns:p14="http://schemas.microsoft.com/office/powerpoint/2010/main" val="1755356291"/>
      </p:ext>
    </p:extLst>
  </p:cSld>
  <p:clrMapOvr>
    <a:masterClrMapping/>
  </p:clrMapOvr>
  <p:transition spd="slow">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2" cstate="print">
            <a:extLst>
              <a:ext uri="{28A0092B-C50C-407E-A947-70E740481C1C}">
                <a14:useLocalDpi xmlns:a14="http://schemas.microsoft.com/office/drawing/2010/main" val="0"/>
              </a:ext>
            </a:extLst>
          </a:blip>
          <a:srcRect l="3941" t="-278" r="5420"/>
          <a:stretch>
            <a:fillRect/>
          </a:stretch>
        </p:blipFill>
        <p:spPr bwMode="auto">
          <a:xfrm>
            <a:off x="-14654" y="-13395"/>
            <a:ext cx="9173308" cy="68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44851"/>
      </p:ext>
    </p:extLst>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0" y="148829"/>
            <a:ext cx="9144000" cy="849809"/>
          </a:xfrm>
        </p:spPr>
        <p:txBody>
          <a:bodyPr>
            <a:noAutofit/>
          </a:bodyPr>
          <a:lstStyle/>
          <a:p>
            <a:pPr algn="ctr"/>
            <a:r>
              <a:rPr lang="nl-NL" altLang="en-US" sz="2800" b="1" dirty="0" err="1"/>
              <a:t>Work</a:t>
            </a:r>
            <a:r>
              <a:rPr lang="nl-NL" altLang="en-US" sz="2800" b="1" dirty="0"/>
              <a:t> </a:t>
            </a:r>
            <a:r>
              <a:rPr lang="nl-NL" altLang="en-US" sz="2800" b="1" dirty="0" err="1"/>
              <a:t>when</a:t>
            </a:r>
            <a:r>
              <a:rPr lang="nl-NL" altLang="en-US" sz="2800" b="1" dirty="0"/>
              <a:t> </a:t>
            </a:r>
            <a:r>
              <a:rPr lang="nl-NL" altLang="en-US" sz="2800" b="1" dirty="0" err="1"/>
              <a:t>you</a:t>
            </a:r>
            <a:r>
              <a:rPr lang="nl-NL" altLang="en-US" sz="2800" b="1" dirty="0"/>
              <a:t> want</a:t>
            </a:r>
            <a:br>
              <a:rPr lang="nl-NL" altLang="en-US" sz="2800" b="1" dirty="0"/>
            </a:br>
            <a:r>
              <a:rPr lang="nl-NL" altLang="en-US" sz="3600" dirty="0" smtClean="0"/>
              <a:t>Suppressing </a:t>
            </a:r>
            <a:r>
              <a:rPr lang="nl-NL" altLang="en-US" sz="3600" dirty="0" err="1" smtClean="0"/>
              <a:t>the</a:t>
            </a:r>
            <a:r>
              <a:rPr lang="nl-NL" altLang="en-US" sz="3600" dirty="0" smtClean="0"/>
              <a:t> </a:t>
            </a:r>
            <a:r>
              <a:rPr lang="nl-NL" altLang="en-US" sz="3600" dirty="0" err="1" smtClean="0"/>
              <a:t>obligation</a:t>
            </a:r>
            <a:r>
              <a:rPr lang="nl-NL" altLang="en-US" sz="3600" dirty="0" smtClean="0"/>
              <a:t> </a:t>
            </a:r>
            <a:r>
              <a:rPr lang="nl-NL" altLang="en-US" sz="3600" dirty="0" err="1" smtClean="0"/>
              <a:t>to</a:t>
            </a:r>
            <a:r>
              <a:rPr lang="nl-NL" altLang="en-US" sz="3600" dirty="0" smtClean="0"/>
              <a:t> </a:t>
            </a:r>
            <a:r>
              <a:rPr lang="nl-NL" altLang="en-US" sz="3600" dirty="0" err="1" smtClean="0"/>
              <a:t>clock</a:t>
            </a:r>
            <a:r>
              <a:rPr lang="nl-NL" altLang="en-US" sz="3600" dirty="0" smtClean="0"/>
              <a:t>-in &amp; out</a:t>
            </a:r>
          </a:p>
        </p:txBody>
      </p:sp>
      <p:sp>
        <p:nvSpPr>
          <p:cNvPr id="6" name="Titel 1"/>
          <p:cNvSpPr txBox="1">
            <a:spLocks/>
          </p:cNvSpPr>
          <p:nvPr/>
        </p:nvSpPr>
        <p:spPr bwMode="auto">
          <a:xfrm>
            <a:off x="4882662" y="5213450"/>
            <a:ext cx="4226169" cy="5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2000" b="1" dirty="0" err="1">
                <a:solidFill>
                  <a:schemeClr val="accent5">
                    <a:lumMod val="75000"/>
                  </a:schemeClr>
                </a:solidFill>
              </a:rPr>
              <a:t>Réseau</a:t>
            </a:r>
            <a:r>
              <a:rPr lang="nl-NL" sz="2000" b="1" dirty="0">
                <a:solidFill>
                  <a:schemeClr val="accent5">
                    <a:lumMod val="75000"/>
                  </a:schemeClr>
                </a:solidFill>
              </a:rPr>
              <a:t> </a:t>
            </a:r>
            <a:r>
              <a:rPr lang="nl-NL" sz="2000" b="1" dirty="0" err="1">
                <a:solidFill>
                  <a:schemeClr val="accent5">
                    <a:lumMod val="75000"/>
                  </a:schemeClr>
                </a:solidFill>
              </a:rPr>
              <a:t>fédéral</a:t>
            </a:r>
            <a:r>
              <a:rPr lang="nl-NL" sz="2000" b="1" dirty="0">
                <a:solidFill>
                  <a:schemeClr val="accent5">
                    <a:lumMod val="75000"/>
                  </a:schemeClr>
                </a:solidFill>
              </a:rPr>
              <a:t> de </a:t>
            </a:r>
            <a:r>
              <a:rPr lang="nl-NL" sz="2000" b="1" dirty="0" err="1">
                <a:solidFill>
                  <a:schemeClr val="bg2">
                    <a:lumMod val="75000"/>
                  </a:schemeClr>
                </a:solidFill>
              </a:rPr>
              <a:t>bureaux</a:t>
            </a:r>
            <a:r>
              <a:rPr lang="nl-NL" sz="2000" b="1" dirty="0">
                <a:solidFill>
                  <a:schemeClr val="bg2">
                    <a:lumMod val="75000"/>
                  </a:schemeClr>
                </a:solidFill>
              </a:rPr>
              <a:t> </a:t>
            </a:r>
            <a:r>
              <a:rPr lang="nl-NL" sz="2000" b="1" dirty="0" err="1">
                <a:solidFill>
                  <a:schemeClr val="bg2">
                    <a:lumMod val="75000"/>
                  </a:schemeClr>
                </a:solidFill>
              </a:rPr>
              <a:t>satellites</a:t>
            </a:r>
            <a:endParaRPr lang="nl-NL" sz="2000" b="1" dirty="0">
              <a:solidFill>
                <a:schemeClr val="bg2">
                  <a:lumMod val="75000"/>
                </a:schemeClr>
              </a:solidFill>
            </a:endParaRPr>
          </a:p>
        </p:txBody>
      </p:sp>
      <p:sp>
        <p:nvSpPr>
          <p:cNvPr id="8" name="Titel 1"/>
          <p:cNvSpPr txBox="1">
            <a:spLocks/>
          </p:cNvSpPr>
          <p:nvPr/>
        </p:nvSpPr>
        <p:spPr bwMode="auto">
          <a:xfrm>
            <a:off x="106974" y="5213450"/>
            <a:ext cx="4775688" cy="5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2000" b="1" dirty="0" err="1">
                <a:solidFill>
                  <a:schemeClr val="accent5">
                    <a:lumMod val="75000"/>
                  </a:schemeClr>
                </a:solidFill>
              </a:rPr>
              <a:t>Jusqu’à</a:t>
            </a:r>
            <a:r>
              <a:rPr lang="nl-NL" sz="2000" b="1" dirty="0">
                <a:solidFill>
                  <a:schemeClr val="accent5">
                    <a:lumMod val="75000"/>
                  </a:schemeClr>
                </a:solidFill>
              </a:rPr>
              <a:t> 3 jours de </a:t>
            </a:r>
            <a:r>
              <a:rPr lang="nl-NL" sz="2000" b="1" dirty="0" err="1">
                <a:solidFill>
                  <a:schemeClr val="bg2">
                    <a:lumMod val="75000"/>
                  </a:schemeClr>
                </a:solidFill>
              </a:rPr>
              <a:t>télétravail</a:t>
            </a:r>
            <a:endParaRPr lang="nl-NL" sz="2000" b="1" dirty="0">
              <a:solidFill>
                <a:schemeClr val="bg2">
                  <a:lumMod val="75000"/>
                </a:schemeClr>
              </a:solidFill>
            </a:endParaRPr>
          </a:p>
        </p:txBody>
      </p:sp>
      <p:pic>
        <p:nvPicPr>
          <p:cNvPr id="6349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5609"/>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093490"/>
      </p:ext>
    </p:extLst>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0" y="564059"/>
            <a:ext cx="9144000" cy="477738"/>
          </a:xfrm>
        </p:spPr>
        <p:txBody>
          <a:bodyPr>
            <a:normAutofit fontScale="90000"/>
          </a:bodyPr>
          <a:lstStyle/>
          <a:p>
            <a:pPr algn="ctr"/>
            <a:r>
              <a:rPr lang="nl-NL" altLang="en-US" sz="3300" b="1"/>
              <a:t>Work where you want</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l="39091" t="40625" r="29723" b="14029"/>
          <a:stretch>
            <a:fillRect/>
          </a:stretch>
        </p:blipFill>
        <p:spPr bwMode="auto">
          <a:xfrm>
            <a:off x="4560277" y="1403450"/>
            <a:ext cx="4598377" cy="375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bwMode="auto">
          <a:xfrm>
            <a:off x="4560277" y="5423297"/>
            <a:ext cx="4598377" cy="5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a:defRPr sz="1600" b="1">
                <a:solidFill>
                  <a:schemeClr val="folHlink"/>
                </a:solidFill>
                <a:latin typeface="Arial" pitchFamily="34" charset="0"/>
              </a:defRPr>
            </a:lvl1pPr>
            <a:lvl2pPr marL="1588" indent="455613">
              <a:defRPr sz="1600">
                <a:solidFill>
                  <a:schemeClr val="tx1"/>
                </a:solidFill>
                <a:latin typeface="Arial" pitchFamily="34" charset="0"/>
              </a:defRPr>
            </a:lvl2pPr>
            <a:lvl3pPr marL="114300" indent="-111125">
              <a:buChar char="•"/>
              <a:defRPr sz="1600">
                <a:solidFill>
                  <a:schemeClr val="tx1"/>
                </a:solidFill>
                <a:latin typeface="Arial" pitchFamily="34" charset="0"/>
              </a:defRPr>
            </a:lvl3pPr>
            <a:lvl4pPr marL="219075" indent="-103188">
              <a:buFont typeface="Arial" pitchFamily="34" charset="0"/>
              <a:buChar char="-"/>
              <a:defRPr sz="1600">
                <a:solidFill>
                  <a:schemeClr val="tx1"/>
                </a:solidFill>
                <a:latin typeface="Arial" pitchFamily="34" charset="0"/>
              </a:defRPr>
            </a:lvl4pPr>
            <a:lvl5pPr marL="323850" indent="-103188">
              <a:buFont typeface="Arial" pitchFamily="34" charset="0"/>
              <a:buChar char="-"/>
              <a:defRPr sz="1600">
                <a:solidFill>
                  <a:schemeClr val="tx1"/>
                </a:solidFill>
                <a:latin typeface="Arial" pitchFamily="34" charset="0"/>
              </a:defRPr>
            </a:lvl5pPr>
            <a:lvl6pPr marL="781050" indent="-103188"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1238250" indent="-103188"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1695450" indent="-103188"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2152650" indent="-103188"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NL" altLang="en-US" sz="2200">
                <a:solidFill>
                  <a:schemeClr val="tx1"/>
                </a:solidFill>
              </a:rPr>
              <a:t>Federal network of satellite offices</a:t>
            </a:r>
          </a:p>
        </p:txBody>
      </p:sp>
      <p:pic>
        <p:nvPicPr>
          <p:cNvPr id="64517" name="Picture 4" descr="http://foto.regiojobs.hln.be/fotosartikelen/W600H9999Q100/22/31/-Geen-zin-om-te-gaan-werken-Misschien-is-thuiswerk-iets-voor-jou_0003223141.jpg"/>
          <p:cNvPicPr>
            <a:picLocks noChangeAspect="1" noChangeArrowheads="1"/>
          </p:cNvPicPr>
          <p:nvPr/>
        </p:nvPicPr>
        <p:blipFill>
          <a:blip r:embed="rId3">
            <a:extLst>
              <a:ext uri="{28A0092B-C50C-407E-A947-70E740481C1C}">
                <a14:useLocalDpi xmlns:a14="http://schemas.microsoft.com/office/drawing/2010/main" val="0"/>
              </a:ext>
            </a:extLst>
          </a:blip>
          <a:srcRect l="22250"/>
          <a:stretch>
            <a:fillRect/>
          </a:stretch>
        </p:blipFill>
        <p:spPr bwMode="auto">
          <a:xfrm>
            <a:off x="-14654" y="1403450"/>
            <a:ext cx="4399085" cy="376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itel 1"/>
          <p:cNvSpPr txBox="1">
            <a:spLocks/>
          </p:cNvSpPr>
          <p:nvPr/>
        </p:nvSpPr>
        <p:spPr bwMode="auto">
          <a:xfrm>
            <a:off x="0" y="5252146"/>
            <a:ext cx="4384431" cy="5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a:defRPr sz="1600" b="1">
                <a:solidFill>
                  <a:schemeClr val="folHlink"/>
                </a:solidFill>
                <a:latin typeface="Arial" pitchFamily="34" charset="0"/>
              </a:defRPr>
            </a:lvl1pPr>
            <a:lvl2pPr marL="1588" indent="455613">
              <a:defRPr sz="1600">
                <a:solidFill>
                  <a:schemeClr val="tx1"/>
                </a:solidFill>
                <a:latin typeface="Arial" pitchFamily="34" charset="0"/>
              </a:defRPr>
            </a:lvl2pPr>
            <a:lvl3pPr marL="114300" indent="-111125">
              <a:buChar char="•"/>
              <a:defRPr sz="1600">
                <a:solidFill>
                  <a:schemeClr val="tx1"/>
                </a:solidFill>
                <a:latin typeface="Arial" pitchFamily="34" charset="0"/>
              </a:defRPr>
            </a:lvl3pPr>
            <a:lvl4pPr marL="219075" indent="-103188">
              <a:buFont typeface="Arial" pitchFamily="34" charset="0"/>
              <a:buChar char="-"/>
              <a:defRPr sz="1600">
                <a:solidFill>
                  <a:schemeClr val="tx1"/>
                </a:solidFill>
                <a:latin typeface="Arial" pitchFamily="34" charset="0"/>
              </a:defRPr>
            </a:lvl4pPr>
            <a:lvl5pPr marL="323850" indent="-103188">
              <a:buFont typeface="Arial" pitchFamily="34" charset="0"/>
              <a:buChar char="-"/>
              <a:defRPr sz="1600">
                <a:solidFill>
                  <a:schemeClr val="tx1"/>
                </a:solidFill>
                <a:latin typeface="Arial" pitchFamily="34" charset="0"/>
              </a:defRPr>
            </a:lvl5pPr>
            <a:lvl6pPr marL="781050" indent="-103188"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1238250" indent="-103188"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1695450" indent="-103188"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2152650" indent="-103188"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NL" altLang="en-US" sz="2200">
                <a:solidFill>
                  <a:schemeClr val="tx1"/>
                </a:solidFill>
              </a:rPr>
              <a:t>Up to 3 days teleworking</a:t>
            </a:r>
          </a:p>
        </p:txBody>
      </p:sp>
    </p:spTree>
    <p:extLst>
      <p:ext uri="{BB962C8B-B14F-4D97-AF65-F5344CB8AC3E}">
        <p14:creationId xmlns:p14="http://schemas.microsoft.com/office/powerpoint/2010/main" val="149612436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65">
              <a:defRPr sz="1500" b="1">
                <a:solidFill>
                  <a:schemeClr val="folHlink"/>
                </a:solidFill>
                <a:latin typeface="Arial" pitchFamily="34" charset="0"/>
              </a:defRPr>
            </a:lvl1pPr>
            <a:lvl2pPr marL="690349" indent="-265519" defTabSz="914565">
              <a:defRPr sz="1500">
                <a:solidFill>
                  <a:schemeClr val="tx1"/>
                </a:solidFill>
                <a:latin typeface="Arial" pitchFamily="34" charset="0"/>
              </a:defRPr>
            </a:lvl2pPr>
            <a:lvl3pPr marL="1062076" indent="-212415" defTabSz="914565">
              <a:buChar char="•"/>
              <a:defRPr sz="1500">
                <a:solidFill>
                  <a:schemeClr val="tx1"/>
                </a:solidFill>
                <a:latin typeface="Arial" pitchFamily="34" charset="0"/>
              </a:defRPr>
            </a:lvl3pPr>
            <a:lvl4pPr marL="1486906" indent="-212415" defTabSz="914565">
              <a:buFont typeface="Arial" pitchFamily="34" charset="0"/>
              <a:buChar char="-"/>
              <a:defRPr sz="1500">
                <a:solidFill>
                  <a:schemeClr val="tx1"/>
                </a:solidFill>
                <a:latin typeface="Arial" pitchFamily="34" charset="0"/>
              </a:defRPr>
            </a:lvl4pPr>
            <a:lvl5pPr marL="1911736" indent="-212415" defTabSz="914565">
              <a:buFont typeface="Arial" pitchFamily="34" charset="0"/>
              <a:buChar char="-"/>
              <a:defRPr sz="1500">
                <a:solidFill>
                  <a:schemeClr val="tx1"/>
                </a:solidFill>
                <a:latin typeface="Arial" pitchFamily="34" charset="0"/>
              </a:defRPr>
            </a:lvl5pPr>
            <a:lvl6pPr marL="2336566" indent="-212415" defTabSz="914565" eaLnBrk="0" fontAlgn="base" hangingPunct="0">
              <a:spcBef>
                <a:spcPct val="0"/>
              </a:spcBef>
              <a:spcAft>
                <a:spcPct val="0"/>
              </a:spcAft>
              <a:buFont typeface="Arial" pitchFamily="34" charset="0"/>
              <a:buChar char="-"/>
              <a:defRPr sz="1500">
                <a:solidFill>
                  <a:schemeClr val="tx1"/>
                </a:solidFill>
                <a:latin typeface="Arial" pitchFamily="34" charset="0"/>
              </a:defRPr>
            </a:lvl6pPr>
            <a:lvl7pPr marL="2761397" indent="-212415" defTabSz="914565" eaLnBrk="0" fontAlgn="base" hangingPunct="0">
              <a:spcBef>
                <a:spcPct val="0"/>
              </a:spcBef>
              <a:spcAft>
                <a:spcPct val="0"/>
              </a:spcAft>
              <a:buFont typeface="Arial" pitchFamily="34" charset="0"/>
              <a:buChar char="-"/>
              <a:defRPr sz="1500">
                <a:solidFill>
                  <a:schemeClr val="tx1"/>
                </a:solidFill>
                <a:latin typeface="Arial" pitchFamily="34" charset="0"/>
              </a:defRPr>
            </a:lvl7pPr>
            <a:lvl8pPr marL="3186227" indent="-212415" defTabSz="914565" eaLnBrk="0" fontAlgn="base" hangingPunct="0">
              <a:spcBef>
                <a:spcPct val="0"/>
              </a:spcBef>
              <a:spcAft>
                <a:spcPct val="0"/>
              </a:spcAft>
              <a:buFont typeface="Arial" pitchFamily="34" charset="0"/>
              <a:buChar char="-"/>
              <a:defRPr sz="1500">
                <a:solidFill>
                  <a:schemeClr val="tx1"/>
                </a:solidFill>
                <a:latin typeface="Arial" pitchFamily="34" charset="0"/>
              </a:defRPr>
            </a:lvl8pPr>
            <a:lvl9pPr marL="3611057" indent="-212415" defTabSz="914565" eaLnBrk="0" fontAlgn="base" hangingPunct="0">
              <a:spcBef>
                <a:spcPct val="0"/>
              </a:spcBef>
              <a:spcAft>
                <a:spcPct val="0"/>
              </a:spcAft>
              <a:buFont typeface="Arial" pitchFamily="34" charset="0"/>
              <a:buChar char="-"/>
              <a:defRPr sz="1500">
                <a:solidFill>
                  <a:schemeClr val="tx1"/>
                </a:solidFill>
                <a:latin typeface="Arial" pitchFamily="34" charset="0"/>
              </a:defRPr>
            </a:lvl9pPr>
          </a:lstStyle>
          <a:p>
            <a:fld id="{B60DB927-87C9-40F6-BBEB-EA59470F9546}" type="slidenum">
              <a:rPr lang="fr-BE" altLang="fr-FR" sz="900" b="0">
                <a:solidFill>
                  <a:schemeClr val="tx1"/>
                </a:solidFill>
              </a:rPr>
              <a:pPr/>
              <a:t>45</a:t>
            </a:fld>
            <a:endParaRPr lang="fr-BE" altLang="fr-FR" sz="900" b="0">
              <a:solidFill>
                <a:schemeClr val="tx1"/>
              </a:solidFill>
            </a:endParaRPr>
          </a:p>
        </p:txBody>
      </p:sp>
      <p:pic>
        <p:nvPicPr>
          <p:cNvPr id="65539"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33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itel 1"/>
          <p:cNvSpPr>
            <a:spLocks noGrp="1"/>
          </p:cNvSpPr>
          <p:nvPr>
            <p:ph type="title"/>
          </p:nvPr>
        </p:nvSpPr>
        <p:spPr>
          <a:xfrm>
            <a:off x="0" y="1769567"/>
            <a:ext cx="9144000" cy="849808"/>
          </a:xfrm>
        </p:spPr>
        <p:txBody>
          <a:bodyPr>
            <a:normAutofit fontScale="90000"/>
          </a:bodyPr>
          <a:lstStyle/>
          <a:p>
            <a:pPr algn="ctr"/>
            <a:r>
              <a:rPr lang="nl-NL" altLang="en-US" sz="3300" b="1"/>
              <a:t>Work where you want</a:t>
            </a:r>
            <a:br>
              <a:rPr lang="nl-NL" altLang="en-US" sz="3300" b="1"/>
            </a:br>
            <a:r>
              <a:rPr lang="nl-NL" altLang="en-US" b="1" smtClean="0"/>
              <a:t>Cloud computing</a:t>
            </a:r>
            <a:endParaRPr lang="nl-NL" altLang="en-US" sz="3300" b="1"/>
          </a:p>
        </p:txBody>
      </p:sp>
    </p:spTree>
    <p:extLst>
      <p:ext uri="{BB962C8B-B14F-4D97-AF65-F5344CB8AC3E}">
        <p14:creationId xmlns:p14="http://schemas.microsoft.com/office/powerpoint/2010/main" val="592009915"/>
      </p:ext>
    </p:extLst>
  </p:cSld>
  <p:clrMapOvr>
    <a:masterClrMapping/>
  </p:clrMapOvr>
  <p:transition spd="slow">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urent Ledoux\Documents\o-PURPOSE-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52" r="9180"/>
          <a:stretch/>
        </p:blipFill>
        <p:spPr bwMode="auto">
          <a:xfrm>
            <a:off x="0" y="0"/>
            <a:ext cx="9144000" cy="68670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89134" y="322584"/>
            <a:ext cx="3770307" cy="3785644"/>
          </a:xfrm>
          <a:prstGeom prst="rect">
            <a:avLst/>
          </a:prstGeom>
          <a:noFill/>
          <a:ln>
            <a:noFill/>
          </a:ln>
        </p:spPr>
        <p:txBody>
          <a:bodyPr wrap="square" lIns="91432" tIns="45716" rIns="91432" bIns="45716" rtlCol="0">
            <a:spAutoFit/>
          </a:bodyPr>
          <a:lstStyle/>
          <a:p>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Purpose</a:t>
            </a:r>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 &amp; </a:t>
            </a:r>
          </a:p>
          <a:p>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Respect for </a:t>
            </a:r>
          </a:p>
          <a:p>
            <a:r>
              <a:rPr lang="fr-BE" sz="6000" dirty="0" err="1">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i</a:t>
            </a:r>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ntrinsic</a:t>
            </a:r>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 </a:t>
            </a:r>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equality</a:t>
            </a:r>
            <a:endParaRPr lang="fr-BE" sz="60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7" name="Ovaal 22"/>
          <p:cNvSpPr/>
          <p:nvPr/>
        </p:nvSpPr>
        <p:spPr>
          <a:xfrm>
            <a:off x="5268058" y="382489"/>
            <a:ext cx="679938" cy="6890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1</a:t>
            </a:r>
          </a:p>
        </p:txBody>
      </p:sp>
      <p:sp>
        <p:nvSpPr>
          <p:cNvPr id="8" name="Ovaal 25"/>
          <p:cNvSpPr/>
          <p:nvPr/>
        </p:nvSpPr>
        <p:spPr>
          <a:xfrm>
            <a:off x="5268058" y="1986856"/>
            <a:ext cx="679938" cy="69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2</a:t>
            </a:r>
          </a:p>
        </p:txBody>
      </p:sp>
      <p:sp>
        <p:nvSpPr>
          <p:cNvPr id="9" name="Ovaal 26"/>
          <p:cNvSpPr/>
          <p:nvPr/>
        </p:nvSpPr>
        <p:spPr>
          <a:xfrm>
            <a:off x="5268058" y="3625453"/>
            <a:ext cx="679938" cy="6890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3</a:t>
            </a:r>
          </a:p>
        </p:txBody>
      </p:sp>
      <p:sp>
        <p:nvSpPr>
          <p:cNvPr id="10" name="Tekstvak 27"/>
          <p:cNvSpPr txBox="1"/>
          <p:nvPr/>
        </p:nvSpPr>
        <p:spPr>
          <a:xfrm>
            <a:off x="6112120" y="301857"/>
            <a:ext cx="2349011" cy="830989"/>
          </a:xfrm>
          <a:prstGeom prst="rect">
            <a:avLst/>
          </a:prstGeom>
          <a:noFill/>
        </p:spPr>
        <p:txBody>
          <a:bodyPr lIns="91432" tIns="45716" rIns="91432" bIns="45716" anchor="ctr">
            <a:spAutoFit/>
          </a:bodyPr>
          <a:lstStyle/>
          <a:p>
            <a:pPr>
              <a:defRPr/>
            </a:pPr>
            <a:r>
              <a:rPr lang="nl-BE" sz="4800" dirty="0" err="1">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Whyway</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1" name="Tekstvak 28"/>
          <p:cNvSpPr txBox="1"/>
          <p:nvPr/>
        </p:nvSpPr>
        <p:spPr>
          <a:xfrm>
            <a:off x="6112120" y="1912922"/>
            <a:ext cx="2349011" cy="830989"/>
          </a:xfrm>
          <a:prstGeom prst="rect">
            <a:avLst/>
          </a:prstGeom>
          <a:noFill/>
        </p:spPr>
        <p:txBody>
          <a:bodyPr lIns="91432" tIns="45716" rIns="91432" bIns="45716" anchor="ctr">
            <a:spAutoFit/>
          </a:bodyPr>
          <a:lstStyle/>
          <a:p>
            <a:pPr>
              <a:defRPr/>
            </a:pPr>
            <a:r>
              <a:rPr lang="nl-BE" sz="4800" dirty="0" err="1">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Humility</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2" name="Tekstvak 29"/>
          <p:cNvSpPr txBox="1"/>
          <p:nvPr/>
        </p:nvSpPr>
        <p:spPr>
          <a:xfrm>
            <a:off x="6112120" y="3523243"/>
            <a:ext cx="2349011" cy="830989"/>
          </a:xfrm>
          <a:prstGeom prst="rect">
            <a:avLst/>
          </a:prstGeom>
          <a:noFill/>
        </p:spPr>
        <p:txBody>
          <a:bodyPr lIns="91432" tIns="45716" rIns="91432" bIns="45716" anchor="ctr">
            <a:spAutoFit/>
          </a:bodyPr>
          <a:lstStyle/>
          <a:p>
            <a:pPr>
              <a:defRPr/>
            </a:pPr>
            <a:r>
              <a:rPr lang="nl-BE" sz="4800" dirty="0" err="1">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Fairness</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3" name="Tekstvak 31"/>
          <p:cNvSpPr txBox="1"/>
          <p:nvPr/>
        </p:nvSpPr>
        <p:spPr>
          <a:xfrm>
            <a:off x="0" y="5638208"/>
            <a:ext cx="9144000" cy="1246487"/>
          </a:xfrm>
          <a:prstGeom prst="rect">
            <a:avLst/>
          </a:prstGeom>
          <a:noFill/>
          <a:ln>
            <a:noFill/>
          </a:ln>
        </p:spPr>
        <p:txBody>
          <a:bodyPr wrap="square" lIns="91432" tIns="45716" rIns="91432" bIns="45716" rtlCol="0">
            <a:spAutoFit/>
          </a:bodyPr>
          <a:lstStyle>
            <a:defPPr>
              <a:defRPr lang="fr-FR"/>
            </a:defPPr>
            <a:lvl1pPr>
              <a:defRPr sz="600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defRPr>
            </a:lvl1pPr>
          </a:lstStyle>
          <a:p>
            <a:pPr algn="ctr"/>
            <a:r>
              <a:rPr lang="nl-BE" sz="4400" dirty="0" err="1"/>
              <a:t>Everybody</a:t>
            </a:r>
            <a:r>
              <a:rPr lang="nl-BE" sz="4400" dirty="0"/>
              <a:t> </a:t>
            </a:r>
            <a:r>
              <a:rPr lang="nl-BE" sz="7500" dirty="0"/>
              <a:t>wants</a:t>
            </a:r>
            <a:r>
              <a:rPr lang="nl-BE" sz="4400" dirty="0"/>
              <a:t> </a:t>
            </a:r>
            <a:r>
              <a:rPr lang="nl-BE" sz="4400" dirty="0" err="1"/>
              <a:t>to</a:t>
            </a:r>
            <a:r>
              <a:rPr lang="nl-BE" sz="4400" dirty="0"/>
              <a:t> take </a:t>
            </a:r>
            <a:r>
              <a:rPr lang="nl-BE" sz="4400" dirty="0" err="1"/>
              <a:t>initiatives</a:t>
            </a:r>
            <a:r>
              <a:rPr lang="nl-BE" sz="4400" dirty="0"/>
              <a:t> </a:t>
            </a:r>
          </a:p>
        </p:txBody>
      </p:sp>
    </p:spTree>
    <p:extLst>
      <p:ext uri="{BB962C8B-B14F-4D97-AF65-F5344CB8AC3E}">
        <p14:creationId xmlns:p14="http://schemas.microsoft.com/office/powerpoint/2010/main" val="8307859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0" fill="hold"/>
                                        <p:tgtEl>
                                          <p:spTgt spid="13"/>
                                        </p:tgtEl>
                                        <p:attrNameLst>
                                          <p:attrName>ppt_w</p:attrName>
                                        </p:attrNameLst>
                                      </p:cBhvr>
                                      <p:tavLst>
                                        <p:tav tm="0">
                                          <p:val>
                                            <p:fltVal val="0"/>
                                          </p:val>
                                        </p:tav>
                                        <p:tav tm="100000">
                                          <p:val>
                                            <p:strVal val="#ppt_w"/>
                                          </p:val>
                                        </p:tav>
                                      </p:tavLst>
                                    </p:anim>
                                    <p:anim calcmode="lin" valueType="num">
                                      <p:cBhvr>
                                        <p:cTn id="26" dur="5000" fill="hold"/>
                                        <p:tgtEl>
                                          <p:spTgt spid="13"/>
                                        </p:tgtEl>
                                        <p:attrNameLst>
                                          <p:attrName>ppt_h</p:attrName>
                                        </p:attrNameLst>
                                      </p:cBhvr>
                                      <p:tavLst>
                                        <p:tav tm="0">
                                          <p:val>
                                            <p:fltVal val="0"/>
                                          </p:val>
                                        </p:tav>
                                        <p:tav tm="100000">
                                          <p:val>
                                            <p:strVal val="#ppt_h"/>
                                          </p:val>
                                        </p:tav>
                                      </p:tavLst>
                                    </p:anim>
                                    <p:animEffect transition="in" filter="fade">
                                      <p:cBhvr>
                                        <p:cTn id="2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Ledoux - New Folder Copied on Groupware on 26 02 15\black suits.png"/>
          <p:cNvPicPr>
            <a:picLocks noChangeAspect="1" noChangeArrowheads="1"/>
          </p:cNvPicPr>
          <p:nvPr/>
        </p:nvPicPr>
        <p:blipFill>
          <a:blip r:embed="rId3">
            <a:extLst>
              <a:ext uri="{28A0092B-C50C-407E-A947-70E740481C1C}">
                <a14:useLocalDpi xmlns:a14="http://schemas.microsoft.com/office/drawing/2010/main" val="0"/>
              </a:ext>
            </a:extLst>
          </a:blip>
          <a:srcRect t="12500" r="54816" b="22984"/>
          <a:stretch>
            <a:fillRect/>
          </a:stretch>
        </p:blipFill>
        <p:spPr bwMode="auto">
          <a:xfrm>
            <a:off x="-58615" y="-65484"/>
            <a:ext cx="9239250" cy="587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F:\Ledoux - New Folder Copied on Groupware on 26 02 15\black suits.png"/>
          <p:cNvPicPr>
            <a:picLocks noChangeAspect="1" noChangeArrowheads="1"/>
          </p:cNvPicPr>
          <p:nvPr/>
        </p:nvPicPr>
        <p:blipFill>
          <a:blip r:embed="rId3">
            <a:extLst>
              <a:ext uri="{28A0092B-C50C-407E-A947-70E740481C1C}">
                <a14:useLocalDpi xmlns:a14="http://schemas.microsoft.com/office/drawing/2010/main" val="0"/>
              </a:ext>
            </a:extLst>
          </a:blip>
          <a:srcRect l="48605" t="10367" r="2356" b="48495"/>
          <a:stretch>
            <a:fillRect/>
          </a:stretch>
        </p:blipFill>
        <p:spPr bwMode="auto">
          <a:xfrm>
            <a:off x="-58615" y="3429001"/>
            <a:ext cx="9239250" cy="35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5371" y="3469065"/>
            <a:ext cx="2569918" cy="3416312"/>
          </a:xfrm>
          <a:prstGeom prst="rect">
            <a:avLst/>
          </a:prstGeom>
          <a:noFill/>
        </p:spPr>
        <p:txBody>
          <a:bodyPr wrap="none" lIns="91432" tIns="45716" rIns="91432" bIns="45716">
            <a:spAutoFit/>
          </a:bodyPr>
          <a:lstStyle/>
          <a:p>
            <a:pPr algn="ctr">
              <a:defRPr/>
            </a:pPr>
            <a:r>
              <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Yang</a:t>
            </a:r>
          </a:p>
          <a:p>
            <a:pPr algn="ctr">
              <a:defRPr/>
            </a:pP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Full</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Expansion</a:t>
            </a:r>
          </a:p>
          <a:p>
            <a:pPr algn="ctr">
              <a:defRPr/>
            </a:pP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Shown</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Active</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Fire</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 name="ZoneTexte 5"/>
          <p:cNvSpPr txBox="1"/>
          <p:nvPr/>
        </p:nvSpPr>
        <p:spPr>
          <a:xfrm>
            <a:off x="6360861" y="1"/>
            <a:ext cx="2646862" cy="3416312"/>
          </a:xfrm>
          <a:prstGeom prst="rect">
            <a:avLst/>
          </a:prstGeom>
          <a:noFill/>
        </p:spPr>
        <p:txBody>
          <a:bodyPr wrap="none" lIns="91432" tIns="45716" rIns="91432" bIns="45716">
            <a:spAutoFit/>
          </a:bodyPr>
          <a:lstStyle/>
          <a:p>
            <a:pPr algn="ctr">
              <a:defRPr/>
            </a:pPr>
            <a:r>
              <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Yin</a:t>
            </a:r>
          </a:p>
          <a:p>
            <a:pPr algn="ctr">
              <a:defRPr/>
            </a:pP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Hollow</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Receptivity</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Hidden</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Passive</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defRPr/>
            </a:pP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Water</a:t>
            </a:r>
            <a:endParaRPr lang="fr-BE"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7844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wd">
                                    <p:tmAbs val="300"/>
                                  </p:iterate>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iterate type="wd">
                                    <p:tmAbs val="300"/>
                                  </p:iterate>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urent Ledoux\Documents\Mr.&amp;Mrs.Gore2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8032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Laurent Ledoux\Documents\gore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87" y="303554"/>
            <a:ext cx="1911843" cy="841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Laurent Ledoux\Documents\Corporate lattice.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823" b="98561" l="14286" r="83929"/>
                    </a14:imgEffect>
                  </a14:imgLayer>
                </a14:imgProps>
              </a:ext>
              <a:ext uri="{28A0092B-C50C-407E-A947-70E740481C1C}">
                <a14:useLocalDpi xmlns:a14="http://schemas.microsoft.com/office/drawing/2010/main" val="0"/>
              </a:ext>
            </a:extLst>
          </a:blip>
          <a:srcRect l="14382" t="21782" r="15215"/>
          <a:stretch/>
        </p:blipFill>
        <p:spPr bwMode="auto">
          <a:xfrm>
            <a:off x="5228963" y="927363"/>
            <a:ext cx="3755255" cy="31067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675355" y="189414"/>
            <a:ext cx="5362232" cy="830989"/>
          </a:xfrm>
          <a:prstGeom prst="rect">
            <a:avLst/>
          </a:prstGeom>
          <a:noFill/>
          <a:ln>
            <a:noFill/>
          </a:ln>
        </p:spPr>
        <p:txBody>
          <a:bodyPr wrap="square" lIns="91432" tIns="45716" rIns="91432" bIns="45716" rtlCol="0">
            <a:spAutoFit/>
          </a:bodyPr>
          <a:lstStyle/>
          <a:p>
            <a:pPr algn="ct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The </a:t>
            </a:r>
            <a:r>
              <a:rPr lang="fr-BE" sz="48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Lattice</a:t>
            </a: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structure</a:t>
            </a:r>
          </a:p>
        </p:txBody>
      </p:sp>
      <p:sp>
        <p:nvSpPr>
          <p:cNvPr id="6" name="ZoneTexte 5"/>
          <p:cNvSpPr txBox="1"/>
          <p:nvPr/>
        </p:nvSpPr>
        <p:spPr>
          <a:xfrm>
            <a:off x="99330" y="1146176"/>
            <a:ext cx="1773862" cy="584775"/>
          </a:xfrm>
          <a:prstGeom prst="rect">
            <a:avLst/>
          </a:prstGeom>
          <a:noFill/>
          <a:ln>
            <a:noFill/>
          </a:ln>
        </p:spPr>
        <p:txBody>
          <a:bodyPr wrap="square" lIns="91432" tIns="45716" rIns="91432" bIns="45716" rtlCol="0">
            <a:spAutoFit/>
          </a:bodyPr>
          <a:lstStyle/>
          <a:p>
            <a:pPr algn="ctr"/>
            <a:r>
              <a:rPr lang="fr-BE" sz="32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Purpose</a:t>
            </a:r>
            <a:endParaRPr lang="fr-BE" sz="32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
        <p:nvSpPr>
          <p:cNvPr id="7" name="ZoneTexte 6"/>
          <p:cNvSpPr txBox="1"/>
          <p:nvPr/>
        </p:nvSpPr>
        <p:spPr>
          <a:xfrm>
            <a:off x="263186" y="4999398"/>
            <a:ext cx="5578321" cy="1781111"/>
          </a:xfrm>
          <a:prstGeom prst="rect">
            <a:avLst/>
          </a:prstGeom>
          <a:noFill/>
          <a:ln>
            <a:noFill/>
          </a:ln>
        </p:spPr>
        <p:txBody>
          <a:bodyPr wrap="square" lIns="91432" tIns="45716" rIns="91432" bIns="45716" rtlCol="0">
            <a:spAutoFit/>
          </a:bodyPr>
          <a:lstStyle/>
          <a:p>
            <a:pPr marL="355569" indent="-355569">
              <a:buFont typeface="Arial" panose="020B0604020202020204" pitchFamily="34" charset="0"/>
              <a:buChar char="•"/>
            </a:pP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No </a:t>
            </a:r>
            <a:r>
              <a:rPr lang="fr-BE" sz="36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given</a:t>
            </a: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t>
            </a:r>
            <a:r>
              <a:rPr lang="fr-BE" sz="36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assignments</a:t>
            </a:r>
            <a:endPar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a:p>
            <a:pPr marL="355569" indent="-355569">
              <a:buFont typeface="Arial" panose="020B0604020202020204" pitchFamily="34" charset="0"/>
              <a:buChar char="•"/>
            </a:pP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No </a:t>
            </a:r>
            <a:r>
              <a:rPr lang="fr-BE" sz="36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ranks</a:t>
            </a: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and </a:t>
            </a:r>
            <a:r>
              <a:rPr lang="fr-BE" sz="36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titles</a:t>
            </a: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t>
            </a:r>
          </a:p>
          <a:p>
            <a:pPr marL="355569" indent="-355569">
              <a:buFont typeface="Arial" panose="020B0604020202020204" pitchFamily="34" charset="0"/>
              <a:buChar char="•"/>
            </a:pPr>
            <a:r>
              <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All </a:t>
            </a:r>
            <a:r>
              <a:rPr lang="fr-BE" sz="36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associates</a:t>
            </a:r>
            <a:endParaRPr lang="fr-BE" sz="36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21730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4"/>
          <p:cNvPicPr>
            <a:picLocks noChangeAspect="1"/>
          </p:cNvPicPr>
          <p:nvPr/>
        </p:nvPicPr>
        <p:blipFill>
          <a:blip r:embed="rId3" cstate="print">
            <a:extLst>
              <a:ext uri="{28A0092B-C50C-407E-A947-70E740481C1C}">
                <a14:useLocalDpi xmlns:a14="http://schemas.microsoft.com/office/drawing/2010/main" val="0"/>
              </a:ext>
            </a:extLst>
          </a:blip>
          <a:srcRect l="12201" t="999" r="29076" b="7957"/>
          <a:stretch>
            <a:fillRect/>
          </a:stretch>
        </p:blipFill>
        <p:spPr bwMode="auto">
          <a:xfrm>
            <a:off x="2409092" y="2504778"/>
            <a:ext cx="4321420" cy="382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0"/>
          <p:cNvPicPr>
            <a:picLocks noChangeAspect="1"/>
          </p:cNvPicPr>
          <p:nvPr/>
        </p:nvPicPr>
        <p:blipFill>
          <a:blip r:embed="rId3">
            <a:extLst>
              <a:ext uri="{28A0092B-C50C-407E-A947-70E740481C1C}">
                <a14:useLocalDpi xmlns:a14="http://schemas.microsoft.com/office/drawing/2010/main" val="0"/>
              </a:ext>
            </a:extLst>
          </a:blip>
          <a:srcRect l="56470" t="34035" r="34496" b="45085"/>
          <a:stretch>
            <a:fillRect/>
          </a:stretch>
        </p:blipFill>
        <p:spPr bwMode="auto">
          <a:xfrm>
            <a:off x="5635870" y="3984130"/>
            <a:ext cx="665285" cy="124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ight Triangle 16"/>
          <p:cNvSpPr>
            <a:spLocks noChangeArrowheads="1"/>
          </p:cNvSpPr>
          <p:nvPr/>
        </p:nvSpPr>
        <p:spPr bwMode="auto">
          <a:xfrm flipH="1" flipV="1">
            <a:off x="4572001" y="1946672"/>
            <a:ext cx="2259623" cy="1242124"/>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966" tIns="84966" rIns="84966" bIns="84966">
            <a:spAutoFit/>
          </a:bodyPr>
          <a:lstStyle>
            <a:lvl1pPr defTabSz="984250">
              <a:defRPr sz="1600" b="1">
                <a:solidFill>
                  <a:schemeClr val="folHlink"/>
                </a:solidFill>
                <a:latin typeface="Arial" pitchFamily="34" charset="0"/>
              </a:defRPr>
            </a:lvl1pPr>
            <a:lvl2pPr marL="742950" indent="-285750" defTabSz="984250">
              <a:defRPr sz="1600">
                <a:solidFill>
                  <a:schemeClr val="tx1"/>
                </a:solidFill>
                <a:latin typeface="Arial" pitchFamily="34" charset="0"/>
              </a:defRPr>
            </a:lvl2pPr>
            <a:lvl3pPr marL="1143000" indent="-228600" defTabSz="984250">
              <a:buChar char="•"/>
              <a:defRPr sz="1600">
                <a:solidFill>
                  <a:schemeClr val="tx1"/>
                </a:solidFill>
                <a:latin typeface="Arial" pitchFamily="34" charset="0"/>
              </a:defRPr>
            </a:lvl3pPr>
            <a:lvl4pPr marL="1600200" indent="-228600" defTabSz="984250">
              <a:buFont typeface="Arial" pitchFamily="34" charset="0"/>
              <a:buChar char="-"/>
              <a:defRPr sz="1600">
                <a:solidFill>
                  <a:schemeClr val="tx1"/>
                </a:solidFill>
                <a:latin typeface="Arial" pitchFamily="34" charset="0"/>
              </a:defRPr>
            </a:lvl4pPr>
            <a:lvl5pPr marL="2057400" indent="-228600" defTabSz="984250">
              <a:buFont typeface="Arial" pitchFamily="34" charset="0"/>
              <a:buChar char="-"/>
              <a:defRPr sz="1600">
                <a:solidFill>
                  <a:schemeClr val="tx1"/>
                </a:solidFill>
                <a:latin typeface="Arial" pitchFamily="34" charset="0"/>
              </a:defRPr>
            </a:lvl5pPr>
            <a:lvl6pPr marL="25146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eaLnBrk="1" hangingPunct="1"/>
            <a:endParaRPr lang="en-US" altLang="en-US" b="0">
              <a:solidFill>
                <a:schemeClr val="tx1"/>
              </a:solidFill>
              <a:latin typeface="Georgia" pitchFamily="18" charset="0"/>
            </a:endParaRPr>
          </a:p>
        </p:txBody>
      </p:sp>
      <p:sp>
        <p:nvSpPr>
          <p:cNvPr id="74757" name="Right Triangle 18"/>
          <p:cNvSpPr>
            <a:spLocks noChangeArrowheads="1"/>
          </p:cNvSpPr>
          <p:nvPr/>
        </p:nvSpPr>
        <p:spPr bwMode="auto">
          <a:xfrm flipV="1">
            <a:off x="2209801" y="1943696"/>
            <a:ext cx="2259623" cy="1242124"/>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966" tIns="84966" rIns="84966" bIns="84966">
            <a:spAutoFit/>
          </a:bodyPr>
          <a:lstStyle>
            <a:lvl1pPr defTabSz="984250">
              <a:defRPr sz="1600" b="1">
                <a:solidFill>
                  <a:schemeClr val="folHlink"/>
                </a:solidFill>
                <a:latin typeface="Arial" pitchFamily="34" charset="0"/>
              </a:defRPr>
            </a:lvl1pPr>
            <a:lvl2pPr marL="742950" indent="-285750" defTabSz="984250">
              <a:defRPr sz="1600">
                <a:solidFill>
                  <a:schemeClr val="tx1"/>
                </a:solidFill>
                <a:latin typeface="Arial" pitchFamily="34" charset="0"/>
              </a:defRPr>
            </a:lvl2pPr>
            <a:lvl3pPr marL="1143000" indent="-228600" defTabSz="984250">
              <a:buChar char="•"/>
              <a:defRPr sz="1600">
                <a:solidFill>
                  <a:schemeClr val="tx1"/>
                </a:solidFill>
                <a:latin typeface="Arial" pitchFamily="34" charset="0"/>
              </a:defRPr>
            </a:lvl3pPr>
            <a:lvl4pPr marL="1600200" indent="-228600" defTabSz="984250">
              <a:buFont typeface="Arial" pitchFamily="34" charset="0"/>
              <a:buChar char="-"/>
              <a:defRPr sz="1600">
                <a:solidFill>
                  <a:schemeClr val="tx1"/>
                </a:solidFill>
                <a:latin typeface="Arial" pitchFamily="34" charset="0"/>
              </a:defRPr>
            </a:lvl4pPr>
            <a:lvl5pPr marL="2057400" indent="-228600" defTabSz="984250">
              <a:buFont typeface="Arial" pitchFamily="34" charset="0"/>
              <a:buChar char="-"/>
              <a:defRPr sz="1600">
                <a:solidFill>
                  <a:schemeClr val="tx1"/>
                </a:solidFill>
                <a:latin typeface="Arial" pitchFamily="34" charset="0"/>
              </a:defRPr>
            </a:lvl5pPr>
            <a:lvl6pPr marL="25146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eaLnBrk="1" hangingPunct="1"/>
            <a:endParaRPr lang="en-US" altLang="en-US" b="0">
              <a:solidFill>
                <a:schemeClr val="tx1"/>
              </a:solidFill>
              <a:latin typeface="Georgia" pitchFamily="18" charset="0"/>
            </a:endParaRPr>
          </a:p>
        </p:txBody>
      </p:sp>
      <p:sp>
        <p:nvSpPr>
          <p:cNvPr id="13" name="Ovaal 12"/>
          <p:cNvSpPr/>
          <p:nvPr/>
        </p:nvSpPr>
        <p:spPr>
          <a:xfrm>
            <a:off x="849923" y="5045274"/>
            <a:ext cx="1692520" cy="16921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1" hangingPunct="1">
              <a:defRPr/>
            </a:pPr>
            <a:r>
              <a:rPr lang="nl-BE" sz="2200" dirty="0">
                <a:solidFill>
                  <a:srgbClr val="080808"/>
                </a:solidFill>
              </a:rPr>
              <a:t>Olivier</a:t>
            </a:r>
          </a:p>
        </p:txBody>
      </p:sp>
      <p:sp>
        <p:nvSpPr>
          <p:cNvPr id="18" name="Ovaal 17"/>
          <p:cNvSpPr/>
          <p:nvPr/>
        </p:nvSpPr>
        <p:spPr>
          <a:xfrm>
            <a:off x="6468208" y="5045274"/>
            <a:ext cx="1692520" cy="1692176"/>
          </a:xfrm>
          <a:prstGeom prst="ellipse">
            <a:avLst/>
          </a:prstGeom>
          <a:solidFill>
            <a:srgbClr val="E36C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1" hangingPunct="1">
              <a:defRPr/>
            </a:pPr>
            <a:r>
              <a:rPr lang="nl-BE" sz="2200" dirty="0">
                <a:solidFill>
                  <a:srgbClr val="080808"/>
                </a:solidFill>
              </a:rPr>
              <a:t>Laurent</a:t>
            </a:r>
          </a:p>
        </p:txBody>
      </p:sp>
      <p:sp>
        <p:nvSpPr>
          <p:cNvPr id="20" name="Ovaal 19"/>
          <p:cNvSpPr/>
          <p:nvPr/>
        </p:nvSpPr>
        <p:spPr>
          <a:xfrm>
            <a:off x="3676650" y="1125141"/>
            <a:ext cx="1692519" cy="1692176"/>
          </a:xfrm>
          <a:prstGeom prst="ellipse">
            <a:avLst/>
          </a:prstGeom>
          <a:solidFill>
            <a:srgbClr val="4BA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1" hangingPunct="1">
              <a:defRPr/>
            </a:pPr>
            <a:r>
              <a:rPr lang="nl-BE" sz="2200" dirty="0">
                <a:solidFill>
                  <a:srgbClr val="080808"/>
                </a:solidFill>
              </a:rPr>
              <a:t>Marina</a:t>
            </a:r>
          </a:p>
        </p:txBody>
      </p:sp>
      <p:cxnSp>
        <p:nvCxnSpPr>
          <p:cNvPr id="35" name="Rechte verbindingslijn met pijl 34"/>
          <p:cNvCxnSpPr/>
          <p:nvPr/>
        </p:nvCxnSpPr>
        <p:spPr>
          <a:xfrm>
            <a:off x="2858966" y="5871270"/>
            <a:ext cx="3390900" cy="0"/>
          </a:xfrm>
          <a:prstGeom prst="straightConnector1">
            <a:avLst/>
          </a:prstGeom>
          <a:ln w="28575">
            <a:solidFill>
              <a:schemeClr val="bg2">
                <a:lumMod val="25000"/>
              </a:schemeClr>
            </a:solidFill>
            <a:headEnd type="arrow" w="med" len="med"/>
            <a:tailEnd type="arrow" w="med" len="med"/>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p:nvPr/>
        </p:nvCxnSpPr>
        <p:spPr>
          <a:xfrm flipH="1">
            <a:off x="2409092" y="2619375"/>
            <a:ext cx="1565031" cy="2790528"/>
          </a:xfrm>
          <a:prstGeom prst="straightConnector1">
            <a:avLst/>
          </a:prstGeom>
          <a:ln w="28575">
            <a:solidFill>
              <a:schemeClr val="bg2">
                <a:lumMod val="25000"/>
              </a:schemeClr>
            </a:solidFill>
            <a:headEnd type="arrow" w="med" len="med"/>
            <a:tailEnd type="arrow" w="med" len="med"/>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Rechte verbindingslijn met pijl 53"/>
          <p:cNvCxnSpPr/>
          <p:nvPr/>
        </p:nvCxnSpPr>
        <p:spPr>
          <a:xfrm>
            <a:off x="3371851" y="3984129"/>
            <a:ext cx="3194538" cy="1482328"/>
          </a:xfrm>
          <a:prstGeom prst="straightConnector1">
            <a:avLst/>
          </a:prstGeom>
          <a:ln w="28575">
            <a:solidFill>
              <a:schemeClr val="bg2">
                <a:lumMod val="25000"/>
              </a:schemeClr>
            </a:solidFill>
            <a:headEnd type="arrow" w="med" len="med"/>
            <a:tailEnd type="arrow" w="med" len="med"/>
          </a:ln>
          <a:effectLst>
            <a:outerShdw blurRad="50800" dist="38100" dir="16200000"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5" name="Rechte verbindingslijn met pijl 54"/>
          <p:cNvCxnSpPr/>
          <p:nvPr/>
        </p:nvCxnSpPr>
        <p:spPr>
          <a:xfrm>
            <a:off x="4488473" y="2918520"/>
            <a:ext cx="17585" cy="2838152"/>
          </a:xfrm>
          <a:prstGeom prst="straightConnector1">
            <a:avLst/>
          </a:prstGeom>
          <a:ln w="28575">
            <a:solidFill>
              <a:schemeClr val="bg2">
                <a:lumMod val="25000"/>
              </a:schemeClr>
            </a:solidFill>
            <a:headEnd type="arrow" w="med" len="med"/>
            <a:tailEnd type="arrow" w="med" len="med"/>
          </a:ln>
          <a:effectLst>
            <a:outerShdw blurRad="50800" dist="38100" dir="16200000"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6" name="Rechte verbindingslijn met pijl 55"/>
          <p:cNvCxnSpPr/>
          <p:nvPr/>
        </p:nvCxnSpPr>
        <p:spPr>
          <a:xfrm flipH="1">
            <a:off x="2435469" y="3973711"/>
            <a:ext cx="3200400" cy="1465958"/>
          </a:xfrm>
          <a:prstGeom prst="straightConnector1">
            <a:avLst/>
          </a:prstGeom>
          <a:ln w="28575">
            <a:solidFill>
              <a:schemeClr val="bg2">
                <a:lumMod val="25000"/>
              </a:schemeClr>
            </a:solidFill>
            <a:headEnd type="arrow" w="med" len="med"/>
            <a:tailEnd type="arrow" w="med" len="med"/>
          </a:ln>
          <a:effectLst>
            <a:outerShdw blurRad="50800" dist="38100" dir="13500000" algn="b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2" name="Rechte verbindingslijn met pijl 43"/>
          <p:cNvCxnSpPr/>
          <p:nvPr/>
        </p:nvCxnSpPr>
        <p:spPr>
          <a:xfrm>
            <a:off x="5037993" y="2619375"/>
            <a:ext cx="1563566" cy="2790528"/>
          </a:xfrm>
          <a:prstGeom prst="straightConnector1">
            <a:avLst/>
          </a:prstGeom>
          <a:ln w="28575">
            <a:solidFill>
              <a:schemeClr val="bg2">
                <a:lumMod val="25000"/>
              </a:schemeClr>
            </a:solidFill>
            <a:headEnd type="arrow" w="med" len="med"/>
            <a:tailEnd type="arrow" w="med" len="med"/>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kstvak 26"/>
          <p:cNvSpPr txBox="1"/>
          <p:nvPr/>
        </p:nvSpPr>
        <p:spPr>
          <a:xfrm>
            <a:off x="0" y="44648"/>
            <a:ext cx="9144000" cy="769442"/>
          </a:xfrm>
          <a:prstGeom prst="rect">
            <a:avLst/>
          </a:prstGeom>
          <a:noFill/>
        </p:spPr>
        <p:txBody>
          <a:bodyPr lIns="91432" tIns="45716" rIns="91432" bIns="45716">
            <a:spAutoFit/>
          </a:bodyPr>
          <a:lstStyle/>
          <a:p>
            <a:pPr algn="ctr">
              <a:defRPr/>
            </a:pPr>
            <a:r>
              <a:rPr lang="nl-BE" sz="4400" b="1" kern="10" dirty="0" err="1">
                <a:latin typeface="Arial" pitchFamily="34" charset="0"/>
                <a:cs typeface="Arial" pitchFamily="34" charset="0"/>
              </a:rPr>
              <a:t>Structure</a:t>
            </a:r>
            <a:r>
              <a:rPr lang="nl-BE" sz="4400" b="1" kern="10" dirty="0">
                <a:latin typeface="Arial" pitchFamily="34" charset="0"/>
                <a:cs typeface="Arial" pitchFamily="34" charset="0"/>
              </a:rPr>
              <a:t> of </a:t>
            </a:r>
            <a:r>
              <a:rPr lang="nl-BE" sz="4400" b="1" kern="10" dirty="0" err="1">
                <a:latin typeface="Arial" pitchFamily="34" charset="0"/>
                <a:cs typeface="Arial" pitchFamily="34" charset="0"/>
              </a:rPr>
              <a:t>stable</a:t>
            </a:r>
            <a:r>
              <a:rPr lang="nl-BE" sz="4400" b="1" kern="10" dirty="0">
                <a:latin typeface="Arial" pitchFamily="34" charset="0"/>
                <a:cs typeface="Arial" pitchFamily="34" charset="0"/>
              </a:rPr>
              <a:t> </a:t>
            </a:r>
            <a:r>
              <a:rPr lang="nl-BE" sz="4400" b="1" kern="10" dirty="0" err="1">
                <a:latin typeface="Arial" pitchFamily="34" charset="0"/>
                <a:cs typeface="Arial" pitchFamily="34" charset="0"/>
              </a:rPr>
              <a:t>relationships</a:t>
            </a:r>
            <a:endParaRPr lang="nl-BE" sz="4400" b="1" kern="10" dirty="0">
              <a:latin typeface="Arial" pitchFamily="34" charset="0"/>
              <a:cs typeface="Arial" pitchFamily="34" charset="0"/>
            </a:endParaRPr>
          </a:p>
        </p:txBody>
      </p:sp>
      <p:sp>
        <p:nvSpPr>
          <p:cNvPr id="74768" name="TextBox 2"/>
          <p:cNvSpPr txBox="1">
            <a:spLocks noChangeArrowheads="1"/>
          </p:cNvSpPr>
          <p:nvPr/>
        </p:nvSpPr>
        <p:spPr bwMode="auto">
          <a:xfrm>
            <a:off x="611066" y="907851"/>
            <a:ext cx="2664069" cy="38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eaLnBrk="1" hangingPunct="1"/>
            <a:r>
              <a:rPr lang="nl-BE" altLang="fr-FR" sz="900" b="0" i="1">
                <a:solidFill>
                  <a:schemeClr val="tx1"/>
                </a:solidFill>
                <a:ea typeface="MS PGothic" pitchFamily="34" charset="-128"/>
              </a:rPr>
              <a:t>From </a:t>
            </a:r>
            <a:r>
              <a:rPr lang="nl-BE" altLang="nl-NL" sz="900" b="0" i="1">
                <a:solidFill>
                  <a:schemeClr val="tx1"/>
                </a:solidFill>
                <a:ea typeface="MS PGothic" pitchFamily="34" charset="-128"/>
              </a:rPr>
              <a:t>“</a:t>
            </a:r>
            <a:r>
              <a:rPr lang="nl-BE" altLang="fr-FR" sz="900" b="0" i="1">
                <a:solidFill>
                  <a:schemeClr val="tx1"/>
                </a:solidFill>
                <a:ea typeface="MS PGothic" pitchFamily="34" charset="-128"/>
              </a:rPr>
              <a:t>Tribal leadership</a:t>
            </a:r>
            <a:r>
              <a:rPr lang="nl-BE" altLang="nl-NL" sz="900" b="0" i="1">
                <a:solidFill>
                  <a:schemeClr val="tx1"/>
                </a:solidFill>
                <a:ea typeface="MS PGothic" pitchFamily="34" charset="-128"/>
              </a:rPr>
              <a:t>”</a:t>
            </a:r>
            <a:r>
              <a:rPr lang="nl-BE" altLang="fr-FR" sz="900" b="0" i="1">
                <a:solidFill>
                  <a:schemeClr val="tx1"/>
                </a:solidFill>
                <a:ea typeface="MS PGothic" pitchFamily="34" charset="-128"/>
              </a:rPr>
              <a:t> by Logan, King &amp; Fischer-Wright, 2008</a:t>
            </a:r>
            <a:endParaRPr lang="en-US" altLang="fr-FR" sz="900" b="0" i="1">
              <a:solidFill>
                <a:schemeClr val="tx1"/>
              </a:solidFill>
              <a:ea typeface="MS PGothic" pitchFamily="34" charset="-128"/>
            </a:endParaRPr>
          </a:p>
        </p:txBody>
      </p:sp>
    </p:spTree>
    <p:extLst>
      <p:ext uri="{BB962C8B-B14F-4D97-AF65-F5344CB8AC3E}">
        <p14:creationId xmlns:p14="http://schemas.microsoft.com/office/powerpoint/2010/main" val="4084889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C:\Users\Max\Pictures\2014-12-26 Décembre14\Décembre14 4488.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99" r="13003"/>
          <a:stretch/>
        </p:blipFill>
        <p:spPr bwMode="auto">
          <a:xfrm>
            <a:off x="-36512" y="0"/>
            <a:ext cx="30770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6660232" y="4222829"/>
            <a:ext cx="1329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fr-FR" sz="1200" dirty="0">
                <a:solidFill>
                  <a:schemeClr val="bg1"/>
                </a:solidFill>
              </a:rPr>
              <a:t>Magasin </a:t>
            </a:r>
            <a:r>
              <a:rPr lang="fr-FR" altLang="fr-FR" sz="1200" dirty="0" err="1">
                <a:solidFill>
                  <a:schemeClr val="bg1"/>
                </a:solidFill>
              </a:rPr>
              <a:t>Mystic</a:t>
            </a:r>
            <a:r>
              <a:rPr lang="fr-FR" altLang="fr-FR" sz="1200" dirty="0">
                <a:solidFill>
                  <a:schemeClr val="bg1"/>
                </a:solidFill>
              </a:rPr>
              <a:t>, </a:t>
            </a:r>
            <a:endParaRPr lang="fr-FR" altLang="fr-FR" sz="1200" dirty="0" smtClean="0">
              <a:solidFill>
                <a:schemeClr val="bg1"/>
              </a:solidFill>
            </a:endParaRPr>
          </a:p>
          <a:p>
            <a:pPr eaLnBrk="1" hangingPunct="1"/>
            <a:r>
              <a:rPr lang="fr-FR" altLang="fr-FR" sz="1200" dirty="0" smtClean="0">
                <a:solidFill>
                  <a:schemeClr val="bg1"/>
                </a:solidFill>
              </a:rPr>
              <a:t>Rotterdam</a:t>
            </a:r>
            <a:endParaRPr lang="fr-FR" altLang="fr-FR" sz="1200" dirty="0">
              <a:solidFill>
                <a:schemeClr val="bg1"/>
              </a:solidFill>
            </a:endParaRPr>
          </a:p>
        </p:txBody>
      </p:sp>
      <p:pic>
        <p:nvPicPr>
          <p:cNvPr id="7" name="Picture 2" descr="F:\Ledoux - New Folder Copied on Groupware on 26 02 15\mindfulness-at-work.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79" r="31238"/>
          <a:stretch/>
        </p:blipFill>
        <p:spPr bwMode="auto">
          <a:xfrm>
            <a:off x="2859314" y="1"/>
            <a:ext cx="3323772" cy="6021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Ledoux - New Folder Copied on Groupware on 26 02 15\mindfulness-at-work.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60" t="86416" r="33869"/>
          <a:stretch/>
        </p:blipFill>
        <p:spPr bwMode="auto">
          <a:xfrm>
            <a:off x="2859314" y="6021289"/>
            <a:ext cx="3323772" cy="864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Ledoux - New Folder Copied on Groupware on 26 02 15\leadership-mountain-climbing.jpg"/>
          <p:cNvPicPr>
            <a:picLocks noChangeAspect="1" noChangeArrowheads="1"/>
          </p:cNvPicPr>
          <p:nvPr/>
        </p:nvPicPr>
        <p:blipFill rotWithShape="1">
          <a:blip r:embed="rId5">
            <a:extLst>
              <a:ext uri="{28A0092B-C50C-407E-A947-70E740481C1C}">
                <a14:useLocalDpi xmlns:a14="http://schemas.microsoft.com/office/drawing/2010/main" val="0"/>
              </a:ext>
            </a:extLst>
          </a:blip>
          <a:srcRect l="50492" r="17256" b="3416"/>
          <a:stretch/>
        </p:blipFill>
        <p:spPr bwMode="auto">
          <a:xfrm>
            <a:off x="6183086" y="0"/>
            <a:ext cx="296091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6511" y="5661248"/>
            <a:ext cx="2895826" cy="830997"/>
          </a:xfrm>
          <a:prstGeom prst="rect">
            <a:avLst/>
          </a:prstGeom>
          <a:solidFill>
            <a:srgbClr val="7F7F7F">
              <a:alpha val="80000"/>
            </a:srgbClr>
          </a:solidFill>
        </p:spPr>
        <p:txBody>
          <a:bodyPr wrap="square" rtlCol="0">
            <a:spAutoFit/>
          </a:bodyPr>
          <a:lstStyle/>
          <a:p>
            <a:pPr algn="ct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1. Spiritualité dans la consommation</a:t>
            </a:r>
          </a:p>
        </p:txBody>
      </p:sp>
      <p:sp>
        <p:nvSpPr>
          <p:cNvPr id="5" name="ZoneTexte 4"/>
          <p:cNvSpPr txBox="1"/>
          <p:nvPr/>
        </p:nvSpPr>
        <p:spPr>
          <a:xfrm>
            <a:off x="58353" y="-27384"/>
            <a:ext cx="4945695" cy="523220"/>
          </a:xfrm>
          <a:prstGeom prst="rect">
            <a:avLst/>
          </a:prstGeom>
          <a:noFill/>
        </p:spPr>
        <p:txBody>
          <a:bodyPr wrap="square" rtlCol="0">
            <a:spAutoFit/>
          </a:bodyPr>
          <a:lstStyle/>
          <a:p>
            <a:r>
              <a:rPr lang="fr-B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a:t>
            </a:r>
            <a:r>
              <a:rPr lang="fr-BE"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endances ambivalentes</a:t>
            </a:r>
          </a:p>
        </p:txBody>
      </p:sp>
      <p:sp>
        <p:nvSpPr>
          <p:cNvPr id="11" name="ZoneTexte 10"/>
          <p:cNvSpPr txBox="1"/>
          <p:nvPr/>
        </p:nvSpPr>
        <p:spPr>
          <a:xfrm>
            <a:off x="2843808" y="5661248"/>
            <a:ext cx="3339278" cy="830997"/>
          </a:xfrm>
          <a:prstGeom prst="rect">
            <a:avLst/>
          </a:prstGeom>
          <a:solidFill>
            <a:srgbClr val="7F7F7F">
              <a:alpha val="80000"/>
            </a:srgbClr>
          </a:solidFill>
        </p:spPr>
        <p:txBody>
          <a:bodyPr wrap="square" rtlCol="0">
            <a:spAutoFit/>
          </a:bodyPr>
          <a:lstStyle/>
          <a:p>
            <a:pPr algn="ct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2. </a:t>
            </a:r>
            <a:r>
              <a:rPr lang="fr-BE"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Mindfulness</a:t>
            </a:r>
            <a:endPar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r>
              <a:rPr lang="fr-BE"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work</a:t>
            </a:r>
            <a:endPar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2" name="ZoneTexte 11"/>
          <p:cNvSpPr txBox="1"/>
          <p:nvPr/>
        </p:nvSpPr>
        <p:spPr>
          <a:xfrm>
            <a:off x="6183086" y="5661248"/>
            <a:ext cx="2952328" cy="830997"/>
          </a:xfrm>
          <a:prstGeom prst="rect">
            <a:avLst/>
          </a:prstGeom>
          <a:solidFill>
            <a:srgbClr val="7F7F7F">
              <a:alpha val="80000"/>
            </a:srgbClr>
          </a:solidFill>
        </p:spPr>
        <p:txBody>
          <a:bodyPr wrap="square" rtlCol="0">
            <a:spAutoFit/>
          </a:bodyPr>
          <a:lstStyle/>
          <a:p>
            <a:pPr algn="ctr"/>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3</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Servant</a:t>
            </a:r>
          </a:p>
          <a:p>
            <a:pPr algn="ct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leadership</a:t>
            </a:r>
          </a:p>
        </p:txBody>
      </p:sp>
    </p:spTree>
    <p:extLst>
      <p:ext uri="{BB962C8B-B14F-4D97-AF65-F5344CB8AC3E}">
        <p14:creationId xmlns:p14="http://schemas.microsoft.com/office/powerpoint/2010/main" val="942794737"/>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urent Ledoux\Documents\o-PURPOSE-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52" r="9180"/>
          <a:stretch/>
        </p:blipFill>
        <p:spPr bwMode="auto">
          <a:xfrm>
            <a:off x="0" y="0"/>
            <a:ext cx="9144000" cy="68670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89134" y="322584"/>
            <a:ext cx="3770307" cy="3785644"/>
          </a:xfrm>
          <a:prstGeom prst="rect">
            <a:avLst/>
          </a:prstGeom>
          <a:noFill/>
          <a:ln>
            <a:noFill/>
          </a:ln>
        </p:spPr>
        <p:txBody>
          <a:bodyPr wrap="square" lIns="91432" tIns="45716" rIns="91432" bIns="45716" rtlCol="0">
            <a:spAutoFit/>
          </a:bodyPr>
          <a:lstStyle/>
          <a:p>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Purpose</a:t>
            </a:r>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&amp; </a:t>
            </a:r>
          </a:p>
          <a:p>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Respect for</a:t>
            </a:r>
          </a:p>
          <a:p>
            <a:r>
              <a:rPr lang="fr-BE" sz="60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i</a:t>
            </a:r>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ntrinsic</a:t>
            </a:r>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t>
            </a:r>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equality</a:t>
            </a:r>
            <a:endPar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
        <p:nvSpPr>
          <p:cNvPr id="4" name="ZoneTexte 3"/>
          <p:cNvSpPr txBox="1"/>
          <p:nvPr/>
        </p:nvSpPr>
        <p:spPr>
          <a:xfrm>
            <a:off x="3342224" y="5561884"/>
            <a:ext cx="1638187" cy="1200321"/>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8x</a:t>
            </a:r>
          </a:p>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Long-</a:t>
            </a: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term</a:t>
            </a: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Orientation</a:t>
            </a:r>
          </a:p>
        </p:txBody>
      </p:sp>
      <p:sp>
        <p:nvSpPr>
          <p:cNvPr id="5" name="ZoneTexte 4"/>
          <p:cNvSpPr txBox="1"/>
          <p:nvPr/>
        </p:nvSpPr>
        <p:spPr>
          <a:xfrm>
            <a:off x="5261346" y="5563358"/>
            <a:ext cx="1638187" cy="843354"/>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6x</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Resilience</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
        <p:nvSpPr>
          <p:cNvPr id="6" name="ZoneTexte 5"/>
          <p:cNvSpPr txBox="1"/>
          <p:nvPr/>
        </p:nvSpPr>
        <p:spPr>
          <a:xfrm>
            <a:off x="6899533" y="5555953"/>
            <a:ext cx="2244468" cy="1200321"/>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8x</a:t>
            </a:r>
          </a:p>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Good</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Decision-making</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13431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aurent Ledoux\Documents\social-media-is-grow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93" r="10699"/>
          <a:stretch/>
        </p:blipFill>
        <p:spPr bwMode="auto">
          <a:xfrm>
            <a:off x="0" y="1"/>
            <a:ext cx="9144000" cy="686705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89134" y="322584"/>
            <a:ext cx="3770307" cy="1030906"/>
          </a:xfrm>
          <a:prstGeom prst="rect">
            <a:avLst/>
          </a:prstGeom>
          <a:noFill/>
          <a:ln>
            <a:noFill/>
          </a:ln>
        </p:spPr>
        <p:txBody>
          <a:bodyPr wrap="square" lIns="91432" tIns="45716" rIns="91432" bIns="45716" rtlCol="0">
            <a:spAutoFit/>
          </a:bodyPr>
          <a:lstStyle/>
          <a:p>
            <a:r>
              <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Progress</a:t>
            </a:r>
          </a:p>
        </p:txBody>
      </p:sp>
      <p:sp>
        <p:nvSpPr>
          <p:cNvPr id="8" name="Ovaal 22"/>
          <p:cNvSpPr/>
          <p:nvPr/>
        </p:nvSpPr>
        <p:spPr>
          <a:xfrm>
            <a:off x="4886304" y="382489"/>
            <a:ext cx="679938" cy="6890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1</a:t>
            </a:r>
          </a:p>
        </p:txBody>
      </p:sp>
      <p:sp>
        <p:nvSpPr>
          <p:cNvPr id="9" name="Ovaal 25"/>
          <p:cNvSpPr/>
          <p:nvPr/>
        </p:nvSpPr>
        <p:spPr>
          <a:xfrm>
            <a:off x="4886304" y="1986856"/>
            <a:ext cx="679938" cy="69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2</a:t>
            </a:r>
          </a:p>
        </p:txBody>
      </p:sp>
      <p:sp>
        <p:nvSpPr>
          <p:cNvPr id="10" name="Ovaal 26"/>
          <p:cNvSpPr/>
          <p:nvPr/>
        </p:nvSpPr>
        <p:spPr>
          <a:xfrm>
            <a:off x="4886304" y="3625453"/>
            <a:ext cx="679938" cy="6890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3</a:t>
            </a:r>
          </a:p>
        </p:txBody>
      </p:sp>
      <p:sp>
        <p:nvSpPr>
          <p:cNvPr id="11" name="Tekstvak 27"/>
          <p:cNvSpPr txBox="1"/>
          <p:nvPr/>
        </p:nvSpPr>
        <p:spPr>
          <a:xfrm>
            <a:off x="5708342" y="301857"/>
            <a:ext cx="3435658" cy="830989"/>
          </a:xfrm>
          <a:prstGeom prst="rect">
            <a:avLst/>
          </a:prstGeom>
          <a:noFill/>
        </p:spPr>
        <p:txBody>
          <a:bodyPr wrap="square" lIns="91432" tIns="45716" rIns="91432" bIns="45716" anchor="ctr">
            <a:spAutoFit/>
          </a:bodyPr>
          <a:lstStyle/>
          <a:p>
            <a:pPr>
              <a:defRPr/>
            </a:pPr>
            <a:r>
              <a:rPr lang="nl-BE" sz="48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Exploration</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2" name="Tekstvak 28"/>
          <p:cNvSpPr txBox="1"/>
          <p:nvPr/>
        </p:nvSpPr>
        <p:spPr>
          <a:xfrm>
            <a:off x="5799286" y="1912922"/>
            <a:ext cx="2661846" cy="830989"/>
          </a:xfrm>
          <a:prstGeom prst="rect">
            <a:avLst/>
          </a:prstGeom>
          <a:noFill/>
        </p:spPr>
        <p:txBody>
          <a:bodyPr wrap="square" lIns="91432" tIns="45716" rIns="91432" bIns="45716" anchor="ctr">
            <a:spAutoFit/>
          </a:bodyPr>
          <a:lstStyle/>
          <a:p>
            <a:pPr>
              <a:defRPr/>
            </a:pPr>
            <a:r>
              <a:rPr lang="nl-BE" sz="48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Support</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3" name="Tekstvak 29"/>
          <p:cNvSpPr txBox="1"/>
          <p:nvPr/>
        </p:nvSpPr>
        <p:spPr>
          <a:xfrm>
            <a:off x="5708342" y="3523243"/>
            <a:ext cx="3435658" cy="830989"/>
          </a:xfrm>
          <a:prstGeom prst="rect">
            <a:avLst/>
          </a:prstGeom>
          <a:noFill/>
        </p:spPr>
        <p:txBody>
          <a:bodyPr wrap="square" lIns="91432" tIns="45716" rIns="91432" bIns="45716" anchor="ctr">
            <a:spAutoFit/>
          </a:bodyPr>
          <a:lstStyle/>
          <a:p>
            <a:pPr>
              <a:defRPr/>
            </a:pPr>
            <a:r>
              <a:rPr lang="nl-BE" sz="4800" dirty="0" err="1"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Benevolence</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4" name="Tekstvak 31"/>
          <p:cNvSpPr txBox="1"/>
          <p:nvPr/>
        </p:nvSpPr>
        <p:spPr>
          <a:xfrm>
            <a:off x="0" y="5638208"/>
            <a:ext cx="9144000" cy="1246487"/>
          </a:xfrm>
          <a:prstGeom prst="rect">
            <a:avLst/>
          </a:prstGeom>
          <a:noFill/>
          <a:ln>
            <a:noFill/>
          </a:ln>
        </p:spPr>
        <p:txBody>
          <a:bodyPr wrap="square" lIns="91432" tIns="45716" rIns="91432" bIns="45716" rtlCol="0">
            <a:spAutoFit/>
          </a:bodyPr>
          <a:lstStyle>
            <a:defPPr>
              <a:defRPr lang="fr-FR"/>
            </a:defPPr>
            <a:lvl1pPr>
              <a:defRPr sz="600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defRPr>
            </a:lvl1pPr>
          </a:lstStyle>
          <a:p>
            <a:pPr algn="ctr"/>
            <a:r>
              <a:rPr lang="nl-BE" sz="4200" dirty="0"/>
              <a:t>Everybody </a:t>
            </a:r>
            <a:r>
              <a:rPr lang="nl-BE" sz="7500" dirty="0" smtClean="0"/>
              <a:t>is </a:t>
            </a:r>
            <a:r>
              <a:rPr lang="nl-BE" sz="7500" dirty="0" err="1" smtClean="0"/>
              <a:t>able</a:t>
            </a:r>
            <a:r>
              <a:rPr lang="nl-BE" sz="4400" dirty="0" smtClean="0"/>
              <a:t> </a:t>
            </a:r>
            <a:r>
              <a:rPr lang="nl-BE" sz="4200" dirty="0" err="1" smtClean="0"/>
              <a:t>to</a:t>
            </a:r>
            <a:r>
              <a:rPr lang="nl-BE" sz="4200" dirty="0" smtClean="0"/>
              <a:t> take </a:t>
            </a:r>
            <a:r>
              <a:rPr lang="nl-BE" sz="4200" dirty="0" err="1" smtClean="0"/>
              <a:t>initiatives</a:t>
            </a:r>
            <a:r>
              <a:rPr lang="nl-BE" sz="4200" dirty="0" smtClean="0"/>
              <a:t> </a:t>
            </a:r>
            <a:endParaRPr lang="nl-BE" sz="4200" dirty="0"/>
          </a:p>
        </p:txBody>
      </p:sp>
    </p:spTree>
    <p:extLst>
      <p:ext uri="{BB962C8B-B14F-4D97-AF65-F5344CB8AC3E}">
        <p14:creationId xmlns:p14="http://schemas.microsoft.com/office/powerpoint/2010/main" val="915917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0" fill="hold"/>
                                        <p:tgtEl>
                                          <p:spTgt spid="14"/>
                                        </p:tgtEl>
                                        <p:attrNameLst>
                                          <p:attrName>ppt_w</p:attrName>
                                        </p:attrNameLst>
                                      </p:cBhvr>
                                      <p:tavLst>
                                        <p:tav tm="0">
                                          <p:val>
                                            <p:fltVal val="0"/>
                                          </p:val>
                                        </p:tav>
                                        <p:tav tm="100000">
                                          <p:val>
                                            <p:strVal val="#ppt_w"/>
                                          </p:val>
                                        </p:tav>
                                      </p:tavLst>
                                    </p:anim>
                                    <p:anim calcmode="lin" valueType="num">
                                      <p:cBhvr>
                                        <p:cTn id="26" dur="5000" fill="hold"/>
                                        <p:tgtEl>
                                          <p:spTgt spid="14"/>
                                        </p:tgtEl>
                                        <p:attrNameLst>
                                          <p:attrName>ppt_h</p:attrName>
                                        </p:attrNameLst>
                                      </p:cBhvr>
                                      <p:tavLst>
                                        <p:tav tm="0">
                                          <p:val>
                                            <p:fltVal val="0"/>
                                          </p:val>
                                        </p:tav>
                                        <p:tav tm="100000">
                                          <p:val>
                                            <p:strVal val="#ppt_h"/>
                                          </p:val>
                                        </p:tav>
                                      </p:tavLst>
                                    </p:anim>
                                    <p:animEffect transition="in" filter="fade">
                                      <p:cBhvr>
                                        <p:cTn id="27"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ent Ledoux\Documents\Gore associates-at-computer_2400x1600.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Laurent Ledoux\Documents\gore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87" y="303554"/>
            <a:ext cx="1911843" cy="84148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541843" y="313412"/>
            <a:ext cx="4602158" cy="843354"/>
          </a:xfrm>
          <a:prstGeom prst="rect">
            <a:avLst/>
          </a:prstGeom>
          <a:noFill/>
          <a:ln>
            <a:noFill/>
          </a:ln>
        </p:spPr>
        <p:txBody>
          <a:bodyPr wrap="square" lIns="91432" tIns="45716" rIns="91432" bIns="45716" rtlCol="0">
            <a:spAutoFit/>
          </a:bodyPr>
          <a:lstStyle/>
          <a:p>
            <a:pPr algn="ct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The </a:t>
            </a:r>
            <a:r>
              <a:rPr lang="fr-BE" sz="48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sweet</a:t>
            </a: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spot</a:t>
            </a:r>
          </a:p>
        </p:txBody>
      </p:sp>
      <p:sp>
        <p:nvSpPr>
          <p:cNvPr id="5" name="ZoneTexte 4"/>
          <p:cNvSpPr txBox="1"/>
          <p:nvPr/>
        </p:nvSpPr>
        <p:spPr>
          <a:xfrm>
            <a:off x="90452" y="1146176"/>
            <a:ext cx="1773862" cy="584775"/>
          </a:xfrm>
          <a:prstGeom prst="rect">
            <a:avLst/>
          </a:prstGeom>
          <a:noFill/>
          <a:ln>
            <a:noFill/>
          </a:ln>
        </p:spPr>
        <p:txBody>
          <a:bodyPr wrap="square" lIns="91432" tIns="45716" rIns="91432" bIns="45716" rtlCol="0">
            <a:spAutoFit/>
          </a:bodyPr>
          <a:lstStyle/>
          <a:p>
            <a:pPr algn="ctr"/>
            <a:r>
              <a:rPr lang="fr-BE" sz="32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Progress</a:t>
            </a:r>
          </a:p>
        </p:txBody>
      </p:sp>
      <p:sp>
        <p:nvSpPr>
          <p:cNvPr id="9" name="Oval 9"/>
          <p:cNvSpPr/>
          <p:nvPr/>
        </p:nvSpPr>
        <p:spPr bwMode="auto">
          <a:xfrm>
            <a:off x="5478524" y="1329782"/>
            <a:ext cx="2749875" cy="2447652"/>
          </a:xfrm>
          <a:prstGeom prst="ellipse">
            <a:avLst/>
          </a:prstGeom>
          <a:solidFill>
            <a:srgbClr val="6666FF">
              <a:alpha val="40000"/>
            </a:srgbClr>
          </a:solidFill>
          <a:ln w="19050" cap="flat" cmpd="sng" algn="ctr">
            <a:solidFill>
              <a:schemeClr val="bg1">
                <a:lumMod val="50000"/>
              </a:schemeClr>
            </a:solid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defTabSz="914320"/>
            <a:endParaRPr lang="en-GB" sz="1100" b="1">
              <a:latin typeface="Arial" charset="0"/>
            </a:endParaRPr>
          </a:p>
        </p:txBody>
      </p:sp>
      <p:sp>
        <p:nvSpPr>
          <p:cNvPr id="10" name="Oval 7"/>
          <p:cNvSpPr/>
          <p:nvPr/>
        </p:nvSpPr>
        <p:spPr bwMode="auto">
          <a:xfrm>
            <a:off x="4717624" y="2484591"/>
            <a:ext cx="2749875" cy="2447652"/>
          </a:xfrm>
          <a:prstGeom prst="ellipse">
            <a:avLst/>
          </a:prstGeom>
          <a:solidFill>
            <a:srgbClr val="6666FF">
              <a:alpha val="40000"/>
            </a:srgbClr>
          </a:solidFill>
          <a:ln w="19050" cap="flat" cmpd="sng" algn="ctr">
            <a:solidFill>
              <a:schemeClr val="bg1">
                <a:lumMod val="50000"/>
              </a:schemeClr>
            </a:solid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defTabSz="914320"/>
            <a:endParaRPr lang="en-GB" sz="1100" b="1">
              <a:latin typeface="Arial" charset="0"/>
            </a:endParaRPr>
          </a:p>
        </p:txBody>
      </p:sp>
      <p:sp>
        <p:nvSpPr>
          <p:cNvPr id="11" name="Oval 8"/>
          <p:cNvSpPr/>
          <p:nvPr/>
        </p:nvSpPr>
        <p:spPr bwMode="auto">
          <a:xfrm>
            <a:off x="6230043" y="2484591"/>
            <a:ext cx="2749875" cy="2447652"/>
          </a:xfrm>
          <a:prstGeom prst="ellipse">
            <a:avLst/>
          </a:prstGeom>
          <a:solidFill>
            <a:srgbClr val="6666FF">
              <a:alpha val="40000"/>
            </a:srgbClr>
          </a:solidFill>
          <a:ln w="19050" cap="flat" cmpd="sng" algn="ctr">
            <a:solidFill>
              <a:schemeClr val="bg1">
                <a:lumMod val="50000"/>
              </a:schemeClr>
            </a:solid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defTabSz="914320"/>
            <a:endParaRPr lang="en-GB" sz="1100" b="1">
              <a:latin typeface="Arial" charset="0"/>
            </a:endParaRPr>
          </a:p>
        </p:txBody>
      </p:sp>
      <p:sp>
        <p:nvSpPr>
          <p:cNvPr id="12" name="TextBox 12"/>
          <p:cNvSpPr txBox="1"/>
          <p:nvPr/>
        </p:nvSpPr>
        <p:spPr>
          <a:xfrm>
            <a:off x="5478524" y="1752341"/>
            <a:ext cx="2749875" cy="400101"/>
          </a:xfrm>
          <a:prstGeom prst="rect">
            <a:avLst/>
          </a:prstGeom>
          <a:noFill/>
        </p:spPr>
        <p:txBody>
          <a:bodyPr wrap="square" lIns="91432" tIns="45716" rIns="91432" bIns="45716" rtlCol="0">
            <a:spAutoFit/>
          </a:bodyPr>
          <a:lstStyle>
            <a:defPPr>
              <a:defRPr lang="fr-FR"/>
            </a:defPPr>
            <a:lvl1pPr algn="ctr">
              <a:defRPr sz="200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defRPr>
            </a:lvl1pPr>
          </a:lstStyle>
          <a:p>
            <a:r>
              <a:rPr lang="en-GB" dirty="0" smtClean="0"/>
              <a:t>Enjoyment</a:t>
            </a:r>
            <a:endParaRPr lang="en-GB" dirty="0"/>
          </a:p>
        </p:txBody>
      </p:sp>
      <p:sp>
        <p:nvSpPr>
          <p:cNvPr id="13" name="TextBox 10"/>
          <p:cNvSpPr txBox="1"/>
          <p:nvPr/>
        </p:nvSpPr>
        <p:spPr>
          <a:xfrm>
            <a:off x="4660835" y="3774783"/>
            <a:ext cx="1682878" cy="410543"/>
          </a:xfrm>
          <a:prstGeom prst="rect">
            <a:avLst/>
          </a:prstGeom>
          <a:noFill/>
        </p:spPr>
        <p:txBody>
          <a:bodyPr wrap="square" lIns="91432" tIns="45716" rIns="91432" bIns="45716" rtlCol="0">
            <a:spAutoFit/>
          </a:bodyPr>
          <a:lstStyle/>
          <a:p>
            <a:pPr algn="ctr"/>
            <a:r>
              <a:rPr lang="en-GB" sz="20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Ability</a:t>
            </a:r>
          </a:p>
        </p:txBody>
      </p:sp>
      <p:sp>
        <p:nvSpPr>
          <p:cNvPr id="14" name="TextBox 13"/>
          <p:cNvSpPr txBox="1"/>
          <p:nvPr/>
        </p:nvSpPr>
        <p:spPr>
          <a:xfrm>
            <a:off x="7538523" y="3773938"/>
            <a:ext cx="1360916" cy="400101"/>
          </a:xfrm>
          <a:prstGeom prst="rect">
            <a:avLst/>
          </a:prstGeom>
          <a:noFill/>
        </p:spPr>
        <p:txBody>
          <a:bodyPr wrap="square" lIns="91432" tIns="45716" rIns="91432" bIns="45716" rtlCol="0">
            <a:spAutoFit/>
          </a:bodyPr>
          <a:lstStyle>
            <a:defPPr>
              <a:defRPr lang="fr-FR"/>
            </a:defPPr>
            <a:lvl1pPr algn="ctr">
              <a:defRPr sz="200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defRPr>
            </a:lvl1pPr>
          </a:lstStyle>
          <a:p>
            <a:r>
              <a:rPr lang="en-GB" dirty="0" smtClean="0"/>
              <a:t>Relevance</a:t>
            </a:r>
            <a:endParaRPr lang="en-GB" dirty="0"/>
          </a:p>
        </p:txBody>
      </p:sp>
      <p:sp>
        <p:nvSpPr>
          <p:cNvPr id="17" name="TextBox 19"/>
          <p:cNvSpPr txBox="1"/>
          <p:nvPr/>
        </p:nvSpPr>
        <p:spPr>
          <a:xfrm>
            <a:off x="6075506" y="2802637"/>
            <a:ext cx="1561507" cy="954107"/>
          </a:xfrm>
          <a:prstGeom prst="rect">
            <a:avLst/>
          </a:prstGeom>
          <a:noFill/>
        </p:spPr>
        <p:txBody>
          <a:bodyPr wrap="square" lIns="91432" tIns="45716" rIns="91432" bIns="45716" rtlCol="0">
            <a:spAutoFit/>
          </a:bodyPr>
          <a:lstStyle>
            <a:defPPr>
              <a:defRPr lang="fr-FR"/>
            </a:defPPr>
            <a:lvl1pPr algn="ctr">
              <a:defRPr sz="2000">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defRPr>
            </a:lvl1pPr>
          </a:lstStyle>
          <a:p>
            <a:r>
              <a:rPr lang="en-GB" sz="2800" dirty="0"/>
              <a:t>Sweet</a:t>
            </a:r>
          </a:p>
          <a:p>
            <a:r>
              <a:rPr lang="en-GB" sz="2800" dirty="0"/>
              <a:t>spot</a:t>
            </a:r>
          </a:p>
        </p:txBody>
      </p:sp>
    </p:spTree>
    <p:extLst>
      <p:ext uri="{BB962C8B-B14F-4D97-AF65-F5344CB8AC3E}">
        <p14:creationId xmlns:p14="http://schemas.microsoft.com/office/powerpoint/2010/main" val="11321031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aurent Ledoux\Documents\social-media-is-grow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93" r="10699"/>
          <a:stretch/>
        </p:blipFill>
        <p:spPr bwMode="auto">
          <a:xfrm>
            <a:off x="0" y="1"/>
            <a:ext cx="9144000" cy="686705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89134" y="322584"/>
            <a:ext cx="3770307" cy="1030906"/>
          </a:xfrm>
          <a:prstGeom prst="rect">
            <a:avLst/>
          </a:prstGeom>
          <a:noFill/>
          <a:ln>
            <a:noFill/>
          </a:ln>
        </p:spPr>
        <p:txBody>
          <a:bodyPr wrap="square" lIns="91432" tIns="45716" rIns="91432" bIns="45716" rtlCol="0">
            <a:spAutoFit/>
          </a:bodyPr>
          <a:lstStyle/>
          <a:p>
            <a:r>
              <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Progress</a:t>
            </a:r>
          </a:p>
        </p:txBody>
      </p:sp>
      <p:sp>
        <p:nvSpPr>
          <p:cNvPr id="5" name="ZoneTexte 4"/>
          <p:cNvSpPr txBox="1"/>
          <p:nvPr/>
        </p:nvSpPr>
        <p:spPr>
          <a:xfrm>
            <a:off x="3142696" y="5561884"/>
            <a:ext cx="1837715" cy="1218458"/>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5x</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Authentically</a:t>
            </a: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a:t>
            </a: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Dedicated</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
        <p:nvSpPr>
          <p:cNvPr id="6" name="ZoneTexte 5"/>
          <p:cNvSpPr txBox="1"/>
          <p:nvPr/>
        </p:nvSpPr>
        <p:spPr>
          <a:xfrm>
            <a:off x="5166805" y="5563358"/>
            <a:ext cx="1732728" cy="1200321"/>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8x</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Deeply</a:t>
            </a: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a:t>
            </a: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Accountable</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
        <p:nvSpPr>
          <p:cNvPr id="7" name="ZoneTexte 6"/>
          <p:cNvSpPr txBox="1"/>
          <p:nvPr/>
        </p:nvSpPr>
        <p:spPr>
          <a:xfrm>
            <a:off x="6899533" y="5555953"/>
            <a:ext cx="2244468" cy="1218458"/>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4x</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Deeply</a:t>
            </a: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a:t>
            </a: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Responsible</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5081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ent Ledoux\Documents\engagerx-pharma-sales-tru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24"/>
          <a:stretch/>
        </p:blipFill>
        <p:spPr bwMode="auto">
          <a:xfrm>
            <a:off x="-8877" y="0"/>
            <a:ext cx="91528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89134" y="322584"/>
            <a:ext cx="3770307" cy="1938984"/>
          </a:xfrm>
          <a:prstGeom prst="rect">
            <a:avLst/>
          </a:prstGeom>
          <a:noFill/>
          <a:ln>
            <a:noFill/>
          </a:ln>
        </p:spPr>
        <p:txBody>
          <a:bodyPr wrap="square" lIns="91432" tIns="45716" rIns="91432" bIns="45716" rtlCol="0">
            <a:spAutoFit/>
          </a:bodyPr>
          <a:lstStyle/>
          <a:p>
            <a:r>
              <a:rPr lang="fr-BE" sz="6000" dirty="0"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Trust &amp; </a:t>
            </a:r>
            <a:r>
              <a:rPr lang="fr-BE" sz="6000" dirty="0" err="1" smtClean="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Autonomy</a:t>
            </a:r>
            <a:endPar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
        <p:nvSpPr>
          <p:cNvPr id="7" name="Ovaal 22"/>
          <p:cNvSpPr/>
          <p:nvPr/>
        </p:nvSpPr>
        <p:spPr>
          <a:xfrm>
            <a:off x="4886304" y="382489"/>
            <a:ext cx="679938" cy="6890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1</a:t>
            </a:r>
          </a:p>
        </p:txBody>
      </p:sp>
      <p:sp>
        <p:nvSpPr>
          <p:cNvPr id="8" name="Ovaal 25"/>
          <p:cNvSpPr/>
          <p:nvPr/>
        </p:nvSpPr>
        <p:spPr>
          <a:xfrm>
            <a:off x="4886304" y="1986856"/>
            <a:ext cx="679938" cy="69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2</a:t>
            </a:r>
          </a:p>
        </p:txBody>
      </p:sp>
      <p:sp>
        <p:nvSpPr>
          <p:cNvPr id="9" name="Ovaal 26"/>
          <p:cNvSpPr/>
          <p:nvPr/>
        </p:nvSpPr>
        <p:spPr>
          <a:xfrm>
            <a:off x="4886304" y="3625453"/>
            <a:ext cx="679938" cy="6890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32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3</a:t>
            </a:r>
          </a:p>
        </p:txBody>
      </p:sp>
      <p:sp>
        <p:nvSpPr>
          <p:cNvPr id="10" name="Tekstvak 27"/>
          <p:cNvSpPr txBox="1"/>
          <p:nvPr/>
        </p:nvSpPr>
        <p:spPr>
          <a:xfrm>
            <a:off x="5708342" y="301857"/>
            <a:ext cx="3435658" cy="830989"/>
          </a:xfrm>
          <a:prstGeom prst="rect">
            <a:avLst/>
          </a:prstGeom>
          <a:noFill/>
        </p:spPr>
        <p:txBody>
          <a:bodyPr wrap="square" lIns="91432" tIns="45716" rIns="91432" bIns="45716" anchor="ctr">
            <a:spAutoFit/>
          </a:bodyPr>
          <a:lstStyle/>
          <a:p>
            <a:pPr>
              <a:defRPr/>
            </a:pPr>
            <a:r>
              <a:rPr lang="nl-BE" sz="4800" dirty="0" err="1"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Adults</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1" name="Tekstvak 28"/>
          <p:cNvSpPr txBox="1"/>
          <p:nvPr/>
        </p:nvSpPr>
        <p:spPr>
          <a:xfrm>
            <a:off x="5799285" y="1912922"/>
            <a:ext cx="3344715" cy="830989"/>
          </a:xfrm>
          <a:prstGeom prst="rect">
            <a:avLst/>
          </a:prstGeom>
          <a:noFill/>
        </p:spPr>
        <p:txBody>
          <a:bodyPr wrap="square" lIns="91432" tIns="45716" rIns="91432" bIns="45716" anchor="ctr">
            <a:spAutoFit/>
          </a:bodyPr>
          <a:lstStyle/>
          <a:p>
            <a:pPr>
              <a:defRPr/>
            </a:pPr>
            <a:r>
              <a:rPr lang="nl-BE" sz="48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Engagement</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2" name="Tekstvak 29"/>
          <p:cNvSpPr txBox="1"/>
          <p:nvPr/>
        </p:nvSpPr>
        <p:spPr>
          <a:xfrm>
            <a:off x="5708342" y="3523243"/>
            <a:ext cx="3435658" cy="830989"/>
          </a:xfrm>
          <a:prstGeom prst="rect">
            <a:avLst/>
          </a:prstGeom>
          <a:noFill/>
        </p:spPr>
        <p:txBody>
          <a:bodyPr wrap="square" lIns="91432" tIns="45716" rIns="91432" bIns="45716" anchor="ctr">
            <a:spAutoFit/>
          </a:bodyPr>
          <a:lstStyle/>
          <a:p>
            <a:pPr>
              <a:defRPr/>
            </a:pPr>
            <a:r>
              <a:rPr lang="nl-BE" sz="4800" dirty="0" smtClean="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rPr>
              <a:t>Let go</a:t>
            </a:r>
            <a:endParaRPr lang="nl-BE" sz="4800" dirty="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endParaRPr>
          </a:p>
        </p:txBody>
      </p:sp>
      <p:sp>
        <p:nvSpPr>
          <p:cNvPr id="13" name="Tekstvak 31"/>
          <p:cNvSpPr txBox="1"/>
          <p:nvPr/>
        </p:nvSpPr>
        <p:spPr>
          <a:xfrm>
            <a:off x="0" y="5638208"/>
            <a:ext cx="9144000" cy="923322"/>
          </a:xfrm>
          <a:prstGeom prst="rect">
            <a:avLst/>
          </a:prstGeom>
          <a:noFill/>
          <a:ln>
            <a:noFill/>
          </a:ln>
        </p:spPr>
        <p:txBody>
          <a:bodyPr wrap="square" lIns="91432" tIns="45716" rIns="91432" bIns="45716" rtlCol="0">
            <a:spAutoFit/>
          </a:bodyPr>
          <a:lstStyle>
            <a:defPPr>
              <a:defRPr lang="fr-FR"/>
            </a:defPPr>
            <a:lvl1pPr>
              <a:defRPr sz="6000">
                <a:ln w="18415" cmpd="sng">
                  <a:solidFill>
                    <a:srgbClr val="FFFFFF"/>
                  </a:solidFill>
                  <a:prstDash val="solid"/>
                </a:ln>
                <a:solidFill>
                  <a:srgbClr val="FFFFFF"/>
                </a:solidFill>
                <a:effectLst>
                  <a:glow rad="101600">
                    <a:schemeClr val="bg1">
                      <a:lumMod val="75000"/>
                      <a:alpha val="60000"/>
                    </a:schemeClr>
                  </a:glow>
                  <a:outerShdw blurRad="63500" dist="25400" dir="3600000" algn="tl" rotWithShape="0">
                    <a:schemeClr val="tx1"/>
                  </a:outerShdw>
                </a:effectLst>
              </a:defRPr>
            </a:lvl1pPr>
          </a:lstStyle>
          <a:p>
            <a:pPr algn="ctr"/>
            <a:r>
              <a:rPr lang="nl-BE" sz="2800" dirty="0"/>
              <a:t>Everybody </a:t>
            </a:r>
            <a:r>
              <a:rPr lang="nl-BE" sz="5400" dirty="0" smtClean="0"/>
              <a:t>has </a:t>
            </a:r>
            <a:r>
              <a:rPr lang="nl-BE" sz="5400" dirty="0" err="1" smtClean="0"/>
              <a:t>the</a:t>
            </a:r>
            <a:r>
              <a:rPr lang="nl-BE" sz="5400" dirty="0" smtClean="0"/>
              <a:t> </a:t>
            </a:r>
            <a:r>
              <a:rPr lang="nl-BE" sz="5400" dirty="0" err="1" smtClean="0"/>
              <a:t>liberty</a:t>
            </a:r>
            <a:r>
              <a:rPr lang="nl-BE" sz="5400" dirty="0" smtClean="0"/>
              <a:t> </a:t>
            </a:r>
            <a:r>
              <a:rPr lang="nl-BE" sz="2800" dirty="0" err="1" smtClean="0"/>
              <a:t>to</a:t>
            </a:r>
            <a:r>
              <a:rPr lang="nl-BE" sz="2800" dirty="0" smtClean="0"/>
              <a:t> take </a:t>
            </a:r>
            <a:r>
              <a:rPr lang="nl-BE" sz="2800" dirty="0" err="1" smtClean="0"/>
              <a:t>initiatives</a:t>
            </a:r>
            <a:r>
              <a:rPr lang="nl-BE" sz="2800" dirty="0" smtClean="0"/>
              <a:t> </a:t>
            </a:r>
            <a:endParaRPr lang="nl-BE" sz="2800" dirty="0"/>
          </a:p>
        </p:txBody>
      </p:sp>
    </p:spTree>
    <p:extLst>
      <p:ext uri="{BB962C8B-B14F-4D97-AF65-F5344CB8AC3E}">
        <p14:creationId xmlns:p14="http://schemas.microsoft.com/office/powerpoint/2010/main" val="20082151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0" fill="hold"/>
                                        <p:tgtEl>
                                          <p:spTgt spid="13"/>
                                        </p:tgtEl>
                                        <p:attrNameLst>
                                          <p:attrName>ppt_w</p:attrName>
                                        </p:attrNameLst>
                                      </p:cBhvr>
                                      <p:tavLst>
                                        <p:tav tm="0">
                                          <p:val>
                                            <p:fltVal val="0"/>
                                          </p:val>
                                        </p:tav>
                                        <p:tav tm="100000">
                                          <p:val>
                                            <p:strVal val="#ppt_w"/>
                                          </p:val>
                                        </p:tav>
                                      </p:tavLst>
                                    </p:anim>
                                    <p:anim calcmode="lin" valueType="num">
                                      <p:cBhvr>
                                        <p:cTn id="26" dur="5000" fill="hold"/>
                                        <p:tgtEl>
                                          <p:spTgt spid="13"/>
                                        </p:tgtEl>
                                        <p:attrNameLst>
                                          <p:attrName>ppt_h</p:attrName>
                                        </p:attrNameLst>
                                      </p:cBhvr>
                                      <p:tavLst>
                                        <p:tav tm="0">
                                          <p:val>
                                            <p:fltVal val="0"/>
                                          </p:val>
                                        </p:tav>
                                        <p:tav tm="100000">
                                          <p:val>
                                            <p:strVal val="#ppt_h"/>
                                          </p:val>
                                        </p:tav>
                                      </p:tavLst>
                                    </p:anim>
                                    <p:animEffect transition="in" filter="fade">
                                      <p:cBhvr>
                                        <p:cTn id="2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Laurent Ledoux\Documents\go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87" y="303554"/>
            <a:ext cx="1911843" cy="84148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277952" y="1352138"/>
            <a:ext cx="4500512" cy="843354"/>
          </a:xfrm>
          <a:prstGeom prst="rect">
            <a:avLst/>
          </a:prstGeom>
          <a:noFill/>
          <a:ln>
            <a:noFill/>
          </a:ln>
        </p:spPr>
        <p:txBody>
          <a:bodyPr wrap="square" lIns="91432" tIns="45716" rIns="91432" bIns="45716" rtlCol="0">
            <a:spAutoFit/>
          </a:bodyPr>
          <a:lstStyle/>
          <a:p>
            <a:pPr algn="ct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The </a:t>
            </a:r>
            <a:r>
              <a:rPr lang="fr-BE" sz="48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waterline</a:t>
            </a:r>
            <a:endPar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
        <p:nvSpPr>
          <p:cNvPr id="5" name="ZoneTexte 4"/>
          <p:cNvSpPr txBox="1"/>
          <p:nvPr/>
        </p:nvSpPr>
        <p:spPr>
          <a:xfrm>
            <a:off x="90452" y="1146176"/>
            <a:ext cx="1773862" cy="584775"/>
          </a:xfrm>
          <a:prstGeom prst="rect">
            <a:avLst/>
          </a:prstGeom>
          <a:noFill/>
          <a:ln>
            <a:noFill/>
          </a:ln>
        </p:spPr>
        <p:txBody>
          <a:bodyPr wrap="square" lIns="91432" tIns="45716" rIns="91432" bIns="45716" rtlCol="0">
            <a:spAutoFit/>
          </a:bodyPr>
          <a:lstStyle/>
          <a:p>
            <a:pPr algn="ctr"/>
            <a:r>
              <a:rPr lang="fr-BE" sz="32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Trust</a:t>
            </a:r>
          </a:p>
        </p:txBody>
      </p:sp>
      <p:pic>
        <p:nvPicPr>
          <p:cNvPr id="3074" name="Picture 2" descr="C:\Users\Laurent Ledoux\Documents\Boat-Above-and-below-the-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30678"/>
            <a:ext cx="9143999" cy="350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4618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ent Ledoux\Documents\engagerx-pharma-sales-tru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24"/>
          <a:stretch/>
        </p:blipFill>
        <p:spPr bwMode="auto">
          <a:xfrm>
            <a:off x="-8877" y="0"/>
            <a:ext cx="91528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89134" y="322584"/>
            <a:ext cx="3770307" cy="1030906"/>
          </a:xfrm>
          <a:prstGeom prst="rect">
            <a:avLst/>
          </a:prstGeom>
          <a:noFill/>
          <a:ln>
            <a:noFill/>
          </a:ln>
        </p:spPr>
        <p:txBody>
          <a:bodyPr wrap="square" lIns="91432" tIns="45716" rIns="91432" bIns="45716" rtlCol="0">
            <a:spAutoFit/>
          </a:bodyPr>
          <a:lstStyle/>
          <a:p>
            <a:r>
              <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Trust</a:t>
            </a:r>
          </a:p>
        </p:txBody>
      </p:sp>
      <p:sp>
        <p:nvSpPr>
          <p:cNvPr id="4" name="ZoneTexte 3"/>
          <p:cNvSpPr txBox="1"/>
          <p:nvPr/>
        </p:nvSpPr>
        <p:spPr>
          <a:xfrm>
            <a:off x="3342224" y="5561884"/>
            <a:ext cx="1638187" cy="830989"/>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32x</a:t>
            </a:r>
          </a:p>
          <a:p>
            <a:pPr algn="ctr"/>
            <a:r>
              <a:rPr lang="fr-BE" sz="24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Risk-taking</a:t>
            </a:r>
            <a:endPar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
        <p:nvSpPr>
          <p:cNvPr id="5" name="ZoneTexte 4"/>
          <p:cNvSpPr txBox="1"/>
          <p:nvPr/>
        </p:nvSpPr>
        <p:spPr>
          <a:xfrm>
            <a:off x="5261346" y="5563357"/>
            <a:ext cx="1638187" cy="830989"/>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11x</a:t>
            </a:r>
          </a:p>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Innovation</a:t>
            </a:r>
          </a:p>
        </p:txBody>
      </p:sp>
      <p:sp>
        <p:nvSpPr>
          <p:cNvPr id="6" name="ZoneTexte 5"/>
          <p:cNvSpPr txBox="1"/>
          <p:nvPr/>
        </p:nvSpPr>
        <p:spPr>
          <a:xfrm>
            <a:off x="6899533" y="5555953"/>
            <a:ext cx="2244468" cy="843354"/>
          </a:xfrm>
          <a:prstGeom prst="rect">
            <a:avLst/>
          </a:prstGeom>
          <a:noFill/>
          <a:ln>
            <a:noFill/>
          </a:ln>
        </p:spPr>
        <p:txBody>
          <a:bodyPr wrap="square" lIns="91432" tIns="45716" rIns="91432" bIns="45716" rtlCol="0">
            <a:spAutoFit/>
          </a:bodyPr>
          <a:lstStyle/>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6x</a:t>
            </a:r>
          </a:p>
          <a:p>
            <a:pPr algn="ctr"/>
            <a:r>
              <a:rPr lang="fr-BE" sz="2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Performance</a:t>
            </a:r>
          </a:p>
        </p:txBody>
      </p:sp>
    </p:spTree>
    <p:extLst>
      <p:ext uri="{BB962C8B-B14F-4D97-AF65-F5344CB8AC3E}">
        <p14:creationId xmlns:p14="http://schemas.microsoft.com/office/powerpoint/2010/main" val="1421386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aurent Ledoux\Documents\penguins jumping antarctica.jpg"/>
          <p:cNvPicPr>
            <a:picLocks noChangeAspect="1" noChangeArrowheads="1"/>
          </p:cNvPicPr>
          <p:nvPr/>
        </p:nvPicPr>
        <p:blipFill rotWithShape="1">
          <a:blip r:embed="rId2">
            <a:extLst>
              <a:ext uri="{28A0092B-C50C-407E-A947-70E740481C1C}">
                <a14:useLocalDpi xmlns:a14="http://schemas.microsoft.com/office/drawing/2010/main" val="0"/>
              </a:ext>
            </a:extLst>
          </a:blip>
          <a:srcRect l="21496" r="24919" b="19623"/>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039089" y="2839100"/>
            <a:ext cx="4993659" cy="246213"/>
          </a:xfrm>
          <a:prstGeom prst="rect">
            <a:avLst/>
          </a:prstGeom>
          <a:noFill/>
        </p:spPr>
        <p:txBody>
          <a:bodyPr wrap="none" lIns="91432" tIns="45716" rIns="91432" bIns="45716"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000" dirty="0"/>
              <a:t>% of </a:t>
            </a:r>
            <a:r>
              <a:rPr lang="fr-BE" sz="1000" dirty="0" err="1"/>
              <a:t>employees</a:t>
            </a:r>
            <a:r>
              <a:rPr lang="fr-BE" sz="1000" dirty="0"/>
              <a:t> </a:t>
            </a:r>
            <a:r>
              <a:rPr lang="fr-BE" sz="1000" dirty="0" err="1"/>
              <a:t>who</a:t>
            </a:r>
            <a:r>
              <a:rPr lang="fr-BE" sz="1000" dirty="0"/>
              <a:t> </a:t>
            </a:r>
            <a:r>
              <a:rPr lang="fr-BE" sz="1000" dirty="0" err="1"/>
              <a:t>described</a:t>
            </a:r>
            <a:r>
              <a:rPr lang="fr-BE" sz="1000" dirty="0"/>
              <a:t> </a:t>
            </a:r>
            <a:r>
              <a:rPr lang="fr-BE" sz="1000" dirty="0" err="1"/>
              <a:t>their</a:t>
            </a:r>
            <a:r>
              <a:rPr lang="fr-BE" sz="1000" dirty="0"/>
              <a:t> </a:t>
            </a:r>
            <a:r>
              <a:rPr lang="fr-BE" sz="1000" dirty="0" err="1"/>
              <a:t>organization’s</a:t>
            </a:r>
            <a:r>
              <a:rPr lang="fr-BE" sz="1000" dirty="0"/>
              <a:t> leadership as </a:t>
            </a:r>
            <a:r>
              <a:rPr lang="fr-BE" sz="1000" dirty="0" err="1"/>
              <a:t>exhibiting</a:t>
            </a:r>
            <a:r>
              <a:rPr lang="fr-BE" sz="1000" dirty="0"/>
              <a:t> </a:t>
            </a:r>
            <a:r>
              <a:rPr lang="fr-BE" sz="1000" dirty="0" err="1"/>
              <a:t>these</a:t>
            </a:r>
            <a:r>
              <a:rPr lang="fr-BE" sz="1000" dirty="0"/>
              <a:t> </a:t>
            </a:r>
            <a:r>
              <a:rPr lang="fr-BE" sz="1000" dirty="0" err="1"/>
              <a:t>qualities</a:t>
            </a:r>
            <a:endParaRPr lang="fr-BE" sz="1000" dirty="0"/>
          </a:p>
        </p:txBody>
      </p:sp>
      <p:sp>
        <p:nvSpPr>
          <p:cNvPr id="11" name="ZoneTexte 10"/>
          <p:cNvSpPr txBox="1"/>
          <p:nvPr/>
        </p:nvSpPr>
        <p:spPr>
          <a:xfrm>
            <a:off x="150223" y="1948673"/>
            <a:ext cx="1838376" cy="843354"/>
          </a:xfrm>
          <a:prstGeom prst="rect">
            <a:avLst/>
          </a:prstGeom>
          <a:noFill/>
          <a:ln>
            <a:noFill/>
          </a:ln>
        </p:spPr>
        <p:txBody>
          <a:bodyPr wrap="square" lIns="91432" tIns="45716" rIns="91432" bIns="45716" rtlCol="0">
            <a:spAutoFit/>
          </a:bodyPr>
          <a:lstStyle/>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Scaling</a:t>
            </a:r>
            <a:r>
              <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 </a:t>
            </a:r>
          </a:p>
          <a:p>
            <a:pPr algn="ctr"/>
            <a:r>
              <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Values</a:t>
            </a:r>
          </a:p>
        </p:txBody>
      </p:sp>
      <p:sp>
        <p:nvSpPr>
          <p:cNvPr id="19" name="ZoneTexte 18"/>
          <p:cNvSpPr txBox="1"/>
          <p:nvPr/>
        </p:nvSpPr>
        <p:spPr>
          <a:xfrm>
            <a:off x="2406709" y="1950146"/>
            <a:ext cx="1838376" cy="843354"/>
          </a:xfrm>
          <a:prstGeom prst="rect">
            <a:avLst/>
          </a:prstGeom>
          <a:noFill/>
          <a:ln>
            <a:noFill/>
          </a:ln>
        </p:spPr>
        <p:txBody>
          <a:bodyPr wrap="square" lIns="91432" tIns="45716" rIns="91432" bIns="45716" rtlCol="0">
            <a:spAutoFit/>
          </a:bodyPr>
          <a:lstStyle/>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Pursuing</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Significance</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p:txBody>
      </p:sp>
      <p:sp>
        <p:nvSpPr>
          <p:cNvPr id="27" name="ZoneTexte 26"/>
          <p:cNvSpPr txBox="1"/>
          <p:nvPr/>
        </p:nvSpPr>
        <p:spPr>
          <a:xfrm>
            <a:off x="4714043" y="1950146"/>
            <a:ext cx="2041864" cy="830989"/>
          </a:xfrm>
          <a:prstGeom prst="rect">
            <a:avLst/>
          </a:prstGeom>
          <a:noFill/>
          <a:ln>
            <a:noFill/>
          </a:ln>
        </p:spPr>
        <p:txBody>
          <a:bodyPr wrap="square" lIns="91432" tIns="45716" rIns="91432" bIns="45716" rtlCol="0">
            <a:spAutoFit/>
          </a:bodyPr>
          <a:lstStyle/>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Heightening</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Consciousness</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p:txBody>
      </p:sp>
      <p:sp>
        <p:nvSpPr>
          <p:cNvPr id="35" name="ZoneTexte 34"/>
          <p:cNvSpPr txBox="1"/>
          <p:nvPr/>
        </p:nvSpPr>
        <p:spPr>
          <a:xfrm>
            <a:off x="7078011" y="1951620"/>
            <a:ext cx="1838376" cy="843354"/>
          </a:xfrm>
          <a:prstGeom prst="rect">
            <a:avLst/>
          </a:prstGeom>
          <a:noFill/>
          <a:ln>
            <a:noFill/>
          </a:ln>
        </p:spPr>
        <p:txBody>
          <a:bodyPr wrap="square" lIns="91432" tIns="45716" rIns="91432" bIns="45716" rtlCol="0">
            <a:spAutoFit/>
          </a:bodyPr>
          <a:lstStyle/>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Fostering</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a:p>
            <a:pPr algn="ctr"/>
            <a:r>
              <a:rPr lang="fr-BE" sz="2400" dirty="0" err="1">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rPr>
              <a:t>Freedom</a:t>
            </a:r>
            <a:endParaRPr lang="fr-BE" sz="24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endParaRPr>
          </a:p>
        </p:txBody>
      </p:sp>
      <p:sp>
        <p:nvSpPr>
          <p:cNvPr id="36" name="ZoneTexte 35"/>
          <p:cNvSpPr txBox="1"/>
          <p:nvPr/>
        </p:nvSpPr>
        <p:spPr>
          <a:xfrm>
            <a:off x="103445" y="5260847"/>
            <a:ext cx="5324635" cy="1569652"/>
          </a:xfrm>
          <a:prstGeom prst="rect">
            <a:avLst/>
          </a:prstGeom>
          <a:noFill/>
          <a:ln>
            <a:noFill/>
          </a:ln>
        </p:spPr>
        <p:txBody>
          <a:bodyPr wrap="square" lIns="91432" tIns="45716" rIns="91432" bIns="45716" rtlCol="0">
            <a:spAutoFit/>
          </a:bodyPr>
          <a:lstStyle/>
          <a:p>
            <a:r>
              <a:rPr lang="fr-BE" sz="48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Qualities</a:t>
            </a: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of </a:t>
            </a:r>
            <a:r>
              <a:rPr lang="fr-BE" sz="48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inspirational</a:t>
            </a:r>
            <a:r>
              <a:rPr lang="fr-BE" sz="48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leaders</a:t>
            </a:r>
          </a:p>
        </p:txBody>
      </p:sp>
      <p:grpSp>
        <p:nvGrpSpPr>
          <p:cNvPr id="7168" name="Groupe 7167"/>
          <p:cNvGrpSpPr/>
          <p:nvPr/>
        </p:nvGrpSpPr>
        <p:grpSpPr>
          <a:xfrm>
            <a:off x="125140" y="101853"/>
            <a:ext cx="1916673" cy="1771891"/>
            <a:chOff x="125139" y="101852"/>
            <a:chExt cx="1916673" cy="1771891"/>
          </a:xfrm>
        </p:grpSpPr>
        <p:grpSp>
          <p:nvGrpSpPr>
            <p:cNvPr id="2" name="Groupe 1"/>
            <p:cNvGrpSpPr/>
            <p:nvPr/>
          </p:nvGrpSpPr>
          <p:grpSpPr>
            <a:xfrm>
              <a:off x="177561" y="101852"/>
              <a:ext cx="1811037" cy="1771891"/>
              <a:chOff x="3036170" y="1398975"/>
              <a:chExt cx="6011733" cy="4870131"/>
            </a:xfrm>
          </p:grpSpPr>
          <p:sp>
            <p:nvSpPr>
              <p:cNvPr id="4" name="Rectangle 3"/>
              <p:cNvSpPr/>
              <p:nvPr/>
            </p:nvSpPr>
            <p:spPr>
              <a:xfrm flipV="1">
                <a:off x="3036170" y="6143445"/>
                <a:ext cx="1922709" cy="12566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endParaRPr>
              </a:p>
            </p:txBody>
          </p:sp>
          <p:sp>
            <p:nvSpPr>
              <p:cNvPr id="5" name="Rectangle 4"/>
              <p:cNvSpPr/>
              <p:nvPr/>
            </p:nvSpPr>
            <p:spPr>
              <a:xfrm>
                <a:off x="5075347" y="5065348"/>
                <a:ext cx="1922709" cy="1088448"/>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7125194" y="2231897"/>
                <a:ext cx="1922709" cy="392337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ZoneTexte 6"/>
              <p:cNvSpPr txBox="1"/>
              <p:nvPr/>
            </p:nvSpPr>
            <p:spPr>
              <a:xfrm>
                <a:off x="3036170" y="5306094"/>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0%</a:t>
                </a:r>
              </a:p>
            </p:txBody>
          </p:sp>
          <p:sp>
            <p:nvSpPr>
              <p:cNvPr id="8" name="ZoneTexte 7"/>
              <p:cNvSpPr txBox="1"/>
              <p:nvPr/>
            </p:nvSpPr>
            <p:spPr>
              <a:xfrm>
                <a:off x="5070707" y="4188580"/>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28%</a:t>
                </a:r>
              </a:p>
            </p:txBody>
          </p:sp>
          <p:sp>
            <p:nvSpPr>
              <p:cNvPr id="9" name="ZoneTexte 8"/>
              <p:cNvSpPr txBox="1"/>
              <p:nvPr/>
            </p:nvSpPr>
            <p:spPr>
              <a:xfrm>
                <a:off x="7122999" y="1398975"/>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96%</a:t>
                </a:r>
              </a:p>
            </p:txBody>
          </p:sp>
        </p:grpSp>
        <p:sp>
          <p:nvSpPr>
            <p:cNvPr id="10" name="ZoneTexte 9"/>
            <p:cNvSpPr txBox="1"/>
            <p:nvPr/>
          </p:nvSpPr>
          <p:spPr>
            <a:xfrm>
              <a:off x="1371915" y="520308"/>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Self-</a:t>
              </a: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gov</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38" name="ZoneTexte 37"/>
            <p:cNvSpPr txBox="1"/>
            <p:nvPr/>
          </p:nvSpPr>
          <p:spPr>
            <a:xfrm>
              <a:off x="745125" y="1390199"/>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Inf.</a:t>
              </a:r>
            </a:p>
            <a:p>
              <a:pPr algn="ct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Acq</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39" name="ZoneTexte 38"/>
            <p:cNvSpPr txBox="1"/>
            <p:nvPr/>
          </p:nvSpPr>
          <p:spPr>
            <a:xfrm>
              <a:off x="125139" y="1054309"/>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Blind</a:t>
              </a:r>
            </a:p>
            <a:p>
              <a:pPr algn="ct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Obed</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grpSp>
      <p:grpSp>
        <p:nvGrpSpPr>
          <p:cNvPr id="7169" name="Groupe 7168"/>
          <p:cNvGrpSpPr/>
          <p:nvPr/>
        </p:nvGrpSpPr>
        <p:grpSpPr>
          <a:xfrm>
            <a:off x="2434048" y="67815"/>
            <a:ext cx="1855373" cy="1807403"/>
            <a:chOff x="2434047" y="67814"/>
            <a:chExt cx="1855373" cy="1807403"/>
          </a:xfrm>
        </p:grpSpPr>
        <p:grpSp>
          <p:nvGrpSpPr>
            <p:cNvPr id="12" name="Groupe 11"/>
            <p:cNvGrpSpPr/>
            <p:nvPr/>
          </p:nvGrpSpPr>
          <p:grpSpPr>
            <a:xfrm>
              <a:off x="2434047" y="67814"/>
              <a:ext cx="1811037" cy="1807403"/>
              <a:chOff x="3036170" y="1301367"/>
              <a:chExt cx="6011733" cy="4967739"/>
            </a:xfrm>
          </p:grpSpPr>
          <p:sp>
            <p:nvSpPr>
              <p:cNvPr id="13" name="Rectangle 12"/>
              <p:cNvSpPr/>
              <p:nvPr/>
            </p:nvSpPr>
            <p:spPr>
              <a:xfrm flipV="1">
                <a:off x="3036170" y="6143445"/>
                <a:ext cx="1922709" cy="12566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endParaRPr>
              </a:p>
            </p:txBody>
          </p:sp>
          <p:sp>
            <p:nvSpPr>
              <p:cNvPr id="14" name="Rectangle 13"/>
              <p:cNvSpPr/>
              <p:nvPr/>
            </p:nvSpPr>
            <p:spPr>
              <a:xfrm>
                <a:off x="5075347" y="4191850"/>
                <a:ext cx="1922709" cy="1961946"/>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7125195" y="2112885"/>
                <a:ext cx="1922708" cy="4042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ZoneTexte 15"/>
              <p:cNvSpPr txBox="1"/>
              <p:nvPr/>
            </p:nvSpPr>
            <p:spPr>
              <a:xfrm>
                <a:off x="3036170" y="5306094"/>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0%</a:t>
                </a:r>
              </a:p>
            </p:txBody>
          </p:sp>
          <p:sp>
            <p:nvSpPr>
              <p:cNvPr id="17" name="ZoneTexte 16"/>
              <p:cNvSpPr txBox="1"/>
              <p:nvPr/>
            </p:nvSpPr>
            <p:spPr>
              <a:xfrm>
                <a:off x="5100177" y="3358924"/>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42%</a:t>
                </a:r>
              </a:p>
            </p:txBody>
          </p:sp>
          <p:sp>
            <p:nvSpPr>
              <p:cNvPr id="18" name="ZoneTexte 17"/>
              <p:cNvSpPr txBox="1"/>
              <p:nvPr/>
            </p:nvSpPr>
            <p:spPr>
              <a:xfrm>
                <a:off x="7122999" y="1301367"/>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98%</a:t>
                </a:r>
              </a:p>
            </p:txBody>
          </p:sp>
        </p:grpSp>
        <p:sp>
          <p:nvSpPr>
            <p:cNvPr id="40" name="ZoneTexte 39"/>
            <p:cNvSpPr txBox="1"/>
            <p:nvPr/>
          </p:nvSpPr>
          <p:spPr>
            <a:xfrm>
              <a:off x="3619523" y="521782"/>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Self-</a:t>
              </a: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gov</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grpSp>
      <p:grpSp>
        <p:nvGrpSpPr>
          <p:cNvPr id="7171" name="Groupe 7170"/>
          <p:cNvGrpSpPr/>
          <p:nvPr/>
        </p:nvGrpSpPr>
        <p:grpSpPr>
          <a:xfrm>
            <a:off x="4848864" y="67815"/>
            <a:ext cx="1865725" cy="1807403"/>
            <a:chOff x="4848863" y="67814"/>
            <a:chExt cx="1865725" cy="1807403"/>
          </a:xfrm>
        </p:grpSpPr>
        <p:grpSp>
          <p:nvGrpSpPr>
            <p:cNvPr id="20" name="Groupe 19"/>
            <p:cNvGrpSpPr/>
            <p:nvPr/>
          </p:nvGrpSpPr>
          <p:grpSpPr>
            <a:xfrm>
              <a:off x="4848863" y="67814"/>
              <a:ext cx="1811037" cy="1807403"/>
              <a:chOff x="3036170" y="1301367"/>
              <a:chExt cx="6011733" cy="4967739"/>
            </a:xfrm>
          </p:grpSpPr>
          <p:sp>
            <p:nvSpPr>
              <p:cNvPr id="21" name="Rectangle 20"/>
              <p:cNvSpPr/>
              <p:nvPr/>
            </p:nvSpPr>
            <p:spPr>
              <a:xfrm flipV="1">
                <a:off x="3036170" y="6143445"/>
                <a:ext cx="1922709" cy="12566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endParaRPr>
              </a:p>
            </p:txBody>
          </p:sp>
          <p:sp>
            <p:nvSpPr>
              <p:cNvPr id="22" name="Rectangle 21"/>
              <p:cNvSpPr/>
              <p:nvPr/>
            </p:nvSpPr>
            <p:spPr>
              <a:xfrm>
                <a:off x="5075347" y="4649795"/>
                <a:ext cx="1922709" cy="150400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p:nvSpPr>
            <p:spPr>
              <a:xfrm>
                <a:off x="7125195" y="2112885"/>
                <a:ext cx="1922708" cy="4042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ZoneTexte 23"/>
              <p:cNvSpPr txBox="1"/>
              <p:nvPr/>
            </p:nvSpPr>
            <p:spPr>
              <a:xfrm>
                <a:off x="3036170" y="5306094"/>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0%</a:t>
                </a:r>
              </a:p>
            </p:txBody>
          </p:sp>
          <p:sp>
            <p:nvSpPr>
              <p:cNvPr id="25" name="ZoneTexte 24"/>
              <p:cNvSpPr txBox="1"/>
              <p:nvPr/>
            </p:nvSpPr>
            <p:spPr>
              <a:xfrm>
                <a:off x="5070707" y="3798153"/>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34%</a:t>
                </a:r>
              </a:p>
            </p:txBody>
          </p:sp>
          <p:sp>
            <p:nvSpPr>
              <p:cNvPr id="26" name="ZoneTexte 25"/>
              <p:cNvSpPr txBox="1"/>
              <p:nvPr/>
            </p:nvSpPr>
            <p:spPr>
              <a:xfrm>
                <a:off x="7122999" y="1301367"/>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98%</a:t>
                </a:r>
              </a:p>
            </p:txBody>
          </p:sp>
        </p:grpSp>
        <p:sp>
          <p:nvSpPr>
            <p:cNvPr id="41" name="ZoneTexte 40"/>
            <p:cNvSpPr txBox="1"/>
            <p:nvPr/>
          </p:nvSpPr>
          <p:spPr>
            <a:xfrm>
              <a:off x="6044691" y="523256"/>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Self-</a:t>
              </a: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gov</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grpSp>
      <p:grpSp>
        <p:nvGrpSpPr>
          <p:cNvPr id="7172" name="Groupe 7171"/>
          <p:cNvGrpSpPr/>
          <p:nvPr/>
        </p:nvGrpSpPr>
        <p:grpSpPr>
          <a:xfrm>
            <a:off x="7105349" y="69289"/>
            <a:ext cx="1856847" cy="1807403"/>
            <a:chOff x="7105349" y="69288"/>
            <a:chExt cx="1856847" cy="1807403"/>
          </a:xfrm>
        </p:grpSpPr>
        <p:grpSp>
          <p:nvGrpSpPr>
            <p:cNvPr id="28" name="Groupe 27"/>
            <p:cNvGrpSpPr/>
            <p:nvPr/>
          </p:nvGrpSpPr>
          <p:grpSpPr>
            <a:xfrm>
              <a:off x="7105349" y="69288"/>
              <a:ext cx="1811037" cy="1807403"/>
              <a:chOff x="3036170" y="1301367"/>
              <a:chExt cx="6011733" cy="4967739"/>
            </a:xfrm>
          </p:grpSpPr>
          <p:sp>
            <p:nvSpPr>
              <p:cNvPr id="29" name="Rectangle 28"/>
              <p:cNvSpPr/>
              <p:nvPr/>
            </p:nvSpPr>
            <p:spPr>
              <a:xfrm flipV="1">
                <a:off x="3036170" y="6143445"/>
                <a:ext cx="1922709" cy="12566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endParaRPr>
              </a:p>
            </p:txBody>
          </p:sp>
          <p:sp>
            <p:nvSpPr>
              <p:cNvPr id="30" name="Rectangle 29"/>
              <p:cNvSpPr/>
              <p:nvPr/>
            </p:nvSpPr>
            <p:spPr>
              <a:xfrm>
                <a:off x="5075347" y="4645743"/>
                <a:ext cx="1922709" cy="1508053"/>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Rectangle 30"/>
              <p:cNvSpPr/>
              <p:nvPr/>
            </p:nvSpPr>
            <p:spPr>
              <a:xfrm>
                <a:off x="7125195" y="2112885"/>
                <a:ext cx="1922708" cy="4042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2" name="ZoneTexte 31"/>
              <p:cNvSpPr txBox="1"/>
              <p:nvPr/>
            </p:nvSpPr>
            <p:spPr>
              <a:xfrm>
                <a:off x="3036170" y="5306094"/>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0%</a:t>
                </a:r>
              </a:p>
            </p:txBody>
          </p:sp>
          <p:sp>
            <p:nvSpPr>
              <p:cNvPr id="33" name="ZoneTexte 32"/>
              <p:cNvSpPr txBox="1"/>
              <p:nvPr/>
            </p:nvSpPr>
            <p:spPr>
              <a:xfrm>
                <a:off x="5100177" y="3773752"/>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34%</a:t>
                </a:r>
              </a:p>
            </p:txBody>
          </p:sp>
          <p:sp>
            <p:nvSpPr>
              <p:cNvPr id="34" name="ZoneTexte 33"/>
              <p:cNvSpPr txBox="1"/>
              <p:nvPr/>
            </p:nvSpPr>
            <p:spPr>
              <a:xfrm>
                <a:off x="7122999" y="1301367"/>
                <a:ext cx="1922709" cy="930533"/>
              </a:xfrm>
              <a:prstGeom prst="rect">
                <a:avLst/>
              </a:prstGeom>
              <a:noFill/>
            </p:spPr>
            <p:txBody>
              <a:bodyPr wrap="square" rtlCol="0">
                <a:spAutoFit/>
              </a:bodyPr>
              <a:lstStyle>
                <a:defPPr>
                  <a:defRPr lang="fr-FR"/>
                </a:defPPr>
                <a:lvl1pPr algn="ctr">
                  <a:defRPr sz="2400" b="1">
                    <a:ln w="1905"/>
                    <a:solidFill>
                      <a:schemeClr val="tx1">
                        <a:lumMod val="85000"/>
                        <a:lumOff val="15000"/>
                      </a:schemeClr>
                    </a:solidFill>
                    <a:effectLst>
                      <a:outerShdw blurRad="50800" dist="38100" dir="2700000" algn="tl" rotWithShape="0">
                        <a:prstClr val="black">
                          <a:alpha val="40000"/>
                        </a:prstClr>
                      </a:outerShdw>
                    </a:effectLst>
                  </a:defRPr>
                </a:lvl1pPr>
              </a:lstStyle>
              <a:p>
                <a:r>
                  <a:rPr lang="fr-BE" sz="1600" dirty="0"/>
                  <a:t>98%</a:t>
                </a:r>
              </a:p>
            </p:txBody>
          </p:sp>
        </p:grpSp>
        <p:sp>
          <p:nvSpPr>
            <p:cNvPr id="42" name="ZoneTexte 41"/>
            <p:cNvSpPr txBox="1"/>
            <p:nvPr/>
          </p:nvSpPr>
          <p:spPr>
            <a:xfrm>
              <a:off x="8292299" y="524730"/>
              <a:ext cx="669897" cy="461665"/>
            </a:xfrm>
            <a:prstGeom prst="rect">
              <a:avLst/>
            </a:prstGeom>
            <a:noFill/>
          </p:spPr>
          <p:txBody>
            <a:bodyPr wrap="square" rtlCol="0">
              <a:spAutoFit/>
            </a:bodyPr>
            <a:lstStyle/>
            <a:p>
              <a:pPr algn="ct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Self-</a:t>
              </a:r>
              <a:r>
                <a:rPr lang="fr-BE"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gov</a:t>
              </a:r>
              <a:r>
                <a:rPr lang="fr-BE" sz="1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grpSp>
    </p:spTree>
    <p:extLst>
      <p:ext uri="{BB962C8B-B14F-4D97-AF65-F5344CB8AC3E}">
        <p14:creationId xmlns:p14="http://schemas.microsoft.com/office/powerpoint/2010/main" val="41617170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7"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Laurent Ledoux\Documents\Laozi.jpg"/>
          <p:cNvPicPr>
            <a:picLocks noChangeAspect="1" noChangeArrowheads="1"/>
          </p:cNvPicPr>
          <p:nvPr/>
        </p:nvPicPr>
        <p:blipFill>
          <a:blip r:embed="rId2">
            <a:extLst>
              <a:ext uri="{28A0092B-C50C-407E-A947-70E740481C1C}">
                <a14:useLocalDpi xmlns:a14="http://schemas.microsoft.com/office/drawing/2010/main" val="0"/>
              </a:ext>
            </a:extLst>
          </a:blip>
          <a:srcRect l="27145" r="25360" b="6148"/>
          <a:stretch>
            <a:fillRect/>
          </a:stretch>
        </p:blipFill>
        <p:spPr bwMode="auto">
          <a:xfrm>
            <a:off x="4572000" y="-13395"/>
            <a:ext cx="4572000" cy="68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l="16209" r="10677" b="6"/>
          <a:stretch>
            <a:fillRect/>
          </a:stretch>
        </p:blipFill>
        <p:spPr bwMode="gray">
          <a:xfrm>
            <a:off x="-14654" y="-13395"/>
            <a:ext cx="4627685" cy="6871395"/>
          </a:xfrm>
          <a:prstGeom prst="rect">
            <a:avLst/>
          </a:prstGeom>
          <a:noFill/>
          <a:ln>
            <a:noFill/>
          </a:ln>
          <a:effectLst/>
          <a:extLst>
            <a:ext uri="{909E8E84-426E-40DD-AFC4-6F175D3DCCD1}">
              <a14:hiddenFill xmlns:a14="http://schemas.microsoft.com/office/drawing/2010/main">
                <a:solidFill>
                  <a:srgbClr val="99CC00">
                    <a:alpha val="81960"/>
                  </a:srgbClr>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5"/>
          <p:cNvSpPr>
            <a:spLocks noChangeArrowheads="1"/>
          </p:cNvSpPr>
          <p:nvPr/>
        </p:nvSpPr>
        <p:spPr bwMode="auto">
          <a:xfrm>
            <a:off x="-14654" y="3716239"/>
            <a:ext cx="4589585" cy="2277547"/>
          </a:xfrm>
          <a:prstGeom prst="rect">
            <a:avLst/>
          </a:prstGeom>
          <a:solidFill>
            <a:srgbClr val="EAEAEA">
              <a:alpha val="40000"/>
            </a:srgbClr>
          </a:solidFill>
          <a:ln>
            <a:noFill/>
          </a:ln>
          <a:effectLst>
            <a:outerShdw dist="35921" dir="2700000" algn="ctr" rotWithShape="0">
              <a:schemeClr val="bg1"/>
            </a:outerShdw>
          </a:effectLst>
          <a:extLst/>
        </p:spPr>
        <p:txBody>
          <a:bodyPr lIns="0" tIns="0" rIns="0" bIns="0">
            <a:spAutoFit/>
          </a:bodyPr>
          <a:lstStyle/>
          <a:p>
            <a:pPr algn="ctr" eaLnBrk="1" hangingPunct="1">
              <a:defRPr/>
            </a:pPr>
            <a:r>
              <a:rPr lang="nl-BE" sz="3700" b="1" dirty="0"/>
              <a:t>The boss has </a:t>
            </a:r>
            <a:r>
              <a:rPr lang="nl-BE" sz="3700" b="1" dirty="0" err="1"/>
              <a:t>to</a:t>
            </a:r>
            <a:r>
              <a:rPr lang="nl-BE" sz="3700" b="1" dirty="0"/>
              <a:t> </a:t>
            </a:r>
            <a:r>
              <a:rPr lang="nl-BE" sz="3700" b="1" dirty="0" err="1"/>
              <a:t>erase</a:t>
            </a:r>
            <a:r>
              <a:rPr lang="nl-BE" sz="3700" b="1" dirty="0"/>
              <a:t> </a:t>
            </a:r>
            <a:r>
              <a:rPr lang="nl-BE" sz="3700" b="1" dirty="0" err="1"/>
              <a:t>himself</a:t>
            </a:r>
            <a:r>
              <a:rPr lang="nl-BE" sz="3700" b="1" dirty="0"/>
              <a:t> in order </a:t>
            </a:r>
            <a:r>
              <a:rPr lang="nl-BE" sz="3700" b="1" dirty="0" err="1"/>
              <a:t>to</a:t>
            </a:r>
            <a:r>
              <a:rPr lang="nl-BE" sz="3700" b="1" dirty="0"/>
              <a:t> let </a:t>
            </a:r>
            <a:r>
              <a:rPr lang="nl-BE" sz="3700" b="1" dirty="0" err="1"/>
              <a:t>the</a:t>
            </a:r>
            <a:r>
              <a:rPr lang="nl-BE" sz="3700" b="1" dirty="0"/>
              <a:t> </a:t>
            </a:r>
            <a:r>
              <a:rPr lang="nl-BE" sz="3700" b="1" dirty="0" err="1"/>
              <a:t>organization</a:t>
            </a:r>
            <a:r>
              <a:rPr lang="nl-BE" sz="3700" b="1" dirty="0"/>
              <a:t> </a:t>
            </a:r>
            <a:r>
              <a:rPr lang="nl-BE" sz="3700" b="1" dirty="0" err="1"/>
              <a:t>grow</a:t>
            </a:r>
            <a:endParaRPr lang="nl-BE" sz="3700" b="1" dirty="0"/>
          </a:p>
          <a:p>
            <a:pPr algn="ctr" eaLnBrk="1" hangingPunct="1">
              <a:defRPr/>
            </a:pPr>
            <a:r>
              <a:rPr lang="nl-BE" sz="1900" b="1" dirty="0"/>
              <a:t>Zobrist – 2005</a:t>
            </a:r>
            <a:r>
              <a:rPr lang="nl-BE" sz="3700" b="1" dirty="0"/>
              <a:t> </a:t>
            </a:r>
          </a:p>
        </p:txBody>
      </p:sp>
      <p:sp>
        <p:nvSpPr>
          <p:cNvPr id="6" name="Rectangle 5"/>
          <p:cNvSpPr>
            <a:spLocks noChangeArrowheads="1"/>
          </p:cNvSpPr>
          <p:nvPr/>
        </p:nvSpPr>
        <p:spPr bwMode="auto">
          <a:xfrm>
            <a:off x="4574931" y="3698380"/>
            <a:ext cx="4564674" cy="2943820"/>
          </a:xfrm>
          <a:prstGeom prst="rect">
            <a:avLst/>
          </a:prstGeom>
          <a:solidFill>
            <a:srgbClr val="EAEAEA">
              <a:alpha val="40000"/>
            </a:srgbClr>
          </a:solidFill>
          <a:ln>
            <a:noFill/>
          </a:ln>
          <a:effectLst>
            <a:outerShdw dist="35921" dir="2700000" algn="ctr" rotWithShape="0">
              <a:schemeClr val="bg1"/>
            </a:outerShdw>
          </a:effectLst>
          <a:extLst/>
        </p:spPr>
        <p:txBody>
          <a:bodyPr lIns="0" tIns="0" rIns="0" bIns="0">
            <a:spAutoFit/>
          </a:bodyPr>
          <a:lstStyle/>
          <a:p>
            <a:pPr algn="ctr" eaLnBrk="1" hangingPunct="1">
              <a:defRPr/>
            </a:pPr>
            <a:r>
              <a:rPr lang="nl-BE" sz="3700" b="1" dirty="0"/>
              <a:t>The best leader is </a:t>
            </a:r>
            <a:r>
              <a:rPr lang="nl-BE" sz="3700" b="1" dirty="0" err="1"/>
              <a:t>the</a:t>
            </a:r>
            <a:r>
              <a:rPr lang="nl-BE" sz="3700" b="1" dirty="0"/>
              <a:t> </a:t>
            </a:r>
            <a:r>
              <a:rPr lang="nl-BE" sz="3700" b="1" dirty="0" err="1"/>
              <a:t>one</a:t>
            </a:r>
            <a:r>
              <a:rPr lang="nl-BE" sz="3700" b="1" dirty="0"/>
              <a:t> </a:t>
            </a:r>
            <a:r>
              <a:rPr lang="nl-BE" sz="3700" b="1" dirty="0" err="1"/>
              <a:t>the</a:t>
            </a:r>
            <a:r>
              <a:rPr lang="nl-BE" sz="3700" b="1" dirty="0"/>
              <a:t> </a:t>
            </a:r>
            <a:r>
              <a:rPr lang="nl-BE" sz="3700" b="1" dirty="0" err="1"/>
              <a:t>group</a:t>
            </a:r>
            <a:r>
              <a:rPr lang="nl-BE" sz="3700" b="1" dirty="0"/>
              <a:t> </a:t>
            </a:r>
            <a:r>
              <a:rPr lang="nl-BE" sz="3700" b="1" dirty="0" err="1"/>
              <a:t>barely</a:t>
            </a:r>
            <a:r>
              <a:rPr lang="nl-BE" sz="3700" b="1" dirty="0"/>
              <a:t> </a:t>
            </a:r>
            <a:r>
              <a:rPr lang="nl-BE" sz="3700" b="1" dirty="0" err="1"/>
              <a:t>knows</a:t>
            </a:r>
            <a:endParaRPr lang="nl-BE" sz="3700" b="1" dirty="0"/>
          </a:p>
          <a:p>
            <a:pPr algn="ctr" eaLnBrk="1" hangingPunct="1">
              <a:defRPr/>
            </a:pPr>
            <a:endParaRPr lang="nl-BE" sz="4100" b="1" dirty="0"/>
          </a:p>
          <a:p>
            <a:pPr algn="ctr" eaLnBrk="1" hangingPunct="1">
              <a:defRPr/>
            </a:pPr>
            <a:r>
              <a:rPr lang="nl-BE" sz="1900" b="1" dirty="0" err="1"/>
              <a:t>Lao</a:t>
            </a:r>
            <a:r>
              <a:rPr lang="nl-BE" sz="1900" b="1" dirty="0"/>
              <a:t> </a:t>
            </a:r>
            <a:r>
              <a:rPr lang="nl-BE" sz="1900" b="1" dirty="0" err="1"/>
              <a:t>Tseu</a:t>
            </a:r>
            <a:r>
              <a:rPr lang="nl-BE" sz="1900" b="1" dirty="0"/>
              <a:t> – 630 av. JC. </a:t>
            </a:r>
            <a:r>
              <a:rPr lang="nl-BE" sz="3700" b="1" dirty="0"/>
              <a:t> </a:t>
            </a:r>
          </a:p>
        </p:txBody>
      </p:sp>
      <p:sp>
        <p:nvSpPr>
          <p:cNvPr id="9" name="TextBox 8"/>
          <p:cNvSpPr txBox="1"/>
          <p:nvPr/>
        </p:nvSpPr>
        <p:spPr>
          <a:xfrm>
            <a:off x="-14483" y="-13978"/>
            <a:ext cx="9144000" cy="346249"/>
          </a:xfrm>
          <a:prstGeom prst="rect">
            <a:avLst/>
          </a:prstGeom>
          <a:noFill/>
        </p:spPr>
        <p:txBody>
          <a:bodyPr lIns="84966" tIns="42483" rIns="84966" bIns="42483">
            <a:spAutoFit/>
          </a:bodyPr>
          <a:lstStyle/>
          <a:p>
            <a:pPr algn="ctr" eaLnBrk="1" hangingPunct="1">
              <a:defRPr/>
            </a:pPr>
            <a:r>
              <a:rPr lang="fr-FR" sz="17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Human </a:t>
            </a:r>
            <a:r>
              <a:rPr lang="fr-FR" sz="1700" b="1"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dynamics</a:t>
            </a:r>
            <a:endParaRPr lang="fr-FR" sz="17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03925525"/>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randombar(horizontal)">
                                      <p:cBhvr>
                                        <p:cTn id="7" dur="500"/>
                                        <p:tgtEl>
                                          <p:spTgt spid="10649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1620716" y="3899297"/>
            <a:ext cx="647700" cy="1980903"/>
          </a:xfrm>
          <a:prstGeom prst="rect">
            <a:avLst/>
          </a:prstGeom>
          <a:solidFill>
            <a:schemeClr val="accent1"/>
          </a:solidFill>
          <a:ln>
            <a:noFill/>
          </a:ln>
          <a:effec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15" name="Rectangle 6"/>
          <p:cNvSpPr>
            <a:spLocks noChangeArrowheads="1"/>
          </p:cNvSpPr>
          <p:nvPr/>
        </p:nvSpPr>
        <p:spPr bwMode="auto">
          <a:xfrm>
            <a:off x="2700705" y="5232797"/>
            <a:ext cx="647700" cy="64889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16" name="Rectangle 7"/>
          <p:cNvSpPr>
            <a:spLocks noChangeArrowheads="1"/>
          </p:cNvSpPr>
          <p:nvPr/>
        </p:nvSpPr>
        <p:spPr bwMode="auto">
          <a:xfrm>
            <a:off x="3779228" y="5735836"/>
            <a:ext cx="647700" cy="1458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17" name="Rectangle 8"/>
          <p:cNvSpPr>
            <a:spLocks noChangeArrowheads="1"/>
          </p:cNvSpPr>
          <p:nvPr/>
        </p:nvSpPr>
        <p:spPr bwMode="auto">
          <a:xfrm>
            <a:off x="5004289" y="3071813"/>
            <a:ext cx="647700" cy="2809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18" name="Rectangle 9"/>
          <p:cNvSpPr>
            <a:spLocks noChangeArrowheads="1"/>
          </p:cNvSpPr>
          <p:nvPr/>
        </p:nvSpPr>
        <p:spPr bwMode="auto">
          <a:xfrm>
            <a:off x="6082812" y="1919883"/>
            <a:ext cx="647700" cy="396031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19" name="Rectangle 10"/>
          <p:cNvSpPr>
            <a:spLocks noChangeArrowheads="1"/>
          </p:cNvSpPr>
          <p:nvPr/>
        </p:nvSpPr>
        <p:spPr bwMode="auto">
          <a:xfrm>
            <a:off x="7092462" y="5448598"/>
            <a:ext cx="647700" cy="43160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a:solidFill>
                <a:schemeClr val="bg1">
                  <a:lumMod val="50000"/>
                </a:schemeClr>
              </a:solidFill>
              <a:ea typeface="ＭＳ Ｐゴシック" charset="0"/>
            </a:endParaRPr>
          </a:p>
        </p:txBody>
      </p:sp>
      <p:sp>
        <p:nvSpPr>
          <p:cNvPr id="13320" name="Rectangle 11"/>
          <p:cNvSpPr>
            <a:spLocks noChangeArrowheads="1"/>
          </p:cNvSpPr>
          <p:nvPr/>
        </p:nvSpPr>
        <p:spPr bwMode="auto">
          <a:xfrm>
            <a:off x="1907931" y="1890118"/>
            <a:ext cx="647700" cy="2902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nchor="ctr"/>
          <a:lstStyle/>
          <a:p>
            <a:pPr>
              <a:defRPr/>
            </a:pPr>
            <a:endParaRPr lang="fr-FR" sz="1600">
              <a:solidFill>
                <a:schemeClr val="bg1">
                  <a:lumMod val="50000"/>
                </a:schemeClr>
              </a:solidFill>
              <a:ea typeface="ＭＳ Ｐゴシック" charset="0"/>
            </a:endParaRPr>
          </a:p>
        </p:txBody>
      </p:sp>
      <p:sp>
        <p:nvSpPr>
          <p:cNvPr id="30728" name="Rectangle 12"/>
          <p:cNvSpPr>
            <a:spLocks noChangeArrowheads="1"/>
          </p:cNvSpPr>
          <p:nvPr/>
        </p:nvSpPr>
        <p:spPr bwMode="auto">
          <a:xfrm>
            <a:off x="1907931" y="2257723"/>
            <a:ext cx="647700" cy="288727"/>
          </a:xfrm>
          <a:prstGeom prst="rect">
            <a:avLst/>
          </a:prstGeom>
          <a:solidFill>
            <a:schemeClr val="accent2"/>
          </a:solidFill>
          <a:ln w="9525">
            <a:noFill/>
            <a:miter lim="800000"/>
            <a:headEnd/>
            <a:tailEnd/>
          </a:ln>
        </p:spPr>
        <p:txBody>
          <a:bodyPr wrap="none" lIns="91432" tIns="45716" rIns="91432" bIns="45716" anchor="ctr"/>
          <a:lstStyle/>
          <a:p>
            <a:pPr>
              <a:defRPr/>
            </a:pPr>
            <a:endParaRPr lang="fr-FR" sz="1600">
              <a:solidFill>
                <a:schemeClr val="bg1">
                  <a:lumMod val="50000"/>
                </a:schemeClr>
              </a:solidFill>
              <a:latin typeface="Arial" pitchFamily="34" charset="0"/>
            </a:endParaRPr>
          </a:p>
        </p:txBody>
      </p:sp>
      <p:sp>
        <p:nvSpPr>
          <p:cNvPr id="13322" name="Text Box 13"/>
          <p:cNvSpPr txBox="1">
            <a:spLocks noChangeArrowheads="1"/>
          </p:cNvSpPr>
          <p:nvPr/>
        </p:nvSpPr>
        <p:spPr bwMode="auto">
          <a:xfrm>
            <a:off x="2555631" y="2205633"/>
            <a:ext cx="624254" cy="33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600">
                <a:solidFill>
                  <a:schemeClr val="bg1">
                    <a:lumMod val="50000"/>
                  </a:schemeClr>
                </a:solidFill>
              </a:rPr>
              <a:t>2011</a:t>
            </a:r>
          </a:p>
        </p:txBody>
      </p:sp>
      <p:sp>
        <p:nvSpPr>
          <p:cNvPr id="13323" name="Text Box 14"/>
          <p:cNvSpPr txBox="1">
            <a:spLocks noChangeArrowheads="1"/>
          </p:cNvSpPr>
          <p:nvPr/>
        </p:nvSpPr>
        <p:spPr bwMode="auto">
          <a:xfrm>
            <a:off x="2584938" y="1818680"/>
            <a:ext cx="638908" cy="33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600" dirty="0">
                <a:solidFill>
                  <a:schemeClr val="bg1">
                    <a:lumMod val="50000"/>
                  </a:schemeClr>
                </a:solidFill>
              </a:rPr>
              <a:t>2009</a:t>
            </a:r>
          </a:p>
        </p:txBody>
      </p:sp>
      <p:sp>
        <p:nvSpPr>
          <p:cNvPr id="2" name="Rectangle 1"/>
          <p:cNvSpPr/>
          <p:nvPr/>
        </p:nvSpPr>
        <p:spPr>
          <a:xfrm>
            <a:off x="1948962" y="5592961"/>
            <a:ext cx="647700" cy="287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sp>
        <p:nvSpPr>
          <p:cNvPr id="19" name="Rectangle 18"/>
          <p:cNvSpPr/>
          <p:nvPr/>
        </p:nvSpPr>
        <p:spPr>
          <a:xfrm>
            <a:off x="3061189" y="3936505"/>
            <a:ext cx="647700" cy="1943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sp>
        <p:nvSpPr>
          <p:cNvPr id="20" name="Rectangle 19"/>
          <p:cNvSpPr/>
          <p:nvPr/>
        </p:nvSpPr>
        <p:spPr>
          <a:xfrm>
            <a:off x="4211516" y="4079380"/>
            <a:ext cx="647700" cy="1800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sp>
        <p:nvSpPr>
          <p:cNvPr id="21" name="Rectangle 20"/>
          <p:cNvSpPr/>
          <p:nvPr/>
        </p:nvSpPr>
        <p:spPr>
          <a:xfrm>
            <a:off x="5292970" y="2280047"/>
            <a:ext cx="647700" cy="3600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sp>
        <p:nvSpPr>
          <p:cNvPr id="22" name="Rectangle 21"/>
          <p:cNvSpPr/>
          <p:nvPr/>
        </p:nvSpPr>
        <p:spPr>
          <a:xfrm>
            <a:off x="6372959" y="2856012"/>
            <a:ext cx="647700" cy="30241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sp>
        <p:nvSpPr>
          <p:cNvPr id="23" name="Rectangle 22"/>
          <p:cNvSpPr/>
          <p:nvPr/>
        </p:nvSpPr>
        <p:spPr>
          <a:xfrm>
            <a:off x="7309339" y="3287614"/>
            <a:ext cx="647700" cy="2592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solidFill>
                <a:schemeClr val="bg1">
                  <a:lumMod val="50000"/>
                </a:schemeClr>
              </a:solidFill>
            </a:endParaRPr>
          </a:p>
        </p:txBody>
      </p:sp>
      <p:pic>
        <p:nvPicPr>
          <p:cNvPr id="13332" name="Picture 4"/>
          <p:cNvPicPr>
            <a:picLocks noChangeAspect="1" noChangeArrowheads="1"/>
          </p:cNvPicPr>
          <p:nvPr/>
        </p:nvPicPr>
        <p:blipFill>
          <a:blip r:embed="rId3">
            <a:grayscl/>
          </a:blip>
          <a:srcRect/>
          <a:stretch>
            <a:fillRect/>
          </a:stretch>
        </p:blipFill>
        <p:spPr bwMode="auto">
          <a:xfrm>
            <a:off x="323850" y="1772544"/>
            <a:ext cx="762000" cy="42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76819" name="Titel 3"/>
          <p:cNvSpPr>
            <a:spLocks noGrp="1"/>
          </p:cNvSpPr>
          <p:nvPr>
            <p:ph type="title" idx="4294967295"/>
          </p:nvPr>
        </p:nvSpPr>
        <p:spPr>
          <a:xfrm>
            <a:off x="0" y="221755"/>
            <a:ext cx="9144000" cy="372070"/>
          </a:xfrm>
        </p:spPr>
        <p:txBody>
          <a:bodyPr>
            <a:normAutofit fontScale="90000"/>
          </a:bodyPr>
          <a:lstStyle/>
          <a:p>
            <a:pPr algn="ctr"/>
            <a:r>
              <a:rPr lang="nl-BE" altLang="fr-FR" b="1" smtClean="0">
                <a:cs typeface="Arial" pitchFamily="34" charset="0"/>
              </a:rPr>
              <a:t>My leadership style (Hay)</a:t>
            </a:r>
          </a:p>
        </p:txBody>
      </p:sp>
      <p:sp>
        <p:nvSpPr>
          <p:cNvPr id="76820" name="Tijdelijke aanduiding voor dianummer 2"/>
          <p:cNvSpPr>
            <a:spLocks noGrp="1"/>
          </p:cNvSpPr>
          <p:nvPr>
            <p:ph type="sldNum" sz="quarter" idx="4294967295"/>
          </p:nvPr>
        </p:nvSpPr>
        <p:spPr bwMode="auto">
          <a:xfrm>
            <a:off x="8767397" y="6594575"/>
            <a:ext cx="130419" cy="144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Georgia" pitchFamily="18" charset="0"/>
              </a:defRPr>
            </a:lvl1pPr>
            <a:lvl2pPr marL="690349" indent="-265519">
              <a:defRPr sz="1500">
                <a:solidFill>
                  <a:schemeClr val="tx1"/>
                </a:solidFill>
                <a:latin typeface="Georgia" pitchFamily="18" charset="0"/>
              </a:defRPr>
            </a:lvl2pPr>
            <a:lvl3pPr marL="1062076" indent="-212415">
              <a:defRPr sz="1500">
                <a:solidFill>
                  <a:schemeClr val="tx1"/>
                </a:solidFill>
                <a:latin typeface="Georgia" pitchFamily="18" charset="0"/>
              </a:defRPr>
            </a:lvl3pPr>
            <a:lvl4pPr marL="1486906" indent="-212415">
              <a:defRPr sz="1500">
                <a:solidFill>
                  <a:schemeClr val="tx1"/>
                </a:solidFill>
                <a:latin typeface="Georgia" pitchFamily="18" charset="0"/>
              </a:defRPr>
            </a:lvl4pPr>
            <a:lvl5pPr marL="1911736" indent="-212415">
              <a:defRPr sz="1500">
                <a:solidFill>
                  <a:schemeClr val="tx1"/>
                </a:solidFill>
                <a:latin typeface="Georgia" pitchFamily="18" charset="0"/>
              </a:defRPr>
            </a:lvl5pPr>
            <a:lvl6pPr marL="2336566" indent="-212415" eaLnBrk="0" fontAlgn="base" hangingPunct="0">
              <a:spcBef>
                <a:spcPct val="0"/>
              </a:spcBef>
              <a:spcAft>
                <a:spcPct val="0"/>
              </a:spcAft>
              <a:defRPr sz="1500">
                <a:solidFill>
                  <a:schemeClr val="tx1"/>
                </a:solidFill>
                <a:latin typeface="Georgia" pitchFamily="18" charset="0"/>
              </a:defRPr>
            </a:lvl6pPr>
            <a:lvl7pPr marL="2761397" indent="-212415" eaLnBrk="0" fontAlgn="base" hangingPunct="0">
              <a:spcBef>
                <a:spcPct val="0"/>
              </a:spcBef>
              <a:spcAft>
                <a:spcPct val="0"/>
              </a:spcAft>
              <a:defRPr sz="1500">
                <a:solidFill>
                  <a:schemeClr val="tx1"/>
                </a:solidFill>
                <a:latin typeface="Georgia" pitchFamily="18" charset="0"/>
              </a:defRPr>
            </a:lvl7pPr>
            <a:lvl8pPr marL="3186227" indent="-212415" eaLnBrk="0" fontAlgn="base" hangingPunct="0">
              <a:spcBef>
                <a:spcPct val="0"/>
              </a:spcBef>
              <a:spcAft>
                <a:spcPct val="0"/>
              </a:spcAft>
              <a:defRPr sz="1500">
                <a:solidFill>
                  <a:schemeClr val="tx1"/>
                </a:solidFill>
                <a:latin typeface="Georgia" pitchFamily="18" charset="0"/>
              </a:defRPr>
            </a:lvl8pPr>
            <a:lvl9pPr marL="3611057" indent="-212415" eaLnBrk="0" fontAlgn="base" hangingPunct="0">
              <a:spcBef>
                <a:spcPct val="0"/>
              </a:spcBef>
              <a:spcAft>
                <a:spcPct val="0"/>
              </a:spcAft>
              <a:defRPr sz="1500">
                <a:solidFill>
                  <a:schemeClr val="tx1"/>
                </a:solidFill>
                <a:latin typeface="Georgia" pitchFamily="18" charset="0"/>
              </a:defRPr>
            </a:lvl9pPr>
          </a:lstStyle>
          <a:p>
            <a:fld id="{E048E391-D91C-4ABC-8A0D-7E2B146360F1}" type="slidenum">
              <a:rPr lang="en-US" altLang="fr-FR"/>
              <a:pPr/>
              <a:t>59</a:t>
            </a:fld>
            <a:endParaRPr lang="en-US" altLang="fr-FR"/>
          </a:p>
        </p:txBody>
      </p:sp>
      <p:sp>
        <p:nvSpPr>
          <p:cNvPr id="76821" name="Tekstvak 3"/>
          <p:cNvSpPr txBox="1">
            <a:spLocks noChangeArrowheads="1"/>
          </p:cNvSpPr>
          <p:nvPr/>
        </p:nvSpPr>
        <p:spPr bwMode="auto">
          <a:xfrm rot="-5400000">
            <a:off x="-1052786" y="3806451"/>
            <a:ext cx="3131344" cy="307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400" b="0">
                <a:solidFill>
                  <a:schemeClr val="tx1"/>
                </a:solidFill>
                <a:ea typeface="MS PGothic" pitchFamily="34" charset="-128"/>
              </a:rPr>
              <a:t>Résultats en centiles</a:t>
            </a:r>
          </a:p>
        </p:txBody>
      </p:sp>
      <p:sp>
        <p:nvSpPr>
          <p:cNvPr id="76822" name="Tekstvak 4"/>
          <p:cNvSpPr txBox="1">
            <a:spLocks noChangeArrowheads="1"/>
          </p:cNvSpPr>
          <p:nvPr/>
        </p:nvSpPr>
        <p:spPr bwMode="auto">
          <a:xfrm>
            <a:off x="1543051" y="6024562"/>
            <a:ext cx="940777" cy="28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Directive</a:t>
            </a:r>
          </a:p>
        </p:txBody>
      </p:sp>
      <p:sp>
        <p:nvSpPr>
          <p:cNvPr id="76823" name="Tekstvak 23"/>
          <p:cNvSpPr txBox="1">
            <a:spLocks noChangeArrowheads="1"/>
          </p:cNvSpPr>
          <p:nvPr/>
        </p:nvSpPr>
        <p:spPr bwMode="auto">
          <a:xfrm>
            <a:off x="2700704" y="6024562"/>
            <a:ext cx="1008185" cy="28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Motivating</a:t>
            </a:r>
          </a:p>
        </p:txBody>
      </p:sp>
      <p:sp>
        <p:nvSpPr>
          <p:cNvPr id="76824" name="Tekstvak 25"/>
          <p:cNvSpPr txBox="1">
            <a:spLocks noChangeArrowheads="1"/>
          </p:cNvSpPr>
          <p:nvPr/>
        </p:nvSpPr>
        <p:spPr bwMode="auto">
          <a:xfrm>
            <a:off x="3752850" y="6024562"/>
            <a:ext cx="1106365" cy="28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Friendly</a:t>
            </a:r>
          </a:p>
        </p:txBody>
      </p:sp>
      <p:sp>
        <p:nvSpPr>
          <p:cNvPr id="76825" name="Tekstvak 26"/>
          <p:cNvSpPr txBox="1">
            <a:spLocks noChangeArrowheads="1"/>
          </p:cNvSpPr>
          <p:nvPr/>
        </p:nvSpPr>
        <p:spPr bwMode="auto">
          <a:xfrm>
            <a:off x="4936882" y="6024562"/>
            <a:ext cx="1075592" cy="28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Democratic</a:t>
            </a:r>
          </a:p>
        </p:txBody>
      </p:sp>
      <p:sp>
        <p:nvSpPr>
          <p:cNvPr id="76826" name="Tekstvak 27"/>
          <p:cNvSpPr txBox="1">
            <a:spLocks noChangeArrowheads="1"/>
          </p:cNvSpPr>
          <p:nvPr/>
        </p:nvSpPr>
        <p:spPr bwMode="auto">
          <a:xfrm>
            <a:off x="6082812" y="5950149"/>
            <a:ext cx="937846" cy="4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Perfect </a:t>
            </a:r>
          </a:p>
          <a:p>
            <a:pPr algn="ctr" eaLnBrk="1" hangingPunct="1"/>
            <a:r>
              <a:rPr lang="nl-BE" altLang="fr-FR" sz="1200" b="0">
                <a:solidFill>
                  <a:schemeClr val="tx1"/>
                </a:solidFill>
                <a:ea typeface="MS PGothic" pitchFamily="34" charset="-128"/>
              </a:rPr>
              <a:t>executioner</a:t>
            </a:r>
          </a:p>
        </p:txBody>
      </p:sp>
      <p:sp>
        <p:nvSpPr>
          <p:cNvPr id="76827" name="Tekstvak 28"/>
          <p:cNvSpPr txBox="1">
            <a:spLocks noChangeArrowheads="1"/>
          </p:cNvSpPr>
          <p:nvPr/>
        </p:nvSpPr>
        <p:spPr bwMode="auto">
          <a:xfrm>
            <a:off x="7047035" y="6024562"/>
            <a:ext cx="980342" cy="28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7" tIns="45716" rIns="35997"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algn="ctr" eaLnBrk="1" hangingPunct="1"/>
            <a:r>
              <a:rPr lang="nl-BE" altLang="fr-FR" sz="1200" b="0">
                <a:solidFill>
                  <a:schemeClr val="tx1"/>
                </a:solidFill>
                <a:ea typeface="MS PGothic" pitchFamily="34" charset="-128"/>
              </a:rPr>
              <a:t>“Grower”</a:t>
            </a:r>
          </a:p>
        </p:txBody>
      </p:sp>
    </p:spTree>
    <p:extLst>
      <p:ext uri="{BB962C8B-B14F-4D97-AF65-F5344CB8AC3E}">
        <p14:creationId xmlns:p14="http://schemas.microsoft.com/office/powerpoint/2010/main" val="21343782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edoux - New Folder Copied on Groupware on 26 02 15\Mezquita-de-Cordoba.jpg"/>
          <p:cNvPicPr>
            <a:picLocks noChangeAspect="1" noChangeArrowheads="1"/>
          </p:cNvPicPr>
          <p:nvPr/>
        </p:nvPicPr>
        <p:blipFill rotWithShape="1">
          <a:blip r:embed="rId3">
            <a:extLst>
              <a:ext uri="{28A0092B-C50C-407E-A947-70E740481C1C}">
                <a14:useLocalDpi xmlns:a14="http://schemas.microsoft.com/office/drawing/2010/main" val="0"/>
              </a:ext>
            </a:extLst>
          </a:blip>
          <a:srcRect l="5742" r="51542"/>
          <a:stretch/>
        </p:blipFill>
        <p:spPr bwMode="auto">
          <a:xfrm>
            <a:off x="0" y="0"/>
            <a:ext cx="4557486" cy="695739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998519" y="5736158"/>
            <a:ext cx="2460930" cy="1077218"/>
          </a:xfrm>
          <a:prstGeom prst="rect">
            <a:avLst/>
          </a:prstGeom>
          <a:noFill/>
        </p:spPr>
        <p:txBody>
          <a:bodyPr wrap="none" rtlCol="0">
            <a:spAutoFit/>
          </a:bodyPr>
          <a:lstStyle/>
          <a:p>
            <a:pPr algn="ctr"/>
            <a:r>
              <a:rPr lang="fr-BE"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Mezquita</a:t>
            </a:r>
            <a:endParaRPr lang="fr-BE"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de Cordoba</a:t>
            </a:r>
          </a:p>
        </p:txBody>
      </p:sp>
      <p:pic>
        <p:nvPicPr>
          <p:cNvPr id="8" name="Picture 3" descr="hst_center"/>
          <p:cNvPicPr>
            <a:picLocks noChangeAspect="1" noChangeArrowheads="1"/>
          </p:cNvPicPr>
          <p:nvPr/>
        </p:nvPicPr>
        <p:blipFill rotWithShape="1">
          <a:blip r:embed="rId4">
            <a:extLst>
              <a:ext uri="{28A0092B-C50C-407E-A947-70E740481C1C}">
                <a14:useLocalDpi xmlns:a14="http://schemas.microsoft.com/office/drawing/2010/main" val="0"/>
              </a:ext>
            </a:extLst>
          </a:blip>
          <a:srcRect r="66189" b="31153"/>
          <a:stretch/>
        </p:blipFill>
        <p:spPr bwMode="auto">
          <a:xfrm>
            <a:off x="4557486" y="-44624"/>
            <a:ext cx="4584928" cy="700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5857302" y="5733256"/>
            <a:ext cx="2050562" cy="1077218"/>
          </a:xfrm>
          <a:prstGeom prst="rect">
            <a:avLst/>
          </a:prstGeom>
          <a:noFill/>
        </p:spPr>
        <p:txBody>
          <a:bodyPr wrap="none" rtlCol="0">
            <a:spAutoFit/>
          </a:bodyPr>
          <a:lstStyle/>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Magasins</a:t>
            </a:r>
          </a:p>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Sephora</a:t>
            </a:r>
          </a:p>
        </p:txBody>
      </p:sp>
      <p:sp>
        <p:nvSpPr>
          <p:cNvPr id="9" name="Text Box 3"/>
          <p:cNvSpPr txBox="1">
            <a:spLocks noChangeArrowheads="1"/>
          </p:cNvSpPr>
          <p:nvPr/>
        </p:nvSpPr>
        <p:spPr bwMode="auto">
          <a:xfrm>
            <a:off x="-6627" y="260648"/>
            <a:ext cx="9149039" cy="563231"/>
          </a:xfrm>
          <a:prstGeom prst="rect">
            <a:avLst/>
          </a:prstGeom>
          <a:solidFill>
            <a:srgbClr val="7F7F7F">
              <a:alpha val="80000"/>
            </a:srgbClr>
          </a:solidFill>
          <a:ln>
            <a:noFill/>
          </a:ln>
          <a:effectLs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5000"/>
              </a:lnSpc>
            </a:pPr>
            <a:r>
              <a:rPr lang="fr-FR" altLang="fr-F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fr-FR" altLang="fr-F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commerce comme nouvelle religion </a:t>
            </a:r>
            <a:r>
              <a:rPr lang="fr-FR" altLang="fr-F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737684093"/>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9"/>
          <p:cNvSpPr>
            <a:spLocks noChangeArrowheads="1"/>
          </p:cNvSpPr>
          <p:nvPr/>
        </p:nvSpPr>
        <p:spPr bwMode="auto">
          <a:xfrm>
            <a:off x="-546589" y="5856387"/>
            <a:ext cx="9970478" cy="41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966" tIns="84966" rIns="84966" bIns="84966">
            <a:spAutoFit/>
          </a:bodyPr>
          <a:lstStyle>
            <a:lvl1pPr defTabSz="984250">
              <a:defRPr sz="1600" b="1">
                <a:solidFill>
                  <a:schemeClr val="folHlink"/>
                </a:solidFill>
                <a:latin typeface="Arial" pitchFamily="34" charset="0"/>
              </a:defRPr>
            </a:lvl1pPr>
            <a:lvl2pPr marL="742950" indent="-285750" defTabSz="984250">
              <a:defRPr sz="1600">
                <a:solidFill>
                  <a:schemeClr val="tx1"/>
                </a:solidFill>
                <a:latin typeface="Arial" pitchFamily="34" charset="0"/>
              </a:defRPr>
            </a:lvl2pPr>
            <a:lvl3pPr marL="1143000" indent="-228600" defTabSz="984250">
              <a:buChar char="•"/>
              <a:defRPr sz="1600">
                <a:solidFill>
                  <a:schemeClr val="tx1"/>
                </a:solidFill>
                <a:latin typeface="Arial" pitchFamily="34" charset="0"/>
              </a:defRPr>
            </a:lvl3pPr>
            <a:lvl4pPr marL="1600200" indent="-228600" defTabSz="984250">
              <a:buFont typeface="Arial" pitchFamily="34" charset="0"/>
              <a:buChar char="-"/>
              <a:defRPr sz="1600">
                <a:solidFill>
                  <a:schemeClr val="tx1"/>
                </a:solidFill>
                <a:latin typeface="Arial" pitchFamily="34" charset="0"/>
              </a:defRPr>
            </a:lvl4pPr>
            <a:lvl5pPr marL="2057400" indent="-228600" defTabSz="984250">
              <a:buFont typeface="Arial" pitchFamily="34" charset="0"/>
              <a:buChar char="-"/>
              <a:defRPr sz="1600">
                <a:solidFill>
                  <a:schemeClr val="tx1"/>
                </a:solidFill>
                <a:latin typeface="Arial" pitchFamily="34" charset="0"/>
              </a:defRPr>
            </a:lvl5pPr>
            <a:lvl6pPr marL="25146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defTabSz="98425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eaLnBrk="1" hangingPunct="1"/>
            <a:endParaRPr lang="fr-FR" altLang="fr-FR" b="0">
              <a:solidFill>
                <a:schemeClr val="tx1"/>
              </a:solidFill>
              <a:latin typeface="Georgia" pitchFamily="18" charset="0"/>
            </a:endParaRPr>
          </a:p>
        </p:txBody>
      </p:sp>
      <p:sp>
        <p:nvSpPr>
          <p:cNvPr id="5" name="PIJL-OMLAAG 4"/>
          <p:cNvSpPr/>
          <p:nvPr/>
        </p:nvSpPr>
        <p:spPr>
          <a:xfrm rot="10800000">
            <a:off x="4296508" y="1991320"/>
            <a:ext cx="841131" cy="287684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nl-BE"/>
          </a:p>
        </p:txBody>
      </p:sp>
      <p:sp>
        <p:nvSpPr>
          <p:cNvPr id="49" name="PIJL-OMLAAG 48"/>
          <p:cNvSpPr/>
          <p:nvPr/>
        </p:nvSpPr>
        <p:spPr>
          <a:xfrm rot="10800000">
            <a:off x="1661746" y="2019599"/>
            <a:ext cx="839666" cy="284857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nl-BE"/>
          </a:p>
        </p:txBody>
      </p:sp>
      <p:pic>
        <p:nvPicPr>
          <p:cNvPr id="3584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33" t="2843" r="1741"/>
          <a:stretch>
            <a:fillRect/>
          </a:stretch>
        </p:blipFill>
        <p:spPr bwMode="auto">
          <a:xfrm>
            <a:off x="3996105" y="3789165"/>
            <a:ext cx="4955931" cy="624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2"/>
          <p:cNvSpPr txBox="1">
            <a:spLocks noChangeArrowheads="1"/>
          </p:cNvSpPr>
          <p:nvPr/>
        </p:nvSpPr>
        <p:spPr bwMode="auto">
          <a:xfrm>
            <a:off x="684336" y="6375797"/>
            <a:ext cx="266406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1600" b="1">
                <a:solidFill>
                  <a:schemeClr val="folHlink"/>
                </a:solidFill>
                <a:latin typeface="Arial" pitchFamily="34" charset="0"/>
              </a:defRPr>
            </a:lvl1pPr>
            <a:lvl2pPr marL="742950" indent="-285750">
              <a:defRPr sz="1600">
                <a:solidFill>
                  <a:schemeClr val="tx1"/>
                </a:solidFill>
                <a:latin typeface="Arial" pitchFamily="34" charset="0"/>
              </a:defRPr>
            </a:lvl2pPr>
            <a:lvl3pPr marL="1143000" indent="-228600">
              <a:buChar char="•"/>
              <a:defRPr sz="1600">
                <a:solidFill>
                  <a:schemeClr val="tx1"/>
                </a:solidFill>
                <a:latin typeface="Arial" pitchFamily="34" charset="0"/>
              </a:defRPr>
            </a:lvl3pPr>
            <a:lvl4pPr marL="1600200" indent="-228600">
              <a:buFont typeface="Arial" pitchFamily="34" charset="0"/>
              <a:buChar char="-"/>
              <a:defRPr sz="1600">
                <a:solidFill>
                  <a:schemeClr val="tx1"/>
                </a:solidFill>
                <a:latin typeface="Arial" pitchFamily="34" charset="0"/>
              </a:defRPr>
            </a:lvl4pPr>
            <a:lvl5pPr marL="2057400" indent="-228600">
              <a:buFont typeface="Arial" pitchFamily="34" charset="0"/>
              <a:buChar char="-"/>
              <a:defRPr sz="16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6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6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6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600">
                <a:solidFill>
                  <a:schemeClr val="tx1"/>
                </a:solidFill>
                <a:latin typeface="Arial" pitchFamily="34" charset="0"/>
              </a:defRPr>
            </a:lvl9pPr>
          </a:lstStyle>
          <a:p>
            <a:pPr eaLnBrk="1" hangingPunct="1"/>
            <a:r>
              <a:rPr lang="nl-BE" altLang="fr-FR" sz="900" b="0" i="1">
                <a:solidFill>
                  <a:schemeClr val="tx1"/>
                </a:solidFill>
                <a:ea typeface="MS PGothic" pitchFamily="34" charset="-128"/>
              </a:rPr>
              <a:t>From </a:t>
            </a:r>
            <a:r>
              <a:rPr lang="nl-BE" altLang="nl-NL" sz="900" b="0" i="1">
                <a:solidFill>
                  <a:schemeClr val="tx1"/>
                </a:solidFill>
                <a:ea typeface="MS PGothic" pitchFamily="34" charset="-128"/>
              </a:rPr>
              <a:t>“</a:t>
            </a:r>
            <a:r>
              <a:rPr lang="nl-BE" altLang="fr-FR" sz="900" b="0" i="1">
                <a:solidFill>
                  <a:schemeClr val="tx1"/>
                </a:solidFill>
                <a:ea typeface="MS PGothic" pitchFamily="34" charset="-128"/>
              </a:rPr>
              <a:t>Tribal leadership</a:t>
            </a:r>
            <a:r>
              <a:rPr lang="nl-BE" altLang="nl-NL" sz="900" b="0" i="1">
                <a:solidFill>
                  <a:schemeClr val="tx1"/>
                </a:solidFill>
                <a:ea typeface="MS PGothic" pitchFamily="34" charset="-128"/>
              </a:rPr>
              <a:t>”</a:t>
            </a:r>
            <a:r>
              <a:rPr lang="nl-BE" altLang="fr-FR" sz="900" b="0" i="1">
                <a:solidFill>
                  <a:schemeClr val="tx1"/>
                </a:solidFill>
                <a:ea typeface="MS PGothic" pitchFamily="34" charset="-128"/>
              </a:rPr>
              <a:t> by Logan, King &amp; Fischer-Wright, 2008; adapted by Ledoux</a:t>
            </a:r>
            <a:endParaRPr lang="en-US" altLang="fr-FR" sz="900" b="0" i="1">
              <a:solidFill>
                <a:schemeClr val="tx1"/>
              </a:solidFill>
              <a:ea typeface="MS PGothic" pitchFamily="34" charset="-128"/>
            </a:endParaRPr>
          </a:p>
        </p:txBody>
      </p:sp>
      <p:sp>
        <p:nvSpPr>
          <p:cNvPr id="9" name="Rectangle 8"/>
          <p:cNvSpPr/>
          <p:nvPr/>
        </p:nvSpPr>
        <p:spPr>
          <a:xfrm>
            <a:off x="3873012" y="4333875"/>
            <a:ext cx="2592265" cy="340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dirty="0" err="1">
                <a:solidFill>
                  <a:srgbClr val="C00000"/>
                </a:solidFill>
                <a:cs typeface="Arial" pitchFamily="34" charset="0"/>
              </a:rPr>
              <a:t>Alienated</a:t>
            </a:r>
            <a:endParaRPr lang="en-US" sz="2400" dirty="0">
              <a:solidFill>
                <a:srgbClr val="C00000"/>
              </a:solidFill>
              <a:cs typeface="Arial" pitchFamily="34" charset="0"/>
            </a:endParaRPr>
          </a:p>
        </p:txBody>
      </p:sp>
      <p:sp>
        <p:nvSpPr>
          <p:cNvPr id="13" name="Rectangle 12"/>
          <p:cNvSpPr/>
          <p:nvPr/>
        </p:nvSpPr>
        <p:spPr>
          <a:xfrm>
            <a:off x="3873012" y="1982391"/>
            <a:ext cx="2592265" cy="38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dirty="0">
                <a:solidFill>
                  <a:schemeClr val="tx1">
                    <a:lumMod val="50000"/>
                    <a:lumOff val="50000"/>
                  </a:schemeClr>
                </a:solidFill>
                <a:cs typeface="Arial" pitchFamily="34" charset="0"/>
              </a:rPr>
              <a:t>Team</a:t>
            </a:r>
            <a:endParaRPr lang="en-US" sz="2400" dirty="0">
              <a:solidFill>
                <a:schemeClr val="tx1">
                  <a:lumMod val="50000"/>
                  <a:lumOff val="50000"/>
                </a:schemeClr>
              </a:solidFill>
              <a:cs typeface="Arial" pitchFamily="34" charset="0"/>
            </a:endParaRPr>
          </a:p>
        </p:txBody>
      </p:sp>
      <p:sp>
        <p:nvSpPr>
          <p:cNvPr id="15" name="Rectangle 14"/>
          <p:cNvSpPr/>
          <p:nvPr/>
        </p:nvSpPr>
        <p:spPr>
          <a:xfrm>
            <a:off x="1248508" y="4289227"/>
            <a:ext cx="2243504" cy="431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altLang="nl-NL" sz="2400" dirty="0">
                <a:solidFill>
                  <a:srgbClr val="C00000"/>
                </a:solidFill>
                <a:ea typeface="ＭＳ Ｐゴシック" pitchFamily="34" charset="-128"/>
                <a:cs typeface="Arial" pitchFamily="34" charset="0"/>
              </a:rPr>
              <a:t>“</a:t>
            </a:r>
            <a:r>
              <a:rPr lang="nl-BE" sz="2400" dirty="0">
                <a:solidFill>
                  <a:srgbClr val="C00000"/>
                </a:solidFill>
                <a:ea typeface="ＭＳ Ｐゴシック" pitchFamily="34" charset="-128"/>
                <a:cs typeface="Arial" pitchFamily="34" charset="0"/>
              </a:rPr>
              <a:t>Life </a:t>
            </a:r>
            <a:r>
              <a:rPr lang="nl-BE" sz="2400" dirty="0" err="1">
                <a:solidFill>
                  <a:srgbClr val="C00000"/>
                </a:solidFill>
                <a:ea typeface="ＭＳ Ｐゴシック" pitchFamily="34" charset="-128"/>
                <a:cs typeface="Arial" pitchFamily="34" charset="0"/>
              </a:rPr>
              <a:t>sucks</a:t>
            </a:r>
            <a:r>
              <a:rPr lang="nl-BE" altLang="nl-NL" sz="2400" dirty="0">
                <a:solidFill>
                  <a:srgbClr val="C00000"/>
                </a:solidFill>
                <a:ea typeface="ＭＳ Ｐゴシック" pitchFamily="34" charset="-128"/>
                <a:cs typeface="Arial" pitchFamily="34" charset="0"/>
              </a:rPr>
              <a:t>”</a:t>
            </a:r>
            <a:endParaRPr lang="en-US" sz="2400" dirty="0">
              <a:solidFill>
                <a:srgbClr val="C00000"/>
              </a:solidFill>
              <a:ea typeface="ＭＳ Ｐゴシック" pitchFamily="34" charset="-128"/>
              <a:cs typeface="Arial" pitchFamily="34" charset="0"/>
            </a:endParaRPr>
          </a:p>
        </p:txBody>
      </p:sp>
      <p:sp>
        <p:nvSpPr>
          <p:cNvPr id="17" name="Rectangle 16"/>
          <p:cNvSpPr/>
          <p:nvPr/>
        </p:nvSpPr>
        <p:spPr>
          <a:xfrm>
            <a:off x="1248508" y="3152180"/>
            <a:ext cx="2243504" cy="44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altLang="nl-NL" sz="2400">
                <a:solidFill>
                  <a:srgbClr val="C00000"/>
                </a:solidFill>
                <a:ea typeface="ＭＳ Ｐゴシック" pitchFamily="34" charset="-128"/>
                <a:cs typeface="Arial" pitchFamily="34" charset="0"/>
              </a:rPr>
              <a:t>“</a:t>
            </a:r>
            <a:r>
              <a:rPr lang="nl-BE" sz="2400">
                <a:solidFill>
                  <a:srgbClr val="C00000"/>
                </a:solidFill>
                <a:ea typeface="ＭＳ Ｐゴシック" pitchFamily="34" charset="-128"/>
                <a:cs typeface="Arial" pitchFamily="34" charset="0"/>
              </a:rPr>
              <a:t>I</a:t>
            </a:r>
            <a:r>
              <a:rPr lang="nl-BE" altLang="nl-NL" sz="2400">
                <a:solidFill>
                  <a:srgbClr val="C00000"/>
                </a:solidFill>
                <a:ea typeface="ＭＳ Ｐゴシック" pitchFamily="34" charset="-128"/>
                <a:cs typeface="Arial" pitchFamily="34" charset="0"/>
              </a:rPr>
              <a:t>’</a:t>
            </a:r>
            <a:r>
              <a:rPr lang="nl-BE" sz="2400">
                <a:solidFill>
                  <a:srgbClr val="C00000"/>
                </a:solidFill>
                <a:ea typeface="ＭＳ Ｐゴシック" pitchFamily="34" charset="-128"/>
                <a:cs typeface="Arial" pitchFamily="34" charset="0"/>
              </a:rPr>
              <a:t>m great</a:t>
            </a:r>
            <a:r>
              <a:rPr lang="nl-BE" altLang="nl-NL" sz="2400">
                <a:solidFill>
                  <a:srgbClr val="C00000"/>
                </a:solidFill>
                <a:ea typeface="ＭＳ Ｐゴシック" pitchFamily="34" charset="-128"/>
                <a:cs typeface="Arial" pitchFamily="34" charset="0"/>
              </a:rPr>
              <a:t>”</a:t>
            </a:r>
            <a:endParaRPr lang="en-US" sz="2400">
              <a:solidFill>
                <a:srgbClr val="C00000"/>
              </a:solidFill>
              <a:ea typeface="ＭＳ Ｐゴシック" pitchFamily="34" charset="-128"/>
              <a:cs typeface="Arial" pitchFamily="34" charset="0"/>
            </a:endParaRPr>
          </a:p>
        </p:txBody>
      </p:sp>
      <p:sp>
        <p:nvSpPr>
          <p:cNvPr id="19" name="Rectangle 18"/>
          <p:cNvSpPr/>
          <p:nvPr/>
        </p:nvSpPr>
        <p:spPr>
          <a:xfrm>
            <a:off x="1248508" y="2019598"/>
            <a:ext cx="2243504" cy="314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altLang="nl-NL" sz="2400">
                <a:solidFill>
                  <a:srgbClr val="7F7F7F"/>
                </a:solidFill>
                <a:ea typeface="ＭＳ Ｐゴシック" pitchFamily="34" charset="-128"/>
                <a:cs typeface="Arial" pitchFamily="34" charset="0"/>
              </a:rPr>
              <a:t>“</a:t>
            </a:r>
            <a:r>
              <a:rPr lang="nl-BE" sz="2400">
                <a:solidFill>
                  <a:srgbClr val="7F7F7F"/>
                </a:solidFill>
                <a:ea typeface="ＭＳ Ｐゴシック" pitchFamily="34" charset="-128"/>
                <a:cs typeface="Arial" pitchFamily="34" charset="0"/>
              </a:rPr>
              <a:t>Life is great</a:t>
            </a:r>
            <a:r>
              <a:rPr lang="nl-BE" altLang="nl-NL" sz="2400">
                <a:solidFill>
                  <a:srgbClr val="7F7F7F"/>
                </a:solidFill>
                <a:ea typeface="ＭＳ Ｐゴシック" pitchFamily="34" charset="-128"/>
                <a:cs typeface="Arial" pitchFamily="34" charset="0"/>
              </a:rPr>
              <a:t>”</a:t>
            </a:r>
            <a:endParaRPr lang="en-US" sz="2400">
              <a:solidFill>
                <a:srgbClr val="7F7F7F"/>
              </a:solidFill>
              <a:ea typeface="ＭＳ Ｐゴシック" pitchFamily="34" charset="-128"/>
              <a:cs typeface="Arial" pitchFamily="34" charset="0"/>
            </a:endParaRPr>
          </a:p>
        </p:txBody>
      </p:sp>
      <p:sp>
        <p:nvSpPr>
          <p:cNvPr id="21" name="Rectangle 20"/>
          <p:cNvSpPr/>
          <p:nvPr/>
        </p:nvSpPr>
        <p:spPr>
          <a:xfrm>
            <a:off x="7773866" y="6474024"/>
            <a:ext cx="745880" cy="400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1600" b="1" dirty="0">
                <a:solidFill>
                  <a:schemeClr val="tx1"/>
                </a:solidFill>
                <a:cs typeface="Arial" pitchFamily="34" charset="0"/>
              </a:rPr>
              <a:t>2%</a:t>
            </a:r>
            <a:endParaRPr lang="en-US" sz="1600" b="1" dirty="0">
              <a:solidFill>
                <a:schemeClr val="tx1"/>
              </a:solidFill>
              <a:cs typeface="Arial" pitchFamily="34" charset="0"/>
            </a:endParaRPr>
          </a:p>
        </p:txBody>
      </p:sp>
      <p:sp>
        <p:nvSpPr>
          <p:cNvPr id="22" name="Rectangle 21"/>
          <p:cNvSpPr/>
          <p:nvPr/>
        </p:nvSpPr>
        <p:spPr>
          <a:xfrm>
            <a:off x="7773866" y="5765602"/>
            <a:ext cx="685800" cy="400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1600" b="1" dirty="0">
                <a:solidFill>
                  <a:schemeClr val="tx1"/>
                </a:solidFill>
                <a:cs typeface="Arial" pitchFamily="34" charset="0"/>
              </a:rPr>
              <a:t>22%</a:t>
            </a:r>
            <a:endParaRPr lang="en-US" sz="1600" b="1" dirty="0">
              <a:solidFill>
                <a:schemeClr val="tx1"/>
              </a:solidFill>
              <a:cs typeface="Arial" pitchFamily="34" charset="0"/>
            </a:endParaRPr>
          </a:p>
        </p:txBody>
      </p:sp>
      <p:sp>
        <p:nvSpPr>
          <p:cNvPr id="23" name="Rectangle 22"/>
          <p:cNvSpPr/>
          <p:nvPr/>
        </p:nvSpPr>
        <p:spPr>
          <a:xfrm>
            <a:off x="6084277" y="4868169"/>
            <a:ext cx="696058" cy="211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1600" b="1" dirty="0">
                <a:solidFill>
                  <a:schemeClr val="tx1"/>
                </a:solidFill>
                <a:cs typeface="Arial" pitchFamily="34" charset="0"/>
              </a:rPr>
              <a:t>49%</a:t>
            </a:r>
            <a:endParaRPr lang="en-US" sz="1600" b="1" dirty="0">
              <a:solidFill>
                <a:schemeClr val="tx1"/>
              </a:solidFill>
              <a:cs typeface="Arial" pitchFamily="34" charset="0"/>
            </a:endParaRPr>
          </a:p>
        </p:txBody>
      </p:sp>
      <p:sp>
        <p:nvSpPr>
          <p:cNvPr id="24" name="Rectangle 23"/>
          <p:cNvSpPr/>
          <p:nvPr/>
        </p:nvSpPr>
        <p:spPr>
          <a:xfrm>
            <a:off x="4500197" y="5776021"/>
            <a:ext cx="656492" cy="31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1600" b="1" dirty="0">
                <a:solidFill>
                  <a:schemeClr val="bg1"/>
                </a:solidFill>
                <a:cs typeface="Arial" pitchFamily="34" charset="0"/>
              </a:rPr>
              <a:t>25%</a:t>
            </a:r>
            <a:endParaRPr lang="en-US" sz="1600" b="1" dirty="0">
              <a:solidFill>
                <a:schemeClr val="bg1"/>
              </a:solidFill>
              <a:cs typeface="Arial" pitchFamily="34" charset="0"/>
            </a:endParaRPr>
          </a:p>
        </p:txBody>
      </p:sp>
      <p:sp>
        <p:nvSpPr>
          <p:cNvPr id="25" name="Rectangle 24"/>
          <p:cNvSpPr/>
          <p:nvPr/>
        </p:nvSpPr>
        <p:spPr>
          <a:xfrm>
            <a:off x="4394690" y="6496348"/>
            <a:ext cx="682869" cy="319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1600" b="1" dirty="0">
                <a:solidFill>
                  <a:schemeClr val="bg1"/>
                </a:solidFill>
                <a:cs typeface="Arial" pitchFamily="34" charset="0"/>
              </a:rPr>
              <a:t>2%</a:t>
            </a:r>
            <a:endParaRPr lang="en-US" sz="1600" b="1" dirty="0">
              <a:solidFill>
                <a:schemeClr val="bg1"/>
              </a:solidFill>
              <a:cs typeface="Arial" pitchFamily="34" charset="0"/>
            </a:endParaRPr>
          </a:p>
        </p:txBody>
      </p:sp>
      <p:sp>
        <p:nvSpPr>
          <p:cNvPr id="10" name="Rectangle 9"/>
          <p:cNvSpPr/>
          <p:nvPr/>
        </p:nvSpPr>
        <p:spPr bwMode="auto">
          <a:xfrm>
            <a:off x="3873012" y="3713262"/>
            <a:ext cx="2592265" cy="431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dirty="0">
                <a:solidFill>
                  <a:srgbClr val="C00000"/>
                </a:solidFill>
                <a:cs typeface="Arial" pitchFamily="34" charset="0"/>
              </a:rPr>
              <a:t>Separate</a:t>
            </a:r>
            <a:endParaRPr lang="en-US" sz="2400" dirty="0">
              <a:solidFill>
                <a:srgbClr val="C00000"/>
              </a:solidFill>
              <a:cs typeface="Arial" pitchFamily="34" charset="0"/>
            </a:endParaRPr>
          </a:p>
        </p:txBody>
      </p:sp>
      <p:sp>
        <p:nvSpPr>
          <p:cNvPr id="33" name="Rectangle 32"/>
          <p:cNvSpPr/>
          <p:nvPr/>
        </p:nvSpPr>
        <p:spPr bwMode="auto">
          <a:xfrm>
            <a:off x="3873013" y="2561333"/>
            <a:ext cx="3578469" cy="431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dirty="0" err="1">
                <a:solidFill>
                  <a:schemeClr val="tx1">
                    <a:lumMod val="50000"/>
                    <a:lumOff val="50000"/>
                  </a:schemeClr>
                </a:solidFill>
                <a:cs typeface="Arial" pitchFamily="34" charset="0"/>
              </a:rPr>
              <a:t>Stable</a:t>
            </a:r>
            <a:r>
              <a:rPr lang="nl-BE" sz="2400" dirty="0">
                <a:solidFill>
                  <a:schemeClr val="tx1">
                    <a:lumMod val="50000"/>
                    <a:lumOff val="50000"/>
                  </a:schemeClr>
                </a:solidFill>
                <a:cs typeface="Arial" pitchFamily="34" charset="0"/>
              </a:rPr>
              <a:t> partnership</a:t>
            </a:r>
          </a:p>
        </p:txBody>
      </p:sp>
      <p:sp>
        <p:nvSpPr>
          <p:cNvPr id="37" name="Rectangle 36"/>
          <p:cNvSpPr/>
          <p:nvPr/>
        </p:nvSpPr>
        <p:spPr>
          <a:xfrm>
            <a:off x="1248508" y="3644802"/>
            <a:ext cx="2243504" cy="568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altLang="nl-NL" sz="2400" dirty="0">
                <a:solidFill>
                  <a:srgbClr val="C00000"/>
                </a:solidFill>
                <a:ea typeface="ＭＳ Ｐゴシック" pitchFamily="34" charset="-128"/>
                <a:cs typeface="Arial" pitchFamily="34" charset="0"/>
              </a:rPr>
              <a:t>“</a:t>
            </a:r>
            <a:r>
              <a:rPr lang="nl-BE" sz="2400" dirty="0">
                <a:solidFill>
                  <a:srgbClr val="C00000"/>
                </a:solidFill>
                <a:ea typeface="ＭＳ Ｐゴシック" pitchFamily="34" charset="-128"/>
                <a:cs typeface="Arial" pitchFamily="34" charset="0"/>
              </a:rPr>
              <a:t>My life </a:t>
            </a:r>
            <a:r>
              <a:rPr lang="nl-BE" sz="2400" dirty="0" err="1">
                <a:solidFill>
                  <a:srgbClr val="C00000"/>
                </a:solidFill>
                <a:ea typeface="ＭＳ Ｐゴシック" pitchFamily="34" charset="-128"/>
                <a:cs typeface="Arial" pitchFamily="34" charset="0"/>
              </a:rPr>
              <a:t>sucks</a:t>
            </a:r>
            <a:r>
              <a:rPr lang="nl-BE" altLang="nl-NL" sz="2400" dirty="0">
                <a:solidFill>
                  <a:srgbClr val="C00000"/>
                </a:solidFill>
                <a:ea typeface="ＭＳ Ｐゴシック" pitchFamily="34" charset="-128"/>
                <a:cs typeface="Arial" pitchFamily="34" charset="0"/>
              </a:rPr>
              <a:t>”</a:t>
            </a:r>
            <a:endParaRPr lang="en-US" sz="2400" dirty="0">
              <a:solidFill>
                <a:srgbClr val="C00000"/>
              </a:solidFill>
              <a:ea typeface="ＭＳ Ｐゴシック" pitchFamily="34" charset="-128"/>
              <a:cs typeface="Arial" pitchFamily="34" charset="0"/>
            </a:endParaRPr>
          </a:p>
        </p:txBody>
      </p:sp>
      <p:sp>
        <p:nvSpPr>
          <p:cNvPr id="38" name="Rectangle 37"/>
          <p:cNvSpPr/>
          <p:nvPr/>
        </p:nvSpPr>
        <p:spPr>
          <a:xfrm>
            <a:off x="1248508" y="2534544"/>
            <a:ext cx="2243504" cy="483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altLang="nl-NL" sz="2400">
                <a:solidFill>
                  <a:srgbClr val="7F7F7F"/>
                </a:solidFill>
                <a:ea typeface="ＭＳ Ｐゴシック" pitchFamily="34" charset="-128"/>
                <a:cs typeface="Arial" pitchFamily="34" charset="0"/>
              </a:rPr>
              <a:t>“</a:t>
            </a:r>
            <a:r>
              <a:rPr lang="nl-BE" sz="2400">
                <a:solidFill>
                  <a:srgbClr val="7F7F7F"/>
                </a:solidFill>
                <a:ea typeface="ＭＳ Ｐゴシック" pitchFamily="34" charset="-128"/>
                <a:cs typeface="Arial" pitchFamily="34" charset="0"/>
              </a:rPr>
              <a:t>We</a:t>
            </a:r>
            <a:r>
              <a:rPr lang="nl-BE" altLang="nl-NL" sz="2400">
                <a:solidFill>
                  <a:srgbClr val="7F7F7F"/>
                </a:solidFill>
                <a:ea typeface="ＭＳ Ｐゴシック" pitchFamily="34" charset="-128"/>
                <a:cs typeface="Arial" pitchFamily="34" charset="0"/>
              </a:rPr>
              <a:t>’</a:t>
            </a:r>
            <a:r>
              <a:rPr lang="nl-BE" sz="2400">
                <a:solidFill>
                  <a:srgbClr val="7F7F7F"/>
                </a:solidFill>
                <a:ea typeface="ＭＳ Ｐゴシック" pitchFamily="34" charset="-128"/>
                <a:cs typeface="Arial" pitchFamily="34" charset="0"/>
              </a:rPr>
              <a:t>re great</a:t>
            </a:r>
            <a:r>
              <a:rPr lang="nl-BE" altLang="nl-NL" sz="2400">
                <a:solidFill>
                  <a:srgbClr val="7F7F7F"/>
                </a:solidFill>
                <a:ea typeface="ＭＳ Ｐゴシック" pitchFamily="34" charset="-128"/>
                <a:cs typeface="Arial" pitchFamily="34" charset="0"/>
              </a:rPr>
              <a:t>”</a:t>
            </a:r>
            <a:endParaRPr lang="en-US" sz="2400">
              <a:solidFill>
                <a:srgbClr val="7F7F7F"/>
              </a:solidFill>
              <a:ea typeface="ＭＳ Ｐゴシック" pitchFamily="34" charset="-128"/>
              <a:cs typeface="Arial" pitchFamily="34" charset="0"/>
            </a:endParaRPr>
          </a:p>
        </p:txBody>
      </p:sp>
      <p:sp>
        <p:nvSpPr>
          <p:cNvPr id="39" name="Rectangle 38"/>
          <p:cNvSpPr/>
          <p:nvPr/>
        </p:nvSpPr>
        <p:spPr>
          <a:xfrm>
            <a:off x="1254370" y="1412379"/>
            <a:ext cx="1655885" cy="403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400" b="1" dirty="0">
                <a:solidFill>
                  <a:schemeClr val="tx1"/>
                </a:solidFill>
                <a:cs typeface="Arial" pitchFamily="34" charset="0"/>
              </a:rPr>
              <a:t>Language</a:t>
            </a:r>
            <a:endParaRPr lang="en-US" sz="2400" b="1" dirty="0">
              <a:solidFill>
                <a:schemeClr val="tx1"/>
              </a:solidFill>
              <a:cs typeface="Arial" pitchFamily="34" charset="0"/>
            </a:endParaRPr>
          </a:p>
        </p:txBody>
      </p:sp>
      <p:sp>
        <p:nvSpPr>
          <p:cNvPr id="41" name="Rectangle 38"/>
          <p:cNvSpPr/>
          <p:nvPr/>
        </p:nvSpPr>
        <p:spPr>
          <a:xfrm>
            <a:off x="3906716" y="1388567"/>
            <a:ext cx="4265735" cy="455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b="1" dirty="0" err="1">
                <a:solidFill>
                  <a:schemeClr val="tx1"/>
                </a:solidFill>
                <a:cs typeface="Arial" pitchFamily="34" charset="0"/>
              </a:rPr>
              <a:t>Relationship</a:t>
            </a:r>
            <a:r>
              <a:rPr lang="nl-BE" sz="2400" b="1" dirty="0">
                <a:solidFill>
                  <a:schemeClr val="tx1"/>
                </a:solidFill>
                <a:cs typeface="Arial" pitchFamily="34" charset="0"/>
              </a:rPr>
              <a:t> </a:t>
            </a:r>
            <a:r>
              <a:rPr lang="nl-BE" sz="2400" b="1" dirty="0" err="1">
                <a:solidFill>
                  <a:schemeClr val="tx1"/>
                </a:solidFill>
                <a:cs typeface="Arial" pitchFamily="34" charset="0"/>
              </a:rPr>
              <a:t>to</a:t>
            </a:r>
            <a:r>
              <a:rPr lang="nl-BE" sz="2400" b="1" dirty="0">
                <a:solidFill>
                  <a:schemeClr val="tx1"/>
                </a:solidFill>
                <a:cs typeface="Arial" pitchFamily="34" charset="0"/>
              </a:rPr>
              <a:t> People</a:t>
            </a:r>
            <a:endParaRPr lang="en-US" sz="2400" b="1" dirty="0">
              <a:solidFill>
                <a:schemeClr val="tx1"/>
              </a:solidFill>
              <a:cs typeface="Arial" pitchFamily="34" charset="0"/>
            </a:endParaRPr>
          </a:p>
        </p:txBody>
      </p:sp>
      <p:sp>
        <p:nvSpPr>
          <p:cNvPr id="3" name="Ovaal 2"/>
          <p:cNvSpPr/>
          <p:nvPr/>
        </p:nvSpPr>
        <p:spPr>
          <a:xfrm>
            <a:off x="611066" y="2019599"/>
            <a:ext cx="442546" cy="4494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dirty="0">
                <a:solidFill>
                  <a:srgbClr val="080808"/>
                </a:solidFill>
              </a:rPr>
              <a:t>5</a:t>
            </a:r>
          </a:p>
        </p:txBody>
      </p:sp>
      <p:sp>
        <p:nvSpPr>
          <p:cNvPr id="42" name="Ovaal 41"/>
          <p:cNvSpPr/>
          <p:nvPr/>
        </p:nvSpPr>
        <p:spPr>
          <a:xfrm>
            <a:off x="611066" y="2619375"/>
            <a:ext cx="442546" cy="4494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dirty="0">
                <a:solidFill>
                  <a:srgbClr val="080808"/>
                </a:solidFill>
              </a:rPr>
              <a:t>4</a:t>
            </a:r>
          </a:p>
        </p:txBody>
      </p:sp>
      <p:sp>
        <p:nvSpPr>
          <p:cNvPr id="43" name="Ovaal 42"/>
          <p:cNvSpPr/>
          <p:nvPr/>
        </p:nvSpPr>
        <p:spPr>
          <a:xfrm>
            <a:off x="611066" y="3220641"/>
            <a:ext cx="442546" cy="4494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dirty="0">
                <a:solidFill>
                  <a:srgbClr val="080808"/>
                </a:solidFill>
              </a:rPr>
              <a:t>3</a:t>
            </a:r>
          </a:p>
        </p:txBody>
      </p:sp>
      <p:sp>
        <p:nvSpPr>
          <p:cNvPr id="44" name="Ovaal 43"/>
          <p:cNvSpPr/>
          <p:nvPr/>
        </p:nvSpPr>
        <p:spPr>
          <a:xfrm>
            <a:off x="611066" y="3771305"/>
            <a:ext cx="442546" cy="44946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dirty="0">
                <a:solidFill>
                  <a:schemeClr val="bg1"/>
                </a:solidFill>
              </a:rPr>
              <a:t>2</a:t>
            </a:r>
          </a:p>
        </p:txBody>
      </p:sp>
      <p:sp>
        <p:nvSpPr>
          <p:cNvPr id="45" name="Ovaal 44"/>
          <p:cNvSpPr/>
          <p:nvPr/>
        </p:nvSpPr>
        <p:spPr>
          <a:xfrm>
            <a:off x="611066" y="4348758"/>
            <a:ext cx="442546" cy="4479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dirty="0">
                <a:solidFill>
                  <a:schemeClr val="bg1"/>
                </a:solidFill>
              </a:rPr>
              <a:t>1</a:t>
            </a:r>
          </a:p>
        </p:txBody>
      </p:sp>
      <p:sp>
        <p:nvSpPr>
          <p:cNvPr id="46" name="Rectangle 32"/>
          <p:cNvSpPr/>
          <p:nvPr/>
        </p:nvSpPr>
        <p:spPr bwMode="auto">
          <a:xfrm>
            <a:off x="3873013" y="3162598"/>
            <a:ext cx="3578469" cy="431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defRPr/>
            </a:pPr>
            <a:r>
              <a:rPr lang="nl-BE" sz="2400" dirty="0">
                <a:solidFill>
                  <a:srgbClr val="C00000"/>
                </a:solidFill>
                <a:cs typeface="Arial" pitchFamily="34" charset="0"/>
              </a:rPr>
              <a:t>Personal </a:t>
            </a:r>
            <a:r>
              <a:rPr lang="nl-BE" sz="2400" dirty="0" err="1">
                <a:solidFill>
                  <a:srgbClr val="C00000"/>
                </a:solidFill>
                <a:cs typeface="Arial" pitchFamily="34" charset="0"/>
              </a:rPr>
              <a:t>domination</a:t>
            </a:r>
            <a:endParaRPr lang="nl-BE" sz="2400" dirty="0">
              <a:solidFill>
                <a:srgbClr val="C00000"/>
              </a:solidFill>
              <a:cs typeface="Arial" pitchFamily="34" charset="0"/>
            </a:endParaRPr>
          </a:p>
        </p:txBody>
      </p:sp>
      <p:sp>
        <p:nvSpPr>
          <p:cNvPr id="35" name="Ovaal 34"/>
          <p:cNvSpPr/>
          <p:nvPr/>
        </p:nvSpPr>
        <p:spPr>
          <a:xfrm>
            <a:off x="8661889" y="6436817"/>
            <a:ext cx="373673" cy="379511"/>
          </a:xfrm>
          <a:prstGeom prst="ellipse">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000" b="1" dirty="0">
                <a:solidFill>
                  <a:srgbClr val="080808"/>
                </a:solidFill>
              </a:rPr>
              <a:t>5</a:t>
            </a:r>
          </a:p>
        </p:txBody>
      </p:sp>
      <p:sp>
        <p:nvSpPr>
          <p:cNvPr id="36" name="Ovaal 35"/>
          <p:cNvSpPr/>
          <p:nvPr/>
        </p:nvSpPr>
        <p:spPr>
          <a:xfrm>
            <a:off x="8459666" y="5661422"/>
            <a:ext cx="373673" cy="379512"/>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000" b="1" dirty="0">
                <a:solidFill>
                  <a:srgbClr val="080808"/>
                </a:solidFill>
              </a:rPr>
              <a:t>4</a:t>
            </a:r>
          </a:p>
        </p:txBody>
      </p:sp>
      <p:sp>
        <p:nvSpPr>
          <p:cNvPr id="40" name="Ovaal 39"/>
          <p:cNvSpPr/>
          <p:nvPr/>
        </p:nvSpPr>
        <p:spPr>
          <a:xfrm>
            <a:off x="6191250" y="4272856"/>
            <a:ext cx="373673" cy="379511"/>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000" b="1" dirty="0">
                <a:solidFill>
                  <a:srgbClr val="080808"/>
                </a:solidFill>
              </a:rPr>
              <a:t>3</a:t>
            </a:r>
          </a:p>
        </p:txBody>
      </p:sp>
      <p:sp>
        <p:nvSpPr>
          <p:cNvPr id="47" name="Ovaal 46"/>
          <p:cNvSpPr/>
          <p:nvPr/>
        </p:nvSpPr>
        <p:spPr>
          <a:xfrm>
            <a:off x="4126523" y="5713512"/>
            <a:ext cx="373674" cy="379511"/>
          </a:xfrm>
          <a:prstGeom prst="ellipse">
            <a:avLst/>
          </a:prstGeom>
          <a:solidFill>
            <a:schemeClr val="tx1">
              <a:lumMod val="50000"/>
              <a:lumOff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000" b="1" dirty="0">
                <a:solidFill>
                  <a:schemeClr val="tx1"/>
                </a:solidFill>
              </a:rPr>
              <a:t>2</a:t>
            </a:r>
          </a:p>
        </p:txBody>
      </p:sp>
      <p:sp>
        <p:nvSpPr>
          <p:cNvPr id="48" name="Ovaal 47"/>
          <p:cNvSpPr/>
          <p:nvPr/>
        </p:nvSpPr>
        <p:spPr>
          <a:xfrm>
            <a:off x="3909646" y="6436817"/>
            <a:ext cx="375138" cy="379511"/>
          </a:xfrm>
          <a:prstGeom prst="ellipse">
            <a:avLst/>
          </a:prstGeom>
          <a:solidFill>
            <a:schemeClr val="tx1">
              <a:lumMod val="75000"/>
              <a:lumOff val="2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r>
              <a:rPr lang="nl-BE" sz="2000" b="1" dirty="0">
                <a:solidFill>
                  <a:schemeClr val="bg1"/>
                </a:solidFill>
              </a:rPr>
              <a:t>1</a:t>
            </a:r>
          </a:p>
        </p:txBody>
      </p:sp>
      <p:sp>
        <p:nvSpPr>
          <p:cNvPr id="35874" name="Titel 5"/>
          <p:cNvSpPr>
            <a:spLocks noGrp="1"/>
          </p:cNvSpPr>
          <p:nvPr>
            <p:ph type="title" idx="4294967295"/>
          </p:nvPr>
        </p:nvSpPr>
        <p:spPr>
          <a:xfrm>
            <a:off x="0" y="189012"/>
            <a:ext cx="9123485" cy="370582"/>
          </a:xfrm>
        </p:spPr>
        <p:txBody>
          <a:bodyPr>
            <a:normAutofit fontScale="90000"/>
          </a:bodyPr>
          <a:lstStyle/>
          <a:p>
            <a:pPr algn="ctr"/>
            <a:r>
              <a:rPr lang="nl-BE" altLang="fr-FR" b="1" smtClean="0">
                <a:solidFill>
                  <a:schemeClr val="tx1"/>
                </a:solidFill>
                <a:cs typeface="Arial" pitchFamily="34" charset="0"/>
              </a:rPr>
              <a:t>The 5 stages of culture</a:t>
            </a:r>
          </a:p>
        </p:txBody>
      </p:sp>
      <p:sp>
        <p:nvSpPr>
          <p:cNvPr id="35875" name="Tijdelijke aanduiding voor dianummer 1"/>
          <p:cNvSpPr>
            <a:spLocks noGrp="1"/>
          </p:cNvSpPr>
          <p:nvPr>
            <p:ph type="sldNum" sz="quarter" idx="4294967295"/>
          </p:nvPr>
        </p:nvSpPr>
        <p:spPr bwMode="auto">
          <a:xfrm>
            <a:off x="8833338" y="6594575"/>
            <a:ext cx="64477" cy="144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Georgia" pitchFamily="18" charset="0"/>
              </a:defRPr>
            </a:lvl1pPr>
            <a:lvl2pPr marL="690349" indent="-265519">
              <a:defRPr sz="1500">
                <a:solidFill>
                  <a:schemeClr val="tx1"/>
                </a:solidFill>
                <a:latin typeface="Georgia" pitchFamily="18" charset="0"/>
              </a:defRPr>
            </a:lvl2pPr>
            <a:lvl3pPr marL="1062076" indent="-212415">
              <a:defRPr sz="1500">
                <a:solidFill>
                  <a:schemeClr val="tx1"/>
                </a:solidFill>
                <a:latin typeface="Georgia" pitchFamily="18" charset="0"/>
              </a:defRPr>
            </a:lvl3pPr>
            <a:lvl4pPr marL="1486906" indent="-212415">
              <a:defRPr sz="1500">
                <a:solidFill>
                  <a:schemeClr val="tx1"/>
                </a:solidFill>
                <a:latin typeface="Georgia" pitchFamily="18" charset="0"/>
              </a:defRPr>
            </a:lvl4pPr>
            <a:lvl5pPr marL="1911736" indent="-212415">
              <a:defRPr sz="1500">
                <a:solidFill>
                  <a:schemeClr val="tx1"/>
                </a:solidFill>
                <a:latin typeface="Georgia" pitchFamily="18" charset="0"/>
              </a:defRPr>
            </a:lvl5pPr>
            <a:lvl6pPr marL="2336566" indent="-212415" eaLnBrk="0" fontAlgn="base" hangingPunct="0">
              <a:spcBef>
                <a:spcPct val="0"/>
              </a:spcBef>
              <a:spcAft>
                <a:spcPct val="0"/>
              </a:spcAft>
              <a:defRPr sz="1500">
                <a:solidFill>
                  <a:schemeClr val="tx1"/>
                </a:solidFill>
                <a:latin typeface="Georgia" pitchFamily="18" charset="0"/>
              </a:defRPr>
            </a:lvl6pPr>
            <a:lvl7pPr marL="2761397" indent="-212415" eaLnBrk="0" fontAlgn="base" hangingPunct="0">
              <a:spcBef>
                <a:spcPct val="0"/>
              </a:spcBef>
              <a:spcAft>
                <a:spcPct val="0"/>
              </a:spcAft>
              <a:defRPr sz="1500">
                <a:solidFill>
                  <a:schemeClr val="tx1"/>
                </a:solidFill>
                <a:latin typeface="Georgia" pitchFamily="18" charset="0"/>
              </a:defRPr>
            </a:lvl7pPr>
            <a:lvl8pPr marL="3186227" indent="-212415" eaLnBrk="0" fontAlgn="base" hangingPunct="0">
              <a:spcBef>
                <a:spcPct val="0"/>
              </a:spcBef>
              <a:spcAft>
                <a:spcPct val="0"/>
              </a:spcAft>
              <a:defRPr sz="1500">
                <a:solidFill>
                  <a:schemeClr val="tx1"/>
                </a:solidFill>
                <a:latin typeface="Georgia" pitchFamily="18" charset="0"/>
              </a:defRPr>
            </a:lvl8pPr>
            <a:lvl9pPr marL="3611057" indent="-212415" eaLnBrk="0" fontAlgn="base" hangingPunct="0">
              <a:spcBef>
                <a:spcPct val="0"/>
              </a:spcBef>
              <a:spcAft>
                <a:spcPct val="0"/>
              </a:spcAft>
              <a:defRPr sz="1500">
                <a:solidFill>
                  <a:schemeClr val="tx1"/>
                </a:solidFill>
                <a:latin typeface="Georgia" pitchFamily="18" charset="0"/>
              </a:defRPr>
            </a:lvl9pPr>
          </a:lstStyle>
          <a:p>
            <a:fld id="{39B2163D-AE7C-4414-BDE8-D6DBA9FEF64B}" type="slidenum">
              <a:rPr lang="en-US" altLang="fr-FR"/>
              <a:pPr/>
              <a:t>60</a:t>
            </a:fld>
            <a:endParaRPr lang="en-US" altLang="fr-FR"/>
          </a:p>
        </p:txBody>
      </p:sp>
      <p:pic>
        <p:nvPicPr>
          <p:cNvPr id="35876" name="Picture 11" descr="998221408@15102007-2c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705" y="84833"/>
            <a:ext cx="677008" cy="71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002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000"/>
                                        <p:tgtEl>
                                          <p:spTgt spid="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 grpId="0" animBg="1"/>
      <p:bldP spid="9" grpId="0"/>
      <p:bldP spid="13" grpId="0"/>
      <p:bldP spid="15" grpId="0"/>
      <p:bldP spid="17" grpId="0"/>
      <p:bldP spid="19" grpId="0"/>
      <p:bldP spid="21" grpId="0"/>
      <p:bldP spid="22" grpId="0"/>
      <p:bldP spid="23" grpId="0"/>
      <p:bldP spid="24" grpId="0"/>
      <p:bldP spid="25" grpId="0"/>
      <p:bldP spid="10" grpId="0"/>
      <p:bldP spid="33" grpId="0"/>
      <p:bldP spid="37" grpId="0"/>
      <p:bldP spid="38" grpId="0"/>
      <p:bldP spid="39" grpId="0"/>
      <p:bldP spid="41" grpId="0"/>
      <p:bldP spid="46" grpId="0"/>
      <p:bldP spid="35" grpId="0" animBg="1"/>
      <p:bldP spid="36" grpId="0" animBg="1"/>
      <p:bldP spid="40" grpId="0" animBg="1"/>
      <p:bldP spid="47" grpId="0" animBg="1"/>
      <p:bldP spid="4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7462" y="1483817"/>
            <a:ext cx="556846"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0" name="Rectangle 29"/>
          <p:cNvSpPr/>
          <p:nvPr/>
        </p:nvSpPr>
        <p:spPr>
          <a:xfrm>
            <a:off x="1907931"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1" name="Rectangle 30"/>
          <p:cNvSpPr/>
          <p:nvPr/>
        </p:nvSpPr>
        <p:spPr>
          <a:xfrm>
            <a:off x="2412023"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2" name="Rectangle 31"/>
          <p:cNvSpPr/>
          <p:nvPr/>
        </p:nvSpPr>
        <p:spPr>
          <a:xfrm>
            <a:off x="2987920" y="1483817"/>
            <a:ext cx="575896"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3" name="Rectangle 32"/>
          <p:cNvSpPr/>
          <p:nvPr/>
        </p:nvSpPr>
        <p:spPr>
          <a:xfrm>
            <a:off x="3490546"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4" name="Rectangle 33"/>
          <p:cNvSpPr/>
          <p:nvPr/>
        </p:nvSpPr>
        <p:spPr>
          <a:xfrm>
            <a:off x="4067908"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5" name="Rectangle 34"/>
          <p:cNvSpPr/>
          <p:nvPr/>
        </p:nvSpPr>
        <p:spPr>
          <a:xfrm>
            <a:off x="4572000"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6" name="Rectangle 35"/>
          <p:cNvSpPr/>
          <p:nvPr/>
        </p:nvSpPr>
        <p:spPr>
          <a:xfrm>
            <a:off x="5074628" y="1483817"/>
            <a:ext cx="577362"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7" name="Rectangle 36"/>
          <p:cNvSpPr/>
          <p:nvPr/>
        </p:nvSpPr>
        <p:spPr>
          <a:xfrm>
            <a:off x="5651989" y="1483817"/>
            <a:ext cx="575896"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8" name="Rectangle 37"/>
          <p:cNvSpPr/>
          <p:nvPr/>
        </p:nvSpPr>
        <p:spPr>
          <a:xfrm>
            <a:off x="6156082" y="1483817"/>
            <a:ext cx="575896"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39" name="Rectangle 38"/>
          <p:cNvSpPr/>
          <p:nvPr/>
        </p:nvSpPr>
        <p:spPr>
          <a:xfrm>
            <a:off x="6660174" y="1483817"/>
            <a:ext cx="575896"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40" name="Rectangle 39"/>
          <p:cNvSpPr/>
          <p:nvPr/>
        </p:nvSpPr>
        <p:spPr>
          <a:xfrm>
            <a:off x="7236069" y="1483817"/>
            <a:ext cx="575897"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41" name="Rectangle 40"/>
          <p:cNvSpPr/>
          <p:nvPr/>
        </p:nvSpPr>
        <p:spPr>
          <a:xfrm>
            <a:off x="7740162" y="1483817"/>
            <a:ext cx="577362" cy="3890367"/>
          </a:xfrm>
          <a:prstGeom prst="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a:p>
        </p:txBody>
      </p:sp>
      <p:sp>
        <p:nvSpPr>
          <p:cNvPr id="23557" name="Line 5"/>
          <p:cNvSpPr>
            <a:spLocks noChangeShapeType="1"/>
          </p:cNvSpPr>
          <p:nvPr/>
        </p:nvSpPr>
        <p:spPr bwMode="auto">
          <a:xfrm>
            <a:off x="1403839" y="2492872"/>
            <a:ext cx="504092" cy="72925"/>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23558" name="Line 6"/>
          <p:cNvSpPr>
            <a:spLocks noChangeShapeType="1"/>
          </p:cNvSpPr>
          <p:nvPr/>
        </p:nvSpPr>
        <p:spPr bwMode="auto">
          <a:xfrm flipV="1">
            <a:off x="1907931" y="2349997"/>
            <a:ext cx="575897" cy="215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23559" name="Line 7"/>
          <p:cNvSpPr>
            <a:spLocks noChangeShapeType="1"/>
          </p:cNvSpPr>
          <p:nvPr/>
        </p:nvSpPr>
        <p:spPr bwMode="auto">
          <a:xfrm>
            <a:off x="2483828" y="2349997"/>
            <a:ext cx="50409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23560" name="Line 8"/>
          <p:cNvSpPr>
            <a:spLocks noChangeShapeType="1"/>
          </p:cNvSpPr>
          <p:nvPr/>
        </p:nvSpPr>
        <p:spPr bwMode="auto">
          <a:xfrm flipV="1">
            <a:off x="2987920" y="1843981"/>
            <a:ext cx="575896" cy="506016"/>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12307" name="Line 13"/>
          <p:cNvSpPr>
            <a:spLocks noChangeShapeType="1"/>
          </p:cNvSpPr>
          <p:nvPr/>
        </p:nvSpPr>
        <p:spPr bwMode="auto">
          <a:xfrm flipV="1">
            <a:off x="1403839" y="3141763"/>
            <a:ext cx="504092" cy="50303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08" name="Line 14"/>
          <p:cNvSpPr>
            <a:spLocks noChangeShapeType="1"/>
          </p:cNvSpPr>
          <p:nvPr/>
        </p:nvSpPr>
        <p:spPr bwMode="auto">
          <a:xfrm flipV="1">
            <a:off x="1907931" y="2637235"/>
            <a:ext cx="575897" cy="50452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09" name="Line 15"/>
          <p:cNvSpPr>
            <a:spLocks noChangeShapeType="1"/>
          </p:cNvSpPr>
          <p:nvPr/>
        </p:nvSpPr>
        <p:spPr bwMode="auto">
          <a:xfrm>
            <a:off x="2483828" y="2637234"/>
            <a:ext cx="504092"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0" name="Line 16"/>
          <p:cNvSpPr>
            <a:spLocks noChangeShapeType="1"/>
          </p:cNvSpPr>
          <p:nvPr/>
        </p:nvSpPr>
        <p:spPr bwMode="auto">
          <a:xfrm>
            <a:off x="2987920" y="2637234"/>
            <a:ext cx="575896" cy="7143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1" name="Line 17"/>
          <p:cNvSpPr>
            <a:spLocks noChangeShapeType="1"/>
          </p:cNvSpPr>
          <p:nvPr/>
        </p:nvSpPr>
        <p:spPr bwMode="auto">
          <a:xfrm>
            <a:off x="3563816" y="2708672"/>
            <a:ext cx="504092" cy="215801"/>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2" name="Line 18"/>
          <p:cNvSpPr>
            <a:spLocks noChangeShapeType="1"/>
          </p:cNvSpPr>
          <p:nvPr/>
        </p:nvSpPr>
        <p:spPr bwMode="auto">
          <a:xfrm>
            <a:off x="4067908" y="2924474"/>
            <a:ext cx="504092" cy="21728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3" name="Line 19"/>
          <p:cNvSpPr>
            <a:spLocks noChangeShapeType="1"/>
          </p:cNvSpPr>
          <p:nvPr/>
        </p:nvSpPr>
        <p:spPr bwMode="auto">
          <a:xfrm>
            <a:off x="4572000" y="3141763"/>
            <a:ext cx="575897" cy="107900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4" name="Line 20"/>
          <p:cNvSpPr>
            <a:spLocks noChangeShapeType="1"/>
          </p:cNvSpPr>
          <p:nvPr/>
        </p:nvSpPr>
        <p:spPr bwMode="auto">
          <a:xfrm flipV="1">
            <a:off x="5147897" y="4004966"/>
            <a:ext cx="504092" cy="215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5" name="Line 21"/>
          <p:cNvSpPr>
            <a:spLocks noChangeShapeType="1"/>
          </p:cNvSpPr>
          <p:nvPr/>
        </p:nvSpPr>
        <p:spPr bwMode="auto">
          <a:xfrm flipV="1">
            <a:off x="5651989" y="3716239"/>
            <a:ext cx="575896" cy="28872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6" name="Line 22"/>
          <p:cNvSpPr>
            <a:spLocks noChangeShapeType="1"/>
          </p:cNvSpPr>
          <p:nvPr/>
        </p:nvSpPr>
        <p:spPr bwMode="auto">
          <a:xfrm flipV="1">
            <a:off x="6227885" y="3429000"/>
            <a:ext cx="504092" cy="28723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7" name="Line 23"/>
          <p:cNvSpPr>
            <a:spLocks noChangeShapeType="1"/>
          </p:cNvSpPr>
          <p:nvPr/>
        </p:nvSpPr>
        <p:spPr bwMode="auto">
          <a:xfrm flipV="1">
            <a:off x="6731977" y="3068836"/>
            <a:ext cx="504092" cy="36016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8" name="Line 24"/>
          <p:cNvSpPr>
            <a:spLocks noChangeShapeType="1"/>
          </p:cNvSpPr>
          <p:nvPr/>
        </p:nvSpPr>
        <p:spPr bwMode="auto">
          <a:xfrm>
            <a:off x="7236069" y="3068837"/>
            <a:ext cx="575897" cy="57596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12319" name="Line 25"/>
          <p:cNvSpPr>
            <a:spLocks noChangeShapeType="1"/>
          </p:cNvSpPr>
          <p:nvPr/>
        </p:nvSpPr>
        <p:spPr bwMode="auto">
          <a:xfrm>
            <a:off x="7811966" y="3644802"/>
            <a:ext cx="505557" cy="215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a:defRPr/>
            </a:pPr>
            <a:endParaRPr lang="nl-NL">
              <a:ea typeface="ＭＳ Ｐゴシック" charset="0"/>
            </a:endParaRPr>
          </a:p>
        </p:txBody>
      </p:sp>
      <p:sp>
        <p:nvSpPr>
          <p:cNvPr id="23578" name="Text Box 30"/>
          <p:cNvSpPr txBox="1">
            <a:spLocks noChangeArrowheads="1"/>
          </p:cNvSpPr>
          <p:nvPr/>
        </p:nvSpPr>
        <p:spPr bwMode="auto">
          <a:xfrm>
            <a:off x="8083062" y="1930302"/>
            <a:ext cx="680491"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smtClean="0">
                <a:solidFill>
                  <a:schemeClr val="bg1">
                    <a:lumMod val="65000"/>
                  </a:schemeClr>
                </a:solidFill>
              </a:rPr>
              <a:t>2011</a:t>
            </a:r>
          </a:p>
        </p:txBody>
      </p:sp>
      <p:sp>
        <p:nvSpPr>
          <p:cNvPr id="42" name="Line 8"/>
          <p:cNvSpPr>
            <a:spLocks noChangeShapeType="1"/>
          </p:cNvSpPr>
          <p:nvPr/>
        </p:nvSpPr>
        <p:spPr bwMode="auto">
          <a:xfrm flipH="1" flipV="1">
            <a:off x="3563816" y="1843982"/>
            <a:ext cx="360485" cy="79325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4" name="Line 8"/>
          <p:cNvSpPr>
            <a:spLocks noChangeShapeType="1"/>
          </p:cNvSpPr>
          <p:nvPr/>
        </p:nvSpPr>
        <p:spPr bwMode="auto">
          <a:xfrm flipH="1">
            <a:off x="3924301" y="2357437"/>
            <a:ext cx="719504" cy="279797"/>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5" name="Line 8"/>
          <p:cNvSpPr>
            <a:spLocks noChangeShapeType="1"/>
          </p:cNvSpPr>
          <p:nvPr/>
        </p:nvSpPr>
        <p:spPr bwMode="auto">
          <a:xfrm flipH="1">
            <a:off x="4643804" y="2205633"/>
            <a:ext cx="504092" cy="151805"/>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6" name="Line 8"/>
          <p:cNvSpPr>
            <a:spLocks noChangeShapeType="1"/>
          </p:cNvSpPr>
          <p:nvPr/>
        </p:nvSpPr>
        <p:spPr bwMode="auto">
          <a:xfrm flipH="1" flipV="1">
            <a:off x="5147897" y="2205633"/>
            <a:ext cx="504092" cy="29170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7" name="Line 8"/>
          <p:cNvSpPr>
            <a:spLocks noChangeShapeType="1"/>
          </p:cNvSpPr>
          <p:nvPr/>
        </p:nvSpPr>
        <p:spPr bwMode="auto">
          <a:xfrm flipH="1">
            <a:off x="5651989" y="1620739"/>
            <a:ext cx="575896" cy="88255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8" name="Line 8"/>
          <p:cNvSpPr>
            <a:spLocks noChangeShapeType="1"/>
          </p:cNvSpPr>
          <p:nvPr/>
        </p:nvSpPr>
        <p:spPr bwMode="auto">
          <a:xfrm flipH="1" flipV="1">
            <a:off x="6227885" y="1620739"/>
            <a:ext cx="504092" cy="907852"/>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49" name="Line 8"/>
          <p:cNvSpPr>
            <a:spLocks noChangeShapeType="1"/>
          </p:cNvSpPr>
          <p:nvPr/>
        </p:nvSpPr>
        <p:spPr bwMode="auto">
          <a:xfrm flipH="1">
            <a:off x="6731977" y="1620739"/>
            <a:ext cx="504092" cy="945058"/>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50" name="Line 8"/>
          <p:cNvSpPr>
            <a:spLocks noChangeShapeType="1"/>
          </p:cNvSpPr>
          <p:nvPr/>
        </p:nvSpPr>
        <p:spPr bwMode="auto">
          <a:xfrm flipH="1" flipV="1">
            <a:off x="7236069" y="1620739"/>
            <a:ext cx="575897" cy="584894"/>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sp>
        <p:nvSpPr>
          <p:cNvPr id="51" name="Line 8"/>
          <p:cNvSpPr>
            <a:spLocks noChangeShapeType="1"/>
          </p:cNvSpPr>
          <p:nvPr/>
        </p:nvSpPr>
        <p:spPr bwMode="auto">
          <a:xfrm flipH="1" flipV="1">
            <a:off x="7811966" y="2205633"/>
            <a:ext cx="505557" cy="360164"/>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fr-BE"/>
          </a:p>
        </p:txBody>
      </p:sp>
      <p:pic>
        <p:nvPicPr>
          <p:cNvPr id="12330" name="Picture 4"/>
          <p:cNvPicPr>
            <a:picLocks noChangeAspect="1" noChangeArrowheads="1"/>
          </p:cNvPicPr>
          <p:nvPr/>
        </p:nvPicPr>
        <p:blipFill>
          <a:blip r:embed="rId3">
            <a:grayscl/>
          </a:blip>
          <a:srcRect/>
          <a:stretch>
            <a:fillRect/>
          </a:stretch>
        </p:blipFill>
        <p:spPr bwMode="auto">
          <a:xfrm>
            <a:off x="0" y="5517059"/>
            <a:ext cx="9108831" cy="142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31" name="Picture 4"/>
          <p:cNvPicPr>
            <a:picLocks noChangeAspect="1" noChangeArrowheads="1"/>
          </p:cNvPicPr>
          <p:nvPr/>
        </p:nvPicPr>
        <p:blipFill>
          <a:blip r:embed="rId4">
            <a:grayscl/>
          </a:blip>
          <a:srcRect/>
          <a:stretch>
            <a:fillRect/>
          </a:stretch>
        </p:blipFill>
        <p:spPr bwMode="auto">
          <a:xfrm>
            <a:off x="395654" y="1336477"/>
            <a:ext cx="762000" cy="42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332" name="Text Box 30"/>
          <p:cNvSpPr txBox="1">
            <a:spLocks noChangeArrowheads="1"/>
          </p:cNvSpPr>
          <p:nvPr/>
        </p:nvSpPr>
        <p:spPr bwMode="auto">
          <a:xfrm>
            <a:off x="8083062" y="3429001"/>
            <a:ext cx="697611"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nl-BE" smtClean="0">
                <a:solidFill>
                  <a:schemeClr val="bg1">
                    <a:lumMod val="65000"/>
                  </a:schemeClr>
                </a:solidFill>
              </a:rPr>
              <a:t>2009</a:t>
            </a:r>
            <a:endParaRPr lang="en-US" smtClean="0">
              <a:solidFill>
                <a:schemeClr val="bg1">
                  <a:lumMod val="65000"/>
                </a:schemeClr>
              </a:solidFill>
            </a:endParaRPr>
          </a:p>
        </p:txBody>
      </p:sp>
      <p:sp>
        <p:nvSpPr>
          <p:cNvPr id="57" name="Text Box 30"/>
          <p:cNvSpPr txBox="1">
            <a:spLocks noChangeArrowheads="1"/>
          </p:cNvSpPr>
          <p:nvPr/>
        </p:nvSpPr>
        <p:spPr bwMode="auto">
          <a:xfrm>
            <a:off x="5795597" y="1229321"/>
            <a:ext cx="921726" cy="40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dirty="0"/>
              <a:t>Clarity</a:t>
            </a:r>
          </a:p>
        </p:txBody>
      </p:sp>
      <p:sp>
        <p:nvSpPr>
          <p:cNvPr id="58" name="Text Box 30"/>
          <p:cNvSpPr txBox="1">
            <a:spLocks noChangeArrowheads="1"/>
          </p:cNvSpPr>
          <p:nvPr/>
        </p:nvSpPr>
        <p:spPr bwMode="auto">
          <a:xfrm>
            <a:off x="6731977" y="1229321"/>
            <a:ext cx="1430215" cy="40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dirty="0"/>
              <a:t>Proudness</a:t>
            </a:r>
          </a:p>
        </p:txBody>
      </p:sp>
      <p:sp>
        <p:nvSpPr>
          <p:cNvPr id="59" name="Text Box 30"/>
          <p:cNvSpPr txBox="1">
            <a:spLocks noChangeArrowheads="1"/>
          </p:cNvSpPr>
          <p:nvPr/>
        </p:nvSpPr>
        <p:spPr bwMode="auto">
          <a:xfrm>
            <a:off x="3002574" y="1373684"/>
            <a:ext cx="1226526" cy="41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dirty="0"/>
              <a:t>Progress</a:t>
            </a:r>
          </a:p>
        </p:txBody>
      </p:sp>
      <p:sp>
        <p:nvSpPr>
          <p:cNvPr id="12337" name="Text Box 30"/>
          <p:cNvSpPr txBox="1">
            <a:spLocks noChangeArrowheads="1"/>
          </p:cNvSpPr>
          <p:nvPr/>
        </p:nvSpPr>
        <p:spPr bwMode="auto">
          <a:xfrm>
            <a:off x="1792166" y="2175867"/>
            <a:ext cx="1356946" cy="41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dirty="0"/>
              <a:t>Autonomy</a:t>
            </a:r>
          </a:p>
        </p:txBody>
      </p:sp>
      <p:sp>
        <p:nvSpPr>
          <p:cNvPr id="12339" name="Text Box 30"/>
          <p:cNvSpPr txBox="1">
            <a:spLocks noChangeArrowheads="1"/>
          </p:cNvSpPr>
          <p:nvPr/>
        </p:nvSpPr>
        <p:spPr bwMode="auto">
          <a:xfrm>
            <a:off x="2051539" y="3966270"/>
            <a:ext cx="697611"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nl-BE" dirty="0" smtClean="0">
                <a:solidFill>
                  <a:schemeClr val="bg1">
                    <a:lumMod val="65000"/>
                  </a:schemeClr>
                </a:solidFill>
              </a:rPr>
              <a:t>2007</a:t>
            </a:r>
            <a:endParaRPr lang="en-US" dirty="0" smtClean="0">
              <a:solidFill>
                <a:schemeClr val="bg1">
                  <a:lumMod val="65000"/>
                </a:schemeClr>
              </a:solidFill>
            </a:endParaRPr>
          </a:p>
        </p:txBody>
      </p:sp>
      <p:sp>
        <p:nvSpPr>
          <p:cNvPr id="12340" name="Text Box 30"/>
          <p:cNvSpPr txBox="1">
            <a:spLocks noChangeArrowheads="1"/>
          </p:cNvSpPr>
          <p:nvPr/>
        </p:nvSpPr>
        <p:spPr bwMode="auto">
          <a:xfrm>
            <a:off x="3349869" y="2668489"/>
            <a:ext cx="1441938" cy="41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dirty="0"/>
              <a:t>Excellence</a:t>
            </a:r>
          </a:p>
        </p:txBody>
      </p:sp>
      <p:sp>
        <p:nvSpPr>
          <p:cNvPr id="12342" name="Text Box 30"/>
          <p:cNvSpPr txBox="1">
            <a:spLocks noChangeArrowheads="1"/>
          </p:cNvSpPr>
          <p:nvPr/>
        </p:nvSpPr>
        <p:spPr bwMode="auto">
          <a:xfrm>
            <a:off x="3672254" y="4004966"/>
            <a:ext cx="697611"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nl-BE" dirty="0" smtClean="0">
                <a:solidFill>
                  <a:schemeClr val="bg1">
                    <a:lumMod val="65000"/>
                  </a:schemeClr>
                </a:solidFill>
              </a:rPr>
              <a:t>2007</a:t>
            </a:r>
            <a:endParaRPr lang="en-US" dirty="0" smtClean="0">
              <a:solidFill>
                <a:schemeClr val="bg1">
                  <a:lumMod val="65000"/>
                </a:schemeClr>
              </a:solidFill>
            </a:endParaRPr>
          </a:p>
        </p:txBody>
      </p:sp>
      <p:sp>
        <p:nvSpPr>
          <p:cNvPr id="12343" name="Text Box 30"/>
          <p:cNvSpPr txBox="1">
            <a:spLocks noChangeArrowheads="1"/>
          </p:cNvSpPr>
          <p:nvPr/>
        </p:nvSpPr>
        <p:spPr bwMode="auto">
          <a:xfrm>
            <a:off x="4327281" y="4324946"/>
            <a:ext cx="1559169" cy="40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dirty="0"/>
              <a:t>Recognition</a:t>
            </a:r>
          </a:p>
        </p:txBody>
      </p:sp>
      <p:sp>
        <p:nvSpPr>
          <p:cNvPr id="75829" name="Titel 3"/>
          <p:cNvSpPr>
            <a:spLocks noGrp="1"/>
          </p:cNvSpPr>
          <p:nvPr>
            <p:ph type="title" idx="4294967295"/>
          </p:nvPr>
        </p:nvSpPr>
        <p:spPr>
          <a:xfrm>
            <a:off x="0" y="120552"/>
            <a:ext cx="9144000" cy="372070"/>
          </a:xfrm>
        </p:spPr>
        <p:txBody>
          <a:bodyPr>
            <a:normAutofit fontScale="90000"/>
          </a:bodyPr>
          <a:lstStyle/>
          <a:p>
            <a:pPr algn="ctr"/>
            <a:r>
              <a:rPr lang="nl-BE" altLang="fr-FR" b="1" smtClean="0">
                <a:cs typeface="Arial" pitchFamily="34" charset="0"/>
              </a:rPr>
              <a:t>My former BU’s work climate (Hay)</a:t>
            </a:r>
          </a:p>
        </p:txBody>
      </p:sp>
      <p:sp>
        <p:nvSpPr>
          <p:cNvPr id="75830" name="Tijdelijke aanduiding voor dianummer 1"/>
          <p:cNvSpPr>
            <a:spLocks noGrp="1"/>
          </p:cNvSpPr>
          <p:nvPr>
            <p:ph type="sldNum" sz="quarter" idx="4294967295"/>
          </p:nvPr>
        </p:nvSpPr>
        <p:spPr bwMode="auto">
          <a:xfrm>
            <a:off x="8833338" y="6594575"/>
            <a:ext cx="64477" cy="144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Georgia" pitchFamily="18" charset="0"/>
              </a:defRPr>
            </a:lvl1pPr>
            <a:lvl2pPr marL="690349" indent="-265519">
              <a:defRPr sz="1500">
                <a:solidFill>
                  <a:schemeClr val="tx1"/>
                </a:solidFill>
                <a:latin typeface="Georgia" pitchFamily="18" charset="0"/>
              </a:defRPr>
            </a:lvl2pPr>
            <a:lvl3pPr marL="1062076" indent="-212415">
              <a:defRPr sz="1500">
                <a:solidFill>
                  <a:schemeClr val="tx1"/>
                </a:solidFill>
                <a:latin typeface="Georgia" pitchFamily="18" charset="0"/>
              </a:defRPr>
            </a:lvl3pPr>
            <a:lvl4pPr marL="1486906" indent="-212415">
              <a:defRPr sz="1500">
                <a:solidFill>
                  <a:schemeClr val="tx1"/>
                </a:solidFill>
                <a:latin typeface="Georgia" pitchFamily="18" charset="0"/>
              </a:defRPr>
            </a:lvl4pPr>
            <a:lvl5pPr marL="1911736" indent="-212415">
              <a:defRPr sz="1500">
                <a:solidFill>
                  <a:schemeClr val="tx1"/>
                </a:solidFill>
                <a:latin typeface="Georgia" pitchFamily="18" charset="0"/>
              </a:defRPr>
            </a:lvl5pPr>
            <a:lvl6pPr marL="2336566" indent="-212415" eaLnBrk="0" fontAlgn="base" hangingPunct="0">
              <a:spcBef>
                <a:spcPct val="0"/>
              </a:spcBef>
              <a:spcAft>
                <a:spcPct val="0"/>
              </a:spcAft>
              <a:defRPr sz="1500">
                <a:solidFill>
                  <a:schemeClr val="tx1"/>
                </a:solidFill>
                <a:latin typeface="Georgia" pitchFamily="18" charset="0"/>
              </a:defRPr>
            </a:lvl6pPr>
            <a:lvl7pPr marL="2761397" indent="-212415" eaLnBrk="0" fontAlgn="base" hangingPunct="0">
              <a:spcBef>
                <a:spcPct val="0"/>
              </a:spcBef>
              <a:spcAft>
                <a:spcPct val="0"/>
              </a:spcAft>
              <a:defRPr sz="1500">
                <a:solidFill>
                  <a:schemeClr val="tx1"/>
                </a:solidFill>
                <a:latin typeface="Georgia" pitchFamily="18" charset="0"/>
              </a:defRPr>
            </a:lvl7pPr>
            <a:lvl8pPr marL="3186227" indent="-212415" eaLnBrk="0" fontAlgn="base" hangingPunct="0">
              <a:spcBef>
                <a:spcPct val="0"/>
              </a:spcBef>
              <a:spcAft>
                <a:spcPct val="0"/>
              </a:spcAft>
              <a:defRPr sz="1500">
                <a:solidFill>
                  <a:schemeClr val="tx1"/>
                </a:solidFill>
                <a:latin typeface="Georgia" pitchFamily="18" charset="0"/>
              </a:defRPr>
            </a:lvl8pPr>
            <a:lvl9pPr marL="3611057" indent="-212415" eaLnBrk="0" fontAlgn="base" hangingPunct="0">
              <a:spcBef>
                <a:spcPct val="0"/>
              </a:spcBef>
              <a:spcAft>
                <a:spcPct val="0"/>
              </a:spcAft>
              <a:defRPr sz="1500">
                <a:solidFill>
                  <a:schemeClr val="tx1"/>
                </a:solidFill>
                <a:latin typeface="Georgia" pitchFamily="18" charset="0"/>
              </a:defRPr>
            </a:lvl9pPr>
          </a:lstStyle>
          <a:p>
            <a:fld id="{7D09024F-FC86-43E9-9D4E-C1D6E1E43EF9}" type="slidenum">
              <a:rPr lang="en-US" altLang="fr-FR"/>
              <a:pPr/>
              <a:t>61</a:t>
            </a:fld>
            <a:endParaRPr lang="en-US" altLang="fr-FR"/>
          </a:p>
        </p:txBody>
      </p:sp>
      <p:sp>
        <p:nvSpPr>
          <p:cNvPr id="4" name="PIJL-OMLAAG 3"/>
          <p:cNvSpPr/>
          <p:nvPr/>
        </p:nvSpPr>
        <p:spPr>
          <a:xfrm rot="10800000">
            <a:off x="1982666" y="3024188"/>
            <a:ext cx="725365" cy="90934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nl-BE"/>
          </a:p>
        </p:txBody>
      </p:sp>
      <p:sp>
        <p:nvSpPr>
          <p:cNvPr id="65" name="PIJL-OMLAAG 64"/>
          <p:cNvSpPr/>
          <p:nvPr/>
        </p:nvSpPr>
        <p:spPr>
          <a:xfrm rot="10800000">
            <a:off x="3669323" y="3095625"/>
            <a:ext cx="725366" cy="907852"/>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nl-BE"/>
          </a:p>
        </p:txBody>
      </p:sp>
      <p:sp>
        <p:nvSpPr>
          <p:cNvPr id="66" name="PIJL-OMLAAG 65"/>
          <p:cNvSpPr/>
          <p:nvPr/>
        </p:nvSpPr>
        <p:spPr>
          <a:xfrm rot="10800000">
            <a:off x="4777154" y="2457153"/>
            <a:ext cx="504092" cy="632519"/>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nl-BE"/>
          </a:p>
        </p:txBody>
      </p:sp>
    </p:spTree>
    <p:extLst>
      <p:ext uri="{BB962C8B-B14F-4D97-AF65-F5344CB8AC3E}">
        <p14:creationId xmlns:p14="http://schemas.microsoft.com/office/powerpoint/2010/main" val="2869264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1000"/>
                                        <p:tgtEl>
                                          <p:spTgt spid="23557"/>
                                        </p:tgtEl>
                                      </p:cBhvr>
                                    </p:animEffect>
                                    <p:anim calcmode="lin" valueType="num">
                                      <p:cBhvr>
                                        <p:cTn id="8" dur="1000" fill="hold"/>
                                        <p:tgtEl>
                                          <p:spTgt spid="23557"/>
                                        </p:tgtEl>
                                        <p:attrNameLst>
                                          <p:attrName>ppt_x</p:attrName>
                                        </p:attrNameLst>
                                      </p:cBhvr>
                                      <p:tavLst>
                                        <p:tav tm="0">
                                          <p:val>
                                            <p:strVal val="#ppt_x"/>
                                          </p:val>
                                        </p:tav>
                                        <p:tav tm="100000">
                                          <p:val>
                                            <p:strVal val="#ppt_x"/>
                                          </p:val>
                                        </p:tav>
                                      </p:tavLst>
                                    </p:anim>
                                    <p:anim calcmode="lin" valueType="num">
                                      <p:cBhvr>
                                        <p:cTn id="9" dur="1000" fill="hold"/>
                                        <p:tgtEl>
                                          <p:spTgt spid="2355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fade">
                                      <p:cBhvr>
                                        <p:cTn id="12" dur="1000"/>
                                        <p:tgtEl>
                                          <p:spTgt spid="23558"/>
                                        </p:tgtEl>
                                      </p:cBhvr>
                                    </p:animEffect>
                                    <p:anim calcmode="lin" valueType="num">
                                      <p:cBhvr>
                                        <p:cTn id="13" dur="1000" fill="hold"/>
                                        <p:tgtEl>
                                          <p:spTgt spid="23558"/>
                                        </p:tgtEl>
                                        <p:attrNameLst>
                                          <p:attrName>ppt_x</p:attrName>
                                        </p:attrNameLst>
                                      </p:cBhvr>
                                      <p:tavLst>
                                        <p:tav tm="0">
                                          <p:val>
                                            <p:strVal val="#ppt_x"/>
                                          </p:val>
                                        </p:tav>
                                        <p:tav tm="100000">
                                          <p:val>
                                            <p:strVal val="#ppt_x"/>
                                          </p:val>
                                        </p:tav>
                                      </p:tavLst>
                                    </p:anim>
                                    <p:anim calcmode="lin" valueType="num">
                                      <p:cBhvr>
                                        <p:cTn id="14" dur="1000" fill="hold"/>
                                        <p:tgtEl>
                                          <p:spTgt spid="235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fade">
                                      <p:cBhvr>
                                        <p:cTn id="17" dur="1000"/>
                                        <p:tgtEl>
                                          <p:spTgt spid="23559"/>
                                        </p:tgtEl>
                                      </p:cBhvr>
                                    </p:animEffect>
                                    <p:anim calcmode="lin" valueType="num">
                                      <p:cBhvr>
                                        <p:cTn id="18" dur="1000" fill="hold"/>
                                        <p:tgtEl>
                                          <p:spTgt spid="23559"/>
                                        </p:tgtEl>
                                        <p:attrNameLst>
                                          <p:attrName>ppt_x</p:attrName>
                                        </p:attrNameLst>
                                      </p:cBhvr>
                                      <p:tavLst>
                                        <p:tav tm="0">
                                          <p:val>
                                            <p:strVal val="#ppt_x"/>
                                          </p:val>
                                        </p:tav>
                                        <p:tav tm="100000">
                                          <p:val>
                                            <p:strVal val="#ppt_x"/>
                                          </p:val>
                                        </p:tav>
                                      </p:tavLst>
                                    </p:anim>
                                    <p:anim calcmode="lin" valueType="num">
                                      <p:cBhvr>
                                        <p:cTn id="19" dur="1000" fill="hold"/>
                                        <p:tgtEl>
                                          <p:spTgt spid="235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560"/>
                                        </p:tgtEl>
                                        <p:attrNameLst>
                                          <p:attrName>style.visibility</p:attrName>
                                        </p:attrNameLst>
                                      </p:cBhvr>
                                      <p:to>
                                        <p:strVal val="visible"/>
                                      </p:to>
                                    </p:set>
                                    <p:animEffect transition="in" filter="fade">
                                      <p:cBhvr>
                                        <p:cTn id="22" dur="1000"/>
                                        <p:tgtEl>
                                          <p:spTgt spid="23560"/>
                                        </p:tgtEl>
                                      </p:cBhvr>
                                    </p:animEffect>
                                    <p:anim calcmode="lin" valueType="num">
                                      <p:cBhvr>
                                        <p:cTn id="23" dur="1000" fill="hold"/>
                                        <p:tgtEl>
                                          <p:spTgt spid="23560"/>
                                        </p:tgtEl>
                                        <p:attrNameLst>
                                          <p:attrName>ppt_x</p:attrName>
                                        </p:attrNameLst>
                                      </p:cBhvr>
                                      <p:tavLst>
                                        <p:tav tm="0">
                                          <p:val>
                                            <p:strVal val="#ppt_x"/>
                                          </p:val>
                                        </p:tav>
                                        <p:tav tm="100000">
                                          <p:val>
                                            <p:strVal val="#ppt_x"/>
                                          </p:val>
                                        </p:tav>
                                      </p:tavLst>
                                    </p:anim>
                                    <p:anim calcmode="lin" valueType="num">
                                      <p:cBhvr>
                                        <p:cTn id="24" dur="1000" fill="hold"/>
                                        <p:tgtEl>
                                          <p:spTgt spid="2356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578"/>
                                        </p:tgtEl>
                                        <p:attrNameLst>
                                          <p:attrName>style.visibility</p:attrName>
                                        </p:attrNameLst>
                                      </p:cBhvr>
                                      <p:to>
                                        <p:strVal val="visible"/>
                                      </p:to>
                                    </p:set>
                                    <p:animEffect transition="in" filter="fade">
                                      <p:cBhvr>
                                        <p:cTn id="27" dur="1000"/>
                                        <p:tgtEl>
                                          <p:spTgt spid="23578"/>
                                        </p:tgtEl>
                                      </p:cBhvr>
                                    </p:animEffect>
                                    <p:anim calcmode="lin" valueType="num">
                                      <p:cBhvr>
                                        <p:cTn id="28" dur="1000" fill="hold"/>
                                        <p:tgtEl>
                                          <p:spTgt spid="23578"/>
                                        </p:tgtEl>
                                        <p:attrNameLst>
                                          <p:attrName>ppt_x</p:attrName>
                                        </p:attrNameLst>
                                      </p:cBhvr>
                                      <p:tavLst>
                                        <p:tav tm="0">
                                          <p:val>
                                            <p:strVal val="#ppt_x"/>
                                          </p:val>
                                        </p:tav>
                                        <p:tav tm="100000">
                                          <p:val>
                                            <p:strVal val="#ppt_x"/>
                                          </p:val>
                                        </p:tav>
                                      </p:tavLst>
                                    </p:anim>
                                    <p:anim calcmode="lin" valueType="num">
                                      <p:cBhvr>
                                        <p:cTn id="29" dur="1000" fill="hold"/>
                                        <p:tgtEl>
                                          <p:spTgt spid="2357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anim calcmode="lin" valueType="num">
                                      <p:cBhvr>
                                        <p:cTn id="33" dur="1000" fill="hold"/>
                                        <p:tgtEl>
                                          <p:spTgt spid="42"/>
                                        </p:tgtEl>
                                        <p:attrNameLst>
                                          <p:attrName>ppt_x</p:attrName>
                                        </p:attrNameLst>
                                      </p:cBhvr>
                                      <p:tavLst>
                                        <p:tav tm="0">
                                          <p:val>
                                            <p:strVal val="#ppt_x"/>
                                          </p:val>
                                        </p:tav>
                                        <p:tav tm="100000">
                                          <p:val>
                                            <p:strVal val="#ppt_x"/>
                                          </p:val>
                                        </p:tav>
                                      </p:tavLst>
                                    </p:anim>
                                    <p:anim calcmode="lin" valueType="num">
                                      <p:cBhvr>
                                        <p:cTn id="34" dur="1000" fill="hold"/>
                                        <p:tgtEl>
                                          <p:spTgt spid="4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1000" fill="hold"/>
                                        <p:tgtEl>
                                          <p:spTgt spid="4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anim calcmode="lin" valueType="num">
                                      <p:cBhvr>
                                        <p:cTn id="73" dur="1000" fill="hold"/>
                                        <p:tgtEl>
                                          <p:spTgt spid="51"/>
                                        </p:tgtEl>
                                        <p:attrNameLst>
                                          <p:attrName>ppt_x</p:attrName>
                                        </p:attrNameLst>
                                      </p:cBhvr>
                                      <p:tavLst>
                                        <p:tav tm="0">
                                          <p:val>
                                            <p:strVal val="#ppt_x"/>
                                          </p:val>
                                        </p:tav>
                                        <p:tav tm="100000">
                                          <p:val>
                                            <p:strVal val="#ppt_x"/>
                                          </p:val>
                                        </p:tav>
                                      </p:tavLst>
                                    </p:anim>
                                    <p:anim calcmode="lin" valueType="num">
                                      <p:cBhvr>
                                        <p:cTn id="7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1000"/>
                                        <p:tgtEl>
                                          <p:spTgt spid="58"/>
                                        </p:tgtEl>
                                      </p:cBhvr>
                                    </p:animEffect>
                                    <p:anim calcmode="lin" valueType="num">
                                      <p:cBhvr>
                                        <p:cTn id="87" dur="1000" fill="hold"/>
                                        <p:tgtEl>
                                          <p:spTgt spid="58"/>
                                        </p:tgtEl>
                                        <p:attrNameLst>
                                          <p:attrName>ppt_x</p:attrName>
                                        </p:attrNameLst>
                                      </p:cBhvr>
                                      <p:tavLst>
                                        <p:tav tm="0">
                                          <p:val>
                                            <p:strVal val="#ppt_x"/>
                                          </p:val>
                                        </p:tav>
                                        <p:tav tm="100000">
                                          <p:val>
                                            <p:strVal val="#ppt_x"/>
                                          </p:val>
                                        </p:tav>
                                      </p:tavLst>
                                    </p:anim>
                                    <p:anim calcmode="lin" valueType="num">
                                      <p:cBhvr>
                                        <p:cTn id="8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ppt_x</p:attrName>
                                        </p:attrNameLst>
                                      </p:cBhvr>
                                      <p:tavLst>
                                        <p:tav tm="0">
                                          <p:val>
                                            <p:strVal val="#ppt_x"/>
                                          </p:val>
                                        </p:tav>
                                        <p:tav tm="100000">
                                          <p:val>
                                            <p:strVal val="#ppt_x"/>
                                          </p:val>
                                        </p:tav>
                                      </p:tavLst>
                                    </p:anim>
                                    <p:anim calcmode="lin" valueType="num">
                                      <p:cBhvr>
                                        <p:cTn id="9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59" grpId="0" animBg="1"/>
      <p:bldP spid="23560" grpId="0" animBg="1"/>
      <p:bldP spid="23578" grpId="0"/>
      <p:bldP spid="42" grpId="0" animBg="1"/>
      <p:bldP spid="44" grpId="0" animBg="1"/>
      <p:bldP spid="45" grpId="0" animBg="1"/>
      <p:bldP spid="46" grpId="0" animBg="1"/>
      <p:bldP spid="47" grpId="0" animBg="1"/>
      <p:bldP spid="48" grpId="0" animBg="1"/>
      <p:bldP spid="49" grpId="0" animBg="1"/>
      <p:bldP spid="50" grpId="0" animBg="1"/>
      <p:bldP spid="51" grpId="0" animBg="1"/>
      <p:bldP spid="57" grpId="0"/>
      <p:bldP spid="58" grpId="0"/>
      <p:bldP spid="5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aurent Ledoux\Documents\awareness_girl_Fotor.jpg"/>
          <p:cNvPicPr>
            <a:picLocks noChangeAspect="1" noChangeArrowheads="1"/>
          </p:cNvPicPr>
          <p:nvPr/>
        </p:nvPicPr>
        <p:blipFill rotWithShape="1">
          <a:blip r:embed="rId2">
            <a:extLst>
              <a:ext uri="{28A0092B-C50C-407E-A947-70E740481C1C}">
                <a14:useLocalDpi xmlns:a14="http://schemas.microsoft.com/office/drawing/2010/main" val="0"/>
              </a:ext>
            </a:extLst>
          </a:blip>
          <a:srcRect l="1857" r="21527" b="961"/>
          <a:stretch/>
        </p:blipFill>
        <p:spPr bwMode="auto">
          <a:xfrm flipH="1">
            <a:off x="0" y="2"/>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054097" y="320301"/>
            <a:ext cx="3770307" cy="3785644"/>
          </a:xfrm>
          <a:prstGeom prst="rect">
            <a:avLst/>
          </a:prstGeom>
          <a:noFill/>
          <a:ln>
            <a:noFill/>
          </a:ln>
        </p:spPr>
        <p:txBody>
          <a:bodyPr wrap="square" lIns="91432" tIns="45716" rIns="91432" bIns="45716" rtlCol="0">
            <a:spAutoFit/>
          </a:bodyPr>
          <a:lstStyle/>
          <a:p>
            <a:pPr algn="r"/>
            <a:r>
              <a:rPr lang="fr-BE" sz="60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Inner</a:t>
            </a:r>
            <a:r>
              <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a:t>
            </a:r>
            <a:r>
              <a:rPr lang="fr-BE" sz="60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work</a:t>
            </a:r>
            <a:endPar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a:p>
            <a:pPr algn="r"/>
            <a:endParaRPr lang="fr-BE" sz="4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a:p>
            <a:pPr algn="r"/>
            <a:r>
              <a:rPr lang="fr-BE" sz="40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Letting</a:t>
            </a:r>
            <a:r>
              <a:rPr lang="fr-BE" sz="4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 go &amp; </a:t>
            </a:r>
            <a:r>
              <a:rPr lang="fr-BE" sz="4000" dirty="0" err="1">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rPr>
              <a:t>serving</a:t>
            </a:r>
            <a:endParaRPr lang="fr-BE" sz="4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a:p>
            <a:pPr algn="r"/>
            <a:endParaRPr lang="fr-BE" sz="6000" dirty="0">
              <a:ln w="18415" cmpd="sng">
                <a:solidFill>
                  <a:srgbClr val="FFFFFF"/>
                </a:solidFill>
                <a:prstDash val="solid"/>
              </a:ln>
              <a:solidFill>
                <a:srgbClr val="FFFFFF"/>
              </a:solidFill>
              <a:effectLst>
                <a:glow rad="101600">
                  <a:schemeClr val="bg1">
                    <a:lumMod val="75000"/>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265201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13314" name="Picture 2" descr="F:\Ledoux - New Folder Copied on Groupware on 26 02 15\dokusan.jpg"/>
          <p:cNvPicPr>
            <a:picLocks noChangeAspect="1" noChangeArrowheads="1"/>
          </p:cNvPicPr>
          <p:nvPr/>
        </p:nvPicPr>
        <p:blipFill rotWithShape="1">
          <a:blip r:embed="rId3">
            <a:extLst>
              <a:ext uri="{28A0092B-C50C-407E-A947-70E740481C1C}">
                <a14:useLocalDpi xmlns:a14="http://schemas.microsoft.com/office/drawing/2010/main" val="0"/>
              </a:ext>
            </a:extLst>
          </a:blip>
          <a:srcRect l="5025" r="5301"/>
          <a:stretch/>
        </p:blipFill>
        <p:spPr bwMode="auto">
          <a:xfrm>
            <a:off x="0" y="-27384"/>
            <a:ext cx="9144000" cy="689318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9511" y="3652569"/>
            <a:ext cx="8712969" cy="2800767"/>
          </a:xfrm>
          <a:prstGeom prst="rect">
            <a:avLst/>
          </a:prstGeom>
          <a:noFill/>
        </p:spPr>
        <p:txBody>
          <a:bodyPr wrap="square" rtlCol="0">
            <a:spAutoFit/>
          </a:bodyPr>
          <a:lstStyle/>
          <a:p>
            <a:pPr algn="ctr"/>
            <a:r>
              <a:rPr lang="fr-BE"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 Maître, </a:t>
            </a:r>
          </a:p>
          <a:p>
            <a:pPr algn="ctr"/>
            <a:r>
              <a:rPr lang="fr-BE"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combien de temps </a:t>
            </a:r>
          </a:p>
          <a:p>
            <a:pPr algn="ctr"/>
            <a:r>
              <a:rPr lang="fr-BE"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me faudra-t-il </a:t>
            </a:r>
          </a:p>
          <a:p>
            <a:pPr algn="ctr"/>
            <a:r>
              <a:rPr lang="fr-BE"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pour atteindre la sérénité ? »</a:t>
            </a:r>
          </a:p>
        </p:txBody>
      </p:sp>
    </p:spTree>
    <p:extLst>
      <p:ext uri="{BB962C8B-B14F-4D97-AF65-F5344CB8AC3E}">
        <p14:creationId xmlns:p14="http://schemas.microsoft.com/office/powerpoint/2010/main" val="2286253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Ledoux - New Folder Copied on Groupware on 26 02 15\MC-Escher paradox.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15" r="1768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Ledoux - New Folder Copied on Groupware on 26 02 15\yin-yang-grunge-cycle_19-13382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16" b="97923" l="2077" r="97764"/>
                    </a14:imgEffect>
                  </a14:imgLayer>
                </a14:imgProps>
              </a:ext>
              <a:ext uri="{28A0092B-C50C-407E-A947-70E740481C1C}">
                <a14:useLocalDpi xmlns:a14="http://schemas.microsoft.com/office/drawing/2010/main" val="0"/>
              </a:ext>
            </a:extLst>
          </a:blip>
          <a:srcRect/>
          <a:stretch>
            <a:fillRect/>
          </a:stretch>
        </p:blipFill>
        <p:spPr bwMode="auto">
          <a:xfrm>
            <a:off x="2123729" y="2089846"/>
            <a:ext cx="4824536" cy="482453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260648"/>
            <a:ext cx="9143999" cy="1446550"/>
          </a:xfrm>
          <a:prstGeom prst="rect">
            <a:avLst/>
          </a:prstGeom>
          <a:solidFill>
            <a:srgbClr val="BFBFBF">
              <a:alpha val="63922"/>
            </a:srgbClr>
          </a:solidFill>
          <a:effectLst/>
        </p:spPr>
        <p:txBody>
          <a:bodyPr wrap="square" rtlCol="0">
            <a:spAutoFit/>
          </a:bodyPr>
          <a:lstStyle/>
          <a:p>
            <a:pPr algn="ctr"/>
            <a:r>
              <a:rPr lang="fr-BE"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3x4 paradoxes «managériaux» dissouts par la spiritualité</a:t>
            </a:r>
          </a:p>
        </p:txBody>
      </p:sp>
      <p:sp>
        <p:nvSpPr>
          <p:cNvPr id="2" name="ZoneTexte 1"/>
          <p:cNvSpPr txBox="1"/>
          <p:nvPr/>
        </p:nvSpPr>
        <p:spPr>
          <a:xfrm>
            <a:off x="4544271" y="4295998"/>
            <a:ext cx="2374368" cy="954107"/>
          </a:xfrm>
          <a:prstGeom prst="rect">
            <a:avLst/>
          </a:prstGeom>
          <a:noFill/>
        </p:spPr>
        <p:txBody>
          <a:bodyPr wrap="none" rtlCol="0">
            <a:spAutoFit/>
          </a:bodyPr>
          <a:lstStyle/>
          <a:p>
            <a:pPr algn="ct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4 Paradoxes</a:t>
            </a:r>
          </a:p>
          <a:p>
            <a:pPr algn="ctr"/>
            <a:r>
              <a:rPr lang="fr-BE"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c</a:t>
            </a: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ollectifs</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endParaRPr>
          </a:p>
        </p:txBody>
      </p:sp>
      <p:sp>
        <p:nvSpPr>
          <p:cNvPr id="7" name="ZoneTexte 6"/>
          <p:cNvSpPr txBox="1"/>
          <p:nvPr/>
        </p:nvSpPr>
        <p:spPr>
          <a:xfrm>
            <a:off x="2225360" y="4295998"/>
            <a:ext cx="2374368" cy="954107"/>
          </a:xfrm>
          <a:prstGeom prst="rect">
            <a:avLst/>
          </a:prstGeom>
          <a:noFill/>
        </p:spPr>
        <p:txBody>
          <a:bodyPr wrap="none" rtlCol="0">
            <a:spAutoFit/>
          </a:bodyPr>
          <a:lstStyle/>
          <a:p>
            <a:pPr algn="ct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4 Paradoxes</a:t>
            </a:r>
          </a:p>
          <a:p>
            <a:pPr algn="ct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individuels</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endParaRPr>
          </a:p>
        </p:txBody>
      </p:sp>
      <p:sp>
        <p:nvSpPr>
          <p:cNvPr id="8" name="ZoneTexte 7"/>
          <p:cNvSpPr txBox="1"/>
          <p:nvPr/>
        </p:nvSpPr>
        <p:spPr>
          <a:xfrm>
            <a:off x="3377265" y="3212976"/>
            <a:ext cx="2374368" cy="954107"/>
          </a:xfrm>
          <a:prstGeom prst="rect">
            <a:avLst/>
          </a:prstGeom>
          <a:noFill/>
        </p:spPr>
        <p:txBody>
          <a:bodyPr wrap="none" rtlCol="0">
            <a:spAutoFit/>
          </a:bodyPr>
          <a:lstStyle/>
          <a:p>
            <a:pPr algn="ct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4 Paradoxes</a:t>
            </a:r>
          </a:p>
          <a:p>
            <a:pPr algn="ctr"/>
            <a:r>
              <a:rPr lang="fr-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«Meta»</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9545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wd">
                                    <p:tmAbs val="200"/>
                                  </p:iterate>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Pictures\X PAVIE 06 HD.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2" r="1569"/>
          <a:stretch/>
        </p:blipFill>
        <p:spPr bwMode="auto">
          <a:xfrm>
            <a:off x="-1" y="1"/>
            <a:ext cx="457200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Pictures\Sébastien Henry 2.jpg"/>
          <p:cNvPicPr>
            <a:picLocks noChangeAspect="1" noChangeArrowheads="1"/>
          </p:cNvPicPr>
          <p:nvPr/>
        </p:nvPicPr>
        <p:blipFill rotWithShape="1">
          <a:blip r:embed="rId4">
            <a:extLst>
              <a:ext uri="{28A0092B-C50C-407E-A947-70E740481C1C}">
                <a14:useLocalDpi xmlns:a14="http://schemas.microsoft.com/office/drawing/2010/main" val="0"/>
              </a:ext>
            </a:extLst>
          </a:blip>
          <a:srcRect l="18858" t="4308" r="19887" b="25641"/>
          <a:stretch/>
        </p:blipFill>
        <p:spPr bwMode="auto">
          <a:xfrm>
            <a:off x="4572000" y="0"/>
            <a:ext cx="4572000" cy="688538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#1</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ZoneTexte 6"/>
          <p:cNvSpPr txBox="1"/>
          <p:nvPr/>
        </p:nvSpPr>
        <p:spPr>
          <a:xfrm>
            <a:off x="1232556" y="5949280"/>
            <a:ext cx="1992854"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Pavie</a:t>
            </a:r>
          </a:p>
        </p:txBody>
      </p:sp>
      <p:sp>
        <p:nvSpPr>
          <p:cNvPr id="8" name="ZoneTexte 7"/>
          <p:cNvSpPr txBox="1"/>
          <p:nvPr/>
        </p:nvSpPr>
        <p:spPr>
          <a:xfrm>
            <a:off x="6024009" y="5949280"/>
            <a:ext cx="2146743"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Henry</a:t>
            </a:r>
          </a:p>
        </p:txBody>
      </p:sp>
    </p:spTree>
    <p:extLst>
      <p:ext uri="{BB962C8B-B14F-4D97-AF65-F5344CB8AC3E}">
        <p14:creationId xmlns:p14="http://schemas.microsoft.com/office/powerpoint/2010/main" val="14414885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03648" y="548680"/>
            <a:ext cx="595035" cy="584775"/>
          </a:xfrm>
          <a:prstGeom prst="rect">
            <a:avLst/>
          </a:prstGeom>
          <a:noFill/>
        </p:spPr>
        <p:txBody>
          <a:bodyPr wrap="none" rtlCol="0">
            <a:spAutoFit/>
          </a:bodyPr>
          <a:lstStyle/>
          <a:p>
            <a:r>
              <a:rPr lang="fr-BE" sz="3200" b="1" dirty="0" smtClean="0">
                <a:solidFill>
                  <a:schemeClr val="accent1">
                    <a:lumMod val="75000"/>
                  </a:schemeClr>
                </a:solidFill>
                <a:latin typeface="Arial" panose="020B0604020202020204" pitchFamily="34" charset="0"/>
                <a:cs typeface="Arial" panose="020B0604020202020204" pitchFamily="34" charset="0"/>
              </a:rPr>
              <a:t>…</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7170" name="Picture 2" descr="F:\Pictures\X PAVIE 06 HD.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2" r="1569"/>
          <a:stretch/>
        </p:blipFill>
        <p:spPr bwMode="auto">
          <a:xfrm>
            <a:off x="-1" y="1"/>
            <a:ext cx="457200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Pictures\Sébastien Henry 2.jpg"/>
          <p:cNvPicPr>
            <a:picLocks noChangeAspect="1" noChangeArrowheads="1"/>
          </p:cNvPicPr>
          <p:nvPr/>
        </p:nvPicPr>
        <p:blipFill rotWithShape="1">
          <a:blip r:embed="rId4">
            <a:extLst>
              <a:ext uri="{28A0092B-C50C-407E-A947-70E740481C1C}">
                <a14:useLocalDpi xmlns:a14="http://schemas.microsoft.com/office/drawing/2010/main" val="0"/>
              </a:ext>
            </a:extLst>
          </a:blip>
          <a:srcRect l="18858" t="4308" r="19887" b="25641"/>
          <a:stretch/>
        </p:blipFill>
        <p:spPr bwMode="auto">
          <a:xfrm>
            <a:off x="4572000" y="0"/>
            <a:ext cx="4572000" cy="688538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#1</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ZoneTexte 6"/>
          <p:cNvSpPr txBox="1"/>
          <p:nvPr/>
        </p:nvSpPr>
        <p:spPr>
          <a:xfrm>
            <a:off x="1232556" y="5949280"/>
            <a:ext cx="1992854"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Pavie</a:t>
            </a:r>
          </a:p>
        </p:txBody>
      </p:sp>
      <p:sp>
        <p:nvSpPr>
          <p:cNvPr id="8" name="ZoneTexte 7"/>
          <p:cNvSpPr txBox="1"/>
          <p:nvPr/>
        </p:nvSpPr>
        <p:spPr>
          <a:xfrm>
            <a:off x="6024009" y="5949280"/>
            <a:ext cx="2146743" cy="923330"/>
          </a:xfrm>
          <a:prstGeom prst="rect">
            <a:avLst/>
          </a:prstGeom>
          <a:noFill/>
        </p:spPr>
        <p:txBody>
          <a:bodyPr wrap="none" rtlCol="0">
            <a:spAutoFit/>
          </a:bodyPr>
          <a:lstStyle/>
          <a:p>
            <a:pPr algn="ctr"/>
            <a:r>
              <a:rPr lang="fr-BE"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Henry</a:t>
            </a:r>
          </a:p>
        </p:txBody>
      </p:sp>
      <p:sp>
        <p:nvSpPr>
          <p:cNvPr id="9" name="Ellipse 8"/>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0" name="Ellipse 9"/>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1" name="Ellipse 10"/>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2" name="Connecteur droit 11"/>
          <p:cNvCxnSpPr>
            <a:stCxn id="11" idx="2"/>
            <a:endCxn id="10"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a:stCxn id="9" idx="4"/>
            <a:endCxn id="10"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9" idx="4"/>
            <a:endCxn id="11"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736833" y="3933056"/>
            <a:ext cx="2422485" cy="169277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a:t>Praxis</a:t>
            </a:r>
          </a:p>
          <a:p>
            <a:r>
              <a:rPr lang="fr-BE" sz="2000" dirty="0"/>
              <a:t>Action</a:t>
            </a:r>
          </a:p>
          <a:p>
            <a:r>
              <a:rPr lang="fr-BE" sz="2000" dirty="0"/>
              <a:t>Expérience</a:t>
            </a:r>
          </a:p>
          <a:p>
            <a:r>
              <a:rPr lang="fr-BE" sz="2000" dirty="0"/>
              <a:t>Emotionnel</a:t>
            </a:r>
            <a:endParaRPr lang="en-US" sz="2000" dirty="0"/>
          </a:p>
        </p:txBody>
      </p:sp>
      <p:sp>
        <p:nvSpPr>
          <p:cNvPr id="16" name="ZoneTexte 15"/>
          <p:cNvSpPr txBox="1"/>
          <p:nvPr/>
        </p:nvSpPr>
        <p:spPr>
          <a:xfrm>
            <a:off x="1069770" y="3958024"/>
            <a:ext cx="2252304" cy="169277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Théorie</a:t>
            </a:r>
          </a:p>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Pensée</a:t>
            </a:r>
            <a:endParaRPr lang="fr-BE" sz="2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a:p>
            <a:r>
              <a:rPr lang="fr-BE" sz="2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Discours</a:t>
            </a:r>
          </a:p>
          <a:p>
            <a:r>
              <a:rPr lang="fr-BE" sz="2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Rationnel</a:t>
            </a:r>
            <a:endParaRPr lang="en-US" sz="2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7" name="ZoneTexte 16"/>
          <p:cNvSpPr txBox="1"/>
          <p:nvPr/>
        </p:nvSpPr>
        <p:spPr>
          <a:xfrm>
            <a:off x="3394471" y="1124744"/>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a:t>Intuition</a:t>
            </a:r>
          </a:p>
          <a:p>
            <a:r>
              <a:rPr lang="fr-BE" sz="4000" dirty="0"/>
              <a:t>profonde</a:t>
            </a:r>
            <a:endParaRPr lang="en-US" sz="4000" dirty="0"/>
          </a:p>
        </p:txBody>
      </p:sp>
    </p:spTree>
    <p:extLst>
      <p:ext uri="{BB962C8B-B14F-4D97-AF65-F5344CB8AC3E}">
        <p14:creationId xmlns:p14="http://schemas.microsoft.com/office/powerpoint/2010/main" val="3609490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Ledoux - New Folder Copied on Groupware on 26 02 15\Voynnet Fourboul.jpg"/>
          <p:cNvPicPr>
            <a:picLocks noChangeAspect="1" noChangeArrowheads="1"/>
          </p:cNvPicPr>
          <p:nvPr/>
        </p:nvPicPr>
        <p:blipFill rotWithShape="1">
          <a:blip r:embed="rId3">
            <a:extLst>
              <a:ext uri="{28A0092B-C50C-407E-A947-70E740481C1C}">
                <a14:useLocalDpi xmlns:a14="http://schemas.microsoft.com/office/drawing/2010/main" val="0"/>
              </a:ext>
            </a:extLst>
          </a:blip>
          <a:srcRect r="26351"/>
          <a:stretch/>
        </p:blipFill>
        <p:spPr bwMode="auto">
          <a:xfrm flipH="1">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Ledoux - New Folder Copied on Groupware on 26 02 15\Photo JVC.jpg"/>
          <p:cNvPicPr>
            <a:picLocks noChangeAspect="1" noChangeArrowheads="1"/>
          </p:cNvPicPr>
          <p:nvPr/>
        </p:nvPicPr>
        <p:blipFill rotWithShape="1">
          <a:blip r:embed="rId4">
            <a:extLst>
              <a:ext uri="{28A0092B-C50C-407E-A947-70E740481C1C}">
                <a14:useLocalDpi xmlns:a14="http://schemas.microsoft.com/office/drawing/2010/main" val="0"/>
              </a:ext>
            </a:extLst>
          </a:blip>
          <a:srcRect l="9756" t="5577" r="12813"/>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0038" y="5949280"/>
            <a:ext cx="4558043" cy="707886"/>
          </a:xfrm>
          <a:prstGeom prst="rect">
            <a:avLst/>
          </a:prstGeom>
          <a:noFill/>
        </p:spPr>
        <p:txBody>
          <a:bodyPr wrap="none" rtlCol="0">
            <a:spAutoFit/>
          </a:bodyPr>
          <a:lstStyle/>
          <a:p>
            <a:pPr algn="ct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Voynnet-Fourboul</a:t>
            </a: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ZoneTexte 6"/>
          <p:cNvSpPr txBox="1"/>
          <p:nvPr/>
        </p:nvSpPr>
        <p:spPr>
          <a:xfrm>
            <a:off x="5665451" y="5949280"/>
            <a:ext cx="2863861" cy="707886"/>
          </a:xfrm>
          <a:prstGeom prst="rect">
            <a:avLst/>
          </a:prstGeom>
          <a:noFill/>
        </p:spPr>
        <p:txBody>
          <a:bodyPr wrap="none" rtlCol="0">
            <a:spAutoFit/>
          </a:bodyPr>
          <a:lstStyle/>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Van </a:t>
            </a: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Cauter</a:t>
            </a: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#2</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976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Ledoux - New Folder Copied on Groupware on 26 02 15\Voynnet Fourboul.jpg"/>
          <p:cNvPicPr>
            <a:picLocks noChangeAspect="1" noChangeArrowheads="1"/>
          </p:cNvPicPr>
          <p:nvPr/>
        </p:nvPicPr>
        <p:blipFill rotWithShape="1">
          <a:blip r:embed="rId3">
            <a:extLst>
              <a:ext uri="{28A0092B-C50C-407E-A947-70E740481C1C}">
                <a14:useLocalDpi xmlns:a14="http://schemas.microsoft.com/office/drawing/2010/main" val="0"/>
              </a:ext>
            </a:extLst>
          </a:blip>
          <a:srcRect r="26351"/>
          <a:stretch/>
        </p:blipFill>
        <p:spPr bwMode="auto">
          <a:xfrm flipH="1">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Ledoux - New Folder Copied on Groupware on 26 02 15\Photo JVC.jpg"/>
          <p:cNvPicPr>
            <a:picLocks noChangeAspect="1" noChangeArrowheads="1"/>
          </p:cNvPicPr>
          <p:nvPr/>
        </p:nvPicPr>
        <p:blipFill rotWithShape="1">
          <a:blip r:embed="rId4">
            <a:extLst>
              <a:ext uri="{28A0092B-C50C-407E-A947-70E740481C1C}">
                <a14:useLocalDpi xmlns:a14="http://schemas.microsoft.com/office/drawing/2010/main" val="0"/>
              </a:ext>
            </a:extLst>
          </a:blip>
          <a:srcRect l="9756" t="5577" r="12813"/>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0038" y="5949280"/>
            <a:ext cx="4558043" cy="707886"/>
          </a:xfrm>
          <a:prstGeom prst="rect">
            <a:avLst/>
          </a:prstGeom>
          <a:noFill/>
        </p:spPr>
        <p:txBody>
          <a:bodyPr wrap="none" rtlCol="0">
            <a:spAutoFit/>
          </a:bodyPr>
          <a:lstStyle/>
          <a:p>
            <a:pPr algn="ct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Voynnet-Fourboul</a:t>
            </a: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 name="ZoneTexte 6"/>
          <p:cNvSpPr txBox="1"/>
          <p:nvPr/>
        </p:nvSpPr>
        <p:spPr>
          <a:xfrm>
            <a:off x="5665451" y="5949280"/>
            <a:ext cx="2863861" cy="707886"/>
          </a:xfrm>
          <a:prstGeom prst="rect">
            <a:avLst/>
          </a:prstGeom>
          <a:noFill/>
        </p:spPr>
        <p:txBody>
          <a:bodyPr wrap="none" rtlCol="0">
            <a:spAutoFit/>
          </a:bodyPr>
          <a:lstStyle/>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Van </a:t>
            </a: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Cauter</a:t>
            </a: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#2</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1" name="Ellipse 20"/>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2" name="Ellipse 21"/>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3" name="Ellipse 22"/>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24" name="Connecteur droit 23"/>
          <p:cNvCxnSpPr>
            <a:stCxn id="23" idx="2"/>
            <a:endCxn id="22"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5" name="Connecteur droit 24"/>
          <p:cNvCxnSpPr>
            <a:stCxn id="21" idx="4"/>
            <a:endCxn id="22"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21" idx="4"/>
            <a:endCxn id="23"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5736833" y="4024809"/>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Enga</a:t>
            </a:r>
            <a:r>
              <a:rPr lang="fr-BE" dirty="0" smtClean="0"/>
              <a:t>-</a:t>
            </a:r>
          </a:p>
          <a:p>
            <a:r>
              <a:rPr lang="fr-BE" dirty="0" err="1" smtClean="0"/>
              <a:t>gement</a:t>
            </a:r>
            <a:endParaRPr lang="en-US" sz="1800" dirty="0"/>
          </a:p>
        </p:txBody>
      </p:sp>
      <p:sp>
        <p:nvSpPr>
          <p:cNvPr id="28" name="ZoneTexte 27"/>
          <p:cNvSpPr txBox="1"/>
          <p:nvPr/>
        </p:nvSpPr>
        <p:spPr>
          <a:xfrm>
            <a:off x="1069770" y="4049777"/>
            <a:ext cx="2252304"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Lâcher-prise</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9" name="ZoneTexte 28"/>
          <p:cNvSpPr txBox="1"/>
          <p:nvPr/>
        </p:nvSpPr>
        <p:spPr>
          <a:xfrm>
            <a:off x="3394471" y="1496978"/>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Flow</a:t>
            </a:r>
            <a:endParaRPr lang="en-US" sz="4000" dirty="0"/>
          </a:p>
        </p:txBody>
      </p:sp>
    </p:spTree>
    <p:extLst>
      <p:ext uri="{BB962C8B-B14F-4D97-AF65-F5344CB8AC3E}">
        <p14:creationId xmlns:p14="http://schemas.microsoft.com/office/powerpoint/2010/main" val="12831724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par>
                                <p:cTn id="27" presetID="6"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par>
                                <p:cTn id="30" presetID="6"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ircle(in)">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7" grpId="0"/>
      <p:bldP spid="28" grpId="0"/>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595035" cy="584775"/>
          </a:xfrm>
          <a:prstGeom prst="rect">
            <a:avLst/>
          </a:prstGeom>
          <a:noFill/>
        </p:spPr>
        <p:txBody>
          <a:bodyPr wrap="none" rtlCol="0">
            <a:spAutoFit/>
          </a:bodyPr>
          <a:lstStyle/>
          <a:p>
            <a:r>
              <a:rPr lang="fr-BE" sz="3200" b="1" dirty="0" smtClean="0">
                <a:solidFill>
                  <a:schemeClr val="accent1">
                    <a:lumMod val="75000"/>
                  </a:schemeClr>
                </a:solidFill>
                <a:latin typeface="Arial" panose="020B0604020202020204" pitchFamily="34" charset="0"/>
                <a:cs typeface="Arial" panose="020B0604020202020204" pitchFamily="34" charset="0"/>
              </a:rPr>
              <a:t>…</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15362" name="Picture 2" descr="F:\Ledoux - New Folder Copied on Groupware on 26 02 15\1000509261001_2033463483001_Mahatma-Gandhi-A-Legacy-of-Peace.jpg"/>
          <p:cNvPicPr>
            <a:picLocks noChangeAspect="1" noChangeArrowheads="1"/>
          </p:cNvPicPr>
          <p:nvPr/>
        </p:nvPicPr>
        <p:blipFill rotWithShape="1">
          <a:blip r:embed="rId3">
            <a:extLst>
              <a:ext uri="{28A0092B-C50C-407E-A947-70E740481C1C}">
                <a14:useLocalDpi xmlns:a14="http://schemas.microsoft.com/office/drawing/2010/main" val="0"/>
              </a:ext>
            </a:extLst>
          </a:blip>
          <a:srcRect l="35805" r="27077" b="17716"/>
          <a:stretch/>
        </p:blipFill>
        <p:spPr bwMode="auto">
          <a:xfrm>
            <a:off x="0" y="-27385"/>
            <a:ext cx="2915816" cy="363597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F:\Ledoux - New Folder Copied on Groupware on 26 02 15\Tenzin-Gyatso.png"/>
          <p:cNvPicPr>
            <a:picLocks noChangeAspect="1" noChangeArrowheads="1"/>
          </p:cNvPicPr>
          <p:nvPr/>
        </p:nvPicPr>
        <p:blipFill rotWithShape="1">
          <a:blip r:embed="rId4">
            <a:extLst>
              <a:ext uri="{28A0092B-C50C-407E-A947-70E740481C1C}">
                <a14:useLocalDpi xmlns:a14="http://schemas.microsoft.com/office/drawing/2010/main" val="0"/>
              </a:ext>
            </a:extLst>
          </a:blip>
          <a:srcRect l="29441" r="26131" b="15789"/>
          <a:stretch/>
        </p:blipFill>
        <p:spPr bwMode="auto">
          <a:xfrm>
            <a:off x="0" y="3429000"/>
            <a:ext cx="2771800"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Ledoux - New Folder Copied on Groupware on 26 02 15\montaigne.jpg"/>
          <p:cNvPicPr>
            <a:picLocks noChangeAspect="1" noChangeArrowheads="1"/>
          </p:cNvPicPr>
          <p:nvPr/>
        </p:nvPicPr>
        <p:blipFill rotWithShape="1">
          <a:blip r:embed="rId5">
            <a:extLst>
              <a:ext uri="{28A0092B-C50C-407E-A947-70E740481C1C}">
                <a14:useLocalDpi xmlns:a14="http://schemas.microsoft.com/office/drawing/2010/main" val="0"/>
              </a:ext>
            </a:extLst>
          </a:blip>
          <a:srcRect l="7201" t="7208" b="6985"/>
          <a:stretch/>
        </p:blipFill>
        <p:spPr bwMode="auto">
          <a:xfrm>
            <a:off x="6371344" y="3429000"/>
            <a:ext cx="277265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F:\Ledoux - New Folder Copied on Groupware on 26 02 15\marc-aurele.jpeg"/>
          <p:cNvPicPr>
            <a:picLocks noChangeAspect="1" noChangeArrowheads="1"/>
          </p:cNvPicPr>
          <p:nvPr/>
        </p:nvPicPr>
        <p:blipFill rotWithShape="1">
          <a:blip r:embed="rId6">
            <a:extLst>
              <a:ext uri="{28A0092B-C50C-407E-A947-70E740481C1C}">
                <a14:useLocalDpi xmlns:a14="http://schemas.microsoft.com/office/drawing/2010/main" val="0"/>
              </a:ext>
            </a:extLst>
          </a:blip>
          <a:srcRect l="12267" r="9626"/>
          <a:stretch/>
        </p:blipFill>
        <p:spPr bwMode="auto">
          <a:xfrm>
            <a:off x="2771800" y="-24009"/>
            <a:ext cx="3599544" cy="690939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Ledoux - New Folder Copied on Groupware on 26 02 15\confucius-ogim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72" r="12909"/>
          <a:stretch/>
        </p:blipFill>
        <p:spPr bwMode="auto">
          <a:xfrm>
            <a:off x="6371343" y="-27384"/>
            <a:ext cx="2772657" cy="345807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239375" y="6043935"/>
            <a:ext cx="3005952"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Montaigne</a:t>
            </a:r>
          </a:p>
        </p:txBody>
      </p:sp>
      <p:sp>
        <p:nvSpPr>
          <p:cNvPr id="9" name="ZoneTexte 8"/>
          <p:cNvSpPr txBox="1"/>
          <p:nvPr/>
        </p:nvSpPr>
        <p:spPr>
          <a:xfrm>
            <a:off x="6270635" y="2564904"/>
            <a:ext cx="2943434"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Confucius</a:t>
            </a:r>
          </a:p>
        </p:txBody>
      </p:sp>
      <p:sp>
        <p:nvSpPr>
          <p:cNvPr id="10" name="ZoneTexte 9"/>
          <p:cNvSpPr txBox="1"/>
          <p:nvPr/>
        </p:nvSpPr>
        <p:spPr>
          <a:xfrm>
            <a:off x="352324" y="6196335"/>
            <a:ext cx="2098651"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Gyatso</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1" name="ZoneTexte 10"/>
          <p:cNvSpPr txBox="1"/>
          <p:nvPr/>
        </p:nvSpPr>
        <p:spPr>
          <a:xfrm>
            <a:off x="337094" y="2717304"/>
            <a:ext cx="2129109"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Gandhi</a:t>
            </a:r>
          </a:p>
        </p:txBody>
      </p:sp>
      <p:sp>
        <p:nvSpPr>
          <p:cNvPr id="12" name="ZoneTexte 11"/>
          <p:cNvSpPr txBox="1"/>
          <p:nvPr/>
        </p:nvSpPr>
        <p:spPr>
          <a:xfrm>
            <a:off x="2887541" y="44624"/>
            <a:ext cx="3446777"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Marc-Aurèle</a:t>
            </a:r>
          </a:p>
        </p:txBody>
      </p:sp>
    </p:spTree>
    <p:extLst>
      <p:ext uri="{BB962C8B-B14F-4D97-AF65-F5344CB8AC3E}">
        <p14:creationId xmlns:p14="http://schemas.microsoft.com/office/powerpoint/2010/main" val="28440177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ivers 779"/>
          <p:cNvPicPr>
            <a:picLocks noGrp="1" noChangeAspect="1" noChangeArrowheads="1"/>
          </p:cNvPicPr>
          <p:nvPr>
            <p:ph idx="4294967295"/>
          </p:nvPr>
        </p:nvPicPr>
        <p:blipFill rotWithShape="1">
          <a:blip r:embed="rId3">
            <a:lum contrast="4000"/>
            <a:extLst>
              <a:ext uri="{28A0092B-C50C-407E-A947-70E740481C1C}">
                <a14:useLocalDpi xmlns:a14="http://schemas.microsoft.com/office/drawing/2010/main" val="0"/>
              </a:ext>
            </a:extLst>
          </a:blip>
          <a:srcRect l="24994" b="11412"/>
          <a:stretch/>
        </p:blipFill>
        <p:spPr bwMode="auto">
          <a:xfrm>
            <a:off x="0" y="-1107504"/>
            <a:ext cx="9144000" cy="7965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811853"/>
      </p:ext>
    </p:extLst>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Ledoux - New Folder Copied on Groupware on 26 02 15\2010-11-12-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738888" y="707206"/>
            <a:ext cx="5225600" cy="5386090"/>
          </a:xfrm>
          <a:prstGeom prst="rect">
            <a:avLst/>
          </a:prstGeom>
          <a:solidFill>
            <a:srgbClr val="7F7F7F">
              <a:alpha val="80000"/>
            </a:srgbClr>
          </a:solidFill>
        </p:spPr>
        <p:txBody>
          <a:bodyPr wrap="square" rtlCol="0">
            <a:spAutoFit/>
          </a:bodyPr>
          <a:lstStyle/>
          <a:p>
            <a:pPr marL="514350" indent="-514350">
              <a:buFont typeface="+mj-lt"/>
              <a:buAutoNum type="arabicPeriod"/>
            </a:pP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Exigence éthique </a:t>
            </a:r>
          </a:p>
          <a:p>
            <a:pPr marL="542925" lvl="1"/>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Volonté d’être des types bien</a:t>
            </a:r>
          </a:p>
          <a:p>
            <a:pPr marL="542925" lvl="1"/>
            <a:endPar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marL="514350" indent="-514350">
              <a:buFont typeface="+mj-lt"/>
              <a:buAutoNum type="arabicPeriod"/>
            </a:pPr>
            <a:r>
              <a:rPr lang="fr-BE"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Lâcher-prise</a:t>
            </a: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fr-BE"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spirituel</a:t>
            </a:r>
          </a:p>
          <a:p>
            <a:pPr marL="542925" lvl="1"/>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Adhérence au </a:t>
            </a:r>
            <a:r>
              <a:rPr lang="fr-BE"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flux</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au tout</a:t>
            </a:r>
          </a:p>
          <a:p>
            <a:pPr marL="542925" lvl="1"/>
            <a:endPar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marL="514350" indent="-514350">
              <a:buFont typeface="+mj-lt"/>
              <a:buAutoNum type="arabicPeriod"/>
            </a:pP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Discipline</a:t>
            </a:r>
          </a:p>
          <a:p>
            <a:pPr marL="542925" lvl="1"/>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Pratique d’arts ou techniques pour se </a:t>
            </a:r>
            <a:r>
              <a:rPr lang="fr-BE"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maîtriser</a:t>
            </a:r>
          </a:p>
          <a:p>
            <a:pPr marL="542925" lvl="1"/>
            <a:endPar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marL="514350" indent="-514350">
              <a:buFont typeface="+mj-lt"/>
              <a:buAutoNum type="arabicPeriod"/>
            </a:pPr>
            <a:r>
              <a:rPr lang="fr-BE"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Engagement</a:t>
            </a:r>
            <a:endParaRPr lang="fr-BE" sz="32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marL="542925" lvl="1"/>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Action politique, coopérative, pour les plus fragiles  </a:t>
            </a:r>
          </a:p>
        </p:txBody>
      </p:sp>
      <p:sp>
        <p:nvSpPr>
          <p:cNvPr id="5" name="ZoneTexte 4"/>
          <p:cNvSpPr txBox="1"/>
          <p:nvPr/>
        </p:nvSpPr>
        <p:spPr>
          <a:xfrm>
            <a:off x="41024" y="1124744"/>
            <a:ext cx="3666880" cy="4524315"/>
          </a:xfrm>
          <a:prstGeom prst="rect">
            <a:avLst/>
          </a:prstGeom>
          <a:noFill/>
        </p:spPr>
        <p:txBody>
          <a:bodyPr wrap="square" rtlCol="0">
            <a:spAutoFit/>
          </a:bodyPr>
          <a:lstStyle/>
          <a:p>
            <a:pPr algn="ctr"/>
            <a:r>
              <a:rPr lang="fr-BE"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oints </a:t>
            </a:r>
          </a:p>
          <a:p>
            <a:pPr algn="ctr"/>
            <a:r>
              <a:rPr lang="fr-BE"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de </a:t>
            </a:r>
          </a:p>
          <a:p>
            <a:pPr algn="ctr"/>
            <a:r>
              <a:rPr lang="fr-BE" sz="7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r>
              <a:rPr lang="fr-BE" sz="7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onver-gences</a:t>
            </a:r>
            <a:endParaRPr lang="fr-BE"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9810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50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par>
                          <p:cTn id="12" fill="hold">
                            <p:stCondLst>
                              <p:cond delay="7500"/>
                            </p:stCondLst>
                            <p:childTnLst>
                              <p:par>
                                <p:cTn id="13" presetID="1" presetClass="entr" presetSubtype="0" fill="hold" grpId="0" nodeType="afterEffect">
                                  <p:stCondLst>
                                    <p:cond delay="350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350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par>
                          <p:cTn id="17" fill="hold">
                            <p:stCondLst>
                              <p:cond delay="11000"/>
                            </p:stCondLst>
                            <p:childTnLst>
                              <p:par>
                                <p:cTn id="18" presetID="1" presetClass="entr" presetSubtype="0" fill="hold" grpId="0" nodeType="afterEffect">
                                  <p:stCondLst>
                                    <p:cond delay="350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par>
                                <p:cTn id="20" presetID="1" presetClass="entr" presetSubtype="0" fill="hold" grpId="0" nodeType="withEffect">
                                  <p:stCondLst>
                                    <p:cond delay="3500"/>
                                  </p:stCondLst>
                                  <p:childTnLst>
                                    <p:set>
                                      <p:cBhvr>
                                        <p:cTn id="21" dur="1" fill="hold">
                                          <p:stCondLst>
                                            <p:cond delay="0"/>
                                          </p:stCondLst>
                                        </p:cTn>
                                        <p:tgtEl>
                                          <p:spTgt spid="4">
                                            <p:txEl>
                                              <p:pRg st="7" end="7"/>
                                            </p:txEl>
                                          </p:spTgt>
                                        </p:tgtEl>
                                        <p:attrNameLst>
                                          <p:attrName>style.visibility</p:attrName>
                                        </p:attrNameLst>
                                      </p:cBhvr>
                                      <p:to>
                                        <p:strVal val="visible"/>
                                      </p:to>
                                    </p:set>
                                  </p:childTnLst>
                                </p:cTn>
                              </p:par>
                            </p:childTnLst>
                          </p:cTn>
                        </p:par>
                        <p:par>
                          <p:cTn id="22" fill="hold">
                            <p:stCondLst>
                              <p:cond delay="14500"/>
                            </p:stCondLst>
                            <p:childTnLst>
                              <p:par>
                                <p:cTn id="23" presetID="1" presetClass="entr" presetSubtype="0" fill="hold" grpId="0" nodeType="afterEffect">
                                  <p:stCondLst>
                                    <p:cond delay="350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350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dvAuto="250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16386" name="Picture 2" descr="F:\Ledoux - New Folder Copied on Groupware on 26 02 15\lets-go-fly-a-kite-rc-dewin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651" r="3273" b="12164"/>
          <a:stretch/>
        </p:blipFill>
        <p:spPr bwMode="auto">
          <a:xfrm>
            <a:off x="0" y="-99392"/>
            <a:ext cx="9142413" cy="69573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1642" y="-27384"/>
            <a:ext cx="8408790" cy="2677656"/>
          </a:xfrm>
          <a:prstGeom prst="rect">
            <a:avLst/>
          </a:prstGeom>
          <a:noFill/>
        </p:spPr>
        <p:txBody>
          <a:bodyPr wrap="square" rtlCol="0">
            <a:spAutoFit/>
          </a:bodyPr>
          <a:lstStyle/>
          <a:p>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Spiritualité : comme la voile du cerf-volant qui </a:t>
            </a:r>
            <a:r>
              <a:rPr lang="fr-BE" sz="2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tire vers le large </a:t>
            </a:r>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mais tenue par un </a:t>
            </a:r>
            <a:r>
              <a:rPr lang="fr-BE" sz="2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fil</a:t>
            </a:r>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l’exigence complexe qui provient de l’</a:t>
            </a:r>
            <a:r>
              <a:rPr lang="fr-BE" sz="2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expérience</a:t>
            </a:r>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de la </a:t>
            </a:r>
            <a:r>
              <a:rPr lang="fr-BE" sz="2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condition humaine</a:t>
            </a:r>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p>
          <a:p>
            <a:endParaRPr lang="fr-BE"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r>
              <a:rPr lang="fr-BE"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fr-BE"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Van </a:t>
            </a:r>
            <a:r>
              <a:rPr lang="fr-BE"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Cauter</a:t>
            </a:r>
            <a:endParaRPr lang="fr-BE"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4697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ent Ledoux\Documents\To copy\Anzawa - 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t="22441" b="22656"/>
          <a:stretch/>
        </p:blipFill>
        <p:spPr bwMode="auto">
          <a:xfrm>
            <a:off x="-36512" y="-26988"/>
            <a:ext cx="9180512" cy="6884988"/>
          </a:xfrm>
          <a:prstGeom prst="rect">
            <a:avLst/>
          </a:prstGeom>
          <a:noFill/>
          <a:extLst>
            <a:ext uri="{909E8E84-426E-40DD-AFC4-6F175D3DCCD1}">
              <a14:hiddenFill xmlns:a14="http://schemas.microsoft.com/office/drawing/2010/main">
                <a:solidFill>
                  <a:srgbClr val="FFFFFF"/>
                </a:solidFill>
              </a14:hiddenFill>
            </a:ext>
          </a:extLst>
        </p:spPr>
      </p:pic>
      <p:sp>
        <p:nvSpPr>
          <p:cNvPr id="49155" name="Rectangle 6"/>
          <p:cNvSpPr>
            <a:spLocks noChangeArrowheads="1"/>
          </p:cNvSpPr>
          <p:nvPr/>
        </p:nvSpPr>
        <p:spPr bwMode="auto">
          <a:xfrm>
            <a:off x="35496" y="188640"/>
            <a:ext cx="324036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Flow</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8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r>
              <a:rPr lang="en-US" sz="8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Cela</a:t>
            </a:r>
            <a:r>
              <a:rPr lang="en-US" sz="8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p>
          <a:p>
            <a:pPr algn="ctr"/>
            <a:r>
              <a:rPr lang="en-US" sz="8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tire</a:t>
            </a:r>
            <a:endParaRPr lang="en-US" sz="8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9157" name="Rectangle 6"/>
          <p:cNvSpPr>
            <a:spLocks noChangeArrowheads="1"/>
          </p:cNvSpPr>
          <p:nvPr/>
        </p:nvSpPr>
        <p:spPr bwMode="auto">
          <a:xfrm>
            <a:off x="6588224" y="3796005"/>
            <a:ext cx="237651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ct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“Be </a:t>
            </a: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one </a:t>
            </a: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with</a:t>
            </a:r>
            <a:endPar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the bow, </a:t>
            </a:r>
            <a:endPar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the </a:t>
            </a: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arrow, </a:t>
            </a:r>
            <a:endPar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the </a:t>
            </a: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target </a:t>
            </a: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&amp; </a:t>
            </a: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everything, </a:t>
            </a:r>
            <a:endPar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everyone else”</a:t>
            </a:r>
          </a:p>
          <a:p>
            <a:pPr algn="ctr"/>
            <a:endPar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r>
              <a:rPr lang="en-US"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Anzawa</a:t>
            </a:r>
            <a:endPar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5730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Ledoux - New Folder Copied on Groupware on 26 02 15\christian_merle.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72" r="27179" b="16150"/>
          <a:stretch/>
        </p:blipFill>
        <p:spPr bwMode="auto">
          <a:xfrm flipH="1">
            <a:off x="4572000" y="360040"/>
            <a:ext cx="4572000" cy="6497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F:\Pictures\Canoui.gif"/>
          <p:cNvPicPr>
            <a:picLocks noChangeAspect="1" noChangeArrowheads="1"/>
          </p:cNvPicPr>
          <p:nvPr/>
        </p:nvPicPr>
        <p:blipFill rotWithShape="1">
          <a:blip r:embed="rId4">
            <a:extLst>
              <a:ext uri="{28A0092B-C50C-407E-A947-70E740481C1C}">
                <a14:useLocalDpi xmlns:a14="http://schemas.microsoft.com/office/drawing/2010/main" val="0"/>
              </a:ext>
            </a:extLst>
          </a:blip>
          <a:srcRect l="7710" r="3402"/>
          <a:stretch/>
        </p:blipFill>
        <p:spPr bwMode="auto">
          <a:xfrm>
            <a:off x="0" y="-36883"/>
            <a:ext cx="4572000" cy="69247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edoux - New Folder Copied on Groupware on 26 02 15\christian_merle.JPG"/>
          <p:cNvPicPr>
            <a:picLocks noChangeAspect="1" noChangeArrowheads="1"/>
          </p:cNvPicPr>
          <p:nvPr/>
        </p:nvPicPr>
        <p:blipFill rotWithShape="1">
          <a:blip r:embed="rId3">
            <a:extLst>
              <a:ext uri="{28A0092B-C50C-407E-A947-70E740481C1C}">
                <a14:useLocalDpi xmlns:a14="http://schemas.microsoft.com/office/drawing/2010/main" val="0"/>
              </a:ext>
            </a:extLst>
          </a:blip>
          <a:srcRect l="72249" b="89756"/>
          <a:stretch/>
        </p:blipFill>
        <p:spPr bwMode="auto">
          <a:xfrm flipH="1">
            <a:off x="4572000" y="-36883"/>
            <a:ext cx="4572000" cy="39692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180457" y="5949280"/>
            <a:ext cx="2097049"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Canouï</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 name="ZoneTexte 7"/>
          <p:cNvSpPr txBox="1"/>
          <p:nvPr/>
        </p:nvSpPr>
        <p:spPr>
          <a:xfrm>
            <a:off x="6267667" y="5949280"/>
            <a:ext cx="1659430"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Merle</a:t>
            </a:r>
          </a:p>
        </p:txBody>
      </p:sp>
      <p:sp>
        <p:nvSpPr>
          <p:cNvPr id="10" name="ZoneTexte 9"/>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#3</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3931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Ledoux - New Folder Copied on Groupware on 26 02 15\christian_merle.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72" r="27179" b="16150"/>
          <a:stretch/>
        </p:blipFill>
        <p:spPr bwMode="auto">
          <a:xfrm flipH="1">
            <a:off x="4572000" y="360040"/>
            <a:ext cx="4572000" cy="6497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F:\Pictures\Canoui.gif"/>
          <p:cNvPicPr>
            <a:picLocks noChangeAspect="1" noChangeArrowheads="1"/>
          </p:cNvPicPr>
          <p:nvPr/>
        </p:nvPicPr>
        <p:blipFill rotWithShape="1">
          <a:blip r:embed="rId4">
            <a:extLst>
              <a:ext uri="{28A0092B-C50C-407E-A947-70E740481C1C}">
                <a14:useLocalDpi xmlns:a14="http://schemas.microsoft.com/office/drawing/2010/main" val="0"/>
              </a:ext>
            </a:extLst>
          </a:blip>
          <a:srcRect l="7710" r="3402"/>
          <a:stretch/>
        </p:blipFill>
        <p:spPr bwMode="auto">
          <a:xfrm>
            <a:off x="0" y="-36883"/>
            <a:ext cx="4572000" cy="69247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edoux - New Folder Copied on Groupware on 26 02 15\christian_merle.JPG"/>
          <p:cNvPicPr>
            <a:picLocks noChangeAspect="1" noChangeArrowheads="1"/>
          </p:cNvPicPr>
          <p:nvPr/>
        </p:nvPicPr>
        <p:blipFill rotWithShape="1">
          <a:blip r:embed="rId3">
            <a:extLst>
              <a:ext uri="{28A0092B-C50C-407E-A947-70E740481C1C}">
                <a14:useLocalDpi xmlns:a14="http://schemas.microsoft.com/office/drawing/2010/main" val="0"/>
              </a:ext>
            </a:extLst>
          </a:blip>
          <a:srcRect l="72249" b="89756"/>
          <a:stretch/>
        </p:blipFill>
        <p:spPr bwMode="auto">
          <a:xfrm flipH="1">
            <a:off x="4572000" y="-36883"/>
            <a:ext cx="4572000" cy="39692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180457" y="5949280"/>
            <a:ext cx="2097049"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Canouï</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 name="ZoneTexte 7"/>
          <p:cNvSpPr txBox="1"/>
          <p:nvPr/>
        </p:nvSpPr>
        <p:spPr>
          <a:xfrm>
            <a:off x="6267667" y="5949280"/>
            <a:ext cx="1659430"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Merle</a:t>
            </a:r>
          </a:p>
        </p:txBody>
      </p:sp>
      <p:sp>
        <p:nvSpPr>
          <p:cNvPr id="10" name="ZoneTexte 9"/>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#3</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2" name="Ellipse 11"/>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3" name="Ellipse 12"/>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4" name="Ellipse 13"/>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5" name="Connecteur droit 14"/>
          <p:cNvCxnSpPr>
            <a:stCxn id="14" idx="2"/>
            <a:endCxn id="13"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2" idx="4"/>
            <a:endCxn id="13"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2" idx="4"/>
            <a:endCxn id="14"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736833" y="3933056"/>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Subcon-science</a:t>
            </a:r>
            <a:endParaRPr lang="en-US" sz="1800" dirty="0"/>
          </a:p>
        </p:txBody>
      </p:sp>
      <p:sp>
        <p:nvSpPr>
          <p:cNvPr id="19" name="ZoneTexte 18"/>
          <p:cNvSpPr txBox="1"/>
          <p:nvPr/>
        </p:nvSpPr>
        <p:spPr>
          <a:xfrm>
            <a:off x="1069770" y="3958024"/>
            <a:ext cx="2252304"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Con-science</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ZoneTexte 19"/>
          <p:cNvSpPr txBox="1"/>
          <p:nvPr/>
        </p:nvSpPr>
        <p:spPr>
          <a:xfrm>
            <a:off x="3394471" y="980728"/>
            <a:ext cx="2422485" cy="193899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err="1" smtClean="0"/>
              <a:t>Surcon-science</a:t>
            </a:r>
            <a:endParaRPr lang="fr-BE" sz="4000" dirty="0" smtClean="0"/>
          </a:p>
          <a:p>
            <a:r>
              <a:rPr lang="fr-BE" sz="1800" b="0" dirty="0" smtClean="0"/>
              <a:t>(Conscience </a:t>
            </a:r>
            <a:r>
              <a:rPr lang="fr-BE" sz="1800" b="0" dirty="0" err="1" smtClean="0"/>
              <a:t>épanouïe</a:t>
            </a:r>
            <a:r>
              <a:rPr lang="fr-BE" sz="1800" b="0" dirty="0" smtClean="0"/>
              <a:t>)</a:t>
            </a:r>
            <a:endParaRPr lang="en-US" sz="1800" b="0" dirty="0"/>
          </a:p>
        </p:txBody>
      </p:sp>
    </p:spTree>
    <p:extLst>
      <p:ext uri="{BB962C8B-B14F-4D97-AF65-F5344CB8AC3E}">
        <p14:creationId xmlns:p14="http://schemas.microsoft.com/office/powerpoint/2010/main" val="144959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Laurent Ledoux\Documents\my-god-its-full-of-stars.jpg"/>
          <p:cNvPicPr>
            <a:picLocks noChangeAspect="1" noChangeArrowheads="1"/>
          </p:cNvPicPr>
          <p:nvPr/>
        </p:nvPicPr>
        <p:blipFill rotWithShape="1">
          <a:blip r:embed="rId3">
            <a:extLst>
              <a:ext uri="{28A0092B-C50C-407E-A947-70E740481C1C}">
                <a14:useLocalDpi xmlns:a14="http://schemas.microsoft.com/office/drawing/2010/main" val="0"/>
              </a:ext>
            </a:extLst>
          </a:blip>
          <a:srcRect t="33026" r="4673" b="19257"/>
          <a:stretch/>
        </p:blipFill>
        <p:spPr bwMode="auto">
          <a:xfrm>
            <a:off x="-1" y="1"/>
            <a:ext cx="914400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F:\Pictures\paul-diel-esotera-500x500.gif"/>
          <p:cNvPicPr>
            <a:picLocks noChangeAspect="1" noChangeArrowheads="1"/>
          </p:cNvPicPr>
          <p:nvPr/>
        </p:nvPicPr>
        <p:blipFill rotWithShape="1">
          <a:blip r:embed="rId4">
            <a:extLst>
              <a:ext uri="{28A0092B-C50C-407E-A947-70E740481C1C}">
                <a14:useLocalDpi xmlns:a14="http://schemas.microsoft.com/office/drawing/2010/main" val="0"/>
              </a:ext>
            </a:extLst>
          </a:blip>
          <a:srcRect l="4280" r="5141"/>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107504" y="548680"/>
            <a:ext cx="504056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 Guidé par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le </a:t>
            </a:r>
            <a:r>
              <a:rPr lang="fr-FR" altLang="fr-FR" sz="27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Arial" panose="020B0604020202020204" pitchFamily="34" charset="0"/>
              </a:rPr>
              <a:t>désir essentiel </a:t>
            </a: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être en harmonie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avec le sens évolutif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de la vie -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et aidé par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l’</a:t>
            </a:r>
            <a:r>
              <a:rPr lang="fr-FR" altLang="fr-FR" sz="27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Arial" panose="020B0604020202020204" pitchFamily="34" charset="0"/>
              </a:rPr>
              <a:t>introspection consciente</a:t>
            </a: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nous pouvons </a:t>
            </a:r>
            <a:r>
              <a:rPr lang="fr-FR" altLang="fr-FR" sz="27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Arial" panose="020B0604020202020204" pitchFamily="34" charset="0"/>
              </a:rPr>
              <a:t>harmoniser</a:t>
            </a: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 </a:t>
            </a:r>
          </a:p>
          <a:p>
            <a:pPr eaLnBrk="1" hangingPunct="1">
              <a:spcBef>
                <a:spcPts val="600"/>
              </a:spcBef>
              <a:defRPr/>
            </a:pP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nos </a:t>
            </a:r>
            <a:r>
              <a:rPr lang="fr-FR" altLang="fr-FR" sz="27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Arial" panose="020B0604020202020204" pitchFamily="34" charset="0"/>
              </a:rPr>
              <a:t>désirs multiples</a:t>
            </a:r>
            <a:r>
              <a:rPr lang="fr-FR" altLang="fr-FR" sz="27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rPr>
              <a:t> »</a:t>
            </a:r>
            <a:endParaRPr lang="fr-FR" altLang="fr-FR" sz="2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anose="020B0604020202020204" pitchFamily="34" charset="0"/>
            </a:endParaRPr>
          </a:p>
        </p:txBody>
      </p:sp>
      <p:sp>
        <p:nvSpPr>
          <p:cNvPr id="6" name="ZoneTexte 5"/>
          <p:cNvSpPr txBox="1"/>
          <p:nvPr/>
        </p:nvSpPr>
        <p:spPr>
          <a:xfrm>
            <a:off x="6148211" y="5899919"/>
            <a:ext cx="1220206"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Diel</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01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21506" name="Picture 2" descr="F:\Ledoux - New Folder Copied on Groupware on 26 02 15\ChimereHT_low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9144000" cy="70252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686" y="5229200"/>
            <a:ext cx="9161685" cy="1200329"/>
          </a:xfrm>
          <a:prstGeom prst="rect">
            <a:avLst/>
          </a:prstGeom>
          <a:solidFill>
            <a:srgbClr val="A6A6A6">
              <a:alpha val="63922"/>
            </a:srgbClr>
          </a:solidFill>
          <a:ln>
            <a:noFill/>
          </a:ln>
        </p:spPr>
        <p:txBody>
          <a:bodyPr wrap="square" rtlCol="0">
            <a:spAutoFit/>
          </a:bodyPr>
          <a:lstStyle/>
          <a:p>
            <a:pPr algn="ct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 chimère, symbole des désirs matériels, sexuels et spirituels exaltés</a:t>
            </a:r>
          </a:p>
        </p:txBody>
      </p:sp>
    </p:spTree>
    <p:extLst>
      <p:ext uri="{BB962C8B-B14F-4D97-AF65-F5344CB8AC3E}">
        <p14:creationId xmlns:p14="http://schemas.microsoft.com/office/powerpoint/2010/main" val="20089545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Ledoux - New Folder Copied on Groupware on 26 02 15\snoo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86" r="6521" b="18943"/>
          <a:stretch/>
        </p:blipFill>
        <p:spPr bwMode="auto">
          <a:xfrm>
            <a:off x="0" y="-14102"/>
            <a:ext cx="9158008" cy="68994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11761" y="1628800"/>
            <a:ext cx="2808311" cy="72008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latin typeface="Arial" panose="020B0604020202020204" pitchFamily="34" charset="0"/>
                <a:cs typeface="Arial" panose="020B0604020202020204" pitchFamily="34" charset="0"/>
              </a:rPr>
              <a:t>Monde intérieur</a:t>
            </a:r>
          </a:p>
          <a:p>
            <a:pPr algn="ctr"/>
            <a:r>
              <a:rPr lang="nl-BE" sz="1600" dirty="0">
                <a:latin typeface="Arial" panose="020B0604020202020204" pitchFamily="34" charset="0"/>
                <a:cs typeface="Arial" panose="020B0604020202020204" pitchFamily="34" charset="0"/>
              </a:rPr>
              <a:t>(</a:t>
            </a:r>
            <a:r>
              <a:rPr lang="nl-BE" sz="1600" dirty="0" err="1">
                <a:latin typeface="Arial" panose="020B0604020202020204" pitchFamily="34" charset="0"/>
                <a:cs typeface="Arial" panose="020B0604020202020204" pitchFamily="34" charset="0"/>
              </a:rPr>
              <a:t>relation</a:t>
            </a:r>
            <a:r>
              <a:rPr lang="nl-BE" sz="1600" dirty="0">
                <a:latin typeface="Arial" panose="020B0604020202020204" pitchFamily="34" charset="0"/>
                <a:cs typeface="Arial" panose="020B0604020202020204" pitchFamily="34" charset="0"/>
              </a:rPr>
              <a:t> à </a:t>
            </a:r>
            <a:r>
              <a:rPr lang="nl-BE" sz="1600" dirty="0" err="1">
                <a:latin typeface="Arial" panose="020B0604020202020204" pitchFamily="34" charset="0"/>
                <a:cs typeface="Arial" panose="020B0604020202020204" pitchFamily="34" charset="0"/>
              </a:rPr>
              <a:t>soi</a:t>
            </a:r>
            <a:r>
              <a:rPr lang="nl-BE" sz="1600" dirty="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sp>
        <p:nvSpPr>
          <p:cNvPr id="7" name="Rectangle 6"/>
          <p:cNvSpPr/>
          <p:nvPr/>
        </p:nvSpPr>
        <p:spPr>
          <a:xfrm>
            <a:off x="5940151" y="1628800"/>
            <a:ext cx="2808313" cy="72008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latin typeface="Arial" panose="020B0604020202020204" pitchFamily="34" charset="0"/>
                <a:cs typeface="Arial" panose="020B0604020202020204" pitchFamily="34" charset="0"/>
              </a:rPr>
              <a:t>Monde </a:t>
            </a:r>
            <a:r>
              <a:rPr lang="nl-BE" sz="2400" b="1" dirty="0" err="1">
                <a:latin typeface="Arial" panose="020B0604020202020204" pitchFamily="34" charset="0"/>
                <a:cs typeface="Arial" panose="020B0604020202020204" pitchFamily="34" charset="0"/>
              </a:rPr>
              <a:t>extérieur</a:t>
            </a:r>
            <a:endParaRPr lang="nl-BE" sz="2400" b="1" dirty="0">
              <a:latin typeface="Arial" panose="020B0604020202020204" pitchFamily="34" charset="0"/>
              <a:cs typeface="Arial" panose="020B0604020202020204" pitchFamily="34" charset="0"/>
            </a:endParaRPr>
          </a:p>
          <a:p>
            <a:pPr algn="ctr"/>
            <a:r>
              <a:rPr lang="nl-BE" sz="1600" dirty="0">
                <a:latin typeface="Arial" panose="020B0604020202020204" pitchFamily="34" charset="0"/>
                <a:cs typeface="Arial" panose="020B0604020202020204" pitchFamily="34" charset="0"/>
              </a:rPr>
              <a:t>(</a:t>
            </a:r>
            <a:r>
              <a:rPr lang="nl-BE" sz="1600" dirty="0" err="1">
                <a:latin typeface="Arial" panose="020B0604020202020204" pitchFamily="34" charset="0"/>
                <a:cs typeface="Arial" panose="020B0604020202020204" pitchFamily="34" charset="0"/>
              </a:rPr>
              <a:t>relation</a:t>
            </a:r>
            <a:r>
              <a:rPr lang="nl-BE" sz="1600" dirty="0">
                <a:latin typeface="Arial" panose="020B0604020202020204" pitchFamily="34" charset="0"/>
                <a:cs typeface="Arial" panose="020B0604020202020204" pitchFamily="34" charset="0"/>
              </a:rPr>
              <a:t> à </a:t>
            </a:r>
            <a:r>
              <a:rPr lang="nl-BE" sz="1600" dirty="0" err="1">
                <a:latin typeface="Arial" panose="020B0604020202020204" pitchFamily="34" charset="0"/>
                <a:cs typeface="Arial" panose="020B0604020202020204" pitchFamily="34" charset="0"/>
              </a:rPr>
              <a:t>autrui</a:t>
            </a:r>
            <a:r>
              <a:rPr lang="nl-BE" sz="1600" dirty="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sp>
        <p:nvSpPr>
          <p:cNvPr id="8" name="Rectangle 7"/>
          <p:cNvSpPr/>
          <p:nvPr/>
        </p:nvSpPr>
        <p:spPr>
          <a:xfrm>
            <a:off x="323528" y="2564742"/>
            <a:ext cx="1908720" cy="172645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smtClean="0">
                <a:latin typeface="Arial" panose="020B0604020202020204" pitchFamily="34" charset="0"/>
                <a:cs typeface="Arial" panose="020B0604020202020204" pitchFamily="34" charset="0"/>
              </a:rPr>
              <a:t>Sur-estimation</a:t>
            </a:r>
            <a:endParaRPr lang="fr-FR" sz="2400" dirty="0">
              <a:latin typeface="Arial" panose="020B0604020202020204" pitchFamily="34" charset="0"/>
              <a:cs typeface="Arial" panose="020B0604020202020204" pitchFamily="34" charset="0"/>
            </a:endParaRPr>
          </a:p>
        </p:txBody>
      </p:sp>
      <p:sp>
        <p:nvSpPr>
          <p:cNvPr id="9" name="Rectangle 8"/>
          <p:cNvSpPr/>
          <p:nvPr/>
        </p:nvSpPr>
        <p:spPr>
          <a:xfrm>
            <a:off x="323528" y="4870738"/>
            <a:ext cx="1908720" cy="172645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latin typeface="Arial" panose="020B0604020202020204" pitchFamily="34" charset="0"/>
                <a:cs typeface="Arial" panose="020B0604020202020204" pitchFamily="34" charset="0"/>
              </a:rPr>
              <a:t>Sous-</a:t>
            </a:r>
            <a:r>
              <a:rPr lang="nl-BE" sz="2400" b="1" dirty="0" err="1">
                <a:latin typeface="Arial" panose="020B0604020202020204" pitchFamily="34" charset="0"/>
                <a:cs typeface="Arial" panose="020B0604020202020204" pitchFamily="34" charset="0"/>
              </a:rPr>
              <a:t>estimation</a:t>
            </a:r>
            <a:endParaRPr lang="fr-FR" sz="2400" b="1" dirty="0">
              <a:latin typeface="Arial" panose="020B0604020202020204" pitchFamily="34" charset="0"/>
              <a:cs typeface="Arial" panose="020B0604020202020204" pitchFamily="34" charset="0"/>
            </a:endParaRPr>
          </a:p>
        </p:txBody>
      </p:sp>
      <p:sp>
        <p:nvSpPr>
          <p:cNvPr id="14" name="Rectangle 13"/>
          <p:cNvSpPr/>
          <p:nvPr/>
        </p:nvSpPr>
        <p:spPr>
          <a:xfrm>
            <a:off x="2411760" y="2566645"/>
            <a:ext cx="2808311" cy="1726451"/>
          </a:xfrm>
          <a:prstGeom prst="rect">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5" name="Rectangle 14"/>
          <p:cNvSpPr/>
          <p:nvPr/>
        </p:nvSpPr>
        <p:spPr>
          <a:xfrm>
            <a:off x="2411760" y="4870901"/>
            <a:ext cx="2808312" cy="1726451"/>
          </a:xfrm>
          <a:prstGeom prst="rect">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6" name="Rectangle 15"/>
          <p:cNvSpPr/>
          <p:nvPr/>
        </p:nvSpPr>
        <p:spPr>
          <a:xfrm>
            <a:off x="5940150" y="2566645"/>
            <a:ext cx="2808313" cy="1726451"/>
          </a:xfrm>
          <a:prstGeom prst="rect">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7" name="Rectangle 16"/>
          <p:cNvSpPr/>
          <p:nvPr/>
        </p:nvSpPr>
        <p:spPr>
          <a:xfrm>
            <a:off x="5940150" y="4870901"/>
            <a:ext cx="2808314" cy="1726451"/>
          </a:xfrm>
          <a:prstGeom prst="rect">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21" name="Left-Right Arrow 20"/>
          <p:cNvSpPr/>
          <p:nvPr/>
        </p:nvSpPr>
        <p:spPr>
          <a:xfrm rot="2213080">
            <a:off x="4996796" y="4388539"/>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2" name="Left-Right Arrow 21"/>
          <p:cNvSpPr/>
          <p:nvPr/>
        </p:nvSpPr>
        <p:spPr>
          <a:xfrm rot="19386920" flipV="1">
            <a:off x="4996796" y="4388539"/>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8" name="Left-Right Arrow 17"/>
          <p:cNvSpPr/>
          <p:nvPr/>
        </p:nvSpPr>
        <p:spPr>
          <a:xfrm rot="16200000">
            <a:off x="4247964" y="4404944"/>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3" name="Left-Right Arrow 22"/>
          <p:cNvSpPr/>
          <p:nvPr/>
        </p:nvSpPr>
        <p:spPr>
          <a:xfrm rot="16200000">
            <a:off x="5760132" y="4402850"/>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0" name="TextBox 9"/>
          <p:cNvSpPr txBox="1"/>
          <p:nvPr/>
        </p:nvSpPr>
        <p:spPr>
          <a:xfrm>
            <a:off x="2411761" y="2898809"/>
            <a:ext cx="2808311" cy="1107996"/>
          </a:xfrm>
          <a:prstGeom prst="rect">
            <a:avLst/>
          </a:prstGeom>
          <a:noFill/>
        </p:spPr>
        <p:txBody>
          <a:bodyPr wrap="square" rtlCol="0">
            <a:spAutoFit/>
          </a:bodyPr>
          <a:lstStyle/>
          <a:p>
            <a:pPr algn="ctr"/>
            <a:r>
              <a:rPr lang="nl-BE" sz="2400" b="1" dirty="0" err="1" smtClean="0">
                <a:latin typeface="Arial" panose="020B0604020202020204" pitchFamily="34" charset="0"/>
                <a:cs typeface="Arial" panose="020B0604020202020204" pitchFamily="34" charset="0"/>
              </a:rPr>
              <a:t>Vanité</a:t>
            </a:r>
            <a:endParaRPr lang="nl-BE" sz="2400" b="1" dirty="0" smtClean="0">
              <a:latin typeface="Arial" panose="020B0604020202020204" pitchFamily="34" charset="0"/>
              <a:cs typeface="Arial" panose="020B0604020202020204" pitchFamily="34" charset="0"/>
            </a:endParaRPr>
          </a:p>
          <a:p>
            <a:pPr algn="ctr"/>
            <a:endParaRPr lang="nl-BE" sz="1400" dirty="0" smtClean="0">
              <a:latin typeface="Arial" panose="020B0604020202020204" pitchFamily="34" charset="0"/>
              <a:cs typeface="Arial" panose="020B0604020202020204" pitchFamily="34" charset="0"/>
            </a:endParaRPr>
          </a:p>
          <a:p>
            <a:pPr algn="ctr"/>
            <a:r>
              <a:rPr lang="nl-BE" sz="1400" dirty="0" smtClean="0">
                <a:latin typeface="Arial" panose="020B0604020202020204" pitchFamily="34" charset="0"/>
                <a:cs typeface="Arial" panose="020B0604020202020204" pitchFamily="34" charset="0"/>
              </a:rPr>
              <a:t>(vs. </a:t>
            </a:r>
            <a:r>
              <a:rPr lang="nl-BE" sz="1400" dirty="0" err="1" smtClean="0">
                <a:latin typeface="Arial" panose="020B0604020202020204" pitchFamily="34" charset="0"/>
                <a:cs typeface="Arial" panose="020B0604020202020204" pitchFamily="34" charset="0"/>
              </a:rPr>
              <a:t>Estime</a:t>
            </a:r>
            <a:r>
              <a:rPr lang="nl-BE" sz="1400" dirty="0" smtClean="0">
                <a:latin typeface="Arial" panose="020B0604020202020204" pitchFamily="34" charset="0"/>
                <a:cs typeface="Arial" panose="020B0604020202020204" pitchFamily="34" charset="0"/>
              </a:rPr>
              <a:t> de </a:t>
            </a:r>
            <a:r>
              <a:rPr lang="nl-BE" sz="1400" dirty="0" err="1" smtClean="0">
                <a:latin typeface="Arial" panose="020B0604020202020204" pitchFamily="34" charset="0"/>
                <a:cs typeface="Arial" panose="020B0604020202020204" pitchFamily="34" charset="0"/>
              </a:rPr>
              <a:t>soi</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fierté</a:t>
            </a:r>
            <a:r>
              <a:rPr lang="nl-BE" sz="1400" dirty="0" smtClean="0">
                <a:latin typeface="Arial" panose="020B0604020202020204" pitchFamily="34" charset="0"/>
                <a:cs typeface="Arial" panose="020B0604020202020204" pitchFamily="34" charset="0"/>
              </a:rPr>
              <a:t>, </a:t>
            </a:r>
          </a:p>
          <a:p>
            <a:pPr algn="ctr"/>
            <a:r>
              <a:rPr lang="nl-BE" sz="1400" dirty="0" err="1" smtClean="0">
                <a:latin typeface="Arial" panose="020B0604020202020204" pitchFamily="34" charset="0"/>
                <a:cs typeface="Arial" panose="020B0604020202020204" pitchFamily="34" charset="0"/>
              </a:rPr>
              <a:t>confiance</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juste</a:t>
            </a:r>
            <a:r>
              <a:rPr lang="nl-BE"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2" name="TextBox 11"/>
          <p:cNvSpPr txBox="1"/>
          <p:nvPr/>
        </p:nvSpPr>
        <p:spPr>
          <a:xfrm>
            <a:off x="5940151" y="2898809"/>
            <a:ext cx="2808313" cy="1107996"/>
          </a:xfrm>
          <a:prstGeom prst="rect">
            <a:avLst/>
          </a:prstGeom>
          <a:noFill/>
        </p:spPr>
        <p:txBody>
          <a:bodyPr wrap="square" rtlCol="0">
            <a:spAutoFit/>
          </a:bodyPr>
          <a:lstStyle/>
          <a:p>
            <a:pPr algn="ctr"/>
            <a:r>
              <a:rPr lang="nl-BE" sz="2400" b="1" dirty="0" err="1" smtClean="0">
                <a:latin typeface="Arial" panose="020B0604020202020204" pitchFamily="34" charset="0"/>
                <a:cs typeface="Arial" panose="020B0604020202020204" pitchFamily="34" charset="0"/>
              </a:rPr>
              <a:t>Sentimentalité</a:t>
            </a:r>
            <a:endParaRPr lang="nl-BE" sz="2400" b="1" dirty="0" smtClean="0">
              <a:latin typeface="Arial" panose="020B0604020202020204" pitchFamily="34" charset="0"/>
              <a:cs typeface="Arial" panose="020B0604020202020204" pitchFamily="34" charset="0"/>
            </a:endParaRPr>
          </a:p>
          <a:p>
            <a:pPr algn="ctr"/>
            <a:endParaRPr lang="nl-BE" sz="1400" dirty="0" smtClean="0">
              <a:latin typeface="Arial" panose="020B0604020202020204" pitchFamily="34" charset="0"/>
              <a:cs typeface="Arial" panose="020B0604020202020204" pitchFamily="34" charset="0"/>
            </a:endParaRPr>
          </a:p>
          <a:p>
            <a:pPr algn="ctr"/>
            <a:r>
              <a:rPr lang="nl-BE" sz="1400" dirty="0" smtClean="0">
                <a:latin typeface="Arial" panose="020B0604020202020204" pitchFamily="34" charset="0"/>
                <a:cs typeface="Arial" panose="020B0604020202020204" pitchFamily="34" charset="0"/>
              </a:rPr>
              <a:t>(vs. </a:t>
            </a:r>
            <a:r>
              <a:rPr lang="nl-BE" sz="1400" dirty="0" err="1">
                <a:latin typeface="Arial" panose="020B0604020202020204" pitchFamily="34" charset="0"/>
                <a:cs typeface="Arial" panose="020B0604020202020204" pitchFamily="34" charset="0"/>
              </a:rPr>
              <a:t>a</a:t>
            </a:r>
            <a:r>
              <a:rPr lang="nl-BE" sz="1400" dirty="0" err="1" smtClean="0">
                <a:latin typeface="Arial" panose="020B0604020202020204" pitchFamily="34" charset="0"/>
                <a:cs typeface="Arial" panose="020B0604020202020204" pitchFamily="34" charset="0"/>
              </a:rPr>
              <a:t>imer</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admirer</a:t>
            </a:r>
            <a:r>
              <a:rPr lang="nl-BE" sz="1400" dirty="0" smtClean="0">
                <a:latin typeface="Arial" panose="020B0604020202020204" pitchFamily="34" charset="0"/>
                <a:cs typeface="Arial" panose="020B0604020202020204" pitchFamily="34" charset="0"/>
              </a:rPr>
              <a:t> et </a:t>
            </a:r>
            <a:r>
              <a:rPr lang="nl-BE" sz="1400" dirty="0" err="1" smtClean="0">
                <a:latin typeface="Arial" panose="020B0604020202020204" pitchFamily="34" charset="0"/>
                <a:cs typeface="Arial" panose="020B0604020202020204" pitchFamily="34" charset="0"/>
              </a:rPr>
              <a:t>être</a:t>
            </a:r>
            <a:r>
              <a:rPr lang="nl-BE" sz="1400" dirty="0" smtClean="0">
                <a:latin typeface="Arial" panose="020B0604020202020204" pitchFamily="34" charset="0"/>
                <a:cs typeface="Arial" panose="020B0604020202020204" pitchFamily="34" charset="0"/>
              </a:rPr>
              <a:t> fier </a:t>
            </a:r>
            <a:r>
              <a:rPr lang="nl-BE" sz="1400" dirty="0" err="1" smtClean="0">
                <a:latin typeface="Arial" panose="020B0604020202020204" pitchFamily="34" charset="0"/>
                <a:cs typeface="Arial" panose="020B0604020202020204" pitchFamily="34" charset="0"/>
              </a:rPr>
              <a:t>d’autrui</a:t>
            </a:r>
            <a:r>
              <a:rPr lang="nl-BE"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9" name="Left-Right Arrow 18"/>
          <p:cNvSpPr/>
          <p:nvPr/>
        </p:nvSpPr>
        <p:spPr>
          <a:xfrm>
            <a:off x="5004048" y="3718773"/>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1" name="TextBox 10"/>
          <p:cNvSpPr txBox="1"/>
          <p:nvPr/>
        </p:nvSpPr>
        <p:spPr>
          <a:xfrm>
            <a:off x="2411761" y="5059630"/>
            <a:ext cx="2808311" cy="1323439"/>
          </a:xfrm>
          <a:prstGeom prst="rect">
            <a:avLst/>
          </a:prstGeom>
          <a:noFill/>
        </p:spPr>
        <p:txBody>
          <a:bodyPr wrap="square" rtlCol="0">
            <a:spAutoFit/>
          </a:bodyPr>
          <a:lstStyle/>
          <a:p>
            <a:pPr algn="ctr"/>
            <a:r>
              <a:rPr lang="nl-BE" sz="2400" b="1" dirty="0" err="1" smtClean="0">
                <a:latin typeface="Arial" panose="020B0604020202020204" pitchFamily="34" charset="0"/>
                <a:cs typeface="Arial" panose="020B0604020202020204" pitchFamily="34" charset="0"/>
              </a:rPr>
              <a:t>Culpabilité</a:t>
            </a:r>
            <a:endParaRPr lang="nl-BE" sz="2400" b="1" dirty="0" smtClean="0">
              <a:latin typeface="Arial" panose="020B0604020202020204" pitchFamily="34" charset="0"/>
              <a:cs typeface="Arial" panose="020B0604020202020204" pitchFamily="34" charset="0"/>
            </a:endParaRPr>
          </a:p>
          <a:p>
            <a:pPr algn="ctr"/>
            <a:endParaRPr lang="nl-BE" sz="1400" dirty="0" smtClean="0">
              <a:latin typeface="Arial" panose="020B0604020202020204" pitchFamily="34" charset="0"/>
              <a:cs typeface="Arial" panose="020B0604020202020204" pitchFamily="34" charset="0"/>
            </a:endParaRPr>
          </a:p>
          <a:p>
            <a:pPr algn="ctr"/>
            <a:r>
              <a:rPr lang="nl-BE" sz="1400" dirty="0" smtClean="0">
                <a:latin typeface="Arial" panose="020B0604020202020204" pitchFamily="34" charset="0"/>
                <a:cs typeface="Arial" panose="020B0604020202020204" pitchFamily="34" charset="0"/>
              </a:rPr>
              <a:t>(vs. </a:t>
            </a:r>
            <a:r>
              <a:rPr lang="nl-BE" sz="1400" dirty="0" err="1" smtClean="0">
                <a:latin typeface="Arial" panose="020B0604020202020204" pitchFamily="34" charset="0"/>
                <a:cs typeface="Arial" panose="020B0604020202020204" pitchFamily="34" charset="0"/>
              </a:rPr>
              <a:t>Humilité</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modestie</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conscience</a:t>
            </a:r>
            <a:r>
              <a:rPr lang="nl-BE" sz="1400" dirty="0" smtClean="0">
                <a:latin typeface="Arial" panose="020B0604020202020204" pitchFamily="34" charset="0"/>
                <a:cs typeface="Arial" panose="020B0604020202020204" pitchFamily="34" charset="0"/>
              </a:rPr>
              <a:t> de </a:t>
            </a:r>
            <a:r>
              <a:rPr lang="nl-BE" sz="1400" dirty="0" err="1" smtClean="0">
                <a:latin typeface="Arial" panose="020B0604020202020204" pitchFamily="34" charset="0"/>
                <a:cs typeface="Arial" panose="020B0604020202020204" pitchFamily="34" charset="0"/>
              </a:rPr>
              <a:t>nos</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limites</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capacité</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d’autocritique</a:t>
            </a:r>
            <a:r>
              <a:rPr lang="nl-BE" sz="1400" dirty="0" smtClean="0">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13" name="TextBox 12"/>
          <p:cNvSpPr txBox="1"/>
          <p:nvPr/>
        </p:nvSpPr>
        <p:spPr>
          <a:xfrm>
            <a:off x="5940151" y="5059630"/>
            <a:ext cx="2808313" cy="1323439"/>
          </a:xfrm>
          <a:prstGeom prst="rect">
            <a:avLst/>
          </a:prstGeom>
          <a:noFill/>
        </p:spPr>
        <p:txBody>
          <a:bodyPr wrap="square" rtlCol="0">
            <a:spAutoFit/>
          </a:bodyPr>
          <a:lstStyle/>
          <a:p>
            <a:pPr algn="ctr"/>
            <a:r>
              <a:rPr lang="nl-BE" sz="2400" b="1" dirty="0" err="1" smtClean="0">
                <a:latin typeface="Arial" panose="020B0604020202020204" pitchFamily="34" charset="0"/>
                <a:cs typeface="Arial" panose="020B0604020202020204" pitchFamily="34" charset="0"/>
              </a:rPr>
              <a:t>Accusation</a:t>
            </a:r>
            <a:endParaRPr lang="nl-BE" sz="2400" b="1" dirty="0" smtClean="0">
              <a:latin typeface="Arial" panose="020B0604020202020204" pitchFamily="34" charset="0"/>
              <a:cs typeface="Arial" panose="020B0604020202020204" pitchFamily="34" charset="0"/>
            </a:endParaRPr>
          </a:p>
          <a:p>
            <a:pPr algn="ctr"/>
            <a:endParaRPr lang="nl-BE" sz="1400" dirty="0" smtClean="0">
              <a:latin typeface="Arial" panose="020B0604020202020204" pitchFamily="34" charset="0"/>
              <a:cs typeface="Arial" panose="020B0604020202020204" pitchFamily="34" charset="0"/>
            </a:endParaRPr>
          </a:p>
          <a:p>
            <a:pPr algn="ctr"/>
            <a:r>
              <a:rPr lang="nl-BE" sz="1400" dirty="0" smtClean="0">
                <a:latin typeface="Arial" panose="020B0604020202020204" pitchFamily="34" charset="0"/>
                <a:cs typeface="Arial" panose="020B0604020202020204" pitchFamily="34" charset="0"/>
              </a:rPr>
              <a:t>(vs. </a:t>
            </a:r>
            <a:r>
              <a:rPr lang="nl-BE" sz="1400" dirty="0" err="1" smtClean="0">
                <a:latin typeface="Arial" panose="020B0604020202020204" pitchFamily="34" charset="0"/>
                <a:cs typeface="Arial" panose="020B0604020202020204" pitchFamily="34" charset="0"/>
              </a:rPr>
              <a:t>compréhension</a:t>
            </a:r>
            <a:r>
              <a:rPr lang="nl-BE" sz="1400" dirty="0" smtClean="0">
                <a:latin typeface="Arial" panose="020B0604020202020204" pitchFamily="34" charset="0"/>
                <a:cs typeface="Arial" panose="020B0604020202020204" pitchFamily="34" charset="0"/>
              </a:rPr>
              <a:t> des </a:t>
            </a:r>
            <a:r>
              <a:rPr lang="nl-BE" sz="1400" dirty="0" err="1" smtClean="0">
                <a:latin typeface="Arial" panose="020B0604020202020204" pitchFamily="34" charset="0"/>
                <a:cs typeface="Arial" panose="020B0604020202020204" pitchFamily="34" charset="0"/>
              </a:rPr>
              <a:t>limites</a:t>
            </a:r>
            <a:r>
              <a:rPr lang="nl-BE" sz="1400" dirty="0" smtClean="0">
                <a:latin typeface="Arial" panose="020B0604020202020204" pitchFamily="34" charset="0"/>
                <a:cs typeface="Arial" panose="020B0604020202020204" pitchFamily="34" charset="0"/>
              </a:rPr>
              <a:t> des </a:t>
            </a:r>
            <a:r>
              <a:rPr lang="nl-BE" sz="1400" dirty="0" err="1" smtClean="0">
                <a:latin typeface="Arial" panose="020B0604020202020204" pitchFamily="34" charset="0"/>
                <a:cs typeface="Arial" panose="020B0604020202020204" pitchFamily="34" charset="0"/>
              </a:rPr>
              <a:t>autres</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tolérance</a:t>
            </a:r>
            <a:r>
              <a:rPr lang="nl-BE" sz="1400" dirty="0" smtClean="0">
                <a:latin typeface="Arial" panose="020B0604020202020204" pitchFamily="34" charset="0"/>
                <a:cs typeface="Arial" panose="020B0604020202020204" pitchFamily="34" charset="0"/>
              </a:rPr>
              <a:t> et </a:t>
            </a:r>
            <a:r>
              <a:rPr lang="nl-BE" sz="1400" dirty="0" err="1" smtClean="0">
                <a:latin typeface="Arial" panose="020B0604020202020204" pitchFamily="34" charset="0"/>
                <a:cs typeface="Arial" panose="020B0604020202020204" pitchFamily="34" charset="0"/>
              </a:rPr>
              <a:t>compassion</a:t>
            </a:r>
            <a:r>
              <a:rPr lang="nl-BE"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20" name="Left-Right Arrow 19"/>
          <p:cNvSpPr/>
          <p:nvPr/>
        </p:nvSpPr>
        <p:spPr>
          <a:xfrm>
            <a:off x="5004048" y="5158933"/>
            <a:ext cx="1152128" cy="360040"/>
          </a:xfrm>
          <a:prstGeom prst="leftRightArrow">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4" name="ZoneTexte 23"/>
          <p:cNvSpPr txBox="1"/>
          <p:nvPr/>
        </p:nvSpPr>
        <p:spPr>
          <a:xfrm>
            <a:off x="1017513" y="-27384"/>
            <a:ext cx="7167348" cy="1323439"/>
          </a:xfrm>
          <a:prstGeom prst="rect">
            <a:avLst/>
          </a:prstGeom>
          <a:noFill/>
        </p:spPr>
        <p:txBody>
          <a:bodyPr wrap="none" rtlCol="0">
            <a:spAutoFit/>
          </a:bodyPr>
          <a:lstStyle/>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Sortir du billard infernal des </a:t>
            </a:r>
          </a:p>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fausses motivations</a:t>
            </a:r>
          </a:p>
        </p:txBody>
      </p:sp>
    </p:spTree>
    <p:extLst>
      <p:ext uri="{BB962C8B-B14F-4D97-AF65-F5344CB8AC3E}">
        <p14:creationId xmlns:p14="http://schemas.microsoft.com/office/powerpoint/2010/main" val="8774174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6" presetClass="entr" presetSubtype="16"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000"/>
                                        <p:tgtEl>
                                          <p:spTgt spid="1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P spid="15" grpId="0" animBg="1"/>
      <p:bldP spid="16" grpId="0" animBg="1"/>
      <p:bldP spid="17" grpId="0" animBg="1"/>
      <p:bldP spid="21" grpId="0" animBg="1"/>
      <p:bldP spid="22" grpId="0" animBg="1"/>
      <p:bldP spid="18" grpId="0" animBg="1"/>
      <p:bldP spid="23" grpId="0" animBg="1"/>
      <p:bldP spid="10" grpId="0"/>
      <p:bldP spid="12" grpId="0"/>
      <p:bldP spid="19" grpId="0" animBg="1"/>
      <p:bldP spid="11" grpId="0"/>
      <p:bldP spid="13" grpId="0"/>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18434" name="Picture 2" descr="C:\Users\Laurent Ledoux\Documents\chimere_pegase.jpg"/>
          <p:cNvPicPr>
            <a:picLocks noChangeAspect="1" noChangeArrowheads="1"/>
          </p:cNvPicPr>
          <p:nvPr/>
        </p:nvPicPr>
        <p:blipFill rotWithShape="1">
          <a:blip r:embed="rId3">
            <a:extLst>
              <a:ext uri="{28A0092B-C50C-407E-A947-70E740481C1C}">
                <a14:useLocalDpi xmlns:a14="http://schemas.microsoft.com/office/drawing/2010/main" val="0"/>
              </a:ext>
            </a:extLst>
          </a:blip>
          <a:srcRect t="3428" b="6876"/>
          <a:stretch/>
        </p:blipFill>
        <p:spPr bwMode="auto">
          <a:xfrm>
            <a:off x="-17686" y="-130629"/>
            <a:ext cx="9161686" cy="69886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686" y="5229200"/>
            <a:ext cx="9161685" cy="1446550"/>
          </a:xfrm>
          <a:prstGeom prst="rect">
            <a:avLst/>
          </a:prstGeom>
          <a:solidFill>
            <a:srgbClr val="A6A6A6">
              <a:alpha val="63922"/>
            </a:srgbClr>
          </a:solidFill>
          <a:ln>
            <a:noFill/>
          </a:ln>
        </p:spPr>
        <p:txBody>
          <a:bodyPr wrap="squar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Bellerophon</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aidé par Pégase,</a:t>
            </a:r>
          </a:p>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blesse la chimère</a:t>
            </a:r>
          </a:p>
        </p:txBody>
      </p:sp>
    </p:spTree>
    <p:extLst>
      <p:ext uri="{BB962C8B-B14F-4D97-AF65-F5344CB8AC3E}">
        <p14:creationId xmlns:p14="http://schemas.microsoft.com/office/powerpoint/2010/main" val="9726205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F:\Ledoux - New Folder Copied on Groupware on 26 02 15\boisredon_article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85" t="10511" r="12646" b="9221"/>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F:\Ledoux - New Folder Copied on Groupware on 26 02 15\bigo.jpg"/>
          <p:cNvPicPr>
            <a:picLocks noChangeAspect="1" noChangeArrowheads="1"/>
          </p:cNvPicPr>
          <p:nvPr/>
        </p:nvPicPr>
        <p:blipFill rotWithShape="1">
          <a:blip r:embed="rId4">
            <a:extLst>
              <a:ext uri="{28A0092B-C50C-407E-A947-70E740481C1C}">
                <a14:useLocalDpi xmlns:a14="http://schemas.microsoft.com/office/drawing/2010/main" val="0"/>
              </a:ext>
            </a:extLst>
          </a:blip>
          <a:srcRect l="7034" r="18536"/>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33272" y="5949280"/>
            <a:ext cx="3791423" cy="769441"/>
          </a:xfrm>
          <a:prstGeom prst="rect">
            <a:avLst/>
          </a:prstGeom>
          <a:noFill/>
        </p:spPr>
        <p:txBody>
          <a:bodyPr wrap="none" rtlCol="0">
            <a:spAutoFit/>
          </a:bodyPr>
          <a:lstStyle/>
          <a:p>
            <a:pPr algn="ctr"/>
            <a:r>
              <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Boisredon</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 name="ZoneTexte 8"/>
          <p:cNvSpPr txBox="1"/>
          <p:nvPr/>
        </p:nvSpPr>
        <p:spPr>
          <a:xfrm>
            <a:off x="6378276" y="5949280"/>
            <a:ext cx="1438214"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Bigo</a:t>
            </a:r>
          </a:p>
        </p:txBody>
      </p:sp>
      <p:sp>
        <p:nvSpPr>
          <p:cNvPr id="12" name="ZoneTexte 11"/>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#4</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2720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octobre2013 08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755576"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Max\Pictures\2014-11-12 Nov_14\Nov_14 105.jpg"/>
          <p:cNvPicPr>
            <a:picLocks noChangeAspect="1" noChangeArrowheads="1"/>
          </p:cNvPicPr>
          <p:nvPr/>
        </p:nvPicPr>
        <p:blipFill rotWithShape="1">
          <a:blip r:embed="rId4">
            <a:extLst>
              <a:ext uri="{28A0092B-C50C-407E-A947-70E740481C1C}">
                <a14:useLocalDpi xmlns:a14="http://schemas.microsoft.com/office/drawing/2010/main" val="0"/>
              </a:ext>
            </a:extLst>
          </a:blip>
          <a:srcRect r="11277" b="19527"/>
          <a:stretch/>
        </p:blipFill>
        <p:spPr bwMode="auto">
          <a:xfrm>
            <a:off x="4890839" y="-1"/>
            <a:ext cx="425316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477867"/>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595035" cy="584775"/>
          </a:xfrm>
          <a:prstGeom prst="rect">
            <a:avLst/>
          </a:prstGeom>
          <a:noFill/>
        </p:spPr>
        <p:txBody>
          <a:bodyPr wrap="none" rtlCol="0">
            <a:spAutoFit/>
          </a:bodyPr>
          <a:lstStyle/>
          <a:p>
            <a:r>
              <a:rPr lang="fr-BE" sz="3200" b="1" dirty="0" smtClean="0">
                <a:solidFill>
                  <a:schemeClr val="accent1">
                    <a:lumMod val="75000"/>
                  </a:schemeClr>
                </a:solidFill>
                <a:latin typeface="Arial" panose="020B0604020202020204" pitchFamily="34" charset="0"/>
                <a:cs typeface="Arial" panose="020B0604020202020204" pitchFamily="34" charset="0"/>
              </a:rPr>
              <a:t>…</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22532" name="Picture 4" descr="F:\Ledoux - New Folder Copied on Groupware on 26 02 15\boisredon_article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85" t="10511" r="12646" b="9221"/>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F:\Ledoux - New Folder Copied on Groupware on 26 02 15\bigo.jpg"/>
          <p:cNvPicPr>
            <a:picLocks noChangeAspect="1" noChangeArrowheads="1"/>
          </p:cNvPicPr>
          <p:nvPr/>
        </p:nvPicPr>
        <p:blipFill rotWithShape="1">
          <a:blip r:embed="rId4">
            <a:extLst>
              <a:ext uri="{28A0092B-C50C-407E-A947-70E740481C1C}">
                <a14:useLocalDpi xmlns:a14="http://schemas.microsoft.com/office/drawing/2010/main" val="0"/>
              </a:ext>
            </a:extLst>
          </a:blip>
          <a:srcRect l="7034" r="18536"/>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33272" y="5949280"/>
            <a:ext cx="3791423" cy="769441"/>
          </a:xfrm>
          <a:prstGeom prst="rect">
            <a:avLst/>
          </a:prstGeom>
          <a:noFill/>
        </p:spPr>
        <p:txBody>
          <a:bodyPr wrap="none" rtlCol="0">
            <a:spAutoFit/>
          </a:bodyPr>
          <a:lstStyle/>
          <a:p>
            <a:pPr algn="ctr"/>
            <a:r>
              <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Boisredon</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 name="ZoneTexte 8"/>
          <p:cNvSpPr txBox="1"/>
          <p:nvPr/>
        </p:nvSpPr>
        <p:spPr>
          <a:xfrm>
            <a:off x="6378276" y="5949280"/>
            <a:ext cx="1438214"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Bigo</a:t>
            </a:r>
          </a:p>
        </p:txBody>
      </p:sp>
      <p:sp>
        <p:nvSpPr>
          <p:cNvPr id="12" name="ZoneTexte 11"/>
          <p:cNvSpPr txBox="1"/>
          <p:nvPr/>
        </p:nvSpPr>
        <p:spPr>
          <a:xfrm>
            <a:off x="107504" y="116632"/>
            <a:ext cx="4203395"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«individuels» #4</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Ellipse 12"/>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4" name="Ellipse 13"/>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5" name="Ellipse 14"/>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6" name="Connecteur droit 15"/>
          <p:cNvCxnSpPr>
            <a:stCxn id="15" idx="2"/>
            <a:endCxn id="14"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3" idx="4"/>
            <a:endCxn id="14"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13" idx="4"/>
            <a:endCxn id="15"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736833" y="4024809"/>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Fémi</a:t>
            </a:r>
            <a:r>
              <a:rPr lang="fr-BE" dirty="0" smtClean="0"/>
              <a:t>-</a:t>
            </a:r>
          </a:p>
          <a:p>
            <a:r>
              <a:rPr lang="fr-BE" dirty="0" err="1" smtClean="0"/>
              <a:t>nin</a:t>
            </a:r>
            <a:endParaRPr lang="en-US" sz="1800" dirty="0"/>
          </a:p>
        </p:txBody>
      </p:sp>
      <p:sp>
        <p:nvSpPr>
          <p:cNvPr id="20" name="ZoneTexte 19"/>
          <p:cNvSpPr txBox="1"/>
          <p:nvPr/>
        </p:nvSpPr>
        <p:spPr>
          <a:xfrm>
            <a:off x="1069770" y="4049777"/>
            <a:ext cx="2252304"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Mascu-lin</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1" name="ZoneTexte 20"/>
          <p:cNvSpPr txBox="1"/>
          <p:nvPr/>
        </p:nvSpPr>
        <p:spPr>
          <a:xfrm>
            <a:off x="3394471" y="1169457"/>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err="1" smtClean="0"/>
              <a:t>Whole-ness</a:t>
            </a:r>
            <a:endParaRPr lang="en-US" sz="4000" dirty="0"/>
          </a:p>
        </p:txBody>
      </p:sp>
    </p:spTree>
    <p:extLst>
      <p:ext uri="{BB962C8B-B14F-4D97-AF65-F5344CB8AC3E}">
        <p14:creationId xmlns:p14="http://schemas.microsoft.com/office/powerpoint/2010/main" val="16997705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P spid="20" grpId="0"/>
      <p:bldP spid="2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Ledoux - New Folder Copied on Groupware on 26 02 15\black suits.png"/>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r="54816" b="22985"/>
          <a:stretch/>
        </p:blipFill>
        <p:spPr bwMode="auto">
          <a:xfrm>
            <a:off x="-59496" y="0"/>
            <a:ext cx="9240008" cy="5805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doux - New Folder Copied on Groupware on 26 02 15\black suits.png"/>
          <p:cNvPicPr>
            <a:picLocks noChangeAspect="1" noChangeArrowheads="1"/>
          </p:cNvPicPr>
          <p:nvPr/>
        </p:nvPicPr>
        <p:blipFill rotWithShape="1">
          <a:blip r:embed="rId3">
            <a:extLst>
              <a:ext uri="{28A0092B-C50C-407E-A947-70E740481C1C}">
                <a14:useLocalDpi xmlns:a14="http://schemas.microsoft.com/office/drawing/2010/main" val="0"/>
              </a:ext>
            </a:extLst>
          </a:blip>
          <a:srcRect l="48605" t="10367" r="2356" b="48496"/>
          <a:stretch/>
        </p:blipFill>
        <p:spPr bwMode="auto">
          <a:xfrm>
            <a:off x="-59497" y="3429000"/>
            <a:ext cx="924000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268" y="3469064"/>
            <a:ext cx="2518639" cy="3416320"/>
          </a:xfrm>
          <a:prstGeom prst="rect">
            <a:avLst/>
          </a:prstGeom>
          <a:noFill/>
        </p:spPr>
        <p:txBody>
          <a:bodyPr wrap="none" rtlCol="0">
            <a:spAutoFit/>
          </a:bodyPr>
          <a:lstStyle/>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Yang</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Plein</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Expansion</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Montré</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Actif</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Feu</a:t>
            </a:r>
          </a:p>
        </p:txBody>
      </p:sp>
      <p:sp>
        <p:nvSpPr>
          <p:cNvPr id="6" name="ZoneTexte 5"/>
          <p:cNvSpPr txBox="1"/>
          <p:nvPr/>
        </p:nvSpPr>
        <p:spPr>
          <a:xfrm>
            <a:off x="6360853" y="0"/>
            <a:ext cx="2646878" cy="3416320"/>
          </a:xfrm>
          <a:prstGeom prst="rect">
            <a:avLst/>
          </a:prstGeom>
          <a:noFill/>
        </p:spPr>
        <p:txBody>
          <a:bodyPr wrap="none" rtlCol="0">
            <a:spAutoFit/>
          </a:bodyPr>
          <a:lstStyle/>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Yin</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Creux</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Réceptivité</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Caché</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Passif</a:t>
            </a:r>
          </a:p>
          <a:p>
            <a:pPr algn="ct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Eau</a:t>
            </a:r>
          </a:p>
        </p:txBody>
      </p:sp>
    </p:spTree>
    <p:extLst>
      <p:ext uri="{BB962C8B-B14F-4D97-AF65-F5344CB8AC3E}">
        <p14:creationId xmlns:p14="http://schemas.microsoft.com/office/powerpoint/2010/main" val="38568991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300"/>
                                  </p:iterate>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3074" name="Picture 2" descr="F:\Ledoux - New Folder Copied on Groupware on 26 02 15\stromae-tous-les-memes-537x541.png"/>
          <p:cNvPicPr>
            <a:picLocks noChangeAspect="1" noChangeArrowheads="1"/>
          </p:cNvPicPr>
          <p:nvPr/>
        </p:nvPicPr>
        <p:blipFill rotWithShape="1">
          <a:blip r:embed="rId3">
            <a:extLst>
              <a:ext uri="{28A0092B-C50C-407E-A947-70E740481C1C}">
                <a14:useLocalDpi xmlns:a14="http://schemas.microsoft.com/office/drawing/2010/main" val="0"/>
              </a:ext>
            </a:extLst>
          </a:blip>
          <a:srcRect l="778" t="5701" r="394" b="20727"/>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871430" y="5949280"/>
            <a:ext cx="3666388"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Wholeness</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02998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16386" name="Picture 2" descr="C:\Users\Laurent Ledoux\Documents\the-tree-of-life-hd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0" y="159604"/>
            <a:ext cx="9144000" cy="584775"/>
          </a:xfrm>
          <a:prstGeom prst="rect">
            <a:avLst/>
          </a:prstGeom>
          <a:solidFill>
            <a:srgbClr val="7F7F7F">
              <a:alpha val="63922"/>
            </a:srgbClr>
          </a:solidFill>
        </p:spPr>
        <p:txBody>
          <a:bodyPr wrap="square" rtlCol="0">
            <a:spAutoFit/>
          </a:bodyPr>
          <a:lstStyle/>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Spiritualité : </a:t>
            </a:r>
            <a:r>
              <a:rPr lang="fr-BE"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dissolution</a:t>
            </a: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des paradoxes ?</a:t>
            </a:r>
          </a:p>
        </p:txBody>
      </p:sp>
    </p:spTree>
    <p:extLst>
      <p:ext uri="{BB962C8B-B14F-4D97-AF65-F5344CB8AC3E}">
        <p14:creationId xmlns:p14="http://schemas.microsoft.com/office/powerpoint/2010/main" val="15106880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a:xfrm>
            <a:off x="457200" y="1950210"/>
            <a:ext cx="8229600" cy="4525963"/>
          </a:xfrm>
        </p:spPr>
        <p:txBody>
          <a:bodyPr/>
          <a:lstStyle/>
          <a:p>
            <a:endParaRPr lang="fr-FR"/>
          </a:p>
        </p:txBody>
      </p:sp>
      <p:pic>
        <p:nvPicPr>
          <p:cNvPr id="16386" name="Picture 2" descr="C:\Users\Laurent Ledoux\Documents\the-tree-of-life-hd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3296688" y="898690"/>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 name="Ellipse 5"/>
          <p:cNvSpPr/>
          <p:nvPr/>
        </p:nvSpPr>
        <p:spPr>
          <a:xfrm>
            <a:off x="899591" y="3758951"/>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7" name="Ellipse 6"/>
          <p:cNvSpPr/>
          <p:nvPr/>
        </p:nvSpPr>
        <p:spPr>
          <a:xfrm>
            <a:off x="5651744" y="374969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8" name="Connecteur droit 7"/>
          <p:cNvCxnSpPr>
            <a:stCxn id="7" idx="2"/>
            <a:endCxn id="6" idx="6"/>
          </p:cNvCxnSpPr>
          <p:nvPr/>
        </p:nvCxnSpPr>
        <p:spPr>
          <a:xfrm flipH="1">
            <a:off x="3492255" y="505587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 name="Connecteur droit 8"/>
          <p:cNvCxnSpPr>
            <a:stCxn id="5" idx="4"/>
            <a:endCxn id="6" idx="6"/>
          </p:cNvCxnSpPr>
          <p:nvPr/>
        </p:nvCxnSpPr>
        <p:spPr>
          <a:xfrm flipH="1">
            <a:off x="3492255" y="351103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5" idx="4"/>
            <a:endCxn id="7" idx="2"/>
          </p:cNvCxnSpPr>
          <p:nvPr/>
        </p:nvCxnSpPr>
        <p:spPr>
          <a:xfrm>
            <a:off x="4593020" y="351103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069770"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individuels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4" name="ZoneTexte 13"/>
          <p:cNvSpPr txBox="1"/>
          <p:nvPr/>
        </p:nvSpPr>
        <p:spPr>
          <a:xfrm>
            <a:off x="5868144" y="486916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collectifs</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5" name="ZoneTexte 14"/>
          <p:cNvSpPr txBox="1"/>
          <p:nvPr/>
        </p:nvSpPr>
        <p:spPr>
          <a:xfrm>
            <a:off x="3491880" y="1988840"/>
            <a:ext cx="2252304" cy="400110"/>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20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Meta</a:t>
            </a:r>
            <a:endParaRPr lang="en-US" sz="105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6" name="Ellipse 15"/>
          <p:cNvSpPr/>
          <p:nvPr/>
        </p:nvSpPr>
        <p:spPr>
          <a:xfrm>
            <a:off x="323528"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7" name="ZoneTexte 16"/>
          <p:cNvSpPr txBox="1"/>
          <p:nvPr/>
        </p:nvSpPr>
        <p:spPr>
          <a:xfrm>
            <a:off x="251332" y="3791204"/>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Intuition</a:t>
            </a:r>
          </a:p>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profonde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8" name="Ellipse 17"/>
          <p:cNvSpPr/>
          <p:nvPr/>
        </p:nvSpPr>
        <p:spPr>
          <a:xfrm>
            <a:off x="2627784" y="3490978"/>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9" name="ZoneTexte 18"/>
          <p:cNvSpPr txBox="1"/>
          <p:nvPr/>
        </p:nvSpPr>
        <p:spPr>
          <a:xfrm>
            <a:off x="2555588" y="3923026"/>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Flow</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Ellipse 19"/>
          <p:cNvSpPr/>
          <p:nvPr/>
        </p:nvSpPr>
        <p:spPr>
          <a:xfrm>
            <a:off x="323716"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1" name="ZoneTexte 20"/>
          <p:cNvSpPr txBox="1"/>
          <p:nvPr/>
        </p:nvSpPr>
        <p:spPr>
          <a:xfrm>
            <a:off x="251520" y="5651218"/>
            <a:ext cx="1440348" cy="646331"/>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Surcon-science</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2" name="Ellipse 21"/>
          <p:cNvSpPr/>
          <p:nvPr/>
        </p:nvSpPr>
        <p:spPr>
          <a:xfrm>
            <a:off x="2627972" y="5363186"/>
            <a:ext cx="1296332" cy="1306174"/>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3" name="ZoneTexte 22"/>
          <p:cNvSpPr txBox="1"/>
          <p:nvPr/>
        </p:nvSpPr>
        <p:spPr>
          <a:xfrm>
            <a:off x="2555776" y="5857950"/>
            <a:ext cx="1440348" cy="36933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sz="180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Wholeness</a:t>
            </a:r>
            <a:endParaRPr lang="en-US" sz="10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4" name="ZoneTexte 23"/>
          <p:cNvSpPr txBox="1"/>
          <p:nvPr/>
        </p:nvSpPr>
        <p:spPr>
          <a:xfrm>
            <a:off x="0" y="159604"/>
            <a:ext cx="9144000" cy="584775"/>
          </a:xfrm>
          <a:prstGeom prst="rect">
            <a:avLst/>
          </a:prstGeom>
          <a:solidFill>
            <a:srgbClr val="7F7F7F">
              <a:alpha val="63922"/>
            </a:srgbClr>
          </a:solidFill>
        </p:spPr>
        <p:txBody>
          <a:bodyPr wrap="square" rtlCol="0">
            <a:spAutoFit/>
          </a:bodyPr>
          <a:lstStyle/>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Spiritualité : </a:t>
            </a:r>
            <a:r>
              <a:rPr lang="fr-BE"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dissolution</a:t>
            </a: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des paradoxes ?</a:t>
            </a:r>
          </a:p>
        </p:txBody>
      </p:sp>
    </p:spTree>
    <p:extLst>
      <p:ext uri="{BB962C8B-B14F-4D97-AF65-F5344CB8AC3E}">
        <p14:creationId xmlns:p14="http://schemas.microsoft.com/office/powerpoint/2010/main" val="11119159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in)">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ircle(in)">
                                      <p:cBhvr>
                                        <p:cTn id="56" dur="2000"/>
                                        <p:tgtEl>
                                          <p:spTgt spid="20"/>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ircle(in)">
                                      <p:cBhvr>
                                        <p:cTn id="59" dur="2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2000"/>
                                        <p:tgtEl>
                                          <p:spTgt spid="22"/>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ircle(in)">
                                      <p:cBhvr>
                                        <p:cTn id="6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p:bldP spid="14" grpId="0"/>
      <p:bldP spid="15" grpId="0"/>
      <p:bldP spid="16" grpId="0" animBg="1"/>
      <p:bldP spid="17" grpId="0"/>
      <p:bldP spid="18" grpId="0" animBg="1"/>
      <p:bldP spid="19" grpId="0"/>
      <p:bldP spid="20" grpId="0" animBg="1"/>
      <p:bldP spid="21" grpId="0"/>
      <p:bldP spid="22" grpId="0" animBg="1"/>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Ledoux - New Folder Copied on Groupware on 26 02 15\odile_rionde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28" t="1479" r="26144" b="38963"/>
          <a:stretch/>
        </p:blipFill>
        <p:spPr bwMode="auto">
          <a:xfrm>
            <a:off x="0" y="-8069"/>
            <a:ext cx="4571999" cy="686607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F:\Ledoux - New Folder Copied on Groupware on 26 02 15\Luk Bouckaert en Laurent.jpg"/>
          <p:cNvPicPr>
            <a:picLocks noChangeAspect="1" noChangeArrowheads="1"/>
          </p:cNvPicPr>
          <p:nvPr/>
        </p:nvPicPr>
        <p:blipFill rotWithShape="1">
          <a:blip r:embed="rId4">
            <a:extLst>
              <a:ext uri="{28A0092B-C50C-407E-A947-70E740481C1C}">
                <a14:useLocalDpi xmlns:a14="http://schemas.microsoft.com/office/drawing/2010/main" val="0"/>
              </a:ext>
            </a:extLst>
          </a:blip>
          <a:srcRect l="57666" t="20340" r="8716"/>
          <a:stretch/>
        </p:blipFill>
        <p:spPr bwMode="auto">
          <a:xfrm>
            <a:off x="4571999" y="-8069"/>
            <a:ext cx="4572001" cy="68660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86682" y="5949280"/>
            <a:ext cx="2284601"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Riondet</a:t>
            </a:r>
          </a:p>
        </p:txBody>
      </p:sp>
      <p:sp>
        <p:nvSpPr>
          <p:cNvPr id="8" name="ZoneTexte 7"/>
          <p:cNvSpPr txBox="1"/>
          <p:nvPr/>
        </p:nvSpPr>
        <p:spPr>
          <a:xfrm>
            <a:off x="5624865" y="5949280"/>
            <a:ext cx="2945038"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Bouckaert</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#1</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9545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Ledoux - New Folder Copied on Groupware on 26 02 15\odile_rionde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28" t="1479" r="26144" b="38963"/>
          <a:stretch/>
        </p:blipFill>
        <p:spPr bwMode="auto">
          <a:xfrm>
            <a:off x="0" y="-8069"/>
            <a:ext cx="4571999" cy="686607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F:\Ledoux - New Folder Copied on Groupware on 26 02 15\Luk Bouckaert en Laurent.jpg"/>
          <p:cNvPicPr>
            <a:picLocks noChangeAspect="1" noChangeArrowheads="1"/>
          </p:cNvPicPr>
          <p:nvPr/>
        </p:nvPicPr>
        <p:blipFill rotWithShape="1">
          <a:blip r:embed="rId4">
            <a:extLst>
              <a:ext uri="{28A0092B-C50C-407E-A947-70E740481C1C}">
                <a14:useLocalDpi xmlns:a14="http://schemas.microsoft.com/office/drawing/2010/main" val="0"/>
              </a:ext>
            </a:extLst>
          </a:blip>
          <a:srcRect l="57666" t="20340" r="8716"/>
          <a:stretch/>
        </p:blipFill>
        <p:spPr bwMode="auto">
          <a:xfrm>
            <a:off x="4571999" y="-8069"/>
            <a:ext cx="4572001" cy="68660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86682" y="5949280"/>
            <a:ext cx="2284601"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Riondet</a:t>
            </a:r>
          </a:p>
        </p:txBody>
      </p:sp>
      <p:sp>
        <p:nvSpPr>
          <p:cNvPr id="8" name="ZoneTexte 7"/>
          <p:cNvSpPr txBox="1"/>
          <p:nvPr/>
        </p:nvSpPr>
        <p:spPr>
          <a:xfrm>
            <a:off x="5624865" y="5949280"/>
            <a:ext cx="2945038"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Bouckaert</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#1</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1" name="Ellipse 10"/>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2" name="Ellipse 11"/>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3" name="Ellipse 12"/>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4" name="Connecteur droit 13"/>
          <p:cNvCxnSpPr>
            <a:stCxn id="13" idx="2"/>
            <a:endCxn id="12"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11" idx="4"/>
            <a:endCxn id="12"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1" idx="4"/>
            <a:endCxn id="13"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736833" y="4024809"/>
            <a:ext cx="2422485"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Re</a:t>
            </a:r>
            <a:r>
              <a:rPr lang="fr-BE" dirty="0" smtClean="0"/>
              <a:t>-</a:t>
            </a:r>
          </a:p>
          <a:p>
            <a:r>
              <a:rPr lang="fr-BE" dirty="0" smtClean="0"/>
              <a:t>lier</a:t>
            </a:r>
            <a:endParaRPr lang="en-US" sz="1800" dirty="0"/>
          </a:p>
        </p:txBody>
      </p:sp>
      <p:sp>
        <p:nvSpPr>
          <p:cNvPr id="18" name="ZoneTexte 17"/>
          <p:cNvSpPr txBox="1"/>
          <p:nvPr/>
        </p:nvSpPr>
        <p:spPr>
          <a:xfrm>
            <a:off x="1069770" y="4049777"/>
            <a:ext cx="2252304" cy="1323439"/>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Tran-cher</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9" name="ZoneTexte 18"/>
          <p:cNvSpPr txBox="1"/>
          <p:nvPr/>
        </p:nvSpPr>
        <p:spPr>
          <a:xfrm>
            <a:off x="3394471" y="1484784"/>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Décider</a:t>
            </a:r>
            <a:endParaRPr lang="en-US" sz="4000" dirty="0"/>
          </a:p>
        </p:txBody>
      </p:sp>
    </p:spTree>
    <p:extLst>
      <p:ext uri="{BB962C8B-B14F-4D97-AF65-F5344CB8AC3E}">
        <p14:creationId xmlns:p14="http://schemas.microsoft.com/office/powerpoint/2010/main" val="2491504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p:bldP spid="18" grpId="0"/>
      <p:bldP spid="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26627" name="Picture 3" descr="F:\Ledoux - New Folder Copied on Groupware on 26 02 15\alexander-gordian-knot3.jpg"/>
          <p:cNvPicPr>
            <a:picLocks noChangeAspect="1" noChangeArrowheads="1"/>
          </p:cNvPicPr>
          <p:nvPr/>
        </p:nvPicPr>
        <p:blipFill rotWithShape="1">
          <a:blip r:embed="rId3">
            <a:extLst>
              <a:ext uri="{28A0092B-C50C-407E-A947-70E740481C1C}">
                <a14:useLocalDpi xmlns:a14="http://schemas.microsoft.com/office/drawing/2010/main" val="0"/>
              </a:ext>
            </a:extLst>
          </a:blip>
          <a:srcRect l="7698" r="7349"/>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5805264"/>
            <a:ext cx="9144000" cy="677108"/>
          </a:xfrm>
          <a:prstGeom prst="rect">
            <a:avLst/>
          </a:prstGeom>
          <a:solidFill>
            <a:srgbClr val="7F7F7F">
              <a:alpha val="63922"/>
            </a:srgbClr>
          </a:solidFill>
        </p:spPr>
        <p:txBody>
          <a:bodyPr wrap="square" rtlCol="0">
            <a:spAutoFit/>
          </a:bodyPr>
          <a:lstStyle/>
          <a:p>
            <a:pPr algn="ctr"/>
            <a:r>
              <a:rPr lang="fr-BE"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Alexandre tranchant le nœud gordien</a:t>
            </a:r>
          </a:p>
        </p:txBody>
      </p:sp>
    </p:spTree>
    <p:extLst>
      <p:ext uri="{BB962C8B-B14F-4D97-AF65-F5344CB8AC3E}">
        <p14:creationId xmlns:p14="http://schemas.microsoft.com/office/powerpoint/2010/main" val="1097401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4" name="Picture 2" descr="F:\Ledoux - New Folder Copied on Groupware on 26 02 15\Des-Hommes-et-des-Dieux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886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doux - New Folder Copied on Groupware on 26 02 15\Des-Hommes-et-des-Dieux_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49" b="4030"/>
          <a:stretch/>
        </p:blipFill>
        <p:spPr bwMode="auto">
          <a:xfrm>
            <a:off x="0" y="342900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p:cNvSpPr/>
          <p:nvPr/>
        </p:nvSpPr>
        <p:spPr>
          <a:xfrm>
            <a:off x="3394391" y="3501008"/>
            <a:ext cx="2376264" cy="2304256"/>
          </a:xfrm>
          <a:prstGeom prst="ellipse">
            <a:avLst/>
          </a:prstGeom>
          <a:solidFill>
            <a:schemeClr val="tx1">
              <a:lumMod val="85000"/>
              <a:lumOff val="15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latin typeface="Arial" panose="020B0604020202020204" pitchFamily="34" charset="0"/>
                <a:cs typeface="Arial" panose="020B0604020202020204" pitchFamily="34" charset="0"/>
              </a:rPr>
              <a:t>Relier </a:t>
            </a:r>
            <a:r>
              <a:rPr lang="fr-BE" sz="2400" b="1" dirty="0" smtClean="0">
                <a:solidFill>
                  <a:srgbClr val="FFFF00"/>
                </a:solidFill>
                <a:latin typeface="Arial" panose="020B0604020202020204" pitchFamily="34" charset="0"/>
                <a:cs typeface="Arial" panose="020B0604020202020204" pitchFamily="34" charset="0"/>
              </a:rPr>
              <a:t>soi</a:t>
            </a:r>
            <a:r>
              <a:rPr lang="fr-BE" sz="2400" b="1" dirty="0" smtClean="0">
                <a:latin typeface="Arial" panose="020B0604020202020204" pitchFamily="34" charset="0"/>
                <a:cs typeface="Arial" panose="020B0604020202020204" pitchFamily="34" charset="0"/>
              </a:rPr>
              <a:t>, les </a:t>
            </a:r>
            <a:r>
              <a:rPr lang="fr-BE" sz="2400" b="1" dirty="0" smtClean="0">
                <a:solidFill>
                  <a:srgbClr val="FFFF00"/>
                </a:solidFill>
                <a:latin typeface="Arial" panose="020B0604020202020204" pitchFamily="34" charset="0"/>
                <a:cs typeface="Arial" panose="020B0604020202020204" pitchFamily="34" charset="0"/>
              </a:rPr>
              <a:t>autres</a:t>
            </a:r>
            <a:r>
              <a:rPr lang="fr-BE" sz="2400" b="1" dirty="0" smtClean="0">
                <a:latin typeface="Arial" panose="020B0604020202020204" pitchFamily="34" charset="0"/>
                <a:cs typeface="Arial" panose="020B0604020202020204" pitchFamily="34" charset="0"/>
              </a:rPr>
              <a:t> et le </a:t>
            </a:r>
            <a:r>
              <a:rPr lang="fr-BE" sz="2400" b="1" dirty="0" smtClean="0">
                <a:solidFill>
                  <a:srgbClr val="FFFF00"/>
                </a:solidFill>
                <a:latin typeface="Arial" panose="020B0604020202020204" pitchFamily="34" charset="0"/>
                <a:cs typeface="Arial" panose="020B0604020202020204" pitchFamily="34" charset="0"/>
              </a:rPr>
              <a:t>tiers </a:t>
            </a:r>
            <a:r>
              <a:rPr lang="fr-BE" sz="2400" b="1" dirty="0" smtClean="0">
                <a:latin typeface="Arial" panose="020B0604020202020204" pitchFamily="34" charset="0"/>
                <a:cs typeface="Arial" panose="020B0604020202020204" pitchFamily="34" charset="0"/>
              </a:rPr>
              <a:t>qui nous dépasse</a:t>
            </a:r>
            <a:endParaRPr lang="en-US" sz="2400" b="1" dirty="0">
              <a:latin typeface="Arial" panose="020B0604020202020204" pitchFamily="34" charset="0"/>
              <a:cs typeface="Arial" panose="020B0604020202020204" pitchFamily="34" charset="0"/>
            </a:endParaRPr>
          </a:p>
        </p:txBody>
      </p:sp>
      <p:sp>
        <p:nvSpPr>
          <p:cNvPr id="9" name="Ellipse 8"/>
          <p:cNvSpPr/>
          <p:nvPr/>
        </p:nvSpPr>
        <p:spPr>
          <a:xfrm>
            <a:off x="251520" y="1258009"/>
            <a:ext cx="2376264" cy="2304256"/>
          </a:xfrm>
          <a:prstGeom prst="ellipse">
            <a:avLst/>
          </a:prstGeom>
          <a:solidFill>
            <a:schemeClr val="tx1">
              <a:lumMod val="85000"/>
              <a:lumOff val="15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latin typeface="Arial" panose="020B0604020202020204" pitchFamily="34" charset="0"/>
                <a:cs typeface="Arial" panose="020B0604020202020204" pitchFamily="34" charset="0"/>
              </a:rPr>
              <a:t>Relier les </a:t>
            </a:r>
            <a:r>
              <a:rPr lang="fr-BE" sz="2400" b="1" dirty="0" smtClean="0">
                <a:solidFill>
                  <a:srgbClr val="FFFF00"/>
                </a:solidFill>
                <a:latin typeface="Arial" panose="020B0604020202020204" pitchFamily="34" charset="0"/>
                <a:cs typeface="Arial" panose="020B0604020202020204" pitchFamily="34" charset="0"/>
              </a:rPr>
              <a:t>pensées</a:t>
            </a:r>
            <a:r>
              <a:rPr lang="fr-BE" sz="2400" b="1" dirty="0" smtClean="0">
                <a:latin typeface="Arial" panose="020B0604020202020204" pitchFamily="34" charset="0"/>
                <a:cs typeface="Arial" panose="020B0604020202020204" pitchFamily="34" charset="0"/>
              </a:rPr>
              <a:t>, les </a:t>
            </a:r>
            <a:r>
              <a:rPr lang="fr-BE" sz="2400" b="1" dirty="0" smtClean="0">
                <a:solidFill>
                  <a:srgbClr val="FFFF00"/>
                </a:solidFill>
                <a:latin typeface="Arial" panose="020B0604020202020204" pitchFamily="34" charset="0"/>
                <a:cs typeface="Arial" panose="020B0604020202020204" pitchFamily="34" charset="0"/>
              </a:rPr>
              <a:t>paroles</a:t>
            </a:r>
            <a:r>
              <a:rPr lang="fr-BE" sz="2400" b="1" dirty="0" smtClean="0">
                <a:latin typeface="Arial" panose="020B0604020202020204" pitchFamily="34" charset="0"/>
                <a:cs typeface="Arial" panose="020B0604020202020204" pitchFamily="34" charset="0"/>
              </a:rPr>
              <a:t> et les </a:t>
            </a:r>
            <a:r>
              <a:rPr lang="fr-BE" sz="2400" b="1" dirty="0" smtClean="0">
                <a:solidFill>
                  <a:srgbClr val="FFFF00"/>
                </a:solidFill>
                <a:latin typeface="Arial" panose="020B0604020202020204" pitchFamily="34" charset="0"/>
                <a:cs typeface="Arial" panose="020B0604020202020204" pitchFamily="34" charset="0"/>
              </a:rPr>
              <a:t>actes</a:t>
            </a:r>
            <a:endParaRPr lang="en-US" sz="2400" b="1" dirty="0">
              <a:solidFill>
                <a:srgbClr val="FFFF00"/>
              </a:solidFill>
              <a:latin typeface="Arial" panose="020B0604020202020204" pitchFamily="34" charset="0"/>
              <a:cs typeface="Arial" panose="020B0604020202020204" pitchFamily="34" charset="0"/>
            </a:endParaRPr>
          </a:p>
        </p:txBody>
      </p:sp>
      <p:sp>
        <p:nvSpPr>
          <p:cNvPr id="10" name="Ellipse 9"/>
          <p:cNvSpPr/>
          <p:nvPr/>
        </p:nvSpPr>
        <p:spPr>
          <a:xfrm>
            <a:off x="6516216" y="1268760"/>
            <a:ext cx="2376264" cy="2304256"/>
          </a:xfrm>
          <a:prstGeom prst="ellipse">
            <a:avLst/>
          </a:prstGeom>
          <a:solidFill>
            <a:schemeClr val="tx1">
              <a:lumMod val="85000"/>
              <a:lumOff val="15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latin typeface="Arial" panose="020B0604020202020204" pitchFamily="34" charset="0"/>
                <a:cs typeface="Arial" panose="020B0604020202020204" pitchFamily="34" charset="0"/>
              </a:rPr>
              <a:t>Relier les temps : </a:t>
            </a:r>
            <a:r>
              <a:rPr lang="fr-BE" sz="2400" b="1" dirty="0" smtClean="0">
                <a:solidFill>
                  <a:srgbClr val="FFFF00"/>
                </a:solidFill>
                <a:latin typeface="Arial" panose="020B0604020202020204" pitchFamily="34" charset="0"/>
                <a:cs typeface="Arial" panose="020B0604020202020204" pitchFamily="34" charset="0"/>
              </a:rPr>
              <a:t>présent</a:t>
            </a:r>
            <a:r>
              <a:rPr lang="fr-BE" sz="2400" b="1" dirty="0" smtClean="0">
                <a:latin typeface="Arial" panose="020B0604020202020204" pitchFamily="34" charset="0"/>
                <a:cs typeface="Arial" panose="020B0604020202020204" pitchFamily="34" charset="0"/>
              </a:rPr>
              <a:t>, </a:t>
            </a:r>
            <a:r>
              <a:rPr lang="fr-BE" sz="2400" b="1" dirty="0" smtClean="0">
                <a:solidFill>
                  <a:srgbClr val="FFFF00"/>
                </a:solidFill>
                <a:latin typeface="Arial" panose="020B0604020202020204" pitchFamily="34" charset="0"/>
                <a:cs typeface="Arial" panose="020B0604020202020204" pitchFamily="34" charset="0"/>
              </a:rPr>
              <a:t>passé</a:t>
            </a:r>
            <a:r>
              <a:rPr lang="fr-BE" sz="2400" b="1" dirty="0" smtClean="0">
                <a:latin typeface="Arial" panose="020B0604020202020204" pitchFamily="34" charset="0"/>
                <a:cs typeface="Arial" panose="020B0604020202020204" pitchFamily="34" charset="0"/>
              </a:rPr>
              <a:t> et </a:t>
            </a:r>
            <a:r>
              <a:rPr lang="fr-BE" sz="2400" b="1" dirty="0" smtClean="0">
                <a:solidFill>
                  <a:srgbClr val="FFFF00"/>
                </a:solidFill>
                <a:latin typeface="Arial" panose="020B0604020202020204" pitchFamily="34" charset="0"/>
                <a:cs typeface="Arial" panose="020B0604020202020204" pitchFamily="34" charset="0"/>
              </a:rPr>
              <a:t>futur</a:t>
            </a:r>
            <a:endParaRPr lang="en-US" sz="2400" b="1" dirty="0">
              <a:solidFill>
                <a:srgbClr val="FFFF00"/>
              </a:solidFill>
              <a:latin typeface="Arial" panose="020B0604020202020204" pitchFamily="34" charset="0"/>
              <a:cs typeface="Arial" panose="020B0604020202020204" pitchFamily="34" charset="0"/>
            </a:endParaRPr>
          </a:p>
        </p:txBody>
      </p:sp>
      <p:cxnSp>
        <p:nvCxnSpPr>
          <p:cNvPr id="13" name="Connecteur droit 12"/>
          <p:cNvCxnSpPr>
            <a:endCxn id="8" idx="0"/>
          </p:cNvCxnSpPr>
          <p:nvPr/>
        </p:nvCxnSpPr>
        <p:spPr>
          <a:xfrm>
            <a:off x="2627784" y="2564904"/>
            <a:ext cx="1954739" cy="936104"/>
          </a:xfrm>
          <a:prstGeom prst="line">
            <a:avLst/>
          </a:prstGeom>
          <a:ln w="57150">
            <a:solidFill>
              <a:schemeClr val="bg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a:endCxn id="8" idx="0"/>
          </p:cNvCxnSpPr>
          <p:nvPr/>
        </p:nvCxnSpPr>
        <p:spPr>
          <a:xfrm flipH="1">
            <a:off x="4582523" y="2554153"/>
            <a:ext cx="1933694" cy="946855"/>
          </a:xfrm>
          <a:prstGeom prst="line">
            <a:avLst/>
          </a:prstGeom>
          <a:ln w="57150">
            <a:solidFill>
              <a:schemeClr val="bg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2"/>
            <a:endCxn id="9" idx="6"/>
          </p:cNvCxnSpPr>
          <p:nvPr/>
        </p:nvCxnSpPr>
        <p:spPr>
          <a:xfrm flipH="1" flipV="1">
            <a:off x="2627784" y="2410137"/>
            <a:ext cx="3888432" cy="10751"/>
          </a:xfrm>
          <a:prstGeom prst="line">
            <a:avLst/>
          </a:prstGeom>
          <a:ln w="57150">
            <a:solidFill>
              <a:schemeClr val="bg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448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28675" name="Picture 3" descr="F:\Ledoux - New Folder Copied on Groupware on 26 02 15\des-hommes-et-des-dieux-1.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73" r="33029"/>
          <a:stretch/>
        </p:blipFill>
        <p:spPr bwMode="auto">
          <a:xfrm>
            <a:off x="0" y="-27384"/>
            <a:ext cx="458651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63" t="15662" r="51210" b="33333"/>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1324" y="5229200"/>
            <a:ext cx="9139828" cy="1446550"/>
          </a:xfrm>
          <a:prstGeom prst="rect">
            <a:avLst/>
          </a:prstGeom>
          <a:noFill/>
        </p:spPr>
        <p:txBody>
          <a:bodyPr wrap="squar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 relation au tiers est à la fois </a:t>
            </a:r>
            <a:r>
              <a:rPr lang="fr-BE"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individuelle</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et </a:t>
            </a:r>
            <a:r>
              <a:rPr lang="fr-BE"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collective</a:t>
            </a:r>
          </a:p>
        </p:txBody>
      </p:sp>
    </p:spTree>
    <p:extLst>
      <p:ext uri="{BB962C8B-B14F-4D97-AF65-F5344CB8AC3E}">
        <p14:creationId xmlns:p14="http://schemas.microsoft.com/office/powerpoint/2010/main" val="10974016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2"/>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36512" y="-27384"/>
            <a:ext cx="8212137"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0" name="Picture 3" descr="C:\Users\Max Poulain\Pictures\2011-02-03 001\IMG_19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5" y="2606675"/>
            <a:ext cx="24098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Pascale\Pictures\2010-04-20 iphone\iphone 004.JPG"/>
          <p:cNvPicPr>
            <a:picLocks noChangeAspect="1" noChangeArrowheads="1"/>
          </p:cNvPicPr>
          <p:nvPr/>
        </p:nvPicPr>
        <p:blipFill rotWithShape="1">
          <a:blip r:embed="rId5">
            <a:lum bright="4000" contrast="4000"/>
            <a:extLst>
              <a:ext uri="{28A0092B-C50C-407E-A947-70E740481C1C}">
                <a14:useLocalDpi xmlns:a14="http://schemas.microsoft.com/office/drawing/2010/main" val="0"/>
              </a:ext>
            </a:extLst>
          </a:blip>
          <a:srcRect r="4167" b="46082"/>
          <a:stretch/>
        </p:blipFill>
        <p:spPr bwMode="auto">
          <a:xfrm>
            <a:off x="-36511" y="-26989"/>
            <a:ext cx="9178924" cy="6884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442932"/>
      </p:ext>
    </p:extLst>
  </p:cSld>
  <p:clrMapOvr>
    <a:masterClrMapping/>
  </p:clrMapOvr>
  <p:transition spd="slow">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42" t="22151" r="44371" b="38924"/>
          <a:stretch/>
        </p:blipFill>
        <p:spPr bwMode="auto">
          <a:xfrm>
            <a:off x="0" y="0"/>
            <a:ext cx="91424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419872" y="188640"/>
            <a:ext cx="5650034" cy="6124754"/>
          </a:xfrm>
          <a:prstGeom prst="rect">
            <a:avLst/>
          </a:prstGeom>
          <a:noFill/>
        </p:spPr>
        <p:txBody>
          <a:bodyPr wrap="square" rtlCol="0">
            <a:spAutoFit/>
          </a:bodyPr>
          <a:lstStyle/>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Seul le </a:t>
            </a:r>
          </a:p>
          <a:p>
            <a:pPr algn="ct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discernement spirituel </a:t>
            </a: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est capable de </a:t>
            </a:r>
            <a:endParaRPr lang="fr-BE"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choisir entre </a:t>
            </a:r>
          </a:p>
          <a:p>
            <a:pPr algn="ctr"/>
            <a:r>
              <a:rPr lang="fr-B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deux biens </a:t>
            </a:r>
          </a:p>
          <a:p>
            <a:pPr algn="ctr"/>
            <a:r>
              <a:rPr lang="fr-BE"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 l’amour et la liberté) </a:t>
            </a:r>
          </a:p>
          <a:p>
            <a:pPr algn="ctr"/>
            <a:r>
              <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 les transcendant</a:t>
            </a:r>
          </a:p>
          <a:p>
            <a:pPr algn="ctr"/>
            <a:endParaRPr lang="fr-BE"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BE"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Bouckaert</a:t>
            </a:r>
            <a:endParaRPr lang="fr-BE"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72008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Pictures\Photo Chenavier.JPG"/>
          <p:cNvPicPr>
            <a:picLocks noChangeAspect="1" noChangeArrowheads="1"/>
          </p:cNvPicPr>
          <p:nvPr/>
        </p:nvPicPr>
        <p:blipFill rotWithShape="1">
          <a:blip r:embed="rId3">
            <a:extLst>
              <a:ext uri="{28A0092B-C50C-407E-A947-70E740481C1C}">
                <a14:useLocalDpi xmlns:a14="http://schemas.microsoft.com/office/drawing/2010/main" val="0"/>
              </a:ext>
            </a:extLst>
          </a:blip>
          <a:srcRect l="9487" t="10193" r="20975" b="28389"/>
          <a:stretch/>
        </p:blipFill>
        <p:spPr bwMode="auto">
          <a:xfrm rot="5400000">
            <a:off x="-1143001" y="1143000"/>
            <a:ext cx="6858000" cy="4571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Pictures\Le Loarn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3" t="17395" r="24974" b="23403"/>
          <a:stretch/>
        </p:blipFill>
        <p:spPr bwMode="auto">
          <a:xfrm>
            <a:off x="4571998" y="-2"/>
            <a:ext cx="457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71693" y="5949280"/>
            <a:ext cx="2914580"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Chenavier</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 name="ZoneTexte 7"/>
          <p:cNvSpPr txBox="1"/>
          <p:nvPr/>
        </p:nvSpPr>
        <p:spPr>
          <a:xfrm>
            <a:off x="5656124" y="5949280"/>
            <a:ext cx="2882520"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Loarne</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1" name="ZoneTexte 10"/>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#2</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5456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Pictures\Photo Chenavier.JPG"/>
          <p:cNvPicPr>
            <a:picLocks noChangeAspect="1" noChangeArrowheads="1"/>
          </p:cNvPicPr>
          <p:nvPr/>
        </p:nvPicPr>
        <p:blipFill rotWithShape="1">
          <a:blip r:embed="rId3">
            <a:extLst>
              <a:ext uri="{28A0092B-C50C-407E-A947-70E740481C1C}">
                <a14:useLocalDpi xmlns:a14="http://schemas.microsoft.com/office/drawing/2010/main" val="0"/>
              </a:ext>
            </a:extLst>
          </a:blip>
          <a:srcRect l="9487" t="10193" r="20975" b="28389"/>
          <a:stretch/>
        </p:blipFill>
        <p:spPr bwMode="auto">
          <a:xfrm rot="5400000">
            <a:off x="-1143001" y="1143000"/>
            <a:ext cx="6858000" cy="4571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Pictures\Le Loarn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3" t="17395" r="24974" b="23403"/>
          <a:stretch/>
        </p:blipFill>
        <p:spPr bwMode="auto">
          <a:xfrm>
            <a:off x="4571998" y="-2"/>
            <a:ext cx="457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71693" y="5949280"/>
            <a:ext cx="2914580"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Chenavier</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 name="ZoneTexte 7"/>
          <p:cNvSpPr txBox="1"/>
          <p:nvPr/>
        </p:nvSpPr>
        <p:spPr>
          <a:xfrm>
            <a:off x="5656124" y="5949280"/>
            <a:ext cx="2882520"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Le </a:t>
            </a: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Loarne</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1" name="ZoneTexte 10"/>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#2</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2" name="Ellipse 11"/>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3" name="Ellipse 12"/>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4" name="Ellipse 13"/>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5" name="Connecteur droit 14"/>
          <p:cNvCxnSpPr>
            <a:stCxn id="14" idx="2"/>
            <a:endCxn id="13"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2" idx="4"/>
            <a:endCxn id="13"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2" idx="4"/>
            <a:endCxn id="14"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736833" y="3933056"/>
            <a:ext cx="2422485" cy="1538883"/>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smtClean="0"/>
              <a:t>Lectures</a:t>
            </a:r>
          </a:p>
          <a:p>
            <a:r>
              <a:rPr lang="fr-BE" sz="1800" b="0" dirty="0" smtClean="0"/>
              <a:t>(</a:t>
            </a:r>
            <a:r>
              <a:rPr lang="fr-BE" sz="1800" b="0" dirty="0" err="1" smtClean="0"/>
              <a:t>multidimensionelles</a:t>
            </a:r>
            <a:r>
              <a:rPr lang="fr-BE" sz="1800" b="0" dirty="0" smtClean="0"/>
              <a:t>)</a:t>
            </a:r>
          </a:p>
          <a:p>
            <a:r>
              <a:rPr lang="fr-BE" sz="3600" dirty="0" smtClean="0"/>
              <a:t>du monde</a:t>
            </a:r>
            <a:endParaRPr lang="en-US" sz="1600" dirty="0"/>
          </a:p>
        </p:txBody>
      </p:sp>
      <p:sp>
        <p:nvSpPr>
          <p:cNvPr id="19" name="ZoneTexte 18"/>
          <p:cNvSpPr txBox="1"/>
          <p:nvPr/>
        </p:nvSpPr>
        <p:spPr>
          <a:xfrm>
            <a:off x="1069770" y="4221088"/>
            <a:ext cx="2252304" cy="984885"/>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Travail</a:t>
            </a:r>
          </a:p>
          <a:p>
            <a:r>
              <a:rPr lang="fr-BE" sz="180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a:t>
            </a:r>
            <a:r>
              <a:rPr lang="fr-BE" sz="1800" b="0" dirty="0" err="1"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unidimensionel</a:t>
            </a:r>
            <a:r>
              <a:rPr lang="fr-BE" sz="1800" b="0"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a:t>
            </a:r>
            <a:endParaRPr lang="en-US" sz="1800" b="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20" name="ZoneTexte 19"/>
          <p:cNvSpPr txBox="1"/>
          <p:nvPr/>
        </p:nvSpPr>
        <p:spPr>
          <a:xfrm>
            <a:off x="3182639" y="1484784"/>
            <a:ext cx="2757513"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Libération</a:t>
            </a:r>
            <a:endParaRPr lang="en-US" sz="4000" dirty="0"/>
          </a:p>
        </p:txBody>
      </p:sp>
    </p:spTree>
    <p:extLst>
      <p:ext uri="{BB962C8B-B14F-4D97-AF65-F5344CB8AC3E}">
        <p14:creationId xmlns:p14="http://schemas.microsoft.com/office/powerpoint/2010/main" val="20089545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31747" name="Picture 3" descr="F:\Ledoux - New Folder Copied on Groupware on 26 02 15\weil_060111_380px.jpg"/>
          <p:cNvPicPr>
            <a:picLocks noChangeAspect="1" noChangeArrowheads="1"/>
          </p:cNvPicPr>
          <p:nvPr/>
        </p:nvPicPr>
        <p:blipFill rotWithShape="1">
          <a:blip r:embed="rId3">
            <a:extLst>
              <a:ext uri="{28A0092B-C50C-407E-A947-70E740481C1C}">
                <a14:useLocalDpi xmlns:a14="http://schemas.microsoft.com/office/drawing/2010/main" val="0"/>
              </a:ext>
            </a:extLst>
          </a:blip>
          <a:srcRect r="1052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067944" y="-27384"/>
            <a:ext cx="4536504" cy="7048083"/>
          </a:xfrm>
          <a:prstGeom prst="rect">
            <a:avLst/>
          </a:prstGeom>
          <a:solidFill>
            <a:srgbClr val="7F7F7F">
              <a:alpha val="80000"/>
            </a:srgbClr>
          </a:solidFill>
        </p:spPr>
        <p:txBody>
          <a:bodyPr wrap="square" rtlCol="0">
            <a:spAutoFit/>
          </a:bodyPr>
          <a:lstStyle/>
          <a:p>
            <a:pPr algn="ctr"/>
            <a:r>
              <a:rPr lang="fr-BE"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Notre époque a pour mission propre la constitution d’une civilisation fondée sur la </a:t>
            </a:r>
            <a:r>
              <a:rPr lang="fr-BE" sz="4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spiritualité du travail</a:t>
            </a:r>
            <a:r>
              <a:rPr lang="fr-BE"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endParaRPr lang="fr-BE"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BE"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Weil</a:t>
            </a:r>
          </a:p>
        </p:txBody>
      </p:sp>
    </p:spTree>
    <p:extLst>
      <p:ext uri="{BB962C8B-B14F-4D97-AF65-F5344CB8AC3E}">
        <p14:creationId xmlns:p14="http://schemas.microsoft.com/office/powerpoint/2010/main" val="1097401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548680"/>
            <a:ext cx="476412" cy="584775"/>
          </a:xfrm>
          <a:prstGeom prst="rect">
            <a:avLst/>
          </a:prstGeom>
          <a:noFill/>
        </p:spPr>
        <p:txBody>
          <a:bodyPr wrap="none" rtlCol="0">
            <a:spAutoFit/>
          </a:bodyPr>
          <a:lstStyle/>
          <a:p>
            <a:r>
              <a:rPr lang="fr-BE" sz="3200" b="1" dirty="0" smtClean="0">
                <a:solidFill>
                  <a:schemeClr val="accent1">
                    <a:lumMod val="75000"/>
                  </a:schemeClr>
                </a:solidFill>
              </a:rPr>
              <a:t>…</a:t>
            </a:r>
            <a:endParaRPr lang="en-US" sz="3200" b="1" dirty="0">
              <a:solidFill>
                <a:schemeClr val="accent1">
                  <a:lumMod val="75000"/>
                </a:schemeClr>
              </a:solidFill>
            </a:endParaRPr>
          </a:p>
        </p:txBody>
      </p:sp>
      <p:pic>
        <p:nvPicPr>
          <p:cNvPr id="31746" name="Picture 2" descr="F:\Ledoux - New Folder Copied on Groupware on 26 02 15\Weil.jpg"/>
          <p:cNvPicPr>
            <a:picLocks noChangeAspect="1" noChangeArrowheads="1"/>
          </p:cNvPicPr>
          <p:nvPr/>
        </p:nvPicPr>
        <p:blipFill rotWithShape="1">
          <a:blip r:embed="rId3">
            <a:extLst>
              <a:ext uri="{28A0092B-C50C-407E-A947-70E740481C1C}">
                <a14:useLocalDpi xmlns:a14="http://schemas.microsoft.com/office/drawing/2010/main" val="0"/>
              </a:ext>
            </a:extLst>
          </a:blip>
          <a:srcRect l="8134" r="34481" b="13900"/>
          <a:stretch/>
        </p:blipFill>
        <p:spPr bwMode="auto">
          <a:xfrm>
            <a:off x="4572000" y="-1736"/>
            <a:ext cx="4572000" cy="685973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F:\Ledoux - New Folder Copied on Groupware on 26 02 15\tayl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83" r="11550"/>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05333" y="5949280"/>
            <a:ext cx="1598515"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Taylor</a:t>
            </a:r>
          </a:p>
        </p:txBody>
      </p:sp>
      <p:sp>
        <p:nvSpPr>
          <p:cNvPr id="6" name="ZoneTexte 5"/>
          <p:cNvSpPr txBox="1"/>
          <p:nvPr/>
        </p:nvSpPr>
        <p:spPr>
          <a:xfrm>
            <a:off x="6251416" y="5949280"/>
            <a:ext cx="1235338"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Weil</a:t>
            </a:r>
          </a:p>
        </p:txBody>
      </p:sp>
      <p:sp>
        <p:nvSpPr>
          <p:cNvPr id="7" name="ZoneTexte 6"/>
          <p:cNvSpPr txBox="1"/>
          <p:nvPr/>
        </p:nvSpPr>
        <p:spPr>
          <a:xfrm>
            <a:off x="179512" y="188640"/>
            <a:ext cx="8784976" cy="1446550"/>
          </a:xfrm>
          <a:prstGeom prst="rect">
            <a:avLst/>
          </a:prstGeom>
          <a:noFill/>
        </p:spPr>
        <p:txBody>
          <a:bodyPr wrap="squar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 un travail implique un </a:t>
            </a:r>
            <a:r>
              <a:rPr lang="fr-BE"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dressage »</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il faut le </a:t>
            </a:r>
            <a:r>
              <a:rPr lang="fr-BE"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supprimer</a:t>
            </a:r>
          </a:p>
        </p:txBody>
      </p:sp>
    </p:spTree>
    <p:extLst>
      <p:ext uri="{BB962C8B-B14F-4D97-AF65-F5344CB8AC3E}">
        <p14:creationId xmlns:p14="http://schemas.microsoft.com/office/powerpoint/2010/main" val="2294660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63769" y="559594"/>
            <a:ext cx="8036169" cy="1114723"/>
          </a:xfrm>
        </p:spPr>
        <p:txBody>
          <a:bodyPr>
            <a:normAutofit fontScale="90000"/>
          </a:bodyPr>
          <a:lstStyle/>
          <a:p>
            <a:pPr>
              <a:defRPr/>
            </a:pPr>
            <a:r>
              <a:rPr lang="nl-BE">
                <a:cs typeface="+mj-cs"/>
              </a:rPr>
              <a:t>Outer consciousness (divided in two)</a:t>
            </a:r>
            <a:br>
              <a:rPr lang="nl-BE">
                <a:cs typeface="+mj-cs"/>
              </a:rPr>
            </a:br>
            <a:r>
              <a:rPr lang="nl-BE">
                <a:cs typeface="+mj-cs"/>
              </a:rPr>
              <a:t>limits of CSR</a:t>
            </a:r>
            <a:br>
              <a:rPr lang="nl-BE">
                <a:cs typeface="+mj-cs"/>
              </a:rPr>
            </a:br>
            <a:r>
              <a:rPr lang="nl-BE">
                <a:cs typeface="+mj-cs"/>
              </a:rPr>
              <a:t>Bio conservateurs &amp; Transhumanists</a:t>
            </a:r>
            <a:endParaRPr lang="fr-FR">
              <a:cs typeface="+mj-cs"/>
            </a:endParaRPr>
          </a:p>
        </p:txBody>
      </p:sp>
      <p:sp>
        <p:nvSpPr>
          <p:cNvPr id="29699" name="Slide Number Placeholder 4"/>
          <p:cNvSpPr>
            <a:spLocks noGrp="1"/>
          </p:cNvSpPr>
          <p:nvPr>
            <p:ph type="sldNum" sz="quarter" idx="4294967295"/>
          </p:nvPr>
        </p:nvSpPr>
        <p:spPr bwMode="auto">
          <a:xfrm>
            <a:off x="9000393" y="6594575"/>
            <a:ext cx="143608" cy="142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folHlink"/>
                </a:solidFill>
                <a:latin typeface="Arial" charset="0"/>
                <a:ea typeface="ＭＳ Ｐゴシック" pitchFamily="34" charset="-128"/>
              </a:defRPr>
            </a:lvl1pPr>
            <a:lvl2pPr marL="690349" indent="-265519" eaLnBrk="0" hangingPunct="0">
              <a:defRPr sz="1500">
                <a:solidFill>
                  <a:schemeClr val="tx1"/>
                </a:solidFill>
                <a:latin typeface="Arial" charset="0"/>
                <a:ea typeface="ＭＳ Ｐゴシック" pitchFamily="34" charset="-128"/>
              </a:defRPr>
            </a:lvl2pPr>
            <a:lvl3pPr marL="1062076" indent="-212415" eaLnBrk="0" hangingPunct="0">
              <a:buChar char="•"/>
              <a:defRPr sz="1500">
                <a:solidFill>
                  <a:schemeClr val="tx1"/>
                </a:solidFill>
                <a:latin typeface="Arial" charset="0"/>
                <a:ea typeface="ＭＳ Ｐゴシック" pitchFamily="34" charset="-128"/>
              </a:defRPr>
            </a:lvl3pPr>
            <a:lvl4pPr marL="1486906" indent="-212415" eaLnBrk="0" hangingPunct="0">
              <a:buFont typeface="Arial" charset="0"/>
              <a:buChar char="-"/>
              <a:defRPr sz="1500">
                <a:solidFill>
                  <a:schemeClr val="tx1"/>
                </a:solidFill>
                <a:latin typeface="Arial" charset="0"/>
                <a:ea typeface="ＭＳ Ｐゴシック" pitchFamily="34" charset="-128"/>
              </a:defRPr>
            </a:lvl4pPr>
            <a:lvl5pPr marL="1911736" indent="-212415" eaLnBrk="0" hangingPunct="0">
              <a:buFont typeface="Arial" charset="0"/>
              <a:buChar char="-"/>
              <a:defRPr sz="1500">
                <a:solidFill>
                  <a:schemeClr val="tx1"/>
                </a:solidFill>
                <a:latin typeface="Arial" charset="0"/>
                <a:ea typeface="ＭＳ Ｐゴシック" pitchFamily="34" charset="-128"/>
              </a:defRPr>
            </a:lvl5pPr>
            <a:lvl6pPr marL="2336566" indent="-212415" eaLnBrk="0" fontAlgn="base" hangingPunct="0">
              <a:spcBef>
                <a:spcPct val="0"/>
              </a:spcBef>
              <a:spcAft>
                <a:spcPct val="0"/>
              </a:spcAft>
              <a:buFont typeface="Arial" charset="0"/>
              <a:buChar char="-"/>
              <a:defRPr sz="1500">
                <a:solidFill>
                  <a:schemeClr val="tx1"/>
                </a:solidFill>
                <a:latin typeface="Arial" charset="0"/>
                <a:ea typeface="ＭＳ Ｐゴシック" pitchFamily="34" charset="-128"/>
              </a:defRPr>
            </a:lvl6pPr>
            <a:lvl7pPr marL="2761397" indent="-212415" eaLnBrk="0" fontAlgn="base" hangingPunct="0">
              <a:spcBef>
                <a:spcPct val="0"/>
              </a:spcBef>
              <a:spcAft>
                <a:spcPct val="0"/>
              </a:spcAft>
              <a:buFont typeface="Arial" charset="0"/>
              <a:buChar char="-"/>
              <a:defRPr sz="1500">
                <a:solidFill>
                  <a:schemeClr val="tx1"/>
                </a:solidFill>
                <a:latin typeface="Arial" charset="0"/>
                <a:ea typeface="ＭＳ Ｐゴシック" pitchFamily="34" charset="-128"/>
              </a:defRPr>
            </a:lvl7pPr>
            <a:lvl8pPr marL="3186227" indent="-212415" eaLnBrk="0" fontAlgn="base" hangingPunct="0">
              <a:spcBef>
                <a:spcPct val="0"/>
              </a:spcBef>
              <a:spcAft>
                <a:spcPct val="0"/>
              </a:spcAft>
              <a:buFont typeface="Arial" charset="0"/>
              <a:buChar char="-"/>
              <a:defRPr sz="1500">
                <a:solidFill>
                  <a:schemeClr val="tx1"/>
                </a:solidFill>
                <a:latin typeface="Arial" charset="0"/>
                <a:ea typeface="ＭＳ Ｐゴシック" pitchFamily="34" charset="-128"/>
              </a:defRPr>
            </a:lvl8pPr>
            <a:lvl9pPr marL="3611057" indent="-212415" eaLnBrk="0" fontAlgn="base" hangingPunct="0">
              <a:spcBef>
                <a:spcPct val="0"/>
              </a:spcBef>
              <a:spcAft>
                <a:spcPct val="0"/>
              </a:spcAft>
              <a:buFont typeface="Arial" charset="0"/>
              <a:buChar char="-"/>
              <a:defRPr sz="1500">
                <a:solidFill>
                  <a:schemeClr val="tx1"/>
                </a:solidFill>
                <a:latin typeface="Arial" charset="0"/>
                <a:ea typeface="ＭＳ Ｐゴシック" pitchFamily="34" charset="-128"/>
              </a:defRPr>
            </a:lvl9pPr>
          </a:lstStyle>
          <a:p>
            <a:pPr eaLnBrk="1" hangingPunct="1"/>
            <a:fld id="{85152B47-D5E6-41F1-A432-86DA3B7497FD}" type="slidenum">
              <a:rPr lang="fr-BE" altLang="fr-FR" b="0">
                <a:solidFill>
                  <a:schemeClr val="tx1"/>
                </a:solidFill>
                <a:latin typeface="Georgia" pitchFamily="18" charset="0"/>
              </a:rPr>
              <a:pPr eaLnBrk="1" hangingPunct="1"/>
              <a:t>95</a:t>
            </a:fld>
            <a:endParaRPr lang="fr-BE" altLang="fr-FR" b="0">
              <a:solidFill>
                <a:schemeClr val="tx1"/>
              </a:solidFill>
              <a:latin typeface="Georgia" pitchFamily="18" charset="0"/>
            </a:endParaRPr>
          </a:p>
        </p:txBody>
      </p:sp>
      <p:pic>
        <p:nvPicPr>
          <p:cNvPr id="5" name="Picture 2" descr="C:\Users\Laurent Ledoux\Documents\tree-head.png"/>
          <p:cNvPicPr>
            <a:picLocks noChangeAspect="1" noChangeArrowheads="1"/>
          </p:cNvPicPr>
          <p:nvPr/>
        </p:nvPicPr>
        <p:blipFill rotWithShape="1">
          <a:blip r:embed="rId3">
            <a:extLst>
              <a:ext uri="{28A0092B-C50C-407E-A947-70E740481C1C}">
                <a14:useLocalDpi xmlns:a14="http://schemas.microsoft.com/office/drawing/2010/main" val="0"/>
              </a:ext>
            </a:extLst>
          </a:blip>
          <a:srcRect l="16383" r="19288"/>
          <a:stretch/>
        </p:blipFill>
        <p:spPr bwMode="auto">
          <a:xfrm>
            <a:off x="3261770" y="-17565"/>
            <a:ext cx="5882229" cy="69029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aurent Ledoux\Documents\rootless-man.jpg"/>
          <p:cNvPicPr>
            <a:picLocks noChangeAspect="1" noChangeArrowheads="1"/>
          </p:cNvPicPr>
          <p:nvPr/>
        </p:nvPicPr>
        <p:blipFill rotWithShape="1">
          <a:blip r:embed="rId4">
            <a:extLst>
              <a:ext uri="{28A0092B-C50C-407E-A947-70E740481C1C}">
                <a14:useLocalDpi xmlns:a14="http://schemas.microsoft.com/office/drawing/2010/main" val="0"/>
              </a:ext>
            </a:extLst>
          </a:blip>
          <a:srcRect l="40550" t="13277" r="23380" b="7776"/>
          <a:stretch/>
        </p:blipFill>
        <p:spPr bwMode="auto">
          <a:xfrm>
            <a:off x="-36512" y="0"/>
            <a:ext cx="329828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7504" y="2889518"/>
            <a:ext cx="8856984" cy="2123658"/>
          </a:xfrm>
          <a:prstGeom prst="rect">
            <a:avLst/>
          </a:prstGeom>
          <a:noFill/>
        </p:spPr>
        <p:txBody>
          <a:bodyPr wrap="square" rtlCol="0">
            <a:spAutoFit/>
          </a:bodyPr>
          <a:lstStyle/>
          <a:p>
            <a:pPr algn="ctr"/>
            <a:r>
              <a:rPr lang="fr-BE" sz="4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La </a:t>
            </a:r>
            <a:r>
              <a:rPr lang="fr-BE" sz="4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résistance</a:t>
            </a:r>
            <a:r>
              <a:rPr lang="fr-BE" sz="4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à l’oppression est nourrie par </a:t>
            </a:r>
            <a:r>
              <a:rPr lang="fr-BE" sz="4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l’enracinement </a:t>
            </a:r>
            <a:r>
              <a:rPr lang="fr-BE" sz="4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a:p>
            <a:pPr algn="ctr"/>
            <a:r>
              <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Weil</a:t>
            </a:r>
            <a:endParaRPr lang="fr-B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0478585"/>
      </p:ext>
    </p:extLst>
  </p:cSld>
  <p:clrMapOvr>
    <a:masterClrMapping/>
  </p:clrMapOvr>
  <p:transition spd="slow">
    <p:wheel spokes="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Isaac Getz face"/>
          <p:cNvPicPr>
            <a:picLocks noChangeAspect="1" noChangeArrowheads="1"/>
          </p:cNvPicPr>
          <p:nvPr/>
        </p:nvPicPr>
        <p:blipFill>
          <a:blip r:embed="rId3"/>
          <a:srcRect l="8527" r="3925"/>
          <a:stretch>
            <a:fillRect/>
          </a:stretch>
        </p:blipFill>
        <p:spPr bwMode="auto">
          <a:xfrm>
            <a:off x="-14653" y="0"/>
            <a:ext cx="45866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39700" dir="2700000" algn="tl" rotWithShape="0">
                    <a:srgbClr val="333333">
                      <a:alpha val="64998"/>
                    </a:srgbClr>
                  </a:outerShdw>
                </a:effectLst>
              </a14:hiddenEffects>
            </a:ext>
          </a:extLst>
        </p:spPr>
      </p:pic>
      <p:pic>
        <p:nvPicPr>
          <p:cNvPr id="49155" name="Picture 2" descr="C:\Users\Laurent Ledoux\Documents\laloux.jpg"/>
          <p:cNvPicPr>
            <a:picLocks noChangeAspect="1" noChangeArrowheads="1"/>
          </p:cNvPicPr>
          <p:nvPr/>
        </p:nvPicPr>
        <p:blipFill>
          <a:blip r:embed="rId4">
            <a:extLst>
              <a:ext uri="{28A0092B-C50C-407E-A947-70E740481C1C}">
                <a14:useLocalDpi xmlns:a14="http://schemas.microsoft.com/office/drawing/2010/main" val="0"/>
              </a:ext>
            </a:extLst>
          </a:blip>
          <a:srcRect l="21187" r="20525" b="31676"/>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546903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Personal &amp; evolutionary growth</a:t>
            </a:r>
          </a:p>
          <a:p>
            <a:pPr algn="ctr">
              <a:defRPr/>
            </a:pPr>
            <a:r>
              <a:rPr lang="en-US" sz="2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Self-direction</a:t>
            </a:r>
            <a:endPar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endParaRPr>
          </a:p>
          <a:p>
            <a:pPr algn="ctr">
              <a:defRPr/>
            </a:pPr>
            <a:r>
              <a:rPr lang="en-US" sz="2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Intrinsic </a:t>
            </a: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equality &amp; wholeness</a:t>
            </a:r>
          </a:p>
        </p:txBody>
      </p:sp>
      <p:pic>
        <p:nvPicPr>
          <p:cNvPr id="49157" name="Picture 3" descr="C:\Users\Laurent Ledoux\Documents\laloux book.jpg"/>
          <p:cNvPicPr>
            <a:picLocks noChangeAspect="1" noChangeArrowheads="1"/>
          </p:cNvPicPr>
          <p:nvPr/>
        </p:nvPicPr>
        <p:blipFill>
          <a:blip r:embed="rId5">
            <a:extLst>
              <a:ext uri="{28A0092B-C50C-407E-A947-70E740481C1C}">
                <a14:useLocalDpi xmlns:a14="http://schemas.microsoft.com/office/drawing/2010/main" val="0"/>
              </a:ext>
            </a:extLst>
          </a:blip>
          <a:srcRect l="50000"/>
          <a:stretch>
            <a:fillRect/>
          </a:stretch>
        </p:blipFill>
        <p:spPr bwMode="auto">
          <a:xfrm>
            <a:off x="7895493" y="120552"/>
            <a:ext cx="1104900" cy="134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descr="C:\Users\Laurent Ledoux\Documents\freedom inc.jpg"/>
          <p:cNvPicPr>
            <a:picLocks noChangeAspect="1" noChangeArrowheads="1"/>
          </p:cNvPicPr>
          <p:nvPr/>
        </p:nvPicPr>
        <p:blipFill>
          <a:blip r:embed="rId6">
            <a:extLst>
              <a:ext uri="{28A0092B-C50C-407E-A947-70E740481C1C}">
                <a14:useLocalDpi xmlns:a14="http://schemas.microsoft.com/office/drawing/2010/main" val="0"/>
              </a:ext>
            </a:extLst>
          </a:blip>
          <a:srcRect l="18889" t="19333" r="24667" b="7245"/>
          <a:stretch>
            <a:fillRect/>
          </a:stretch>
        </p:blipFill>
        <p:spPr bwMode="auto">
          <a:xfrm>
            <a:off x="158261" y="120551"/>
            <a:ext cx="1033097"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381524" y="53531"/>
            <a:ext cx="2459298"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defRPr/>
            </a:pPr>
            <a:r>
              <a:rPr lang="en-US" sz="33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Getz</a:t>
            </a:r>
          </a:p>
        </p:txBody>
      </p:sp>
      <p:sp>
        <p:nvSpPr>
          <p:cNvPr id="11" name="Rectangle 6"/>
          <p:cNvSpPr>
            <a:spLocks noChangeArrowheads="1"/>
          </p:cNvSpPr>
          <p:nvPr/>
        </p:nvSpPr>
        <p:spPr bwMode="auto">
          <a:xfrm>
            <a:off x="5236708" y="53531"/>
            <a:ext cx="2459298"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r">
              <a:defRPr/>
            </a:pPr>
            <a:r>
              <a:rPr lang="en-US" sz="33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Laloux</a:t>
            </a:r>
          </a:p>
        </p:txBody>
      </p:sp>
      <p:sp>
        <p:nvSpPr>
          <p:cNvPr id="49" name="TextBox 48"/>
          <p:cNvSpPr txBox="1"/>
          <p:nvPr/>
        </p:nvSpPr>
        <p:spPr>
          <a:xfrm>
            <a:off x="-14483" y="764704"/>
            <a:ext cx="9144000" cy="1101458"/>
          </a:xfrm>
          <a:prstGeom prst="rect">
            <a:avLst/>
          </a:prstGeom>
          <a:noFill/>
        </p:spPr>
        <p:txBody>
          <a:bodyPr lIns="84966" tIns="42483" rIns="84966" bIns="42483">
            <a:spAutoFit/>
          </a:bodyPr>
          <a:lstStyle/>
          <a:p>
            <a:pPr algn="ctr">
              <a:defRPr/>
            </a:pPr>
            <a:r>
              <a:rPr lang="fr-FR" sz="6600" b="1"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Weiliens</a:t>
            </a:r>
            <a:r>
              <a:rPr lang="fr-FR" sz="66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a:t>
            </a:r>
            <a:endParaRPr lang="fr-FR" sz="6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65391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Pictures\Du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4"/>
            <a:ext cx="4844869" cy="6877484"/>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F:\Pictures\Taleb 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24014" r="25445" b="28443"/>
          <a:stretch/>
        </p:blipFill>
        <p:spPr bwMode="auto">
          <a:xfrm>
            <a:off x="4523995" y="-19484"/>
            <a:ext cx="4736120" cy="68774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092700" y="5971927"/>
            <a:ext cx="1617559"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Taleb</a:t>
            </a:r>
          </a:p>
        </p:txBody>
      </p:sp>
      <p:sp>
        <p:nvSpPr>
          <p:cNvPr id="6" name="ZoneTexte 5"/>
          <p:cNvSpPr txBox="1"/>
          <p:nvPr/>
        </p:nvSpPr>
        <p:spPr>
          <a:xfrm>
            <a:off x="1402627" y="5971927"/>
            <a:ext cx="2002472"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During</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#3</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238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Pictures\Du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4"/>
            <a:ext cx="4844869" cy="6877484"/>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F:\Pictures\Taleb 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24014" r="25445" b="28443"/>
          <a:stretch/>
        </p:blipFill>
        <p:spPr bwMode="auto">
          <a:xfrm>
            <a:off x="4523995" y="-19484"/>
            <a:ext cx="4736120" cy="68774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092700" y="5971927"/>
            <a:ext cx="1617559" cy="769441"/>
          </a:xfrm>
          <a:prstGeom prst="rect">
            <a:avLst/>
          </a:prstGeom>
          <a:noFill/>
        </p:spPr>
        <p:txBody>
          <a:bodyPr wrap="none" rtlCol="0">
            <a:spAutoFit/>
          </a:bodyPr>
          <a:lstStyle/>
          <a:p>
            <a:pPr algn="ctr"/>
            <a:r>
              <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Taleb</a:t>
            </a:r>
          </a:p>
        </p:txBody>
      </p:sp>
      <p:sp>
        <p:nvSpPr>
          <p:cNvPr id="6" name="ZoneTexte 5"/>
          <p:cNvSpPr txBox="1"/>
          <p:nvPr/>
        </p:nvSpPr>
        <p:spPr>
          <a:xfrm>
            <a:off x="1402627" y="5971927"/>
            <a:ext cx="2002472" cy="769441"/>
          </a:xfrm>
          <a:prstGeom prst="rect">
            <a:avLst/>
          </a:prstGeom>
          <a:noFill/>
        </p:spPr>
        <p:txBody>
          <a:bodyPr wrap="none" rtlCol="0">
            <a:spAutoFit/>
          </a:bodyPr>
          <a:lstStyle/>
          <a:p>
            <a:pPr algn="ctr"/>
            <a:r>
              <a:rPr lang="fr-BE"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During</a:t>
            </a:r>
            <a:endParaRPr lang="fr-B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0" name="ZoneTexte 9"/>
          <p:cNvSpPr txBox="1"/>
          <p:nvPr/>
        </p:nvSpPr>
        <p:spPr>
          <a:xfrm>
            <a:off x="107504" y="116632"/>
            <a:ext cx="3932487" cy="623248"/>
          </a:xfrm>
          <a:prstGeom prst="rect">
            <a:avLst/>
          </a:prstGeom>
          <a:noFill/>
        </p:spPr>
        <p:txBody>
          <a:bodyPr wrap="none" rtlCol="0">
            <a:spAutoFit/>
          </a:bodyPr>
          <a:lstStyle/>
          <a:p>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aradoxes «collectifs» #3</a:t>
            </a:r>
          </a:p>
          <a:p>
            <a:endParaRPr lang="fr-BE" sz="105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1" name="Ellipse 10"/>
          <p:cNvSpPr/>
          <p:nvPr/>
        </p:nvSpPr>
        <p:spPr>
          <a:xfrm>
            <a:off x="3296688" y="548680"/>
            <a:ext cx="2592664" cy="2612347"/>
          </a:xfrm>
          <a:prstGeom prst="ellipse">
            <a:avLst/>
          </a:prstGeom>
          <a:ln>
            <a:noFill/>
          </a:ln>
          <a:effectLst>
            <a:glow rad="228600">
              <a:srgbClr val="FFFF00">
                <a:alpha val="40000"/>
              </a:srgb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2" name="Ellipse 11"/>
          <p:cNvSpPr/>
          <p:nvPr/>
        </p:nvSpPr>
        <p:spPr>
          <a:xfrm>
            <a:off x="899591" y="3408941"/>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3" name="Ellipse 12"/>
          <p:cNvSpPr/>
          <p:nvPr/>
        </p:nvSpPr>
        <p:spPr>
          <a:xfrm>
            <a:off x="5651744" y="3399687"/>
            <a:ext cx="2592664" cy="2612347"/>
          </a:xfrm>
          <a:prstGeom prst="ellipse">
            <a:avLst/>
          </a:prstGeom>
          <a:ln>
            <a:noFill/>
          </a:ln>
          <a:effectLst>
            <a:glow rad="101600">
              <a:schemeClr val="bg1">
                <a:alpha val="40000"/>
              </a:schemeClr>
            </a:glow>
            <a:outerShdw blurRad="40000" dist="20000" dir="5400000" rotWithShape="0">
              <a:srgbClr val="000000">
                <a:alpha val="38000"/>
              </a:srgbClr>
            </a:outerShdw>
          </a:effectLst>
          <a:scene3d>
            <a:camera prst="orthographicFront"/>
            <a:lightRig rig="threePt" dir="t"/>
          </a:scene3d>
          <a:sp3d>
            <a:bevelT w="165100" prst="coolSlant"/>
          </a:sp3d>
        </p:spPr>
        <p:style>
          <a:lnRef idx="3">
            <a:schemeClr val="lt1"/>
          </a:lnRef>
          <a:fillRef idx="1003">
            <a:schemeClr val="lt2"/>
          </a:fillRef>
          <a:effectRef idx="1">
            <a:schemeClr val="dk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4" name="Connecteur droit 13"/>
          <p:cNvCxnSpPr>
            <a:stCxn id="13" idx="2"/>
            <a:endCxn id="12" idx="6"/>
          </p:cNvCxnSpPr>
          <p:nvPr/>
        </p:nvCxnSpPr>
        <p:spPr>
          <a:xfrm flipH="1">
            <a:off x="3492255" y="4705861"/>
            <a:ext cx="2159489" cy="925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11" idx="4"/>
            <a:endCxn id="12" idx="6"/>
          </p:cNvCxnSpPr>
          <p:nvPr/>
        </p:nvCxnSpPr>
        <p:spPr>
          <a:xfrm flipH="1">
            <a:off x="3492255" y="3161027"/>
            <a:ext cx="1100765" cy="1554088"/>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1" idx="4"/>
            <a:endCxn id="13" idx="2"/>
          </p:cNvCxnSpPr>
          <p:nvPr/>
        </p:nvCxnSpPr>
        <p:spPr>
          <a:xfrm>
            <a:off x="4593020" y="3161027"/>
            <a:ext cx="1058724" cy="1544834"/>
          </a:xfrm>
          <a:prstGeom prst="line">
            <a:avLst/>
          </a:prstGeom>
          <a:ln w="76200">
            <a:solidFill>
              <a:schemeClr val="bg1">
                <a:lumMod val="50000"/>
              </a:schemeClr>
            </a:solidFill>
          </a:ln>
          <a:effectLst>
            <a:glow rad="63500">
              <a:schemeClr val="bg1">
                <a:alpha val="40000"/>
              </a:schemeClr>
            </a:glow>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736833" y="4377298"/>
            <a:ext cx="2422485"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dirty="0" err="1" smtClean="0"/>
              <a:t>Mythos</a:t>
            </a:r>
            <a:endParaRPr lang="en-US" sz="1600" dirty="0"/>
          </a:p>
        </p:txBody>
      </p:sp>
      <p:sp>
        <p:nvSpPr>
          <p:cNvPr id="18" name="ZoneTexte 17"/>
          <p:cNvSpPr txBox="1"/>
          <p:nvPr/>
        </p:nvSpPr>
        <p:spPr>
          <a:xfrm>
            <a:off x="1069770" y="4377298"/>
            <a:ext cx="2252304" cy="707886"/>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0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fr-BE" dirty="0" smtClean="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rPr>
              <a:t>Logos</a:t>
            </a:r>
            <a:endParaRPr lang="en-US" sz="1800" dirty="0">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endParaRPr>
          </a:p>
        </p:txBody>
      </p:sp>
      <p:sp>
        <p:nvSpPr>
          <p:cNvPr id="19" name="ZoneTexte 18"/>
          <p:cNvSpPr txBox="1"/>
          <p:nvPr/>
        </p:nvSpPr>
        <p:spPr>
          <a:xfrm>
            <a:off x="3203848" y="764704"/>
            <a:ext cx="2757513" cy="1938992"/>
          </a:xfrm>
          <a:prstGeom prst="rect">
            <a:avLst/>
          </a:prstGeom>
          <a:noFill/>
          <a:effectLst>
            <a:outerShdw blurRad="50800" dist="50800" dir="5400000" algn="ctr" rotWithShape="0">
              <a:schemeClr val="bg1"/>
            </a:outerShdw>
          </a:effectLst>
        </p:spPr>
        <p:txBody>
          <a:bodyPr wrap="square" rtlCol="0">
            <a:spAutoFit/>
          </a:bodyPr>
          <a:lstStyle>
            <a:defPPr>
              <a:defRPr lang="en-US"/>
            </a:defPPr>
            <a:lvl1pPr algn="ctr">
              <a:defRPr sz="4400" b="1">
                <a:ln w="1905"/>
                <a:solidFill>
                  <a:schemeClr val="tx1">
                    <a:lumMod val="75000"/>
                    <a:lumOff val="25000"/>
                  </a:schemeClr>
                </a:solidFill>
                <a:effectLst>
                  <a:innerShdw blurRad="69850" dist="43180" dir="5400000">
                    <a:srgbClr val="FFFF66">
                      <a:alpha val="65000"/>
                    </a:srgbClr>
                  </a:innerShdw>
                </a:effectLst>
                <a:latin typeface="Arial" panose="020B0604020202020204" pitchFamily="34" charset="0"/>
                <a:cs typeface="Arial" panose="020B0604020202020204" pitchFamily="34" charset="0"/>
              </a:defRPr>
            </a:lvl1pPr>
          </a:lstStyle>
          <a:p>
            <a:r>
              <a:rPr lang="fr-BE" sz="4000" dirty="0" smtClean="0"/>
              <a:t>Ré-</a:t>
            </a:r>
            <a:r>
              <a:rPr lang="fr-BE" sz="4000" dirty="0" err="1" smtClean="0"/>
              <a:t>enchan</a:t>
            </a:r>
            <a:r>
              <a:rPr lang="fr-BE" sz="4000" dirty="0" smtClean="0"/>
              <a:t>-</a:t>
            </a:r>
            <a:r>
              <a:rPr lang="fr-BE" sz="4000" dirty="0" err="1" smtClean="0"/>
              <a:t>tement</a:t>
            </a:r>
            <a:endParaRPr lang="en-US" sz="4000" dirty="0"/>
          </a:p>
        </p:txBody>
      </p:sp>
    </p:spTree>
    <p:extLst>
      <p:ext uri="{BB962C8B-B14F-4D97-AF65-F5344CB8AC3E}">
        <p14:creationId xmlns:p14="http://schemas.microsoft.com/office/powerpoint/2010/main" val="1210202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p:bldP spid="18" grpId="0"/>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edoux - New Folder Copied on Groupware on 26 02 15\Bucher-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 y="0"/>
            <a:ext cx="9268435"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1147" y="181089"/>
            <a:ext cx="9268435" cy="1015663"/>
          </a:xfrm>
          <a:prstGeom prst="rect">
            <a:avLst/>
          </a:prstGeom>
          <a:solidFill>
            <a:srgbClr val="7F7F7F">
              <a:alpha val="80000"/>
            </a:srgbClr>
          </a:solidFill>
        </p:spPr>
        <p:txBody>
          <a:bodyPr wrap="square" rtlCol="0">
            <a:spAutoFit/>
          </a:bodyPr>
          <a:lstStyle/>
          <a:p>
            <a:pPr algn="ct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Massacre des </a:t>
            </a: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sorcières</a:t>
            </a: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et </a:t>
            </a:r>
            <a:r>
              <a:rPr lang="fr-BE"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béguines</a:t>
            </a:r>
            <a:r>
              <a:rPr lang="fr-B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 </a:t>
            </a:r>
          </a:p>
          <a:p>
            <a:pPr algn="ctr"/>
            <a:r>
              <a:rPr lang="fr-BE"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r>
              <a:rPr lang="fr-BE"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cte de naissance du capitalisme et du désenchantement ?</a:t>
            </a:r>
          </a:p>
        </p:txBody>
      </p:sp>
    </p:spTree>
    <p:extLst>
      <p:ext uri="{BB962C8B-B14F-4D97-AF65-F5344CB8AC3E}">
        <p14:creationId xmlns:p14="http://schemas.microsoft.com/office/powerpoint/2010/main" val="22562213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3555</Words>
  <Application>Microsoft Office PowerPoint</Application>
  <PresentationFormat>Affichage à l'écran (4:3)</PresentationFormat>
  <Paragraphs>905</Paragraphs>
  <Slides>119</Slides>
  <Notes>93</Notes>
  <HiddenSlides>0</HiddenSlides>
  <MMClips>0</MMClips>
  <ScaleCrop>false</ScaleCrop>
  <HeadingPairs>
    <vt:vector size="4" baseType="variant">
      <vt:variant>
        <vt:lpstr>Thème</vt:lpstr>
      </vt:variant>
      <vt:variant>
        <vt:i4>1</vt:i4>
      </vt:variant>
      <vt:variant>
        <vt:lpstr>Titres des diapositives</vt:lpstr>
      </vt:variant>
      <vt:variant>
        <vt:i4>119</vt:i4>
      </vt:variant>
    </vt:vector>
  </HeadingPairs>
  <TitlesOfParts>
    <vt:vector size="12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Work when you want Suppressing the obligation to clock-in &amp; out</vt:lpstr>
      <vt:lpstr>Work where you want</vt:lpstr>
      <vt:lpstr>Work where you want Cloud computing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My leadership style (Hay)</vt:lpstr>
      <vt:lpstr>The 5 stages of culture</vt:lpstr>
      <vt:lpstr>My former BU’s work climate (Hay)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Outer consciousness (divided in two) limits of CSR Bio conservateurs &amp; Transhumanists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Ampoules</vt:lpstr>
      <vt:lpstr>Présentation PowerPoint</vt:lpstr>
      <vt:lpstr>Bottom up / Top down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Ledoux</dc:creator>
  <cp:lastModifiedBy>Laurent Ledoux</cp:lastModifiedBy>
  <cp:revision>201</cp:revision>
  <cp:lastPrinted>2017-01-12T09:01:53Z</cp:lastPrinted>
  <dcterms:created xsi:type="dcterms:W3CDTF">2015-05-30T19:05:30Z</dcterms:created>
  <dcterms:modified xsi:type="dcterms:W3CDTF">2017-01-15T18:22:08Z</dcterms:modified>
</cp:coreProperties>
</file>