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3" r:id="rId1"/>
  </p:sldMasterIdLst>
  <p:notesMasterIdLst>
    <p:notesMasterId r:id="rId88"/>
  </p:notesMasterIdLst>
  <p:sldIdLst>
    <p:sldId id="564" r:id="rId2"/>
    <p:sldId id="459" r:id="rId3"/>
    <p:sldId id="563" r:id="rId4"/>
    <p:sldId id="549" r:id="rId5"/>
    <p:sldId id="540" r:id="rId6"/>
    <p:sldId id="536" r:id="rId7"/>
    <p:sldId id="458" r:id="rId8"/>
    <p:sldId id="548" r:id="rId9"/>
    <p:sldId id="539" r:id="rId10"/>
    <p:sldId id="611" r:id="rId11"/>
    <p:sldId id="612" r:id="rId12"/>
    <p:sldId id="585" r:id="rId13"/>
    <p:sldId id="586" r:id="rId14"/>
    <p:sldId id="588" r:id="rId15"/>
    <p:sldId id="589" r:id="rId16"/>
    <p:sldId id="631" r:id="rId17"/>
    <p:sldId id="632" r:id="rId18"/>
    <p:sldId id="633" r:id="rId19"/>
    <p:sldId id="654" r:id="rId20"/>
    <p:sldId id="655" r:id="rId21"/>
    <p:sldId id="656" r:id="rId22"/>
    <p:sldId id="634" r:id="rId23"/>
    <p:sldId id="635" r:id="rId24"/>
    <p:sldId id="636" r:id="rId25"/>
    <p:sldId id="602" r:id="rId26"/>
    <p:sldId id="610" r:id="rId27"/>
    <p:sldId id="616" r:id="rId28"/>
    <p:sldId id="640" r:id="rId29"/>
    <p:sldId id="637" r:id="rId30"/>
    <p:sldId id="638" r:id="rId31"/>
    <p:sldId id="639" r:id="rId32"/>
    <p:sldId id="606" r:id="rId33"/>
    <p:sldId id="620" r:id="rId34"/>
    <p:sldId id="607" r:id="rId35"/>
    <p:sldId id="624" r:id="rId36"/>
    <p:sldId id="625" r:id="rId37"/>
    <p:sldId id="626" r:id="rId38"/>
    <p:sldId id="627" r:id="rId39"/>
    <p:sldId id="641" r:id="rId40"/>
    <p:sldId id="565" r:id="rId41"/>
    <p:sldId id="566" r:id="rId42"/>
    <p:sldId id="567" r:id="rId43"/>
    <p:sldId id="568" r:id="rId44"/>
    <p:sldId id="569" r:id="rId45"/>
    <p:sldId id="570" r:id="rId46"/>
    <p:sldId id="571" r:id="rId47"/>
    <p:sldId id="572" r:id="rId48"/>
    <p:sldId id="573" r:id="rId49"/>
    <p:sldId id="574" r:id="rId50"/>
    <p:sldId id="575" r:id="rId51"/>
    <p:sldId id="576" r:id="rId52"/>
    <p:sldId id="577" r:id="rId53"/>
    <p:sldId id="578" r:id="rId54"/>
    <p:sldId id="579" r:id="rId55"/>
    <p:sldId id="580" r:id="rId56"/>
    <p:sldId id="581" r:id="rId57"/>
    <p:sldId id="582" r:id="rId58"/>
    <p:sldId id="583" r:id="rId59"/>
    <p:sldId id="500" r:id="rId60"/>
    <p:sldId id="502" r:id="rId61"/>
    <p:sldId id="504" r:id="rId62"/>
    <p:sldId id="514" r:id="rId63"/>
    <p:sldId id="515" r:id="rId64"/>
    <p:sldId id="516" r:id="rId65"/>
    <p:sldId id="517" r:id="rId66"/>
    <p:sldId id="456" r:id="rId67"/>
    <p:sldId id="642" r:id="rId68"/>
    <p:sldId id="643" r:id="rId69"/>
    <p:sldId id="644" r:id="rId70"/>
    <p:sldId id="645" r:id="rId71"/>
    <p:sldId id="646" r:id="rId72"/>
    <p:sldId id="647" r:id="rId73"/>
    <p:sldId id="648" r:id="rId74"/>
    <p:sldId id="649" r:id="rId75"/>
    <p:sldId id="650" r:id="rId76"/>
    <p:sldId id="651" r:id="rId77"/>
    <p:sldId id="652" r:id="rId78"/>
    <p:sldId id="653" r:id="rId79"/>
    <p:sldId id="541" r:id="rId80"/>
    <p:sldId id="542" r:id="rId81"/>
    <p:sldId id="543" r:id="rId82"/>
    <p:sldId id="544" r:id="rId83"/>
    <p:sldId id="545" r:id="rId84"/>
    <p:sldId id="546" r:id="rId85"/>
    <p:sldId id="547" r:id="rId86"/>
    <p:sldId id="629" r:id="rId87"/>
  </p:sldIdLst>
  <p:sldSz cx="9144000" cy="6858000" type="screen4x3"/>
  <p:notesSz cx="6797675" cy="9926638"/>
  <p:custDataLst>
    <p:tags r:id="rId89"/>
  </p:custDataLst>
  <p:defaultTex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p:defaultTextStyle>
  <p:extLst>
    <p:ext uri="{EFAFB233-063F-42B5-8137-9DF3F51BA10A}">
      <p15:sldGuideLst xmlns:p15="http://schemas.microsoft.com/office/powerpoint/2012/main">
        <p15:guide id="1" orient="horz" pos="138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 Pauwels" initials="CP" lastIdx="21" clrIdx="0"/>
  <p:cmAuthor id="1" name="alain doultremont" initials="a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58"/>
    <a:srgbClr val="EAEAEA"/>
    <a:srgbClr val="EAEF11"/>
    <a:srgbClr val="C0C0C0"/>
    <a:srgbClr val="09B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7" autoAdjust="0"/>
    <p:restoredTop sz="94660"/>
  </p:normalViewPr>
  <p:slideViewPr>
    <p:cSldViewPr snapToObjects="1">
      <p:cViewPr>
        <p:scale>
          <a:sx n="75" d="100"/>
          <a:sy n="75" d="100"/>
        </p:scale>
        <p:origin x="1512" y="264"/>
      </p:cViewPr>
      <p:guideLst>
        <p:guide orient="horz" pos="1389"/>
        <p:guide pos="2880"/>
      </p:guideLst>
    </p:cSldViewPr>
  </p:slideViewPr>
  <p:notesTextViewPr>
    <p:cViewPr>
      <p:scale>
        <a:sx n="1" d="1"/>
        <a:sy n="1" d="1"/>
      </p:scale>
      <p:origin x="0" y="0"/>
    </p:cViewPr>
  </p:notesTextViewPr>
  <p:sorterViewPr>
    <p:cViewPr>
      <p:scale>
        <a:sx n="100" d="100"/>
        <a:sy n="100" d="100"/>
      </p:scale>
      <p:origin x="0" y="18018"/>
    </p:cViewPr>
  </p:sorterViewPr>
  <p:notesViewPr>
    <p:cSldViewPr snapToObjects="1">
      <p:cViewPr varScale="1">
        <p:scale>
          <a:sx n="61" d="100"/>
          <a:sy n="61" d="100"/>
        </p:scale>
        <p:origin x="-3336"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5C9C9-392A-FD42-9A06-123EC967BE8A}" type="doc">
      <dgm:prSet loTypeId="urn:microsoft.com/office/officeart/2005/8/layout/radial6" loCatId="" qsTypeId="urn:microsoft.com/office/officeart/2005/8/quickstyle/simple2" qsCatId="simple" csTypeId="urn:microsoft.com/office/officeart/2005/8/colors/colorful1" csCatId="colorful" phldr="1"/>
      <dgm:spPr/>
      <dgm:t>
        <a:bodyPr/>
        <a:lstStyle/>
        <a:p>
          <a:endParaRPr lang="nl-NL"/>
        </a:p>
      </dgm:t>
    </dgm:pt>
    <dgm:pt modelId="{FDB07B46-DDB0-5E46-A896-2F3F5BCFE88A}">
      <dgm:prSet phldrT="[Tekst]" custT="1"/>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t>
        <a:bodyPr/>
        <a:lstStyle/>
        <a:p>
          <a:endParaRPr lang="nl-NL" sz="1100" dirty="0"/>
        </a:p>
      </dgm:t>
    </dgm:pt>
    <dgm:pt modelId="{1467F571-73DE-1E4F-AAAD-C6A64525935A}" type="parTrans" cxnId="{7DCF4B6B-286A-1C4C-86CB-48420C733914}">
      <dgm:prSet/>
      <dgm:spPr/>
      <dgm:t>
        <a:bodyPr/>
        <a:lstStyle/>
        <a:p>
          <a:endParaRPr lang="nl-NL"/>
        </a:p>
      </dgm:t>
    </dgm:pt>
    <dgm:pt modelId="{6BC1A993-3464-144B-9CF9-6D66B6BE0FFB}" type="sibTrans" cxnId="{7DCF4B6B-286A-1C4C-86CB-48420C733914}">
      <dgm:prSet/>
      <dgm:spPr/>
      <dgm:t>
        <a:bodyPr/>
        <a:lstStyle/>
        <a:p>
          <a:endParaRPr lang="nl-NL"/>
        </a:p>
      </dgm:t>
    </dgm:pt>
    <dgm:pt modelId="{98F0335A-3E01-AF4D-8A00-4278C5559AFF}">
      <dgm:prSet phldrT="[Tekst]" custT="1"/>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t>
        <a:bodyPr/>
        <a:lstStyle/>
        <a:p>
          <a:endParaRPr lang="nl-NL" sz="1100" dirty="0"/>
        </a:p>
      </dgm:t>
    </dgm:pt>
    <dgm:pt modelId="{229DB1AC-BC2B-264B-A3C5-098D10732101}" type="parTrans" cxnId="{F214D32D-7BCD-6E4C-8F61-46B5ED99D63E}">
      <dgm:prSet/>
      <dgm:spPr/>
      <dgm:t>
        <a:bodyPr/>
        <a:lstStyle/>
        <a:p>
          <a:endParaRPr lang="nl-NL"/>
        </a:p>
      </dgm:t>
    </dgm:pt>
    <dgm:pt modelId="{5522D047-7B5C-C844-9BCE-904DC1BF0434}" type="sibTrans" cxnId="{F214D32D-7BCD-6E4C-8F61-46B5ED99D63E}">
      <dgm:prSet/>
      <dgm:spPr/>
      <dgm:t>
        <a:bodyPr/>
        <a:lstStyle/>
        <a:p>
          <a:endParaRPr lang="nl-NL"/>
        </a:p>
      </dgm:t>
    </dgm:pt>
    <dgm:pt modelId="{4771A04E-4FE2-914B-B139-35692CDA4609}">
      <dgm:prSet phldrT="[Tekst]" custT="1"/>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nl-NL" sz="1100" dirty="0"/>
        </a:p>
      </dgm:t>
    </dgm:pt>
    <dgm:pt modelId="{41FBCF17-CF9C-9947-AD78-62D844F1B449}" type="parTrans" cxnId="{18DE9085-325C-1245-A3FE-3BC4320C7F15}">
      <dgm:prSet/>
      <dgm:spPr/>
      <dgm:t>
        <a:bodyPr/>
        <a:lstStyle/>
        <a:p>
          <a:endParaRPr lang="nl-NL"/>
        </a:p>
      </dgm:t>
    </dgm:pt>
    <dgm:pt modelId="{971F8206-45AA-7842-82FD-302A1519E7C0}" type="sibTrans" cxnId="{18DE9085-325C-1245-A3FE-3BC4320C7F15}">
      <dgm:prSet/>
      <dgm:spPr/>
      <dgm:t>
        <a:bodyPr/>
        <a:lstStyle/>
        <a:p>
          <a:endParaRPr lang="nl-NL"/>
        </a:p>
      </dgm:t>
    </dgm:pt>
    <dgm:pt modelId="{A291A6BC-C264-CD42-9A45-4D44CCB3106D}">
      <dgm:prSet phldrT="[Tekst]" custT="1"/>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t>
        <a:bodyPr/>
        <a:lstStyle/>
        <a:p>
          <a:endParaRPr lang="nl-NL" sz="1100" dirty="0"/>
        </a:p>
      </dgm:t>
    </dgm:pt>
    <dgm:pt modelId="{D0232429-3D2E-5D49-9551-ECC0EAAA12C0}" type="parTrans" cxnId="{CF39A89C-3C3A-0844-8AF6-A09A0C48F3BE}">
      <dgm:prSet/>
      <dgm:spPr/>
      <dgm:t>
        <a:bodyPr/>
        <a:lstStyle/>
        <a:p>
          <a:endParaRPr lang="nl-NL"/>
        </a:p>
      </dgm:t>
    </dgm:pt>
    <dgm:pt modelId="{7513EB33-C77F-CA41-9164-2163C1DC3DB2}" type="sibTrans" cxnId="{CF39A89C-3C3A-0844-8AF6-A09A0C48F3BE}">
      <dgm:prSet/>
      <dgm:spPr/>
      <dgm:t>
        <a:bodyPr/>
        <a:lstStyle/>
        <a:p>
          <a:endParaRPr lang="nl-NL"/>
        </a:p>
      </dgm:t>
    </dgm:pt>
    <dgm:pt modelId="{B1E0D2E7-4238-2842-A7D2-D6B3351DCD2A}">
      <dgm:prSet phldrT="[Tekst]" custT="1"/>
      <dgm:spPr/>
      <dgm:t>
        <a:bodyPr/>
        <a:lstStyle/>
        <a:p>
          <a:r>
            <a:rPr lang="nl-NL" sz="2300" b="1" dirty="0" err="1" smtClean="0">
              <a:solidFill>
                <a:schemeClr val="tx1"/>
              </a:solidFill>
            </a:rPr>
            <a:t>Défis</a:t>
          </a:r>
          <a:r>
            <a:rPr lang="nl-NL" sz="2300" b="1" dirty="0" smtClean="0">
              <a:solidFill>
                <a:schemeClr val="tx1"/>
              </a:solidFill>
            </a:rPr>
            <a:t> </a:t>
          </a:r>
          <a:r>
            <a:rPr lang="nl-NL" sz="2300" b="1" dirty="0" err="1" smtClean="0">
              <a:solidFill>
                <a:schemeClr val="tx1"/>
              </a:solidFill>
            </a:rPr>
            <a:t>Mobilité</a:t>
          </a:r>
          <a:r>
            <a:rPr lang="nl-NL" sz="2300" b="1" dirty="0" smtClean="0">
              <a:solidFill>
                <a:schemeClr val="tx1"/>
              </a:solidFill>
            </a:rPr>
            <a:t> </a:t>
          </a:r>
          <a:r>
            <a:rPr lang="nl-NL" sz="2300" b="1" dirty="0" err="1" smtClean="0">
              <a:solidFill>
                <a:schemeClr val="tx1"/>
              </a:solidFill>
            </a:rPr>
            <a:t>durable</a:t>
          </a:r>
          <a:endParaRPr lang="nl-NL" sz="2300" b="1" dirty="0">
            <a:solidFill>
              <a:schemeClr val="tx1"/>
            </a:solidFill>
          </a:endParaRPr>
        </a:p>
      </dgm:t>
    </dgm:pt>
    <dgm:pt modelId="{A05FC618-9B4A-5743-B116-39249BEB88BD}" type="sibTrans" cxnId="{335D2F3C-FAD7-9440-B4B6-5B32D6A8A800}">
      <dgm:prSet/>
      <dgm:spPr/>
      <dgm:t>
        <a:bodyPr/>
        <a:lstStyle/>
        <a:p>
          <a:endParaRPr lang="nl-NL"/>
        </a:p>
      </dgm:t>
    </dgm:pt>
    <dgm:pt modelId="{28CAE91C-F2D4-2248-9C3B-3EB9F868931B}" type="parTrans" cxnId="{335D2F3C-FAD7-9440-B4B6-5B32D6A8A800}">
      <dgm:prSet/>
      <dgm:spPr/>
      <dgm:t>
        <a:bodyPr/>
        <a:lstStyle/>
        <a:p>
          <a:endParaRPr lang="nl-NL"/>
        </a:p>
      </dgm:t>
    </dgm:pt>
    <dgm:pt modelId="{2E815012-14A4-F544-9376-3716A8275E2C}" type="pres">
      <dgm:prSet presAssocID="{5E45C9C9-392A-FD42-9A06-123EC967BE8A}" presName="Name0" presStyleCnt="0">
        <dgm:presLayoutVars>
          <dgm:chMax val="1"/>
          <dgm:dir/>
          <dgm:animLvl val="ctr"/>
          <dgm:resizeHandles val="exact"/>
        </dgm:presLayoutVars>
      </dgm:prSet>
      <dgm:spPr/>
      <dgm:t>
        <a:bodyPr/>
        <a:lstStyle/>
        <a:p>
          <a:endParaRPr lang="nl-NL"/>
        </a:p>
      </dgm:t>
    </dgm:pt>
    <dgm:pt modelId="{CF663BFB-C845-2D4A-AD99-2F49EDBAF289}" type="pres">
      <dgm:prSet presAssocID="{B1E0D2E7-4238-2842-A7D2-D6B3351DCD2A}" presName="centerShape" presStyleLbl="node0" presStyleIdx="0" presStyleCnt="1" custScaleX="98372"/>
      <dgm:spPr/>
      <dgm:t>
        <a:bodyPr/>
        <a:lstStyle/>
        <a:p>
          <a:endParaRPr lang="nl-NL"/>
        </a:p>
      </dgm:t>
    </dgm:pt>
    <dgm:pt modelId="{BF4285B4-70BB-1845-BC3B-6CCB2EC63590}" type="pres">
      <dgm:prSet presAssocID="{FDB07B46-DDB0-5E46-A896-2F3F5BCFE88A}" presName="node" presStyleLbl="node1" presStyleIdx="0" presStyleCnt="4" custScaleX="133605" custScaleY="133605">
        <dgm:presLayoutVars>
          <dgm:bulletEnabled val="1"/>
        </dgm:presLayoutVars>
      </dgm:prSet>
      <dgm:spPr/>
      <dgm:t>
        <a:bodyPr/>
        <a:lstStyle/>
        <a:p>
          <a:endParaRPr lang="nl-NL"/>
        </a:p>
      </dgm:t>
    </dgm:pt>
    <dgm:pt modelId="{3495FF0D-F7D9-7F4E-9F29-E89991332075}" type="pres">
      <dgm:prSet presAssocID="{FDB07B46-DDB0-5E46-A896-2F3F5BCFE88A}" presName="dummy" presStyleCnt="0"/>
      <dgm:spPr/>
    </dgm:pt>
    <dgm:pt modelId="{626B79D2-C83F-7E45-B51C-F656B2B6A2DC}" type="pres">
      <dgm:prSet presAssocID="{6BC1A993-3464-144B-9CF9-6D66B6BE0FFB}" presName="sibTrans" presStyleLbl="sibTrans2D1" presStyleIdx="0" presStyleCnt="4"/>
      <dgm:spPr/>
      <dgm:t>
        <a:bodyPr/>
        <a:lstStyle/>
        <a:p>
          <a:endParaRPr lang="nl-NL"/>
        </a:p>
      </dgm:t>
    </dgm:pt>
    <dgm:pt modelId="{FFED927A-E016-1746-B8C4-C49892EC30BA}" type="pres">
      <dgm:prSet presAssocID="{98F0335A-3E01-AF4D-8A00-4278C5559AFF}" presName="node" presStyleLbl="node1" presStyleIdx="1" presStyleCnt="4" custScaleX="133605" custScaleY="133605">
        <dgm:presLayoutVars>
          <dgm:bulletEnabled val="1"/>
        </dgm:presLayoutVars>
      </dgm:prSet>
      <dgm:spPr/>
      <dgm:t>
        <a:bodyPr/>
        <a:lstStyle/>
        <a:p>
          <a:endParaRPr lang="nl-NL"/>
        </a:p>
      </dgm:t>
    </dgm:pt>
    <dgm:pt modelId="{586BA7F4-4348-5E41-BF83-48E06673FA80}" type="pres">
      <dgm:prSet presAssocID="{98F0335A-3E01-AF4D-8A00-4278C5559AFF}" presName="dummy" presStyleCnt="0"/>
      <dgm:spPr/>
    </dgm:pt>
    <dgm:pt modelId="{40E397FD-6190-F346-A931-8CB5A365A7C9}" type="pres">
      <dgm:prSet presAssocID="{5522D047-7B5C-C844-9BCE-904DC1BF0434}" presName="sibTrans" presStyleLbl="sibTrans2D1" presStyleIdx="1" presStyleCnt="4"/>
      <dgm:spPr/>
      <dgm:t>
        <a:bodyPr/>
        <a:lstStyle/>
        <a:p>
          <a:endParaRPr lang="nl-NL"/>
        </a:p>
      </dgm:t>
    </dgm:pt>
    <dgm:pt modelId="{E083124A-AE0E-4846-96E6-442C8CE72B24}" type="pres">
      <dgm:prSet presAssocID="{4771A04E-4FE2-914B-B139-35692CDA4609}" presName="node" presStyleLbl="node1" presStyleIdx="2" presStyleCnt="4" custScaleX="133605" custScaleY="133605">
        <dgm:presLayoutVars>
          <dgm:bulletEnabled val="1"/>
        </dgm:presLayoutVars>
      </dgm:prSet>
      <dgm:spPr/>
      <dgm:t>
        <a:bodyPr/>
        <a:lstStyle/>
        <a:p>
          <a:endParaRPr lang="nl-NL"/>
        </a:p>
      </dgm:t>
    </dgm:pt>
    <dgm:pt modelId="{8E747770-1EA6-8245-8158-05A23863F432}" type="pres">
      <dgm:prSet presAssocID="{4771A04E-4FE2-914B-B139-35692CDA4609}" presName="dummy" presStyleCnt="0"/>
      <dgm:spPr/>
    </dgm:pt>
    <dgm:pt modelId="{8E012DAA-5305-5B4B-9473-EC33F5A8C06F}" type="pres">
      <dgm:prSet presAssocID="{971F8206-45AA-7842-82FD-302A1519E7C0}" presName="sibTrans" presStyleLbl="sibTrans2D1" presStyleIdx="2" presStyleCnt="4"/>
      <dgm:spPr/>
      <dgm:t>
        <a:bodyPr/>
        <a:lstStyle/>
        <a:p>
          <a:endParaRPr lang="nl-NL"/>
        </a:p>
      </dgm:t>
    </dgm:pt>
    <dgm:pt modelId="{4FE405EE-9018-2C4B-A738-D2014C08CD02}" type="pres">
      <dgm:prSet presAssocID="{A291A6BC-C264-CD42-9A45-4D44CCB3106D}" presName="node" presStyleLbl="node1" presStyleIdx="3" presStyleCnt="4" custScaleX="133605" custScaleY="133605">
        <dgm:presLayoutVars>
          <dgm:bulletEnabled val="1"/>
        </dgm:presLayoutVars>
      </dgm:prSet>
      <dgm:spPr/>
      <dgm:t>
        <a:bodyPr/>
        <a:lstStyle/>
        <a:p>
          <a:endParaRPr lang="nl-NL"/>
        </a:p>
      </dgm:t>
    </dgm:pt>
    <dgm:pt modelId="{B21CDF78-BEFD-2745-9CD0-242FC5DCDDE0}" type="pres">
      <dgm:prSet presAssocID="{A291A6BC-C264-CD42-9A45-4D44CCB3106D}" presName="dummy" presStyleCnt="0"/>
      <dgm:spPr/>
    </dgm:pt>
    <dgm:pt modelId="{DE1D1FF7-30E8-2945-BE1E-DD06BC2B984A}" type="pres">
      <dgm:prSet presAssocID="{7513EB33-C77F-CA41-9164-2163C1DC3DB2}" presName="sibTrans" presStyleLbl="sibTrans2D1" presStyleIdx="3" presStyleCnt="4"/>
      <dgm:spPr/>
      <dgm:t>
        <a:bodyPr/>
        <a:lstStyle/>
        <a:p>
          <a:endParaRPr lang="nl-NL"/>
        </a:p>
      </dgm:t>
    </dgm:pt>
  </dgm:ptLst>
  <dgm:cxnLst>
    <dgm:cxn modelId="{7DCF4B6B-286A-1C4C-86CB-48420C733914}" srcId="{B1E0D2E7-4238-2842-A7D2-D6B3351DCD2A}" destId="{FDB07B46-DDB0-5E46-A896-2F3F5BCFE88A}" srcOrd="0" destOrd="0" parTransId="{1467F571-73DE-1E4F-AAAD-C6A64525935A}" sibTransId="{6BC1A993-3464-144B-9CF9-6D66B6BE0FFB}"/>
    <dgm:cxn modelId="{F214D32D-7BCD-6E4C-8F61-46B5ED99D63E}" srcId="{B1E0D2E7-4238-2842-A7D2-D6B3351DCD2A}" destId="{98F0335A-3E01-AF4D-8A00-4278C5559AFF}" srcOrd="1" destOrd="0" parTransId="{229DB1AC-BC2B-264B-A3C5-098D10732101}" sibTransId="{5522D047-7B5C-C844-9BCE-904DC1BF0434}"/>
    <dgm:cxn modelId="{00C12A88-1585-4783-842D-A986A9E96579}" type="presOf" srcId="{98F0335A-3E01-AF4D-8A00-4278C5559AFF}" destId="{FFED927A-E016-1746-B8C4-C49892EC30BA}" srcOrd="0" destOrd="0" presId="urn:microsoft.com/office/officeart/2005/8/layout/radial6"/>
    <dgm:cxn modelId="{569B4C3F-C663-4969-B2D1-38D65608890A}" type="presOf" srcId="{B1E0D2E7-4238-2842-A7D2-D6B3351DCD2A}" destId="{CF663BFB-C845-2D4A-AD99-2F49EDBAF289}" srcOrd="0" destOrd="0" presId="urn:microsoft.com/office/officeart/2005/8/layout/radial6"/>
    <dgm:cxn modelId="{F223BACE-0FDE-4B24-AB57-06B6F3A14E95}" type="presOf" srcId="{FDB07B46-DDB0-5E46-A896-2F3F5BCFE88A}" destId="{BF4285B4-70BB-1845-BC3B-6CCB2EC63590}" srcOrd="0" destOrd="0" presId="urn:microsoft.com/office/officeart/2005/8/layout/radial6"/>
    <dgm:cxn modelId="{335D2F3C-FAD7-9440-B4B6-5B32D6A8A800}" srcId="{5E45C9C9-392A-FD42-9A06-123EC967BE8A}" destId="{B1E0D2E7-4238-2842-A7D2-D6B3351DCD2A}" srcOrd="0" destOrd="0" parTransId="{28CAE91C-F2D4-2248-9C3B-3EB9F868931B}" sibTransId="{A05FC618-9B4A-5743-B116-39249BEB88BD}"/>
    <dgm:cxn modelId="{1AB4347D-497C-490A-8E3A-C1DC5C704299}" type="presOf" srcId="{4771A04E-4FE2-914B-B139-35692CDA4609}" destId="{E083124A-AE0E-4846-96E6-442C8CE72B24}" srcOrd="0" destOrd="0" presId="urn:microsoft.com/office/officeart/2005/8/layout/radial6"/>
    <dgm:cxn modelId="{DB76978A-8C75-49A8-80D8-110CBFB44A4B}" type="presOf" srcId="{971F8206-45AA-7842-82FD-302A1519E7C0}" destId="{8E012DAA-5305-5B4B-9473-EC33F5A8C06F}" srcOrd="0" destOrd="0" presId="urn:microsoft.com/office/officeart/2005/8/layout/radial6"/>
    <dgm:cxn modelId="{545B307C-80A8-4052-8C67-BBFD3F2064C0}" type="presOf" srcId="{A291A6BC-C264-CD42-9A45-4D44CCB3106D}" destId="{4FE405EE-9018-2C4B-A738-D2014C08CD02}" srcOrd="0" destOrd="0" presId="urn:microsoft.com/office/officeart/2005/8/layout/radial6"/>
    <dgm:cxn modelId="{18DE9085-325C-1245-A3FE-3BC4320C7F15}" srcId="{B1E0D2E7-4238-2842-A7D2-D6B3351DCD2A}" destId="{4771A04E-4FE2-914B-B139-35692CDA4609}" srcOrd="2" destOrd="0" parTransId="{41FBCF17-CF9C-9947-AD78-62D844F1B449}" sibTransId="{971F8206-45AA-7842-82FD-302A1519E7C0}"/>
    <dgm:cxn modelId="{CF39A89C-3C3A-0844-8AF6-A09A0C48F3BE}" srcId="{B1E0D2E7-4238-2842-A7D2-D6B3351DCD2A}" destId="{A291A6BC-C264-CD42-9A45-4D44CCB3106D}" srcOrd="3" destOrd="0" parTransId="{D0232429-3D2E-5D49-9551-ECC0EAAA12C0}" sibTransId="{7513EB33-C77F-CA41-9164-2163C1DC3DB2}"/>
    <dgm:cxn modelId="{5632FD4D-FE2F-4FED-B4DE-9775500A57F1}" type="presOf" srcId="{7513EB33-C77F-CA41-9164-2163C1DC3DB2}" destId="{DE1D1FF7-30E8-2945-BE1E-DD06BC2B984A}" srcOrd="0" destOrd="0" presId="urn:microsoft.com/office/officeart/2005/8/layout/radial6"/>
    <dgm:cxn modelId="{6C27CFAA-5411-424C-B003-02D2BE1529CE}" type="presOf" srcId="{6BC1A993-3464-144B-9CF9-6D66B6BE0FFB}" destId="{626B79D2-C83F-7E45-B51C-F656B2B6A2DC}" srcOrd="0" destOrd="0" presId="urn:microsoft.com/office/officeart/2005/8/layout/radial6"/>
    <dgm:cxn modelId="{4DA8CAD7-5372-47DC-A7BF-2453166F7367}" type="presOf" srcId="{5E45C9C9-392A-FD42-9A06-123EC967BE8A}" destId="{2E815012-14A4-F544-9376-3716A8275E2C}" srcOrd="0" destOrd="0" presId="urn:microsoft.com/office/officeart/2005/8/layout/radial6"/>
    <dgm:cxn modelId="{F6989A1F-5618-4A40-B162-45E2A2F0ACE3}" type="presOf" srcId="{5522D047-7B5C-C844-9BCE-904DC1BF0434}" destId="{40E397FD-6190-F346-A931-8CB5A365A7C9}" srcOrd="0" destOrd="0" presId="urn:microsoft.com/office/officeart/2005/8/layout/radial6"/>
    <dgm:cxn modelId="{8E4C1D34-466F-4C97-AA23-E6E07171E6C1}" type="presParOf" srcId="{2E815012-14A4-F544-9376-3716A8275E2C}" destId="{CF663BFB-C845-2D4A-AD99-2F49EDBAF289}" srcOrd="0" destOrd="0" presId="urn:microsoft.com/office/officeart/2005/8/layout/radial6"/>
    <dgm:cxn modelId="{0C297EE0-DD17-4E01-8019-817DC8171A0A}" type="presParOf" srcId="{2E815012-14A4-F544-9376-3716A8275E2C}" destId="{BF4285B4-70BB-1845-BC3B-6CCB2EC63590}" srcOrd="1" destOrd="0" presId="urn:microsoft.com/office/officeart/2005/8/layout/radial6"/>
    <dgm:cxn modelId="{0E9BE1E8-06EF-4E33-8675-B6C0C738967E}" type="presParOf" srcId="{2E815012-14A4-F544-9376-3716A8275E2C}" destId="{3495FF0D-F7D9-7F4E-9F29-E89991332075}" srcOrd="2" destOrd="0" presId="urn:microsoft.com/office/officeart/2005/8/layout/radial6"/>
    <dgm:cxn modelId="{89A89C8C-7565-4D7D-B022-C1B608E2D139}" type="presParOf" srcId="{2E815012-14A4-F544-9376-3716A8275E2C}" destId="{626B79D2-C83F-7E45-B51C-F656B2B6A2DC}" srcOrd="3" destOrd="0" presId="urn:microsoft.com/office/officeart/2005/8/layout/radial6"/>
    <dgm:cxn modelId="{A3EF8CA4-8CF4-4C9A-AA99-FF1E34F0851B}" type="presParOf" srcId="{2E815012-14A4-F544-9376-3716A8275E2C}" destId="{FFED927A-E016-1746-B8C4-C49892EC30BA}" srcOrd="4" destOrd="0" presId="urn:microsoft.com/office/officeart/2005/8/layout/radial6"/>
    <dgm:cxn modelId="{0D886FF3-F2CE-4575-BD24-316BA0433DA7}" type="presParOf" srcId="{2E815012-14A4-F544-9376-3716A8275E2C}" destId="{586BA7F4-4348-5E41-BF83-48E06673FA80}" srcOrd="5" destOrd="0" presId="urn:microsoft.com/office/officeart/2005/8/layout/radial6"/>
    <dgm:cxn modelId="{0C2F0A43-5E39-4EC3-978A-931AA2F962E2}" type="presParOf" srcId="{2E815012-14A4-F544-9376-3716A8275E2C}" destId="{40E397FD-6190-F346-A931-8CB5A365A7C9}" srcOrd="6" destOrd="0" presId="urn:microsoft.com/office/officeart/2005/8/layout/radial6"/>
    <dgm:cxn modelId="{AC7368E2-DCBF-412B-9FFD-207D37986C3E}" type="presParOf" srcId="{2E815012-14A4-F544-9376-3716A8275E2C}" destId="{E083124A-AE0E-4846-96E6-442C8CE72B24}" srcOrd="7" destOrd="0" presId="urn:microsoft.com/office/officeart/2005/8/layout/radial6"/>
    <dgm:cxn modelId="{FA333ED8-885F-44F8-9719-5548A7092190}" type="presParOf" srcId="{2E815012-14A4-F544-9376-3716A8275E2C}" destId="{8E747770-1EA6-8245-8158-05A23863F432}" srcOrd="8" destOrd="0" presId="urn:microsoft.com/office/officeart/2005/8/layout/radial6"/>
    <dgm:cxn modelId="{4B54178F-AC55-46C8-8450-885B4C093448}" type="presParOf" srcId="{2E815012-14A4-F544-9376-3716A8275E2C}" destId="{8E012DAA-5305-5B4B-9473-EC33F5A8C06F}" srcOrd="9" destOrd="0" presId="urn:microsoft.com/office/officeart/2005/8/layout/radial6"/>
    <dgm:cxn modelId="{B96A8919-1829-4BE5-8BD8-462A74711F39}" type="presParOf" srcId="{2E815012-14A4-F544-9376-3716A8275E2C}" destId="{4FE405EE-9018-2C4B-A738-D2014C08CD02}" srcOrd="10" destOrd="0" presId="urn:microsoft.com/office/officeart/2005/8/layout/radial6"/>
    <dgm:cxn modelId="{45F01E36-312C-41A2-BA89-29B7025B54EA}" type="presParOf" srcId="{2E815012-14A4-F544-9376-3716A8275E2C}" destId="{B21CDF78-BEFD-2745-9CD0-242FC5DCDDE0}" srcOrd="11" destOrd="0" presId="urn:microsoft.com/office/officeart/2005/8/layout/radial6"/>
    <dgm:cxn modelId="{6A3CBA55-D63A-44EB-803F-8EA12D26FDC7}" type="presParOf" srcId="{2E815012-14A4-F544-9376-3716A8275E2C}" destId="{DE1D1FF7-30E8-2945-BE1E-DD06BC2B984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F02A44-50E0-4324-82D6-D09864887C2B}"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nl-NL"/>
        </a:p>
      </dgm:t>
    </dgm:pt>
    <dgm:pt modelId="{EB7D67E8-8A22-4687-B6F2-2716657F091B}">
      <dgm:prSet phldrT="[Tekst]"/>
      <dgm:spPr>
        <a:xfrm rot="16200000">
          <a:off x="1730477" y="1374127"/>
          <a:ext cx="2909741" cy="1778160"/>
        </a:xfrm>
        <a:solidFill>
          <a:srgbClr val="4BACC6">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nl-NL">
            <a:solidFill>
              <a:sysClr val="windowText" lastClr="000000">
                <a:hueOff val="0"/>
                <a:satOff val="0"/>
                <a:lumOff val="0"/>
                <a:alphaOff val="0"/>
              </a:sysClr>
            </a:solidFill>
            <a:latin typeface="Calibri"/>
            <a:ea typeface="+mn-ea"/>
            <a:cs typeface="+mn-cs"/>
          </a:endParaRPr>
        </a:p>
        <a:p>
          <a:r>
            <a:rPr lang="nl-NL">
              <a:solidFill>
                <a:sysClr val="windowText" lastClr="000000">
                  <a:hueOff val="0"/>
                  <a:satOff val="0"/>
                  <a:lumOff val="0"/>
                  <a:alphaOff val="0"/>
                </a:sysClr>
              </a:solidFill>
              <a:latin typeface="Calibri"/>
              <a:ea typeface="+mn-ea"/>
              <a:cs typeface="+mn-cs"/>
            </a:rPr>
            <a:t>Préparation et évaluation de la politique</a:t>
          </a:r>
        </a:p>
      </dgm:t>
    </dgm:pt>
    <dgm:pt modelId="{BA77F4B5-A066-43DD-81F1-488BA14A97F7}" type="parTrans" cxnId="{61A22802-92C8-4852-9B24-7D231AC047D0}">
      <dgm:prSet/>
      <dgm:spPr/>
      <dgm:t>
        <a:bodyPr/>
        <a:lstStyle/>
        <a:p>
          <a:endParaRPr lang="nl-NL"/>
        </a:p>
      </dgm:t>
    </dgm:pt>
    <dgm:pt modelId="{7D61E070-2A5E-4A4E-833E-8551CC08F30A}" type="sibTrans" cxnId="{61A22802-92C8-4852-9B24-7D231AC047D0}">
      <dgm:prSet/>
      <dgm:spPr/>
      <dgm:t>
        <a:bodyPr/>
        <a:lstStyle/>
        <a:p>
          <a:endParaRPr lang="nl-NL"/>
        </a:p>
      </dgm:t>
    </dgm:pt>
    <dgm:pt modelId="{EB845375-7F7E-4306-B8EC-C3E3401B246A}">
      <dgm:prSet phldrT="[Tekst]"/>
      <dgm:spPr>
        <a:xfrm rot="5400000">
          <a:off x="3589380" y="1374127"/>
          <a:ext cx="2909741" cy="1778160"/>
        </a:xfrm>
        <a:solidFill>
          <a:srgbClr val="4BACC6">
            <a:tint val="50000"/>
            <a:hueOff val="-10774846"/>
            <a:satOff val="46375"/>
            <a:lumOff val="12537"/>
            <a:alphaOff val="0"/>
          </a:srgbClr>
        </a:solidFill>
        <a:ln w="25400" cap="flat" cmpd="sng" algn="ctr">
          <a:solidFill>
            <a:sysClr val="window" lastClr="FFFFFF">
              <a:hueOff val="0"/>
              <a:satOff val="0"/>
              <a:lumOff val="0"/>
              <a:alphaOff val="0"/>
            </a:sysClr>
          </a:solidFill>
          <a:prstDash val="solid"/>
        </a:ln>
        <a:effectLst/>
      </dgm:spPr>
      <dgm:t>
        <a:bodyPr/>
        <a:lstStyle/>
        <a:p>
          <a:endParaRPr lang="nl-NL">
            <a:solidFill>
              <a:sysClr val="windowText" lastClr="000000">
                <a:hueOff val="0"/>
                <a:satOff val="0"/>
                <a:lumOff val="0"/>
                <a:alphaOff val="0"/>
              </a:sysClr>
            </a:solidFill>
            <a:latin typeface="Calibri"/>
            <a:ea typeface="+mn-ea"/>
            <a:cs typeface="+mn-cs"/>
          </a:endParaRPr>
        </a:p>
        <a:p>
          <a:r>
            <a:rPr lang="nl-NL">
              <a:solidFill>
                <a:sysClr val="windowText" lastClr="000000">
                  <a:hueOff val="0"/>
                  <a:satOff val="0"/>
                  <a:lumOff val="0"/>
                  <a:alphaOff val="0"/>
                </a:sysClr>
              </a:solidFill>
              <a:latin typeface="Calibri"/>
              <a:ea typeface="+mn-ea"/>
              <a:cs typeface="+mn-cs"/>
            </a:rPr>
            <a:t>Exécution de la politique</a:t>
          </a:r>
        </a:p>
      </dgm:t>
    </dgm:pt>
    <dgm:pt modelId="{056FAF7D-1FAE-4CD4-A0EC-F976DEF35D5E}" type="parTrans" cxnId="{D01CAD1A-A99C-4103-832D-3555E76259F2}">
      <dgm:prSet/>
      <dgm:spPr/>
      <dgm:t>
        <a:bodyPr/>
        <a:lstStyle/>
        <a:p>
          <a:endParaRPr lang="nl-NL"/>
        </a:p>
      </dgm:t>
    </dgm:pt>
    <dgm:pt modelId="{4024BF5A-132E-43BD-B35D-66534476765F}" type="sibTrans" cxnId="{D01CAD1A-A99C-4103-832D-3555E76259F2}">
      <dgm:prSet/>
      <dgm:spPr/>
      <dgm:t>
        <a:bodyPr/>
        <a:lstStyle/>
        <a:p>
          <a:endParaRPr lang="nl-NL"/>
        </a:p>
      </dgm:t>
    </dgm:pt>
    <dgm:pt modelId="{848F7A41-F718-4FCA-8D13-48C61D4A9E84}" type="pres">
      <dgm:prSet presAssocID="{DCF02A44-50E0-4324-82D6-D09864887C2B}" presName="Name0" presStyleCnt="0">
        <dgm:presLayoutVars>
          <dgm:chMax val="2"/>
          <dgm:chPref val="2"/>
          <dgm:animLvl val="lvl"/>
        </dgm:presLayoutVars>
      </dgm:prSet>
      <dgm:spPr/>
      <dgm:t>
        <a:bodyPr/>
        <a:lstStyle/>
        <a:p>
          <a:endParaRPr lang="fr-FR"/>
        </a:p>
      </dgm:t>
    </dgm:pt>
    <dgm:pt modelId="{320483A6-A9D2-4229-875B-67C91A49AECB}" type="pres">
      <dgm:prSet presAssocID="{DCF02A44-50E0-4324-82D6-D09864887C2B}" presName="LeftText" presStyleLbl="revTx" presStyleIdx="0" presStyleCnt="0">
        <dgm:presLayoutVars>
          <dgm:bulletEnabled val="1"/>
        </dgm:presLayoutVars>
      </dgm:prSet>
      <dgm:spPr>
        <a:prstGeom prst="round2SameRect">
          <a:avLst>
            <a:gd name="adj1" fmla="val 16670"/>
            <a:gd name="adj2" fmla="val 0"/>
          </a:avLst>
        </a:prstGeom>
      </dgm:spPr>
      <dgm:t>
        <a:bodyPr/>
        <a:lstStyle/>
        <a:p>
          <a:endParaRPr lang="fr-FR"/>
        </a:p>
      </dgm:t>
    </dgm:pt>
    <dgm:pt modelId="{629665C9-CFE4-4193-B188-1CCACD294412}" type="pres">
      <dgm:prSet presAssocID="{DCF02A44-50E0-4324-82D6-D09864887C2B}" presName="LeftNode" presStyleLbl="bgImgPlace1" presStyleIdx="0" presStyleCnt="2">
        <dgm:presLayoutVars>
          <dgm:chMax val="2"/>
          <dgm:chPref val="2"/>
        </dgm:presLayoutVars>
      </dgm:prSet>
      <dgm:spPr/>
      <dgm:t>
        <a:bodyPr/>
        <a:lstStyle/>
        <a:p>
          <a:endParaRPr lang="fr-FR"/>
        </a:p>
      </dgm:t>
    </dgm:pt>
    <dgm:pt modelId="{DEAAA478-5A10-44BF-9E63-B89E1B39ADC0}" type="pres">
      <dgm:prSet presAssocID="{DCF02A44-50E0-4324-82D6-D09864887C2B}" presName="RightText" presStyleLbl="revTx" presStyleIdx="0" presStyleCnt="0">
        <dgm:presLayoutVars>
          <dgm:bulletEnabled val="1"/>
        </dgm:presLayoutVars>
      </dgm:prSet>
      <dgm:spPr>
        <a:prstGeom prst="round2SameRect">
          <a:avLst>
            <a:gd name="adj1" fmla="val 16670"/>
            <a:gd name="adj2" fmla="val 0"/>
          </a:avLst>
        </a:prstGeom>
      </dgm:spPr>
      <dgm:t>
        <a:bodyPr/>
        <a:lstStyle/>
        <a:p>
          <a:endParaRPr lang="nl-NL"/>
        </a:p>
      </dgm:t>
    </dgm:pt>
    <dgm:pt modelId="{D9151B5C-1F0C-46C3-B110-69F5987CFE67}" type="pres">
      <dgm:prSet presAssocID="{DCF02A44-50E0-4324-82D6-D09864887C2B}" presName="RightNode" presStyleLbl="bgImgPlace1" presStyleIdx="1" presStyleCnt="2">
        <dgm:presLayoutVars>
          <dgm:chMax val="0"/>
          <dgm:chPref val="0"/>
        </dgm:presLayoutVars>
      </dgm:prSet>
      <dgm:spPr/>
      <dgm:t>
        <a:bodyPr/>
        <a:lstStyle/>
        <a:p>
          <a:endParaRPr lang="nl-NL"/>
        </a:p>
      </dgm:t>
    </dgm:pt>
    <dgm:pt modelId="{102AE094-197A-4D78-B33B-CB035EB237E4}" type="pres">
      <dgm:prSet presAssocID="{DCF02A44-50E0-4324-82D6-D09864887C2B}" presName="TopArrow" presStyleLbl="node1" presStyleIdx="0" presStyleCnt="2"/>
      <dgm:spPr>
        <a:xfrm>
          <a:off x="3185166" y="0"/>
          <a:ext cx="1858903" cy="1858813"/>
        </a:xfrm>
        <a:prstGeom prst="circularArrow">
          <a:avLst>
            <a:gd name="adj1" fmla="val 12500"/>
            <a:gd name="adj2" fmla="val 1142322"/>
            <a:gd name="adj3" fmla="val 20457678"/>
            <a:gd name="adj4" fmla="val 10800000"/>
            <a:gd name="adj5" fmla="val 125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54B058EF-A800-4B36-B3D7-89F66BD39DEB}" type="pres">
      <dgm:prSet presAssocID="{DCF02A44-50E0-4324-82D6-D09864887C2B}" presName="BottomArrow" presStyleLbl="node1" presStyleIdx="1" presStyleCnt="2"/>
      <dgm:spPr>
        <a:xfrm rot="10800000">
          <a:off x="3185166" y="2667149"/>
          <a:ext cx="1858903" cy="1858813"/>
        </a:xfrm>
        <a:prstGeom prst="circularArrow">
          <a:avLst>
            <a:gd name="adj1" fmla="val 12500"/>
            <a:gd name="adj2" fmla="val 1142322"/>
            <a:gd name="adj3" fmla="val 20457678"/>
            <a:gd name="adj4" fmla="val 10800000"/>
            <a:gd name="adj5" fmla="val 12500"/>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Lst>
  <dgm:cxnLst>
    <dgm:cxn modelId="{D44FB49A-BA3A-4989-8E55-321EEF8CF786}" type="presOf" srcId="{EB7D67E8-8A22-4687-B6F2-2716657F091B}" destId="{320483A6-A9D2-4229-875B-67C91A49AECB}" srcOrd="0" destOrd="0" presId="urn:microsoft.com/office/officeart/2009/layout/ReverseList"/>
    <dgm:cxn modelId="{A04917F1-D1B3-4706-8759-5BD93D49BE7E}" type="presOf" srcId="{EB7D67E8-8A22-4687-B6F2-2716657F091B}" destId="{629665C9-CFE4-4193-B188-1CCACD294412}" srcOrd="1" destOrd="0" presId="urn:microsoft.com/office/officeart/2009/layout/ReverseList"/>
    <dgm:cxn modelId="{D01CAD1A-A99C-4103-832D-3555E76259F2}" srcId="{DCF02A44-50E0-4324-82D6-D09864887C2B}" destId="{EB845375-7F7E-4306-B8EC-C3E3401B246A}" srcOrd="1" destOrd="0" parTransId="{056FAF7D-1FAE-4CD4-A0EC-F976DEF35D5E}" sibTransId="{4024BF5A-132E-43BD-B35D-66534476765F}"/>
    <dgm:cxn modelId="{8E2B9A42-F12E-44FF-B5FC-899D165E3B0C}" type="presOf" srcId="{EB845375-7F7E-4306-B8EC-C3E3401B246A}" destId="{D9151B5C-1F0C-46C3-B110-69F5987CFE67}" srcOrd="1" destOrd="0" presId="urn:microsoft.com/office/officeart/2009/layout/ReverseList"/>
    <dgm:cxn modelId="{61A22802-92C8-4852-9B24-7D231AC047D0}" srcId="{DCF02A44-50E0-4324-82D6-D09864887C2B}" destId="{EB7D67E8-8A22-4687-B6F2-2716657F091B}" srcOrd="0" destOrd="0" parTransId="{BA77F4B5-A066-43DD-81F1-488BA14A97F7}" sibTransId="{7D61E070-2A5E-4A4E-833E-8551CC08F30A}"/>
    <dgm:cxn modelId="{2C8BF0AE-4E33-48AA-8984-0D641ED7D86B}" type="presOf" srcId="{EB845375-7F7E-4306-B8EC-C3E3401B246A}" destId="{DEAAA478-5A10-44BF-9E63-B89E1B39ADC0}" srcOrd="0" destOrd="0" presId="urn:microsoft.com/office/officeart/2009/layout/ReverseList"/>
    <dgm:cxn modelId="{C3854BFD-402E-45E0-B722-2E78A8544A16}" type="presOf" srcId="{DCF02A44-50E0-4324-82D6-D09864887C2B}" destId="{848F7A41-F718-4FCA-8D13-48C61D4A9E84}" srcOrd="0" destOrd="0" presId="urn:microsoft.com/office/officeart/2009/layout/ReverseList"/>
    <dgm:cxn modelId="{3DB19C29-8E2A-4376-9510-4C239473FF17}" type="presParOf" srcId="{848F7A41-F718-4FCA-8D13-48C61D4A9E84}" destId="{320483A6-A9D2-4229-875B-67C91A49AECB}" srcOrd="0" destOrd="0" presId="urn:microsoft.com/office/officeart/2009/layout/ReverseList"/>
    <dgm:cxn modelId="{1A478EA7-E37B-4775-95E0-FA669E9605CF}" type="presParOf" srcId="{848F7A41-F718-4FCA-8D13-48C61D4A9E84}" destId="{629665C9-CFE4-4193-B188-1CCACD294412}" srcOrd="1" destOrd="0" presId="urn:microsoft.com/office/officeart/2009/layout/ReverseList"/>
    <dgm:cxn modelId="{E7A4F632-6A7E-431C-9CFF-E10D2E07F74A}" type="presParOf" srcId="{848F7A41-F718-4FCA-8D13-48C61D4A9E84}" destId="{DEAAA478-5A10-44BF-9E63-B89E1B39ADC0}" srcOrd="2" destOrd="0" presId="urn:microsoft.com/office/officeart/2009/layout/ReverseList"/>
    <dgm:cxn modelId="{975FB2C9-8C15-42D4-A290-B9C6218D0262}" type="presParOf" srcId="{848F7A41-F718-4FCA-8D13-48C61D4A9E84}" destId="{D9151B5C-1F0C-46C3-B110-69F5987CFE67}" srcOrd="3" destOrd="0" presId="urn:microsoft.com/office/officeart/2009/layout/ReverseList"/>
    <dgm:cxn modelId="{A9C09011-631A-436E-B8D3-C40C5DC6DC98}" type="presParOf" srcId="{848F7A41-F718-4FCA-8D13-48C61D4A9E84}" destId="{102AE094-197A-4D78-B33B-CB035EB237E4}" srcOrd="4" destOrd="0" presId="urn:microsoft.com/office/officeart/2009/layout/ReverseList"/>
    <dgm:cxn modelId="{ADD77C2D-DA70-402D-A5F9-2F77CBD70487}" type="presParOf" srcId="{848F7A41-F718-4FCA-8D13-48C61D4A9E84}" destId="{54B058EF-A800-4B36-B3D7-89F66BD39DEB}"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AB1C61-A522-41D6-93C0-8569D1626873}" type="doc">
      <dgm:prSet loTypeId="urn:microsoft.com/office/officeart/2005/8/layout/venn1" loCatId="relationship" qsTypeId="urn:microsoft.com/office/officeart/2005/8/quickstyle/simple2" qsCatId="simple" csTypeId="urn:microsoft.com/office/officeart/2005/8/colors/colorful4" csCatId="colorful" phldr="1"/>
      <dgm:spPr/>
    </dgm:pt>
    <dgm:pt modelId="{E7DB4EB7-92D6-458D-9048-74FEA93F1F42}">
      <dgm:prSet phldrT="[Texte]" custT="1"/>
      <dgm:spPr>
        <a:xfrm>
          <a:off x="2757011" y="56574"/>
          <a:ext cx="2715577" cy="2715577"/>
        </a:xfrm>
        <a:solidFill>
          <a:srgbClr val="8064A2">
            <a:alpha val="50000"/>
            <a:hueOff val="0"/>
            <a:satOff val="0"/>
            <a:lumOff val="0"/>
            <a:alphaOff val="0"/>
          </a:srgbClr>
        </a:solidFill>
        <a:ln w="38100" cap="flat" cmpd="sng" algn="ctr">
          <a:solidFill>
            <a:sysClr val="window" lastClr="FFFFFF">
              <a:hueOff val="0"/>
              <a:satOff val="0"/>
              <a:lumOff val="0"/>
              <a:alphaOff val="0"/>
            </a:sysClr>
          </a:solidFill>
          <a:prstDash val="solid"/>
        </a:ln>
        <a:effectLst/>
      </dgm:spPr>
      <dgm:t>
        <a:bodyPr/>
        <a:lstStyle/>
        <a:p>
          <a:r>
            <a:rPr lang="fr-BE" sz="850" b="1">
              <a:solidFill>
                <a:sysClr val="windowText" lastClr="000000">
                  <a:hueOff val="0"/>
                  <a:satOff val="0"/>
                  <a:lumOff val="0"/>
                  <a:alphaOff val="0"/>
                </a:sysClr>
              </a:solidFill>
              <a:latin typeface="Calibri"/>
              <a:ea typeface="+mn-ea"/>
              <a:cs typeface="+mn-cs"/>
            </a:rPr>
            <a:t>Domaines politiques :</a:t>
          </a:r>
        </a:p>
        <a:p>
          <a:r>
            <a:rPr lang="fr-BE" sz="850">
              <a:solidFill>
                <a:sysClr val="windowText" lastClr="000000">
                  <a:hueOff val="0"/>
                  <a:satOff val="0"/>
                  <a:lumOff val="0"/>
                  <a:alphaOff val="0"/>
                </a:sysClr>
              </a:solidFill>
              <a:latin typeface="Calibri"/>
              <a:ea typeface="+mn-ea"/>
              <a:cs typeface="+mn-cs"/>
            </a:rPr>
            <a:t>- sécurité et sûreté</a:t>
          </a:r>
        </a:p>
        <a:p>
          <a:r>
            <a:rPr lang="fr-BE" sz="850">
              <a:solidFill>
                <a:sysClr val="windowText" lastClr="000000">
                  <a:hueOff val="0"/>
                  <a:satOff val="0"/>
                  <a:lumOff val="0"/>
                  <a:alphaOff val="0"/>
                </a:sysClr>
              </a:solidFill>
              <a:latin typeface="Calibri"/>
              <a:ea typeface="+mn-ea"/>
              <a:cs typeface="+mn-cs"/>
            </a:rPr>
            <a:t>- environnement</a:t>
          </a:r>
        </a:p>
        <a:p>
          <a:r>
            <a:rPr lang="fr-BE" sz="850">
              <a:solidFill>
                <a:sysClr val="windowText" lastClr="000000">
                  <a:hueOff val="0"/>
                  <a:satOff val="0"/>
                  <a:lumOff val="0"/>
                  <a:alphaOff val="0"/>
                </a:sysClr>
              </a:solidFill>
              <a:latin typeface="Calibri"/>
              <a:ea typeface="+mn-ea"/>
              <a:cs typeface="+mn-cs"/>
            </a:rPr>
            <a:t>- concurrence</a:t>
          </a:r>
        </a:p>
        <a:p>
          <a:r>
            <a:rPr lang="fr-BE" sz="850">
              <a:solidFill>
                <a:sysClr val="windowText" lastClr="000000">
                  <a:hueOff val="0"/>
                  <a:satOff val="0"/>
                  <a:lumOff val="0"/>
                  <a:alphaOff val="0"/>
                </a:sysClr>
              </a:solidFill>
              <a:latin typeface="Calibri"/>
              <a:ea typeface="+mn-ea"/>
              <a:cs typeface="+mn-cs"/>
            </a:rPr>
            <a:t>- multimodalité</a:t>
          </a:r>
          <a:endParaRPr lang="fr-FR" sz="850">
            <a:solidFill>
              <a:sysClr val="windowText" lastClr="000000">
                <a:hueOff val="0"/>
                <a:satOff val="0"/>
                <a:lumOff val="0"/>
                <a:alphaOff val="0"/>
              </a:sysClr>
            </a:solidFill>
            <a:latin typeface="Calibri"/>
            <a:ea typeface="+mn-ea"/>
            <a:cs typeface="+mn-cs"/>
          </a:endParaRPr>
        </a:p>
      </dgm:t>
    </dgm:pt>
    <dgm:pt modelId="{C54B9846-004D-4931-885A-78D28EF8B560}" type="parTrans" cxnId="{6722A3A8-CD44-4C74-A879-678AAA026C5A}">
      <dgm:prSet/>
      <dgm:spPr/>
      <dgm:t>
        <a:bodyPr/>
        <a:lstStyle/>
        <a:p>
          <a:endParaRPr lang="fr-FR"/>
        </a:p>
      </dgm:t>
    </dgm:pt>
    <dgm:pt modelId="{AAA0E949-DC54-4C7A-B22F-0B27C3D2E0AD}" type="sibTrans" cxnId="{6722A3A8-CD44-4C74-A879-678AAA026C5A}">
      <dgm:prSet/>
      <dgm:spPr/>
      <dgm:t>
        <a:bodyPr/>
        <a:lstStyle/>
        <a:p>
          <a:endParaRPr lang="fr-FR"/>
        </a:p>
      </dgm:t>
    </dgm:pt>
    <dgm:pt modelId="{7E842F8E-B871-4E69-AD3F-67B61AB4C8F9}">
      <dgm:prSet phldrT="[Texte]" custT="1"/>
      <dgm:spPr>
        <a:xfrm>
          <a:off x="3736882" y="1753810"/>
          <a:ext cx="2715577" cy="2715577"/>
        </a:xfrm>
        <a:solidFill>
          <a:srgbClr val="8064A2">
            <a:alpha val="50000"/>
            <a:hueOff val="-2232385"/>
            <a:satOff val="13449"/>
            <a:lumOff val="1078"/>
            <a:alphaOff val="0"/>
          </a:srgbClr>
        </a:solidFill>
        <a:ln w="38100" cap="flat" cmpd="sng" algn="ctr">
          <a:solidFill>
            <a:sysClr val="window" lastClr="FFFFFF">
              <a:hueOff val="0"/>
              <a:satOff val="0"/>
              <a:lumOff val="0"/>
              <a:alphaOff val="0"/>
            </a:sysClr>
          </a:solidFill>
          <a:prstDash val="solid"/>
        </a:ln>
        <a:effectLst/>
      </dgm:spPr>
      <dgm:t>
        <a:bodyPr/>
        <a:lstStyle/>
        <a:p>
          <a:r>
            <a:rPr lang="fr-BE" sz="800" b="1">
              <a:solidFill>
                <a:sysClr val="windowText" lastClr="000000">
                  <a:hueOff val="0"/>
                  <a:satOff val="0"/>
                  <a:lumOff val="0"/>
                  <a:alphaOff val="0"/>
                </a:sysClr>
              </a:solidFill>
              <a:latin typeface="Calibri"/>
              <a:ea typeface="+mn-ea"/>
              <a:cs typeface="+mn-cs"/>
            </a:rPr>
            <a:t>Missions opérationnelles :</a:t>
          </a:r>
          <a:endParaRPr lang="fr-BE" sz="800">
            <a:solidFill>
              <a:sysClr val="windowText" lastClr="000000">
                <a:hueOff val="0"/>
                <a:satOff val="0"/>
                <a:lumOff val="0"/>
                <a:alphaOff val="0"/>
              </a:sysClr>
            </a:solidFill>
            <a:latin typeface="Calibri"/>
            <a:ea typeface="+mn-ea"/>
            <a:cs typeface="+mn-cs"/>
          </a:endParaRPr>
        </a:p>
        <a:p>
          <a:r>
            <a:rPr lang="fr-BE" sz="800">
              <a:solidFill>
                <a:sysClr val="windowText" lastClr="000000">
                  <a:hueOff val="0"/>
                  <a:satOff val="0"/>
                  <a:lumOff val="0"/>
                  <a:alphaOff val="0"/>
                </a:sysClr>
              </a:solidFill>
              <a:latin typeface="Calibri"/>
              <a:ea typeface="+mn-ea"/>
              <a:cs typeface="+mn-cs"/>
            </a:rPr>
            <a:t>Enregistrement</a:t>
          </a:r>
        </a:p>
        <a:p>
          <a:r>
            <a:rPr lang="fr-BE" sz="800">
              <a:solidFill>
                <a:sysClr val="windowText" lastClr="000000">
                  <a:hueOff val="0"/>
                  <a:satOff val="0"/>
                  <a:lumOff val="0"/>
                  <a:alphaOff val="0"/>
                </a:sysClr>
              </a:solidFill>
              <a:latin typeface="Calibri"/>
              <a:ea typeface="+mn-ea"/>
              <a:cs typeface="+mn-cs"/>
            </a:rPr>
            <a:t>Certification d’engins </a:t>
          </a:r>
        </a:p>
        <a:p>
          <a:r>
            <a:rPr lang="fr-BE" sz="800">
              <a:solidFill>
                <a:sysClr val="windowText" lastClr="000000">
                  <a:hueOff val="0"/>
                  <a:satOff val="0"/>
                  <a:lumOff val="0"/>
                  <a:alphaOff val="0"/>
                </a:sysClr>
              </a:solidFill>
              <a:latin typeface="Calibri"/>
              <a:ea typeface="+mn-ea"/>
              <a:cs typeface="+mn-cs"/>
            </a:rPr>
            <a:t>Certification de personnes</a:t>
          </a:r>
        </a:p>
        <a:p>
          <a:r>
            <a:rPr lang="fr-BE" sz="800">
              <a:solidFill>
                <a:sysClr val="windowText" lastClr="000000">
                  <a:hueOff val="0"/>
                  <a:satOff val="0"/>
                  <a:lumOff val="0"/>
                  <a:alphaOff val="0"/>
                </a:sysClr>
              </a:solidFill>
              <a:latin typeface="Calibri"/>
              <a:ea typeface="+mn-ea"/>
              <a:cs typeface="+mn-cs"/>
            </a:rPr>
            <a:t>Inspection / Contrôle</a:t>
          </a:r>
        </a:p>
        <a:p>
          <a:r>
            <a:rPr lang="fr-BE" sz="800">
              <a:solidFill>
                <a:sysClr val="windowText" lastClr="000000">
                  <a:hueOff val="0"/>
                  <a:satOff val="0"/>
                  <a:lumOff val="0"/>
                  <a:alphaOff val="0"/>
                </a:sysClr>
              </a:solidFill>
              <a:latin typeface="Calibri"/>
              <a:ea typeface="+mn-ea"/>
              <a:cs typeface="+mn-cs"/>
            </a:rPr>
            <a:t>Info et avis</a:t>
          </a:r>
        </a:p>
        <a:p>
          <a:endParaRPr lang="fr-FR" sz="600">
            <a:solidFill>
              <a:sysClr val="windowText" lastClr="000000">
                <a:hueOff val="0"/>
                <a:satOff val="0"/>
                <a:lumOff val="0"/>
                <a:alphaOff val="0"/>
              </a:sysClr>
            </a:solidFill>
            <a:latin typeface="Calibri"/>
            <a:ea typeface="+mn-ea"/>
            <a:cs typeface="+mn-cs"/>
          </a:endParaRPr>
        </a:p>
      </dgm:t>
    </dgm:pt>
    <dgm:pt modelId="{A2696B01-283A-4A3E-A2E6-5932C69D4489}" type="parTrans" cxnId="{F3B19B03-B138-4FFF-99A3-9393485A95FB}">
      <dgm:prSet/>
      <dgm:spPr/>
      <dgm:t>
        <a:bodyPr/>
        <a:lstStyle/>
        <a:p>
          <a:endParaRPr lang="fr-FR"/>
        </a:p>
      </dgm:t>
    </dgm:pt>
    <dgm:pt modelId="{AC01C655-BDAA-4D21-AE7C-F42EC9D69838}" type="sibTrans" cxnId="{F3B19B03-B138-4FFF-99A3-9393485A95FB}">
      <dgm:prSet/>
      <dgm:spPr/>
      <dgm:t>
        <a:bodyPr/>
        <a:lstStyle/>
        <a:p>
          <a:endParaRPr lang="fr-FR"/>
        </a:p>
      </dgm:t>
    </dgm:pt>
    <dgm:pt modelId="{4B213989-0840-407E-8D49-128127E89B82}">
      <dgm:prSet phldrT="[Texte]" custT="1"/>
      <dgm:spPr>
        <a:xfrm>
          <a:off x="1777140" y="1753810"/>
          <a:ext cx="2715577" cy="2715577"/>
        </a:xfrm>
        <a:solidFill>
          <a:srgbClr val="8064A2">
            <a:alpha val="50000"/>
            <a:hueOff val="-4464770"/>
            <a:satOff val="26899"/>
            <a:lumOff val="2156"/>
            <a:alphaOff val="0"/>
          </a:srgbClr>
        </a:solidFill>
        <a:ln w="38100" cap="flat" cmpd="sng" algn="ctr">
          <a:solidFill>
            <a:sysClr val="window" lastClr="FFFFFF">
              <a:hueOff val="0"/>
              <a:satOff val="0"/>
              <a:lumOff val="0"/>
              <a:alphaOff val="0"/>
            </a:sysClr>
          </a:solidFill>
          <a:prstDash val="solid"/>
        </a:ln>
        <a:effectLst/>
      </dgm:spPr>
      <dgm:t>
        <a:bodyPr/>
        <a:lstStyle/>
        <a:p>
          <a:pPr algn="ctr">
            <a:spcBef>
              <a:spcPts val="600"/>
            </a:spcBef>
          </a:pPr>
          <a:r>
            <a:rPr lang="fr-BE" sz="1000" b="1" u="none" baseline="0">
              <a:solidFill>
                <a:sysClr val="windowText" lastClr="000000">
                  <a:hueOff val="0"/>
                  <a:satOff val="0"/>
                  <a:lumOff val="0"/>
                  <a:alphaOff val="0"/>
                </a:sysClr>
              </a:solidFill>
              <a:latin typeface="Calibri"/>
              <a:ea typeface="+mn-ea"/>
              <a:cs typeface="+mn-cs"/>
            </a:rPr>
            <a:t>Modes de transport :</a:t>
          </a:r>
          <a:endParaRPr lang="fr-BE" sz="1000" b="0">
            <a:solidFill>
              <a:sysClr val="windowText" lastClr="000000">
                <a:hueOff val="0"/>
                <a:satOff val="0"/>
                <a:lumOff val="0"/>
                <a:alphaOff val="0"/>
              </a:sysClr>
            </a:solidFill>
            <a:latin typeface="Calibri"/>
            <a:ea typeface="+mn-ea"/>
            <a:cs typeface="+mn-cs"/>
          </a:endParaRPr>
        </a:p>
        <a:p>
          <a:pPr algn="ctr">
            <a:spcBef>
              <a:spcPts val="600"/>
            </a:spcBef>
            <a:tabLst>
              <a:tab pos="360000" algn="l"/>
            </a:tabLst>
          </a:pPr>
          <a:r>
            <a:rPr lang="fr-BE" sz="1000" b="0">
              <a:solidFill>
                <a:sysClr val="windowText" lastClr="000000">
                  <a:hueOff val="0"/>
                  <a:satOff val="0"/>
                  <a:lumOff val="0"/>
                  <a:alphaOff val="0"/>
                </a:sysClr>
              </a:solidFill>
              <a:latin typeface="Calibri"/>
              <a:ea typeface="+mn-ea"/>
              <a:cs typeface="+mn-cs"/>
            </a:rPr>
            <a:t>- routier</a:t>
          </a:r>
        </a:p>
        <a:p>
          <a:pPr algn="ctr">
            <a:spcBef>
              <a:spcPts val="600"/>
            </a:spcBef>
            <a:tabLst>
              <a:tab pos="360000" algn="l"/>
            </a:tabLst>
          </a:pPr>
          <a:r>
            <a:rPr lang="fr-BE" sz="1000" b="0">
              <a:solidFill>
                <a:sysClr val="windowText" lastClr="000000">
                  <a:hueOff val="0"/>
                  <a:satOff val="0"/>
                  <a:lumOff val="0"/>
                  <a:alphaOff val="0"/>
                </a:sysClr>
              </a:solidFill>
              <a:latin typeface="Calibri"/>
              <a:ea typeface="+mn-ea"/>
              <a:cs typeface="+mn-cs"/>
            </a:rPr>
            <a:t>- aérien</a:t>
          </a:r>
        </a:p>
        <a:p>
          <a:pPr algn="ctr">
            <a:spcBef>
              <a:spcPts val="600"/>
            </a:spcBef>
            <a:tabLst>
              <a:tab pos="360000" algn="l"/>
            </a:tabLst>
          </a:pPr>
          <a:r>
            <a:rPr lang="fr-BE" sz="1000" b="0">
              <a:solidFill>
                <a:sysClr val="windowText" lastClr="000000">
                  <a:hueOff val="0"/>
                  <a:satOff val="0"/>
                  <a:lumOff val="0"/>
                  <a:alphaOff val="0"/>
                </a:sysClr>
              </a:solidFill>
              <a:latin typeface="Calibri"/>
              <a:ea typeface="+mn-ea"/>
              <a:cs typeface="+mn-cs"/>
            </a:rPr>
            <a:t>- maritime</a:t>
          </a:r>
        </a:p>
        <a:p>
          <a:pPr algn="ctr">
            <a:spcBef>
              <a:spcPts val="600"/>
            </a:spcBef>
            <a:tabLst>
              <a:tab pos="360000" algn="l"/>
            </a:tabLst>
          </a:pPr>
          <a:r>
            <a:rPr lang="fr-BE" sz="1000" b="0">
              <a:solidFill>
                <a:sysClr val="windowText" lastClr="000000">
                  <a:hueOff val="0"/>
                  <a:satOff val="0"/>
                  <a:lumOff val="0"/>
                  <a:alphaOff val="0"/>
                </a:sysClr>
              </a:solidFill>
              <a:latin typeface="Calibri"/>
              <a:ea typeface="+mn-ea"/>
              <a:cs typeface="+mn-cs"/>
            </a:rPr>
            <a:t>- ferroviaire</a:t>
          </a:r>
          <a:endParaRPr lang="fr-FR" sz="1000" b="0">
            <a:solidFill>
              <a:sysClr val="windowText" lastClr="000000">
                <a:hueOff val="0"/>
                <a:satOff val="0"/>
                <a:lumOff val="0"/>
                <a:alphaOff val="0"/>
              </a:sysClr>
            </a:solidFill>
            <a:latin typeface="Calibri"/>
            <a:ea typeface="+mn-ea"/>
            <a:cs typeface="+mn-cs"/>
          </a:endParaRPr>
        </a:p>
      </dgm:t>
    </dgm:pt>
    <dgm:pt modelId="{44DB847B-B989-4357-A917-D4E040EC76B5}" type="parTrans" cxnId="{C5BFAA57-9C11-4AE0-8823-996D0C03A8DA}">
      <dgm:prSet/>
      <dgm:spPr/>
      <dgm:t>
        <a:bodyPr/>
        <a:lstStyle/>
        <a:p>
          <a:endParaRPr lang="fr-FR"/>
        </a:p>
      </dgm:t>
    </dgm:pt>
    <dgm:pt modelId="{5D0D5816-6CB0-4AD6-86A0-75614F9E824D}" type="sibTrans" cxnId="{C5BFAA57-9C11-4AE0-8823-996D0C03A8DA}">
      <dgm:prSet/>
      <dgm:spPr/>
      <dgm:t>
        <a:bodyPr/>
        <a:lstStyle/>
        <a:p>
          <a:endParaRPr lang="fr-FR"/>
        </a:p>
      </dgm:t>
    </dgm:pt>
    <dgm:pt modelId="{A7CBB307-21E1-4F23-B022-CB815604A949}" type="pres">
      <dgm:prSet presAssocID="{69AB1C61-A522-41D6-93C0-8569D1626873}" presName="compositeShape" presStyleCnt="0">
        <dgm:presLayoutVars>
          <dgm:chMax val="7"/>
          <dgm:dir/>
          <dgm:resizeHandles val="exact"/>
        </dgm:presLayoutVars>
      </dgm:prSet>
      <dgm:spPr/>
    </dgm:pt>
    <dgm:pt modelId="{C8F04A01-5AAB-483D-B445-2EA8410F0B3F}" type="pres">
      <dgm:prSet presAssocID="{E7DB4EB7-92D6-458D-9048-74FEA93F1F42}" presName="circ1" presStyleLbl="vennNode1" presStyleIdx="0" presStyleCnt="3"/>
      <dgm:spPr>
        <a:prstGeom prst="ellipse">
          <a:avLst/>
        </a:prstGeom>
      </dgm:spPr>
      <dgm:t>
        <a:bodyPr/>
        <a:lstStyle/>
        <a:p>
          <a:endParaRPr lang="fr-FR"/>
        </a:p>
      </dgm:t>
    </dgm:pt>
    <dgm:pt modelId="{6C33942A-01EF-4A52-90BD-171A3593AAAC}" type="pres">
      <dgm:prSet presAssocID="{E7DB4EB7-92D6-458D-9048-74FEA93F1F42}" presName="circ1Tx" presStyleLbl="revTx" presStyleIdx="0" presStyleCnt="0">
        <dgm:presLayoutVars>
          <dgm:chMax val="0"/>
          <dgm:chPref val="0"/>
          <dgm:bulletEnabled val="1"/>
        </dgm:presLayoutVars>
      </dgm:prSet>
      <dgm:spPr/>
      <dgm:t>
        <a:bodyPr/>
        <a:lstStyle/>
        <a:p>
          <a:endParaRPr lang="fr-FR"/>
        </a:p>
      </dgm:t>
    </dgm:pt>
    <dgm:pt modelId="{9B4601FC-47D8-4DE2-B46E-A3FA9DFFE985}" type="pres">
      <dgm:prSet presAssocID="{7E842F8E-B871-4E69-AD3F-67B61AB4C8F9}" presName="circ2" presStyleLbl="vennNode1" presStyleIdx="1" presStyleCnt="3"/>
      <dgm:spPr>
        <a:prstGeom prst="ellipse">
          <a:avLst/>
        </a:prstGeom>
      </dgm:spPr>
      <dgm:t>
        <a:bodyPr/>
        <a:lstStyle/>
        <a:p>
          <a:endParaRPr lang="fr-FR"/>
        </a:p>
      </dgm:t>
    </dgm:pt>
    <dgm:pt modelId="{958B25DA-DCF5-4FB2-913A-2E4437F7730A}" type="pres">
      <dgm:prSet presAssocID="{7E842F8E-B871-4E69-AD3F-67B61AB4C8F9}" presName="circ2Tx" presStyleLbl="revTx" presStyleIdx="0" presStyleCnt="0">
        <dgm:presLayoutVars>
          <dgm:chMax val="0"/>
          <dgm:chPref val="0"/>
          <dgm:bulletEnabled val="1"/>
        </dgm:presLayoutVars>
      </dgm:prSet>
      <dgm:spPr/>
      <dgm:t>
        <a:bodyPr/>
        <a:lstStyle/>
        <a:p>
          <a:endParaRPr lang="fr-FR"/>
        </a:p>
      </dgm:t>
    </dgm:pt>
    <dgm:pt modelId="{C8F4815D-B768-4C83-B5EE-ABC78EFE46A2}" type="pres">
      <dgm:prSet presAssocID="{4B213989-0840-407E-8D49-128127E89B82}" presName="circ3" presStyleLbl="vennNode1" presStyleIdx="2" presStyleCnt="3"/>
      <dgm:spPr>
        <a:prstGeom prst="ellipse">
          <a:avLst/>
        </a:prstGeom>
      </dgm:spPr>
      <dgm:t>
        <a:bodyPr/>
        <a:lstStyle/>
        <a:p>
          <a:endParaRPr lang="fr-FR"/>
        </a:p>
      </dgm:t>
    </dgm:pt>
    <dgm:pt modelId="{71805BCA-29B3-45B5-B6EC-307C1E375EB8}" type="pres">
      <dgm:prSet presAssocID="{4B213989-0840-407E-8D49-128127E89B82}" presName="circ3Tx" presStyleLbl="revTx" presStyleIdx="0" presStyleCnt="0">
        <dgm:presLayoutVars>
          <dgm:chMax val="0"/>
          <dgm:chPref val="0"/>
          <dgm:bulletEnabled val="1"/>
        </dgm:presLayoutVars>
      </dgm:prSet>
      <dgm:spPr/>
      <dgm:t>
        <a:bodyPr/>
        <a:lstStyle/>
        <a:p>
          <a:endParaRPr lang="fr-FR"/>
        </a:p>
      </dgm:t>
    </dgm:pt>
  </dgm:ptLst>
  <dgm:cxnLst>
    <dgm:cxn modelId="{6722A3A8-CD44-4C74-A879-678AAA026C5A}" srcId="{69AB1C61-A522-41D6-93C0-8569D1626873}" destId="{E7DB4EB7-92D6-458D-9048-74FEA93F1F42}" srcOrd="0" destOrd="0" parTransId="{C54B9846-004D-4931-885A-78D28EF8B560}" sibTransId="{AAA0E949-DC54-4C7A-B22F-0B27C3D2E0AD}"/>
    <dgm:cxn modelId="{C5BFAA57-9C11-4AE0-8823-996D0C03A8DA}" srcId="{69AB1C61-A522-41D6-93C0-8569D1626873}" destId="{4B213989-0840-407E-8D49-128127E89B82}" srcOrd="2" destOrd="0" parTransId="{44DB847B-B989-4357-A917-D4E040EC76B5}" sibTransId="{5D0D5816-6CB0-4AD6-86A0-75614F9E824D}"/>
    <dgm:cxn modelId="{71015DA5-D7CE-4430-8EBE-D8FA379E611E}" type="presOf" srcId="{4B213989-0840-407E-8D49-128127E89B82}" destId="{71805BCA-29B3-45B5-B6EC-307C1E375EB8}" srcOrd="1" destOrd="0" presId="urn:microsoft.com/office/officeart/2005/8/layout/venn1"/>
    <dgm:cxn modelId="{247A0404-69EF-4FF8-B98E-EC30B83B77FE}" type="presOf" srcId="{7E842F8E-B871-4E69-AD3F-67B61AB4C8F9}" destId="{9B4601FC-47D8-4DE2-B46E-A3FA9DFFE985}" srcOrd="0" destOrd="0" presId="urn:microsoft.com/office/officeart/2005/8/layout/venn1"/>
    <dgm:cxn modelId="{F3B19B03-B138-4FFF-99A3-9393485A95FB}" srcId="{69AB1C61-A522-41D6-93C0-8569D1626873}" destId="{7E842F8E-B871-4E69-AD3F-67B61AB4C8F9}" srcOrd="1" destOrd="0" parTransId="{A2696B01-283A-4A3E-A2E6-5932C69D4489}" sibTransId="{AC01C655-BDAA-4D21-AE7C-F42EC9D69838}"/>
    <dgm:cxn modelId="{25C30A30-C412-4D90-844C-2A2B0270F2C5}" type="presOf" srcId="{7E842F8E-B871-4E69-AD3F-67B61AB4C8F9}" destId="{958B25DA-DCF5-4FB2-913A-2E4437F7730A}" srcOrd="1" destOrd="0" presId="urn:microsoft.com/office/officeart/2005/8/layout/venn1"/>
    <dgm:cxn modelId="{BF08CAAC-9617-43BA-8ACA-C0E73888094D}" type="presOf" srcId="{E7DB4EB7-92D6-458D-9048-74FEA93F1F42}" destId="{6C33942A-01EF-4A52-90BD-171A3593AAAC}" srcOrd="1" destOrd="0" presId="urn:microsoft.com/office/officeart/2005/8/layout/venn1"/>
    <dgm:cxn modelId="{83B3BCF7-2B21-4A14-A23C-2F0CAB169803}" type="presOf" srcId="{69AB1C61-A522-41D6-93C0-8569D1626873}" destId="{A7CBB307-21E1-4F23-B022-CB815604A949}" srcOrd="0" destOrd="0" presId="urn:microsoft.com/office/officeart/2005/8/layout/venn1"/>
    <dgm:cxn modelId="{E083812F-4FD6-4D4B-B3BC-478AE42DCDDD}" type="presOf" srcId="{E7DB4EB7-92D6-458D-9048-74FEA93F1F42}" destId="{C8F04A01-5AAB-483D-B445-2EA8410F0B3F}" srcOrd="0" destOrd="0" presId="urn:microsoft.com/office/officeart/2005/8/layout/venn1"/>
    <dgm:cxn modelId="{B1C5FC2B-4B97-4405-A43F-F2C163575D9C}" type="presOf" srcId="{4B213989-0840-407E-8D49-128127E89B82}" destId="{C8F4815D-B768-4C83-B5EE-ABC78EFE46A2}" srcOrd="0" destOrd="0" presId="urn:microsoft.com/office/officeart/2005/8/layout/venn1"/>
    <dgm:cxn modelId="{BAC0A1D2-2DBA-4CCD-A21F-C8274FAB6E34}" type="presParOf" srcId="{A7CBB307-21E1-4F23-B022-CB815604A949}" destId="{C8F04A01-5AAB-483D-B445-2EA8410F0B3F}" srcOrd="0" destOrd="0" presId="urn:microsoft.com/office/officeart/2005/8/layout/venn1"/>
    <dgm:cxn modelId="{74D64BE7-C91E-4D57-AAE0-3B83FF7C2A15}" type="presParOf" srcId="{A7CBB307-21E1-4F23-B022-CB815604A949}" destId="{6C33942A-01EF-4A52-90BD-171A3593AAAC}" srcOrd="1" destOrd="0" presId="urn:microsoft.com/office/officeart/2005/8/layout/venn1"/>
    <dgm:cxn modelId="{787E74CA-542D-422A-9FDE-56DDE047C378}" type="presParOf" srcId="{A7CBB307-21E1-4F23-B022-CB815604A949}" destId="{9B4601FC-47D8-4DE2-B46E-A3FA9DFFE985}" srcOrd="2" destOrd="0" presId="urn:microsoft.com/office/officeart/2005/8/layout/venn1"/>
    <dgm:cxn modelId="{EB0EED1B-9D76-499A-BE66-925A54ED5AC7}" type="presParOf" srcId="{A7CBB307-21E1-4F23-B022-CB815604A949}" destId="{958B25DA-DCF5-4FB2-913A-2E4437F7730A}" srcOrd="3" destOrd="0" presId="urn:microsoft.com/office/officeart/2005/8/layout/venn1"/>
    <dgm:cxn modelId="{91BA0C18-45CE-46F7-A2B3-08E8121CF740}" type="presParOf" srcId="{A7CBB307-21E1-4F23-B022-CB815604A949}" destId="{C8F4815D-B768-4C83-B5EE-ABC78EFE46A2}" srcOrd="4" destOrd="0" presId="urn:microsoft.com/office/officeart/2005/8/layout/venn1"/>
    <dgm:cxn modelId="{3E5529BB-A754-42A1-B0BA-E8406C7AE02E}" type="presParOf" srcId="{A7CBB307-21E1-4F23-B022-CB815604A949}" destId="{71805BCA-29B3-45B5-B6EC-307C1E375EB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DE9E5C-2D51-42FA-84F6-0566C666885A}"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nl-BE"/>
        </a:p>
      </dgm:t>
    </dgm:pt>
    <dgm:pt modelId="{06B7E813-DA25-4B50-B4A7-DD93EA4C748D}">
      <dgm:prSet phldrT="[Tekst]" custT="1"/>
      <dgm:spPr>
        <a:xfrm>
          <a:off x="1983952" y="0"/>
          <a:ext cx="2073209" cy="768096"/>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États membres ou pays dans le cadre de la politique UE ou internationale</a:t>
          </a:r>
          <a:endParaRPr lang="nl-BE" sz="1400" dirty="0">
            <a:solidFill>
              <a:sysClr val="windowText" lastClr="000000">
                <a:hueOff val="0"/>
                <a:satOff val="0"/>
                <a:lumOff val="0"/>
                <a:alphaOff val="0"/>
              </a:sysClr>
            </a:solidFill>
            <a:latin typeface="Calibri"/>
            <a:ea typeface="+mn-ea"/>
            <a:cs typeface="+mn-cs"/>
          </a:endParaRPr>
        </a:p>
      </dgm:t>
    </dgm:pt>
    <dgm:pt modelId="{2FCEE78F-F06B-4D21-A9E0-958C33D0FF4F}" type="parTrans" cxnId="{9D6C0FD8-D74B-4E52-AF08-DB56B94E3799}">
      <dgm:prSet/>
      <dgm:spPr/>
      <dgm:t>
        <a:bodyPr/>
        <a:lstStyle/>
        <a:p>
          <a:endParaRPr lang="nl-BE" sz="1400">
            <a:latin typeface="+mn-lt"/>
          </a:endParaRPr>
        </a:p>
      </dgm:t>
    </dgm:pt>
    <dgm:pt modelId="{7D305249-B4DA-4329-A8BA-8A8D3EAF95E6}" type="sibTrans" cxnId="{9D6C0FD8-D74B-4E52-AF08-DB56B94E3799}">
      <dgm:prSet/>
      <dgm:spPr/>
      <dgm:t>
        <a:bodyPr/>
        <a:lstStyle/>
        <a:p>
          <a:endParaRPr lang="nl-BE" sz="1400">
            <a:latin typeface="+mn-lt"/>
          </a:endParaRPr>
        </a:p>
      </dgm:t>
    </dgm:pt>
    <dgm:pt modelId="{57A93216-BCA7-4176-868E-4F6E96C075BA}">
      <dgm:prSet phldrT="[Tekst]" custT="1"/>
      <dgm:spPr>
        <a:xfrm>
          <a:off x="4042247" y="1738356"/>
          <a:ext cx="1803062" cy="902512"/>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Autres SPF et partenaires fédéraux</a:t>
          </a:r>
          <a:endParaRPr lang="nl-BE" sz="1400" dirty="0">
            <a:solidFill>
              <a:sysClr val="windowText" lastClr="000000">
                <a:hueOff val="0"/>
                <a:satOff val="0"/>
                <a:lumOff val="0"/>
                <a:alphaOff val="0"/>
              </a:sysClr>
            </a:solidFill>
            <a:latin typeface="Calibri"/>
            <a:ea typeface="+mn-ea"/>
            <a:cs typeface="+mn-cs"/>
          </a:endParaRPr>
        </a:p>
      </dgm:t>
    </dgm:pt>
    <dgm:pt modelId="{BA65D66D-54D8-434A-8041-E70CC9F2A787}" type="parTrans" cxnId="{188294E3-6524-47E5-8854-A91CECD09BDA}">
      <dgm:prSet/>
      <dgm:spPr/>
      <dgm:t>
        <a:bodyPr/>
        <a:lstStyle/>
        <a:p>
          <a:endParaRPr lang="nl-BE" sz="1400">
            <a:latin typeface="+mn-lt"/>
          </a:endParaRPr>
        </a:p>
      </dgm:t>
    </dgm:pt>
    <dgm:pt modelId="{8FAA3063-D6C3-4B67-B492-A13C64CEC94E}" type="sibTrans" cxnId="{188294E3-6524-47E5-8854-A91CECD09BDA}">
      <dgm:prSet/>
      <dgm:spPr/>
      <dgm:t>
        <a:bodyPr/>
        <a:lstStyle/>
        <a:p>
          <a:endParaRPr lang="nl-BE" sz="1400">
            <a:latin typeface="+mn-lt"/>
          </a:endParaRPr>
        </a:p>
      </dgm:t>
    </dgm:pt>
    <dgm:pt modelId="{1642AF64-A154-4B1A-86F0-74C780FAB1D8}">
      <dgm:prSet phldrT="[Tekst]" custT="1"/>
      <dgm:spPr>
        <a:xfrm>
          <a:off x="658002" y="3014776"/>
          <a:ext cx="1632993" cy="825703"/>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Universités et instituts de formation et de recherche</a:t>
          </a:r>
          <a:endParaRPr lang="nl-BE" sz="1400" dirty="0">
            <a:solidFill>
              <a:sysClr val="windowText" lastClr="000000">
                <a:hueOff val="0"/>
                <a:satOff val="0"/>
                <a:lumOff val="0"/>
                <a:alphaOff val="0"/>
              </a:sysClr>
            </a:solidFill>
            <a:latin typeface="Calibri"/>
            <a:ea typeface="+mn-ea"/>
            <a:cs typeface="+mn-cs"/>
          </a:endParaRPr>
        </a:p>
      </dgm:t>
    </dgm:pt>
    <dgm:pt modelId="{7D832B3F-89CE-4B27-A132-0F26C2B61578}" type="parTrans" cxnId="{C3C04D55-F259-4C31-8107-EAB9997CC897}">
      <dgm:prSet/>
      <dgm:spPr/>
      <dgm:t>
        <a:bodyPr/>
        <a:lstStyle/>
        <a:p>
          <a:endParaRPr lang="nl-BE" sz="1400">
            <a:latin typeface="+mn-lt"/>
          </a:endParaRPr>
        </a:p>
      </dgm:t>
    </dgm:pt>
    <dgm:pt modelId="{341E4B44-40D9-407C-8BED-2289B25E294C}" type="sibTrans" cxnId="{C3C04D55-F259-4C31-8107-EAB9997CC897}">
      <dgm:prSet/>
      <dgm:spPr/>
      <dgm:t>
        <a:bodyPr/>
        <a:lstStyle/>
        <a:p>
          <a:endParaRPr lang="nl-BE" sz="1400">
            <a:latin typeface="+mn-lt"/>
          </a:endParaRPr>
        </a:p>
      </dgm:t>
    </dgm:pt>
    <dgm:pt modelId="{53997A7C-76A5-4EF0-92A5-5F88C2BA53B9}">
      <dgm:prSet custT="1"/>
      <dgm:spPr>
        <a:xfrm>
          <a:off x="-105524" y="2062896"/>
          <a:ext cx="2363849" cy="499333"/>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Acteurs sociétaux (citoyens et groupements d'intérêts)</a:t>
          </a:r>
          <a:endParaRPr lang="nl-BE" sz="1400" dirty="0">
            <a:solidFill>
              <a:sysClr val="windowText" lastClr="000000">
                <a:hueOff val="0"/>
                <a:satOff val="0"/>
                <a:lumOff val="0"/>
                <a:alphaOff val="0"/>
              </a:sysClr>
            </a:solidFill>
            <a:latin typeface="Calibri"/>
            <a:ea typeface="+mn-ea"/>
            <a:cs typeface="+mn-cs"/>
          </a:endParaRPr>
        </a:p>
      </dgm:t>
    </dgm:pt>
    <dgm:pt modelId="{640D3410-193A-41E4-B4E3-83763D4C155F}" type="parTrans" cxnId="{D726608C-600C-42DF-AFEA-BB911FAC57FC}">
      <dgm:prSet/>
      <dgm:spPr/>
      <dgm:t>
        <a:bodyPr/>
        <a:lstStyle/>
        <a:p>
          <a:endParaRPr lang="nl-BE" sz="1400">
            <a:latin typeface="+mn-lt"/>
          </a:endParaRPr>
        </a:p>
      </dgm:t>
    </dgm:pt>
    <dgm:pt modelId="{BA4523A7-1950-4F5D-8A60-5607B035966B}" type="sibTrans" cxnId="{D726608C-600C-42DF-AFEA-BB911FAC57FC}">
      <dgm:prSet/>
      <dgm:spPr/>
      <dgm:t>
        <a:bodyPr/>
        <a:lstStyle/>
        <a:p>
          <a:endParaRPr lang="nl-BE" sz="1400">
            <a:latin typeface="+mn-lt"/>
          </a:endParaRPr>
        </a:p>
      </dgm:t>
    </dgm:pt>
    <dgm:pt modelId="{D7127B40-0A74-4882-B815-59078233B2CB}">
      <dgm:prSet custT="1"/>
      <dgm:spPr>
        <a:xfrm>
          <a:off x="3132113" y="3014776"/>
          <a:ext cx="2556053" cy="825703"/>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Organisations professionnelles (entreprises et fédérations sectorielles)</a:t>
          </a:r>
          <a:endParaRPr lang="nl-BE" sz="1400" dirty="0">
            <a:solidFill>
              <a:sysClr val="windowText" lastClr="000000">
                <a:hueOff val="0"/>
                <a:satOff val="0"/>
                <a:lumOff val="0"/>
                <a:alphaOff val="0"/>
              </a:sysClr>
            </a:solidFill>
            <a:latin typeface="Calibri"/>
            <a:ea typeface="+mn-ea"/>
            <a:cs typeface="+mn-cs"/>
          </a:endParaRPr>
        </a:p>
      </dgm:t>
    </dgm:pt>
    <dgm:pt modelId="{EB875BBE-6698-4AD0-BC5A-87927724D7CA}" type="parTrans" cxnId="{93AC193C-25C9-4006-B337-BD63A38568C4}">
      <dgm:prSet/>
      <dgm:spPr/>
      <dgm:t>
        <a:bodyPr/>
        <a:lstStyle/>
        <a:p>
          <a:endParaRPr lang="nl-BE" sz="1400">
            <a:latin typeface="+mn-lt"/>
          </a:endParaRPr>
        </a:p>
      </dgm:t>
    </dgm:pt>
    <dgm:pt modelId="{881C4BB1-0845-498C-A71C-43402291FE8C}" type="sibTrans" cxnId="{93AC193C-25C9-4006-B337-BD63A38568C4}">
      <dgm:prSet/>
      <dgm:spPr/>
      <dgm:t>
        <a:bodyPr/>
        <a:lstStyle/>
        <a:p>
          <a:endParaRPr lang="nl-BE" sz="1400">
            <a:latin typeface="+mn-lt"/>
          </a:endParaRPr>
        </a:p>
      </dgm:t>
    </dgm:pt>
    <dgm:pt modelId="{47E950A5-E918-4AEA-8A30-D58E3712D662}">
      <dgm:prSet phldrT="[Tekst]" custT="1"/>
      <dgm:spPr>
        <a:xfrm>
          <a:off x="4168783" y="729691"/>
          <a:ext cx="1356995" cy="844905"/>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Cabinets</a:t>
          </a:r>
          <a:endParaRPr lang="nl-BE" sz="1400" dirty="0">
            <a:solidFill>
              <a:sysClr val="windowText" lastClr="000000">
                <a:hueOff val="0"/>
                <a:satOff val="0"/>
                <a:lumOff val="0"/>
                <a:alphaOff val="0"/>
              </a:sysClr>
            </a:solidFill>
            <a:latin typeface="Calibri"/>
            <a:ea typeface="+mn-ea"/>
            <a:cs typeface="+mn-cs"/>
          </a:endParaRPr>
        </a:p>
      </dgm:t>
    </dgm:pt>
    <dgm:pt modelId="{7450EE24-C2EB-4730-BE59-8D21298AB585}" type="parTrans" cxnId="{4D9A07E2-2B53-4B25-83E6-445CCF6353F7}">
      <dgm:prSet/>
      <dgm:spPr/>
      <dgm:t>
        <a:bodyPr/>
        <a:lstStyle/>
        <a:p>
          <a:endParaRPr lang="nl-BE" sz="1400">
            <a:latin typeface="+mn-lt"/>
          </a:endParaRPr>
        </a:p>
      </dgm:t>
    </dgm:pt>
    <dgm:pt modelId="{127F9D53-3EB7-4FA7-84F0-07961984D43C}" type="sibTrans" cxnId="{4D9A07E2-2B53-4B25-83E6-445CCF6353F7}">
      <dgm:prSet/>
      <dgm:spPr/>
      <dgm:t>
        <a:bodyPr/>
        <a:lstStyle/>
        <a:p>
          <a:endParaRPr lang="nl-BE" sz="1400">
            <a:latin typeface="+mn-lt"/>
          </a:endParaRPr>
        </a:p>
      </dgm:t>
    </dgm:pt>
    <dgm:pt modelId="{1EFFD4FD-5B93-486D-81D2-E50D0D2DB674}">
      <dgm:prSet custT="1"/>
      <dgm:spPr>
        <a:xfrm>
          <a:off x="3632" y="671679"/>
          <a:ext cx="1851117" cy="844905"/>
        </a:xfrm>
        <a:noFill/>
        <a:ln>
          <a:noFill/>
        </a:ln>
        <a:effectLst/>
        <a:sp3d/>
      </dgm:spPr>
      <dgm:t>
        <a:bodyPr/>
        <a:lstStyle/>
        <a:p>
          <a:r>
            <a:rPr lang="fr-BE" sz="1400">
              <a:solidFill>
                <a:sysClr val="windowText" lastClr="000000">
                  <a:hueOff val="0"/>
                  <a:satOff val="0"/>
                  <a:lumOff val="0"/>
                  <a:alphaOff val="0"/>
                </a:sysClr>
              </a:solidFill>
              <a:latin typeface="Calibri"/>
              <a:ea typeface="+mn-ea"/>
              <a:cs typeface="+mn-cs"/>
            </a:rPr>
            <a:t>Autorités régionales et fédérales ou partenaires</a:t>
          </a:r>
          <a:endParaRPr lang="nl-BE" sz="1400" dirty="0">
            <a:solidFill>
              <a:sysClr val="windowText" lastClr="000000">
                <a:hueOff val="0"/>
                <a:satOff val="0"/>
                <a:lumOff val="0"/>
                <a:alphaOff val="0"/>
              </a:sysClr>
            </a:solidFill>
            <a:latin typeface="Calibri"/>
            <a:ea typeface="+mn-ea"/>
            <a:cs typeface="+mn-cs"/>
          </a:endParaRPr>
        </a:p>
      </dgm:t>
    </dgm:pt>
    <dgm:pt modelId="{3247EFC5-CD1B-40E4-9777-F0CDF6A572F4}" type="parTrans" cxnId="{DF60744A-7A39-4E75-963C-5DD7E944E56D}">
      <dgm:prSet/>
      <dgm:spPr/>
      <dgm:t>
        <a:bodyPr/>
        <a:lstStyle/>
        <a:p>
          <a:endParaRPr lang="nl-BE" sz="1400">
            <a:latin typeface="+mn-lt"/>
          </a:endParaRPr>
        </a:p>
      </dgm:t>
    </dgm:pt>
    <dgm:pt modelId="{9BE7E9FF-4F4E-4530-851E-CD82091AABA9}" type="sibTrans" cxnId="{DF60744A-7A39-4E75-963C-5DD7E944E56D}">
      <dgm:prSet/>
      <dgm:spPr/>
      <dgm:t>
        <a:bodyPr/>
        <a:lstStyle/>
        <a:p>
          <a:endParaRPr lang="nl-BE" sz="1400">
            <a:latin typeface="+mn-lt"/>
          </a:endParaRPr>
        </a:p>
      </dgm:t>
    </dgm:pt>
    <dgm:pt modelId="{12236685-B3D3-44A5-8B7E-B96C7100DD6A}">
      <dgm:prSet/>
      <dgm:spPr/>
      <dgm:t>
        <a:bodyPr/>
        <a:lstStyle/>
        <a:p>
          <a:endParaRPr lang="nl-BE" sz="1400" dirty="0">
            <a:latin typeface="+mn-lt"/>
          </a:endParaRPr>
        </a:p>
      </dgm:t>
    </dgm:pt>
    <dgm:pt modelId="{C5CBDA33-BE83-42FC-94B6-3358F5276B62}" type="parTrans" cxnId="{A228E700-7335-4CAB-BD47-96B756AF215F}">
      <dgm:prSet/>
      <dgm:spPr/>
      <dgm:t>
        <a:bodyPr/>
        <a:lstStyle/>
        <a:p>
          <a:endParaRPr lang="nl-BE" sz="1400">
            <a:latin typeface="+mn-lt"/>
          </a:endParaRPr>
        </a:p>
      </dgm:t>
    </dgm:pt>
    <dgm:pt modelId="{D720E97C-4011-4FB8-974C-33A8D9E3BB6B}" type="sibTrans" cxnId="{A228E700-7335-4CAB-BD47-96B756AF215F}">
      <dgm:prSet/>
      <dgm:spPr/>
      <dgm:t>
        <a:bodyPr/>
        <a:lstStyle/>
        <a:p>
          <a:endParaRPr lang="nl-BE" sz="1400">
            <a:latin typeface="+mn-lt"/>
          </a:endParaRPr>
        </a:p>
      </dgm:t>
    </dgm:pt>
    <dgm:pt modelId="{AB0F15CF-B49F-49D4-B328-31F41A515D29}" type="pres">
      <dgm:prSet presAssocID="{8CDE9E5C-2D51-42FA-84F6-0566C666885A}" presName="compositeShape" presStyleCnt="0">
        <dgm:presLayoutVars>
          <dgm:chMax val="7"/>
          <dgm:dir/>
          <dgm:resizeHandles val="exact"/>
        </dgm:presLayoutVars>
      </dgm:prSet>
      <dgm:spPr/>
      <dgm:t>
        <a:bodyPr/>
        <a:lstStyle/>
        <a:p>
          <a:endParaRPr lang="nl-BE"/>
        </a:p>
      </dgm:t>
    </dgm:pt>
    <dgm:pt modelId="{7C18A28D-FC29-4DB9-B88C-AAD68FBB9176}" type="pres">
      <dgm:prSet presAssocID="{06B7E813-DA25-4B50-B4A7-DD93EA4C748D}" presName="circ1" presStyleLbl="vennNode1" presStyleIdx="0" presStyleCnt="7"/>
      <dgm:spPr>
        <a:xfrm>
          <a:off x="2394251" y="977786"/>
          <a:ext cx="1252610" cy="1252764"/>
        </a:xfrm>
        <a:prstGeom prst="ellipse">
          <a:avLst/>
        </a:prstGeom>
        <a:solidFill>
          <a:srgbClr val="4BACC6">
            <a:alpha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04210555-AC60-4365-8541-6712424E3B9F}" type="pres">
      <dgm:prSet presAssocID="{06B7E813-DA25-4B50-B4A7-DD93EA4C748D}" presName="circ1Tx" presStyleLbl="revTx" presStyleIdx="0" presStyleCnt="0" custScaleX="144446">
        <dgm:presLayoutVars>
          <dgm:chMax val="0"/>
          <dgm:chPref val="0"/>
          <dgm:bulletEnabled val="1"/>
        </dgm:presLayoutVars>
      </dgm:prSet>
      <dgm:spPr>
        <a:prstGeom prst="rect">
          <a:avLst/>
        </a:prstGeom>
      </dgm:spPr>
      <dgm:t>
        <a:bodyPr/>
        <a:lstStyle/>
        <a:p>
          <a:endParaRPr lang="nl-BE"/>
        </a:p>
      </dgm:t>
    </dgm:pt>
    <dgm:pt modelId="{8BF10139-1C10-4E37-83B5-E6917DC51265}" type="pres">
      <dgm:prSet presAssocID="{47E950A5-E918-4AEA-8A30-D58E3712D662}" presName="circ2" presStyleLbl="vennNode1" presStyleIdx="1" presStyleCnt="7"/>
      <dgm:spPr>
        <a:xfrm>
          <a:off x="2761683" y="1154448"/>
          <a:ext cx="1252610" cy="1252764"/>
        </a:xfrm>
        <a:prstGeom prst="ellipse">
          <a:avLst/>
        </a:prstGeom>
        <a:solidFill>
          <a:srgbClr val="4BACC6">
            <a:alpha val="50000"/>
            <a:hueOff val="-1655646"/>
            <a:satOff val="6635"/>
            <a:lumOff val="1438"/>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5CB8B9B1-DF86-4BF9-ACEF-639C9C01AD27}" type="pres">
      <dgm:prSet presAssocID="{47E950A5-E918-4AEA-8A30-D58E3712D662}" presName="circ2Tx" presStyleLbl="revTx" presStyleIdx="0" presStyleCnt="0">
        <dgm:presLayoutVars>
          <dgm:chMax val="0"/>
          <dgm:chPref val="0"/>
          <dgm:bulletEnabled val="1"/>
        </dgm:presLayoutVars>
      </dgm:prSet>
      <dgm:spPr>
        <a:prstGeom prst="rect">
          <a:avLst/>
        </a:prstGeom>
      </dgm:spPr>
      <dgm:t>
        <a:bodyPr/>
        <a:lstStyle/>
        <a:p>
          <a:endParaRPr lang="nl-BE"/>
        </a:p>
      </dgm:t>
    </dgm:pt>
    <dgm:pt modelId="{55E33533-850F-49CE-8E6D-95CF34102A57}" type="pres">
      <dgm:prSet presAssocID="{57A93216-BCA7-4176-868E-4F6E96C075BA}" presName="circ3" presStyleLbl="vennNode1" presStyleIdx="2" presStyleCnt="7"/>
      <dgm:spPr>
        <a:xfrm>
          <a:off x="2851976" y="1551937"/>
          <a:ext cx="1252610" cy="1252764"/>
        </a:xfrm>
        <a:prstGeom prst="ellipse">
          <a:avLst/>
        </a:prstGeom>
        <a:solidFill>
          <a:srgbClr val="4BACC6">
            <a:alpha val="50000"/>
            <a:hueOff val="-3311292"/>
            <a:satOff val="13270"/>
            <a:lumOff val="2876"/>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4B8EB822-216F-4337-A8C1-B57D49B4FDE2}" type="pres">
      <dgm:prSet presAssocID="{57A93216-BCA7-4176-868E-4F6E96C075BA}" presName="circ3Tx" presStyleLbl="revTx" presStyleIdx="0" presStyleCnt="0" custScaleX="135477" custLinFactNeighborX="-1573" custLinFactNeighborY="-7387">
        <dgm:presLayoutVars>
          <dgm:chMax val="0"/>
          <dgm:chPref val="0"/>
          <dgm:bulletEnabled val="1"/>
        </dgm:presLayoutVars>
      </dgm:prSet>
      <dgm:spPr>
        <a:prstGeom prst="rect">
          <a:avLst/>
        </a:prstGeom>
      </dgm:spPr>
      <dgm:t>
        <a:bodyPr/>
        <a:lstStyle/>
        <a:p>
          <a:endParaRPr lang="nl-BE"/>
        </a:p>
      </dgm:t>
    </dgm:pt>
    <dgm:pt modelId="{4847A6CB-1130-40A3-BBEE-4CD964F6A6A2}" type="pres">
      <dgm:prSet presAssocID="{D7127B40-0A74-4882-B815-59078233B2CB}" presName="circ4" presStyleLbl="vennNode1" presStyleIdx="3" presStyleCnt="7"/>
      <dgm:spPr>
        <a:xfrm>
          <a:off x="2597800" y="1870697"/>
          <a:ext cx="1252610" cy="1252764"/>
        </a:xfrm>
        <a:prstGeom prst="ellipse">
          <a:avLst/>
        </a:prstGeom>
        <a:solidFill>
          <a:srgbClr val="4BACC6">
            <a:alpha val="50000"/>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F3AD7769-CAA4-4C65-8A66-36C7EAFD7117}" type="pres">
      <dgm:prSet presAssocID="{D7127B40-0A74-4882-B815-59078233B2CB}" presName="circ4Tx" presStyleLbl="revTx" presStyleIdx="0" presStyleCnt="0" custScaleX="178087" custLinFactNeighborX="-2275" custLinFactNeighborY="0">
        <dgm:presLayoutVars>
          <dgm:chMax val="0"/>
          <dgm:chPref val="0"/>
          <dgm:bulletEnabled val="1"/>
        </dgm:presLayoutVars>
      </dgm:prSet>
      <dgm:spPr>
        <a:prstGeom prst="rect">
          <a:avLst/>
        </a:prstGeom>
      </dgm:spPr>
      <dgm:t>
        <a:bodyPr/>
        <a:lstStyle/>
        <a:p>
          <a:endParaRPr lang="nl-BE"/>
        </a:p>
      </dgm:t>
    </dgm:pt>
    <dgm:pt modelId="{D213CDAE-C3C9-4B29-8A9D-87E65B36A7D1}" type="pres">
      <dgm:prSet presAssocID="{1642AF64-A154-4B1A-86F0-74C780FAB1D8}" presName="circ5" presStyleLbl="vennNode1" presStyleIdx="4" presStyleCnt="7"/>
      <dgm:spPr>
        <a:xfrm>
          <a:off x="2190702" y="1870697"/>
          <a:ext cx="1252610" cy="1252764"/>
        </a:xfrm>
        <a:prstGeom prst="ellipse">
          <a:avLst/>
        </a:prstGeom>
        <a:solidFill>
          <a:srgbClr val="4BACC6">
            <a:alpha val="50000"/>
            <a:hueOff val="-6622584"/>
            <a:satOff val="26541"/>
            <a:lumOff val="5752"/>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BF8E8056-8634-46FA-AE83-83949CAAB564}" type="pres">
      <dgm:prSet presAssocID="{1642AF64-A154-4B1A-86F0-74C780FAB1D8}" presName="circ5Tx" presStyleLbl="revTx" presStyleIdx="0" presStyleCnt="0" custScaleX="113775" custLinFactNeighborX="-8627" custLinFactNeighborY="0">
        <dgm:presLayoutVars>
          <dgm:chMax val="0"/>
          <dgm:chPref val="0"/>
          <dgm:bulletEnabled val="1"/>
        </dgm:presLayoutVars>
      </dgm:prSet>
      <dgm:spPr>
        <a:prstGeom prst="rect">
          <a:avLst/>
        </a:prstGeom>
      </dgm:spPr>
      <dgm:t>
        <a:bodyPr/>
        <a:lstStyle/>
        <a:p>
          <a:endParaRPr lang="nl-BE"/>
        </a:p>
      </dgm:t>
    </dgm:pt>
    <dgm:pt modelId="{13399DCC-DC2A-46C8-BCEB-F61571EB1B83}" type="pres">
      <dgm:prSet presAssocID="{53997A7C-76A5-4EF0-92A5-5F88C2BA53B9}" presName="circ6" presStyleLbl="vennNode1" presStyleIdx="5" presStyleCnt="7"/>
      <dgm:spPr>
        <a:xfrm>
          <a:off x="1936526" y="1551937"/>
          <a:ext cx="1252610" cy="1252764"/>
        </a:xfrm>
        <a:prstGeom prst="ellipse">
          <a:avLst/>
        </a:prstGeom>
        <a:solidFill>
          <a:srgbClr val="4BACC6">
            <a:alpha val="50000"/>
            <a:hueOff val="-8278230"/>
            <a:satOff val="33176"/>
            <a:lumOff val="7190"/>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0F3AEA01-7F4D-4203-BB48-0C8AD77133D9}" type="pres">
      <dgm:prSet presAssocID="{53997A7C-76A5-4EF0-92A5-5F88C2BA53B9}" presName="circ6Tx" presStyleLbl="revTx" presStyleIdx="0" presStyleCnt="0" custScaleX="177613" custScaleY="55327" custLinFactNeighborX="-11450" custLinFactNeighborY="6236">
        <dgm:presLayoutVars>
          <dgm:chMax val="0"/>
          <dgm:chPref val="0"/>
          <dgm:bulletEnabled val="1"/>
        </dgm:presLayoutVars>
      </dgm:prSet>
      <dgm:spPr>
        <a:prstGeom prst="rect">
          <a:avLst/>
        </a:prstGeom>
      </dgm:spPr>
      <dgm:t>
        <a:bodyPr/>
        <a:lstStyle/>
        <a:p>
          <a:endParaRPr lang="nl-BE"/>
        </a:p>
      </dgm:t>
    </dgm:pt>
    <dgm:pt modelId="{8DF9A1DD-FB9C-4CF9-8A71-117308BE5416}" type="pres">
      <dgm:prSet presAssocID="{1EFFD4FD-5B93-486D-81D2-E50D0D2DB674}" presName="circ7" presStyleLbl="vennNode1" presStyleIdx="6" presStyleCnt="7"/>
      <dgm:spPr>
        <a:xfrm>
          <a:off x="2026818" y="1154448"/>
          <a:ext cx="1252610" cy="1252764"/>
        </a:xfrm>
        <a:prstGeom prst="ellipse">
          <a:avLst/>
        </a:prstGeom>
        <a:solidFill>
          <a:srgbClr val="4BACC6">
            <a:alpha val="50000"/>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endParaRPr lang="nl-NL"/>
        </a:p>
      </dgm:t>
    </dgm:pt>
    <dgm:pt modelId="{5B2BD23A-0992-40BC-A653-57C97138220B}" type="pres">
      <dgm:prSet presAssocID="{1EFFD4FD-5B93-486D-81D2-E50D0D2DB674}" presName="circ7Tx" presStyleLbl="revTx" presStyleIdx="0" presStyleCnt="0" custScaleX="136413" custLinFactNeighborX="-19502" custLinFactNeighborY="-6866">
        <dgm:presLayoutVars>
          <dgm:chMax val="0"/>
          <dgm:chPref val="0"/>
          <dgm:bulletEnabled val="1"/>
        </dgm:presLayoutVars>
      </dgm:prSet>
      <dgm:spPr>
        <a:prstGeom prst="rect">
          <a:avLst/>
        </a:prstGeom>
      </dgm:spPr>
      <dgm:t>
        <a:bodyPr/>
        <a:lstStyle/>
        <a:p>
          <a:endParaRPr lang="nl-BE"/>
        </a:p>
      </dgm:t>
    </dgm:pt>
  </dgm:ptLst>
  <dgm:cxnLst>
    <dgm:cxn modelId="{585736A4-A351-4780-82CA-4F77B2E8BF19}" type="presOf" srcId="{8CDE9E5C-2D51-42FA-84F6-0566C666885A}" destId="{AB0F15CF-B49F-49D4-B328-31F41A515D29}" srcOrd="0" destOrd="0" presId="urn:microsoft.com/office/officeart/2005/8/layout/venn1"/>
    <dgm:cxn modelId="{188294E3-6524-47E5-8854-A91CECD09BDA}" srcId="{8CDE9E5C-2D51-42FA-84F6-0566C666885A}" destId="{57A93216-BCA7-4176-868E-4F6E96C075BA}" srcOrd="2" destOrd="0" parTransId="{BA65D66D-54D8-434A-8041-E70CC9F2A787}" sibTransId="{8FAA3063-D6C3-4B67-B492-A13C64CEC94E}"/>
    <dgm:cxn modelId="{E87B61B7-92FB-4319-ABA5-E1AB78E0D600}" type="presOf" srcId="{57A93216-BCA7-4176-868E-4F6E96C075BA}" destId="{4B8EB822-216F-4337-A8C1-B57D49B4FDE2}" srcOrd="0" destOrd="0" presId="urn:microsoft.com/office/officeart/2005/8/layout/venn1"/>
    <dgm:cxn modelId="{9D6C0FD8-D74B-4E52-AF08-DB56B94E3799}" srcId="{8CDE9E5C-2D51-42FA-84F6-0566C666885A}" destId="{06B7E813-DA25-4B50-B4A7-DD93EA4C748D}" srcOrd="0" destOrd="0" parTransId="{2FCEE78F-F06B-4D21-A9E0-958C33D0FF4F}" sibTransId="{7D305249-B4DA-4329-A8BA-8A8D3EAF95E6}"/>
    <dgm:cxn modelId="{D726608C-600C-42DF-AFEA-BB911FAC57FC}" srcId="{8CDE9E5C-2D51-42FA-84F6-0566C666885A}" destId="{53997A7C-76A5-4EF0-92A5-5F88C2BA53B9}" srcOrd="5" destOrd="0" parTransId="{640D3410-193A-41E4-B4E3-83763D4C155F}" sibTransId="{BA4523A7-1950-4F5D-8A60-5607B035966B}"/>
    <dgm:cxn modelId="{36214C7B-F331-40A8-B4C3-7D2D0936FE4D}" type="presOf" srcId="{53997A7C-76A5-4EF0-92A5-5F88C2BA53B9}" destId="{0F3AEA01-7F4D-4203-BB48-0C8AD77133D9}" srcOrd="0" destOrd="0" presId="urn:microsoft.com/office/officeart/2005/8/layout/venn1"/>
    <dgm:cxn modelId="{A59DE32E-CCA0-4003-AC5F-7DCE4C02F557}" type="presOf" srcId="{1642AF64-A154-4B1A-86F0-74C780FAB1D8}" destId="{BF8E8056-8634-46FA-AE83-83949CAAB564}" srcOrd="0" destOrd="0" presId="urn:microsoft.com/office/officeart/2005/8/layout/venn1"/>
    <dgm:cxn modelId="{827952B6-351E-4AE9-BF41-FA99840B3756}" type="presOf" srcId="{1EFFD4FD-5B93-486D-81D2-E50D0D2DB674}" destId="{5B2BD23A-0992-40BC-A653-57C97138220B}" srcOrd="0" destOrd="0" presId="urn:microsoft.com/office/officeart/2005/8/layout/venn1"/>
    <dgm:cxn modelId="{D57E2565-DF69-4E8C-A283-03C76F2F6A31}" type="presOf" srcId="{D7127B40-0A74-4882-B815-59078233B2CB}" destId="{F3AD7769-CAA4-4C65-8A66-36C7EAFD7117}" srcOrd="0" destOrd="0" presId="urn:microsoft.com/office/officeart/2005/8/layout/venn1"/>
    <dgm:cxn modelId="{DF60744A-7A39-4E75-963C-5DD7E944E56D}" srcId="{8CDE9E5C-2D51-42FA-84F6-0566C666885A}" destId="{1EFFD4FD-5B93-486D-81D2-E50D0D2DB674}" srcOrd="6" destOrd="0" parTransId="{3247EFC5-CD1B-40E4-9777-F0CDF6A572F4}" sibTransId="{9BE7E9FF-4F4E-4530-851E-CD82091AABA9}"/>
    <dgm:cxn modelId="{CDC71798-4C1B-4125-A1C0-D3535D57F2B3}" type="presOf" srcId="{47E950A5-E918-4AEA-8A30-D58E3712D662}" destId="{5CB8B9B1-DF86-4BF9-ACEF-639C9C01AD27}" srcOrd="0" destOrd="0" presId="urn:microsoft.com/office/officeart/2005/8/layout/venn1"/>
    <dgm:cxn modelId="{39C38494-6BE7-478D-A692-1ECD9AA1DE02}" type="presOf" srcId="{06B7E813-DA25-4B50-B4A7-DD93EA4C748D}" destId="{04210555-AC60-4365-8541-6712424E3B9F}" srcOrd="0" destOrd="0" presId="urn:microsoft.com/office/officeart/2005/8/layout/venn1"/>
    <dgm:cxn modelId="{A228E700-7335-4CAB-BD47-96B756AF215F}" srcId="{8CDE9E5C-2D51-42FA-84F6-0566C666885A}" destId="{12236685-B3D3-44A5-8B7E-B96C7100DD6A}" srcOrd="7" destOrd="0" parTransId="{C5CBDA33-BE83-42FC-94B6-3358F5276B62}" sibTransId="{D720E97C-4011-4FB8-974C-33A8D9E3BB6B}"/>
    <dgm:cxn modelId="{93AC193C-25C9-4006-B337-BD63A38568C4}" srcId="{8CDE9E5C-2D51-42FA-84F6-0566C666885A}" destId="{D7127B40-0A74-4882-B815-59078233B2CB}" srcOrd="3" destOrd="0" parTransId="{EB875BBE-6698-4AD0-BC5A-87927724D7CA}" sibTransId="{881C4BB1-0845-498C-A71C-43402291FE8C}"/>
    <dgm:cxn modelId="{4D9A07E2-2B53-4B25-83E6-445CCF6353F7}" srcId="{8CDE9E5C-2D51-42FA-84F6-0566C666885A}" destId="{47E950A5-E918-4AEA-8A30-D58E3712D662}" srcOrd="1" destOrd="0" parTransId="{7450EE24-C2EB-4730-BE59-8D21298AB585}" sibTransId="{127F9D53-3EB7-4FA7-84F0-07961984D43C}"/>
    <dgm:cxn modelId="{C3C04D55-F259-4C31-8107-EAB9997CC897}" srcId="{8CDE9E5C-2D51-42FA-84F6-0566C666885A}" destId="{1642AF64-A154-4B1A-86F0-74C780FAB1D8}" srcOrd="4" destOrd="0" parTransId="{7D832B3F-89CE-4B27-A132-0F26C2B61578}" sibTransId="{341E4B44-40D9-407C-8BED-2289B25E294C}"/>
    <dgm:cxn modelId="{BCDB8F06-FE6A-4EFF-A5E7-9E36E6F96B3C}" type="presParOf" srcId="{AB0F15CF-B49F-49D4-B328-31F41A515D29}" destId="{7C18A28D-FC29-4DB9-B88C-AAD68FBB9176}" srcOrd="0" destOrd="0" presId="urn:microsoft.com/office/officeart/2005/8/layout/venn1"/>
    <dgm:cxn modelId="{176E8669-4A30-467D-B449-D9AF082FC969}" type="presParOf" srcId="{AB0F15CF-B49F-49D4-B328-31F41A515D29}" destId="{04210555-AC60-4365-8541-6712424E3B9F}" srcOrd="1" destOrd="0" presId="urn:microsoft.com/office/officeart/2005/8/layout/venn1"/>
    <dgm:cxn modelId="{5A1F373F-7696-42BA-8807-FE6C13447051}" type="presParOf" srcId="{AB0F15CF-B49F-49D4-B328-31F41A515D29}" destId="{8BF10139-1C10-4E37-83B5-E6917DC51265}" srcOrd="2" destOrd="0" presId="urn:microsoft.com/office/officeart/2005/8/layout/venn1"/>
    <dgm:cxn modelId="{2445AD3C-25A9-4C01-B0AA-1330811F675A}" type="presParOf" srcId="{AB0F15CF-B49F-49D4-B328-31F41A515D29}" destId="{5CB8B9B1-DF86-4BF9-ACEF-639C9C01AD27}" srcOrd="3" destOrd="0" presId="urn:microsoft.com/office/officeart/2005/8/layout/venn1"/>
    <dgm:cxn modelId="{720F8F9A-91DA-4575-8E79-148B4C12A099}" type="presParOf" srcId="{AB0F15CF-B49F-49D4-B328-31F41A515D29}" destId="{55E33533-850F-49CE-8E6D-95CF34102A57}" srcOrd="4" destOrd="0" presId="urn:microsoft.com/office/officeart/2005/8/layout/venn1"/>
    <dgm:cxn modelId="{817A2115-6BE5-4F83-A7B8-0A45C0205000}" type="presParOf" srcId="{AB0F15CF-B49F-49D4-B328-31F41A515D29}" destId="{4B8EB822-216F-4337-A8C1-B57D49B4FDE2}" srcOrd="5" destOrd="0" presId="urn:microsoft.com/office/officeart/2005/8/layout/venn1"/>
    <dgm:cxn modelId="{7B0FD211-AB39-42F6-84CB-5F3F84166BA7}" type="presParOf" srcId="{AB0F15CF-B49F-49D4-B328-31F41A515D29}" destId="{4847A6CB-1130-40A3-BBEE-4CD964F6A6A2}" srcOrd="6" destOrd="0" presId="urn:microsoft.com/office/officeart/2005/8/layout/venn1"/>
    <dgm:cxn modelId="{3A32BC02-E173-4F31-91B3-8ACB5728617E}" type="presParOf" srcId="{AB0F15CF-B49F-49D4-B328-31F41A515D29}" destId="{F3AD7769-CAA4-4C65-8A66-36C7EAFD7117}" srcOrd="7" destOrd="0" presId="urn:microsoft.com/office/officeart/2005/8/layout/venn1"/>
    <dgm:cxn modelId="{1D714186-1BA7-45FE-9AEC-7CACC2A0B303}" type="presParOf" srcId="{AB0F15CF-B49F-49D4-B328-31F41A515D29}" destId="{D213CDAE-C3C9-4B29-8A9D-87E65B36A7D1}" srcOrd="8" destOrd="0" presId="urn:microsoft.com/office/officeart/2005/8/layout/venn1"/>
    <dgm:cxn modelId="{E1213FCA-383B-44E5-9814-ED617DFB1E29}" type="presParOf" srcId="{AB0F15CF-B49F-49D4-B328-31F41A515D29}" destId="{BF8E8056-8634-46FA-AE83-83949CAAB564}" srcOrd="9" destOrd="0" presId="urn:microsoft.com/office/officeart/2005/8/layout/venn1"/>
    <dgm:cxn modelId="{E613095E-A2BB-4BF4-98F6-4AFE9BCDE607}" type="presParOf" srcId="{AB0F15CF-B49F-49D4-B328-31F41A515D29}" destId="{13399DCC-DC2A-46C8-BCEB-F61571EB1B83}" srcOrd="10" destOrd="0" presId="urn:microsoft.com/office/officeart/2005/8/layout/venn1"/>
    <dgm:cxn modelId="{0CFAE955-017E-4AFA-9246-92B890EC95CF}" type="presParOf" srcId="{AB0F15CF-B49F-49D4-B328-31F41A515D29}" destId="{0F3AEA01-7F4D-4203-BB48-0C8AD77133D9}" srcOrd="11" destOrd="0" presId="urn:microsoft.com/office/officeart/2005/8/layout/venn1"/>
    <dgm:cxn modelId="{4E55BB41-AE41-4688-9743-DC4FA2068441}" type="presParOf" srcId="{AB0F15CF-B49F-49D4-B328-31F41A515D29}" destId="{8DF9A1DD-FB9C-4CF9-8A71-117308BE5416}" srcOrd="12" destOrd="0" presId="urn:microsoft.com/office/officeart/2005/8/layout/venn1"/>
    <dgm:cxn modelId="{9D00DA17-156C-4A23-9EB9-8A351D6B2599}" type="presParOf" srcId="{AB0F15CF-B49F-49D4-B328-31F41A515D29}" destId="{5B2BD23A-0992-40BC-A653-57C97138220B}"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99011B-696D-401C-8F53-D58029CAD4FA}"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nl-NL"/>
        </a:p>
      </dgm:t>
    </dgm:pt>
    <dgm:pt modelId="{7D4E5FDD-9B26-4455-96BB-F83AA804F225}">
      <dgm:prSet phldrT="[Texte]" custT="1"/>
      <dgm:spPr>
        <a:xfrm>
          <a:off x="3401231" y="2108244"/>
          <a:ext cx="1427136" cy="309474"/>
        </a:xfr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1200">
              <a:solidFill>
                <a:sysClr val="windowText" lastClr="000000">
                  <a:hueOff val="0"/>
                  <a:satOff val="0"/>
                  <a:lumOff val="0"/>
                  <a:alphaOff val="0"/>
                </a:sysClr>
              </a:solidFill>
              <a:latin typeface="Calibri"/>
              <a:ea typeface="+mn-ea"/>
              <a:cs typeface="+mn-cs"/>
            </a:rPr>
            <a:t>SWOT</a:t>
          </a:r>
        </a:p>
      </dgm:t>
    </dgm:pt>
    <dgm:pt modelId="{FC2720D6-3825-4093-85A6-0126FA2BB366}" type="parTrans" cxnId="{59E493DD-FDCC-4418-935E-1C34E87DB6E8}">
      <dgm:prSet/>
      <dgm:spPr/>
      <dgm:t>
        <a:bodyPr/>
        <a:lstStyle/>
        <a:p>
          <a:endParaRPr lang="nl-NL"/>
        </a:p>
      </dgm:t>
    </dgm:pt>
    <dgm:pt modelId="{E90E236E-7FE5-40C4-AEA1-A557607A7EF6}" type="sibTrans" cxnId="{59E493DD-FDCC-4418-935E-1C34E87DB6E8}">
      <dgm:prSet/>
      <dgm:spPr/>
      <dgm:t>
        <a:bodyPr/>
        <a:lstStyle/>
        <a:p>
          <a:endParaRPr lang="nl-NL"/>
        </a:p>
      </dgm:t>
    </dgm:pt>
    <dgm:pt modelId="{90E88218-254C-4917-BAF4-D8A6600BED77}">
      <dgm:prSet phldrT="[Texte]" custT="1"/>
      <dgm:spPr>
        <a:xfrm rot="16200000">
          <a:off x="925909" y="-925909"/>
          <a:ext cx="2262981" cy="4114800"/>
        </a:xfrm>
        <a:solidFill>
          <a:srgbClr val="00B050">
            <a:alpha val="50000"/>
          </a:srgbClr>
        </a:solidFill>
        <a:ln w="25400" cap="flat" cmpd="sng" algn="ctr">
          <a:solidFill>
            <a:sysClr val="window" lastClr="FFFFFF">
              <a:hueOff val="0"/>
              <a:satOff val="0"/>
              <a:lumOff val="0"/>
              <a:alphaOff val="0"/>
            </a:sysClr>
          </a:solidFill>
          <a:prstDash val="solid"/>
        </a:ln>
        <a:effectLst/>
      </dgm:spPr>
      <dgm:t>
        <a:bodyPr/>
        <a:lstStyle/>
        <a:p>
          <a:pPr algn="l"/>
          <a:r>
            <a:rPr lang="fr-BE" sz="900" b="1">
              <a:solidFill>
                <a:sysClr val="window" lastClr="FFFFFF"/>
              </a:solidFill>
              <a:latin typeface="Tahoma" panose="020B0604030504040204" pitchFamily="34" charset="0"/>
              <a:ea typeface="Tahoma" panose="020B0604030504040204" pitchFamily="34" charset="0"/>
              <a:cs typeface="+mn-cs"/>
            </a:rPr>
            <a:t>FORCES</a:t>
          </a:r>
        </a:p>
        <a:p>
          <a:pPr algn="l"/>
          <a:r>
            <a:rPr lang="fr-BE" sz="900" b="1">
              <a:solidFill>
                <a:sysClr val="window" lastClr="FFFFFF"/>
              </a:solidFill>
              <a:latin typeface="Tahoma" panose="020B0604030504040204" pitchFamily="34" charset="0"/>
              <a:ea typeface="Tahoma" panose="020B0604030504040204" pitchFamily="34" charset="0"/>
              <a:cs typeface="+mn-cs"/>
            </a:rPr>
            <a:t>- </a:t>
          </a:r>
          <a:r>
            <a:rPr lang="fr-BE" sz="900">
              <a:solidFill>
                <a:sysClr val="window" lastClr="FFFFFF"/>
              </a:solidFill>
              <a:latin typeface="Tahoma" panose="020B0604030504040204" pitchFamily="34" charset="0"/>
              <a:ea typeface="Tahoma" panose="020B0604030504040204" pitchFamily="34" charset="0"/>
              <a:cs typeface="Tahoma" panose="020B0604030504040204" pitchFamily="34" charset="0"/>
            </a:rPr>
            <a:t>Expertise technique </a:t>
          </a:r>
          <a:r>
            <a:rPr lang="fr-BE" sz="900" u="sng" baseline="0">
              <a:solidFill>
                <a:sysClr val="window" lastClr="FFFFFF"/>
              </a:solidFill>
              <a:latin typeface="Tahoma" panose="020B0604030504040204" pitchFamily="34" charset="0"/>
              <a:ea typeface="Tahoma" panose="020B0604030504040204" pitchFamily="34" charset="0"/>
              <a:cs typeface="Tahoma" panose="020B0604030504040204" pitchFamily="34" charset="0"/>
            </a:rPr>
            <a:t>élevée</a:t>
          </a:r>
        </a:p>
        <a:p>
          <a:pPr algn="l"/>
          <a:r>
            <a:rPr lang="fr-BE" sz="900" u="none" baseline="0">
              <a:solidFill>
                <a:sysClr val="window" lastClr="FFFFFF"/>
              </a:solidFill>
              <a:latin typeface="Tahoma" panose="020B0604030504040204" pitchFamily="34" charset="0"/>
              <a:ea typeface="Tahoma" panose="020B0604030504040204" pitchFamily="34" charset="0"/>
              <a:cs typeface="+mn-cs"/>
            </a:rPr>
            <a:t>- Mobi4u (nouveaux modes de travail)</a:t>
          </a:r>
        </a:p>
        <a:p>
          <a:pPr algn="l"/>
          <a:r>
            <a:rPr lang="fr-BE" sz="900" u="none" baseline="0">
              <a:solidFill>
                <a:sysClr val="window" lastClr="FFFFFF"/>
              </a:solidFill>
              <a:latin typeface="Tahoma" panose="020B0604030504040204" pitchFamily="34" charset="0"/>
              <a:ea typeface="Tahoma" panose="020B0604030504040204" pitchFamily="34" charset="0"/>
              <a:cs typeface="+mn-cs"/>
            </a:rPr>
            <a:t>- Plateformes de concertation</a:t>
          </a:r>
        </a:p>
        <a:p>
          <a:pPr algn="l"/>
          <a:r>
            <a:rPr lang="fr-BE" sz="900" u="none" baseline="0">
              <a:solidFill>
                <a:sysClr val="window" lastClr="FFFFFF"/>
              </a:solidFill>
              <a:latin typeface="Tahoma" panose="020B0604030504040204" pitchFamily="34" charset="0"/>
              <a:ea typeface="Tahoma" panose="020B0604030504040204" pitchFamily="34" charset="0"/>
              <a:cs typeface="+mn-cs"/>
            </a:rPr>
            <a:t>- Motivation et polyvalence</a:t>
          </a:r>
        </a:p>
        <a:p>
          <a:pPr algn="l"/>
          <a:r>
            <a:rPr lang="fr-BE" sz="900" u="none" baseline="0">
              <a:solidFill>
                <a:sysClr val="window" lastClr="FFFFFF"/>
              </a:solidFill>
              <a:latin typeface="Tahoma" panose="020B0604030504040204" pitchFamily="34" charset="0"/>
              <a:ea typeface="Tahoma" panose="020B0604030504040204" pitchFamily="34" charset="0"/>
              <a:cs typeface="+mn-cs"/>
            </a:rPr>
            <a:t>- Expertise en instruments de gestion interne</a:t>
          </a:r>
          <a:endParaRPr lang="nl-NL" sz="900" u="none"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E02B4D91-A48F-4314-A8E7-E12ED05BAF46}" type="parTrans" cxnId="{B51836B6-F54B-42CA-BA68-C8BFB100775E}">
      <dgm:prSet/>
      <dgm:spPr/>
      <dgm:t>
        <a:bodyPr/>
        <a:lstStyle/>
        <a:p>
          <a:endParaRPr lang="nl-NL"/>
        </a:p>
      </dgm:t>
    </dgm:pt>
    <dgm:pt modelId="{BEFEEC97-525D-4499-9CF5-F5622E90E009}" type="sibTrans" cxnId="{B51836B6-F54B-42CA-BA68-C8BFB100775E}">
      <dgm:prSet/>
      <dgm:spPr/>
      <dgm:t>
        <a:bodyPr/>
        <a:lstStyle/>
        <a:p>
          <a:endParaRPr lang="nl-NL"/>
        </a:p>
      </dgm:t>
    </dgm:pt>
    <dgm:pt modelId="{70D42ABD-9622-4747-B5C0-2ED0BEF8B4DE}">
      <dgm:prSet phldrT="[Texte]" custT="1"/>
      <dgm:spPr>
        <a:xfrm>
          <a:off x="4114800" y="0"/>
          <a:ext cx="4114800" cy="2262981"/>
        </a:xfrm>
        <a:solidFill>
          <a:srgbClr val="FF0000">
            <a:alpha val="50000"/>
          </a:srgbClr>
        </a:solidFill>
        <a:ln w="25400" cap="flat" cmpd="sng" algn="ctr">
          <a:solidFill>
            <a:sysClr val="window" lastClr="FFFFFF">
              <a:hueOff val="0"/>
              <a:satOff val="0"/>
              <a:lumOff val="0"/>
              <a:alphaOff val="0"/>
            </a:sysClr>
          </a:solidFill>
          <a:prstDash val="solid"/>
        </a:ln>
        <a:effectLst/>
      </dgm:spPr>
      <dgm:t>
        <a:bodyPr/>
        <a:lstStyle/>
        <a:p>
          <a:pPr algn="ctr"/>
          <a:endParaRPr lang="nl-BE" sz="900" b="1">
            <a:solidFill>
              <a:sysClr val="window" lastClr="FFFFFF"/>
            </a:solidFill>
            <a:latin typeface="Calibri"/>
            <a:ea typeface="+mn-ea"/>
            <a:cs typeface="+mn-cs"/>
          </a:endParaRPr>
        </a:p>
        <a:p>
          <a:pPr algn="ctr"/>
          <a:endParaRPr lang="nl-BE" sz="900" b="1">
            <a:solidFill>
              <a:sysClr val="window" lastClr="FFFFFF"/>
            </a:solidFill>
            <a:latin typeface="Calibri"/>
            <a:ea typeface="+mn-ea"/>
            <a:cs typeface="+mn-cs"/>
          </a:endParaRPr>
        </a:p>
        <a:p>
          <a:r>
            <a:rPr lang="fr-BE" sz="900" b="1">
              <a:solidFill>
                <a:sysClr val="window" lastClr="FFFFFF"/>
              </a:solidFill>
              <a:latin typeface="Tahoma" panose="020B0604030504040204" pitchFamily="34" charset="0"/>
              <a:ea typeface="Tahoma" panose="020B0604030504040204" pitchFamily="34" charset="0"/>
              <a:cs typeface="+mn-cs"/>
            </a:rPr>
            <a:t>FAIBLESSES</a:t>
          </a:r>
        </a:p>
        <a:p>
          <a:r>
            <a:rPr lang="fr-BE" sz="900" u="none" baseline="0">
              <a:solidFill>
                <a:sysClr val="window" lastClr="FFFFFF"/>
              </a:solidFill>
              <a:latin typeface="Tahoma" panose="020B0604030504040204" pitchFamily="34" charset="0"/>
              <a:ea typeface="Tahoma" panose="020B0604030504040204" pitchFamily="34" charset="0"/>
              <a:cs typeface="+mn-cs"/>
            </a:rPr>
            <a:t>- Manque de moyens (personnel)</a:t>
          </a:r>
        </a:p>
        <a:p>
          <a:r>
            <a:rPr lang="fr-BE" sz="900" u="none" baseline="0">
              <a:solidFill>
                <a:sysClr val="window" lastClr="FFFFFF"/>
              </a:solidFill>
              <a:latin typeface="Tahoma" panose="020B0604030504040204" pitchFamily="34" charset="0"/>
              <a:ea typeface="Tahoma" panose="020B0604030504040204" pitchFamily="34" charset="0"/>
              <a:cs typeface="+mn-cs"/>
            </a:rPr>
            <a:t>- Manque de proactivité dans les réunions (inter)nationales</a:t>
          </a:r>
        </a:p>
        <a:p>
          <a:r>
            <a:rPr lang="fr-BE" sz="900" u="none" baseline="0">
              <a:solidFill>
                <a:sysClr val="window" lastClr="FFFFFF"/>
              </a:solidFill>
              <a:latin typeface="Tahoma" panose="020B0604030504040204" pitchFamily="34" charset="0"/>
              <a:ea typeface="Tahoma" panose="020B0604030504040204" pitchFamily="34" charset="0"/>
              <a:cs typeface="+mn-cs"/>
            </a:rPr>
            <a:t>- Manque de flexibilité dans la réallocation de moyens</a:t>
          </a:r>
        </a:p>
        <a:p>
          <a:r>
            <a:rPr lang="fr-BE" sz="900" u="none" baseline="0">
              <a:solidFill>
                <a:sysClr val="window" lastClr="FFFFFF"/>
              </a:solidFill>
              <a:latin typeface="Tahoma" panose="020B0604030504040204" pitchFamily="34" charset="0"/>
              <a:ea typeface="Tahoma" panose="020B0604030504040204" pitchFamily="34" charset="0"/>
              <a:cs typeface="+mn-cs"/>
            </a:rPr>
            <a:t>- Perte de personnel qualifié pour les "fonctions critiques"</a:t>
          </a:r>
        </a:p>
        <a:p>
          <a:r>
            <a:rPr lang="fr-BE" sz="900" u="none" baseline="0">
              <a:solidFill>
                <a:sysClr val="window" lastClr="FFFFFF"/>
              </a:solidFill>
              <a:latin typeface="Tahoma" panose="020B0604030504040204" pitchFamily="34" charset="0"/>
              <a:ea typeface="Tahoma" panose="020B0604030504040204" pitchFamily="34" charset="0"/>
              <a:cs typeface="+mn-cs"/>
            </a:rPr>
            <a:t>- Moyens informatiques insuffisants</a:t>
          </a:r>
        </a:p>
        <a:p>
          <a:r>
            <a:rPr lang="fr-BE" sz="900" u="none" baseline="0">
              <a:solidFill>
                <a:sysClr val="window" lastClr="FFFFFF"/>
              </a:solidFill>
              <a:latin typeface="Tahoma" panose="020B0604030504040204" pitchFamily="34" charset="0"/>
              <a:ea typeface="Tahoma" panose="020B0604030504040204" pitchFamily="34" charset="0"/>
              <a:cs typeface="+mn-cs"/>
            </a:rPr>
            <a:t>- Investissements insuffisants dans la sécurité informatique</a:t>
          </a:r>
          <a:endParaRPr lang="nl-NL" sz="900" u="none"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FD1F8B47-67F1-4AFE-A31E-EFEDFE7F348A}" type="parTrans" cxnId="{27043289-1CA5-42D9-8991-5E9FD53F1F92}">
      <dgm:prSet/>
      <dgm:spPr/>
      <dgm:t>
        <a:bodyPr/>
        <a:lstStyle/>
        <a:p>
          <a:endParaRPr lang="nl-NL"/>
        </a:p>
      </dgm:t>
    </dgm:pt>
    <dgm:pt modelId="{96BEF09B-2BC1-491C-B64F-FC5620654BC6}" type="sibTrans" cxnId="{27043289-1CA5-42D9-8991-5E9FD53F1F92}">
      <dgm:prSet/>
      <dgm:spPr/>
      <dgm:t>
        <a:bodyPr/>
        <a:lstStyle/>
        <a:p>
          <a:endParaRPr lang="nl-NL"/>
        </a:p>
      </dgm:t>
    </dgm:pt>
    <dgm:pt modelId="{2AB57238-E61E-48AD-8B70-5F2CAF6FADF7}">
      <dgm:prSet phldrT="[Texte]" custT="1"/>
      <dgm:spPr>
        <a:xfrm rot="10800000">
          <a:off x="0" y="2262981"/>
          <a:ext cx="4114800" cy="2262981"/>
        </a:xfrm>
        <a:solidFill>
          <a:srgbClr val="1F497D">
            <a:lumMod val="60000"/>
            <a:lumOff val="40000"/>
          </a:srgbClr>
        </a:solidFill>
        <a:ln w="25400" cap="flat" cmpd="sng" algn="ctr">
          <a:solidFill>
            <a:sysClr val="window" lastClr="FFFFFF">
              <a:hueOff val="0"/>
              <a:satOff val="0"/>
              <a:lumOff val="0"/>
              <a:alphaOff val="0"/>
            </a:sysClr>
          </a:solidFill>
          <a:prstDash val="solid"/>
        </a:ln>
        <a:effectLst/>
      </dgm:spPr>
      <dgm:t>
        <a:bodyPr/>
        <a:lstStyle/>
        <a:p>
          <a:r>
            <a:rPr lang="fr-BE" sz="900" b="1" u="none" baseline="0">
              <a:solidFill>
                <a:sysClr val="window" lastClr="FFFFFF"/>
              </a:solidFill>
              <a:latin typeface="Tahoma" panose="020B0604030504040204" pitchFamily="34" charset="0"/>
              <a:ea typeface="Tahoma" panose="020B0604030504040204" pitchFamily="34" charset="0"/>
              <a:cs typeface="+mn-cs"/>
            </a:rPr>
            <a:t>OPPORTUNITES</a:t>
          </a:r>
          <a:endParaRPr lang="nl-NL" sz="900" u="none"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r>
            <a:rPr lang="fr-BE" sz="900" u="none" baseline="0">
              <a:solidFill>
                <a:sysClr val="window" lastClr="FFFFFF"/>
              </a:solidFill>
              <a:latin typeface="Tahoma" panose="020B0604030504040204" pitchFamily="34" charset="0"/>
              <a:ea typeface="Tahoma" panose="020B0604030504040204" pitchFamily="34" charset="0"/>
              <a:cs typeface="+mn-cs"/>
            </a:rPr>
            <a:t>- Le SPF M&amp;T comme partenaire</a:t>
          </a:r>
        </a:p>
        <a:p>
          <a:r>
            <a:rPr lang="fr-BE" sz="900" u="none" baseline="0">
              <a:solidFill>
                <a:sysClr val="window" lastClr="FFFFFF"/>
              </a:solidFill>
              <a:latin typeface="Tahoma" panose="020B0604030504040204" pitchFamily="34" charset="0"/>
              <a:ea typeface="Tahoma" panose="020B0604030504040204" pitchFamily="34" charset="0"/>
              <a:cs typeface="+mn-cs"/>
            </a:rPr>
            <a:t>- Mobilité et intermodalité, priorité n°1</a:t>
          </a:r>
        </a:p>
        <a:p>
          <a:r>
            <a:rPr lang="fr-BE" sz="900" u="none" baseline="0">
              <a:solidFill>
                <a:sysClr val="window" lastClr="FFFFFF"/>
              </a:solidFill>
              <a:latin typeface="Tahoma" panose="020B0604030504040204" pitchFamily="34" charset="0"/>
              <a:ea typeface="Tahoma" panose="020B0604030504040204" pitchFamily="34" charset="0"/>
              <a:cs typeface="+mn-cs"/>
            </a:rPr>
            <a:t>- Sécurité et sûreté</a:t>
          </a:r>
        </a:p>
        <a:p>
          <a:r>
            <a:rPr lang="fr-BE" sz="900" u="none" baseline="0">
              <a:solidFill>
                <a:sysClr val="window" lastClr="FFFFFF"/>
              </a:solidFill>
              <a:latin typeface="Tahoma" panose="020B0604030504040204" pitchFamily="34" charset="0"/>
              <a:ea typeface="Tahoma" panose="020B0604030504040204" pitchFamily="34" charset="0"/>
              <a:cs typeface="+mn-cs"/>
            </a:rPr>
            <a:t>- Développement durable</a:t>
          </a:r>
        </a:p>
        <a:p>
          <a:r>
            <a:rPr lang="fr-BE" sz="900" u="none" baseline="0">
              <a:solidFill>
                <a:sysClr val="window" lastClr="FFFFFF"/>
              </a:solidFill>
              <a:latin typeface="Tahoma" panose="020B0604030504040204" pitchFamily="34" charset="0"/>
              <a:ea typeface="Tahoma" panose="020B0604030504040204" pitchFamily="34" charset="0"/>
              <a:cs typeface="+mn-cs"/>
            </a:rPr>
            <a:t>- Régionalisation</a:t>
          </a:r>
        </a:p>
        <a:p>
          <a:r>
            <a:rPr lang="fr-BE" sz="900" u="none" baseline="0">
              <a:solidFill>
                <a:sysClr val="window" lastClr="FFFFFF"/>
              </a:solidFill>
              <a:latin typeface="Tahoma" panose="020B0604030504040204" pitchFamily="34" charset="0"/>
              <a:ea typeface="Tahoma" panose="020B0604030504040204" pitchFamily="34" charset="0"/>
              <a:cs typeface="+mn-cs"/>
            </a:rPr>
            <a:t>- Globalisation</a:t>
          </a:r>
        </a:p>
        <a:p>
          <a:r>
            <a:rPr lang="fr-BE" sz="900" u="none" baseline="0">
              <a:solidFill>
                <a:sysClr val="window" lastClr="FFFFFF"/>
              </a:solidFill>
              <a:latin typeface="Tahoma" panose="020B0604030504040204" pitchFamily="34" charset="0"/>
              <a:ea typeface="Tahoma" panose="020B0604030504040204" pitchFamily="34" charset="0"/>
              <a:cs typeface="+mn-cs"/>
            </a:rPr>
            <a:t>- Banques de données comme sources authentiques</a:t>
          </a:r>
        </a:p>
        <a:p>
          <a:r>
            <a:rPr lang="fr-BE" sz="900" u="none" baseline="0">
              <a:solidFill>
                <a:sysClr val="window" lastClr="FFFFFF"/>
              </a:solidFill>
              <a:latin typeface="Tahoma" panose="020B0604030504040204" pitchFamily="34" charset="0"/>
              <a:ea typeface="Tahoma" panose="020B0604030504040204" pitchFamily="34" charset="0"/>
              <a:cs typeface="+mn-cs"/>
            </a:rPr>
            <a:t>- e-gov et migration vers le cloud</a:t>
          </a:r>
        </a:p>
        <a:p>
          <a:pPr algn="ctr">
            <a:spcBef>
              <a:spcPct val="0"/>
            </a:spcBef>
          </a:pPr>
          <a:endParaRPr lang="nl-BE" sz="900" u="none" baseline="0">
            <a:solidFill>
              <a:sysClr val="window" lastClr="FFFFFF"/>
            </a:solidFill>
            <a:latin typeface="Calibri"/>
            <a:ea typeface="+mn-ea"/>
            <a:cs typeface="+mn-cs"/>
          </a:endParaRPr>
        </a:p>
        <a:p>
          <a:pPr algn="ctr">
            <a:spcBef>
              <a:spcPct val="0"/>
            </a:spcBef>
          </a:pPr>
          <a:endParaRPr lang="nl-BE" sz="900" u="none" baseline="0">
            <a:solidFill>
              <a:sysClr val="window" lastClr="FFFFFF"/>
            </a:solidFill>
            <a:latin typeface="Calibri"/>
            <a:ea typeface="+mn-ea"/>
            <a:cs typeface="+mn-cs"/>
          </a:endParaRPr>
        </a:p>
        <a:p>
          <a:pPr algn="ctr">
            <a:spcBef>
              <a:spcPct val="0"/>
            </a:spcBef>
          </a:pPr>
          <a:endParaRPr lang="nl-NL" sz="900">
            <a:solidFill>
              <a:sysClr val="window" lastClr="FFFFFF"/>
            </a:solidFill>
            <a:latin typeface="Calibri"/>
            <a:ea typeface="+mn-ea"/>
            <a:cs typeface="+mn-cs"/>
          </a:endParaRPr>
        </a:p>
      </dgm:t>
    </dgm:pt>
    <dgm:pt modelId="{1F1C1497-06ED-4092-A08A-0E8DC6B2F460}" type="parTrans" cxnId="{29AFF2C0-7957-492F-A1E9-4702AD2F04C7}">
      <dgm:prSet/>
      <dgm:spPr/>
      <dgm:t>
        <a:bodyPr/>
        <a:lstStyle/>
        <a:p>
          <a:endParaRPr lang="nl-NL"/>
        </a:p>
      </dgm:t>
    </dgm:pt>
    <dgm:pt modelId="{0A1A00FA-7FCF-40A9-9CF1-1D0757FF3B94}" type="sibTrans" cxnId="{29AFF2C0-7957-492F-A1E9-4702AD2F04C7}">
      <dgm:prSet/>
      <dgm:spPr/>
      <dgm:t>
        <a:bodyPr/>
        <a:lstStyle/>
        <a:p>
          <a:endParaRPr lang="nl-NL"/>
        </a:p>
      </dgm:t>
    </dgm:pt>
    <dgm:pt modelId="{A50D70C0-6B5D-401A-B8BA-EA955D16479D}">
      <dgm:prSet phldrT="[Texte]" custT="1"/>
      <dgm:spPr>
        <a:xfrm rot="5400000">
          <a:off x="5040709" y="1337072"/>
          <a:ext cx="2262981" cy="4114800"/>
        </a:xfrm>
        <a:solidFill>
          <a:srgbClr val="F79646">
            <a:lumMod val="75000"/>
          </a:srgbClr>
        </a:solidFill>
        <a:ln w="25400" cap="flat" cmpd="sng" algn="ctr">
          <a:solidFill>
            <a:sysClr val="window" lastClr="FFFFFF">
              <a:hueOff val="0"/>
              <a:satOff val="0"/>
              <a:lumOff val="0"/>
              <a:alphaOff val="0"/>
            </a:sysClr>
          </a:solidFill>
          <a:prstDash val="solid"/>
        </a:ln>
        <a:effectLst/>
      </dgm:spPr>
      <dgm:t>
        <a:bodyPr/>
        <a:lstStyle/>
        <a:p>
          <a:r>
            <a:rPr lang="fr-BE" sz="900" b="1" u="none" baseline="0">
              <a:solidFill>
                <a:sysClr val="window" lastClr="FFFFFF"/>
              </a:solidFill>
              <a:latin typeface="Tahoma" panose="020B0604030504040204" pitchFamily="34" charset="0"/>
              <a:ea typeface="Tahoma" panose="020B0604030504040204" pitchFamily="34" charset="0"/>
              <a:cs typeface="+mn-cs"/>
            </a:rPr>
            <a:t>MENACES</a:t>
          </a:r>
          <a:endParaRPr lang="nl-NL" sz="900" u="none"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r>
            <a:rPr lang="fr-BE" sz="900" u="none" baseline="0">
              <a:solidFill>
                <a:sysClr val="window" lastClr="FFFFFF"/>
              </a:solidFill>
              <a:latin typeface="Tahoma" panose="020B0604030504040204" pitchFamily="34" charset="0"/>
              <a:ea typeface="Tahoma" panose="020B0604030504040204" pitchFamily="34" charset="0"/>
              <a:cs typeface="+mn-cs"/>
            </a:rPr>
            <a:t>- Incohérences</a:t>
          </a:r>
        </a:p>
        <a:p>
          <a:r>
            <a:rPr lang="fr-BE" sz="900" u="none" baseline="0">
              <a:solidFill>
                <a:sysClr val="window" lastClr="FFFFFF"/>
              </a:solidFill>
              <a:latin typeface="Tahoma" panose="020B0604030504040204" pitchFamily="34" charset="0"/>
              <a:ea typeface="Tahoma" panose="020B0604030504040204" pitchFamily="34" charset="0"/>
              <a:cs typeface="+mn-cs"/>
            </a:rPr>
            <a:t>- Obligations administratives et transversales</a:t>
          </a:r>
        </a:p>
        <a:p>
          <a:r>
            <a:rPr lang="fr-BE" sz="900" u="none" baseline="0">
              <a:solidFill>
                <a:sysClr val="window" lastClr="FFFFFF"/>
              </a:solidFill>
              <a:latin typeface="Tahoma" panose="020B0604030504040204" pitchFamily="34" charset="0"/>
              <a:ea typeface="Tahoma" panose="020B0604030504040204" pitchFamily="34" charset="0"/>
              <a:cs typeface="+mn-cs"/>
            </a:rPr>
            <a:t>- Politique réactive</a:t>
          </a:r>
        </a:p>
        <a:p>
          <a:r>
            <a:rPr lang="fr-BE" sz="900" u="none" baseline="0">
              <a:solidFill>
                <a:sysClr val="window" lastClr="FFFFFF"/>
              </a:solidFill>
              <a:latin typeface="Tahoma" panose="020B0604030504040204" pitchFamily="34" charset="0"/>
              <a:ea typeface="Tahoma" panose="020B0604030504040204" pitchFamily="34" charset="0"/>
              <a:cs typeface="+mn-cs"/>
            </a:rPr>
            <a:t>- Perte d'expertise</a:t>
          </a:r>
        </a:p>
        <a:p>
          <a:r>
            <a:rPr lang="fr-BE" sz="900" u="none" baseline="0">
              <a:solidFill>
                <a:sysClr val="window" lastClr="FFFFFF"/>
              </a:solidFill>
              <a:latin typeface="Tahoma" panose="020B0604030504040204" pitchFamily="34" charset="0"/>
              <a:ea typeface="Tahoma" panose="020B0604030504040204" pitchFamily="34" charset="0"/>
              <a:cs typeface="+mn-cs"/>
            </a:rPr>
            <a:t>- Régionalisation</a:t>
          </a:r>
        </a:p>
        <a:p>
          <a:r>
            <a:rPr lang="fr-BE" sz="900" u="none" baseline="0">
              <a:solidFill>
                <a:sysClr val="window" lastClr="FFFFFF"/>
              </a:solidFill>
              <a:latin typeface="Tahoma" panose="020B0604030504040204" pitchFamily="34" charset="0"/>
              <a:ea typeface="Tahoma" panose="020B0604030504040204" pitchFamily="34" charset="0"/>
              <a:cs typeface="+mn-cs"/>
            </a:rPr>
            <a:t>- Globalisation et dumping social</a:t>
          </a:r>
        </a:p>
        <a:p>
          <a:r>
            <a:rPr lang="fr-BE" sz="900" u="none" baseline="0">
              <a:solidFill>
                <a:sysClr val="window" lastClr="FFFFFF"/>
              </a:solidFill>
              <a:latin typeface="Tahoma" panose="020B0604030504040204" pitchFamily="34" charset="0"/>
              <a:ea typeface="Tahoma" panose="020B0604030504040204" pitchFamily="34" charset="0"/>
              <a:cs typeface="+mn-cs"/>
            </a:rPr>
            <a:t>- Cybercriminalité</a:t>
          </a:r>
        </a:p>
        <a:p>
          <a:r>
            <a:rPr lang="fr-BE" sz="900" u="none" baseline="0">
              <a:solidFill>
                <a:sysClr val="window" lastClr="FFFFFF"/>
              </a:solidFill>
              <a:latin typeface="Tahoma" panose="020B0604030504040204" pitchFamily="34" charset="0"/>
              <a:ea typeface="Tahoma" panose="020B0604030504040204" pitchFamily="34" charset="0"/>
              <a:cs typeface="+mn-cs"/>
            </a:rPr>
            <a:t>- Coûts des "sources authentiques"</a:t>
          </a:r>
        </a:p>
        <a:p>
          <a:pPr algn="ctr"/>
          <a:endParaRPr lang="nl-BE" sz="900" u="none" baseline="0">
            <a:solidFill>
              <a:sysClr val="window" lastClr="FFFFFF"/>
            </a:solidFill>
            <a:latin typeface="Calibri"/>
            <a:ea typeface="+mn-ea"/>
            <a:cs typeface="+mn-cs"/>
          </a:endParaRPr>
        </a:p>
        <a:p>
          <a:pPr algn="ctr"/>
          <a:endParaRPr lang="nl-BE" sz="900" u="none" baseline="0">
            <a:solidFill>
              <a:sysClr val="window" lastClr="FFFFFF"/>
            </a:solidFill>
            <a:latin typeface="Calibri"/>
            <a:ea typeface="+mn-ea"/>
            <a:cs typeface="+mn-cs"/>
          </a:endParaRPr>
        </a:p>
        <a:p>
          <a:pPr algn="ctr"/>
          <a:endParaRPr lang="nl-NL" sz="600">
            <a:solidFill>
              <a:sysClr val="window" lastClr="FFFFFF"/>
            </a:solidFill>
            <a:latin typeface="Calibri"/>
            <a:ea typeface="+mn-ea"/>
            <a:cs typeface="+mn-cs"/>
          </a:endParaRPr>
        </a:p>
      </dgm:t>
    </dgm:pt>
    <dgm:pt modelId="{7135F4AE-9405-457D-B3E9-10FD9EBB697A}" type="parTrans" cxnId="{9A379BC4-DAE7-479B-A7A7-B03700E3A25A}">
      <dgm:prSet/>
      <dgm:spPr/>
      <dgm:t>
        <a:bodyPr/>
        <a:lstStyle/>
        <a:p>
          <a:endParaRPr lang="nl-NL"/>
        </a:p>
      </dgm:t>
    </dgm:pt>
    <dgm:pt modelId="{6CF78F60-5A11-4EE8-A1F3-EFAD4938791C}" type="sibTrans" cxnId="{9A379BC4-DAE7-479B-A7A7-B03700E3A25A}">
      <dgm:prSet/>
      <dgm:spPr/>
      <dgm:t>
        <a:bodyPr/>
        <a:lstStyle/>
        <a:p>
          <a:endParaRPr lang="nl-NL"/>
        </a:p>
      </dgm:t>
    </dgm:pt>
    <dgm:pt modelId="{2A3A2101-9945-42CD-BEAB-9DE95A4FC3F2}" type="pres">
      <dgm:prSet presAssocID="{1E99011B-696D-401C-8F53-D58029CAD4FA}" presName="diagram" presStyleCnt="0">
        <dgm:presLayoutVars>
          <dgm:chMax val="1"/>
          <dgm:dir/>
          <dgm:animLvl val="ctr"/>
          <dgm:resizeHandles val="exact"/>
        </dgm:presLayoutVars>
      </dgm:prSet>
      <dgm:spPr/>
      <dgm:t>
        <a:bodyPr/>
        <a:lstStyle/>
        <a:p>
          <a:endParaRPr lang="nl-NL"/>
        </a:p>
      </dgm:t>
    </dgm:pt>
    <dgm:pt modelId="{4DA54596-551E-40D6-8984-B5E2F14CFA87}" type="pres">
      <dgm:prSet presAssocID="{1E99011B-696D-401C-8F53-D58029CAD4FA}" presName="matrix" presStyleCnt="0"/>
      <dgm:spPr/>
    </dgm:pt>
    <dgm:pt modelId="{B98F7372-A616-47FC-BF8B-61270D7C8E43}" type="pres">
      <dgm:prSet presAssocID="{1E99011B-696D-401C-8F53-D58029CAD4FA}" presName="tile1" presStyleLbl="node1" presStyleIdx="0" presStyleCnt="4"/>
      <dgm:spPr>
        <a:prstGeom prst="round1Rect">
          <a:avLst/>
        </a:prstGeom>
      </dgm:spPr>
      <dgm:t>
        <a:bodyPr/>
        <a:lstStyle/>
        <a:p>
          <a:endParaRPr lang="nl-NL"/>
        </a:p>
      </dgm:t>
    </dgm:pt>
    <dgm:pt modelId="{DB71A8B5-15C3-4A57-97F8-81BF7524AFE9}" type="pres">
      <dgm:prSet presAssocID="{1E99011B-696D-401C-8F53-D58029CAD4FA}" presName="tile1text" presStyleLbl="node1" presStyleIdx="0" presStyleCnt="4">
        <dgm:presLayoutVars>
          <dgm:chMax val="0"/>
          <dgm:chPref val="0"/>
          <dgm:bulletEnabled val="1"/>
        </dgm:presLayoutVars>
      </dgm:prSet>
      <dgm:spPr/>
      <dgm:t>
        <a:bodyPr/>
        <a:lstStyle/>
        <a:p>
          <a:endParaRPr lang="nl-NL"/>
        </a:p>
      </dgm:t>
    </dgm:pt>
    <dgm:pt modelId="{AA97D00A-603B-4D1F-8149-DF30C014780E}" type="pres">
      <dgm:prSet presAssocID="{1E99011B-696D-401C-8F53-D58029CAD4FA}" presName="tile2" presStyleLbl="node1" presStyleIdx="1" presStyleCnt="4"/>
      <dgm:spPr>
        <a:prstGeom prst="round1Rect">
          <a:avLst/>
        </a:prstGeom>
      </dgm:spPr>
      <dgm:t>
        <a:bodyPr/>
        <a:lstStyle/>
        <a:p>
          <a:endParaRPr lang="nl-NL"/>
        </a:p>
      </dgm:t>
    </dgm:pt>
    <dgm:pt modelId="{FE1183C9-9B9F-4158-9F72-A1AFB6C650AE}" type="pres">
      <dgm:prSet presAssocID="{1E99011B-696D-401C-8F53-D58029CAD4FA}" presName="tile2text" presStyleLbl="node1" presStyleIdx="1" presStyleCnt="4">
        <dgm:presLayoutVars>
          <dgm:chMax val="0"/>
          <dgm:chPref val="0"/>
          <dgm:bulletEnabled val="1"/>
        </dgm:presLayoutVars>
      </dgm:prSet>
      <dgm:spPr/>
      <dgm:t>
        <a:bodyPr/>
        <a:lstStyle/>
        <a:p>
          <a:endParaRPr lang="nl-NL"/>
        </a:p>
      </dgm:t>
    </dgm:pt>
    <dgm:pt modelId="{4E001C9B-5DBB-471A-ACE4-EA31392C319D}" type="pres">
      <dgm:prSet presAssocID="{1E99011B-696D-401C-8F53-D58029CAD4FA}" presName="tile3" presStyleLbl="node1" presStyleIdx="2" presStyleCnt="4"/>
      <dgm:spPr>
        <a:prstGeom prst="round1Rect">
          <a:avLst/>
        </a:prstGeom>
      </dgm:spPr>
      <dgm:t>
        <a:bodyPr/>
        <a:lstStyle/>
        <a:p>
          <a:endParaRPr lang="nl-NL"/>
        </a:p>
      </dgm:t>
    </dgm:pt>
    <dgm:pt modelId="{35355EC7-6B6B-4E51-949E-7F6D9E0FE4F5}" type="pres">
      <dgm:prSet presAssocID="{1E99011B-696D-401C-8F53-D58029CAD4FA}" presName="tile3text" presStyleLbl="node1" presStyleIdx="2" presStyleCnt="4">
        <dgm:presLayoutVars>
          <dgm:chMax val="0"/>
          <dgm:chPref val="0"/>
          <dgm:bulletEnabled val="1"/>
        </dgm:presLayoutVars>
      </dgm:prSet>
      <dgm:spPr/>
      <dgm:t>
        <a:bodyPr/>
        <a:lstStyle/>
        <a:p>
          <a:endParaRPr lang="nl-NL"/>
        </a:p>
      </dgm:t>
    </dgm:pt>
    <dgm:pt modelId="{A74F4CD1-F767-4CCF-98CF-FEA9F240970D}" type="pres">
      <dgm:prSet presAssocID="{1E99011B-696D-401C-8F53-D58029CAD4FA}" presName="tile4" presStyleLbl="node1" presStyleIdx="3" presStyleCnt="4"/>
      <dgm:spPr>
        <a:prstGeom prst="round1Rect">
          <a:avLst/>
        </a:prstGeom>
      </dgm:spPr>
      <dgm:t>
        <a:bodyPr/>
        <a:lstStyle/>
        <a:p>
          <a:endParaRPr lang="nl-NL"/>
        </a:p>
      </dgm:t>
    </dgm:pt>
    <dgm:pt modelId="{853139AF-9831-420E-93C2-1FAC8AE4378B}" type="pres">
      <dgm:prSet presAssocID="{1E99011B-696D-401C-8F53-D58029CAD4FA}" presName="tile4text" presStyleLbl="node1" presStyleIdx="3" presStyleCnt="4">
        <dgm:presLayoutVars>
          <dgm:chMax val="0"/>
          <dgm:chPref val="0"/>
          <dgm:bulletEnabled val="1"/>
        </dgm:presLayoutVars>
      </dgm:prSet>
      <dgm:spPr/>
      <dgm:t>
        <a:bodyPr/>
        <a:lstStyle/>
        <a:p>
          <a:endParaRPr lang="nl-NL"/>
        </a:p>
      </dgm:t>
    </dgm:pt>
    <dgm:pt modelId="{788CE4A0-545A-4F61-9A12-7B5EA598427F}" type="pres">
      <dgm:prSet presAssocID="{1E99011B-696D-401C-8F53-D58029CAD4FA}" presName="centerTile" presStyleLbl="fgShp" presStyleIdx="0" presStyleCnt="1" custScaleX="57805" custScaleY="27351">
        <dgm:presLayoutVars>
          <dgm:chMax val="0"/>
          <dgm:chPref val="0"/>
        </dgm:presLayoutVars>
      </dgm:prSet>
      <dgm:spPr>
        <a:prstGeom prst="roundRect">
          <a:avLst/>
        </a:prstGeom>
      </dgm:spPr>
      <dgm:t>
        <a:bodyPr/>
        <a:lstStyle/>
        <a:p>
          <a:endParaRPr lang="nl-NL"/>
        </a:p>
      </dgm:t>
    </dgm:pt>
  </dgm:ptLst>
  <dgm:cxnLst>
    <dgm:cxn modelId="{5DBAD904-25D9-452B-AB85-40ECC79C5EBB}" type="presOf" srcId="{70D42ABD-9622-4747-B5C0-2ED0BEF8B4DE}" destId="{FE1183C9-9B9F-4158-9F72-A1AFB6C650AE}" srcOrd="1" destOrd="0" presId="urn:microsoft.com/office/officeart/2005/8/layout/matrix1"/>
    <dgm:cxn modelId="{4E103977-8DBC-4FA9-ABCB-B0C462DD8C5B}" type="presOf" srcId="{A50D70C0-6B5D-401A-B8BA-EA955D16479D}" destId="{853139AF-9831-420E-93C2-1FAC8AE4378B}" srcOrd="1" destOrd="0" presId="urn:microsoft.com/office/officeart/2005/8/layout/matrix1"/>
    <dgm:cxn modelId="{B51836B6-F54B-42CA-BA68-C8BFB100775E}" srcId="{7D4E5FDD-9B26-4455-96BB-F83AA804F225}" destId="{90E88218-254C-4917-BAF4-D8A6600BED77}" srcOrd="0" destOrd="0" parTransId="{E02B4D91-A48F-4314-A8E7-E12ED05BAF46}" sibTransId="{BEFEEC97-525D-4499-9CF5-F5622E90E009}"/>
    <dgm:cxn modelId="{1EBF3C5D-CF11-448C-A843-F60137B5C36B}" type="presOf" srcId="{7D4E5FDD-9B26-4455-96BB-F83AA804F225}" destId="{788CE4A0-545A-4F61-9A12-7B5EA598427F}" srcOrd="0" destOrd="0" presId="urn:microsoft.com/office/officeart/2005/8/layout/matrix1"/>
    <dgm:cxn modelId="{D45967F0-462B-4C62-846A-8E985A20670C}" type="presOf" srcId="{70D42ABD-9622-4747-B5C0-2ED0BEF8B4DE}" destId="{AA97D00A-603B-4D1F-8149-DF30C014780E}" srcOrd="0" destOrd="0" presId="urn:microsoft.com/office/officeart/2005/8/layout/matrix1"/>
    <dgm:cxn modelId="{66BE00FF-8525-424E-A9F9-0DD0D8075C20}" type="presOf" srcId="{A50D70C0-6B5D-401A-B8BA-EA955D16479D}" destId="{A74F4CD1-F767-4CCF-98CF-FEA9F240970D}" srcOrd="0" destOrd="0" presId="urn:microsoft.com/office/officeart/2005/8/layout/matrix1"/>
    <dgm:cxn modelId="{4D90A2B3-0026-4582-BF58-C7CE892F5050}" type="presOf" srcId="{90E88218-254C-4917-BAF4-D8A6600BED77}" destId="{DB71A8B5-15C3-4A57-97F8-81BF7524AFE9}" srcOrd="1" destOrd="0" presId="urn:microsoft.com/office/officeart/2005/8/layout/matrix1"/>
    <dgm:cxn modelId="{EB079B59-132D-4CB2-AA34-ECAAB3AB4541}" type="presOf" srcId="{90E88218-254C-4917-BAF4-D8A6600BED77}" destId="{B98F7372-A616-47FC-BF8B-61270D7C8E43}" srcOrd="0" destOrd="0" presId="urn:microsoft.com/office/officeart/2005/8/layout/matrix1"/>
    <dgm:cxn modelId="{9A379BC4-DAE7-479B-A7A7-B03700E3A25A}" srcId="{7D4E5FDD-9B26-4455-96BB-F83AA804F225}" destId="{A50D70C0-6B5D-401A-B8BA-EA955D16479D}" srcOrd="3" destOrd="0" parTransId="{7135F4AE-9405-457D-B3E9-10FD9EBB697A}" sibTransId="{6CF78F60-5A11-4EE8-A1F3-EFAD4938791C}"/>
    <dgm:cxn modelId="{E5ED30F1-0A99-414C-9D12-C23498CD0017}" type="presOf" srcId="{2AB57238-E61E-48AD-8B70-5F2CAF6FADF7}" destId="{4E001C9B-5DBB-471A-ACE4-EA31392C319D}" srcOrd="0" destOrd="0" presId="urn:microsoft.com/office/officeart/2005/8/layout/matrix1"/>
    <dgm:cxn modelId="{56BE0087-8AF8-403C-8A12-386BC11CBCFA}" type="presOf" srcId="{1E99011B-696D-401C-8F53-D58029CAD4FA}" destId="{2A3A2101-9945-42CD-BEAB-9DE95A4FC3F2}" srcOrd="0" destOrd="0" presId="urn:microsoft.com/office/officeart/2005/8/layout/matrix1"/>
    <dgm:cxn modelId="{29AFF2C0-7957-492F-A1E9-4702AD2F04C7}" srcId="{7D4E5FDD-9B26-4455-96BB-F83AA804F225}" destId="{2AB57238-E61E-48AD-8B70-5F2CAF6FADF7}" srcOrd="2" destOrd="0" parTransId="{1F1C1497-06ED-4092-A08A-0E8DC6B2F460}" sibTransId="{0A1A00FA-7FCF-40A9-9CF1-1D0757FF3B94}"/>
    <dgm:cxn modelId="{FBE5731D-ECC3-4552-BD3B-C7109E2C45E3}" type="presOf" srcId="{2AB57238-E61E-48AD-8B70-5F2CAF6FADF7}" destId="{35355EC7-6B6B-4E51-949E-7F6D9E0FE4F5}" srcOrd="1" destOrd="0" presId="urn:microsoft.com/office/officeart/2005/8/layout/matrix1"/>
    <dgm:cxn modelId="{59E493DD-FDCC-4418-935E-1C34E87DB6E8}" srcId="{1E99011B-696D-401C-8F53-D58029CAD4FA}" destId="{7D4E5FDD-9B26-4455-96BB-F83AA804F225}" srcOrd="0" destOrd="0" parTransId="{FC2720D6-3825-4093-85A6-0126FA2BB366}" sibTransId="{E90E236E-7FE5-40C4-AEA1-A557607A7EF6}"/>
    <dgm:cxn modelId="{27043289-1CA5-42D9-8991-5E9FD53F1F92}" srcId="{7D4E5FDD-9B26-4455-96BB-F83AA804F225}" destId="{70D42ABD-9622-4747-B5C0-2ED0BEF8B4DE}" srcOrd="1" destOrd="0" parTransId="{FD1F8B47-67F1-4AFE-A31E-EFEDFE7F348A}" sibTransId="{96BEF09B-2BC1-491C-B64F-FC5620654BC6}"/>
    <dgm:cxn modelId="{823E376C-A327-47BF-BF79-A342C894516D}" type="presParOf" srcId="{2A3A2101-9945-42CD-BEAB-9DE95A4FC3F2}" destId="{4DA54596-551E-40D6-8984-B5E2F14CFA87}" srcOrd="0" destOrd="0" presId="urn:microsoft.com/office/officeart/2005/8/layout/matrix1"/>
    <dgm:cxn modelId="{E20C1CBF-4D73-4CFB-8B3A-81E269D69232}" type="presParOf" srcId="{4DA54596-551E-40D6-8984-B5E2F14CFA87}" destId="{B98F7372-A616-47FC-BF8B-61270D7C8E43}" srcOrd="0" destOrd="0" presId="urn:microsoft.com/office/officeart/2005/8/layout/matrix1"/>
    <dgm:cxn modelId="{125255A3-A94B-4180-B548-CA026F77AA5F}" type="presParOf" srcId="{4DA54596-551E-40D6-8984-B5E2F14CFA87}" destId="{DB71A8B5-15C3-4A57-97F8-81BF7524AFE9}" srcOrd="1" destOrd="0" presId="urn:microsoft.com/office/officeart/2005/8/layout/matrix1"/>
    <dgm:cxn modelId="{8BEC32BA-EFA8-496A-8C1F-E60265F5519B}" type="presParOf" srcId="{4DA54596-551E-40D6-8984-B5E2F14CFA87}" destId="{AA97D00A-603B-4D1F-8149-DF30C014780E}" srcOrd="2" destOrd="0" presId="urn:microsoft.com/office/officeart/2005/8/layout/matrix1"/>
    <dgm:cxn modelId="{4D37EDF3-F85C-474C-98F6-9B63E02A3A52}" type="presParOf" srcId="{4DA54596-551E-40D6-8984-B5E2F14CFA87}" destId="{FE1183C9-9B9F-4158-9F72-A1AFB6C650AE}" srcOrd="3" destOrd="0" presId="urn:microsoft.com/office/officeart/2005/8/layout/matrix1"/>
    <dgm:cxn modelId="{554006F5-FB43-4C7E-A1F6-92936450CE68}" type="presParOf" srcId="{4DA54596-551E-40D6-8984-B5E2F14CFA87}" destId="{4E001C9B-5DBB-471A-ACE4-EA31392C319D}" srcOrd="4" destOrd="0" presId="urn:microsoft.com/office/officeart/2005/8/layout/matrix1"/>
    <dgm:cxn modelId="{DAE0DD48-9D78-46CB-AABF-C1EFC73C602F}" type="presParOf" srcId="{4DA54596-551E-40D6-8984-B5E2F14CFA87}" destId="{35355EC7-6B6B-4E51-949E-7F6D9E0FE4F5}" srcOrd="5" destOrd="0" presId="urn:microsoft.com/office/officeart/2005/8/layout/matrix1"/>
    <dgm:cxn modelId="{34C635E4-F321-4029-A0B7-ED4C64A9248A}" type="presParOf" srcId="{4DA54596-551E-40D6-8984-B5E2F14CFA87}" destId="{A74F4CD1-F767-4CCF-98CF-FEA9F240970D}" srcOrd="6" destOrd="0" presId="urn:microsoft.com/office/officeart/2005/8/layout/matrix1"/>
    <dgm:cxn modelId="{97E0DBA3-E566-461D-A0D5-8B4EBC3C118E}" type="presParOf" srcId="{4DA54596-551E-40D6-8984-B5E2F14CFA87}" destId="{853139AF-9831-420E-93C2-1FAC8AE4378B}" srcOrd="7" destOrd="0" presId="urn:microsoft.com/office/officeart/2005/8/layout/matrix1"/>
    <dgm:cxn modelId="{59C119E7-E8AC-43B9-A4D3-647DBA193BD4}" type="presParOf" srcId="{2A3A2101-9945-42CD-BEAB-9DE95A4FC3F2}" destId="{788CE4A0-545A-4F61-9A12-7B5EA598427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9FAB67-0F42-4B9A-9E45-49C5CCE435FA}"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nl-BE"/>
        </a:p>
      </dgm:t>
    </dgm:pt>
    <dgm:pt modelId="{96E740BD-E5C8-4D6A-BF2D-C0D50060BE75}">
      <dgm:prSet phldrT="[Tekst]" custT="1"/>
      <dgm:spPr>
        <a:xfrm>
          <a:off x="3304056" y="874"/>
          <a:ext cx="1630998" cy="1408190"/>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Économique</a:t>
          </a:r>
        </a:p>
        <a:p>
          <a:r>
            <a:rPr lang="fr-BE" sz="1000">
              <a:solidFill>
                <a:sysClr val="window" lastClr="FFFFFF"/>
              </a:solidFill>
              <a:latin typeface="Calibri"/>
              <a:ea typeface="+mn-ea"/>
              <a:cs typeface="+mn-cs"/>
            </a:rPr>
            <a:t>Globalisation et libéralisation</a:t>
          </a:r>
        </a:p>
        <a:p>
          <a:r>
            <a:rPr lang="fr-BE" sz="1000">
              <a:solidFill>
                <a:sysClr val="window" lastClr="FFFFFF"/>
              </a:solidFill>
              <a:latin typeface="Calibri"/>
              <a:ea typeface="+mn-ea"/>
              <a:cs typeface="+mn-cs"/>
            </a:rPr>
            <a:t>Crise</a:t>
          </a:r>
        </a:p>
        <a:p>
          <a:r>
            <a:rPr lang="fr-BE" sz="1000">
              <a:solidFill>
                <a:sysClr val="window" lastClr="FFFFFF"/>
              </a:solidFill>
              <a:latin typeface="Calibri"/>
              <a:ea typeface="+mn-ea"/>
              <a:cs typeface="+mn-cs"/>
            </a:rPr>
            <a:t>Service rapide</a:t>
          </a:r>
        </a:p>
        <a:p>
          <a:r>
            <a:rPr lang="fr-BE" sz="1000">
              <a:solidFill>
                <a:sysClr val="window" lastClr="FFFFFF"/>
              </a:solidFill>
              <a:latin typeface="Calibri"/>
              <a:ea typeface="+mn-ea"/>
              <a:cs typeface="+mn-cs"/>
            </a:rPr>
            <a:t>Vision intégrale</a:t>
          </a:r>
        </a:p>
      </dgm:t>
    </dgm:pt>
    <dgm:pt modelId="{269738EF-4440-400B-8BFB-4AE5F65088C4}" type="parTrans" cxnId="{75AC66A6-AE33-44C6-8080-1B80C60BCF5F}">
      <dgm:prSet/>
      <dgm:spPr/>
      <dgm:t>
        <a:bodyPr/>
        <a:lstStyle/>
        <a:p>
          <a:endParaRPr lang="nl-BE"/>
        </a:p>
      </dgm:t>
    </dgm:pt>
    <dgm:pt modelId="{174BBF7D-B925-4D07-BE5E-DCC3D82EEC91}" type="sibTrans" cxnId="{75AC66A6-AE33-44C6-8080-1B80C60BCF5F}">
      <dgm:prSet/>
      <dgm:spPr>
        <a:xfrm>
          <a:off x="3408239" y="903071"/>
          <a:ext cx="3730960" cy="3730960"/>
        </a:xfrm>
        <a:noFill/>
        <a:ln w="9525" cap="flat" cmpd="sng" algn="ctr">
          <a:solidFill>
            <a:srgbClr val="4BACC6">
              <a:hueOff val="0"/>
              <a:satOff val="0"/>
              <a:lumOff val="0"/>
              <a:alphaOff val="0"/>
            </a:srgbClr>
          </a:solidFill>
          <a:prstDash val="solid"/>
        </a:ln>
        <a:effectLst/>
      </dgm:spPr>
      <dgm:t>
        <a:bodyPr/>
        <a:lstStyle/>
        <a:p>
          <a:endParaRPr lang="nl-BE"/>
        </a:p>
      </dgm:t>
    </dgm:pt>
    <dgm:pt modelId="{01B3D211-7716-42F8-BD9D-3721DA31FA13}">
      <dgm:prSet phldrT="[Tekst]" custT="1"/>
      <dgm:spPr>
        <a:xfrm>
          <a:off x="4954971" y="903198"/>
          <a:ext cx="1608814" cy="1396556"/>
        </a:xfrm>
        <a:solidFill>
          <a:srgbClr val="4BACC6">
            <a:hueOff val="-1986775"/>
            <a:satOff val="7962"/>
            <a:lumOff val="1726"/>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Sociologique</a:t>
          </a:r>
        </a:p>
        <a:p>
          <a:r>
            <a:rPr lang="fr-BE" sz="1000">
              <a:solidFill>
                <a:sysClr val="window" lastClr="FFFFFF"/>
              </a:solidFill>
              <a:latin typeface="Calibri"/>
              <a:ea typeface="+mn-ea"/>
              <a:cs typeface="+mn-cs"/>
            </a:rPr>
            <a:t>Vieillissement et manque de personnel</a:t>
          </a:r>
        </a:p>
        <a:p>
          <a:r>
            <a:rPr lang="fr-BE" sz="1000">
              <a:solidFill>
                <a:sysClr val="window" lastClr="FFFFFF"/>
              </a:solidFill>
              <a:latin typeface="Calibri"/>
              <a:ea typeface="+mn-ea"/>
              <a:cs typeface="+mn-cs"/>
            </a:rPr>
            <a:t>Nouvelles tâches</a:t>
          </a:r>
        </a:p>
        <a:p>
          <a:r>
            <a:rPr lang="fr-BE" sz="1000">
              <a:solidFill>
                <a:sysClr val="window" lastClr="FFFFFF"/>
              </a:solidFill>
              <a:latin typeface="Calibri"/>
              <a:ea typeface="+mn-ea"/>
              <a:cs typeface="+mn-cs"/>
            </a:rPr>
            <a:t>Responsabilité sociétale</a:t>
          </a:r>
        </a:p>
        <a:p>
          <a:r>
            <a:rPr lang="fr-BE" sz="1000">
              <a:solidFill>
                <a:sysClr val="window" lastClr="FFFFFF"/>
              </a:solidFill>
              <a:latin typeface="Calibri"/>
              <a:ea typeface="+mn-ea"/>
              <a:cs typeface="+mn-cs"/>
            </a:rPr>
            <a:t>Concertation</a:t>
          </a:r>
        </a:p>
        <a:p>
          <a:endParaRPr lang="nl-BE" sz="600">
            <a:solidFill>
              <a:sysClr val="window" lastClr="FFFFFF"/>
            </a:solidFill>
            <a:latin typeface="Calibri"/>
            <a:ea typeface="+mn-ea"/>
            <a:cs typeface="+mn-cs"/>
          </a:endParaRPr>
        </a:p>
      </dgm:t>
    </dgm:pt>
    <dgm:pt modelId="{748604D2-11DE-49A8-9777-BA963112F46A}" type="parTrans" cxnId="{8CCECC69-33B5-4FEF-9F4B-E3A9723BBE86}">
      <dgm:prSet/>
      <dgm:spPr/>
      <dgm:t>
        <a:bodyPr/>
        <a:lstStyle/>
        <a:p>
          <a:endParaRPr lang="nl-BE"/>
        </a:p>
      </dgm:t>
    </dgm:pt>
    <dgm:pt modelId="{2DC9EE82-C259-4F53-A762-A850B027EC23}" type="sibTrans" cxnId="{8CCECC69-33B5-4FEF-9F4B-E3A9723BBE86}">
      <dgm:prSet/>
      <dgm:spPr>
        <a:xfrm>
          <a:off x="2402175" y="1363485"/>
          <a:ext cx="3730960" cy="3730960"/>
        </a:xfrm>
        <a:noFill/>
        <a:ln w="9525" cap="flat" cmpd="sng" algn="ctr">
          <a:solidFill>
            <a:srgbClr val="4BACC6">
              <a:hueOff val="-1986775"/>
              <a:satOff val="7962"/>
              <a:lumOff val="1726"/>
              <a:alphaOff val="0"/>
            </a:srgbClr>
          </a:solidFill>
          <a:prstDash val="solid"/>
        </a:ln>
        <a:effectLst/>
      </dgm:spPr>
      <dgm:t>
        <a:bodyPr/>
        <a:lstStyle/>
        <a:p>
          <a:endParaRPr lang="nl-BE"/>
        </a:p>
      </dgm:t>
    </dgm:pt>
    <dgm:pt modelId="{97A1EDF0-1537-4B07-B3A5-C0E974587664}">
      <dgm:prSet phldrT="[Tekst]" custT="1"/>
      <dgm:spPr>
        <a:xfrm>
          <a:off x="3313238" y="3027864"/>
          <a:ext cx="1573675" cy="1432834"/>
        </a:xfrm>
        <a:solidFill>
          <a:srgbClr val="4BACC6">
            <a:hueOff val="-5960326"/>
            <a:satOff val="23887"/>
            <a:lumOff val="5177"/>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Écologique</a:t>
          </a:r>
        </a:p>
        <a:p>
          <a:r>
            <a:rPr lang="fr-BE" sz="1000">
              <a:solidFill>
                <a:sysClr val="window" lastClr="FFFFFF"/>
              </a:solidFill>
              <a:latin typeface="Calibri"/>
              <a:ea typeface="+mn-ea"/>
              <a:cs typeface="+mn-cs"/>
            </a:rPr>
            <a:t>Demande en transport et coûts externes</a:t>
          </a:r>
        </a:p>
      </dgm:t>
    </dgm:pt>
    <dgm:pt modelId="{A7A68363-D79F-4153-96CA-CF5CB66959F8}" type="parTrans" cxnId="{8DA806C4-C46C-4212-8322-E5E1202D48DC}">
      <dgm:prSet/>
      <dgm:spPr/>
      <dgm:t>
        <a:bodyPr/>
        <a:lstStyle/>
        <a:p>
          <a:endParaRPr lang="nl-BE"/>
        </a:p>
      </dgm:t>
    </dgm:pt>
    <dgm:pt modelId="{C4D9642D-0AE2-419D-969E-575E1F8ABDC0}" type="sibTrans" cxnId="{8DA806C4-C46C-4212-8322-E5E1202D48DC}">
      <dgm:prSet/>
      <dgm:spPr>
        <a:xfrm>
          <a:off x="-199180" y="762815"/>
          <a:ext cx="3730960" cy="3730960"/>
        </a:xfrm>
        <a:noFill/>
        <a:ln w="9525" cap="flat" cmpd="sng" algn="ctr">
          <a:solidFill>
            <a:srgbClr val="4BACC6">
              <a:hueOff val="-5960326"/>
              <a:satOff val="23887"/>
              <a:lumOff val="5177"/>
              <a:alphaOff val="0"/>
            </a:srgbClr>
          </a:solidFill>
          <a:prstDash val="solid"/>
        </a:ln>
        <a:effectLst/>
      </dgm:spPr>
      <dgm:t>
        <a:bodyPr/>
        <a:lstStyle/>
        <a:p>
          <a:endParaRPr lang="nl-BE"/>
        </a:p>
      </dgm:t>
    </dgm:pt>
    <dgm:pt modelId="{7D64DC53-32D7-430C-A7DF-F31E6082B057}">
      <dgm:prSet phldrT="[Tekst]" custT="1"/>
      <dgm:spPr>
        <a:xfrm>
          <a:off x="1661623" y="2539969"/>
          <a:ext cx="1587714" cy="1316678"/>
        </a:xfrm>
        <a:solidFill>
          <a:srgbClr val="4BACC6">
            <a:hueOff val="-7947101"/>
            <a:satOff val="31849"/>
            <a:lumOff val="6902"/>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Légal</a:t>
          </a:r>
        </a:p>
        <a:p>
          <a:r>
            <a:rPr lang="fr-BE" sz="1000">
              <a:solidFill>
                <a:sysClr val="window" lastClr="FFFFFF"/>
              </a:solidFill>
              <a:latin typeface="Calibri"/>
              <a:ea typeface="+mn-ea"/>
              <a:cs typeface="+mn-cs"/>
            </a:rPr>
            <a:t>Régionalisation</a:t>
          </a:r>
        </a:p>
        <a:p>
          <a:r>
            <a:rPr lang="fr-BE" sz="1000">
              <a:solidFill>
                <a:sysClr val="window" lastClr="FFFFFF"/>
              </a:solidFill>
              <a:latin typeface="Calibri"/>
              <a:ea typeface="+mn-ea"/>
              <a:cs typeface="+mn-cs"/>
            </a:rPr>
            <a:t>Surréglementation</a:t>
          </a:r>
        </a:p>
      </dgm:t>
    </dgm:pt>
    <dgm:pt modelId="{EBACA1E3-4980-492D-BB9A-0126850E515D}" type="parTrans" cxnId="{E31FD6E1-5A47-447E-AB25-FB7F94F44F0F}">
      <dgm:prSet/>
      <dgm:spPr/>
      <dgm:t>
        <a:bodyPr/>
        <a:lstStyle/>
        <a:p>
          <a:endParaRPr lang="nl-BE"/>
        </a:p>
      </dgm:t>
    </dgm:pt>
    <dgm:pt modelId="{B1B92F0F-55A2-4D17-B0DA-F995C613C755}" type="sibTrans" cxnId="{E31FD6E1-5A47-447E-AB25-FB7F94F44F0F}">
      <dgm:prSet/>
      <dgm:spPr>
        <a:xfrm>
          <a:off x="2022271" y="1528365"/>
          <a:ext cx="3730960" cy="3730960"/>
        </a:xfrm>
        <a:noFill/>
        <a:ln w="9525" cap="flat" cmpd="sng" algn="ctr">
          <a:solidFill>
            <a:srgbClr val="4BACC6">
              <a:hueOff val="-7947101"/>
              <a:satOff val="31849"/>
              <a:lumOff val="6902"/>
              <a:alphaOff val="0"/>
            </a:srgbClr>
          </a:solidFill>
          <a:prstDash val="solid"/>
        </a:ln>
        <a:effectLst/>
      </dgm:spPr>
      <dgm:t>
        <a:bodyPr/>
        <a:lstStyle/>
        <a:p>
          <a:endParaRPr lang="nl-BE"/>
        </a:p>
      </dgm:t>
    </dgm:pt>
    <dgm:pt modelId="{B72CF24F-DC77-4899-9609-D65918091E9F}">
      <dgm:prSet phldrT="[Tekst]" custT="1"/>
      <dgm:spPr>
        <a:xfrm>
          <a:off x="1625221" y="915571"/>
          <a:ext cx="1643697" cy="1439466"/>
        </a:xfr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Politique/institutionnel</a:t>
          </a:r>
        </a:p>
        <a:p>
          <a:r>
            <a:rPr lang="fr-BE" sz="1000">
              <a:solidFill>
                <a:sysClr val="window" lastClr="FFFFFF"/>
              </a:solidFill>
              <a:latin typeface="Calibri"/>
              <a:ea typeface="+mn-ea"/>
              <a:cs typeface="+mn-cs"/>
            </a:rPr>
            <a:t>Redesign</a:t>
          </a:r>
        </a:p>
        <a:p>
          <a:r>
            <a:rPr lang="fr-BE" sz="1000">
              <a:solidFill>
                <a:sysClr val="window" lastClr="FFFFFF"/>
              </a:solidFill>
              <a:latin typeface="Calibri"/>
              <a:ea typeface="+mn-ea"/>
              <a:cs typeface="+mn-cs"/>
            </a:rPr>
            <a:t>Régionalisation</a:t>
          </a:r>
        </a:p>
        <a:p>
          <a:r>
            <a:rPr lang="fr-BE" sz="1000">
              <a:solidFill>
                <a:sysClr val="window" lastClr="FFFFFF"/>
              </a:solidFill>
              <a:latin typeface="Calibri"/>
              <a:ea typeface="+mn-ea"/>
              <a:cs typeface="+mn-cs"/>
            </a:rPr>
            <a:t>Sécurité et sûreté</a:t>
          </a:r>
        </a:p>
      </dgm:t>
    </dgm:pt>
    <dgm:pt modelId="{A17765DB-3D34-4964-8609-EE6CA0EAD4C0}" type="parTrans" cxnId="{62AE71E5-1CFD-4B75-8FFD-90BB7B91C333}">
      <dgm:prSet/>
      <dgm:spPr/>
      <dgm:t>
        <a:bodyPr/>
        <a:lstStyle/>
        <a:p>
          <a:endParaRPr lang="nl-BE"/>
        </a:p>
      </dgm:t>
    </dgm:pt>
    <dgm:pt modelId="{1BC81440-1EDB-4AC7-BA51-F13BA899E2A7}" type="sibTrans" cxnId="{62AE71E5-1CFD-4B75-8FFD-90BB7B91C333}">
      <dgm:prSet/>
      <dgm:spPr>
        <a:xfrm>
          <a:off x="1137688" y="914542"/>
          <a:ext cx="3730960" cy="3730960"/>
        </a:xfrm>
        <a:noFill/>
        <a:ln w="9525" cap="flat" cmpd="sng" algn="ctr">
          <a:solidFill>
            <a:srgbClr val="4BACC6">
              <a:hueOff val="-9933876"/>
              <a:satOff val="39811"/>
              <a:lumOff val="8628"/>
              <a:alphaOff val="0"/>
            </a:srgbClr>
          </a:solidFill>
          <a:prstDash val="solid"/>
        </a:ln>
        <a:effectLst/>
      </dgm:spPr>
      <dgm:t>
        <a:bodyPr/>
        <a:lstStyle/>
        <a:p>
          <a:endParaRPr lang="nl-BE"/>
        </a:p>
      </dgm:t>
    </dgm:pt>
    <dgm:pt modelId="{7599891A-411E-4204-8189-6DC96AAAC227}">
      <dgm:prSet custT="1"/>
      <dgm:spPr>
        <a:xfrm>
          <a:off x="4975187" y="2478960"/>
          <a:ext cx="1527773" cy="1421200"/>
        </a:xfrm>
        <a:solidFill>
          <a:srgbClr val="4BACC6">
            <a:hueOff val="-3973551"/>
            <a:satOff val="15924"/>
            <a:lumOff val="3451"/>
            <a:alphaOff val="0"/>
          </a:srgbClr>
        </a:solidFill>
        <a:ln w="25400" cap="flat" cmpd="sng" algn="ctr">
          <a:solidFill>
            <a:sysClr val="window" lastClr="FFFFFF">
              <a:hueOff val="0"/>
              <a:satOff val="0"/>
              <a:lumOff val="0"/>
              <a:alphaOff val="0"/>
            </a:sysClr>
          </a:solidFill>
          <a:prstDash val="solid"/>
        </a:ln>
        <a:effectLst/>
      </dgm:spPr>
      <dgm:t>
        <a:bodyPr/>
        <a:lstStyle/>
        <a:p>
          <a:r>
            <a:rPr lang="fr-BE" sz="1000" b="1">
              <a:solidFill>
                <a:sysClr val="windowText" lastClr="000000"/>
              </a:solidFill>
              <a:latin typeface="Calibri"/>
              <a:ea typeface="+mn-ea"/>
              <a:cs typeface="+mn-cs"/>
            </a:rPr>
            <a:t>Technologique</a:t>
          </a:r>
        </a:p>
        <a:p>
          <a:r>
            <a:rPr lang="fr-BE" sz="1000">
              <a:solidFill>
                <a:sysClr val="window" lastClr="FFFFFF"/>
              </a:solidFill>
              <a:latin typeface="Calibri"/>
              <a:ea typeface="+mn-ea"/>
              <a:cs typeface="+mn-cs"/>
            </a:rPr>
            <a:t>ITS</a:t>
          </a:r>
        </a:p>
        <a:p>
          <a:r>
            <a:rPr lang="fr-BE" sz="1000">
              <a:solidFill>
                <a:sysClr val="window" lastClr="FFFFFF"/>
              </a:solidFill>
              <a:latin typeface="Calibri"/>
              <a:ea typeface="+mn-ea"/>
              <a:cs typeface="+mn-cs"/>
            </a:rPr>
            <a:t>Médias sociaux</a:t>
          </a:r>
        </a:p>
        <a:p>
          <a:r>
            <a:rPr lang="fr-BE" sz="1000">
              <a:solidFill>
                <a:sysClr val="window" lastClr="FFFFFF"/>
              </a:solidFill>
              <a:latin typeface="Calibri"/>
              <a:ea typeface="+mn-ea"/>
              <a:cs typeface="+mn-cs"/>
            </a:rPr>
            <a:t>e-gov</a:t>
          </a:r>
        </a:p>
        <a:p>
          <a:r>
            <a:rPr lang="fr-BE" sz="1000">
              <a:solidFill>
                <a:sysClr val="window" lastClr="FFFFFF"/>
              </a:solidFill>
              <a:latin typeface="Calibri"/>
              <a:ea typeface="+mn-ea"/>
              <a:cs typeface="+mn-cs"/>
            </a:rPr>
            <a:t>Cloud</a:t>
          </a:r>
        </a:p>
        <a:p>
          <a:r>
            <a:rPr lang="fr-BE" sz="1000">
              <a:solidFill>
                <a:sysClr val="window" lastClr="FFFFFF"/>
              </a:solidFill>
              <a:latin typeface="Calibri"/>
              <a:ea typeface="+mn-ea"/>
              <a:cs typeface="+mn-cs"/>
            </a:rPr>
            <a:t>Autonomous</a:t>
          </a:r>
        </a:p>
      </dgm:t>
    </dgm:pt>
    <dgm:pt modelId="{193F3663-D807-41EA-8B35-7A7AB52AE4DD}" type="parTrans" cxnId="{90589F53-A430-4ACE-84DB-15CAFEEE95D5}">
      <dgm:prSet/>
      <dgm:spPr/>
      <dgm:t>
        <a:bodyPr/>
        <a:lstStyle/>
        <a:p>
          <a:endParaRPr lang="nl-BE"/>
        </a:p>
      </dgm:t>
    </dgm:pt>
    <dgm:pt modelId="{73F4C87A-9327-46F4-92EE-757A47A4AB28}" type="sibTrans" cxnId="{90589F53-A430-4ACE-84DB-15CAFEEE95D5}">
      <dgm:prSet/>
      <dgm:spPr>
        <a:xfrm>
          <a:off x="4845301" y="1276363"/>
          <a:ext cx="3730960" cy="3730960"/>
        </a:xfrm>
        <a:noFill/>
        <a:ln w="9525" cap="flat" cmpd="sng" algn="ctr">
          <a:solidFill>
            <a:srgbClr val="4BACC6">
              <a:hueOff val="-3973551"/>
              <a:satOff val="15924"/>
              <a:lumOff val="3451"/>
              <a:alphaOff val="0"/>
            </a:srgbClr>
          </a:solidFill>
          <a:prstDash val="solid"/>
        </a:ln>
        <a:effectLst/>
      </dgm:spPr>
      <dgm:t>
        <a:bodyPr/>
        <a:lstStyle/>
        <a:p>
          <a:endParaRPr lang="nl-BE"/>
        </a:p>
      </dgm:t>
    </dgm:pt>
    <dgm:pt modelId="{FC7AAFC3-E084-4B77-B902-4127C7B9FBD4}" type="pres">
      <dgm:prSet presAssocID="{D59FAB67-0F42-4B9A-9E45-49C5CCE435FA}" presName="cycle" presStyleCnt="0">
        <dgm:presLayoutVars>
          <dgm:dir/>
          <dgm:resizeHandles val="exact"/>
        </dgm:presLayoutVars>
      </dgm:prSet>
      <dgm:spPr/>
      <dgm:t>
        <a:bodyPr/>
        <a:lstStyle/>
        <a:p>
          <a:endParaRPr lang="nl-BE"/>
        </a:p>
      </dgm:t>
    </dgm:pt>
    <dgm:pt modelId="{3B9039D4-0B6F-4BEE-BD3C-D4C59EE66980}" type="pres">
      <dgm:prSet presAssocID="{96E740BD-E5C8-4D6A-BF2D-C0D50060BE75}" presName="node" presStyleLbl="node1" presStyleIdx="0" presStyleCnt="6" custScaleX="133956" custScaleY="177933" custRadScaleRad="83188" custRadScaleInc="-732">
        <dgm:presLayoutVars>
          <dgm:bulletEnabled val="1"/>
        </dgm:presLayoutVars>
      </dgm:prSet>
      <dgm:spPr>
        <a:prstGeom prst="roundRect">
          <a:avLst/>
        </a:prstGeom>
      </dgm:spPr>
      <dgm:t>
        <a:bodyPr/>
        <a:lstStyle/>
        <a:p>
          <a:endParaRPr lang="nl-BE"/>
        </a:p>
      </dgm:t>
    </dgm:pt>
    <dgm:pt modelId="{7486C736-5725-4D0D-9BB2-4690E0D56BD5}" type="pres">
      <dgm:prSet presAssocID="{96E740BD-E5C8-4D6A-BF2D-C0D50060BE75}" presName="spNode" presStyleCnt="0"/>
      <dgm:spPr/>
    </dgm:pt>
    <dgm:pt modelId="{74266090-A8B0-4908-9B9F-CEDD9198E9A0}" type="pres">
      <dgm:prSet presAssocID="{174BBF7D-B925-4D07-BE5E-DCC3D82EEC91}" presName="sibTrans" presStyleLbl="sibTrans1D1" presStyleIdx="0" presStyleCnt="6"/>
      <dgm:spPr>
        <a:custGeom>
          <a:avLst/>
          <a:gdLst/>
          <a:ahLst/>
          <a:cxnLst/>
          <a:rect l="0" t="0" r="0" b="0"/>
          <a:pathLst>
            <a:path>
              <a:moveTo>
                <a:pt x="1637202" y="51830"/>
              </a:moveTo>
              <a:arcTo wR="2100998" hR="2100998" stAng="15434814" swAng="542321"/>
            </a:path>
          </a:pathLst>
        </a:custGeom>
      </dgm:spPr>
      <dgm:t>
        <a:bodyPr/>
        <a:lstStyle/>
        <a:p>
          <a:endParaRPr lang="nl-BE"/>
        </a:p>
      </dgm:t>
    </dgm:pt>
    <dgm:pt modelId="{96BBF4A5-3E98-412E-84F0-2FB4547CD4B8}" type="pres">
      <dgm:prSet presAssocID="{01B3D211-7716-42F8-BD9D-3721DA31FA13}" presName="node" presStyleLbl="node1" presStyleIdx="1" presStyleCnt="6" custScaleX="132134" custScaleY="176463" custRadScaleRad="94466" custRadScaleInc="40842">
        <dgm:presLayoutVars>
          <dgm:bulletEnabled val="1"/>
        </dgm:presLayoutVars>
      </dgm:prSet>
      <dgm:spPr>
        <a:prstGeom prst="roundRect">
          <a:avLst/>
        </a:prstGeom>
      </dgm:spPr>
      <dgm:t>
        <a:bodyPr/>
        <a:lstStyle/>
        <a:p>
          <a:endParaRPr lang="nl-BE"/>
        </a:p>
      </dgm:t>
    </dgm:pt>
    <dgm:pt modelId="{97922B12-98F1-4A6A-9D83-B549F4C710AD}" type="pres">
      <dgm:prSet presAssocID="{01B3D211-7716-42F8-BD9D-3721DA31FA13}" presName="spNode" presStyleCnt="0"/>
      <dgm:spPr/>
    </dgm:pt>
    <dgm:pt modelId="{8A44A394-16C2-468B-AC27-90E5B33B1CC1}" type="pres">
      <dgm:prSet presAssocID="{2DC9EE82-C259-4F53-A762-A850B027EC23}" presName="sibTrans" presStyleLbl="sibTrans1D1" presStyleIdx="1" presStyleCnt="6"/>
      <dgm:spPr>
        <a:custGeom>
          <a:avLst/>
          <a:gdLst/>
          <a:ahLst/>
          <a:cxnLst/>
          <a:rect l="0" t="0" r="0" b="0"/>
          <a:pathLst>
            <a:path>
              <a:moveTo>
                <a:pt x="3918716" y="1047387"/>
              </a:moveTo>
              <a:arcTo wR="2100998" hR="2100998" stAng="19794118" swAng="359470"/>
            </a:path>
          </a:pathLst>
        </a:custGeom>
      </dgm:spPr>
      <dgm:t>
        <a:bodyPr/>
        <a:lstStyle/>
        <a:p>
          <a:endParaRPr lang="nl-BE"/>
        </a:p>
      </dgm:t>
    </dgm:pt>
    <dgm:pt modelId="{F9724B23-298E-42DE-94BD-9E4F46DD1FA9}" type="pres">
      <dgm:prSet presAssocID="{7599891A-411E-4204-8189-6DC96AAAC227}" presName="node" presStyleLbl="node1" presStyleIdx="2" presStyleCnt="6" custScaleX="125478" custScaleY="179577">
        <dgm:presLayoutVars>
          <dgm:bulletEnabled val="1"/>
        </dgm:presLayoutVars>
      </dgm:prSet>
      <dgm:spPr>
        <a:prstGeom prst="roundRect">
          <a:avLst/>
        </a:prstGeom>
      </dgm:spPr>
      <dgm:t>
        <a:bodyPr/>
        <a:lstStyle/>
        <a:p>
          <a:endParaRPr lang="nl-BE"/>
        </a:p>
      </dgm:t>
    </dgm:pt>
    <dgm:pt modelId="{30A5F874-9534-4270-9921-E9DE1D8EEECB}" type="pres">
      <dgm:prSet presAssocID="{7599891A-411E-4204-8189-6DC96AAAC227}" presName="spNode" presStyleCnt="0"/>
      <dgm:spPr/>
    </dgm:pt>
    <dgm:pt modelId="{FCF6136E-30FC-4166-8A95-44734B47EB7A}" type="pres">
      <dgm:prSet presAssocID="{73F4C87A-9327-46F4-92EE-757A47A4AB28}" presName="sibTrans" presStyleLbl="sibTrans1D1" presStyleIdx="2" presStyleCnt="6"/>
      <dgm:spPr>
        <a:custGeom>
          <a:avLst/>
          <a:gdLst/>
          <a:ahLst/>
          <a:cxnLst/>
          <a:rect l="0" t="0" r="0" b="0"/>
          <a:pathLst>
            <a:path>
              <a:moveTo>
                <a:pt x="88782" y="2705301"/>
              </a:moveTo>
              <a:arcTo wR="2100998" hR="2100998" stAng="9797046" swAng="690652"/>
            </a:path>
          </a:pathLst>
        </a:custGeom>
      </dgm:spPr>
      <dgm:t>
        <a:bodyPr/>
        <a:lstStyle/>
        <a:p>
          <a:endParaRPr lang="nl-BE"/>
        </a:p>
      </dgm:t>
    </dgm:pt>
    <dgm:pt modelId="{7126F104-CB41-4CF1-B314-8B60175E3235}" type="pres">
      <dgm:prSet presAssocID="{97A1EDF0-1537-4B07-B3A5-C0E974587664}" presName="node" presStyleLbl="node1" presStyleIdx="3" presStyleCnt="6" custScaleX="129248" custScaleY="181047" custRadScaleRad="79746" custRadScaleInc="4515">
        <dgm:presLayoutVars>
          <dgm:bulletEnabled val="1"/>
        </dgm:presLayoutVars>
      </dgm:prSet>
      <dgm:spPr>
        <a:prstGeom prst="roundRect">
          <a:avLst/>
        </a:prstGeom>
      </dgm:spPr>
      <dgm:t>
        <a:bodyPr/>
        <a:lstStyle/>
        <a:p>
          <a:endParaRPr lang="nl-BE"/>
        </a:p>
      </dgm:t>
    </dgm:pt>
    <dgm:pt modelId="{FD273653-E769-4283-8AB0-46D721149BD8}" type="pres">
      <dgm:prSet presAssocID="{97A1EDF0-1537-4B07-B3A5-C0E974587664}" presName="spNode" presStyleCnt="0"/>
      <dgm:spPr/>
    </dgm:pt>
    <dgm:pt modelId="{883CA3DE-B558-4A81-B842-74E29F4D6457}" type="pres">
      <dgm:prSet presAssocID="{C4D9642D-0AE2-419D-969E-575E1F8ABDC0}" presName="sibTrans" presStyleLbl="sibTrans1D1" presStyleIdx="3" presStyleCnt="6"/>
      <dgm:spPr>
        <a:custGeom>
          <a:avLst/>
          <a:gdLst/>
          <a:ahLst/>
          <a:cxnLst/>
          <a:rect l="0" t="0" r="0" b="0"/>
          <a:pathLst>
            <a:path>
              <a:moveTo>
                <a:pt x="3937279" y="3121913"/>
              </a:moveTo>
              <a:arcTo wR="2100998" hR="2100998" stAng="1744361" swAng="653083"/>
            </a:path>
          </a:pathLst>
        </a:custGeom>
      </dgm:spPr>
      <dgm:t>
        <a:bodyPr/>
        <a:lstStyle/>
        <a:p>
          <a:endParaRPr lang="nl-BE"/>
        </a:p>
      </dgm:t>
    </dgm:pt>
    <dgm:pt modelId="{3D377B86-D049-43B7-8C79-4E50A0405E45}" type="pres">
      <dgm:prSet presAssocID="{7D64DC53-32D7-430C-A7DF-F31E6082B057}" presName="node" presStyleLbl="node1" presStyleIdx="4" presStyleCnt="6" custScaleX="130401" custScaleY="166370" custRadScaleRad="102676" custRadScaleInc="2792">
        <dgm:presLayoutVars>
          <dgm:bulletEnabled val="1"/>
        </dgm:presLayoutVars>
      </dgm:prSet>
      <dgm:spPr>
        <a:prstGeom prst="roundRect">
          <a:avLst/>
        </a:prstGeom>
      </dgm:spPr>
      <dgm:t>
        <a:bodyPr/>
        <a:lstStyle/>
        <a:p>
          <a:endParaRPr lang="nl-BE"/>
        </a:p>
      </dgm:t>
    </dgm:pt>
    <dgm:pt modelId="{6BE2226A-F0E3-43BF-A0C3-B4D7996DEAAD}" type="pres">
      <dgm:prSet presAssocID="{7D64DC53-32D7-430C-A7DF-F31E6082B057}" presName="spNode" presStyleCnt="0"/>
      <dgm:spPr/>
    </dgm:pt>
    <dgm:pt modelId="{48F019D7-217F-4026-B04F-2CB0B66FAC15}" type="pres">
      <dgm:prSet presAssocID="{B1B92F0F-55A2-4D17-B0DA-F995C613C755}" presName="sibTrans" presStyleLbl="sibTrans1D1" presStyleIdx="4" presStyleCnt="6"/>
      <dgm:spPr>
        <a:custGeom>
          <a:avLst/>
          <a:gdLst/>
          <a:ahLst/>
          <a:cxnLst/>
          <a:rect l="0" t="0" r="0" b="0"/>
          <a:pathLst>
            <a:path>
              <a:moveTo>
                <a:pt x="84253" y="1511987"/>
              </a:moveTo>
              <a:arcTo wR="2100998" hR="2100998" stAng="11776859" swAng="332835"/>
            </a:path>
          </a:pathLst>
        </a:custGeom>
      </dgm:spPr>
      <dgm:t>
        <a:bodyPr/>
        <a:lstStyle/>
        <a:p>
          <a:endParaRPr lang="nl-BE"/>
        </a:p>
      </dgm:t>
    </dgm:pt>
    <dgm:pt modelId="{A337C6D4-BA6C-49A9-8071-05FE1A78C8E4}" type="pres">
      <dgm:prSet presAssocID="{B72CF24F-DC77-4899-9609-D65918091E9F}" presName="node" presStyleLbl="node1" presStyleIdx="5" presStyleCnt="6" custScaleX="134999" custScaleY="181885" custRadScaleRad="95844" custRadScaleInc="-48293">
        <dgm:presLayoutVars>
          <dgm:bulletEnabled val="1"/>
        </dgm:presLayoutVars>
      </dgm:prSet>
      <dgm:spPr>
        <a:prstGeom prst="roundRect">
          <a:avLst/>
        </a:prstGeom>
      </dgm:spPr>
      <dgm:t>
        <a:bodyPr/>
        <a:lstStyle/>
        <a:p>
          <a:endParaRPr lang="nl-BE"/>
        </a:p>
      </dgm:t>
    </dgm:pt>
    <dgm:pt modelId="{93C533E3-7891-45B3-B0D7-D0D381F7DB7A}" type="pres">
      <dgm:prSet presAssocID="{B72CF24F-DC77-4899-9609-D65918091E9F}" presName="spNode" presStyleCnt="0"/>
      <dgm:spPr/>
    </dgm:pt>
    <dgm:pt modelId="{26AB61E9-8619-4C75-8110-13E2FDF870BE}" type="pres">
      <dgm:prSet presAssocID="{1BC81440-1EDB-4AC7-BA51-F13BA899E2A7}" presName="sibTrans" presStyleLbl="sibTrans1D1" presStyleIdx="5" presStyleCnt="6"/>
      <dgm:spPr>
        <a:custGeom>
          <a:avLst/>
          <a:gdLst/>
          <a:ahLst/>
          <a:cxnLst/>
          <a:rect l="0" t="0" r="0" b="0"/>
          <a:pathLst>
            <a:path>
              <a:moveTo>
                <a:pt x="1969144" y="4141"/>
              </a:moveTo>
              <a:arcTo wR="2100998" hR="2100998" stAng="15984112" swAng="684115"/>
            </a:path>
          </a:pathLst>
        </a:custGeom>
      </dgm:spPr>
      <dgm:t>
        <a:bodyPr/>
        <a:lstStyle/>
        <a:p>
          <a:endParaRPr lang="nl-BE"/>
        </a:p>
      </dgm:t>
    </dgm:pt>
  </dgm:ptLst>
  <dgm:cxnLst>
    <dgm:cxn modelId="{62AE71E5-1CFD-4B75-8FFD-90BB7B91C333}" srcId="{D59FAB67-0F42-4B9A-9E45-49C5CCE435FA}" destId="{B72CF24F-DC77-4899-9609-D65918091E9F}" srcOrd="5" destOrd="0" parTransId="{A17765DB-3D34-4964-8609-EE6CA0EAD4C0}" sibTransId="{1BC81440-1EDB-4AC7-BA51-F13BA899E2A7}"/>
    <dgm:cxn modelId="{1552CA20-F498-47F8-BF5D-7A336EE6B477}" type="presOf" srcId="{C4D9642D-0AE2-419D-969E-575E1F8ABDC0}" destId="{883CA3DE-B558-4A81-B842-74E29F4D6457}" srcOrd="0" destOrd="0" presId="urn:microsoft.com/office/officeart/2005/8/layout/cycle6"/>
    <dgm:cxn modelId="{8CCECC69-33B5-4FEF-9F4B-E3A9723BBE86}" srcId="{D59FAB67-0F42-4B9A-9E45-49C5CCE435FA}" destId="{01B3D211-7716-42F8-BD9D-3721DA31FA13}" srcOrd="1" destOrd="0" parTransId="{748604D2-11DE-49A8-9777-BA963112F46A}" sibTransId="{2DC9EE82-C259-4F53-A762-A850B027EC23}"/>
    <dgm:cxn modelId="{AB72F925-025B-40F5-B6D5-1301028AAAF0}" type="presOf" srcId="{B1B92F0F-55A2-4D17-B0DA-F995C613C755}" destId="{48F019D7-217F-4026-B04F-2CB0B66FAC15}" srcOrd="0" destOrd="0" presId="urn:microsoft.com/office/officeart/2005/8/layout/cycle6"/>
    <dgm:cxn modelId="{23BE35EB-4A92-47A4-97E6-DE9E049964AE}" type="presOf" srcId="{2DC9EE82-C259-4F53-A762-A850B027EC23}" destId="{8A44A394-16C2-468B-AC27-90E5B33B1CC1}" srcOrd="0" destOrd="0" presId="urn:microsoft.com/office/officeart/2005/8/layout/cycle6"/>
    <dgm:cxn modelId="{E560EC2A-785B-42C1-B670-620B9D5EBE84}" type="presOf" srcId="{97A1EDF0-1537-4B07-B3A5-C0E974587664}" destId="{7126F104-CB41-4CF1-B314-8B60175E3235}" srcOrd="0" destOrd="0" presId="urn:microsoft.com/office/officeart/2005/8/layout/cycle6"/>
    <dgm:cxn modelId="{87F25E63-6E09-42CE-8819-550D6734A5F3}" type="presOf" srcId="{7D64DC53-32D7-430C-A7DF-F31E6082B057}" destId="{3D377B86-D049-43B7-8C79-4E50A0405E45}" srcOrd="0" destOrd="0" presId="urn:microsoft.com/office/officeart/2005/8/layout/cycle6"/>
    <dgm:cxn modelId="{BF6BECD2-B9EC-4FBB-A9C5-4C4268E2618A}" type="presOf" srcId="{73F4C87A-9327-46F4-92EE-757A47A4AB28}" destId="{FCF6136E-30FC-4166-8A95-44734B47EB7A}" srcOrd="0" destOrd="0" presId="urn:microsoft.com/office/officeart/2005/8/layout/cycle6"/>
    <dgm:cxn modelId="{75AC66A6-AE33-44C6-8080-1B80C60BCF5F}" srcId="{D59FAB67-0F42-4B9A-9E45-49C5CCE435FA}" destId="{96E740BD-E5C8-4D6A-BF2D-C0D50060BE75}" srcOrd="0" destOrd="0" parTransId="{269738EF-4440-400B-8BFB-4AE5F65088C4}" sibTransId="{174BBF7D-B925-4D07-BE5E-DCC3D82EEC91}"/>
    <dgm:cxn modelId="{D429D528-D639-41EA-A399-CF5BDE72F724}" type="presOf" srcId="{96E740BD-E5C8-4D6A-BF2D-C0D50060BE75}" destId="{3B9039D4-0B6F-4BEE-BD3C-D4C59EE66980}" srcOrd="0" destOrd="0" presId="urn:microsoft.com/office/officeart/2005/8/layout/cycle6"/>
    <dgm:cxn modelId="{8FAEE8F1-C56B-4A9B-90A1-7551C1918D80}" type="presOf" srcId="{D59FAB67-0F42-4B9A-9E45-49C5CCE435FA}" destId="{FC7AAFC3-E084-4B77-B902-4127C7B9FBD4}" srcOrd="0" destOrd="0" presId="urn:microsoft.com/office/officeart/2005/8/layout/cycle6"/>
    <dgm:cxn modelId="{3DC44B31-4EDE-460D-842E-A211F1383F9D}" type="presOf" srcId="{01B3D211-7716-42F8-BD9D-3721DA31FA13}" destId="{96BBF4A5-3E98-412E-84F0-2FB4547CD4B8}" srcOrd="0" destOrd="0" presId="urn:microsoft.com/office/officeart/2005/8/layout/cycle6"/>
    <dgm:cxn modelId="{521D46BE-F6D4-4A26-9D09-C198961EC617}" type="presOf" srcId="{1BC81440-1EDB-4AC7-BA51-F13BA899E2A7}" destId="{26AB61E9-8619-4C75-8110-13E2FDF870BE}" srcOrd="0" destOrd="0" presId="urn:microsoft.com/office/officeart/2005/8/layout/cycle6"/>
    <dgm:cxn modelId="{8DA806C4-C46C-4212-8322-E5E1202D48DC}" srcId="{D59FAB67-0F42-4B9A-9E45-49C5CCE435FA}" destId="{97A1EDF0-1537-4B07-B3A5-C0E974587664}" srcOrd="3" destOrd="0" parTransId="{A7A68363-D79F-4153-96CA-CF5CB66959F8}" sibTransId="{C4D9642D-0AE2-419D-969E-575E1F8ABDC0}"/>
    <dgm:cxn modelId="{0CCDD41F-3164-43D6-B203-55B73D7C8851}" type="presOf" srcId="{174BBF7D-B925-4D07-BE5E-DCC3D82EEC91}" destId="{74266090-A8B0-4908-9B9F-CEDD9198E9A0}" srcOrd="0" destOrd="0" presId="urn:microsoft.com/office/officeart/2005/8/layout/cycle6"/>
    <dgm:cxn modelId="{67BD06CA-F3DD-434D-BDB6-09A55C0F6C1F}" type="presOf" srcId="{B72CF24F-DC77-4899-9609-D65918091E9F}" destId="{A337C6D4-BA6C-49A9-8071-05FE1A78C8E4}" srcOrd="0" destOrd="0" presId="urn:microsoft.com/office/officeart/2005/8/layout/cycle6"/>
    <dgm:cxn modelId="{E31FD6E1-5A47-447E-AB25-FB7F94F44F0F}" srcId="{D59FAB67-0F42-4B9A-9E45-49C5CCE435FA}" destId="{7D64DC53-32D7-430C-A7DF-F31E6082B057}" srcOrd="4" destOrd="0" parTransId="{EBACA1E3-4980-492D-BB9A-0126850E515D}" sibTransId="{B1B92F0F-55A2-4D17-B0DA-F995C613C755}"/>
    <dgm:cxn modelId="{0EA6D5D7-7D53-4DD6-B7D6-AA728AD60B35}" type="presOf" srcId="{7599891A-411E-4204-8189-6DC96AAAC227}" destId="{F9724B23-298E-42DE-94BD-9E4F46DD1FA9}" srcOrd="0" destOrd="0" presId="urn:microsoft.com/office/officeart/2005/8/layout/cycle6"/>
    <dgm:cxn modelId="{90589F53-A430-4ACE-84DB-15CAFEEE95D5}" srcId="{D59FAB67-0F42-4B9A-9E45-49C5CCE435FA}" destId="{7599891A-411E-4204-8189-6DC96AAAC227}" srcOrd="2" destOrd="0" parTransId="{193F3663-D807-41EA-8B35-7A7AB52AE4DD}" sibTransId="{73F4C87A-9327-46F4-92EE-757A47A4AB28}"/>
    <dgm:cxn modelId="{496A5B4C-AC07-46C4-B855-740444889DE6}" type="presParOf" srcId="{FC7AAFC3-E084-4B77-B902-4127C7B9FBD4}" destId="{3B9039D4-0B6F-4BEE-BD3C-D4C59EE66980}" srcOrd="0" destOrd="0" presId="urn:microsoft.com/office/officeart/2005/8/layout/cycle6"/>
    <dgm:cxn modelId="{39E00608-9EC7-4655-B8F7-3CE9845093D7}" type="presParOf" srcId="{FC7AAFC3-E084-4B77-B902-4127C7B9FBD4}" destId="{7486C736-5725-4D0D-9BB2-4690E0D56BD5}" srcOrd="1" destOrd="0" presId="urn:microsoft.com/office/officeart/2005/8/layout/cycle6"/>
    <dgm:cxn modelId="{945CAB3B-C755-4DF1-BE29-B478953C1AE3}" type="presParOf" srcId="{FC7AAFC3-E084-4B77-B902-4127C7B9FBD4}" destId="{74266090-A8B0-4908-9B9F-CEDD9198E9A0}" srcOrd="2" destOrd="0" presId="urn:microsoft.com/office/officeart/2005/8/layout/cycle6"/>
    <dgm:cxn modelId="{1E533100-9D86-4C44-83FF-E64E96101A09}" type="presParOf" srcId="{FC7AAFC3-E084-4B77-B902-4127C7B9FBD4}" destId="{96BBF4A5-3E98-412E-84F0-2FB4547CD4B8}" srcOrd="3" destOrd="0" presId="urn:microsoft.com/office/officeart/2005/8/layout/cycle6"/>
    <dgm:cxn modelId="{E09F9A73-A598-4762-9EC0-8022F696DA56}" type="presParOf" srcId="{FC7AAFC3-E084-4B77-B902-4127C7B9FBD4}" destId="{97922B12-98F1-4A6A-9D83-B549F4C710AD}" srcOrd="4" destOrd="0" presId="urn:microsoft.com/office/officeart/2005/8/layout/cycle6"/>
    <dgm:cxn modelId="{72F37AC2-7A7F-47FC-8CB9-8058A49998F6}" type="presParOf" srcId="{FC7AAFC3-E084-4B77-B902-4127C7B9FBD4}" destId="{8A44A394-16C2-468B-AC27-90E5B33B1CC1}" srcOrd="5" destOrd="0" presId="urn:microsoft.com/office/officeart/2005/8/layout/cycle6"/>
    <dgm:cxn modelId="{205FD247-4534-45B9-B47E-5FDC3EE68C57}" type="presParOf" srcId="{FC7AAFC3-E084-4B77-B902-4127C7B9FBD4}" destId="{F9724B23-298E-42DE-94BD-9E4F46DD1FA9}" srcOrd="6" destOrd="0" presId="urn:microsoft.com/office/officeart/2005/8/layout/cycle6"/>
    <dgm:cxn modelId="{5052592A-B634-4FB4-B8C6-A803FEF5D4A1}" type="presParOf" srcId="{FC7AAFC3-E084-4B77-B902-4127C7B9FBD4}" destId="{30A5F874-9534-4270-9921-E9DE1D8EEECB}" srcOrd="7" destOrd="0" presId="urn:microsoft.com/office/officeart/2005/8/layout/cycle6"/>
    <dgm:cxn modelId="{1E1A06FF-637C-495A-9EEC-E338AA9F3AD2}" type="presParOf" srcId="{FC7AAFC3-E084-4B77-B902-4127C7B9FBD4}" destId="{FCF6136E-30FC-4166-8A95-44734B47EB7A}" srcOrd="8" destOrd="0" presId="urn:microsoft.com/office/officeart/2005/8/layout/cycle6"/>
    <dgm:cxn modelId="{196F8939-9DFE-4795-A245-415115C30385}" type="presParOf" srcId="{FC7AAFC3-E084-4B77-B902-4127C7B9FBD4}" destId="{7126F104-CB41-4CF1-B314-8B60175E3235}" srcOrd="9" destOrd="0" presId="urn:microsoft.com/office/officeart/2005/8/layout/cycle6"/>
    <dgm:cxn modelId="{2701C6CC-90AA-481F-A059-FD83288B1EAA}" type="presParOf" srcId="{FC7AAFC3-E084-4B77-B902-4127C7B9FBD4}" destId="{FD273653-E769-4283-8AB0-46D721149BD8}" srcOrd="10" destOrd="0" presId="urn:microsoft.com/office/officeart/2005/8/layout/cycle6"/>
    <dgm:cxn modelId="{180862FD-3580-40AE-9E39-2A4901EF2BBA}" type="presParOf" srcId="{FC7AAFC3-E084-4B77-B902-4127C7B9FBD4}" destId="{883CA3DE-B558-4A81-B842-74E29F4D6457}" srcOrd="11" destOrd="0" presId="urn:microsoft.com/office/officeart/2005/8/layout/cycle6"/>
    <dgm:cxn modelId="{9E3189B7-B2C8-4F9C-8AFF-7FA5B711795D}" type="presParOf" srcId="{FC7AAFC3-E084-4B77-B902-4127C7B9FBD4}" destId="{3D377B86-D049-43B7-8C79-4E50A0405E45}" srcOrd="12" destOrd="0" presId="urn:microsoft.com/office/officeart/2005/8/layout/cycle6"/>
    <dgm:cxn modelId="{88FA2898-8FA3-4892-8149-BA4B10B108C0}" type="presParOf" srcId="{FC7AAFC3-E084-4B77-B902-4127C7B9FBD4}" destId="{6BE2226A-F0E3-43BF-A0C3-B4D7996DEAAD}" srcOrd="13" destOrd="0" presId="urn:microsoft.com/office/officeart/2005/8/layout/cycle6"/>
    <dgm:cxn modelId="{EFB30D3F-57CA-4E58-8BFA-C8C1C65FCAF1}" type="presParOf" srcId="{FC7AAFC3-E084-4B77-B902-4127C7B9FBD4}" destId="{48F019D7-217F-4026-B04F-2CB0B66FAC15}" srcOrd="14" destOrd="0" presId="urn:microsoft.com/office/officeart/2005/8/layout/cycle6"/>
    <dgm:cxn modelId="{7D63B11D-BA03-47AA-92B4-8E29870688DC}" type="presParOf" srcId="{FC7AAFC3-E084-4B77-B902-4127C7B9FBD4}" destId="{A337C6D4-BA6C-49A9-8071-05FE1A78C8E4}" srcOrd="15" destOrd="0" presId="urn:microsoft.com/office/officeart/2005/8/layout/cycle6"/>
    <dgm:cxn modelId="{31499735-A5E2-4B07-BAFD-295FC4409E6B}" type="presParOf" srcId="{FC7AAFC3-E084-4B77-B902-4127C7B9FBD4}" destId="{93C533E3-7891-45B3-B0D7-D0D381F7DB7A}" srcOrd="16" destOrd="0" presId="urn:microsoft.com/office/officeart/2005/8/layout/cycle6"/>
    <dgm:cxn modelId="{9DF9A4AA-0814-49FC-8C49-B008A41D30BE}" type="presParOf" srcId="{FC7AAFC3-E084-4B77-B902-4127C7B9FBD4}" destId="{26AB61E9-8619-4C75-8110-13E2FDF870BE}"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D1FF7-30E8-2945-BE1E-DD06BC2B984A}">
      <dsp:nvSpPr>
        <dsp:cNvPr id="0" name=""/>
        <dsp:cNvSpPr/>
      </dsp:nvSpPr>
      <dsp:spPr>
        <a:xfrm>
          <a:off x="2076313" y="515401"/>
          <a:ext cx="3443927" cy="3443927"/>
        </a:xfrm>
        <a:prstGeom prst="blockArc">
          <a:avLst>
            <a:gd name="adj1" fmla="val 10800000"/>
            <a:gd name="adj2" fmla="val 16200000"/>
            <a:gd name="adj3" fmla="val 4636"/>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E012DAA-5305-5B4B-9473-EC33F5A8C06F}">
      <dsp:nvSpPr>
        <dsp:cNvPr id="0" name=""/>
        <dsp:cNvSpPr/>
      </dsp:nvSpPr>
      <dsp:spPr>
        <a:xfrm>
          <a:off x="2076313" y="515401"/>
          <a:ext cx="3443927" cy="3443927"/>
        </a:xfrm>
        <a:prstGeom prst="blockArc">
          <a:avLst>
            <a:gd name="adj1" fmla="val 5400000"/>
            <a:gd name="adj2" fmla="val 10800000"/>
            <a:gd name="adj3" fmla="val 4636"/>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0E397FD-6190-F346-A931-8CB5A365A7C9}">
      <dsp:nvSpPr>
        <dsp:cNvPr id="0" name=""/>
        <dsp:cNvSpPr/>
      </dsp:nvSpPr>
      <dsp:spPr>
        <a:xfrm>
          <a:off x="2076313" y="515401"/>
          <a:ext cx="3443927" cy="3443927"/>
        </a:xfrm>
        <a:prstGeom prst="blockArc">
          <a:avLst>
            <a:gd name="adj1" fmla="val 0"/>
            <a:gd name="adj2" fmla="val 5400000"/>
            <a:gd name="adj3" fmla="val 4636"/>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26B79D2-C83F-7E45-B51C-F656B2B6A2DC}">
      <dsp:nvSpPr>
        <dsp:cNvPr id="0" name=""/>
        <dsp:cNvSpPr/>
      </dsp:nvSpPr>
      <dsp:spPr>
        <a:xfrm>
          <a:off x="2076313" y="515401"/>
          <a:ext cx="3443927" cy="3443927"/>
        </a:xfrm>
        <a:prstGeom prst="blockArc">
          <a:avLst>
            <a:gd name="adj1" fmla="val 16200000"/>
            <a:gd name="adj2" fmla="val 0"/>
            <a:gd name="adj3" fmla="val 4636"/>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F663BFB-C845-2D4A-AD99-2F49EDBAF289}">
      <dsp:nvSpPr>
        <dsp:cNvPr id="0" name=""/>
        <dsp:cNvSpPr/>
      </dsp:nvSpPr>
      <dsp:spPr>
        <a:xfrm>
          <a:off x="3019243" y="1445439"/>
          <a:ext cx="1558066" cy="158385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nl-NL" sz="2300" b="1" kern="1200" dirty="0" err="1" smtClean="0">
              <a:solidFill>
                <a:schemeClr val="tx1"/>
              </a:solidFill>
            </a:rPr>
            <a:t>Défis</a:t>
          </a:r>
          <a:r>
            <a:rPr lang="nl-NL" sz="2300" b="1" kern="1200" dirty="0" smtClean="0">
              <a:solidFill>
                <a:schemeClr val="tx1"/>
              </a:solidFill>
            </a:rPr>
            <a:t> </a:t>
          </a:r>
          <a:r>
            <a:rPr lang="nl-NL" sz="2300" b="1" kern="1200" dirty="0" err="1" smtClean="0">
              <a:solidFill>
                <a:schemeClr val="tx1"/>
              </a:solidFill>
            </a:rPr>
            <a:t>Mobilité</a:t>
          </a:r>
          <a:r>
            <a:rPr lang="nl-NL" sz="2300" b="1" kern="1200" dirty="0" smtClean="0">
              <a:solidFill>
                <a:schemeClr val="tx1"/>
              </a:solidFill>
            </a:rPr>
            <a:t> </a:t>
          </a:r>
          <a:r>
            <a:rPr lang="nl-NL" sz="2300" b="1" kern="1200" dirty="0" err="1" smtClean="0">
              <a:solidFill>
                <a:schemeClr val="tx1"/>
              </a:solidFill>
            </a:rPr>
            <a:t>durable</a:t>
          </a:r>
          <a:endParaRPr lang="nl-NL" sz="2300" b="1" kern="1200" dirty="0">
            <a:solidFill>
              <a:schemeClr val="tx1"/>
            </a:solidFill>
          </a:endParaRPr>
        </a:p>
      </dsp:txBody>
      <dsp:txXfrm>
        <a:off x="3247416" y="1677389"/>
        <a:ext cx="1101720" cy="1119951"/>
      </dsp:txXfrm>
    </dsp:sp>
    <dsp:sp modelId="{BF4285B4-70BB-1845-BC3B-6CCB2EC63590}">
      <dsp:nvSpPr>
        <dsp:cNvPr id="0" name=""/>
        <dsp:cNvSpPr/>
      </dsp:nvSpPr>
      <dsp:spPr>
        <a:xfrm>
          <a:off x="3057640" y="-185322"/>
          <a:ext cx="1481273" cy="1481273"/>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nl-NL" sz="1100" kern="1200" dirty="0"/>
        </a:p>
      </dsp:txBody>
      <dsp:txXfrm>
        <a:off x="3274567" y="31605"/>
        <a:ext cx="1047419" cy="1047419"/>
      </dsp:txXfrm>
    </dsp:sp>
    <dsp:sp modelId="{FFED927A-E016-1746-B8C4-C49892EC30BA}">
      <dsp:nvSpPr>
        <dsp:cNvPr id="0" name=""/>
        <dsp:cNvSpPr/>
      </dsp:nvSpPr>
      <dsp:spPr>
        <a:xfrm>
          <a:off x="4739690" y="1496728"/>
          <a:ext cx="1481273" cy="1481273"/>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nl-NL" sz="1100" kern="1200" dirty="0"/>
        </a:p>
      </dsp:txBody>
      <dsp:txXfrm>
        <a:off x="4956617" y="1713655"/>
        <a:ext cx="1047419" cy="1047419"/>
      </dsp:txXfrm>
    </dsp:sp>
    <dsp:sp modelId="{E083124A-AE0E-4846-96E6-442C8CE72B24}">
      <dsp:nvSpPr>
        <dsp:cNvPr id="0" name=""/>
        <dsp:cNvSpPr/>
      </dsp:nvSpPr>
      <dsp:spPr>
        <a:xfrm>
          <a:off x="3057640" y="3178778"/>
          <a:ext cx="1481273" cy="1481273"/>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nl-NL" sz="1100" kern="1200" dirty="0"/>
        </a:p>
      </dsp:txBody>
      <dsp:txXfrm>
        <a:off x="3274567" y="3395705"/>
        <a:ext cx="1047419" cy="1047419"/>
      </dsp:txXfrm>
    </dsp:sp>
    <dsp:sp modelId="{4FE405EE-9018-2C4B-A738-D2014C08CD02}">
      <dsp:nvSpPr>
        <dsp:cNvPr id="0" name=""/>
        <dsp:cNvSpPr/>
      </dsp:nvSpPr>
      <dsp:spPr>
        <a:xfrm>
          <a:off x="1375589" y="1496728"/>
          <a:ext cx="1481273" cy="1481273"/>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nl-NL" sz="1100" kern="1200" dirty="0"/>
        </a:p>
      </dsp:txBody>
      <dsp:txXfrm>
        <a:off x="1592516" y="1713655"/>
        <a:ext cx="1047419" cy="1047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665C9-CFE4-4193-B188-1CCACD294412}">
      <dsp:nvSpPr>
        <dsp:cNvPr id="0" name=""/>
        <dsp:cNvSpPr/>
      </dsp:nvSpPr>
      <dsp:spPr>
        <a:xfrm rot="16200000">
          <a:off x="1597363" y="1268425"/>
          <a:ext cx="2685915" cy="1641378"/>
        </a:xfrm>
        <a:prstGeom prst="round2SameRect">
          <a:avLst>
            <a:gd name="adj1" fmla="val 16670"/>
            <a:gd name="adj2" fmla="val 0"/>
          </a:avLst>
        </a:prstGeom>
        <a:solidFill>
          <a:srgbClr val="4BACC6">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139700" rIns="125730" bIns="139700" numCol="1" spcCol="1270" anchor="t" anchorCtr="0">
          <a:noAutofit/>
        </a:bodyPr>
        <a:lstStyle/>
        <a:p>
          <a:pPr lvl="0" algn="l" defTabSz="977900">
            <a:lnSpc>
              <a:spcPct val="90000"/>
            </a:lnSpc>
            <a:spcBef>
              <a:spcPct val="0"/>
            </a:spcBef>
            <a:spcAft>
              <a:spcPct val="35000"/>
            </a:spcAft>
          </a:pPr>
          <a:endParaRPr lang="nl-NL" sz="2200" kern="1200">
            <a:solidFill>
              <a:sysClr val="windowText" lastClr="000000">
                <a:hueOff val="0"/>
                <a:satOff val="0"/>
                <a:lumOff val="0"/>
                <a:alphaOff val="0"/>
              </a:sysClr>
            </a:solidFill>
            <a:latin typeface="Calibri"/>
            <a:ea typeface="+mn-ea"/>
            <a:cs typeface="+mn-cs"/>
          </a:endParaRPr>
        </a:p>
        <a:p>
          <a:pPr lvl="0" algn="l" defTabSz="977900">
            <a:lnSpc>
              <a:spcPct val="90000"/>
            </a:lnSpc>
            <a:spcBef>
              <a:spcPct val="0"/>
            </a:spcBef>
            <a:spcAft>
              <a:spcPct val="35000"/>
            </a:spcAft>
          </a:pPr>
          <a:r>
            <a:rPr lang="nl-NL" sz="2200" kern="1200">
              <a:solidFill>
                <a:sysClr val="windowText" lastClr="000000">
                  <a:hueOff val="0"/>
                  <a:satOff val="0"/>
                  <a:lumOff val="0"/>
                  <a:alphaOff val="0"/>
                </a:sysClr>
              </a:solidFill>
              <a:latin typeface="Calibri"/>
              <a:ea typeface="+mn-ea"/>
              <a:cs typeface="+mn-cs"/>
            </a:rPr>
            <a:t>Préparation et évaluation de la politique</a:t>
          </a:r>
        </a:p>
      </dsp:txBody>
      <dsp:txXfrm rot="5400000">
        <a:off x="2199771" y="826297"/>
        <a:ext cx="1561238" cy="2525635"/>
      </dsp:txXfrm>
    </dsp:sp>
    <dsp:sp modelId="{D9151B5C-1F0C-46C3-B110-69F5987CFE67}">
      <dsp:nvSpPr>
        <dsp:cNvPr id="0" name=""/>
        <dsp:cNvSpPr/>
      </dsp:nvSpPr>
      <dsp:spPr>
        <a:xfrm rot="5400000">
          <a:off x="3313274" y="1268425"/>
          <a:ext cx="2685915" cy="1641378"/>
        </a:xfrm>
        <a:prstGeom prst="round2SameRect">
          <a:avLst>
            <a:gd name="adj1" fmla="val 16670"/>
            <a:gd name="adj2" fmla="val 0"/>
          </a:avLst>
        </a:prstGeom>
        <a:solidFill>
          <a:srgbClr val="4BACC6">
            <a:tint val="50000"/>
            <a:hueOff val="-10774846"/>
            <a:satOff val="46375"/>
            <a:lumOff val="1253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39700" rIns="83820" bIns="139700" numCol="1" spcCol="1270" anchor="t" anchorCtr="0">
          <a:noAutofit/>
        </a:bodyPr>
        <a:lstStyle/>
        <a:p>
          <a:pPr lvl="0" algn="l" defTabSz="977900">
            <a:lnSpc>
              <a:spcPct val="90000"/>
            </a:lnSpc>
            <a:spcBef>
              <a:spcPct val="0"/>
            </a:spcBef>
            <a:spcAft>
              <a:spcPct val="35000"/>
            </a:spcAft>
          </a:pPr>
          <a:endParaRPr lang="nl-NL" sz="2200" kern="1200">
            <a:solidFill>
              <a:sysClr val="windowText" lastClr="000000">
                <a:hueOff val="0"/>
                <a:satOff val="0"/>
                <a:lumOff val="0"/>
                <a:alphaOff val="0"/>
              </a:sysClr>
            </a:solidFill>
            <a:latin typeface="Calibri"/>
            <a:ea typeface="+mn-ea"/>
            <a:cs typeface="+mn-cs"/>
          </a:endParaRPr>
        </a:p>
        <a:p>
          <a:pPr lvl="0" algn="l" defTabSz="977900">
            <a:lnSpc>
              <a:spcPct val="90000"/>
            </a:lnSpc>
            <a:spcBef>
              <a:spcPct val="0"/>
            </a:spcBef>
            <a:spcAft>
              <a:spcPct val="35000"/>
            </a:spcAft>
          </a:pPr>
          <a:r>
            <a:rPr lang="nl-NL" sz="2200" kern="1200">
              <a:solidFill>
                <a:sysClr val="windowText" lastClr="000000">
                  <a:hueOff val="0"/>
                  <a:satOff val="0"/>
                  <a:lumOff val="0"/>
                  <a:alphaOff val="0"/>
                </a:sysClr>
              </a:solidFill>
              <a:latin typeface="Calibri"/>
              <a:ea typeface="+mn-ea"/>
              <a:cs typeface="+mn-cs"/>
            </a:rPr>
            <a:t>Exécution de la politique</a:t>
          </a:r>
        </a:p>
      </dsp:txBody>
      <dsp:txXfrm rot="-5400000">
        <a:off x="3835542" y="826297"/>
        <a:ext cx="1561238" cy="2525635"/>
      </dsp:txXfrm>
    </dsp:sp>
    <dsp:sp modelId="{102AE094-197A-4D78-B33B-CB035EB237E4}">
      <dsp:nvSpPr>
        <dsp:cNvPr id="0" name=""/>
        <dsp:cNvSpPr/>
      </dsp:nvSpPr>
      <dsp:spPr>
        <a:xfrm>
          <a:off x="2940153" y="0"/>
          <a:ext cx="1715910" cy="1715827"/>
        </a:xfrm>
        <a:prstGeom prst="circularArrow">
          <a:avLst>
            <a:gd name="adj1" fmla="val 12500"/>
            <a:gd name="adj2" fmla="val 1142322"/>
            <a:gd name="adj3" fmla="val 20457678"/>
            <a:gd name="adj4" fmla="val 10800000"/>
            <a:gd name="adj5" fmla="val 125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4B058EF-A800-4B36-B3D7-89F66BD39DEB}">
      <dsp:nvSpPr>
        <dsp:cNvPr id="0" name=""/>
        <dsp:cNvSpPr/>
      </dsp:nvSpPr>
      <dsp:spPr>
        <a:xfrm rot="10800000">
          <a:off x="2940153" y="2461984"/>
          <a:ext cx="1715910" cy="1715827"/>
        </a:xfrm>
        <a:prstGeom prst="circularArrow">
          <a:avLst>
            <a:gd name="adj1" fmla="val 12500"/>
            <a:gd name="adj2" fmla="val 1142322"/>
            <a:gd name="adj3" fmla="val 20457678"/>
            <a:gd name="adj4" fmla="val 10800000"/>
            <a:gd name="adj5" fmla="val 12500"/>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04A01-5AAB-483D-B445-2EA8410F0B3F}">
      <dsp:nvSpPr>
        <dsp:cNvPr id="0" name=""/>
        <dsp:cNvSpPr/>
      </dsp:nvSpPr>
      <dsp:spPr>
        <a:xfrm>
          <a:off x="2544933" y="52222"/>
          <a:ext cx="2506687" cy="2506687"/>
        </a:xfrm>
        <a:prstGeom prst="ellipse">
          <a:avLst/>
        </a:prstGeom>
        <a:solidFill>
          <a:srgbClr val="8064A2">
            <a:alpha val="50000"/>
            <a:hueOff val="0"/>
            <a:satOff val="0"/>
            <a:lumOff val="0"/>
            <a:alphaOff val="0"/>
          </a:srgb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77825">
            <a:lnSpc>
              <a:spcPct val="90000"/>
            </a:lnSpc>
            <a:spcBef>
              <a:spcPct val="0"/>
            </a:spcBef>
            <a:spcAft>
              <a:spcPct val="35000"/>
            </a:spcAft>
          </a:pPr>
          <a:r>
            <a:rPr lang="fr-BE" sz="850" b="1" kern="1200">
              <a:solidFill>
                <a:sysClr val="windowText" lastClr="000000">
                  <a:hueOff val="0"/>
                  <a:satOff val="0"/>
                  <a:lumOff val="0"/>
                  <a:alphaOff val="0"/>
                </a:sysClr>
              </a:solidFill>
              <a:latin typeface="Calibri"/>
              <a:ea typeface="+mn-ea"/>
              <a:cs typeface="+mn-cs"/>
            </a:rPr>
            <a:t>Domaines politiques :</a:t>
          </a:r>
        </a:p>
        <a:p>
          <a:pPr lvl="0" algn="ctr" defTabSz="377825">
            <a:lnSpc>
              <a:spcPct val="90000"/>
            </a:lnSpc>
            <a:spcBef>
              <a:spcPct val="0"/>
            </a:spcBef>
            <a:spcAft>
              <a:spcPct val="35000"/>
            </a:spcAft>
          </a:pPr>
          <a:r>
            <a:rPr lang="fr-BE" sz="850" kern="1200">
              <a:solidFill>
                <a:sysClr val="windowText" lastClr="000000">
                  <a:hueOff val="0"/>
                  <a:satOff val="0"/>
                  <a:lumOff val="0"/>
                  <a:alphaOff val="0"/>
                </a:sysClr>
              </a:solidFill>
              <a:latin typeface="Calibri"/>
              <a:ea typeface="+mn-ea"/>
              <a:cs typeface="+mn-cs"/>
            </a:rPr>
            <a:t>- sécurité et sûreté</a:t>
          </a:r>
        </a:p>
        <a:p>
          <a:pPr lvl="0" algn="ctr" defTabSz="377825">
            <a:lnSpc>
              <a:spcPct val="90000"/>
            </a:lnSpc>
            <a:spcBef>
              <a:spcPct val="0"/>
            </a:spcBef>
            <a:spcAft>
              <a:spcPct val="35000"/>
            </a:spcAft>
          </a:pPr>
          <a:r>
            <a:rPr lang="fr-BE" sz="850" kern="1200">
              <a:solidFill>
                <a:sysClr val="windowText" lastClr="000000">
                  <a:hueOff val="0"/>
                  <a:satOff val="0"/>
                  <a:lumOff val="0"/>
                  <a:alphaOff val="0"/>
                </a:sysClr>
              </a:solidFill>
              <a:latin typeface="Calibri"/>
              <a:ea typeface="+mn-ea"/>
              <a:cs typeface="+mn-cs"/>
            </a:rPr>
            <a:t>- environnement</a:t>
          </a:r>
        </a:p>
        <a:p>
          <a:pPr lvl="0" algn="ctr" defTabSz="377825">
            <a:lnSpc>
              <a:spcPct val="90000"/>
            </a:lnSpc>
            <a:spcBef>
              <a:spcPct val="0"/>
            </a:spcBef>
            <a:spcAft>
              <a:spcPct val="35000"/>
            </a:spcAft>
          </a:pPr>
          <a:r>
            <a:rPr lang="fr-BE" sz="850" kern="1200">
              <a:solidFill>
                <a:sysClr val="windowText" lastClr="000000">
                  <a:hueOff val="0"/>
                  <a:satOff val="0"/>
                  <a:lumOff val="0"/>
                  <a:alphaOff val="0"/>
                </a:sysClr>
              </a:solidFill>
              <a:latin typeface="Calibri"/>
              <a:ea typeface="+mn-ea"/>
              <a:cs typeface="+mn-cs"/>
            </a:rPr>
            <a:t>- concurrence</a:t>
          </a:r>
        </a:p>
        <a:p>
          <a:pPr lvl="0" algn="ctr" defTabSz="377825">
            <a:lnSpc>
              <a:spcPct val="90000"/>
            </a:lnSpc>
            <a:spcBef>
              <a:spcPct val="0"/>
            </a:spcBef>
            <a:spcAft>
              <a:spcPct val="35000"/>
            </a:spcAft>
          </a:pPr>
          <a:r>
            <a:rPr lang="fr-BE" sz="850" kern="1200">
              <a:solidFill>
                <a:sysClr val="windowText" lastClr="000000">
                  <a:hueOff val="0"/>
                  <a:satOff val="0"/>
                  <a:lumOff val="0"/>
                  <a:alphaOff val="0"/>
                </a:sysClr>
              </a:solidFill>
              <a:latin typeface="Calibri"/>
              <a:ea typeface="+mn-ea"/>
              <a:cs typeface="+mn-cs"/>
            </a:rPr>
            <a:t>- multimodalité</a:t>
          </a:r>
          <a:endParaRPr lang="fr-FR" sz="850" kern="1200">
            <a:solidFill>
              <a:sysClr val="windowText" lastClr="000000">
                <a:hueOff val="0"/>
                <a:satOff val="0"/>
                <a:lumOff val="0"/>
                <a:alphaOff val="0"/>
              </a:sysClr>
            </a:solidFill>
            <a:latin typeface="Calibri"/>
            <a:ea typeface="+mn-ea"/>
            <a:cs typeface="+mn-cs"/>
          </a:endParaRPr>
        </a:p>
      </dsp:txBody>
      <dsp:txXfrm>
        <a:off x="2879158" y="490892"/>
        <a:ext cx="1838237" cy="1128009"/>
      </dsp:txXfrm>
    </dsp:sp>
    <dsp:sp modelId="{9B4601FC-47D8-4DE2-B46E-A3FA9DFFE985}">
      <dsp:nvSpPr>
        <dsp:cNvPr id="0" name=""/>
        <dsp:cNvSpPr/>
      </dsp:nvSpPr>
      <dsp:spPr>
        <a:xfrm>
          <a:off x="3449429" y="1618902"/>
          <a:ext cx="2506687" cy="2506687"/>
        </a:xfrm>
        <a:prstGeom prst="ellipse">
          <a:avLst/>
        </a:prstGeom>
        <a:solidFill>
          <a:srgbClr val="8064A2">
            <a:alpha val="50000"/>
            <a:hueOff val="-2232385"/>
            <a:satOff val="13449"/>
            <a:lumOff val="1078"/>
            <a:alphaOff val="0"/>
          </a:srgb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fr-BE" sz="800" b="1" kern="1200">
              <a:solidFill>
                <a:sysClr val="windowText" lastClr="000000">
                  <a:hueOff val="0"/>
                  <a:satOff val="0"/>
                  <a:lumOff val="0"/>
                  <a:alphaOff val="0"/>
                </a:sysClr>
              </a:solidFill>
              <a:latin typeface="Calibri"/>
              <a:ea typeface="+mn-ea"/>
              <a:cs typeface="+mn-cs"/>
            </a:rPr>
            <a:t>Missions opérationnelles :</a:t>
          </a:r>
          <a:endParaRPr lang="fr-BE" sz="800" kern="1200">
            <a:solidFill>
              <a:sysClr val="windowText" lastClr="000000">
                <a:hueOff val="0"/>
                <a:satOff val="0"/>
                <a:lumOff val="0"/>
                <a:alphaOff val="0"/>
              </a:sysClr>
            </a:solidFill>
            <a:latin typeface="Calibri"/>
            <a:ea typeface="+mn-ea"/>
            <a:cs typeface="+mn-cs"/>
          </a:endParaRPr>
        </a:p>
        <a:p>
          <a:pPr lvl="0" algn="ctr" defTabSz="355600">
            <a:lnSpc>
              <a:spcPct val="90000"/>
            </a:lnSpc>
            <a:spcBef>
              <a:spcPct val="0"/>
            </a:spcBef>
            <a:spcAft>
              <a:spcPct val="35000"/>
            </a:spcAft>
          </a:pPr>
          <a:r>
            <a:rPr lang="fr-BE" sz="800" kern="1200">
              <a:solidFill>
                <a:sysClr val="windowText" lastClr="000000">
                  <a:hueOff val="0"/>
                  <a:satOff val="0"/>
                  <a:lumOff val="0"/>
                  <a:alphaOff val="0"/>
                </a:sysClr>
              </a:solidFill>
              <a:latin typeface="Calibri"/>
              <a:ea typeface="+mn-ea"/>
              <a:cs typeface="+mn-cs"/>
            </a:rPr>
            <a:t>Enregistrement</a:t>
          </a:r>
        </a:p>
        <a:p>
          <a:pPr lvl="0" algn="ctr" defTabSz="355600">
            <a:lnSpc>
              <a:spcPct val="90000"/>
            </a:lnSpc>
            <a:spcBef>
              <a:spcPct val="0"/>
            </a:spcBef>
            <a:spcAft>
              <a:spcPct val="35000"/>
            </a:spcAft>
          </a:pPr>
          <a:r>
            <a:rPr lang="fr-BE" sz="800" kern="1200">
              <a:solidFill>
                <a:sysClr val="windowText" lastClr="000000">
                  <a:hueOff val="0"/>
                  <a:satOff val="0"/>
                  <a:lumOff val="0"/>
                  <a:alphaOff val="0"/>
                </a:sysClr>
              </a:solidFill>
              <a:latin typeface="Calibri"/>
              <a:ea typeface="+mn-ea"/>
              <a:cs typeface="+mn-cs"/>
            </a:rPr>
            <a:t>Certification d’engins </a:t>
          </a:r>
        </a:p>
        <a:p>
          <a:pPr lvl="0" algn="ctr" defTabSz="355600">
            <a:lnSpc>
              <a:spcPct val="90000"/>
            </a:lnSpc>
            <a:spcBef>
              <a:spcPct val="0"/>
            </a:spcBef>
            <a:spcAft>
              <a:spcPct val="35000"/>
            </a:spcAft>
          </a:pPr>
          <a:r>
            <a:rPr lang="fr-BE" sz="800" kern="1200">
              <a:solidFill>
                <a:sysClr val="windowText" lastClr="000000">
                  <a:hueOff val="0"/>
                  <a:satOff val="0"/>
                  <a:lumOff val="0"/>
                  <a:alphaOff val="0"/>
                </a:sysClr>
              </a:solidFill>
              <a:latin typeface="Calibri"/>
              <a:ea typeface="+mn-ea"/>
              <a:cs typeface="+mn-cs"/>
            </a:rPr>
            <a:t>Certification de personnes</a:t>
          </a:r>
        </a:p>
        <a:p>
          <a:pPr lvl="0" algn="ctr" defTabSz="355600">
            <a:lnSpc>
              <a:spcPct val="90000"/>
            </a:lnSpc>
            <a:spcBef>
              <a:spcPct val="0"/>
            </a:spcBef>
            <a:spcAft>
              <a:spcPct val="35000"/>
            </a:spcAft>
          </a:pPr>
          <a:r>
            <a:rPr lang="fr-BE" sz="800" kern="1200">
              <a:solidFill>
                <a:sysClr val="windowText" lastClr="000000">
                  <a:hueOff val="0"/>
                  <a:satOff val="0"/>
                  <a:lumOff val="0"/>
                  <a:alphaOff val="0"/>
                </a:sysClr>
              </a:solidFill>
              <a:latin typeface="Calibri"/>
              <a:ea typeface="+mn-ea"/>
              <a:cs typeface="+mn-cs"/>
            </a:rPr>
            <a:t>Inspection / Contrôle</a:t>
          </a:r>
        </a:p>
        <a:p>
          <a:pPr lvl="0" algn="ctr" defTabSz="355600">
            <a:lnSpc>
              <a:spcPct val="90000"/>
            </a:lnSpc>
            <a:spcBef>
              <a:spcPct val="0"/>
            </a:spcBef>
            <a:spcAft>
              <a:spcPct val="35000"/>
            </a:spcAft>
          </a:pPr>
          <a:r>
            <a:rPr lang="fr-BE" sz="800" kern="1200">
              <a:solidFill>
                <a:sysClr val="windowText" lastClr="000000">
                  <a:hueOff val="0"/>
                  <a:satOff val="0"/>
                  <a:lumOff val="0"/>
                  <a:alphaOff val="0"/>
                </a:sysClr>
              </a:solidFill>
              <a:latin typeface="Calibri"/>
              <a:ea typeface="+mn-ea"/>
              <a:cs typeface="+mn-cs"/>
            </a:rPr>
            <a:t>Info et avis</a:t>
          </a:r>
        </a:p>
        <a:p>
          <a:pPr lvl="0" algn="ctr" defTabSz="355600">
            <a:lnSpc>
              <a:spcPct val="90000"/>
            </a:lnSpc>
            <a:spcBef>
              <a:spcPct val="0"/>
            </a:spcBef>
            <a:spcAft>
              <a:spcPct val="35000"/>
            </a:spcAft>
          </a:pPr>
          <a:endParaRPr lang="fr-FR" sz="600" kern="1200">
            <a:solidFill>
              <a:sysClr val="windowText" lastClr="000000">
                <a:hueOff val="0"/>
                <a:satOff val="0"/>
                <a:lumOff val="0"/>
                <a:alphaOff val="0"/>
              </a:sysClr>
            </a:solidFill>
            <a:latin typeface="Calibri"/>
            <a:ea typeface="+mn-ea"/>
            <a:cs typeface="+mn-cs"/>
          </a:endParaRPr>
        </a:p>
      </dsp:txBody>
      <dsp:txXfrm>
        <a:off x="4216058" y="2266463"/>
        <a:ext cx="1504012" cy="1378677"/>
      </dsp:txXfrm>
    </dsp:sp>
    <dsp:sp modelId="{C8F4815D-B768-4C83-B5EE-ABC78EFE46A2}">
      <dsp:nvSpPr>
        <dsp:cNvPr id="0" name=""/>
        <dsp:cNvSpPr/>
      </dsp:nvSpPr>
      <dsp:spPr>
        <a:xfrm>
          <a:off x="1640437" y="1618902"/>
          <a:ext cx="2506687" cy="2506687"/>
        </a:xfrm>
        <a:prstGeom prst="ellipse">
          <a:avLst/>
        </a:prstGeom>
        <a:solidFill>
          <a:srgbClr val="8064A2">
            <a:alpha val="50000"/>
            <a:hueOff val="-4464770"/>
            <a:satOff val="26899"/>
            <a:lumOff val="2156"/>
            <a:alphaOff val="0"/>
          </a:srgb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fr-BE" sz="1000" b="1" u="none" kern="1200" baseline="0">
              <a:solidFill>
                <a:sysClr val="windowText" lastClr="000000">
                  <a:hueOff val="0"/>
                  <a:satOff val="0"/>
                  <a:lumOff val="0"/>
                  <a:alphaOff val="0"/>
                </a:sysClr>
              </a:solidFill>
              <a:latin typeface="Calibri"/>
              <a:ea typeface="+mn-ea"/>
              <a:cs typeface="+mn-cs"/>
            </a:rPr>
            <a:t>Modes de transport :</a:t>
          </a:r>
          <a:endParaRPr lang="fr-BE" sz="1000" b="0" kern="1200">
            <a:solidFill>
              <a:sysClr val="windowText" lastClr="000000">
                <a:hueOff val="0"/>
                <a:satOff val="0"/>
                <a:lumOff val="0"/>
                <a:alphaOff val="0"/>
              </a:sysClr>
            </a:solidFill>
            <a:latin typeface="Calibri"/>
            <a:ea typeface="+mn-ea"/>
            <a:cs typeface="+mn-cs"/>
          </a:endParaRPr>
        </a:p>
        <a:p>
          <a:pPr lvl="0" algn="ctr" defTabSz="444500">
            <a:lnSpc>
              <a:spcPct val="90000"/>
            </a:lnSpc>
            <a:spcBef>
              <a:spcPct val="0"/>
            </a:spcBef>
            <a:spcAft>
              <a:spcPct val="35000"/>
            </a:spcAft>
            <a:tabLst>
              <a:tab pos="360000" algn="l"/>
            </a:tabLst>
          </a:pPr>
          <a:r>
            <a:rPr lang="fr-BE" sz="1000" b="0" kern="1200">
              <a:solidFill>
                <a:sysClr val="windowText" lastClr="000000">
                  <a:hueOff val="0"/>
                  <a:satOff val="0"/>
                  <a:lumOff val="0"/>
                  <a:alphaOff val="0"/>
                </a:sysClr>
              </a:solidFill>
              <a:latin typeface="Calibri"/>
              <a:ea typeface="+mn-ea"/>
              <a:cs typeface="+mn-cs"/>
            </a:rPr>
            <a:t>- routier</a:t>
          </a:r>
        </a:p>
        <a:p>
          <a:pPr lvl="0" algn="ctr" defTabSz="444500">
            <a:lnSpc>
              <a:spcPct val="90000"/>
            </a:lnSpc>
            <a:spcBef>
              <a:spcPct val="0"/>
            </a:spcBef>
            <a:spcAft>
              <a:spcPct val="35000"/>
            </a:spcAft>
            <a:tabLst>
              <a:tab pos="360000" algn="l"/>
            </a:tabLst>
          </a:pPr>
          <a:r>
            <a:rPr lang="fr-BE" sz="1000" b="0" kern="1200">
              <a:solidFill>
                <a:sysClr val="windowText" lastClr="000000">
                  <a:hueOff val="0"/>
                  <a:satOff val="0"/>
                  <a:lumOff val="0"/>
                  <a:alphaOff val="0"/>
                </a:sysClr>
              </a:solidFill>
              <a:latin typeface="Calibri"/>
              <a:ea typeface="+mn-ea"/>
              <a:cs typeface="+mn-cs"/>
            </a:rPr>
            <a:t>- aérien</a:t>
          </a:r>
        </a:p>
        <a:p>
          <a:pPr lvl="0" algn="ctr" defTabSz="444500">
            <a:lnSpc>
              <a:spcPct val="90000"/>
            </a:lnSpc>
            <a:spcBef>
              <a:spcPct val="0"/>
            </a:spcBef>
            <a:spcAft>
              <a:spcPct val="35000"/>
            </a:spcAft>
            <a:tabLst>
              <a:tab pos="360000" algn="l"/>
            </a:tabLst>
          </a:pPr>
          <a:r>
            <a:rPr lang="fr-BE" sz="1000" b="0" kern="1200">
              <a:solidFill>
                <a:sysClr val="windowText" lastClr="000000">
                  <a:hueOff val="0"/>
                  <a:satOff val="0"/>
                  <a:lumOff val="0"/>
                  <a:alphaOff val="0"/>
                </a:sysClr>
              </a:solidFill>
              <a:latin typeface="Calibri"/>
              <a:ea typeface="+mn-ea"/>
              <a:cs typeface="+mn-cs"/>
            </a:rPr>
            <a:t>- maritime</a:t>
          </a:r>
        </a:p>
        <a:p>
          <a:pPr lvl="0" algn="ctr" defTabSz="444500">
            <a:lnSpc>
              <a:spcPct val="90000"/>
            </a:lnSpc>
            <a:spcBef>
              <a:spcPct val="0"/>
            </a:spcBef>
            <a:spcAft>
              <a:spcPct val="35000"/>
            </a:spcAft>
            <a:tabLst>
              <a:tab pos="360000" algn="l"/>
            </a:tabLst>
          </a:pPr>
          <a:r>
            <a:rPr lang="fr-BE" sz="1000" b="0" kern="1200">
              <a:solidFill>
                <a:sysClr val="windowText" lastClr="000000">
                  <a:hueOff val="0"/>
                  <a:satOff val="0"/>
                  <a:lumOff val="0"/>
                  <a:alphaOff val="0"/>
                </a:sysClr>
              </a:solidFill>
              <a:latin typeface="Calibri"/>
              <a:ea typeface="+mn-ea"/>
              <a:cs typeface="+mn-cs"/>
            </a:rPr>
            <a:t>- ferroviaire</a:t>
          </a:r>
          <a:endParaRPr lang="fr-FR" sz="1000" b="0" kern="1200">
            <a:solidFill>
              <a:sysClr val="windowText" lastClr="000000">
                <a:hueOff val="0"/>
                <a:satOff val="0"/>
                <a:lumOff val="0"/>
                <a:alphaOff val="0"/>
              </a:sysClr>
            </a:solidFill>
            <a:latin typeface="Calibri"/>
            <a:ea typeface="+mn-ea"/>
            <a:cs typeface="+mn-cs"/>
          </a:endParaRPr>
        </a:p>
      </dsp:txBody>
      <dsp:txXfrm>
        <a:off x="1876483" y="2266463"/>
        <a:ext cx="1504012" cy="13786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8A28D-FC29-4DB9-B88C-AAD68FBB9176}">
      <dsp:nvSpPr>
        <dsp:cNvPr id="0" name=""/>
        <dsp:cNvSpPr/>
      </dsp:nvSpPr>
      <dsp:spPr>
        <a:xfrm>
          <a:off x="2210078" y="902571"/>
          <a:ext cx="1156256" cy="1156397"/>
        </a:xfrm>
        <a:prstGeom prst="ellipse">
          <a:avLst/>
        </a:prstGeom>
        <a:solidFill>
          <a:srgbClr val="4BACC6">
            <a:alpha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04210555-AC60-4365-8541-6712424E3B9F}">
      <dsp:nvSpPr>
        <dsp:cNvPr id="0" name=""/>
        <dsp:cNvSpPr/>
      </dsp:nvSpPr>
      <dsp:spPr>
        <a:xfrm>
          <a:off x="1831340" y="0"/>
          <a:ext cx="1913731" cy="7090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États membres ou pays dans le cadre de la politique UE ou internationale</a:t>
          </a:r>
          <a:endParaRPr lang="nl-BE" sz="1400" kern="1200" dirty="0">
            <a:solidFill>
              <a:sysClr val="windowText" lastClr="000000">
                <a:hueOff val="0"/>
                <a:satOff val="0"/>
                <a:lumOff val="0"/>
                <a:alphaOff val="0"/>
              </a:sysClr>
            </a:solidFill>
            <a:latin typeface="Calibri"/>
            <a:ea typeface="+mn-ea"/>
            <a:cs typeface="+mn-cs"/>
          </a:endParaRPr>
        </a:p>
      </dsp:txBody>
      <dsp:txXfrm>
        <a:off x="1831340" y="0"/>
        <a:ext cx="1913731" cy="709011"/>
      </dsp:txXfrm>
    </dsp:sp>
    <dsp:sp modelId="{8BF10139-1C10-4E37-83B5-E6917DC51265}">
      <dsp:nvSpPr>
        <dsp:cNvPr id="0" name=""/>
        <dsp:cNvSpPr/>
      </dsp:nvSpPr>
      <dsp:spPr>
        <a:xfrm>
          <a:off x="2549246" y="1065644"/>
          <a:ext cx="1156256" cy="1156397"/>
        </a:xfrm>
        <a:prstGeom prst="ellipse">
          <a:avLst/>
        </a:prstGeom>
        <a:solidFill>
          <a:srgbClr val="4BACC6">
            <a:alpha val="50000"/>
            <a:hueOff val="-1655646"/>
            <a:satOff val="6635"/>
            <a:lumOff val="143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5CB8B9B1-DF86-4BF9-ACEF-639C9C01AD27}">
      <dsp:nvSpPr>
        <dsp:cNvPr id="0" name=""/>
        <dsp:cNvSpPr/>
      </dsp:nvSpPr>
      <dsp:spPr>
        <a:xfrm>
          <a:off x="3848107" y="673561"/>
          <a:ext cx="1252610" cy="7799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Cabinets</a:t>
          </a:r>
          <a:endParaRPr lang="nl-BE" sz="1400" kern="1200" dirty="0">
            <a:solidFill>
              <a:sysClr val="windowText" lastClr="000000">
                <a:hueOff val="0"/>
                <a:satOff val="0"/>
                <a:lumOff val="0"/>
                <a:alphaOff val="0"/>
              </a:sysClr>
            </a:solidFill>
            <a:latin typeface="Calibri"/>
            <a:ea typeface="+mn-ea"/>
            <a:cs typeface="+mn-cs"/>
          </a:endParaRPr>
        </a:p>
      </dsp:txBody>
      <dsp:txXfrm>
        <a:off x="3848107" y="673561"/>
        <a:ext cx="1252610" cy="779912"/>
      </dsp:txXfrm>
    </dsp:sp>
    <dsp:sp modelId="{55E33533-850F-49CE-8E6D-95CF34102A57}">
      <dsp:nvSpPr>
        <dsp:cNvPr id="0" name=""/>
        <dsp:cNvSpPr/>
      </dsp:nvSpPr>
      <dsp:spPr>
        <a:xfrm>
          <a:off x="2632593" y="1432557"/>
          <a:ext cx="1156256" cy="1156397"/>
        </a:xfrm>
        <a:prstGeom prst="ellipse">
          <a:avLst/>
        </a:prstGeom>
        <a:solidFill>
          <a:srgbClr val="4BACC6">
            <a:alpha val="50000"/>
            <a:hueOff val="-3311292"/>
            <a:satOff val="13270"/>
            <a:lumOff val="287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4B8EB822-216F-4337-A8C1-B57D49B4FDE2}">
      <dsp:nvSpPr>
        <dsp:cNvPr id="0" name=""/>
        <dsp:cNvSpPr/>
      </dsp:nvSpPr>
      <dsp:spPr>
        <a:xfrm>
          <a:off x="3731305" y="1604637"/>
          <a:ext cx="1664364" cy="8330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Autres SPF et partenaires fédéraux</a:t>
          </a:r>
          <a:endParaRPr lang="nl-BE" sz="1400" kern="1200" dirty="0">
            <a:solidFill>
              <a:sysClr val="windowText" lastClr="000000">
                <a:hueOff val="0"/>
                <a:satOff val="0"/>
                <a:lumOff val="0"/>
                <a:alphaOff val="0"/>
              </a:sysClr>
            </a:solidFill>
            <a:latin typeface="Calibri"/>
            <a:ea typeface="+mn-ea"/>
            <a:cs typeface="+mn-cs"/>
          </a:endParaRPr>
        </a:p>
      </dsp:txBody>
      <dsp:txXfrm>
        <a:off x="3731305" y="1604637"/>
        <a:ext cx="1664364" cy="833088"/>
      </dsp:txXfrm>
    </dsp:sp>
    <dsp:sp modelId="{4847A6CB-1130-40A3-BBEE-4CD964F6A6A2}">
      <dsp:nvSpPr>
        <dsp:cNvPr id="0" name=""/>
        <dsp:cNvSpPr/>
      </dsp:nvSpPr>
      <dsp:spPr>
        <a:xfrm>
          <a:off x="2397970" y="1726797"/>
          <a:ext cx="1156256" cy="1156397"/>
        </a:xfrm>
        <a:prstGeom prst="ellipse">
          <a:avLst/>
        </a:prstGeom>
        <a:solidFill>
          <a:srgbClr val="4BACC6">
            <a:alpha val="50000"/>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F3AD7769-CAA4-4C65-8A66-36C7EAFD7117}">
      <dsp:nvSpPr>
        <dsp:cNvPr id="0" name=""/>
        <dsp:cNvSpPr/>
      </dsp:nvSpPr>
      <dsp:spPr>
        <a:xfrm>
          <a:off x="2891181" y="2782870"/>
          <a:ext cx="2359433" cy="7621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Organisations professionnelles (entreprises et fédérations sectorielles)</a:t>
          </a:r>
          <a:endParaRPr lang="nl-BE" sz="1400" kern="1200" dirty="0">
            <a:solidFill>
              <a:sysClr val="windowText" lastClr="000000">
                <a:hueOff val="0"/>
                <a:satOff val="0"/>
                <a:lumOff val="0"/>
                <a:alphaOff val="0"/>
              </a:sysClr>
            </a:solidFill>
            <a:latin typeface="Calibri"/>
            <a:ea typeface="+mn-ea"/>
            <a:cs typeface="+mn-cs"/>
          </a:endParaRPr>
        </a:p>
      </dsp:txBody>
      <dsp:txXfrm>
        <a:off x="2891181" y="2782870"/>
        <a:ext cx="2359433" cy="762187"/>
      </dsp:txXfrm>
    </dsp:sp>
    <dsp:sp modelId="{D213CDAE-C3C9-4B29-8A9D-87E65B36A7D1}">
      <dsp:nvSpPr>
        <dsp:cNvPr id="0" name=""/>
        <dsp:cNvSpPr/>
      </dsp:nvSpPr>
      <dsp:spPr>
        <a:xfrm>
          <a:off x="2022186" y="1726797"/>
          <a:ext cx="1156256" cy="1156397"/>
        </a:xfrm>
        <a:prstGeom prst="ellipse">
          <a:avLst/>
        </a:prstGeom>
        <a:solidFill>
          <a:srgbClr val="4BACC6">
            <a:alpha val="50000"/>
            <a:hueOff val="-6622584"/>
            <a:satOff val="26541"/>
            <a:lumOff val="5752"/>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BF8E8056-8634-46FA-AE83-83949CAAB564}">
      <dsp:nvSpPr>
        <dsp:cNvPr id="0" name=""/>
        <dsp:cNvSpPr/>
      </dsp:nvSpPr>
      <dsp:spPr>
        <a:xfrm>
          <a:off x="607387" y="2782870"/>
          <a:ext cx="1507378" cy="7621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Universités et instituts de formation et de recherche</a:t>
          </a:r>
          <a:endParaRPr lang="nl-BE" sz="1400" kern="1200" dirty="0">
            <a:solidFill>
              <a:sysClr val="windowText" lastClr="000000">
                <a:hueOff val="0"/>
                <a:satOff val="0"/>
                <a:lumOff val="0"/>
                <a:alphaOff val="0"/>
              </a:sysClr>
            </a:solidFill>
            <a:latin typeface="Calibri"/>
            <a:ea typeface="+mn-ea"/>
            <a:cs typeface="+mn-cs"/>
          </a:endParaRPr>
        </a:p>
      </dsp:txBody>
      <dsp:txXfrm>
        <a:off x="607387" y="2782870"/>
        <a:ext cx="1507378" cy="762187"/>
      </dsp:txXfrm>
    </dsp:sp>
    <dsp:sp modelId="{13399DCC-DC2A-46C8-BCEB-F61571EB1B83}">
      <dsp:nvSpPr>
        <dsp:cNvPr id="0" name=""/>
        <dsp:cNvSpPr/>
      </dsp:nvSpPr>
      <dsp:spPr>
        <a:xfrm>
          <a:off x="1787563" y="1432557"/>
          <a:ext cx="1156256" cy="1156397"/>
        </a:xfrm>
        <a:prstGeom prst="ellipse">
          <a:avLst/>
        </a:prstGeom>
        <a:solidFill>
          <a:srgbClr val="4BACC6">
            <a:alpha val="50000"/>
            <a:hueOff val="-8278230"/>
            <a:satOff val="33176"/>
            <a:lumOff val="719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0F3AEA01-7F4D-4203-BB48-0C8AD77133D9}">
      <dsp:nvSpPr>
        <dsp:cNvPr id="0" name=""/>
        <dsp:cNvSpPr/>
      </dsp:nvSpPr>
      <dsp:spPr>
        <a:xfrm>
          <a:off x="-97406" y="1904211"/>
          <a:ext cx="2182015" cy="4609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Acteurs sociétaux (citoyens et groupements d'intérêts)</a:t>
          </a:r>
          <a:endParaRPr lang="nl-BE" sz="1400" kern="1200" dirty="0">
            <a:solidFill>
              <a:sysClr val="windowText" lastClr="000000">
                <a:hueOff val="0"/>
                <a:satOff val="0"/>
                <a:lumOff val="0"/>
                <a:alphaOff val="0"/>
              </a:sysClr>
            </a:solidFill>
            <a:latin typeface="Calibri"/>
            <a:ea typeface="+mn-ea"/>
            <a:cs typeface="+mn-cs"/>
          </a:endParaRPr>
        </a:p>
      </dsp:txBody>
      <dsp:txXfrm>
        <a:off x="-97406" y="1904211"/>
        <a:ext cx="2182015" cy="460922"/>
      </dsp:txXfrm>
    </dsp:sp>
    <dsp:sp modelId="{8DF9A1DD-FB9C-4CF9-8A71-117308BE5416}">
      <dsp:nvSpPr>
        <dsp:cNvPr id="0" name=""/>
        <dsp:cNvSpPr/>
      </dsp:nvSpPr>
      <dsp:spPr>
        <a:xfrm>
          <a:off x="1870910" y="1065644"/>
          <a:ext cx="1156256" cy="1156397"/>
        </a:xfrm>
        <a:prstGeom prst="ellipse">
          <a:avLst/>
        </a:prstGeom>
        <a:solidFill>
          <a:srgbClr val="4BACC6">
            <a:alpha val="50000"/>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sp>
    <dsp:sp modelId="{5B2BD23A-0992-40BC-A653-57C97138220B}">
      <dsp:nvSpPr>
        <dsp:cNvPr id="0" name=""/>
        <dsp:cNvSpPr/>
      </dsp:nvSpPr>
      <dsp:spPr>
        <a:xfrm>
          <a:off x="3353" y="620012"/>
          <a:ext cx="1708723" cy="7799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BE" sz="1400" kern="1200">
              <a:solidFill>
                <a:sysClr val="windowText" lastClr="000000">
                  <a:hueOff val="0"/>
                  <a:satOff val="0"/>
                  <a:lumOff val="0"/>
                  <a:alphaOff val="0"/>
                </a:sysClr>
              </a:solidFill>
              <a:latin typeface="Calibri"/>
              <a:ea typeface="+mn-ea"/>
              <a:cs typeface="+mn-cs"/>
            </a:rPr>
            <a:t>Autorités régionales et fédérales ou partenaires</a:t>
          </a:r>
          <a:endParaRPr lang="nl-BE" sz="1400" kern="1200" dirty="0">
            <a:solidFill>
              <a:sysClr val="windowText" lastClr="000000">
                <a:hueOff val="0"/>
                <a:satOff val="0"/>
                <a:lumOff val="0"/>
                <a:alphaOff val="0"/>
              </a:sysClr>
            </a:solidFill>
            <a:latin typeface="Calibri"/>
            <a:ea typeface="+mn-ea"/>
            <a:cs typeface="+mn-cs"/>
          </a:endParaRPr>
        </a:p>
      </dsp:txBody>
      <dsp:txXfrm>
        <a:off x="3353" y="620012"/>
        <a:ext cx="1708723" cy="779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F7372-A616-47FC-BF8B-61270D7C8E43}">
      <dsp:nvSpPr>
        <dsp:cNvPr id="0" name=""/>
        <dsp:cNvSpPr/>
      </dsp:nvSpPr>
      <dsp:spPr>
        <a:xfrm rot="16200000">
          <a:off x="854685" y="-854685"/>
          <a:ext cx="2088906" cy="3798277"/>
        </a:xfrm>
        <a:prstGeom prst="round1Rect">
          <a:avLst/>
        </a:prstGeom>
        <a:solidFill>
          <a:srgbClr val="00B050">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r>
            <a:rPr lang="fr-BE" sz="900" b="1" kern="1200">
              <a:solidFill>
                <a:sysClr val="window" lastClr="FFFFFF"/>
              </a:solidFill>
              <a:latin typeface="Tahoma" panose="020B0604030504040204" pitchFamily="34" charset="0"/>
              <a:ea typeface="Tahoma" panose="020B0604030504040204" pitchFamily="34" charset="0"/>
              <a:cs typeface="+mn-cs"/>
            </a:rPr>
            <a:t>FORCES</a:t>
          </a:r>
        </a:p>
        <a:p>
          <a:pPr lvl="0" algn="l" defTabSz="400050">
            <a:lnSpc>
              <a:spcPct val="90000"/>
            </a:lnSpc>
            <a:spcBef>
              <a:spcPct val="0"/>
            </a:spcBef>
            <a:spcAft>
              <a:spcPct val="35000"/>
            </a:spcAft>
          </a:pPr>
          <a:r>
            <a:rPr lang="fr-BE" sz="900" b="1" kern="1200">
              <a:solidFill>
                <a:sysClr val="window" lastClr="FFFFFF"/>
              </a:solidFill>
              <a:latin typeface="Tahoma" panose="020B0604030504040204" pitchFamily="34" charset="0"/>
              <a:ea typeface="Tahoma" panose="020B0604030504040204" pitchFamily="34" charset="0"/>
              <a:cs typeface="+mn-cs"/>
            </a:rPr>
            <a:t>- </a:t>
          </a:r>
          <a:r>
            <a:rPr lang="fr-BE" sz="900" kern="1200">
              <a:solidFill>
                <a:sysClr val="window" lastClr="FFFFFF"/>
              </a:solidFill>
              <a:latin typeface="Tahoma" panose="020B0604030504040204" pitchFamily="34" charset="0"/>
              <a:ea typeface="Tahoma" panose="020B0604030504040204" pitchFamily="34" charset="0"/>
              <a:cs typeface="Tahoma" panose="020B0604030504040204" pitchFamily="34" charset="0"/>
            </a:rPr>
            <a:t>Expertise technique </a:t>
          </a:r>
          <a:r>
            <a:rPr lang="fr-BE" sz="900" u="sng" kern="1200" baseline="0">
              <a:solidFill>
                <a:sysClr val="window" lastClr="FFFFFF"/>
              </a:solidFill>
              <a:latin typeface="Tahoma" panose="020B0604030504040204" pitchFamily="34" charset="0"/>
              <a:ea typeface="Tahoma" panose="020B0604030504040204" pitchFamily="34" charset="0"/>
              <a:cs typeface="Tahoma" panose="020B0604030504040204" pitchFamily="34" charset="0"/>
            </a:rPr>
            <a:t>élevée</a:t>
          </a:r>
        </a:p>
        <a:p>
          <a:pPr lvl="0" algn="l"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Mobi4u (nouveaux modes de travail)</a:t>
          </a:r>
        </a:p>
        <a:p>
          <a:pPr lvl="0" algn="l"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Plateformes de concertation</a:t>
          </a:r>
        </a:p>
        <a:p>
          <a:pPr lvl="0" algn="l"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Motivation et polyvalence</a:t>
          </a:r>
        </a:p>
        <a:p>
          <a:pPr lvl="0" algn="l"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Expertise en instruments de gestion interne</a:t>
          </a:r>
          <a:endParaRPr lang="nl-NL" sz="900" u="none" kern="1200"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rot="5400000">
        <a:off x="-1" y="1"/>
        <a:ext cx="3798277" cy="1566679"/>
      </dsp:txXfrm>
    </dsp:sp>
    <dsp:sp modelId="{AA97D00A-603B-4D1F-8149-DF30C014780E}">
      <dsp:nvSpPr>
        <dsp:cNvPr id="0" name=""/>
        <dsp:cNvSpPr/>
      </dsp:nvSpPr>
      <dsp:spPr>
        <a:xfrm>
          <a:off x="3798277" y="0"/>
          <a:ext cx="3798277" cy="2088906"/>
        </a:xfrm>
        <a:prstGeom prst="round1Rect">
          <a:avLst/>
        </a:prstGeom>
        <a:solidFill>
          <a:srgbClr val="FF0000">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endParaRPr lang="nl-BE" sz="900" b="1" kern="1200">
            <a:solidFill>
              <a:sysClr val="window" lastClr="FFFFFF"/>
            </a:solidFill>
            <a:latin typeface="Calibri"/>
            <a:ea typeface="+mn-ea"/>
            <a:cs typeface="+mn-cs"/>
          </a:endParaRPr>
        </a:p>
        <a:p>
          <a:pPr lvl="0" algn="ctr" defTabSz="400050">
            <a:lnSpc>
              <a:spcPct val="90000"/>
            </a:lnSpc>
            <a:spcBef>
              <a:spcPct val="0"/>
            </a:spcBef>
            <a:spcAft>
              <a:spcPct val="35000"/>
            </a:spcAft>
          </a:pPr>
          <a:endParaRPr lang="nl-BE" sz="900" b="1" kern="1200">
            <a:solidFill>
              <a:sysClr val="window" lastClr="FFFFFF"/>
            </a:solidFill>
            <a:latin typeface="Calibri"/>
            <a:ea typeface="+mn-ea"/>
            <a:cs typeface="+mn-cs"/>
          </a:endParaRPr>
        </a:p>
        <a:p>
          <a:pPr lvl="0" defTabSz="400050">
            <a:lnSpc>
              <a:spcPct val="90000"/>
            </a:lnSpc>
            <a:spcBef>
              <a:spcPct val="0"/>
            </a:spcBef>
            <a:spcAft>
              <a:spcPct val="35000"/>
            </a:spcAft>
          </a:pPr>
          <a:r>
            <a:rPr lang="fr-BE" sz="900" b="1" kern="1200">
              <a:solidFill>
                <a:sysClr val="window" lastClr="FFFFFF"/>
              </a:solidFill>
              <a:latin typeface="Tahoma" panose="020B0604030504040204" pitchFamily="34" charset="0"/>
              <a:ea typeface="Tahoma" panose="020B0604030504040204" pitchFamily="34" charset="0"/>
              <a:cs typeface="+mn-cs"/>
            </a:rPr>
            <a:t>FAIBLESSES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Manque de moyens (personnel)</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Manque de proactivité dans les réunions (inter)nationales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Manque de flexibilité dans la réallocation de moyens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Perte de personnel qualifié pour les "fonctions critiques"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Moyens informatiques insuffisants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Investissements insuffisants dans la sécurité informatique</a:t>
          </a:r>
          <a:endParaRPr lang="nl-NL" sz="900" u="none" kern="1200"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3798277" y="0"/>
        <a:ext cx="3798277" cy="1566679"/>
      </dsp:txXfrm>
    </dsp:sp>
    <dsp:sp modelId="{4E001C9B-5DBB-471A-ACE4-EA31392C319D}">
      <dsp:nvSpPr>
        <dsp:cNvPr id="0" name=""/>
        <dsp:cNvSpPr/>
      </dsp:nvSpPr>
      <dsp:spPr>
        <a:xfrm rot="10800000">
          <a:off x="0" y="2088906"/>
          <a:ext cx="3798277" cy="2088906"/>
        </a:xfrm>
        <a:prstGeom prst="round1Rect">
          <a:avLst/>
        </a:prstGeom>
        <a:solidFill>
          <a:srgbClr val="1F497D">
            <a:lumMod val="60000"/>
            <a:lumOff val="4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defTabSz="400050">
            <a:lnSpc>
              <a:spcPct val="90000"/>
            </a:lnSpc>
            <a:spcBef>
              <a:spcPct val="0"/>
            </a:spcBef>
            <a:spcAft>
              <a:spcPct val="35000"/>
            </a:spcAft>
          </a:pPr>
          <a:r>
            <a:rPr lang="fr-BE" sz="900" b="1" u="none" kern="1200" baseline="0">
              <a:solidFill>
                <a:sysClr val="window" lastClr="FFFFFF"/>
              </a:solidFill>
              <a:latin typeface="Tahoma" panose="020B0604030504040204" pitchFamily="34" charset="0"/>
              <a:ea typeface="Tahoma" panose="020B0604030504040204" pitchFamily="34" charset="0"/>
              <a:cs typeface="+mn-cs"/>
            </a:rPr>
            <a:t>OPPORTUNITES</a:t>
          </a:r>
          <a:endParaRPr lang="nl-NL" sz="900" u="none" kern="1200"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Le SPF M&amp;T comme partenaire</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Mobilité et intermodalité, priorité n°1</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Sécurité et sûreté</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Développement durable</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Régionalisation</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Globalisation</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Banques de données comme sources authentiques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e-gov et migration vers le cloud</a:t>
          </a:r>
        </a:p>
        <a:p>
          <a:pPr lvl="0" algn="ctr" defTabSz="400050">
            <a:lnSpc>
              <a:spcPct val="90000"/>
            </a:lnSpc>
            <a:spcBef>
              <a:spcPct val="0"/>
            </a:spcBef>
            <a:spcAft>
              <a:spcPct val="35000"/>
            </a:spcAft>
          </a:pPr>
          <a:endParaRPr lang="nl-BE" sz="900" u="none" kern="1200" baseline="0">
            <a:solidFill>
              <a:sysClr val="window" lastClr="FFFFFF"/>
            </a:solidFill>
            <a:latin typeface="Calibri"/>
            <a:ea typeface="+mn-ea"/>
            <a:cs typeface="+mn-cs"/>
          </a:endParaRPr>
        </a:p>
        <a:p>
          <a:pPr lvl="0" algn="ctr" defTabSz="400050">
            <a:lnSpc>
              <a:spcPct val="90000"/>
            </a:lnSpc>
            <a:spcBef>
              <a:spcPct val="0"/>
            </a:spcBef>
            <a:spcAft>
              <a:spcPct val="35000"/>
            </a:spcAft>
          </a:pPr>
          <a:endParaRPr lang="nl-BE" sz="900" u="none" kern="1200" baseline="0">
            <a:solidFill>
              <a:sysClr val="window" lastClr="FFFFFF"/>
            </a:solidFill>
            <a:latin typeface="Calibri"/>
            <a:ea typeface="+mn-ea"/>
            <a:cs typeface="+mn-cs"/>
          </a:endParaRPr>
        </a:p>
        <a:p>
          <a:pPr lvl="0" algn="ctr" defTabSz="400050">
            <a:lnSpc>
              <a:spcPct val="90000"/>
            </a:lnSpc>
            <a:spcBef>
              <a:spcPct val="0"/>
            </a:spcBef>
            <a:spcAft>
              <a:spcPct val="35000"/>
            </a:spcAft>
          </a:pPr>
          <a:endParaRPr lang="nl-NL" sz="900" kern="1200">
            <a:solidFill>
              <a:sysClr val="window" lastClr="FFFFFF"/>
            </a:solidFill>
            <a:latin typeface="Calibri"/>
            <a:ea typeface="+mn-ea"/>
            <a:cs typeface="+mn-cs"/>
          </a:endParaRPr>
        </a:p>
      </dsp:txBody>
      <dsp:txXfrm rot="10800000">
        <a:off x="0" y="2611132"/>
        <a:ext cx="3798277" cy="1566679"/>
      </dsp:txXfrm>
    </dsp:sp>
    <dsp:sp modelId="{A74F4CD1-F767-4CCF-98CF-FEA9F240970D}">
      <dsp:nvSpPr>
        <dsp:cNvPr id="0" name=""/>
        <dsp:cNvSpPr/>
      </dsp:nvSpPr>
      <dsp:spPr>
        <a:xfrm rot="5400000">
          <a:off x="4652962" y="1234220"/>
          <a:ext cx="2088906" cy="3798277"/>
        </a:xfrm>
        <a:prstGeom prst="round1Rect">
          <a:avLst/>
        </a:prstGeom>
        <a:solidFill>
          <a:srgbClr val="F79646">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defTabSz="400050">
            <a:lnSpc>
              <a:spcPct val="90000"/>
            </a:lnSpc>
            <a:spcBef>
              <a:spcPct val="0"/>
            </a:spcBef>
            <a:spcAft>
              <a:spcPct val="35000"/>
            </a:spcAft>
          </a:pPr>
          <a:r>
            <a:rPr lang="fr-BE" sz="900" b="1" u="none" kern="1200" baseline="0">
              <a:solidFill>
                <a:sysClr val="window" lastClr="FFFFFF"/>
              </a:solidFill>
              <a:latin typeface="Tahoma" panose="020B0604030504040204" pitchFamily="34" charset="0"/>
              <a:ea typeface="Tahoma" panose="020B0604030504040204" pitchFamily="34" charset="0"/>
              <a:cs typeface="+mn-cs"/>
            </a:rPr>
            <a:t>MENACES</a:t>
          </a:r>
          <a:endParaRPr lang="nl-NL" sz="900" u="none" kern="1200" baseline="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Incohérences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Obligations administratives et transversales</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Politique réactive</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Perte d'expertise</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Régionalisation</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Globalisation et dumping social</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Cybercriminalité</a:t>
          </a:r>
        </a:p>
        <a:p>
          <a:pPr lvl="0" defTabSz="400050">
            <a:lnSpc>
              <a:spcPct val="90000"/>
            </a:lnSpc>
            <a:spcBef>
              <a:spcPct val="0"/>
            </a:spcBef>
            <a:spcAft>
              <a:spcPct val="35000"/>
            </a:spcAft>
          </a:pPr>
          <a:r>
            <a:rPr lang="fr-BE" sz="900" u="none" kern="1200" baseline="0">
              <a:solidFill>
                <a:sysClr val="window" lastClr="FFFFFF"/>
              </a:solidFill>
              <a:latin typeface="Tahoma" panose="020B0604030504040204" pitchFamily="34" charset="0"/>
              <a:ea typeface="Tahoma" panose="020B0604030504040204" pitchFamily="34" charset="0"/>
              <a:cs typeface="+mn-cs"/>
            </a:rPr>
            <a:t>- Coûts des "sources authentiques"</a:t>
          </a:r>
        </a:p>
        <a:p>
          <a:pPr lvl="0" algn="ctr" defTabSz="400050">
            <a:lnSpc>
              <a:spcPct val="90000"/>
            </a:lnSpc>
            <a:spcBef>
              <a:spcPct val="0"/>
            </a:spcBef>
            <a:spcAft>
              <a:spcPct val="35000"/>
            </a:spcAft>
          </a:pPr>
          <a:endParaRPr lang="nl-BE" sz="900" u="none" kern="1200" baseline="0">
            <a:solidFill>
              <a:sysClr val="window" lastClr="FFFFFF"/>
            </a:solidFill>
            <a:latin typeface="Calibri"/>
            <a:ea typeface="+mn-ea"/>
            <a:cs typeface="+mn-cs"/>
          </a:endParaRPr>
        </a:p>
        <a:p>
          <a:pPr lvl="0" algn="ctr" defTabSz="400050">
            <a:lnSpc>
              <a:spcPct val="90000"/>
            </a:lnSpc>
            <a:spcBef>
              <a:spcPct val="0"/>
            </a:spcBef>
            <a:spcAft>
              <a:spcPct val="35000"/>
            </a:spcAft>
          </a:pPr>
          <a:endParaRPr lang="nl-BE" sz="900" u="none" kern="1200" baseline="0">
            <a:solidFill>
              <a:sysClr val="window" lastClr="FFFFFF"/>
            </a:solidFill>
            <a:latin typeface="Calibri"/>
            <a:ea typeface="+mn-ea"/>
            <a:cs typeface="+mn-cs"/>
          </a:endParaRPr>
        </a:p>
        <a:p>
          <a:pPr lvl="0" algn="ctr" defTabSz="400050">
            <a:lnSpc>
              <a:spcPct val="90000"/>
            </a:lnSpc>
            <a:spcBef>
              <a:spcPct val="0"/>
            </a:spcBef>
            <a:spcAft>
              <a:spcPct val="35000"/>
            </a:spcAft>
          </a:pPr>
          <a:endParaRPr lang="nl-NL" sz="600" kern="1200">
            <a:solidFill>
              <a:sysClr val="window" lastClr="FFFFFF"/>
            </a:solidFill>
            <a:latin typeface="Calibri"/>
            <a:ea typeface="+mn-ea"/>
            <a:cs typeface="+mn-cs"/>
          </a:endParaRPr>
        </a:p>
      </dsp:txBody>
      <dsp:txXfrm rot="-5400000">
        <a:off x="3798276" y="2611132"/>
        <a:ext cx="3798277" cy="1566679"/>
      </dsp:txXfrm>
    </dsp:sp>
    <dsp:sp modelId="{788CE4A0-545A-4F61-9A12-7B5EA598427F}">
      <dsp:nvSpPr>
        <dsp:cNvPr id="0" name=""/>
        <dsp:cNvSpPr/>
      </dsp:nvSpPr>
      <dsp:spPr>
        <a:xfrm>
          <a:off x="3139598" y="1946071"/>
          <a:ext cx="1317356" cy="285668"/>
        </a:xfrm>
        <a:prstGeom prst="roundRect">
          <a:avLst/>
        </a:prstGeom>
        <a:solidFill>
          <a:srgbClr val="9BBB59">
            <a:tint val="4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BE" sz="1200" kern="1200">
              <a:solidFill>
                <a:sysClr val="windowText" lastClr="000000">
                  <a:hueOff val="0"/>
                  <a:satOff val="0"/>
                  <a:lumOff val="0"/>
                  <a:alphaOff val="0"/>
                </a:sysClr>
              </a:solidFill>
              <a:latin typeface="Calibri"/>
              <a:ea typeface="+mn-ea"/>
              <a:cs typeface="+mn-cs"/>
            </a:rPr>
            <a:t>SWOT</a:t>
          </a:r>
        </a:p>
      </dsp:txBody>
      <dsp:txXfrm>
        <a:off x="3153543" y="1960016"/>
        <a:ext cx="1289466" cy="257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039D4-0B6F-4BEE-BD3C-D4C59EE66980}">
      <dsp:nvSpPr>
        <dsp:cNvPr id="0" name=""/>
        <dsp:cNvSpPr/>
      </dsp:nvSpPr>
      <dsp:spPr>
        <a:xfrm>
          <a:off x="3049898" y="807"/>
          <a:ext cx="1505537" cy="1299867"/>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Économique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Globalisation et libéralisation</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Crise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Service rapide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Vision intégrale</a:t>
          </a:r>
        </a:p>
      </dsp:txBody>
      <dsp:txXfrm>
        <a:off x="3113352" y="64261"/>
        <a:ext cx="1378629" cy="1172959"/>
      </dsp:txXfrm>
    </dsp:sp>
    <dsp:sp modelId="{74266090-A8B0-4908-9B9F-CEDD9198E9A0}">
      <dsp:nvSpPr>
        <dsp:cNvPr id="0" name=""/>
        <dsp:cNvSpPr/>
      </dsp:nvSpPr>
      <dsp:spPr>
        <a:xfrm>
          <a:off x="3146067" y="833604"/>
          <a:ext cx="3443963" cy="3443963"/>
        </a:xfrm>
        <a:custGeom>
          <a:avLst/>
          <a:gdLst/>
          <a:ahLst/>
          <a:cxnLst/>
          <a:rect l="0" t="0" r="0" b="0"/>
          <a:pathLst>
            <a:path>
              <a:moveTo>
                <a:pt x="1637202" y="51830"/>
              </a:moveTo>
              <a:arcTo wR="2100998" hR="2100998" stAng="15434814" swAng="542321"/>
            </a:path>
          </a:pathLst>
        </a:custGeom>
        <a:noFill/>
        <a:ln w="9525" cap="flat" cmpd="sng" algn="ctr">
          <a:solidFill>
            <a:srgbClr val="4BACC6">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96BBF4A5-3E98-412E-84F0-2FB4547CD4B8}">
      <dsp:nvSpPr>
        <dsp:cNvPr id="0" name=""/>
        <dsp:cNvSpPr/>
      </dsp:nvSpPr>
      <dsp:spPr>
        <a:xfrm>
          <a:off x="4573819" y="833722"/>
          <a:ext cx="1485059" cy="1289128"/>
        </a:xfrm>
        <a:prstGeom prst="roundRect">
          <a:avLst/>
        </a:prstGeom>
        <a:solidFill>
          <a:srgbClr val="4BACC6">
            <a:hueOff val="-1986775"/>
            <a:satOff val="7962"/>
            <a:lumOff val="172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Sociologique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Vieillissement et manque de personnel</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Nouvelles tâches</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Responsabilité sociétale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Concertation</a:t>
          </a:r>
        </a:p>
        <a:p>
          <a:pPr lvl="0" algn="ctr" defTabSz="444500">
            <a:lnSpc>
              <a:spcPct val="90000"/>
            </a:lnSpc>
            <a:spcBef>
              <a:spcPct val="0"/>
            </a:spcBef>
            <a:spcAft>
              <a:spcPct val="35000"/>
            </a:spcAft>
          </a:pPr>
          <a:endParaRPr lang="nl-BE" sz="600" kern="1200">
            <a:solidFill>
              <a:sysClr val="window" lastClr="FFFFFF"/>
            </a:solidFill>
            <a:latin typeface="Calibri"/>
            <a:ea typeface="+mn-ea"/>
            <a:cs typeface="+mn-cs"/>
          </a:endParaRPr>
        </a:p>
      </dsp:txBody>
      <dsp:txXfrm>
        <a:off x="4636749" y="896652"/>
        <a:ext cx="1359199" cy="1163268"/>
      </dsp:txXfrm>
    </dsp:sp>
    <dsp:sp modelId="{8A44A394-16C2-468B-AC27-90E5B33B1CC1}">
      <dsp:nvSpPr>
        <dsp:cNvPr id="0" name=""/>
        <dsp:cNvSpPr/>
      </dsp:nvSpPr>
      <dsp:spPr>
        <a:xfrm>
          <a:off x="2217393" y="1258601"/>
          <a:ext cx="3443963" cy="3443963"/>
        </a:xfrm>
        <a:custGeom>
          <a:avLst/>
          <a:gdLst/>
          <a:ahLst/>
          <a:cxnLst/>
          <a:rect l="0" t="0" r="0" b="0"/>
          <a:pathLst>
            <a:path>
              <a:moveTo>
                <a:pt x="3918716" y="1047387"/>
              </a:moveTo>
              <a:arcTo wR="2100998" hR="2100998" stAng="19794118" swAng="359470"/>
            </a:path>
          </a:pathLst>
        </a:custGeom>
        <a:noFill/>
        <a:ln w="9525" cap="flat" cmpd="sng" algn="ctr">
          <a:solidFill>
            <a:srgbClr val="4BACC6">
              <a:hueOff val="-1986775"/>
              <a:satOff val="7962"/>
              <a:lumOff val="1726"/>
              <a:alphaOff val="0"/>
            </a:srgbClr>
          </a:solidFill>
          <a:prstDash val="solid"/>
        </a:ln>
        <a:effectLst/>
      </dsp:spPr>
      <dsp:style>
        <a:lnRef idx="1">
          <a:scrgbClr r="0" g="0" b="0"/>
        </a:lnRef>
        <a:fillRef idx="0">
          <a:scrgbClr r="0" g="0" b="0"/>
        </a:fillRef>
        <a:effectRef idx="0">
          <a:scrgbClr r="0" g="0" b="0"/>
        </a:effectRef>
        <a:fontRef idx="minor"/>
      </dsp:style>
    </dsp:sp>
    <dsp:sp modelId="{F9724B23-298E-42DE-94BD-9E4F46DD1FA9}">
      <dsp:nvSpPr>
        <dsp:cNvPr id="0" name=""/>
        <dsp:cNvSpPr/>
      </dsp:nvSpPr>
      <dsp:spPr>
        <a:xfrm>
          <a:off x="4592480" y="2288270"/>
          <a:ext cx="1410252" cy="1311877"/>
        </a:xfrm>
        <a:prstGeom prst="roundRect">
          <a:avLst/>
        </a:prstGeom>
        <a:solidFill>
          <a:srgbClr val="4BACC6">
            <a:hueOff val="-3973551"/>
            <a:satOff val="15924"/>
            <a:lumOff val="3451"/>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Technologique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ITS</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Médias sociaux</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e-gov</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Cloud</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Autonomous</a:t>
          </a:r>
        </a:p>
      </dsp:txBody>
      <dsp:txXfrm>
        <a:off x="4656521" y="2352311"/>
        <a:ext cx="1282170" cy="1183795"/>
      </dsp:txXfrm>
    </dsp:sp>
    <dsp:sp modelId="{FCF6136E-30FC-4166-8A95-44734B47EB7A}">
      <dsp:nvSpPr>
        <dsp:cNvPr id="0" name=""/>
        <dsp:cNvSpPr/>
      </dsp:nvSpPr>
      <dsp:spPr>
        <a:xfrm>
          <a:off x="4472586" y="1178181"/>
          <a:ext cx="3443963" cy="3443963"/>
        </a:xfrm>
        <a:custGeom>
          <a:avLst/>
          <a:gdLst/>
          <a:ahLst/>
          <a:cxnLst/>
          <a:rect l="0" t="0" r="0" b="0"/>
          <a:pathLst>
            <a:path>
              <a:moveTo>
                <a:pt x="88782" y="2705301"/>
              </a:moveTo>
              <a:arcTo wR="2100998" hR="2100998" stAng="9797046" swAng="690652"/>
            </a:path>
          </a:pathLst>
        </a:custGeom>
        <a:noFill/>
        <a:ln w="9525" cap="flat" cmpd="sng" algn="ctr">
          <a:solidFill>
            <a:srgbClr val="4BACC6">
              <a:hueOff val="-3973551"/>
              <a:satOff val="15924"/>
              <a:lumOff val="3451"/>
              <a:alphaOff val="0"/>
            </a:srgbClr>
          </a:solidFill>
          <a:prstDash val="solid"/>
        </a:ln>
        <a:effectLst/>
      </dsp:spPr>
      <dsp:style>
        <a:lnRef idx="1">
          <a:scrgbClr r="0" g="0" b="0"/>
        </a:lnRef>
        <a:fillRef idx="0">
          <a:scrgbClr r="0" g="0" b="0"/>
        </a:fillRef>
        <a:effectRef idx="0">
          <a:scrgbClr r="0" g="0" b="0"/>
        </a:effectRef>
        <a:fontRef idx="minor"/>
      </dsp:style>
    </dsp:sp>
    <dsp:sp modelId="{7126F104-CB41-4CF1-B314-8B60175E3235}">
      <dsp:nvSpPr>
        <dsp:cNvPr id="0" name=""/>
        <dsp:cNvSpPr/>
      </dsp:nvSpPr>
      <dsp:spPr>
        <a:xfrm>
          <a:off x="3058373" y="2794951"/>
          <a:ext cx="1452623" cy="1322616"/>
        </a:xfrm>
        <a:prstGeom prst="roundRect">
          <a:avLst/>
        </a:prstGeom>
        <a:solidFill>
          <a:srgbClr val="4BACC6">
            <a:hueOff val="-5960326"/>
            <a:satOff val="23887"/>
            <a:lumOff val="517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Écologique</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Demande en transport et coûts externes</a:t>
          </a:r>
        </a:p>
      </dsp:txBody>
      <dsp:txXfrm>
        <a:off x="3122938" y="2859516"/>
        <a:ext cx="1323493" cy="1193486"/>
      </dsp:txXfrm>
    </dsp:sp>
    <dsp:sp modelId="{883CA3DE-B558-4A81-B842-74E29F4D6457}">
      <dsp:nvSpPr>
        <dsp:cNvPr id="0" name=""/>
        <dsp:cNvSpPr/>
      </dsp:nvSpPr>
      <dsp:spPr>
        <a:xfrm>
          <a:off x="-183858" y="704137"/>
          <a:ext cx="3443963" cy="3443963"/>
        </a:xfrm>
        <a:custGeom>
          <a:avLst/>
          <a:gdLst/>
          <a:ahLst/>
          <a:cxnLst/>
          <a:rect l="0" t="0" r="0" b="0"/>
          <a:pathLst>
            <a:path>
              <a:moveTo>
                <a:pt x="3937279" y="3121913"/>
              </a:moveTo>
              <a:arcTo wR="2100998" hR="2100998" stAng="1744361" swAng="653083"/>
            </a:path>
          </a:pathLst>
        </a:custGeom>
        <a:noFill/>
        <a:ln w="9525" cap="flat" cmpd="sng" algn="ctr">
          <a:solidFill>
            <a:srgbClr val="4BACC6">
              <a:hueOff val="-5960326"/>
              <a:satOff val="23887"/>
              <a:lumOff val="5177"/>
              <a:alphaOff val="0"/>
            </a:srgbClr>
          </a:solidFill>
          <a:prstDash val="solid"/>
        </a:ln>
        <a:effectLst/>
      </dsp:spPr>
      <dsp:style>
        <a:lnRef idx="1">
          <a:scrgbClr r="0" g="0" b="0"/>
        </a:lnRef>
        <a:fillRef idx="0">
          <a:scrgbClr r="0" g="0" b="0"/>
        </a:fillRef>
        <a:effectRef idx="0">
          <a:scrgbClr r="0" g="0" b="0"/>
        </a:effectRef>
        <a:fontRef idx="minor"/>
      </dsp:style>
    </dsp:sp>
    <dsp:sp modelId="{3D377B86-D049-43B7-8C79-4E50A0405E45}">
      <dsp:nvSpPr>
        <dsp:cNvPr id="0" name=""/>
        <dsp:cNvSpPr/>
      </dsp:nvSpPr>
      <dsp:spPr>
        <a:xfrm>
          <a:off x="1533806" y="2344587"/>
          <a:ext cx="1465582" cy="1215395"/>
        </a:xfrm>
        <a:prstGeom prst="roundRect">
          <a:avLst/>
        </a:prstGeom>
        <a:solidFill>
          <a:srgbClr val="4BACC6">
            <a:hueOff val="-7947101"/>
            <a:satOff val="31849"/>
            <a:lumOff val="6902"/>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Légal</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Régionalisation</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Surréglementation</a:t>
          </a:r>
        </a:p>
      </dsp:txBody>
      <dsp:txXfrm>
        <a:off x="1593137" y="2403918"/>
        <a:ext cx="1346920" cy="1096733"/>
      </dsp:txXfrm>
    </dsp:sp>
    <dsp:sp modelId="{48F019D7-217F-4026-B04F-2CB0B66FAC15}">
      <dsp:nvSpPr>
        <dsp:cNvPr id="0" name=""/>
        <dsp:cNvSpPr/>
      </dsp:nvSpPr>
      <dsp:spPr>
        <a:xfrm>
          <a:off x="1866712" y="1410799"/>
          <a:ext cx="3443963" cy="3443963"/>
        </a:xfrm>
        <a:custGeom>
          <a:avLst/>
          <a:gdLst/>
          <a:ahLst/>
          <a:cxnLst/>
          <a:rect l="0" t="0" r="0" b="0"/>
          <a:pathLst>
            <a:path>
              <a:moveTo>
                <a:pt x="84253" y="1511987"/>
              </a:moveTo>
              <a:arcTo wR="2100998" hR="2100998" stAng="11776859" swAng="332835"/>
            </a:path>
          </a:pathLst>
        </a:custGeom>
        <a:noFill/>
        <a:ln w="9525" cap="flat" cmpd="sng" algn="ctr">
          <a:solidFill>
            <a:srgbClr val="4BACC6">
              <a:hueOff val="-7947101"/>
              <a:satOff val="31849"/>
              <a:lumOff val="6902"/>
              <a:alphaOff val="0"/>
            </a:srgbClr>
          </a:solidFill>
          <a:prstDash val="solid"/>
        </a:ln>
        <a:effectLst/>
      </dsp:spPr>
      <dsp:style>
        <a:lnRef idx="1">
          <a:scrgbClr r="0" g="0" b="0"/>
        </a:lnRef>
        <a:fillRef idx="0">
          <a:scrgbClr r="0" g="0" b="0"/>
        </a:fillRef>
        <a:effectRef idx="0">
          <a:scrgbClr r="0" g="0" b="0"/>
        </a:effectRef>
        <a:fontRef idx="minor"/>
      </dsp:style>
    </dsp:sp>
    <dsp:sp modelId="{A337C6D4-BA6C-49A9-8071-05FE1A78C8E4}">
      <dsp:nvSpPr>
        <dsp:cNvPr id="0" name=""/>
        <dsp:cNvSpPr/>
      </dsp:nvSpPr>
      <dsp:spPr>
        <a:xfrm>
          <a:off x="1500204" y="845142"/>
          <a:ext cx="1517259" cy="1328738"/>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BE" sz="1000" b="1" kern="1200">
              <a:solidFill>
                <a:sysClr val="windowText" lastClr="000000"/>
              </a:solidFill>
              <a:latin typeface="Calibri"/>
              <a:ea typeface="+mn-ea"/>
              <a:cs typeface="+mn-cs"/>
            </a:rPr>
            <a:t>Politique/institutionnel</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Redesign</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Régionalisation</a:t>
          </a:r>
        </a:p>
        <a:p>
          <a:pPr lvl="0" algn="ctr" defTabSz="444500">
            <a:lnSpc>
              <a:spcPct val="90000"/>
            </a:lnSpc>
            <a:spcBef>
              <a:spcPct val="0"/>
            </a:spcBef>
            <a:spcAft>
              <a:spcPct val="35000"/>
            </a:spcAft>
          </a:pPr>
          <a:r>
            <a:rPr lang="fr-BE" sz="1000" kern="1200">
              <a:solidFill>
                <a:sysClr val="window" lastClr="FFFFFF"/>
              </a:solidFill>
              <a:latin typeface="Calibri"/>
              <a:ea typeface="+mn-ea"/>
              <a:cs typeface="+mn-cs"/>
            </a:rPr>
            <a:t>Sécurité et sûreté</a:t>
          </a:r>
        </a:p>
      </dsp:txBody>
      <dsp:txXfrm>
        <a:off x="1565068" y="910006"/>
        <a:ext cx="1387531" cy="1199010"/>
      </dsp:txXfrm>
    </dsp:sp>
    <dsp:sp modelId="{26AB61E9-8619-4C75-8110-13E2FDF870BE}">
      <dsp:nvSpPr>
        <dsp:cNvPr id="0" name=""/>
        <dsp:cNvSpPr/>
      </dsp:nvSpPr>
      <dsp:spPr>
        <a:xfrm>
          <a:off x="1050173" y="844193"/>
          <a:ext cx="3443963" cy="3443963"/>
        </a:xfrm>
        <a:custGeom>
          <a:avLst/>
          <a:gdLst/>
          <a:ahLst/>
          <a:cxnLst/>
          <a:rect l="0" t="0" r="0" b="0"/>
          <a:pathLst>
            <a:path>
              <a:moveTo>
                <a:pt x="1969144" y="4141"/>
              </a:moveTo>
              <a:arcTo wR="2100998" hR="2100998" stAng="15984112" swAng="684115"/>
            </a:path>
          </a:pathLst>
        </a:custGeom>
        <a:noFill/>
        <a:ln w="9525" cap="flat" cmpd="sng" algn="ctr">
          <a:solidFill>
            <a:srgbClr val="4BACC6">
              <a:hueOff val="-9933876"/>
              <a:satOff val="39811"/>
              <a:lumOff val="8628"/>
              <a:alphaOff val="0"/>
            </a:srgb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168" cy="495398"/>
          </a:xfrm>
          <a:prstGeom prst="rect">
            <a:avLst/>
          </a:prstGeom>
        </p:spPr>
        <p:txBody>
          <a:bodyPr vert="horz" lIns="91893" tIns="45947" rIns="91893" bIns="45947" rtlCol="0"/>
          <a:lstStyle>
            <a:lvl1pPr algn="l">
              <a:defRPr sz="1200"/>
            </a:lvl1pPr>
          </a:lstStyle>
          <a:p>
            <a:endParaRPr lang="fr-BE" dirty="0"/>
          </a:p>
        </p:txBody>
      </p:sp>
      <p:sp>
        <p:nvSpPr>
          <p:cNvPr id="3" name="Date Placeholder 2"/>
          <p:cNvSpPr>
            <a:spLocks noGrp="1"/>
          </p:cNvSpPr>
          <p:nvPr>
            <p:ph type="dt" idx="1"/>
          </p:nvPr>
        </p:nvSpPr>
        <p:spPr>
          <a:xfrm>
            <a:off x="3850418" y="1"/>
            <a:ext cx="2946168" cy="495398"/>
          </a:xfrm>
          <a:prstGeom prst="rect">
            <a:avLst/>
          </a:prstGeom>
        </p:spPr>
        <p:txBody>
          <a:bodyPr vert="horz" lIns="91893" tIns="45947" rIns="91893" bIns="45947" rtlCol="0"/>
          <a:lstStyle>
            <a:lvl1pPr algn="r">
              <a:defRPr sz="1200"/>
            </a:lvl1pPr>
          </a:lstStyle>
          <a:p>
            <a:fld id="{40F7ACC1-A23F-42BA-BAFF-5CC4B78E4B2B}" type="datetimeFigureOut">
              <a:rPr lang="fr-BE" smtClean="0"/>
              <a:pPr/>
              <a:t>2/03/2016</a:t>
            </a:fld>
            <a:endParaRPr lang="fr-BE"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893" tIns="45947" rIns="91893" bIns="45947" rtlCol="0" anchor="ctr"/>
          <a:lstStyle/>
          <a:p>
            <a:endParaRPr lang="en-US" dirty="0"/>
          </a:p>
        </p:txBody>
      </p:sp>
      <p:sp>
        <p:nvSpPr>
          <p:cNvPr id="5" name="Notes Placeholder 4"/>
          <p:cNvSpPr>
            <a:spLocks noGrp="1"/>
          </p:cNvSpPr>
          <p:nvPr>
            <p:ph type="body" sz="quarter" idx="3"/>
          </p:nvPr>
        </p:nvSpPr>
        <p:spPr>
          <a:xfrm>
            <a:off x="679550" y="4715622"/>
            <a:ext cx="5438577" cy="4465586"/>
          </a:xfrm>
          <a:prstGeom prst="rect">
            <a:avLst/>
          </a:prstGeom>
        </p:spPr>
        <p:txBody>
          <a:bodyPr vert="horz" lIns="91893" tIns="45947" rIns="91893" bIns="45947" rtlCol="0">
            <a:normAutofit/>
          </a:bodyPr>
          <a:lstStyle/>
          <a:p>
            <a:pPr lvl="0"/>
            <a:r>
              <a:rPr lang="fr-BE" smtClean="0"/>
              <a:t>Click to edit Master text styles</a:t>
            </a:r>
          </a:p>
          <a:p>
            <a:pPr lvl="1"/>
            <a:r>
              <a:rPr lang="fr-BE" smtClean="0"/>
              <a:t>Second level</a:t>
            </a:r>
          </a:p>
          <a:p>
            <a:pPr lvl="2"/>
            <a:r>
              <a:rPr lang="fr-BE" smtClean="0"/>
              <a:t>Third level</a:t>
            </a:r>
          </a:p>
          <a:p>
            <a:pPr lvl="3"/>
            <a:r>
              <a:rPr lang="fr-BE" smtClean="0"/>
              <a:t>Fourth level</a:t>
            </a:r>
          </a:p>
          <a:p>
            <a:pPr lvl="4"/>
            <a:r>
              <a:rPr lang="fr-BE" smtClean="0"/>
              <a:t>Fifth level</a:t>
            </a:r>
            <a:endParaRPr lang="fr-BE"/>
          </a:p>
        </p:txBody>
      </p:sp>
      <p:sp>
        <p:nvSpPr>
          <p:cNvPr id="6" name="Footer Placeholder 5"/>
          <p:cNvSpPr>
            <a:spLocks noGrp="1"/>
          </p:cNvSpPr>
          <p:nvPr>
            <p:ph type="ftr" sz="quarter" idx="4"/>
          </p:nvPr>
        </p:nvSpPr>
        <p:spPr>
          <a:xfrm>
            <a:off x="2" y="9428907"/>
            <a:ext cx="2946168" cy="495398"/>
          </a:xfrm>
          <a:prstGeom prst="rect">
            <a:avLst/>
          </a:prstGeom>
        </p:spPr>
        <p:txBody>
          <a:bodyPr vert="horz" lIns="91893" tIns="45947" rIns="91893" bIns="45947"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50418" y="9428907"/>
            <a:ext cx="2946168" cy="495398"/>
          </a:xfrm>
          <a:prstGeom prst="rect">
            <a:avLst/>
          </a:prstGeom>
        </p:spPr>
        <p:txBody>
          <a:bodyPr vert="horz" lIns="91893" tIns="45947" rIns="91893" bIns="45947" rtlCol="0" anchor="b"/>
          <a:lstStyle>
            <a:lvl1pPr algn="r">
              <a:defRPr sz="1200"/>
            </a:lvl1pPr>
          </a:lstStyle>
          <a:p>
            <a:fld id="{4CC9A9D5-365B-415D-B479-8A80F4B612C1}" type="slidenum">
              <a:rPr lang="fr-BE" smtClean="0"/>
              <a:pPr/>
              <a:t>‹N°›</a:t>
            </a:fld>
            <a:endParaRPr lang="fr-BE" dirty="0"/>
          </a:p>
        </p:txBody>
      </p:sp>
    </p:spTree>
    <p:extLst>
      <p:ext uri="{BB962C8B-B14F-4D97-AF65-F5344CB8AC3E}">
        <p14:creationId xmlns:p14="http://schemas.microsoft.com/office/powerpoint/2010/main" val="363374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5</a:t>
            </a:fld>
            <a:endParaRPr lang="fr-BE" dirty="0"/>
          </a:p>
        </p:txBody>
      </p:sp>
    </p:spTree>
    <p:extLst>
      <p:ext uri="{BB962C8B-B14F-4D97-AF65-F5344CB8AC3E}">
        <p14:creationId xmlns:p14="http://schemas.microsoft.com/office/powerpoint/2010/main" val="2317701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D1EC1-521A-4E86-B1CC-CE3F02380D9F}" type="slidenum">
              <a:rPr lang="en-US" smtClean="0"/>
              <a:pPr/>
              <a:t>64</a:t>
            </a:fld>
            <a:endParaRPr lang="en-US" dirty="0"/>
          </a:p>
        </p:txBody>
      </p:sp>
    </p:spTree>
    <p:extLst>
      <p:ext uri="{BB962C8B-B14F-4D97-AF65-F5344CB8AC3E}">
        <p14:creationId xmlns:p14="http://schemas.microsoft.com/office/powerpoint/2010/main" val="315209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65</a:t>
            </a:fld>
            <a:endParaRPr lang="fr-BE" dirty="0"/>
          </a:p>
        </p:txBody>
      </p:sp>
    </p:spTree>
    <p:extLst>
      <p:ext uri="{BB962C8B-B14F-4D97-AF65-F5344CB8AC3E}">
        <p14:creationId xmlns:p14="http://schemas.microsoft.com/office/powerpoint/2010/main" val="244881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66</a:t>
            </a:fld>
            <a:endParaRPr lang="fr-BE" dirty="0"/>
          </a:p>
        </p:txBody>
      </p:sp>
    </p:spTree>
    <p:extLst>
      <p:ext uri="{BB962C8B-B14F-4D97-AF65-F5344CB8AC3E}">
        <p14:creationId xmlns:p14="http://schemas.microsoft.com/office/powerpoint/2010/main" val="264769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79</a:t>
            </a:fld>
            <a:endParaRPr lang="fr-BE" dirty="0"/>
          </a:p>
        </p:txBody>
      </p:sp>
    </p:spTree>
    <p:extLst>
      <p:ext uri="{BB962C8B-B14F-4D97-AF65-F5344CB8AC3E}">
        <p14:creationId xmlns:p14="http://schemas.microsoft.com/office/powerpoint/2010/main" val="37308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4" name="Slide Number Placeholder 3"/>
          <p:cNvSpPr>
            <a:spLocks noGrp="1"/>
          </p:cNvSpPr>
          <p:nvPr>
            <p:ph type="sldNum" sz="quarter" idx="10"/>
          </p:nvPr>
        </p:nvSpPr>
        <p:spPr/>
        <p:txBody>
          <a:bodyPr/>
          <a:lstStyle/>
          <a:p>
            <a:fld id="{4CC9A9D5-365B-415D-B479-8A80F4B612C1}" type="slidenum">
              <a:rPr lang="fr-BE" smtClean="0"/>
              <a:pPr/>
              <a:t>81</a:t>
            </a:fld>
            <a:endParaRPr lang="fr-BE" dirty="0"/>
          </a:p>
        </p:txBody>
      </p:sp>
      <p:sp>
        <p:nvSpPr>
          <p:cNvPr id="5" name="ListLeanHorizontalTextTopic0"/>
          <p:cNvSpPr txBox="1">
            <a:spLocks/>
          </p:cNvSpPr>
          <p:nvPr/>
        </p:nvSpPr>
        <p:spPr>
          <a:xfrm>
            <a:off x="1530560" y="4943919"/>
            <a:ext cx="2042774" cy="252348"/>
          </a:xfrm>
          <a:prstGeom prst="rect">
            <a:avLst/>
          </a:prstGeom>
          <a:noFill/>
          <a:ln w="9525">
            <a:noFill/>
          </a:ln>
        </p:spPr>
        <p:txBody>
          <a:bodyPr vert="horz" wrap="square" lIns="0" tIns="0" rIns="0" bIns="71863" rtlCol="0" anchor="b">
            <a:spAutoFit/>
          </a:bodyPr>
          <a:lstStyle>
            <a:defPPr>
              <a:defRPr lang="de-DE"/>
            </a:defPPr>
            <a:lvl1pPr>
              <a:lnSpc>
                <a:spcPct val="90000"/>
              </a:lnSpc>
              <a:spcBef>
                <a:spcPts val="0"/>
              </a:spcBef>
              <a:buSzPct val="100000"/>
              <a:defRPr>
                <a:latin typeface="+mn-lt"/>
                <a:cs typeface="Arial Narrow" pitchFamily="34" charset="0"/>
              </a:defRPr>
            </a:lvl1pPr>
          </a:lstStyle>
          <a:p>
            <a:r>
              <a:rPr lang="fr-BE" dirty="0"/>
              <a:t>Commentaires</a:t>
            </a:r>
          </a:p>
        </p:txBody>
      </p:sp>
      <p:sp>
        <p:nvSpPr>
          <p:cNvPr id="6" name="RbLeanShape Left U-Shape 33"/>
          <p:cNvSpPr>
            <a:spLocks/>
          </p:cNvSpPr>
          <p:nvPr/>
        </p:nvSpPr>
        <p:spPr>
          <a:xfrm flipH="1">
            <a:off x="1530556" y="5196267"/>
            <a:ext cx="2042774" cy="3793061"/>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 name="connsiteX0" fmla="*/ 0 w 1270000"/>
              <a:gd name="connsiteY0" fmla="*/ 0 h 3175000"/>
              <a:gd name="connsiteX1" fmla="*/ 1270000 w 1270000"/>
              <a:gd name="connsiteY1" fmla="*/ 0 h 3175000"/>
              <a:gd name="connsiteX2" fmla="*/ 1270000 w 1270000"/>
              <a:gd name="connsiteY2" fmla="*/ 3175000 h 3175000"/>
            </a:gdLst>
            <a:ahLst/>
            <a:cxnLst>
              <a:cxn ang="0">
                <a:pos x="connsiteX0" y="connsiteY0"/>
              </a:cxn>
              <a:cxn ang="0">
                <a:pos x="connsiteX1" y="connsiteY1"/>
              </a:cxn>
              <a:cxn ang="0">
                <a:pos x="connsiteX2" y="connsiteY2"/>
              </a:cxn>
            </a:cxnLst>
            <a:rect l="l" t="t" r="r" b="b"/>
            <a:pathLst>
              <a:path w="1270000" h="3175000">
                <a:moveTo>
                  <a:pt x="0" y="0"/>
                </a:moveTo>
                <a:lnTo>
                  <a:pt x="1270000" y="0"/>
                </a:lnTo>
                <a:lnTo>
                  <a:pt x="1270000" y="3175000"/>
                </a:lnTo>
              </a:path>
            </a:pathLst>
          </a:custGeom>
          <a:ln w="222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89829" tIns="0" rIns="0" bIns="0" rtlCol="0" anchor="ctr" anchorCtr="0"/>
          <a:lstStyle/>
          <a:p>
            <a:pPr marL="142358" lvl="1" indent="-142358">
              <a:lnSpc>
                <a:spcPct val="93000"/>
              </a:lnSpc>
              <a:spcBef>
                <a:spcPts val="0"/>
              </a:spcBef>
              <a:spcAft>
                <a:spcPts val="599"/>
              </a:spcAft>
              <a:buSzPct val="100000"/>
              <a:buFont typeface="Arial Narrow"/>
              <a:buChar char="&gt;"/>
            </a:pPr>
            <a:r>
              <a:rPr lang="fr-BE" b="0" dirty="0" smtClean="0">
                <a:cs typeface="Arial" pitchFamily="34" charset="0"/>
              </a:rPr>
              <a:t>Ces moyennes cachent des </a:t>
            </a:r>
            <a:r>
              <a:rPr lang="fr-BE" dirty="0" smtClean="0">
                <a:cs typeface="Arial" pitchFamily="34" charset="0"/>
              </a:rPr>
              <a:t>réalités de terrain </a:t>
            </a:r>
            <a:r>
              <a:rPr lang="fr-BE" b="0" dirty="0" smtClean="0">
                <a:cs typeface="Arial" pitchFamily="34" charset="0"/>
              </a:rPr>
              <a:t>qui sont </a:t>
            </a:r>
            <a:r>
              <a:rPr lang="fr-BE" dirty="0" smtClean="0">
                <a:cs typeface="Arial" pitchFamily="34" charset="0"/>
              </a:rPr>
              <a:t>par endroit et selon les heures bien plus préoccupantes</a:t>
            </a:r>
          </a:p>
          <a:p>
            <a:pPr marL="142358" lvl="1" indent="-142358">
              <a:lnSpc>
                <a:spcPct val="93000"/>
              </a:lnSpc>
              <a:spcBef>
                <a:spcPts val="0"/>
              </a:spcBef>
              <a:spcAft>
                <a:spcPts val="599"/>
              </a:spcAft>
              <a:buSzPct val="100000"/>
              <a:buFont typeface="Arial Narrow"/>
              <a:buChar char="&gt;"/>
            </a:pPr>
            <a:r>
              <a:rPr lang="fr-BE" b="0" dirty="0" smtClean="0">
                <a:cs typeface="Arial" pitchFamily="34" charset="0"/>
              </a:rPr>
              <a:t>La saturation croissante des réseaux crée une </a:t>
            </a:r>
            <a:r>
              <a:rPr lang="fr-BE" dirty="0" smtClean="0">
                <a:cs typeface="Arial" pitchFamily="34" charset="0"/>
              </a:rPr>
              <a:t>forte pression sur l'infrastructure alors que sa densité est déjà une des plus fortes d'Europe </a:t>
            </a:r>
            <a:r>
              <a:rPr lang="fr-BE" b="0" dirty="0" smtClean="0">
                <a:cs typeface="Arial" pitchFamily="34" charset="0"/>
              </a:rPr>
              <a:t>(tant pour le rail que pour la route)</a:t>
            </a:r>
          </a:p>
          <a:p>
            <a:pPr marL="142358" lvl="1" indent="-142358">
              <a:lnSpc>
                <a:spcPct val="93000"/>
              </a:lnSpc>
              <a:spcBef>
                <a:spcPts val="0"/>
              </a:spcBef>
              <a:spcAft>
                <a:spcPts val="599"/>
              </a:spcAft>
              <a:buSzPct val="100000"/>
              <a:buFont typeface="Arial Narrow"/>
              <a:buChar char="&gt;"/>
            </a:pPr>
            <a:r>
              <a:rPr lang="fr-BE" b="0" dirty="0" smtClean="0">
                <a:cs typeface="Arial" pitchFamily="34" charset="0"/>
              </a:rPr>
              <a:t>Ces </a:t>
            </a:r>
            <a:r>
              <a:rPr lang="fr-BE" dirty="0" smtClean="0">
                <a:cs typeface="Arial" pitchFamily="34" charset="0"/>
              </a:rPr>
              <a:t>tendances ne sont pas neuves</a:t>
            </a:r>
            <a:r>
              <a:rPr lang="fr-BE" b="0" dirty="0" smtClean="0">
                <a:cs typeface="Arial" pitchFamily="34" charset="0"/>
              </a:rPr>
              <a:t>, toutefois il est difficile d'identifier les mesures fortes prises pour les atténuer ces dernières années</a:t>
            </a:r>
          </a:p>
        </p:txBody>
      </p:sp>
    </p:spTree>
    <p:extLst>
      <p:ext uri="{BB962C8B-B14F-4D97-AF65-F5344CB8AC3E}">
        <p14:creationId xmlns:p14="http://schemas.microsoft.com/office/powerpoint/2010/main" val="290806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82</a:t>
            </a:fld>
            <a:endParaRPr lang="fr-BE" dirty="0"/>
          </a:p>
        </p:txBody>
      </p:sp>
    </p:spTree>
    <p:extLst>
      <p:ext uri="{BB962C8B-B14F-4D97-AF65-F5344CB8AC3E}">
        <p14:creationId xmlns:p14="http://schemas.microsoft.com/office/powerpoint/2010/main" val="95830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D1EC1-521A-4E86-B1CC-CE3F02380D9F}" type="slidenum">
              <a:rPr lang="en-US" smtClean="0"/>
              <a:pPr/>
              <a:t>83</a:t>
            </a:fld>
            <a:endParaRPr lang="en-US" dirty="0"/>
          </a:p>
        </p:txBody>
      </p:sp>
    </p:spTree>
    <p:extLst>
      <p:ext uri="{BB962C8B-B14F-4D97-AF65-F5344CB8AC3E}">
        <p14:creationId xmlns:p14="http://schemas.microsoft.com/office/powerpoint/2010/main" val="164449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4538"/>
            <a:ext cx="4962525" cy="3722687"/>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D805F1CD-E678-496E-AA0D-65661E70F7C1}" type="slidenum">
              <a:rPr lang="en-US" smtClean="0"/>
              <a:t>7</a:t>
            </a:fld>
            <a:endParaRPr lang="en-US"/>
          </a:p>
        </p:txBody>
      </p:sp>
    </p:spTree>
    <p:extLst>
      <p:ext uri="{BB962C8B-B14F-4D97-AF65-F5344CB8AC3E}">
        <p14:creationId xmlns:p14="http://schemas.microsoft.com/office/powerpoint/2010/main" val="219743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8</a:t>
            </a:fld>
            <a:endParaRPr lang="fr-BE" dirty="0"/>
          </a:p>
        </p:txBody>
      </p:sp>
    </p:spTree>
    <p:extLst>
      <p:ext uri="{BB962C8B-B14F-4D97-AF65-F5344CB8AC3E}">
        <p14:creationId xmlns:p14="http://schemas.microsoft.com/office/powerpoint/2010/main" val="310610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7465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17575" y="744538"/>
            <a:ext cx="4962525" cy="3722687"/>
          </a:xfrm>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smtClean="0">
              <a:latin typeface="Arial" panose="020B0604020202020204" pitchFamily="34" charset="0"/>
              <a:ea typeface="MS PGothic" panose="020B0600070205080204" pitchFamily="34" charset="-128"/>
            </a:endParaRP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l="22438" t="29926" r="39999" b="28537"/>
          <a:stretch>
            <a:fillRect/>
          </a:stretch>
        </p:blipFill>
        <p:spPr bwMode="auto">
          <a:xfrm>
            <a:off x="0" y="4352452"/>
            <a:ext cx="6783417" cy="554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1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17575" y="744538"/>
            <a:ext cx="4962525" cy="3722687"/>
          </a:xfrm>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8619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59</a:t>
            </a:fld>
            <a:endParaRPr lang="fr-BE" dirty="0"/>
          </a:p>
        </p:txBody>
      </p:sp>
    </p:spTree>
    <p:extLst>
      <p:ext uri="{BB962C8B-B14F-4D97-AF65-F5344CB8AC3E}">
        <p14:creationId xmlns:p14="http://schemas.microsoft.com/office/powerpoint/2010/main" val="112908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fr-BE" dirty="0"/>
          </a:p>
        </p:txBody>
      </p:sp>
      <p:sp>
        <p:nvSpPr>
          <p:cNvPr id="4" name="Slide Number Placeholder 3"/>
          <p:cNvSpPr>
            <a:spLocks noGrp="1"/>
          </p:cNvSpPr>
          <p:nvPr>
            <p:ph type="sldNum" sz="quarter" idx="10"/>
          </p:nvPr>
        </p:nvSpPr>
        <p:spPr/>
        <p:txBody>
          <a:bodyPr/>
          <a:lstStyle/>
          <a:p>
            <a:fld id="{4CC9A9D5-365B-415D-B479-8A80F4B612C1}" type="slidenum">
              <a:rPr lang="fr-BE" smtClean="0"/>
              <a:pPr/>
              <a:t>62</a:t>
            </a:fld>
            <a:endParaRPr lang="fr-BE" dirty="0"/>
          </a:p>
        </p:txBody>
      </p:sp>
    </p:spTree>
    <p:extLst>
      <p:ext uri="{BB962C8B-B14F-4D97-AF65-F5344CB8AC3E}">
        <p14:creationId xmlns:p14="http://schemas.microsoft.com/office/powerpoint/2010/main" val="249346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D38D1EC1-521A-4E86-B1CC-CE3F02380D9F}" type="slidenum">
              <a:rPr lang="fr-BE" smtClean="0"/>
              <a:pPr/>
              <a:t>63</a:t>
            </a:fld>
            <a:endParaRPr lang="fr-BE" dirty="0"/>
          </a:p>
        </p:txBody>
      </p:sp>
    </p:spTree>
    <p:extLst>
      <p:ext uri="{BB962C8B-B14F-4D97-AF65-F5344CB8AC3E}">
        <p14:creationId xmlns:p14="http://schemas.microsoft.com/office/powerpoint/2010/main" val="1452459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4" name="Footer Placeholder" hidden="1"/>
          <p:cNvSpPr>
            <a:spLocks noGrp="1"/>
          </p:cNvSpPr>
          <p:nvPr>
            <p:ph type="ftr" sz="quarter" idx="12"/>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2" name="Title 1"/>
          <p:cNvSpPr>
            <a:spLocks noGrp="1"/>
          </p:cNvSpPr>
          <p:nvPr>
            <p:ph type="title"/>
          </p:nvPr>
        </p:nvSpPr>
        <p:spPr>
          <a:xfrm>
            <a:off x="681231" y="720003"/>
            <a:ext cx="7879374" cy="747897"/>
          </a:xfrm>
        </p:spPr>
        <p:txBody>
          <a:bodyPr/>
          <a:lstStyle>
            <a:lvl1pPr>
              <a:tabLst>
                <a:tab pos="1156218" algn="l"/>
              </a:tabLst>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7804288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27500201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31705258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5206196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34437"/>
            <a:ext cx="8229600" cy="1606530"/>
          </a:xfrm>
          <a:prstGeom prst="rect">
            <a:avLst/>
          </a:prstGeom>
        </p:spPr>
        <p:txBody>
          <a:bodyPr/>
          <a:lstStyle>
            <a:lvl1pPr>
              <a:defRPr sz="2585" b="0">
                <a:latin typeface="+mn-lt"/>
              </a:defRPr>
            </a:lvl1pPr>
            <a:lvl2pPr>
              <a:defRPr sz="2215" b="0">
                <a:latin typeface="+mn-lt"/>
              </a:defRPr>
            </a:lvl2pPr>
            <a:lvl3pPr>
              <a:defRPr sz="1846" b="0">
                <a:latin typeface="+mn-lt"/>
              </a:defRPr>
            </a:lvl3pPr>
            <a:lvl4pPr>
              <a:defRPr sz="1662" b="0">
                <a:latin typeface="+mn-lt"/>
              </a:defRPr>
            </a:lvl4pPr>
            <a:lvl5pPr>
              <a:defRPr sz="1662" b="0">
                <a:latin typeface="+mn-lt"/>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7" name="Title Placeholder 1"/>
          <p:cNvSpPr>
            <a:spLocks noGrp="1"/>
          </p:cNvSpPr>
          <p:nvPr>
            <p:ph type="title"/>
          </p:nvPr>
        </p:nvSpPr>
        <p:spPr bwMode="auto">
          <a:xfrm>
            <a:off x="533400" y="451998"/>
            <a:ext cx="8229600" cy="767202"/>
          </a:xfrm>
          <a:prstGeom prst="rect">
            <a:avLst/>
          </a:prstGeom>
          <a:noFill/>
          <a:ln w="9525">
            <a:noFill/>
            <a:miter lim="800000"/>
            <a:headEnd/>
            <a:tailEnd/>
          </a:ln>
        </p:spPr>
        <p:txBody>
          <a:bodyPr/>
          <a:lstStyle>
            <a:lvl1pPr>
              <a:defRPr sz="3323">
                <a:gradFill flip="none" rotWithShape="1">
                  <a:gsLst>
                    <a:gs pos="0">
                      <a:schemeClr val="accent1"/>
                    </a:gs>
                    <a:gs pos="100000">
                      <a:schemeClr val="accent2"/>
                    </a:gs>
                  </a:gsLst>
                  <a:lin ang="16200000" scaled="0"/>
                  <a:tileRect/>
                </a:gradFill>
                <a:latin typeface="Century Gothic"/>
                <a:cs typeface="Century Gothic"/>
              </a:defRPr>
            </a:lvl1pPr>
          </a:lstStyle>
          <a:p>
            <a:pPr lvl="0"/>
            <a:r>
              <a:rPr lang="nl-BE" dirty="0"/>
              <a:t>Click to edit Master title style</a:t>
            </a:r>
            <a:br>
              <a:rPr lang="nl-BE" dirty="0"/>
            </a:br>
            <a:endParaRPr lang="en-US" dirty="0"/>
          </a:p>
        </p:txBody>
      </p:sp>
    </p:spTree>
    <p:extLst>
      <p:ext uri="{BB962C8B-B14F-4D97-AF65-F5344CB8AC3E}">
        <p14:creationId xmlns:p14="http://schemas.microsoft.com/office/powerpoint/2010/main" val="23433658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9"/>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1"/>
            <a:ext cx="6400800" cy="268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nl-NL" smtClean="0"/>
              <a:t>Klik om de ondertitelstijl van het model te bewerken</a:t>
            </a:r>
            <a:endParaRPr lang="nl-BE"/>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nl-NL" altLang="nl-B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nl-NL" altLang="nl-BE"/>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AC4A36C-0CCE-45EC-9794-A376B4D2E214}" type="slidenum">
              <a:rPr lang="nl-NL" altLang="nl-BE"/>
              <a:pPr>
                <a:defRPr/>
              </a:pPr>
              <a:t>‹N°›</a:t>
            </a:fld>
            <a:endParaRPr lang="nl-NL" altLang="nl-BE"/>
          </a:p>
        </p:txBody>
      </p:sp>
    </p:spTree>
    <p:extLst>
      <p:ext uri="{BB962C8B-B14F-4D97-AF65-F5344CB8AC3E}">
        <p14:creationId xmlns:p14="http://schemas.microsoft.com/office/powerpoint/2010/main" val="3488120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4"/>
            <a:ext cx="2133600" cy="365125"/>
          </a:xfrm>
          <a:prstGeom prst="rect">
            <a:avLst/>
          </a:prstGeom>
        </p:spPr>
        <p:txBody>
          <a:bodyPr/>
          <a:lstStyle/>
          <a:p>
            <a:fld id="{472A9256-CC3B-3F47-8A81-1BAA2F2A3AD3}" type="datetimeFigureOut">
              <a:rPr lang="fr-FR" smtClean="0"/>
              <a:t>02/03/2016</a:t>
            </a:fld>
            <a:endParaRPr lang="fr-FR"/>
          </a:p>
        </p:txBody>
      </p:sp>
      <p:sp>
        <p:nvSpPr>
          <p:cNvPr id="3" name="Espace réservé du pied de page 2"/>
          <p:cNvSpPr>
            <a:spLocks noGrp="1"/>
          </p:cNvSpPr>
          <p:nvPr>
            <p:ph type="ftr" sz="quarter" idx="11"/>
          </p:nvPr>
        </p:nvSpPr>
        <p:spPr>
          <a:xfrm>
            <a:off x="3124200" y="6356354"/>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4"/>
            <a:ext cx="2133600" cy="365125"/>
          </a:xfrm>
          <a:prstGeom prst="rect">
            <a:avLst/>
          </a:prstGeom>
        </p:spPr>
        <p:txBody>
          <a:bodyPr/>
          <a:lstStyle/>
          <a:p>
            <a:fld id="{66A6C483-7A2F-C64B-BE09-C5465D116874}" type="slidenum">
              <a:rPr lang="fr-FR" smtClean="0"/>
              <a:t>‹N°›</a:t>
            </a:fld>
            <a:endParaRPr lang="fr-FR"/>
          </a:p>
        </p:txBody>
      </p:sp>
    </p:spTree>
    <p:extLst>
      <p:ext uri="{BB962C8B-B14F-4D97-AF65-F5344CB8AC3E}">
        <p14:creationId xmlns:p14="http://schemas.microsoft.com/office/powerpoint/2010/main" val="2594912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47678" y="1598614"/>
            <a:ext cx="8270875" cy="15169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263770" y="670185"/>
            <a:ext cx="8036169" cy="371617"/>
          </a:xfrm>
        </p:spPr>
        <p:txBody>
          <a:bodyPr/>
          <a:lstStyle/>
          <a:p>
            <a:r>
              <a:rPr lang="fr-FR" smtClean="0"/>
              <a:t>Modifiez le style du titre</a:t>
            </a:r>
            <a:endParaRPr lang="en-US" dirty="0"/>
          </a:p>
        </p:txBody>
      </p:sp>
    </p:spTree>
    <p:extLst>
      <p:ext uri="{BB962C8B-B14F-4D97-AF65-F5344CB8AC3E}">
        <p14:creationId xmlns:p14="http://schemas.microsoft.com/office/powerpoint/2010/main" val="31289029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47678" y="1598614"/>
            <a:ext cx="8270875" cy="15169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263770" y="670185"/>
            <a:ext cx="8036169" cy="371617"/>
          </a:xfrm>
        </p:spPr>
        <p:txBody>
          <a:bodyPr/>
          <a:lstStyle/>
          <a:p>
            <a:r>
              <a:rPr lang="fr-FR" smtClean="0"/>
              <a:t>Modifiez le style du titre</a:t>
            </a:r>
            <a:endParaRPr lang="en-US" dirty="0"/>
          </a:p>
        </p:txBody>
      </p:sp>
    </p:spTree>
    <p:extLst>
      <p:ext uri="{BB962C8B-B14F-4D97-AF65-F5344CB8AC3E}">
        <p14:creationId xmlns:p14="http://schemas.microsoft.com/office/powerpoint/2010/main" val="32921736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nl-NL" altLang="nl-BE"/>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nl-NL" altLang="nl-BE"/>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7368BDE-D177-416F-BDEC-F8D014E94C2B}" type="slidenum">
              <a:rPr lang="nl-NL" altLang="nl-BE"/>
              <a:pPr>
                <a:defRPr/>
              </a:pPr>
              <a:t>‹N°›</a:t>
            </a:fld>
            <a:endParaRPr lang="nl-NL" altLang="nl-BE"/>
          </a:p>
        </p:txBody>
      </p:sp>
    </p:spTree>
    <p:extLst>
      <p:ext uri="{BB962C8B-B14F-4D97-AF65-F5344CB8AC3E}">
        <p14:creationId xmlns:p14="http://schemas.microsoft.com/office/powerpoint/2010/main" val="2328405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15401220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29507275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5"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6" name="Footer Placeholder" hidden="1"/>
          <p:cNvSpPr>
            <a:spLocks noGrp="1"/>
          </p:cNvSpPr>
          <p:nvPr>
            <p:ph type="ftr" sz="quarter" idx="12"/>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grpSp>
        <p:nvGrpSpPr>
          <p:cNvPr id="30" name="Position Lines"/>
          <p:cNvGrpSpPr/>
          <p:nvPr userDrawn="1"/>
        </p:nvGrpSpPr>
        <p:grpSpPr>
          <a:xfrm>
            <a:off x="332309" y="6886575"/>
            <a:ext cx="3160246" cy="72000"/>
            <a:chOff x="360000" y="6886575"/>
            <a:chExt cx="3423600" cy="72000"/>
          </a:xfrm>
        </p:grpSpPr>
        <p:sp>
          <p:nvSpPr>
            <p:cNvPr id="21" name="Line"/>
            <p:cNvSpPr>
              <a:spLocks noChangeShapeType="1"/>
            </p:cNvSpPr>
            <p:nvPr>
              <p:custDataLst>
                <p:tags r:id="rId3"/>
              </p:custDataLst>
            </p:nvPr>
          </p:nvSpPr>
          <p:spPr bwMode="auto">
            <a:xfrm>
              <a:off x="360000"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
          <p:nvSpPr>
            <p:cNvPr id="22" name="Line"/>
            <p:cNvSpPr>
              <a:spLocks noChangeShapeType="1"/>
            </p:cNvSpPr>
            <p:nvPr>
              <p:custDataLst>
                <p:tags r:id="rId4"/>
              </p:custDataLst>
            </p:nvPr>
          </p:nvSpPr>
          <p:spPr bwMode="auto">
            <a:xfrm>
              <a:off x="890814"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
          <p:nvSpPr>
            <p:cNvPr id="23" name="Line"/>
            <p:cNvSpPr>
              <a:spLocks noChangeShapeType="1"/>
            </p:cNvSpPr>
            <p:nvPr userDrawn="1">
              <p:custDataLst>
                <p:tags r:id="rId5"/>
              </p:custDataLst>
            </p:nvPr>
          </p:nvSpPr>
          <p:spPr bwMode="auto">
            <a:xfrm>
              <a:off x="1174135"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
          <p:nvSpPr>
            <p:cNvPr id="36" name="Line"/>
            <p:cNvSpPr>
              <a:spLocks noChangeShapeType="1"/>
            </p:cNvSpPr>
            <p:nvPr userDrawn="1">
              <p:custDataLst>
                <p:tags r:id="rId6"/>
              </p:custDataLst>
            </p:nvPr>
          </p:nvSpPr>
          <p:spPr bwMode="auto">
            <a:xfrm>
              <a:off x="3504355"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
          <p:nvSpPr>
            <p:cNvPr id="37" name="Line"/>
            <p:cNvSpPr>
              <a:spLocks noChangeShapeType="1"/>
            </p:cNvSpPr>
            <p:nvPr userDrawn="1">
              <p:custDataLst>
                <p:tags r:id="rId7"/>
              </p:custDataLst>
            </p:nvPr>
          </p:nvSpPr>
          <p:spPr bwMode="auto">
            <a:xfrm>
              <a:off x="3783600"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grpSp>
      <p:sp>
        <p:nvSpPr>
          <p:cNvPr id="2" name="Title"/>
          <p:cNvSpPr>
            <a:spLocks noGrp="1"/>
          </p:cNvSpPr>
          <p:nvPr>
            <p:ph type="title" hasCustomPrompt="1"/>
          </p:nvPr>
        </p:nvSpPr>
        <p:spPr>
          <a:xfrm>
            <a:off x="1" y="5014984"/>
            <a:ext cx="3492554" cy="1100980"/>
          </a:xfrm>
        </p:spPr>
        <p:txBody>
          <a:bodyPr wrap="square" lIns="360000" tIns="0" rIns="252000" bIns="720000" anchor="b" anchorCtr="0">
            <a:spAutoFit/>
          </a:bodyPr>
          <a:lstStyle>
            <a:lvl1pPr marL="487986" indent="-487986" algn="l">
              <a:tabLst>
                <a:tab pos="750296" algn="l"/>
              </a:tabLst>
              <a:defRPr>
                <a:latin typeface="+mj-lt"/>
                <a:sym typeface="+mn-lt"/>
              </a:defRPr>
            </a:lvl1pPr>
          </a:lstStyle>
          <a:p>
            <a:r>
              <a:rPr lang="fr-BE" smtClean="0"/>
              <a:t>A.   Click to edit text</a:t>
            </a:r>
            <a:endParaRPr lang="fr-BE" dirty="0"/>
          </a:p>
        </p:txBody>
      </p:sp>
      <p:sp>
        <p:nvSpPr>
          <p:cNvPr id="4" name="Client name"/>
          <p:cNvSpPr>
            <a:spLocks noGrp="1"/>
          </p:cNvSpPr>
          <p:nvPr>
            <p:ph type="body" sz="quarter" idx="13" hasCustomPrompt="1"/>
          </p:nvPr>
        </p:nvSpPr>
        <p:spPr>
          <a:xfrm>
            <a:off x="822290" y="540001"/>
            <a:ext cx="2670264" cy="646331"/>
          </a:xfrm>
        </p:spPr>
        <p:txBody>
          <a:bodyPr>
            <a:noAutofit/>
          </a:bodyPr>
          <a:lstStyle>
            <a:lvl1pPr>
              <a:lnSpc>
                <a:spcPct val="100000"/>
              </a:lnSpc>
              <a:defRPr>
                <a:latin typeface="+mn-lt"/>
                <a:sym typeface="+mn-lt"/>
              </a:defRPr>
            </a:lvl1pPr>
          </a:lstStyle>
          <a:p>
            <a:pPr lvl="0"/>
            <a:r>
              <a:rPr lang="fr-BE" smtClean="0"/>
              <a:t>Client logo/name</a:t>
            </a:r>
            <a:endParaRPr lang="fr-BE" dirty="0" smtClean="0"/>
          </a:p>
        </p:txBody>
      </p:sp>
    </p:spTree>
    <p:extLst>
      <p:ext uri="{BB962C8B-B14F-4D97-AF65-F5344CB8AC3E}">
        <p14:creationId xmlns:p14="http://schemas.microsoft.com/office/powerpoint/2010/main" val="1525325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accent2"/>
        </a:solidFill>
        <a:effectLst/>
      </p:bgPr>
    </p:bg>
    <p:spTree>
      <p:nvGrpSpPr>
        <p:cNvPr id="1" name=""/>
        <p:cNvGrpSpPr/>
        <p:nvPr/>
      </p:nvGrpSpPr>
      <p:grpSpPr>
        <a:xfrm>
          <a:off x="0" y="0"/>
          <a:ext cx="0" cy="0"/>
          <a:chOff x="0" y="0"/>
          <a:chExt cx="0" cy="0"/>
        </a:xfrm>
      </p:grpSpPr>
      <p:sp>
        <p:nvSpPr>
          <p:cNvPr id="14"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5"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10" name="Type of document"/>
          <p:cNvSpPr>
            <a:spLocks noGrp="1"/>
          </p:cNvSpPr>
          <p:nvPr>
            <p:ph type="body" sz="quarter" idx="18" hasCustomPrompt="1"/>
          </p:nvPr>
        </p:nvSpPr>
        <p:spPr>
          <a:xfrm>
            <a:off x="1" y="4486851"/>
            <a:ext cx="4199969" cy="654401"/>
          </a:xfrm>
        </p:spPr>
        <p:txBody>
          <a:bodyPr wrap="square" lIns="360000" tIns="72000" rIns="252000" anchor="t" anchorCtr="0">
            <a:normAutofit/>
          </a:bodyPr>
          <a:lstStyle>
            <a:lvl1pPr>
              <a:lnSpc>
                <a:spcPct val="90000"/>
              </a:lnSpc>
              <a:spcBef>
                <a:spcPts val="0"/>
              </a:spcBef>
              <a:defRPr sz="1939">
                <a:latin typeface="+mn-lt"/>
                <a:sym typeface="+mn-lt"/>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fr-BE" smtClean="0"/>
              <a:t>Type of document</a:t>
            </a:r>
            <a:br>
              <a:rPr lang="fr-BE" smtClean="0"/>
            </a:br>
            <a:r>
              <a:rPr lang="fr-BE" smtClean="0"/>
              <a:t>(max. two lines)</a:t>
            </a:r>
            <a:endParaRPr lang="fr-BE" dirty="0" smtClean="0"/>
          </a:p>
        </p:txBody>
      </p:sp>
      <p:sp>
        <p:nvSpPr>
          <p:cNvPr id="3" name="Location, date"/>
          <p:cNvSpPr>
            <a:spLocks noGrp="1"/>
          </p:cNvSpPr>
          <p:nvPr>
            <p:ph type="body" sz="quarter" idx="16" hasCustomPrompt="1"/>
          </p:nvPr>
        </p:nvSpPr>
        <p:spPr>
          <a:xfrm>
            <a:off x="1" y="5596250"/>
            <a:ext cx="4199969" cy="720197"/>
          </a:xfrm>
        </p:spPr>
        <p:txBody>
          <a:bodyPr lIns="360000" tIns="0" rIns="252000" anchor="b" anchorCtr="0">
            <a:noAutofit/>
          </a:bodyPr>
          <a:lstStyle>
            <a:lvl1pPr marL="0" marR="0" indent="0" algn="l" defTabSz="844083" rtl="0" eaLnBrk="1" fontAlgn="auto" latinLnBrk="0" hangingPunct="1">
              <a:lnSpc>
                <a:spcPct val="90000"/>
              </a:lnSpc>
              <a:spcBef>
                <a:spcPts val="0"/>
              </a:spcBef>
              <a:spcAft>
                <a:spcPts val="0"/>
              </a:spcAft>
              <a:buClrTx/>
              <a:buSzTx/>
              <a:buFont typeface="Arial Narrow" pitchFamily="34" charset="0"/>
              <a:buNone/>
              <a:tabLst/>
              <a:defRPr sz="1200" baseline="0">
                <a:latin typeface="+mn-lt"/>
                <a:sym typeface="+mn-lt"/>
              </a:defRPr>
            </a:lvl1pPr>
          </a:lstStyle>
          <a:p>
            <a:pPr marL="0" marR="0" lvl="0" indent="0" algn="l" defTabSz="844083" rtl="0" eaLnBrk="1" fontAlgn="auto" latinLnBrk="0" hangingPunct="1">
              <a:lnSpc>
                <a:spcPct val="90000"/>
              </a:lnSpc>
              <a:spcBef>
                <a:spcPts val="0"/>
              </a:spcBef>
              <a:spcAft>
                <a:spcPts val="0"/>
              </a:spcAft>
              <a:buClrTx/>
              <a:buSzTx/>
              <a:buFont typeface="Arial Narrow" pitchFamily="34" charset="0"/>
              <a:buNone/>
              <a:tabLst/>
              <a:defRPr/>
            </a:pPr>
            <a:r>
              <a:rPr lang="fr-BE" smtClean="0"/>
              <a:t>Location, date of presentation (month, day, year)</a:t>
            </a:r>
            <a:endParaRPr lang="fr-BE" dirty="0" smtClean="0"/>
          </a:p>
        </p:txBody>
      </p:sp>
      <p:sp>
        <p:nvSpPr>
          <p:cNvPr id="4" name="Project name"/>
          <p:cNvSpPr>
            <a:spLocks noGrp="1"/>
          </p:cNvSpPr>
          <p:nvPr>
            <p:ph type="title" hasCustomPrompt="1"/>
          </p:nvPr>
        </p:nvSpPr>
        <p:spPr>
          <a:xfrm>
            <a:off x="1" y="3431895"/>
            <a:ext cx="4199969" cy="1054955"/>
          </a:xfrm>
        </p:spPr>
        <p:txBody>
          <a:bodyPr wrap="square" lIns="360000" rIns="252000" bIns="108000" anchor="b" anchorCtr="0">
            <a:spAutoFit/>
          </a:bodyPr>
          <a:lstStyle>
            <a:lvl1pPr>
              <a:defRPr sz="3415" baseline="0">
                <a:latin typeface="+mj-lt"/>
                <a:sym typeface="+mn-lt"/>
              </a:defRPr>
            </a:lvl1pPr>
          </a:lstStyle>
          <a:p>
            <a:r>
              <a:rPr lang="fr-BE" smtClean="0"/>
              <a:t>Project name or document title</a:t>
            </a:r>
            <a:endParaRPr lang="fr-BE" dirty="0"/>
          </a:p>
        </p:txBody>
      </p:sp>
      <p:sp>
        <p:nvSpPr>
          <p:cNvPr id="19" name="Position Lines"/>
          <p:cNvSpPr>
            <a:spLocks noChangeShapeType="1"/>
          </p:cNvSpPr>
          <p:nvPr>
            <p:custDataLst>
              <p:tags r:id="rId3"/>
            </p:custDataLst>
          </p:nvPr>
        </p:nvSpPr>
        <p:spPr bwMode="auto">
          <a:xfrm>
            <a:off x="332308"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
        <p:nvSpPr>
          <p:cNvPr id="5" name="Client name"/>
          <p:cNvSpPr>
            <a:spLocks noGrp="1"/>
          </p:cNvSpPr>
          <p:nvPr>
            <p:ph type="body" sz="quarter" idx="19" hasCustomPrompt="1"/>
          </p:nvPr>
        </p:nvSpPr>
        <p:spPr>
          <a:xfrm>
            <a:off x="332309" y="540001"/>
            <a:ext cx="3867661" cy="646331"/>
          </a:xfrm>
        </p:spPr>
        <p:txBody>
          <a:bodyPr>
            <a:noAutofit/>
          </a:bodyPr>
          <a:lstStyle>
            <a:lvl1pPr>
              <a:lnSpc>
                <a:spcPct val="100000"/>
              </a:lnSpc>
              <a:defRPr baseline="0">
                <a:latin typeface="+mn-lt"/>
                <a:sym typeface="+mn-lt"/>
              </a:defRPr>
            </a:lvl1pPr>
          </a:lstStyle>
          <a:p>
            <a:pPr lvl="0"/>
            <a:r>
              <a:rPr lang="fr-BE" smtClean="0"/>
              <a:t>Client logo/name</a:t>
            </a:r>
            <a:endParaRPr lang="fr-BE" dirty="0" smtClean="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15"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6" name="Footer Placeholder" hidden="1"/>
          <p:cNvSpPr>
            <a:spLocks noGrp="1"/>
          </p:cNvSpPr>
          <p:nvPr>
            <p:ph type="ftr" sz="quarter" idx="12"/>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5" name="Contents Text"/>
          <p:cNvSpPr>
            <a:spLocks noGrp="1"/>
          </p:cNvSpPr>
          <p:nvPr>
            <p:ph type="body" sz="quarter" idx="10" hasCustomPrompt="1"/>
            <p:custDataLst>
              <p:tags r:id="rId3"/>
            </p:custDataLst>
          </p:nvPr>
        </p:nvSpPr>
        <p:spPr>
          <a:xfrm>
            <a:off x="681232" y="1710000"/>
            <a:ext cx="7879015" cy="3109890"/>
          </a:xfrm>
        </p:spPr>
        <p:txBody>
          <a:bodyPr>
            <a:spAutoFit/>
          </a:bodyPr>
          <a:lstStyle>
            <a:lvl1pPr marL="332316" indent="-332316">
              <a:spcBef>
                <a:spcPts val="1846"/>
              </a:spcBef>
              <a:tabLst>
                <a:tab pos="7881035" algn="r"/>
              </a:tabLst>
              <a:defRPr>
                <a:solidFill>
                  <a:schemeClr val="tx1"/>
                </a:solidFill>
                <a:latin typeface="+mn-lt"/>
                <a:cs typeface="+mn-cs"/>
                <a:sym typeface="+mn-lt"/>
              </a:defRPr>
            </a:lvl1pPr>
            <a:lvl2pPr marL="664632" indent="-332316">
              <a:spcBef>
                <a:spcPts val="554"/>
              </a:spcBef>
              <a:buNone/>
              <a:tabLst>
                <a:tab pos="7881035" algn="r"/>
              </a:tabLst>
              <a:defRPr b="0">
                <a:solidFill>
                  <a:schemeClr val="tx1"/>
                </a:solidFill>
                <a:latin typeface="+mn-lt"/>
                <a:sym typeface="+mn-lt"/>
              </a:defRPr>
            </a:lvl2pPr>
            <a:lvl3pPr marL="1163106" indent="-498474">
              <a:spcBef>
                <a:spcPts val="0"/>
              </a:spcBef>
              <a:buNone/>
              <a:tabLst>
                <a:tab pos="7881035" algn="r"/>
              </a:tabLst>
              <a:defRPr>
                <a:solidFill>
                  <a:schemeClr val="tx1"/>
                </a:solidFill>
                <a:latin typeface="+mn-lt"/>
                <a:sym typeface="+mn-lt"/>
              </a:defRPr>
            </a:lvl3pPr>
            <a:lvl4pPr marL="1159149" indent="-493847">
              <a:buNone/>
              <a:tabLst>
                <a:tab pos="7866381" algn="r"/>
              </a:tabLst>
              <a:defRPr/>
            </a:lvl4pPr>
            <a:lvl5pPr>
              <a:buNone/>
              <a:defRPr/>
            </a:lvl5pPr>
          </a:lstStyle>
          <a:p>
            <a:pPr lvl="0"/>
            <a:r>
              <a:rPr lang="fr-BE" smtClean="0"/>
              <a:t>A.	xxx	xx</a:t>
            </a:r>
          </a:p>
          <a:p>
            <a:pPr lvl="0"/>
            <a:r>
              <a:rPr lang="fr-BE" smtClean="0"/>
              <a:t>B.	xxx	xx</a:t>
            </a:r>
          </a:p>
          <a:p>
            <a:pPr lvl="1"/>
            <a:r>
              <a:rPr lang="fr-BE" smtClean="0"/>
              <a:t>1.	xxx	xx</a:t>
            </a:r>
          </a:p>
          <a:p>
            <a:pPr lvl="1"/>
            <a:r>
              <a:rPr lang="fr-BE" smtClean="0"/>
              <a:t>2.	xxx	xx</a:t>
            </a:r>
          </a:p>
          <a:p>
            <a:pPr lvl="2"/>
            <a:r>
              <a:rPr lang="fr-BE" smtClean="0"/>
              <a:t>2.1	xxx	xx</a:t>
            </a:r>
          </a:p>
          <a:p>
            <a:pPr lvl="2"/>
            <a:r>
              <a:rPr lang="fr-BE" smtClean="0"/>
              <a:t>2.2	xxx	xx</a:t>
            </a:r>
          </a:p>
          <a:p>
            <a:pPr lvl="0"/>
            <a:r>
              <a:rPr lang="fr-BE" smtClean="0"/>
              <a:t>C.	xxx	xx</a:t>
            </a:r>
          </a:p>
          <a:p>
            <a:pPr lvl="1"/>
            <a:r>
              <a:rPr lang="fr-BE" smtClean="0"/>
              <a:t>1.	xxx	xx</a:t>
            </a:r>
          </a:p>
          <a:p>
            <a:pPr lvl="2"/>
            <a:r>
              <a:rPr lang="fr-BE" smtClean="0"/>
              <a:t>1.1	xxx	xx</a:t>
            </a:r>
            <a:endParaRPr lang="fr-BE" dirty="0" smtClean="0"/>
          </a:p>
        </p:txBody>
      </p:sp>
      <p:sp>
        <p:nvSpPr>
          <p:cNvPr id="10" name="Contents Title"/>
          <p:cNvSpPr txBox="1">
            <a:spLocks/>
          </p:cNvSpPr>
          <p:nvPr>
            <p:custDataLst>
              <p:tags r:id="rId4"/>
            </p:custDataLst>
          </p:nvPr>
        </p:nvSpPr>
        <p:spPr>
          <a:xfrm>
            <a:off x="681232" y="1040400"/>
            <a:ext cx="7879015" cy="2775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a:lnSpc>
                <a:spcPct val="93000"/>
              </a:lnSpc>
              <a:defRPr/>
            </a:lvl1pPr>
          </a:lstStyle>
          <a:p>
            <a:pPr marL="0" marR="0" lvl="0" indent="0" algn="l" defTabSz="844083" rtl="0" eaLnBrk="1" fontAlgn="auto" latinLnBrk="0" hangingPunct="1">
              <a:lnSpc>
                <a:spcPct val="93000"/>
              </a:lnSpc>
              <a:spcBef>
                <a:spcPct val="0"/>
              </a:spcBef>
              <a:spcAft>
                <a:spcPts val="0"/>
              </a:spcAft>
              <a:buClrTx/>
              <a:buSzTx/>
              <a:buFontTx/>
              <a:buNone/>
              <a:tabLst>
                <a:tab pos="7876640" algn="r"/>
              </a:tabLst>
              <a:defRPr/>
            </a:pPr>
            <a:r>
              <a:rPr kumimoji="0" lang="fr-BE" altLang="de-DE" sz="1939" b="0" i="0" u="none" strike="noStrike" kern="1200" cap="none" spc="0" normalizeH="0" baseline="0" noProof="1" smtClean="0">
                <a:ln>
                  <a:noFill/>
                </a:ln>
                <a:solidFill>
                  <a:schemeClr val="tx2"/>
                </a:solidFill>
                <a:effectLst/>
                <a:uLnTx/>
                <a:uFillTx/>
                <a:latin typeface="+mj-lt"/>
                <a:ea typeface="+mj-ea"/>
                <a:cs typeface="+mn-cs"/>
                <a:sym typeface="+mn-lt"/>
              </a:rPr>
              <a:t>Table des matières	Page</a:t>
            </a:r>
            <a:endParaRPr kumimoji="0" lang="fr-BE" altLang="de-DE" sz="1939" b="0" i="0" u="none" strike="noStrike" kern="1200" cap="none" spc="0" normalizeH="0" baseline="0" noProof="1">
              <a:ln>
                <a:noFill/>
              </a:ln>
              <a:solidFill>
                <a:schemeClr val="tx2"/>
              </a:solidFill>
              <a:effectLst/>
              <a:uLnTx/>
              <a:uFillTx/>
              <a:latin typeface="+mj-lt"/>
              <a:ea typeface="+mj-ea"/>
              <a:cs typeface="+mn-cs"/>
              <a:sym typeface="+mn-lt"/>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stSlide">
    <p:bg>
      <p:bgPr>
        <a:solidFill>
          <a:schemeClr val="accent2"/>
        </a:solidFill>
        <a:effectLst/>
      </p:bgPr>
    </p:bg>
    <p:spTree>
      <p:nvGrpSpPr>
        <p:cNvPr id="1" name=""/>
        <p:cNvGrpSpPr/>
        <p:nvPr/>
      </p:nvGrpSpPr>
      <p:grpSpPr>
        <a:xfrm>
          <a:off x="0" y="0"/>
          <a:ext cx="0" cy="0"/>
          <a:chOff x="0" y="0"/>
          <a:chExt cx="0" cy="0"/>
        </a:xfrm>
      </p:grpSpPr>
      <p:sp>
        <p:nvSpPr>
          <p:cNvPr id="10"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1"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5" name="Position Lines"/>
          <p:cNvSpPr>
            <a:spLocks noChangeShapeType="1"/>
          </p:cNvSpPr>
          <p:nvPr userDrawn="1">
            <p:custDataLst>
              <p:tags r:id="rId3"/>
            </p:custDataLst>
          </p:nvPr>
        </p:nvSpPr>
        <p:spPr bwMode="auto">
          <a:xfrm>
            <a:off x="4944031" y="6886575"/>
            <a:ext cx="0" cy="72000"/>
          </a:xfrm>
          <a:prstGeom prst="line">
            <a:avLst/>
          </a:prstGeom>
          <a:noFill/>
          <a:ln w="3175" cmpd="sng">
            <a:solidFill>
              <a:schemeClr val="accent1"/>
            </a:solidFill>
            <a:round/>
            <a:headEnd/>
            <a:tailEnd/>
          </a:ln>
          <a:effectLst/>
        </p:spPr>
        <p:txBody>
          <a:bodyPr/>
          <a:lstStyle/>
          <a:p>
            <a:endParaRPr lang="fr-BE" sz="1200" noProof="0" dirty="0">
              <a:latin typeface="+mn-lt"/>
              <a:sym typeface="+mn-lt"/>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en-US" dirty="0"/>
          </a:p>
        </p:txBody>
      </p:sp>
      <p:sp>
        <p:nvSpPr>
          <p:cNvPr id="3" name="Espace réservé du contenu 2"/>
          <p:cNvSpPr>
            <a:spLocks noGrp="1"/>
          </p:cNvSpPr>
          <p:nvPr>
            <p:ph idx="1"/>
          </p:nvPr>
        </p:nvSpPr>
        <p:spPr>
          <a:xfrm>
            <a:off x="681231" y="1710000"/>
            <a:ext cx="7879374" cy="151695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457200" y="6356354"/>
            <a:ext cx="2133600" cy="365125"/>
          </a:xfrm>
          <a:prstGeom prst="rect">
            <a:avLst/>
          </a:prstGeom>
        </p:spPr>
        <p:txBody>
          <a:bodyPr/>
          <a:lstStyle/>
          <a:p>
            <a:fld id="{F0E27831-2FA5-468F-8427-0B2ECDCFDDF1}" type="datetimeFigureOut">
              <a:rPr lang="en-US" smtClean="0"/>
              <a:pPr/>
              <a:t>3/2/2016</a:t>
            </a:fld>
            <a:endParaRPr lang="en-US"/>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553200" y="6356354"/>
            <a:ext cx="2133600" cy="365125"/>
          </a:xfrm>
          <a:prstGeom prst="rect">
            <a:avLst/>
          </a:prstGeom>
        </p:spPr>
        <p:txBody>
          <a:bodyPr/>
          <a:lstStyle/>
          <a:p>
            <a:fld id="{94B73925-D79B-4072-A92C-7E1918DD2663}" type="slidenum">
              <a:rPr lang="en-US" smtClean="0"/>
              <a:pPr/>
              <a:t>‹N°›</a:t>
            </a:fld>
            <a:endParaRPr lang="en-US"/>
          </a:p>
        </p:txBody>
      </p:sp>
    </p:spTree>
    <p:extLst>
      <p:ext uri="{BB962C8B-B14F-4D97-AF65-F5344CB8AC3E}">
        <p14:creationId xmlns:p14="http://schemas.microsoft.com/office/powerpoint/2010/main" val="33045998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27500201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79799"/>
            <a:ext cx="36870" cy="28469"/>
          </a:xfrm>
          <a:prstGeom prst="rect">
            <a:avLst/>
          </a:prstGeom>
        </p:spPr>
        <p:txBody>
          <a:bodyPr vert="horz" wrap="none" lIns="0" tIns="0" rIns="0" bIns="0" rtlCol="0" anchor="ctr">
            <a:spAutoFit/>
          </a:bodyPr>
          <a:lstStyle>
            <a:lvl1pPr algn="l">
              <a:defRPr sz="185" b="0">
                <a:solidFill>
                  <a:schemeClr val="bg1">
                    <a:lumMod val="75000"/>
                  </a:schemeClr>
                </a:solidFill>
                <a:latin typeface="+mn-lt"/>
                <a:cs typeface="+mn-cs"/>
                <a:sym typeface="+mn-lt"/>
              </a:defRPr>
            </a:lvl1pPr>
          </a:lstStyle>
          <a:p>
            <a:fld id="{01940DDA-0656-452C-A408-68789653BD9B}" type="slidenum">
              <a:rPr lang="fr-BE" smtClean="0">
                <a:latin typeface="+mn-lt"/>
              </a:rPr>
              <a:pPr/>
              <a:t>‹N°›</a:t>
            </a:fld>
            <a:endParaRPr lang="fr-BE" dirty="0">
              <a:latin typeface="+mn-lt"/>
            </a:endParaRPr>
          </a:p>
        </p:txBody>
      </p:sp>
      <p:sp>
        <p:nvSpPr>
          <p:cNvPr id="13" name="Footer Placeholder" hidden="1"/>
          <p:cNvSpPr>
            <a:spLocks noGrp="1"/>
          </p:cNvSpPr>
          <p:nvPr>
            <p:ph type="ftr" sz="quarter" idx="10"/>
            <p:custDataLst>
              <p:tags r:id="rId2"/>
            </p:custDataLst>
          </p:nvPr>
        </p:nvSpPr>
        <p:spPr>
          <a:xfrm>
            <a:off x="9204924" y="228649"/>
            <a:ext cx="65" cy="28469"/>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185" b="0" kern="1200" smtClean="0">
                <a:solidFill>
                  <a:schemeClr val="bg1">
                    <a:lumMod val="75000"/>
                  </a:schemeClr>
                </a:solidFill>
                <a:latin typeface="+mn-lt"/>
                <a:ea typeface="+mn-ea"/>
                <a:cs typeface="+mn-cs"/>
                <a:sym typeface="+mn-lt"/>
              </a:defRPr>
            </a:lvl1pPr>
          </a:lstStyle>
          <a:p>
            <a:endParaRPr lang="fr-BE" dirty="0">
              <a:latin typeface="+mn-lt"/>
            </a:endParaRPr>
          </a:p>
        </p:txBody>
      </p:sp>
      <p:sp>
        <p:nvSpPr>
          <p:cNvPr id="4" name="Text Placeholder 3"/>
          <p:cNvSpPr>
            <a:spLocks noGrp="1"/>
          </p:cNvSpPr>
          <p:nvPr>
            <p:ph type="body" sz="quarter" idx="12" hasCustomPrompt="1"/>
          </p:nvPr>
        </p:nvSpPr>
        <p:spPr>
          <a:xfrm>
            <a:off x="681231" y="1710002"/>
            <a:ext cx="7879374" cy="1292405"/>
          </a:xfrm>
        </p:spPr>
        <p:txBody>
          <a:bodyPr/>
          <a:lstStyle>
            <a:lvl1pPr>
              <a:defRPr>
                <a:latin typeface="+mn-lt"/>
                <a:sym typeface="+mn-lt"/>
              </a:defRPr>
            </a:lvl1pPr>
            <a:lvl2pPr>
              <a:defRPr>
                <a:latin typeface="+mn-lt"/>
                <a:sym typeface="+mn-lt"/>
              </a:defRPr>
            </a:lvl2pPr>
            <a:lvl3pPr>
              <a:defRPr>
                <a:latin typeface="+mn-lt"/>
                <a:sym typeface="+mn-lt"/>
              </a:defRPr>
            </a:lvl3pPr>
            <a:lvl4pPr>
              <a:defRPr>
                <a:latin typeface="+mn-lt"/>
                <a:sym typeface="+mn-lt"/>
              </a:defRPr>
            </a:lvl4p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smtClean="0"/>
          </a:p>
        </p:txBody>
      </p:sp>
      <p:sp>
        <p:nvSpPr>
          <p:cNvPr id="2" name="Title 1"/>
          <p:cNvSpPr>
            <a:spLocks noGrp="1"/>
          </p:cNvSpPr>
          <p:nvPr>
            <p:ph type="title"/>
          </p:nvPr>
        </p:nvSpPr>
        <p:spPr>
          <a:xfrm>
            <a:off x="681231" y="720003"/>
            <a:ext cx="7879374" cy="747897"/>
          </a:xfrm>
        </p:spPr>
        <p:txBody>
          <a:bodyPr/>
          <a:lstStyle>
            <a:lvl1pPr>
              <a:defRPr>
                <a:latin typeface="+mj-lt"/>
                <a:sym typeface="+mn-lt"/>
              </a:defRPr>
            </a:lvl1pPr>
          </a:lstStyle>
          <a:p>
            <a:r>
              <a:rPr lang="fr-BE" smtClean="0"/>
              <a:t>Click to edit Master title style</a:t>
            </a:r>
            <a:endParaRPr lang="fr-BE" dirty="0"/>
          </a:p>
        </p:txBody>
      </p:sp>
    </p:spTree>
    <p:extLst>
      <p:ext uri="{BB962C8B-B14F-4D97-AF65-F5344CB8AC3E}">
        <p14:creationId xmlns:p14="http://schemas.microsoft.com/office/powerpoint/2010/main" val="27500201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Do not delete this th-style object!!!!" hidden="1"/>
          <p:cNvGraphicFramePr>
            <a:graphicFrameLocks noChangeAspect="1"/>
          </p:cNvGraphicFramePr>
          <p:nvPr>
            <p:custDataLst>
              <p:tags r:id="rId23"/>
            </p:custDataLst>
            <p:extLst>
              <p:ext uri="{D42A27DB-BD31-4B8C-83A1-F6EECF244321}">
                <p14:modId xmlns:p14="http://schemas.microsoft.com/office/powerpoint/2010/main" val="2208777792"/>
              </p:ext>
            </p:extLst>
          </p:nvPr>
        </p:nvGraphicFramePr>
        <p:xfrm>
          <a:off x="1466" y="1591"/>
          <a:ext cx="1465" cy="1587"/>
        </p:xfrm>
        <a:graphic>
          <a:graphicData uri="http://schemas.openxmlformats.org/presentationml/2006/ole">
            <mc:AlternateContent xmlns:mc="http://schemas.openxmlformats.org/markup-compatibility/2006">
              <mc:Choice xmlns:v="urn:schemas-microsoft-com:vml" Requires="v">
                <p:oleObj spid="_x0000_s10338" name="think-cell Slide" r:id="rId24" imgW="360" imgH="360" progId="TCLayout.ActiveDocument.1">
                  <p:embed/>
                </p:oleObj>
              </mc:Choice>
              <mc:Fallback>
                <p:oleObj name="think-cell Slide" r:id="rId24" imgW="360" imgH="360" progId="TCLayout.ActiveDocument.1">
                  <p:embed/>
                  <p:pic>
                    <p:nvPicPr>
                      <p:cNvPr id="0" name="Picture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66" y="1591"/>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Do not delete this text object!!!!_2" hidden="1"/>
          <p:cNvSpPr/>
          <p:nvPr/>
        </p:nvSpPr>
        <p:spPr>
          <a:xfrm>
            <a:off x="9204924" y="57955"/>
            <a:ext cx="29908" cy="32400"/>
          </a:xfrm>
          <a:prstGeom prst="ellipse">
            <a:avLst/>
          </a:prstGeom>
          <a:solidFill>
            <a:schemeClr val="bg1">
              <a:lumMod val="75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93000"/>
              </a:lnSpc>
              <a:spcBef>
                <a:spcPts val="277"/>
              </a:spcBef>
            </a:pPr>
            <a:r>
              <a:rPr lang="fr-BE" sz="185" b="1" dirty="0" smtClean="0">
                <a:solidFill>
                  <a:schemeClr val="bg1"/>
                </a:solidFill>
                <a:latin typeface="+mn-lt"/>
                <a:cs typeface="+mn-cs"/>
                <a:sym typeface="+mn-lt"/>
              </a:rPr>
              <a:t>1</a:t>
            </a:r>
          </a:p>
        </p:txBody>
      </p:sp>
      <p:sp>
        <p:nvSpPr>
          <p:cNvPr id="43" name="!!!Do not delete this text object!!!!" hidden="1"/>
          <p:cNvSpPr txBox="1"/>
          <p:nvPr/>
        </p:nvSpPr>
        <p:spPr>
          <a:xfrm>
            <a:off x="9204923" y="92740"/>
            <a:ext cx="543418" cy="28469"/>
          </a:xfrm>
          <a:prstGeom prst="rect">
            <a:avLst/>
          </a:prstGeom>
          <a:noFill/>
        </p:spPr>
        <p:txBody>
          <a:bodyPr vert="horz" wrap="none" lIns="0" tIns="0" rIns="0" bIns="0" rtlCol="0">
            <a:spAutoFit/>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indent="0" algn="l" defTabSz="844083" rtl="0" eaLnBrk="1" fontAlgn="base" latinLnBrk="0" hangingPunct="1">
              <a:lnSpc>
                <a:spcPct val="100000"/>
              </a:lnSpc>
              <a:spcBef>
                <a:spcPct val="0"/>
              </a:spcBef>
              <a:spcAft>
                <a:spcPct val="0"/>
              </a:spcAft>
              <a:buClr>
                <a:schemeClr val="tx1"/>
              </a:buClr>
              <a:buSzPct val="100000"/>
              <a:buFontTx/>
              <a:buNone/>
              <a:tabLst/>
              <a:defRPr/>
            </a:pPr>
            <a:r>
              <a:rPr lang="fr-BE" sz="185" b="0" kern="1200" noProof="1" smtClean="0">
                <a:solidFill>
                  <a:schemeClr val="bg1">
                    <a:lumMod val="75000"/>
                  </a:schemeClr>
                </a:solidFill>
                <a:latin typeface="+mn-lt"/>
                <a:ea typeface="+mn-ea"/>
                <a:cs typeface="+mn-cs"/>
                <a:sym typeface="+mn-lt"/>
              </a:rPr>
              <a:t>A4_RBSC_PPT– 2013-10_v01 – do not delete this text object! </a:t>
            </a:r>
          </a:p>
        </p:txBody>
      </p:sp>
      <p:sp>
        <p:nvSpPr>
          <p:cNvPr id="52" name="Slide Number"/>
          <p:cNvSpPr txBox="1">
            <a:spLocks noChangeArrowheads="1"/>
          </p:cNvSpPr>
          <p:nvPr/>
        </p:nvSpPr>
        <p:spPr bwMode="auto">
          <a:xfrm>
            <a:off x="8663354" y="6710400"/>
            <a:ext cx="163506" cy="1150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marL="0" marR="0" lvl="0" indent="0" algn="l" defTabSz="844083" rtl="0" eaLnBrk="1" fontAlgn="base" latinLnBrk="0" hangingPunct="1">
              <a:lnSpc>
                <a:spcPct val="90000"/>
              </a:lnSpc>
              <a:spcBef>
                <a:spcPct val="0"/>
              </a:spcBef>
              <a:spcAft>
                <a:spcPct val="0"/>
              </a:spcAft>
              <a:buClrTx/>
              <a:buSzTx/>
              <a:buFontTx/>
              <a:buNone/>
              <a:tabLst/>
              <a:defRPr/>
            </a:pPr>
            <a:fld id="{7AA7B471-74A3-4F5F-8955-6C99E2375CAC}" type="slidenum">
              <a:rPr kumimoji="0" lang="fr-BE" sz="831" b="0" i="0" u="none" strike="noStrike" kern="1200" cap="none" spc="0" normalizeH="0" baseline="0" noProof="1" smtClean="0">
                <a:ln>
                  <a:noFill/>
                </a:ln>
                <a:solidFill>
                  <a:schemeClr val="tx2"/>
                </a:solidFill>
                <a:effectLst/>
                <a:uLnTx/>
                <a:uFillTx/>
                <a:latin typeface="+mn-lt"/>
                <a:ea typeface="+mn-ea"/>
                <a:cs typeface="+mn-cs"/>
                <a:sym typeface="+mn-lt"/>
              </a:rPr>
              <a:pPr marL="0" marR="0" lvl="0" indent="0" algn="l" defTabSz="844083" rtl="0" eaLnBrk="1" fontAlgn="base" latinLnBrk="0" hangingPunct="1">
                <a:lnSpc>
                  <a:spcPct val="90000"/>
                </a:lnSpc>
                <a:spcBef>
                  <a:spcPct val="0"/>
                </a:spcBef>
                <a:spcAft>
                  <a:spcPct val="0"/>
                </a:spcAft>
                <a:buClrTx/>
                <a:buSzTx/>
                <a:buFontTx/>
                <a:buNone/>
                <a:tabLst/>
                <a:defRPr/>
              </a:pPr>
              <a:t>‹N°›</a:t>
            </a:fld>
            <a:endParaRPr kumimoji="0" lang="fr-BE" sz="831" b="0" i="0" u="none" strike="noStrike" kern="1200" cap="none" spc="0" normalizeH="0" baseline="0" noProof="1">
              <a:ln>
                <a:noFill/>
              </a:ln>
              <a:solidFill>
                <a:schemeClr val="tx2"/>
              </a:solidFill>
              <a:effectLst/>
              <a:uLnTx/>
              <a:uFillTx/>
              <a:latin typeface="+mn-lt"/>
              <a:ea typeface="+mn-ea"/>
              <a:cs typeface="+mn-cs"/>
              <a:sym typeface="+mn-lt"/>
            </a:endParaRPr>
          </a:p>
        </p:txBody>
      </p:sp>
      <p:sp>
        <p:nvSpPr>
          <p:cNvPr id="53" name="Slide Number Line"/>
          <p:cNvSpPr>
            <a:spLocks noChangeShapeType="1"/>
          </p:cNvSpPr>
          <p:nvPr/>
        </p:nvSpPr>
        <p:spPr bwMode="auto">
          <a:xfrm>
            <a:off x="8556381" y="6710403"/>
            <a:ext cx="0" cy="123825"/>
          </a:xfrm>
          <a:prstGeom prst="line">
            <a:avLst/>
          </a:prstGeom>
          <a:noFill/>
          <a:ln w="9525">
            <a:solidFill>
              <a:schemeClr val="tx2"/>
            </a:solidFill>
            <a:round/>
            <a:headEnd/>
            <a:tailEnd/>
          </a:ln>
          <a:effectLst/>
        </p:spPr>
        <p:txBody>
          <a:bodyPr wrap="none" lIns="0" tIns="0" rIns="0" bIns="0" anchor="ctr">
            <a:spAutoFit/>
          </a:bodyPr>
          <a:lstStyle/>
          <a:p>
            <a:pPr>
              <a:lnSpc>
                <a:spcPct val="90000"/>
              </a:lnSpc>
              <a:defRPr/>
            </a:pPr>
            <a:endParaRPr lang="fr-BE" sz="831" noProof="1">
              <a:solidFill>
                <a:schemeClr val="tx2"/>
              </a:solidFill>
              <a:latin typeface="+mn-lt"/>
              <a:cs typeface="+mn-cs"/>
              <a:sym typeface="+mn-lt"/>
            </a:endParaRPr>
          </a:p>
        </p:txBody>
      </p:sp>
      <p:sp>
        <p:nvSpPr>
          <p:cNvPr id="54" name="Doc Code" descr="casecode"/>
          <p:cNvSpPr txBox="1">
            <a:spLocks noChangeArrowheads="1"/>
          </p:cNvSpPr>
          <p:nvPr/>
        </p:nvSpPr>
        <p:spPr bwMode="auto">
          <a:xfrm>
            <a:off x="7282284" y="6710400"/>
            <a:ext cx="1168590" cy="1150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900" b="0" smtClean="0"/>
            </a:lvl1pPr>
          </a:lstStyle>
          <a:p>
            <a:pPr marL="0" marR="0" lvl="0" indent="0" algn="r" defTabSz="844083" rtl="0" eaLnBrk="1" fontAlgn="base" latinLnBrk="0" hangingPunct="1">
              <a:lnSpc>
                <a:spcPct val="90000"/>
              </a:lnSpc>
              <a:spcBef>
                <a:spcPct val="0"/>
              </a:spcBef>
              <a:spcAft>
                <a:spcPct val="0"/>
              </a:spcAft>
              <a:buClrTx/>
              <a:buSzTx/>
              <a:buFontTx/>
              <a:buNone/>
              <a:tabLst/>
              <a:defRPr/>
            </a:pPr>
            <a:r>
              <a:rPr kumimoji="0" lang="fr-FR" sz="831" b="0" i="0" u="none" strike="noStrike" kern="1200" cap="none" spc="0" normalizeH="0" baseline="0" noProof="1" smtClean="0">
                <a:ln>
                  <a:noFill/>
                </a:ln>
                <a:solidFill>
                  <a:schemeClr val="tx2"/>
                </a:solidFill>
                <a:effectLst/>
                <a:uLnTx/>
                <a:uFillTx/>
                <a:latin typeface="+mn-lt"/>
                <a:ea typeface="+mn-ea"/>
                <a:cs typeface="+mn-cs"/>
                <a:sym typeface="+mn-lt"/>
              </a:rPr>
              <a:t>Ledoux – Febiac – 2014 06 18</a:t>
            </a:r>
            <a:endParaRPr kumimoji="0" lang="fr-BE" sz="831" b="0" i="0" u="none" strike="noStrike" kern="1200" cap="none" spc="0" normalizeH="0" baseline="0" noProof="1">
              <a:ln>
                <a:noFill/>
              </a:ln>
              <a:solidFill>
                <a:schemeClr val="tx2"/>
              </a:solidFill>
              <a:effectLst/>
              <a:uLnTx/>
              <a:uFillTx/>
              <a:latin typeface="+mn-lt"/>
              <a:ea typeface="+mn-ea"/>
              <a:cs typeface="+mn-cs"/>
              <a:sym typeface="+mn-lt"/>
            </a:endParaRPr>
          </a:p>
        </p:txBody>
      </p:sp>
      <p:sp>
        <p:nvSpPr>
          <p:cNvPr id="57" name="Source" hidden="1"/>
          <p:cNvSpPr txBox="1"/>
          <p:nvPr/>
        </p:nvSpPr>
        <p:spPr>
          <a:xfrm>
            <a:off x="681407" y="6719675"/>
            <a:ext cx="452047" cy="115096"/>
          </a:xfrm>
          <a:prstGeom prst="rect">
            <a:avLst/>
          </a:prstGeom>
          <a:noFill/>
          <a:ln w="9525">
            <a:noFill/>
          </a:ln>
        </p:spPr>
        <p:txBody>
          <a:bodyPr vert="horz" wrap="none" lIns="0" tIns="0" rIns="0" bIns="0" rtlCol="0" anchor="b" anchorCtr="0">
            <a:spAutoFit/>
          </a:bodyPr>
          <a:lstStyle/>
          <a:p>
            <a:pPr>
              <a:lnSpc>
                <a:spcPct val="90000"/>
              </a:lnSpc>
              <a:buSzPct val="100000"/>
            </a:pPr>
            <a:r>
              <a:rPr lang="fr-BE" sz="831" b="0" dirty="0" smtClean="0">
                <a:solidFill>
                  <a:schemeClr val="tx1"/>
                </a:solidFill>
                <a:latin typeface="+mn-lt"/>
                <a:cs typeface="+mn-cs"/>
                <a:sym typeface="+mn-lt"/>
              </a:rPr>
              <a:t>Source: xxx</a:t>
            </a:r>
          </a:p>
        </p:txBody>
      </p:sp>
      <p:sp>
        <p:nvSpPr>
          <p:cNvPr id="56" name="Notes" hidden="1"/>
          <p:cNvSpPr txBox="1"/>
          <p:nvPr/>
        </p:nvSpPr>
        <p:spPr>
          <a:xfrm>
            <a:off x="681405" y="6428117"/>
            <a:ext cx="258084" cy="127856"/>
          </a:xfrm>
          <a:prstGeom prst="rect">
            <a:avLst/>
          </a:prstGeom>
          <a:noFill/>
          <a:ln w="9525">
            <a:noFill/>
          </a:ln>
        </p:spPr>
        <p:txBody>
          <a:bodyPr vert="horz" wrap="none" lIns="0" tIns="0" rIns="0" bIns="0" rtlCol="0" anchor="b" anchorCtr="0">
            <a:spAutoFit/>
          </a:bodyPr>
          <a:lstStyle/>
          <a:p>
            <a:pPr>
              <a:lnSpc>
                <a:spcPct val="90000"/>
              </a:lnSpc>
              <a:buSzPct val="100000"/>
            </a:pPr>
            <a:r>
              <a:rPr lang="fr-BE" sz="923" b="0" dirty="0" smtClean="0">
                <a:solidFill>
                  <a:schemeClr val="tx1"/>
                </a:solidFill>
                <a:latin typeface="+mn-lt"/>
                <a:cs typeface="+mn-cs"/>
                <a:sym typeface="+mn-lt"/>
              </a:rPr>
              <a:t>1) xxx</a:t>
            </a:r>
          </a:p>
        </p:txBody>
      </p:sp>
      <p:grpSp>
        <p:nvGrpSpPr>
          <p:cNvPr id="13" name="Legend" hidden="1"/>
          <p:cNvGrpSpPr/>
          <p:nvPr/>
        </p:nvGrpSpPr>
        <p:grpSpPr>
          <a:xfrm>
            <a:off x="681407" y="6195259"/>
            <a:ext cx="602505" cy="146050"/>
            <a:chOff x="738189" y="6195259"/>
            <a:chExt cx="652714" cy="146050"/>
          </a:xfrm>
        </p:grpSpPr>
        <p:sp>
          <p:nvSpPr>
            <p:cNvPr id="49" name="LegendIcon"/>
            <p:cNvSpPr/>
            <p:nvPr/>
          </p:nvSpPr>
          <p:spPr>
            <a:xfrm>
              <a:off x="738189" y="6195259"/>
              <a:ext cx="215900" cy="146050"/>
            </a:xfrm>
            <a:prstGeom prst="rect">
              <a:avLst/>
            </a:prstGeom>
            <a:noFill/>
            <a:ln w="9525" cap="flat" cmpd="sng" algn="ctr">
              <a:solidFill>
                <a:schemeClr val="accent3"/>
              </a:solidFill>
              <a:prstDash val="solid"/>
            </a:ln>
            <a:effectLst/>
          </p:spPr>
          <p:txBody>
            <a:bodyPr lIns="0" tIns="0" rIns="0" bIns="0" rtlCol="0" anchor="ctr"/>
            <a:lstStyle/>
            <a:p>
              <a:pPr marL="0" marR="0" lvl="0" indent="0" algn="ctr" defTabSz="844083" eaLnBrk="1" fontAlgn="auto" latinLnBrk="0" hangingPunct="1">
                <a:lnSpc>
                  <a:spcPct val="90000"/>
                </a:lnSpc>
                <a:spcBef>
                  <a:spcPts val="0"/>
                </a:spcBef>
                <a:spcAft>
                  <a:spcPts val="0"/>
                </a:spcAft>
                <a:buClrTx/>
                <a:buSzTx/>
                <a:buFontTx/>
                <a:buNone/>
                <a:tabLst/>
                <a:defRPr/>
              </a:pPr>
              <a:endParaRPr kumimoji="0" lang="fr-BE" sz="1200" b="0" i="0" u="none" strike="noStrike" kern="0" cap="none" spc="0" normalizeH="0" baseline="0" noProof="0" dirty="0" smtClean="0">
                <a:ln>
                  <a:noFill/>
                </a:ln>
                <a:solidFill>
                  <a:srgbClr val="000000"/>
                </a:solidFill>
                <a:effectLst/>
                <a:uLnTx/>
                <a:uFillTx/>
                <a:latin typeface="+mn-lt"/>
                <a:ea typeface="+mn-ea"/>
                <a:cs typeface="+mn-cs"/>
                <a:sym typeface="+mn-lt"/>
              </a:endParaRPr>
            </a:p>
          </p:txBody>
        </p:sp>
        <p:sp>
          <p:nvSpPr>
            <p:cNvPr id="50" name="LegendText"/>
            <p:cNvSpPr txBox="1"/>
            <p:nvPr/>
          </p:nvSpPr>
          <p:spPr>
            <a:xfrm>
              <a:off x="1036639" y="6196726"/>
              <a:ext cx="354264" cy="127856"/>
            </a:xfrm>
            <a:prstGeom prst="rect">
              <a:avLst/>
            </a:prstGeom>
            <a:noFill/>
            <a:ln w="9525">
              <a:noFill/>
            </a:ln>
          </p:spPr>
          <p:txBody>
            <a:bodyPr vert="horz" wrap="none" lIns="0" tIns="0" rIns="0" bIns="0" rtlCol="0" anchor="t" anchorCtr="0">
              <a:spAutoFit/>
            </a:bodyPr>
            <a:lstStyle/>
            <a:p>
              <a:pPr marL="0" marR="0" lvl="0" indent="0" defTabSz="844083" eaLnBrk="1" fontAlgn="auto" latinLnBrk="0" hangingPunct="1">
                <a:lnSpc>
                  <a:spcPct val="90000"/>
                </a:lnSpc>
                <a:spcBef>
                  <a:spcPts val="0"/>
                </a:spcBef>
                <a:spcAft>
                  <a:spcPts val="0"/>
                </a:spcAft>
                <a:buClr>
                  <a:srgbClr val="000000"/>
                </a:buClr>
                <a:buSzPct val="100000"/>
                <a:buFontTx/>
                <a:buNone/>
                <a:tabLst/>
                <a:defRPr/>
              </a:pPr>
              <a:r>
                <a:rPr kumimoji="0" lang="fr-BE" sz="923" b="0" i="0" u="none" strike="noStrike" kern="0" cap="none" spc="0" normalizeH="0" baseline="0" noProof="0" dirty="0" smtClean="0">
                  <a:ln>
                    <a:noFill/>
                  </a:ln>
                  <a:solidFill>
                    <a:sysClr val="windowText" lastClr="000000"/>
                  </a:solidFill>
                  <a:effectLst/>
                  <a:uLnTx/>
                  <a:uFillTx/>
                  <a:latin typeface="+mn-lt"/>
                  <a:cs typeface="+mn-cs"/>
                  <a:sym typeface="+mn-lt"/>
                </a:rPr>
                <a:t>Legend</a:t>
              </a:r>
            </a:p>
          </p:txBody>
        </p:sp>
      </p:grpSp>
      <p:sp>
        <p:nvSpPr>
          <p:cNvPr id="45" name="Formatted_text" hidden="1"/>
          <p:cNvSpPr txBox="1">
            <a:spLocks/>
          </p:cNvSpPr>
          <p:nvPr/>
        </p:nvSpPr>
        <p:spPr>
          <a:xfrm>
            <a:off x="681406" y="2158952"/>
            <a:ext cx="1827692" cy="934102"/>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385" b="1" dirty="0" smtClean="0">
                <a:latin typeface="+mn-lt"/>
                <a:cs typeface="+mn-cs"/>
                <a:sym typeface="+mn-lt"/>
              </a:rPr>
              <a:t>15 Point Text: Level 0</a:t>
            </a:r>
            <a:endParaRPr lang="fr-BE" sz="1385" b="0" dirty="0" smtClean="0">
              <a:latin typeface="+mn-lt"/>
              <a:cs typeface="+mn-cs"/>
              <a:sym typeface="+mn-lt"/>
            </a:endParaRPr>
          </a:p>
          <a:p>
            <a:pPr marL="151915" lvl="1" indent="-151915">
              <a:lnSpc>
                <a:spcPct val="90000"/>
              </a:lnSpc>
              <a:spcBef>
                <a:spcPts val="738"/>
              </a:spcBef>
              <a:buClr>
                <a:schemeClr val="tx1"/>
              </a:buClr>
              <a:buSzPct val="100000"/>
              <a:buFont typeface="Arial Narrow"/>
              <a:buChar char="&gt;"/>
            </a:pPr>
            <a:r>
              <a:rPr lang="fr-BE" sz="1385" b="0" dirty="0" smtClean="0">
                <a:latin typeface="+mn-lt"/>
                <a:cs typeface="+mn-cs"/>
                <a:sym typeface="+mn-lt"/>
              </a:rPr>
              <a:t>Level 1</a:t>
            </a:r>
          </a:p>
          <a:p>
            <a:pPr marL="318073" lvl="2" indent="-154289">
              <a:lnSpc>
                <a:spcPct val="90000"/>
              </a:lnSpc>
              <a:spcBef>
                <a:spcPts val="369"/>
              </a:spcBef>
              <a:buClr>
                <a:schemeClr val="tx1"/>
              </a:buClr>
              <a:buSzPct val="100000"/>
              <a:buFont typeface="Arial Narrow"/>
              <a:buChar char="–"/>
            </a:pPr>
            <a:r>
              <a:rPr lang="fr-BE" sz="1385" b="0" dirty="0" smtClean="0">
                <a:latin typeface="+mn-lt"/>
                <a:cs typeface="+mn-cs"/>
                <a:sym typeface="+mn-lt"/>
              </a:rPr>
              <a:t>Level 2</a:t>
            </a:r>
          </a:p>
          <a:p>
            <a:pPr marL="460495" lvl="3" indent="-132926">
              <a:lnSpc>
                <a:spcPct val="90000"/>
              </a:lnSpc>
              <a:spcBef>
                <a:spcPts val="185"/>
              </a:spcBef>
              <a:buClr>
                <a:schemeClr val="tx1"/>
              </a:buClr>
              <a:buSzPct val="100000"/>
              <a:buFont typeface="Arial Narrow"/>
              <a:buChar char="-"/>
            </a:pPr>
            <a:r>
              <a:rPr lang="fr-BE" sz="1385" b="0" dirty="0" smtClean="0">
                <a:latin typeface="+mn-lt"/>
                <a:cs typeface="+mn-cs"/>
                <a:sym typeface="+mn-lt"/>
              </a:rPr>
              <a:t>Level 3</a:t>
            </a:r>
          </a:p>
        </p:txBody>
      </p:sp>
      <p:sp>
        <p:nvSpPr>
          <p:cNvPr id="51" name="Subtitle" hidden="1"/>
          <p:cNvSpPr txBox="1">
            <a:spLocks/>
          </p:cNvSpPr>
          <p:nvPr/>
        </p:nvSpPr>
        <p:spPr>
          <a:xfrm>
            <a:off x="681231" y="1710000"/>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smtClean="0">
                <a:solidFill>
                  <a:schemeClr val="tx2"/>
                </a:solidFill>
                <a:latin typeface="+mn-lt"/>
                <a:cs typeface="+mn-cs"/>
                <a:sym typeface="+mn-lt"/>
              </a:rPr>
              <a:t>Subtitle</a:t>
            </a:r>
          </a:p>
        </p:txBody>
      </p:sp>
      <p:sp>
        <p:nvSpPr>
          <p:cNvPr id="3" name="Text Placeholder"/>
          <p:cNvSpPr>
            <a:spLocks noGrp="1"/>
          </p:cNvSpPr>
          <p:nvPr>
            <p:ph type="body" idx="1"/>
          </p:nvPr>
        </p:nvSpPr>
        <p:spPr>
          <a:xfrm>
            <a:off x="681231" y="1710002"/>
            <a:ext cx="7879374" cy="1292405"/>
          </a:xfrm>
          <a:prstGeom prst="rect">
            <a:avLst/>
          </a:prstGeom>
        </p:spPr>
        <p:txBody>
          <a:bodyPr vert="horz" lIns="0" tIns="0" rIns="0" bIns="0" rtlCol="0">
            <a:spAutoFit/>
          </a:bodyPr>
          <a:lstStyle/>
          <a:p>
            <a:pPr lvl="0"/>
            <a:r>
              <a:rPr lang="fr-BE" smtClean="0"/>
              <a:t>Click to edit Master text styles – Level 0</a:t>
            </a:r>
          </a:p>
          <a:p>
            <a:pPr lvl="1"/>
            <a:r>
              <a:rPr lang="fr-BE" smtClean="0"/>
              <a:t>Level 1</a:t>
            </a:r>
          </a:p>
          <a:p>
            <a:pPr lvl="2"/>
            <a:r>
              <a:rPr lang="fr-BE" smtClean="0"/>
              <a:t>Level 2</a:t>
            </a:r>
          </a:p>
          <a:p>
            <a:pPr lvl="3"/>
            <a:r>
              <a:rPr lang="fr-BE" smtClean="0"/>
              <a:t>Level 3</a:t>
            </a:r>
            <a:endParaRPr lang="fr-BE" dirty="0"/>
          </a:p>
        </p:txBody>
      </p:sp>
      <p:sp>
        <p:nvSpPr>
          <p:cNvPr id="2" name="Title Placeholder"/>
          <p:cNvSpPr>
            <a:spLocks noGrp="1"/>
          </p:cNvSpPr>
          <p:nvPr>
            <p:ph type="title"/>
          </p:nvPr>
        </p:nvSpPr>
        <p:spPr>
          <a:xfrm>
            <a:off x="681231" y="720003"/>
            <a:ext cx="7879374" cy="747897"/>
          </a:xfrm>
          <a:prstGeom prst="rect">
            <a:avLst/>
          </a:prstGeom>
        </p:spPr>
        <p:txBody>
          <a:bodyPr vert="horz" lIns="0" tIns="0" rIns="0" bIns="0" rtlCol="0" anchor="t" anchorCtr="0">
            <a:noAutofit/>
          </a:bodyPr>
          <a:lstStyle/>
          <a:p>
            <a:r>
              <a:rPr lang="fr-BE" noProof="0" smtClean="0"/>
              <a:t>Click to edit Master title style</a:t>
            </a:r>
            <a:endParaRPr lang="fr-BE" noProof="0" dirty="0"/>
          </a:p>
        </p:txBody>
      </p:sp>
      <p:grpSp>
        <p:nvGrpSpPr>
          <p:cNvPr id="12" name="Drawing grid" hidden="1"/>
          <p:cNvGrpSpPr/>
          <p:nvPr/>
        </p:nvGrpSpPr>
        <p:grpSpPr>
          <a:xfrm>
            <a:off x="0" y="0"/>
            <a:ext cx="9144000" cy="6858000"/>
            <a:chOff x="0" y="0"/>
            <a:chExt cx="9906000" cy="6858000"/>
          </a:xfrm>
        </p:grpSpPr>
        <p:cxnSp>
          <p:nvCxnSpPr>
            <p:cNvPr id="27" name="!!!Do not delete!!!" hidden="1"/>
            <p:cNvCxnSpPr/>
            <p:nvPr/>
          </p:nvCxnSpPr>
          <p:spPr>
            <a:xfrm>
              <a:off x="738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8" name="!!!Do not delete!!!" hidden="1"/>
            <p:cNvCxnSpPr/>
            <p:nvPr/>
          </p:nvCxnSpPr>
          <p:spPr>
            <a:xfrm>
              <a:off x="1083600" y="0"/>
              <a:ext cx="0" cy="720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1" name="!!!Do not delete!!!" hidden="1"/>
            <p:cNvCxnSpPr/>
            <p:nvPr/>
          </p:nvCxnSpPr>
          <p:spPr>
            <a:xfrm>
              <a:off x="9271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Do not delete!!!" hidden="1"/>
            <p:cNvCxnSpPr/>
            <p:nvPr/>
          </p:nvCxnSpPr>
          <p:spPr>
            <a:xfrm>
              <a:off x="0" y="221454"/>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3" name="!!!Do not delete!!!" hidden="1"/>
            <p:cNvCxnSpPr/>
            <p:nvPr/>
          </p:nvCxnSpPr>
          <p:spPr>
            <a:xfrm>
              <a:off x="0" y="496092"/>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Do not delete!!!" hidden="1"/>
            <p:cNvCxnSpPr/>
            <p:nvPr/>
          </p:nvCxnSpPr>
          <p:spPr>
            <a:xfrm>
              <a:off x="0" y="72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6" name="!!!Do not delete!!!" hidden="1"/>
            <p:cNvCxnSpPr/>
            <p:nvPr/>
          </p:nvCxnSpPr>
          <p:spPr>
            <a:xfrm>
              <a:off x="0" y="64188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7" name="!!!Do not delete!!!" hidden="1"/>
            <p:cNvCxnSpPr/>
            <p:nvPr/>
          </p:nvCxnSpPr>
          <p:spPr>
            <a:xfrm>
              <a:off x="0" y="6708775"/>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8" name="!!!Do not delete!!!" hidden="1"/>
            <p:cNvCxnSpPr/>
            <p:nvPr/>
          </p:nvCxnSpPr>
          <p:spPr>
            <a:xfrm>
              <a:off x="0" y="171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9" name="!!!Do not delete!!!" hidden="1"/>
            <p:cNvCxnSpPr/>
            <p:nvPr/>
          </p:nvCxnSpPr>
          <p:spPr>
            <a:xfrm>
              <a:off x="548711" y="2178000"/>
              <a:ext cx="8939211" cy="0"/>
            </a:xfrm>
            <a:prstGeom prst="line">
              <a:avLst/>
            </a:prstGeom>
            <a:ln w="3175" cap="sq">
              <a:solidFill>
                <a:schemeClr val="accent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4" name="!!!Do not delete!!!" hidden="1"/>
            <p:cNvCxnSpPr>
              <a:cxnSpLocks/>
            </p:cNvCxnSpPr>
            <p:nvPr userDrawn="1"/>
          </p:nvCxnSpPr>
          <p:spPr>
            <a:xfrm>
              <a:off x="7867969"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8" name="!!!Do not delete!!!" hidden="1"/>
            <p:cNvCxnSpPr>
              <a:cxnSpLocks/>
            </p:cNvCxnSpPr>
            <p:nvPr userDrawn="1"/>
          </p:nvCxnSpPr>
          <p:spPr>
            <a:xfrm>
              <a:off x="8276816"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3" r:id="rId7"/>
    <p:sldLayoutId id="2147484693" r:id="rId8"/>
    <p:sldLayoutId id="2147484695" r:id="rId9"/>
    <p:sldLayoutId id="2147484701" r:id="rId10"/>
    <p:sldLayoutId id="2147484703" r:id="rId11"/>
    <p:sldLayoutId id="2147484704" r:id="rId12"/>
    <p:sldLayoutId id="2147484705" r:id="rId13"/>
    <p:sldLayoutId id="2147484706" r:id="rId14"/>
    <p:sldLayoutId id="2147484707" r:id="rId15"/>
    <p:sldLayoutId id="2147484708" r:id="rId16"/>
    <p:sldLayoutId id="2147484709" r:id="rId17"/>
    <p:sldLayoutId id="2147484710" r:id="rId18"/>
    <p:sldLayoutId id="2147484711" r:id="rId19"/>
    <p:sldLayoutId id="2147484712" r:id="rId20"/>
  </p:sldLayoutIdLst>
  <p:timing>
    <p:tnLst>
      <p:par>
        <p:cTn id="1" dur="indefinite" restart="never" nodeType="tmRoot"/>
      </p:par>
    </p:tnLst>
  </p:timing>
  <p:hf sldNum="0" hdr="0" ftr="0" dt="0"/>
  <p:txStyles>
    <p:titleStyle>
      <a:lvl1pPr algn="l" defTabSz="844083" rtl="0" eaLnBrk="1" latinLnBrk="0" hangingPunct="1">
        <a:lnSpc>
          <a:spcPct val="90000"/>
        </a:lnSpc>
        <a:spcBef>
          <a:spcPct val="0"/>
        </a:spcBef>
        <a:buNone/>
        <a:defRPr lang="en-US" sz="2492" b="0" kern="1200" baseline="0" dirty="0">
          <a:solidFill>
            <a:schemeClr val="tx1"/>
          </a:solidFill>
          <a:latin typeface="+mj-lt"/>
          <a:ea typeface="+mj-ea"/>
          <a:cs typeface="+mj-cs"/>
          <a:sym typeface="+mn-lt"/>
        </a:defRPr>
      </a:lvl1pPr>
    </p:titleStyle>
    <p:bodyStyle>
      <a:lvl1pPr marL="0" indent="0" algn="l" defTabSz="844083" rtl="0" eaLnBrk="1" latinLnBrk="0" hangingPunct="1">
        <a:lnSpc>
          <a:spcPct val="90000"/>
        </a:lnSpc>
        <a:spcBef>
          <a:spcPts val="0"/>
        </a:spcBef>
        <a:buFont typeface="Arial Narrow" pitchFamily="34" charset="0"/>
        <a:buNone/>
        <a:defRPr lang="en-US" sz="1939" b="0" i="0" kern="1200" baseline="0" dirty="0" smtClean="0">
          <a:solidFill>
            <a:schemeClr val="tx1"/>
          </a:solidFill>
          <a:latin typeface="+mn-lt"/>
          <a:ea typeface="+mn-ea"/>
          <a:cs typeface="+mn-cs"/>
          <a:sym typeface="+mn-lt"/>
        </a:defRPr>
      </a:lvl1pPr>
      <a:lvl2pPr marL="212682" indent="-212682" algn="l" defTabSz="844083" rtl="0" eaLnBrk="1" latinLnBrk="0" hangingPunct="1">
        <a:lnSpc>
          <a:spcPct val="90000"/>
        </a:lnSpc>
        <a:spcBef>
          <a:spcPts val="1108"/>
        </a:spcBef>
        <a:buFont typeface="Arial Narrow" pitchFamily="34" charset="0"/>
        <a:buChar char="&gt;"/>
        <a:defRPr lang="en-US" sz="1939" b="0" kern="1200" dirty="0" smtClean="0">
          <a:solidFill>
            <a:schemeClr val="tx1"/>
          </a:solidFill>
          <a:latin typeface="+mn-lt"/>
          <a:ea typeface="+mn-ea"/>
          <a:cs typeface="+mn-cs"/>
          <a:sym typeface="+mn-lt"/>
        </a:defRPr>
      </a:lvl2pPr>
      <a:lvl3pPr marL="445303" indent="-216005" algn="l" defTabSz="844083" rtl="0" eaLnBrk="1" latinLnBrk="0" hangingPunct="1">
        <a:lnSpc>
          <a:spcPct val="90000"/>
        </a:lnSpc>
        <a:spcBef>
          <a:spcPts val="369"/>
        </a:spcBef>
        <a:buFont typeface="Arial Narrow" pitchFamily="34" charset="0"/>
        <a:buChar char="–"/>
        <a:defRPr lang="en-US" sz="1939" b="0" kern="1200" dirty="0" smtClean="0">
          <a:solidFill>
            <a:schemeClr val="tx1"/>
          </a:solidFill>
          <a:latin typeface="+mn-lt"/>
          <a:ea typeface="+mn-ea"/>
          <a:cs typeface="+mn-cs"/>
          <a:sym typeface="+mn-lt"/>
        </a:defRPr>
      </a:lvl3pPr>
      <a:lvl4pPr marL="644693" indent="-186097" algn="l" defTabSz="844083" rtl="0" eaLnBrk="1" latinLnBrk="0" hangingPunct="1">
        <a:lnSpc>
          <a:spcPct val="90000"/>
        </a:lnSpc>
        <a:spcBef>
          <a:spcPts val="185"/>
        </a:spcBef>
        <a:buFont typeface="Arial Narrow" pitchFamily="34" charset="0"/>
        <a:buChar char="-"/>
        <a:defRPr lang="en-US" sz="1939" b="0" kern="1200" dirty="0">
          <a:solidFill>
            <a:schemeClr val="tx1"/>
          </a:solidFill>
          <a:latin typeface="+mn-lt"/>
          <a:ea typeface="+mn-ea"/>
          <a:cs typeface="+mn-cs"/>
          <a:sym typeface="+mn-lt"/>
        </a:defRPr>
      </a:lvl4pPr>
      <a:lvl5pPr marL="644693" indent="0" algn="l" defTabSz="844083" rtl="0" eaLnBrk="1" latinLnBrk="0" hangingPunct="1">
        <a:lnSpc>
          <a:spcPct val="93000"/>
        </a:lnSpc>
        <a:spcBef>
          <a:spcPts val="0"/>
        </a:spcBef>
        <a:buFont typeface="Arial Narrow" pitchFamily="34" charset="0"/>
        <a:buNone/>
        <a:defRPr sz="1569" kern="1200">
          <a:solidFill>
            <a:schemeClr val="tx1"/>
          </a:solidFill>
          <a:latin typeface="Arial Narrow" pitchFamily="34" charset="0"/>
          <a:ea typeface="+mn-ea"/>
          <a:cs typeface="+mn-cs"/>
        </a:defRPr>
      </a:lvl5pPr>
      <a:lvl6pPr marL="2321227"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slide" Target="slide13.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40.xml"/><Relationship Id="rId1" Type="http://schemas.openxmlformats.org/officeDocument/2006/relationships/vmlDrawing" Target="../drawings/vmlDrawing4.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0.xml"/><Relationship Id="rId7" Type="http://schemas.openxmlformats.org/officeDocument/2006/relationships/image" Target="../media/image28.gif"/><Relationship Id="rId2" Type="http://schemas.openxmlformats.org/officeDocument/2006/relationships/tags" Target="../tags/tag41.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oleObject" Target="../embeddings/oleObject5.bin"/><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jpeg"/><Relationship Id="rId2" Type="http://schemas.openxmlformats.org/officeDocument/2006/relationships/tags" Target="../tags/tag42.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notesSlide" Target="../notesSlides/notesSlide7.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3.xml"/><Relationship Id="rId1" Type="http://schemas.openxmlformats.org/officeDocument/2006/relationships/vmlDrawing" Target="../drawings/vmlDrawing7.vml"/><Relationship Id="rId5" Type="http://schemas.openxmlformats.org/officeDocument/2006/relationships/image" Target="../media/image26.emf"/><Relationship Id="rId4"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tags" Target="../tags/tag45.xml"/><Relationship Id="rId7" Type="http://schemas.openxmlformats.org/officeDocument/2006/relationships/oleObject" Target="../embeddings/oleObject8.bin"/><Relationship Id="rId2" Type="http://schemas.openxmlformats.org/officeDocument/2006/relationships/tags" Target="../tags/tag44.xml"/><Relationship Id="rId1" Type="http://schemas.openxmlformats.org/officeDocument/2006/relationships/vmlDrawing" Target="../drawings/vmlDrawing8.v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46.xml"/></Relationships>
</file>

<file path=ppt/slides/_rels/slide64.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slideLayout" Target="../slideLayouts/slideLayout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s>
</file>

<file path=ppt/slides/_rels/slide6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73.jpeg"/><Relationship Id="rId2" Type="http://schemas.openxmlformats.org/officeDocument/2006/relationships/tags" Target="../tags/tag58.xml"/><Relationship Id="rId1" Type="http://schemas.openxmlformats.org/officeDocument/2006/relationships/vmlDrawing" Target="../drawings/vmlDrawing9.vml"/><Relationship Id="rId6" Type="http://schemas.openxmlformats.org/officeDocument/2006/relationships/image" Target="../media/image9.emf"/><Relationship Id="rId5" Type="http://schemas.openxmlformats.org/officeDocument/2006/relationships/oleObject" Target="../embeddings/oleObject9.bin"/><Relationship Id="rId4" Type="http://schemas.openxmlformats.org/officeDocument/2006/relationships/notesSlide" Target="../notesSlides/notesSlide11.xml"/><Relationship Id="rId9" Type="http://schemas.openxmlformats.org/officeDocument/2006/relationships/image" Target="../media/image12.jpeg"/></Relationships>
</file>

<file path=ppt/slides/_rels/slide6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6.xml"/><Relationship Id="rId7" Type="http://schemas.openxmlformats.org/officeDocument/2006/relationships/image" Target="../media/image74.jpeg"/><Relationship Id="rId2" Type="http://schemas.openxmlformats.org/officeDocument/2006/relationships/tags" Target="../tags/tag59.xml"/><Relationship Id="rId1" Type="http://schemas.openxmlformats.org/officeDocument/2006/relationships/vmlDrawing" Target="../drawings/vmlDrawing10.vml"/><Relationship Id="rId6" Type="http://schemas.openxmlformats.org/officeDocument/2006/relationships/image" Target="../media/image9.emf"/><Relationship Id="rId5" Type="http://schemas.openxmlformats.org/officeDocument/2006/relationships/oleObject" Target="../embeddings/oleObject10.bin"/><Relationship Id="rId4" Type="http://schemas.openxmlformats.org/officeDocument/2006/relationships/notesSlide" Target="../notesSlides/notesSlide12.xml"/><Relationship Id="rId9" Type="http://schemas.openxmlformats.org/officeDocument/2006/relationships/image" Target="../media/image1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80.jpeg"/><Relationship Id="rId2" Type="http://schemas.openxmlformats.org/officeDocument/2006/relationships/tags" Target="../tags/tag60.xml"/><Relationship Id="rId1" Type="http://schemas.openxmlformats.org/officeDocument/2006/relationships/vmlDrawing" Target="../drawings/vmlDrawing11.vml"/><Relationship Id="rId6" Type="http://schemas.openxmlformats.org/officeDocument/2006/relationships/image" Target="../media/image9.emf"/><Relationship Id="rId5" Type="http://schemas.openxmlformats.org/officeDocument/2006/relationships/oleObject" Target="../embeddings/oleObject11.bin"/><Relationship Id="rId4" Type="http://schemas.openxmlformats.org/officeDocument/2006/relationships/notesSlide" Target="../notesSlides/notesSlide13.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jpeg"/><Relationship Id="rId2" Type="http://schemas.openxmlformats.org/officeDocument/2006/relationships/tags" Target="../tags/tag39.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80.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tags" Target="../tags/tag77.xml"/><Relationship Id="rId26" Type="http://schemas.openxmlformats.org/officeDocument/2006/relationships/oleObject" Target="../embeddings/oleObject12.bin"/><Relationship Id="rId3" Type="http://schemas.openxmlformats.org/officeDocument/2006/relationships/tags" Target="../tags/tag62.xml"/><Relationship Id="rId21" Type="http://schemas.openxmlformats.org/officeDocument/2006/relationships/tags" Target="../tags/tag80.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slideLayout" Target="../slideLayouts/slideLayout11.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tags" Target="../tags/tag79.xml"/><Relationship Id="rId29" Type="http://schemas.openxmlformats.org/officeDocument/2006/relationships/image" Target="../media/image81.emf"/><Relationship Id="rId1" Type="http://schemas.openxmlformats.org/officeDocument/2006/relationships/vmlDrawing" Target="../drawings/vmlDrawing12.v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tags" Target="../tags/tag83.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oleObject" Target="../embeddings/oleObject13.bin"/><Relationship Id="rId10" Type="http://schemas.openxmlformats.org/officeDocument/2006/relationships/tags" Target="../tags/tag69.xml"/><Relationship Id="rId19" Type="http://schemas.openxmlformats.org/officeDocument/2006/relationships/tags" Target="../tags/tag78.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image" Target="../media/image1.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85.xml"/><Relationship Id="rId7" Type="http://schemas.openxmlformats.org/officeDocument/2006/relationships/image" Target="../media/image24.emf"/><Relationship Id="rId2" Type="http://schemas.openxmlformats.org/officeDocument/2006/relationships/tags" Target="../tags/tag84.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notesSlide" Target="../notesSlides/notesSlide15.xml"/><Relationship Id="rId4" Type="http://schemas.openxmlformats.org/officeDocument/2006/relationships/slideLayout" Target="../slideLayouts/slideLayout1.xml"/><Relationship Id="rId9" Type="http://schemas.openxmlformats.org/officeDocument/2006/relationships/image" Target="../media/image83.emf"/></Relationships>
</file>

<file path=ppt/slides/_rels/slide83.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18" Type="http://schemas.openxmlformats.org/officeDocument/2006/relationships/tags" Target="../tags/tag102.xml"/><Relationship Id="rId26" Type="http://schemas.openxmlformats.org/officeDocument/2006/relationships/tags" Target="../tags/tag110.xml"/><Relationship Id="rId39" Type="http://schemas.openxmlformats.org/officeDocument/2006/relationships/tags" Target="../tags/tag123.xml"/><Relationship Id="rId3" Type="http://schemas.openxmlformats.org/officeDocument/2006/relationships/tags" Target="../tags/tag87.xml"/><Relationship Id="rId21" Type="http://schemas.openxmlformats.org/officeDocument/2006/relationships/tags" Target="../tags/tag105.xml"/><Relationship Id="rId34" Type="http://schemas.openxmlformats.org/officeDocument/2006/relationships/tags" Target="../tags/tag118.xml"/><Relationship Id="rId42" Type="http://schemas.openxmlformats.org/officeDocument/2006/relationships/tags" Target="../tags/tag126.xml"/><Relationship Id="rId47" Type="http://schemas.openxmlformats.org/officeDocument/2006/relationships/oleObject" Target="../embeddings/oleObject16.bin"/><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tags" Target="../tags/tag101.xml"/><Relationship Id="rId25" Type="http://schemas.openxmlformats.org/officeDocument/2006/relationships/tags" Target="../tags/tag109.xml"/><Relationship Id="rId33" Type="http://schemas.openxmlformats.org/officeDocument/2006/relationships/tags" Target="../tags/tag117.xml"/><Relationship Id="rId38" Type="http://schemas.openxmlformats.org/officeDocument/2006/relationships/tags" Target="../tags/tag122.xml"/><Relationship Id="rId46" Type="http://schemas.openxmlformats.org/officeDocument/2006/relationships/image" Target="../media/image85.emf"/><Relationship Id="rId2" Type="http://schemas.openxmlformats.org/officeDocument/2006/relationships/tags" Target="../tags/tag86.xml"/><Relationship Id="rId16" Type="http://schemas.openxmlformats.org/officeDocument/2006/relationships/tags" Target="../tags/tag100.xml"/><Relationship Id="rId20" Type="http://schemas.openxmlformats.org/officeDocument/2006/relationships/tags" Target="../tags/tag104.xml"/><Relationship Id="rId29" Type="http://schemas.openxmlformats.org/officeDocument/2006/relationships/tags" Target="../tags/tag113.xml"/><Relationship Id="rId41" Type="http://schemas.openxmlformats.org/officeDocument/2006/relationships/tags" Target="../tags/tag125.xml"/><Relationship Id="rId1" Type="http://schemas.openxmlformats.org/officeDocument/2006/relationships/vmlDrawing" Target="../drawings/vmlDrawing14.vml"/><Relationship Id="rId6" Type="http://schemas.openxmlformats.org/officeDocument/2006/relationships/tags" Target="../tags/tag90.xml"/><Relationship Id="rId11" Type="http://schemas.openxmlformats.org/officeDocument/2006/relationships/tags" Target="../tags/tag95.xml"/><Relationship Id="rId24" Type="http://schemas.openxmlformats.org/officeDocument/2006/relationships/tags" Target="../tags/tag108.xml"/><Relationship Id="rId32" Type="http://schemas.openxmlformats.org/officeDocument/2006/relationships/tags" Target="../tags/tag116.xml"/><Relationship Id="rId37" Type="http://schemas.openxmlformats.org/officeDocument/2006/relationships/tags" Target="../tags/tag121.xml"/><Relationship Id="rId40" Type="http://schemas.openxmlformats.org/officeDocument/2006/relationships/tags" Target="../tags/tag124.xml"/><Relationship Id="rId45" Type="http://schemas.openxmlformats.org/officeDocument/2006/relationships/oleObject" Target="../embeddings/oleObject15.bin"/><Relationship Id="rId5" Type="http://schemas.openxmlformats.org/officeDocument/2006/relationships/tags" Target="../tags/tag89.xml"/><Relationship Id="rId15" Type="http://schemas.openxmlformats.org/officeDocument/2006/relationships/tags" Target="../tags/tag99.xml"/><Relationship Id="rId23" Type="http://schemas.openxmlformats.org/officeDocument/2006/relationships/tags" Target="../tags/tag107.xml"/><Relationship Id="rId28" Type="http://schemas.openxmlformats.org/officeDocument/2006/relationships/tags" Target="../tags/tag112.xml"/><Relationship Id="rId36" Type="http://schemas.openxmlformats.org/officeDocument/2006/relationships/tags" Target="../tags/tag120.xml"/><Relationship Id="rId10" Type="http://schemas.openxmlformats.org/officeDocument/2006/relationships/tags" Target="../tags/tag94.xml"/><Relationship Id="rId19" Type="http://schemas.openxmlformats.org/officeDocument/2006/relationships/tags" Target="../tags/tag103.xml"/><Relationship Id="rId31" Type="http://schemas.openxmlformats.org/officeDocument/2006/relationships/tags" Target="../tags/tag115.xml"/><Relationship Id="rId44" Type="http://schemas.openxmlformats.org/officeDocument/2006/relationships/notesSlide" Target="../notesSlides/notesSlide16.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 Id="rId22" Type="http://schemas.openxmlformats.org/officeDocument/2006/relationships/tags" Target="../tags/tag106.xml"/><Relationship Id="rId27" Type="http://schemas.openxmlformats.org/officeDocument/2006/relationships/tags" Target="../tags/tag111.xml"/><Relationship Id="rId30" Type="http://schemas.openxmlformats.org/officeDocument/2006/relationships/tags" Target="../tags/tag114.xml"/><Relationship Id="rId35" Type="http://schemas.openxmlformats.org/officeDocument/2006/relationships/tags" Target="../tags/tag119.xml"/><Relationship Id="rId43" Type="http://schemas.openxmlformats.org/officeDocument/2006/relationships/slideLayout" Target="../slideLayouts/slideLayout1.xml"/><Relationship Id="rId48" Type="http://schemas.openxmlformats.org/officeDocument/2006/relationships/image" Target="../media/image84.emf"/></Relationships>
</file>

<file path=ppt/slides/_rels/slide84.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tags" Target="../tags/tag138.xml"/><Relationship Id="rId18" Type="http://schemas.openxmlformats.org/officeDocument/2006/relationships/tags" Target="../tags/tag143.xml"/><Relationship Id="rId26" Type="http://schemas.openxmlformats.org/officeDocument/2006/relationships/image" Target="../media/image86.emf"/><Relationship Id="rId3" Type="http://schemas.openxmlformats.org/officeDocument/2006/relationships/tags" Target="../tags/tag128.xml"/><Relationship Id="rId21" Type="http://schemas.openxmlformats.org/officeDocument/2006/relationships/tags" Target="../tags/tag146.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tags" Target="../tags/tag142.xml"/><Relationship Id="rId25" Type="http://schemas.openxmlformats.org/officeDocument/2006/relationships/oleObject" Target="../embeddings/oleObject18.bin"/><Relationship Id="rId2" Type="http://schemas.openxmlformats.org/officeDocument/2006/relationships/tags" Target="../tags/tag127.xml"/><Relationship Id="rId16" Type="http://schemas.openxmlformats.org/officeDocument/2006/relationships/tags" Target="../tags/tag141.xml"/><Relationship Id="rId20" Type="http://schemas.openxmlformats.org/officeDocument/2006/relationships/tags" Target="../tags/tag145.xml"/><Relationship Id="rId1" Type="http://schemas.openxmlformats.org/officeDocument/2006/relationships/vmlDrawing" Target="../drawings/vmlDrawing15.vml"/><Relationship Id="rId6" Type="http://schemas.openxmlformats.org/officeDocument/2006/relationships/tags" Target="../tags/tag131.xml"/><Relationship Id="rId11" Type="http://schemas.openxmlformats.org/officeDocument/2006/relationships/tags" Target="../tags/tag136.xml"/><Relationship Id="rId24" Type="http://schemas.openxmlformats.org/officeDocument/2006/relationships/oleObject" Target="../embeddings/oleObject17.bin"/><Relationship Id="rId5" Type="http://schemas.openxmlformats.org/officeDocument/2006/relationships/tags" Target="../tags/tag130.xml"/><Relationship Id="rId15" Type="http://schemas.openxmlformats.org/officeDocument/2006/relationships/tags" Target="../tags/tag140.xml"/><Relationship Id="rId23" Type="http://schemas.openxmlformats.org/officeDocument/2006/relationships/slideLayout" Target="../slideLayouts/slideLayout1.xml"/><Relationship Id="rId10" Type="http://schemas.openxmlformats.org/officeDocument/2006/relationships/tags" Target="../tags/tag135.xml"/><Relationship Id="rId19" Type="http://schemas.openxmlformats.org/officeDocument/2006/relationships/tags" Target="../tags/tag144.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 Id="rId22" Type="http://schemas.openxmlformats.org/officeDocument/2006/relationships/tags" Target="../tags/tag147.xml"/></Relationships>
</file>

<file path=ppt/slides/_rels/slide85.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openxmlformats.org/officeDocument/2006/relationships/tags" Target="../tags/tag165.xml"/><Relationship Id="rId26" Type="http://schemas.openxmlformats.org/officeDocument/2006/relationships/tags" Target="../tags/tag173.xml"/><Relationship Id="rId3" Type="http://schemas.openxmlformats.org/officeDocument/2006/relationships/tags" Target="../tags/tag150.xml"/><Relationship Id="rId21" Type="http://schemas.openxmlformats.org/officeDocument/2006/relationships/tags" Target="../tags/tag168.xml"/><Relationship Id="rId34" Type="http://schemas.openxmlformats.org/officeDocument/2006/relationships/tags" Target="../tags/tag181.xml"/><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tags" Target="../tags/tag164.xml"/><Relationship Id="rId25" Type="http://schemas.openxmlformats.org/officeDocument/2006/relationships/tags" Target="../tags/tag172.xml"/><Relationship Id="rId33" Type="http://schemas.openxmlformats.org/officeDocument/2006/relationships/tags" Target="../tags/tag180.xml"/><Relationship Id="rId38" Type="http://schemas.openxmlformats.org/officeDocument/2006/relationships/image" Target="../media/image87.emf"/><Relationship Id="rId2" Type="http://schemas.openxmlformats.org/officeDocument/2006/relationships/tags" Target="../tags/tag149.xml"/><Relationship Id="rId16" Type="http://schemas.openxmlformats.org/officeDocument/2006/relationships/tags" Target="../tags/tag163.xml"/><Relationship Id="rId20" Type="http://schemas.openxmlformats.org/officeDocument/2006/relationships/tags" Target="../tags/tag167.xml"/><Relationship Id="rId29" Type="http://schemas.openxmlformats.org/officeDocument/2006/relationships/tags" Target="../tags/tag176.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24" Type="http://schemas.openxmlformats.org/officeDocument/2006/relationships/tags" Target="../tags/tag171.xml"/><Relationship Id="rId32" Type="http://schemas.openxmlformats.org/officeDocument/2006/relationships/tags" Target="../tags/tag179.xml"/><Relationship Id="rId37" Type="http://schemas.openxmlformats.org/officeDocument/2006/relationships/slideLayout" Target="../slideLayouts/slideLayout1.xml"/><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tags" Target="../tags/tag170.xml"/><Relationship Id="rId28" Type="http://schemas.openxmlformats.org/officeDocument/2006/relationships/tags" Target="../tags/tag175.xml"/><Relationship Id="rId36" Type="http://schemas.openxmlformats.org/officeDocument/2006/relationships/tags" Target="../tags/tag183.xml"/><Relationship Id="rId10" Type="http://schemas.openxmlformats.org/officeDocument/2006/relationships/tags" Target="../tags/tag157.xml"/><Relationship Id="rId19" Type="http://schemas.openxmlformats.org/officeDocument/2006/relationships/tags" Target="../tags/tag166.xml"/><Relationship Id="rId31" Type="http://schemas.openxmlformats.org/officeDocument/2006/relationships/tags" Target="../tags/tag178.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tags" Target="../tags/tag169.xml"/><Relationship Id="rId27" Type="http://schemas.openxmlformats.org/officeDocument/2006/relationships/tags" Target="../tags/tag174.xml"/><Relationship Id="rId30" Type="http://schemas.openxmlformats.org/officeDocument/2006/relationships/tags" Target="../tags/tag177.xml"/><Relationship Id="rId35" Type="http://schemas.openxmlformats.org/officeDocument/2006/relationships/tags" Target="../tags/tag182.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842231"/>
            <a:ext cx="7879374" cy="268476"/>
          </a:xfrm>
        </p:spPr>
        <p:txBody>
          <a:bodyPr/>
          <a:lstStyle/>
          <a:p>
            <a:endParaRPr lang="en-US"/>
          </a:p>
        </p:txBody>
      </p:sp>
      <p:pic>
        <p:nvPicPr>
          <p:cNvPr id="4" name="Picture 3"/>
          <p:cNvPicPr>
            <a:picLocks noChangeAspect="1"/>
          </p:cNvPicPr>
          <p:nvPr/>
        </p:nvPicPr>
        <p:blipFill rotWithShape="1">
          <a:blip r:embed="rId2"/>
          <a:srcRect l="12029" t="577" r="12129"/>
          <a:stretch/>
        </p:blipFill>
        <p:spPr>
          <a:xfrm>
            <a:off x="351694" y="255654"/>
            <a:ext cx="8456430" cy="6235798"/>
          </a:xfrm>
          <a:prstGeom prst="rect">
            <a:avLst/>
          </a:prstGeom>
        </p:spPr>
      </p:pic>
      <p:sp>
        <p:nvSpPr>
          <p:cNvPr id="5" name="Text Placeholder 1"/>
          <p:cNvSpPr txBox="1">
            <a:spLocks/>
          </p:cNvSpPr>
          <p:nvPr/>
        </p:nvSpPr>
        <p:spPr>
          <a:xfrm>
            <a:off x="5004048" y="4769154"/>
            <a:ext cx="3888432" cy="604062"/>
          </a:xfrm>
          <a:prstGeom prst="rect">
            <a:avLst/>
          </a:prstGeom>
        </p:spPr>
        <p:txBody>
          <a:bodyPr>
            <a:noAutofit/>
          </a:bodyPr>
          <a:lstStyle>
            <a:lvl1pPr marL="0" indent="0" algn="l" defTabSz="844083" rtl="0" eaLnBrk="1" latinLnBrk="0" hangingPunct="1">
              <a:lnSpc>
                <a:spcPct val="90000"/>
              </a:lnSpc>
              <a:spcBef>
                <a:spcPts val="0"/>
              </a:spcBef>
              <a:buFont typeface="Arial Narrow" pitchFamily="34" charset="0"/>
              <a:buNone/>
              <a:defRPr lang="en-US" sz="1939" b="0" i="0" kern="1200" baseline="0" dirty="0" smtClean="0">
                <a:solidFill>
                  <a:schemeClr val="tx1"/>
                </a:solidFill>
                <a:latin typeface="+mn-lt"/>
                <a:ea typeface="+mn-ea"/>
                <a:cs typeface="+mn-cs"/>
                <a:sym typeface="+mn-lt"/>
              </a:defRPr>
            </a:lvl1pPr>
            <a:lvl2pPr marL="212682" indent="-212682" algn="l" defTabSz="844083" rtl="0" eaLnBrk="1" latinLnBrk="0" hangingPunct="1">
              <a:lnSpc>
                <a:spcPct val="90000"/>
              </a:lnSpc>
              <a:spcBef>
                <a:spcPts val="1108"/>
              </a:spcBef>
              <a:buFont typeface="Arial Narrow" pitchFamily="34" charset="0"/>
              <a:buChar char="&gt;"/>
              <a:defRPr lang="en-US" sz="1939" b="0" kern="1200" dirty="0" smtClean="0">
                <a:solidFill>
                  <a:schemeClr val="tx1"/>
                </a:solidFill>
                <a:latin typeface="+mn-lt"/>
                <a:ea typeface="+mn-ea"/>
                <a:cs typeface="+mn-cs"/>
                <a:sym typeface="+mn-lt"/>
              </a:defRPr>
            </a:lvl2pPr>
            <a:lvl3pPr marL="445303" indent="-216005" algn="l" defTabSz="844083" rtl="0" eaLnBrk="1" latinLnBrk="0" hangingPunct="1">
              <a:lnSpc>
                <a:spcPct val="90000"/>
              </a:lnSpc>
              <a:spcBef>
                <a:spcPts val="369"/>
              </a:spcBef>
              <a:buFont typeface="Arial Narrow" pitchFamily="34" charset="0"/>
              <a:buChar char="–"/>
              <a:defRPr lang="en-US" sz="1939" b="0" kern="1200" dirty="0" smtClean="0">
                <a:solidFill>
                  <a:schemeClr val="tx1"/>
                </a:solidFill>
                <a:latin typeface="+mn-lt"/>
                <a:ea typeface="+mn-ea"/>
                <a:cs typeface="+mn-cs"/>
                <a:sym typeface="+mn-lt"/>
              </a:defRPr>
            </a:lvl3pPr>
            <a:lvl4pPr marL="644693" indent="-186097" algn="l" defTabSz="844083" rtl="0" eaLnBrk="1" latinLnBrk="0" hangingPunct="1">
              <a:lnSpc>
                <a:spcPct val="90000"/>
              </a:lnSpc>
              <a:spcBef>
                <a:spcPts val="185"/>
              </a:spcBef>
              <a:buFont typeface="Arial Narrow" pitchFamily="34" charset="0"/>
              <a:buChar char="-"/>
              <a:defRPr lang="en-US" sz="1939" b="0" kern="1200" dirty="0">
                <a:solidFill>
                  <a:schemeClr val="tx1"/>
                </a:solidFill>
                <a:latin typeface="+mn-lt"/>
                <a:ea typeface="+mn-ea"/>
                <a:cs typeface="+mn-cs"/>
                <a:sym typeface="+mn-lt"/>
              </a:defRPr>
            </a:lvl4pPr>
            <a:lvl5pPr marL="644693" indent="0" algn="l" defTabSz="844083" rtl="0" eaLnBrk="1" latinLnBrk="0" hangingPunct="1">
              <a:lnSpc>
                <a:spcPct val="93000"/>
              </a:lnSpc>
              <a:spcBef>
                <a:spcPts val="0"/>
              </a:spcBef>
              <a:buFont typeface="Arial Narrow" pitchFamily="34" charset="0"/>
              <a:buNone/>
              <a:defRPr sz="1569" kern="1200">
                <a:solidFill>
                  <a:schemeClr val="tx1"/>
                </a:solidFill>
                <a:latin typeface="Arial Narrow" pitchFamily="34" charset="0"/>
                <a:ea typeface="+mn-ea"/>
                <a:cs typeface="+mn-cs"/>
              </a:defRPr>
            </a:lvl5pPr>
            <a:lvl6pPr marL="2321227"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Narrow" pitchFamily="34" charset="0"/>
              <a:buChar char="•"/>
              <a:defRPr sz="1846" kern="1200">
                <a:solidFill>
                  <a:schemeClr val="tx1"/>
                </a:solidFill>
                <a:latin typeface="+mn-lt"/>
                <a:ea typeface="+mn-ea"/>
                <a:cs typeface="+mn-cs"/>
              </a:defRPr>
            </a:lvl9pPr>
          </a:lstStyle>
          <a:p>
            <a:pPr algn="ctr" fontAlgn="auto">
              <a:spcAft>
                <a:spcPts val="0"/>
              </a:spcAft>
            </a:pPr>
            <a:r>
              <a:rPr lang="fr-BE" sz="1600" b="1" dirty="0" smtClean="0"/>
              <a:t>Présentation pour le cours de Michel Damar </a:t>
            </a:r>
          </a:p>
          <a:p>
            <a:pPr algn="ctr" fontAlgn="auto">
              <a:spcAft>
                <a:spcPts val="0"/>
              </a:spcAft>
            </a:pPr>
            <a:r>
              <a:rPr lang="fr-BE" sz="1600" b="1" dirty="0" smtClean="0"/>
              <a:t>à l’Université de Namur</a:t>
            </a:r>
          </a:p>
          <a:p>
            <a:pPr algn="ctr" fontAlgn="auto">
              <a:spcAft>
                <a:spcPts val="0"/>
              </a:spcAft>
            </a:pPr>
            <a:r>
              <a:rPr lang="fr-BE" sz="1600" b="1" dirty="0" smtClean="0"/>
              <a:t>par Laurent Ledoux, </a:t>
            </a:r>
          </a:p>
          <a:p>
            <a:pPr algn="ctr" fontAlgn="auto">
              <a:spcAft>
                <a:spcPts val="0"/>
              </a:spcAft>
            </a:pPr>
            <a:r>
              <a:rPr lang="fr-BE" sz="1600" b="1" dirty="0" smtClean="0"/>
              <a:t>Président du Comité de Direction</a:t>
            </a:r>
          </a:p>
          <a:p>
            <a:pPr algn="ctr" fontAlgn="auto">
              <a:spcAft>
                <a:spcPts val="0"/>
              </a:spcAft>
            </a:pPr>
            <a:r>
              <a:rPr lang="fr-BE" sz="1600" b="1" dirty="0" smtClean="0"/>
              <a:t>02/03/16</a:t>
            </a:r>
            <a:endParaRPr lang="fr-BE" sz="1600" b="1" dirty="0"/>
          </a:p>
        </p:txBody>
      </p:sp>
    </p:spTree>
    <p:extLst>
      <p:ext uri="{BB962C8B-B14F-4D97-AF65-F5344CB8AC3E}">
        <p14:creationId xmlns:p14="http://schemas.microsoft.com/office/powerpoint/2010/main" val="192600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036121"/>
            <a:ext cx="4104456" cy="5251045"/>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251523" y="404664"/>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smtClean="0"/>
              <a:t>Organisation de la veille </a:t>
            </a:r>
            <a:r>
              <a:rPr lang="fr-FR" sz="2585" b="1" dirty="0"/>
              <a:t>stratégique</a:t>
            </a:r>
            <a:endParaRPr lang="en-US" sz="2585" b="1" dirty="0">
              <a:latin typeface="Arial" panose="020B0604020202020204" pitchFamily="34" charset="0"/>
              <a:ea typeface="+mn-ea"/>
              <a:cs typeface="Arial" panose="020B0604020202020204" pitchFamily="34" charset="0"/>
            </a:endParaRPr>
          </a:p>
        </p:txBody>
      </p:sp>
      <p:sp>
        <p:nvSpPr>
          <p:cNvPr id="8" name="Espace réservé du contenu 2"/>
          <p:cNvSpPr txBox="1">
            <a:spLocks/>
          </p:cNvSpPr>
          <p:nvPr/>
        </p:nvSpPr>
        <p:spPr>
          <a:xfrm>
            <a:off x="323530" y="1196752"/>
            <a:ext cx="3888430" cy="332398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nSpc>
                <a:spcPct val="100000"/>
              </a:lnSpc>
            </a:pPr>
            <a:r>
              <a:rPr lang="nl-BE" sz="1800" b="1" i="1" dirty="0" err="1" smtClean="0"/>
              <a:t>Centralisée</a:t>
            </a:r>
            <a:r>
              <a:rPr lang="nl-BE" sz="1800" b="1" i="1" dirty="0" smtClean="0"/>
              <a:t> </a:t>
            </a:r>
          </a:p>
          <a:p>
            <a:pPr lvl="0">
              <a:lnSpc>
                <a:spcPct val="100000"/>
              </a:lnSpc>
            </a:pPr>
            <a:r>
              <a:rPr lang="nl-BE" sz="1800" b="1" i="1" dirty="0"/>
              <a:t>(</a:t>
            </a:r>
            <a:r>
              <a:rPr lang="nl-BE" sz="1800" b="1" i="1" dirty="0" smtClean="0"/>
              <a:t>au </a:t>
            </a:r>
            <a:r>
              <a:rPr lang="nl-BE" sz="1800" b="1" i="1" dirty="0"/>
              <a:t>sein de la </a:t>
            </a:r>
            <a:r>
              <a:rPr lang="nl-BE" sz="1800" b="1" i="1" dirty="0" err="1"/>
              <a:t>cellule</a:t>
            </a:r>
            <a:r>
              <a:rPr lang="nl-BE" sz="1800" b="1" i="1" dirty="0"/>
              <a:t> </a:t>
            </a:r>
            <a:r>
              <a:rPr lang="nl-BE" sz="1800" b="1" i="1" dirty="0" err="1" smtClean="0"/>
              <a:t>stratégique</a:t>
            </a:r>
            <a:r>
              <a:rPr lang="nl-BE" sz="1800" b="1" i="1" dirty="0" smtClean="0"/>
              <a:t>)</a:t>
            </a:r>
            <a:endParaRPr lang="nl-BE" sz="1800" b="1" i="1" dirty="0"/>
          </a:p>
          <a:p>
            <a:pPr lvl="0">
              <a:lnSpc>
                <a:spcPct val="100000"/>
              </a:lnSpc>
            </a:pPr>
            <a:endParaRPr lang="nl-BE" sz="1800" b="1" i="1" dirty="0"/>
          </a:p>
          <a:p>
            <a:pPr marL="246058" indent="-263776">
              <a:lnSpc>
                <a:spcPct val="100000"/>
              </a:lnSpc>
              <a:buFont typeface="Arial" panose="020B0604020202020204" pitchFamily="34" charset="0"/>
              <a:buChar char="•"/>
            </a:pPr>
            <a:r>
              <a:rPr lang="nl-BE" sz="1800" dirty="0" err="1" smtClean="0"/>
              <a:t>Observatoire</a:t>
            </a:r>
            <a:r>
              <a:rPr lang="nl-BE" sz="1800" dirty="0" smtClean="0"/>
              <a:t> </a:t>
            </a:r>
            <a:r>
              <a:rPr lang="nl-BE" sz="1800" dirty="0"/>
              <a:t>de la </a:t>
            </a:r>
            <a:r>
              <a:rPr lang="nl-BE" sz="1800" dirty="0" err="1" smtClean="0"/>
              <a:t>Mobilité</a:t>
            </a:r>
            <a:endParaRPr lang="nl-BE" sz="1800" dirty="0" smtClean="0"/>
          </a:p>
          <a:p>
            <a:pPr marL="246058" indent="-263776">
              <a:lnSpc>
                <a:spcPct val="100000"/>
              </a:lnSpc>
              <a:buFont typeface="Arial" panose="020B0604020202020204" pitchFamily="34" charset="0"/>
              <a:buChar char="•"/>
            </a:pPr>
            <a:endParaRPr lang="nl-BE" sz="1800" dirty="0"/>
          </a:p>
          <a:p>
            <a:pPr marL="246058" indent="-263776">
              <a:lnSpc>
                <a:spcPct val="100000"/>
              </a:lnSpc>
              <a:buFont typeface="Arial" panose="020B0604020202020204" pitchFamily="34" charset="0"/>
              <a:buChar char="•"/>
            </a:pPr>
            <a:r>
              <a:rPr lang="nl-BE" sz="1800" dirty="0" err="1" smtClean="0"/>
              <a:t>Livre</a:t>
            </a:r>
            <a:r>
              <a:rPr lang="nl-BE" sz="1800" dirty="0" smtClean="0"/>
              <a:t> </a:t>
            </a:r>
            <a:r>
              <a:rPr lang="nl-BE" sz="1800" dirty="0" err="1"/>
              <a:t>blanc</a:t>
            </a:r>
            <a:r>
              <a:rPr lang="nl-BE" sz="1800" dirty="0"/>
              <a:t> </a:t>
            </a:r>
            <a:r>
              <a:rPr lang="nl-BE" sz="1800" dirty="0" smtClean="0"/>
              <a:t>de la </a:t>
            </a:r>
            <a:r>
              <a:rPr lang="nl-BE" sz="1800" dirty="0" err="1" smtClean="0"/>
              <a:t>Commission</a:t>
            </a:r>
            <a:r>
              <a:rPr lang="nl-BE" sz="1800" dirty="0" smtClean="0"/>
              <a:t> </a:t>
            </a:r>
            <a:r>
              <a:rPr lang="nl-BE" sz="1800" dirty="0" err="1"/>
              <a:t>E</a:t>
            </a:r>
            <a:r>
              <a:rPr lang="nl-BE" sz="1800" dirty="0" err="1" smtClean="0"/>
              <a:t>uropéenne</a:t>
            </a:r>
            <a:endParaRPr lang="nl-BE" sz="1800" dirty="0"/>
          </a:p>
          <a:p>
            <a:pPr marL="246058" indent="-263776">
              <a:lnSpc>
                <a:spcPct val="100000"/>
              </a:lnSpc>
              <a:buFont typeface="Arial" panose="020B0604020202020204" pitchFamily="34" charset="0"/>
              <a:buChar char="•"/>
            </a:pPr>
            <a:endParaRPr lang="nl-BE" sz="1800" dirty="0" smtClean="0"/>
          </a:p>
          <a:p>
            <a:pPr marL="246058" indent="-263776">
              <a:lnSpc>
                <a:spcPct val="100000"/>
              </a:lnSpc>
              <a:buFont typeface="Arial" panose="020B0604020202020204" pitchFamily="34" charset="0"/>
              <a:buChar char="•"/>
            </a:pPr>
            <a:r>
              <a:rPr lang="nl-BE" sz="1800" dirty="0" smtClean="0"/>
              <a:t>Revue </a:t>
            </a:r>
            <a:r>
              <a:rPr lang="nl-BE" sz="1800" dirty="0"/>
              <a:t>de </a:t>
            </a:r>
            <a:r>
              <a:rPr lang="nl-BE" sz="1800" dirty="0" err="1" smtClean="0"/>
              <a:t>presse</a:t>
            </a:r>
            <a:endParaRPr lang="nl-BE" sz="1800" dirty="0" smtClean="0"/>
          </a:p>
          <a:p>
            <a:pPr marL="246058" indent="-263776">
              <a:lnSpc>
                <a:spcPct val="100000"/>
              </a:lnSpc>
              <a:buFont typeface="Arial" panose="020B0604020202020204" pitchFamily="34" charset="0"/>
              <a:buChar char="•"/>
            </a:pPr>
            <a:endParaRPr lang="nl-BE" sz="1800" dirty="0"/>
          </a:p>
          <a:p>
            <a:pPr marL="246058" indent="-263776">
              <a:lnSpc>
                <a:spcPct val="100000"/>
              </a:lnSpc>
              <a:buFont typeface="Arial" panose="020B0604020202020204" pitchFamily="34" charset="0"/>
              <a:buChar char="•"/>
            </a:pPr>
            <a:r>
              <a:rPr lang="nl-BE" sz="1800" dirty="0" smtClean="0"/>
              <a:t>Analyses </a:t>
            </a:r>
            <a:r>
              <a:rPr lang="nl-BE" sz="1800" dirty="0"/>
              <a:t>des </a:t>
            </a:r>
            <a:r>
              <a:rPr lang="nl-BE" sz="1800" dirty="0" err="1" smtClean="0"/>
              <a:t>informations</a:t>
            </a:r>
            <a:r>
              <a:rPr lang="nl-BE" sz="1800" dirty="0" smtClean="0"/>
              <a:t> et </a:t>
            </a:r>
            <a:r>
              <a:rPr lang="nl-BE" sz="1800" dirty="0"/>
              <a:t>enquêtes </a:t>
            </a:r>
            <a:r>
              <a:rPr lang="nl-BE" sz="1800" dirty="0" err="1"/>
              <a:t>clients</a:t>
            </a:r>
            <a:r>
              <a:rPr lang="en-US" sz="1800" dirty="0"/>
              <a:t/>
            </a:r>
            <a:br>
              <a:rPr lang="en-US" sz="1800" dirty="0"/>
            </a:br>
            <a:endParaRPr lang="en-US" sz="1800" b="1" dirty="0"/>
          </a:p>
        </p:txBody>
      </p:sp>
      <p:sp>
        <p:nvSpPr>
          <p:cNvPr id="20" name="Rectangle 19"/>
          <p:cNvSpPr/>
          <p:nvPr/>
        </p:nvSpPr>
        <p:spPr>
          <a:xfrm>
            <a:off x="4557170" y="1036121"/>
            <a:ext cx="4320480" cy="5251045"/>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697759" y="1043957"/>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4638469" y="1163647"/>
            <a:ext cx="4109995" cy="298543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nl-BE" sz="1800" b="1" i="1" dirty="0" err="1" smtClean="0"/>
              <a:t>Décentralisée</a:t>
            </a:r>
            <a:r>
              <a:rPr lang="nl-BE" sz="1800" b="1" i="1" dirty="0" smtClean="0"/>
              <a:t> </a:t>
            </a:r>
            <a:endParaRPr lang="nl-BE" sz="1800" b="1" i="1" dirty="0"/>
          </a:p>
          <a:p>
            <a:pPr>
              <a:lnSpc>
                <a:spcPct val="100000"/>
              </a:lnSpc>
            </a:pPr>
            <a:r>
              <a:rPr lang="nl-BE" sz="1800" b="1" i="1" dirty="0" smtClean="0"/>
              <a:t>(</a:t>
            </a:r>
            <a:r>
              <a:rPr lang="nl-BE" sz="1800" b="1" i="1" dirty="0" err="1" smtClean="0"/>
              <a:t>centre</a:t>
            </a:r>
            <a:r>
              <a:rPr lang="nl-BE" sz="1800" b="1" i="1" dirty="0" smtClean="0"/>
              <a:t> </a:t>
            </a:r>
            <a:r>
              <a:rPr lang="nl-BE" sz="1800" b="1" i="1" dirty="0"/>
              <a:t>de </a:t>
            </a:r>
            <a:r>
              <a:rPr lang="nl-BE" sz="1800" b="1" i="1" dirty="0" err="1"/>
              <a:t>gravité</a:t>
            </a:r>
            <a:r>
              <a:rPr lang="nl-BE" sz="1800" b="1" i="1" dirty="0"/>
              <a:t> dans les </a:t>
            </a:r>
            <a:r>
              <a:rPr lang="nl-BE" sz="1800" b="1" i="1" dirty="0" smtClean="0"/>
              <a:t>DG)</a:t>
            </a:r>
            <a:endParaRPr lang="en-US" sz="1800" dirty="0"/>
          </a:p>
          <a:p>
            <a:pPr marL="246058" indent="-263776">
              <a:lnSpc>
                <a:spcPct val="100000"/>
              </a:lnSpc>
              <a:buFont typeface="Arial" panose="020B0604020202020204" pitchFamily="34" charset="0"/>
              <a:buChar char="•"/>
            </a:pPr>
            <a:endParaRPr lang="en-US" sz="1800" dirty="0" smtClean="0"/>
          </a:p>
          <a:p>
            <a:pPr marL="246058" indent="-263776">
              <a:lnSpc>
                <a:spcPct val="100000"/>
              </a:lnSpc>
              <a:buFont typeface="Arial" panose="020B0604020202020204" pitchFamily="34" charset="0"/>
              <a:buChar char="•"/>
            </a:pPr>
            <a:r>
              <a:rPr lang="en-US" sz="1800" dirty="0" smtClean="0"/>
              <a:t>Les </a:t>
            </a:r>
            <a:r>
              <a:rPr lang="en-US" sz="1800" dirty="0"/>
              <a:t>plans de management </a:t>
            </a:r>
            <a:r>
              <a:rPr lang="en-US" sz="1800" dirty="0" err="1"/>
              <a:t>seront</a:t>
            </a:r>
            <a:r>
              <a:rPr lang="en-US" sz="1800" dirty="0"/>
              <a:t> </a:t>
            </a:r>
            <a:r>
              <a:rPr lang="en-US" sz="1800" dirty="0" err="1"/>
              <a:t>repris</a:t>
            </a:r>
            <a:r>
              <a:rPr lang="en-US" sz="1800" dirty="0"/>
              <a:t> à </a:t>
            </a:r>
            <a:r>
              <a:rPr lang="en-US" sz="1800" dirty="0" err="1"/>
              <a:t>l’avenir</a:t>
            </a:r>
            <a:r>
              <a:rPr lang="en-US" sz="1800" dirty="0"/>
              <a:t> </a:t>
            </a:r>
            <a:r>
              <a:rPr lang="en-US" sz="1800" dirty="0" err="1"/>
              <a:t>dans</a:t>
            </a:r>
            <a:r>
              <a:rPr lang="en-US" sz="1800" dirty="0"/>
              <a:t> le </a:t>
            </a:r>
            <a:r>
              <a:rPr lang="en-US" sz="1800" dirty="0" err="1"/>
              <a:t>contrat</a:t>
            </a:r>
            <a:r>
              <a:rPr lang="en-US" sz="1800" dirty="0"/>
              <a:t> </a:t>
            </a:r>
            <a:r>
              <a:rPr lang="en-US" sz="1800" dirty="0" err="1"/>
              <a:t>d’administration</a:t>
            </a:r>
            <a:r>
              <a:rPr lang="en-US" sz="1800" dirty="0"/>
              <a:t>;</a:t>
            </a:r>
          </a:p>
          <a:p>
            <a:pPr marL="246058" indent="-263776">
              <a:lnSpc>
                <a:spcPct val="100000"/>
              </a:lnSpc>
              <a:buFont typeface="Arial" panose="020B0604020202020204" pitchFamily="34" charset="0"/>
              <a:buChar char="•"/>
            </a:pPr>
            <a:endParaRPr lang="nl-BE" sz="1800" dirty="0" smtClean="0"/>
          </a:p>
          <a:p>
            <a:pPr marL="246058" indent="-263776">
              <a:lnSpc>
                <a:spcPct val="100000"/>
              </a:lnSpc>
              <a:buFont typeface="Arial" panose="020B0604020202020204" pitchFamily="34" charset="0"/>
              <a:buChar char="•"/>
            </a:pPr>
            <a:r>
              <a:rPr lang="nl-BE" sz="1800" dirty="0" err="1" smtClean="0"/>
              <a:t>Celui</a:t>
            </a:r>
            <a:r>
              <a:rPr lang="nl-BE" sz="1800" dirty="0" smtClean="0"/>
              <a:t>-ci </a:t>
            </a:r>
            <a:r>
              <a:rPr lang="nl-BE" sz="1800" dirty="0" err="1"/>
              <a:t>fera</a:t>
            </a:r>
            <a:r>
              <a:rPr lang="nl-BE" sz="1800" dirty="0"/>
              <a:t> </a:t>
            </a:r>
            <a:r>
              <a:rPr lang="nl-BE" sz="1800" dirty="0" err="1"/>
              <a:t>l’objet</a:t>
            </a:r>
            <a:r>
              <a:rPr lang="nl-BE" sz="1800" dirty="0"/>
              <a:t> </a:t>
            </a:r>
            <a:r>
              <a:rPr lang="nl-BE" sz="1800" dirty="0" err="1"/>
              <a:t>d’un</a:t>
            </a:r>
            <a:r>
              <a:rPr lang="nl-BE" sz="1800" dirty="0"/>
              <a:t> </a:t>
            </a:r>
            <a:r>
              <a:rPr lang="nl-BE" sz="1800" dirty="0" err="1"/>
              <a:t>suivi</a:t>
            </a:r>
            <a:r>
              <a:rPr lang="nl-BE" sz="1800" dirty="0"/>
              <a:t> </a:t>
            </a:r>
            <a:r>
              <a:rPr lang="nl-BE" sz="1800" dirty="0" err="1"/>
              <a:t>trimestriel</a:t>
            </a:r>
            <a:r>
              <a:rPr lang="nl-BE" sz="1800" dirty="0"/>
              <a:t> du Comité de </a:t>
            </a:r>
            <a:r>
              <a:rPr lang="nl-BE" sz="1800" dirty="0" err="1"/>
              <a:t>direction</a:t>
            </a:r>
            <a:r>
              <a:rPr lang="nl-BE" sz="1800" dirty="0"/>
              <a:t> </a:t>
            </a:r>
            <a:r>
              <a:rPr lang="nl-BE" sz="1800" dirty="0" err="1"/>
              <a:t>sur</a:t>
            </a:r>
            <a:r>
              <a:rPr lang="nl-BE" sz="1800" dirty="0"/>
              <a:t> base </a:t>
            </a:r>
            <a:r>
              <a:rPr lang="nl-BE" sz="1800" dirty="0" err="1"/>
              <a:t>d’objectifs</a:t>
            </a:r>
            <a:r>
              <a:rPr lang="nl-BE" sz="1800" dirty="0"/>
              <a:t> SMART.</a:t>
            </a:r>
            <a:r>
              <a:rPr lang="en-US" sz="1800" dirty="0"/>
              <a:t/>
            </a:r>
            <a:br>
              <a:rPr lang="en-US" sz="1800" dirty="0"/>
            </a:br>
            <a:r>
              <a:rPr lang="en-US" sz="1800" dirty="0"/>
              <a:t/>
            </a:r>
            <a:br>
              <a:rPr lang="en-US" sz="1800" dirty="0"/>
            </a:br>
            <a:endParaRPr lang="en-US" sz="1400" dirty="0"/>
          </a:p>
        </p:txBody>
      </p:sp>
    </p:spTree>
    <p:extLst>
      <p:ext uri="{BB962C8B-B14F-4D97-AF65-F5344CB8AC3E}">
        <p14:creationId xmlns:p14="http://schemas.microsoft.com/office/powerpoint/2010/main" val="9342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build="p"/>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036121"/>
            <a:ext cx="5184576" cy="5489223"/>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179512" y="332656"/>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a:t>Informations pour piloter </a:t>
            </a:r>
            <a:r>
              <a:rPr lang="fr-FR" sz="2585" b="1" dirty="0" smtClean="0"/>
              <a:t>changement</a:t>
            </a:r>
            <a:r>
              <a:rPr lang="fr-FR" sz="2585" b="1" dirty="0"/>
              <a:t>, </a:t>
            </a:r>
            <a:r>
              <a:rPr lang="fr-FR" sz="2585" b="1" dirty="0" smtClean="0"/>
              <a:t>projets </a:t>
            </a:r>
            <a:r>
              <a:rPr lang="fr-FR" sz="2585" b="1" dirty="0"/>
              <a:t>et </a:t>
            </a:r>
            <a:r>
              <a:rPr lang="fr-FR" sz="2585" b="1" dirty="0" smtClean="0"/>
              <a:t>opérations</a:t>
            </a:r>
            <a:endParaRPr lang="en-US" sz="2585" b="1" dirty="0">
              <a:latin typeface="Arial" panose="020B0604020202020204" pitchFamily="34" charset="0"/>
              <a:ea typeface="+mn-ea"/>
              <a:cs typeface="Arial" panose="020B0604020202020204" pitchFamily="34" charset="0"/>
            </a:endParaRPr>
          </a:p>
        </p:txBody>
      </p:sp>
      <p:sp>
        <p:nvSpPr>
          <p:cNvPr id="6" name="Espace réservé du contenu 2"/>
          <p:cNvSpPr>
            <a:spLocks noGrp="1"/>
          </p:cNvSpPr>
          <p:nvPr>
            <p:ph idx="1"/>
          </p:nvPr>
        </p:nvSpPr>
        <p:spPr>
          <a:xfrm>
            <a:off x="323528" y="1713118"/>
            <a:ext cx="5040560" cy="4670381"/>
          </a:xfrm>
        </p:spPr>
        <p:txBody>
          <a:bodyPr vert="horz" wrap="square" lIns="0" tIns="0" rIns="0" bIns="0" rtlCol="0">
            <a:spAutoFit/>
          </a:bodyPr>
          <a:lstStyle/>
          <a:p>
            <a:pPr marL="263776" indent="-263776" fontAlgn="base">
              <a:spcAft>
                <a:spcPct val="0"/>
              </a:spcAft>
              <a:buFont typeface="Wingdings" panose="05000000000000000000" pitchFamily="2" charset="2"/>
              <a:buChar char="§"/>
            </a:pPr>
            <a:r>
              <a:rPr lang="fr-BE" sz="1477" u="sng" dirty="0"/>
              <a:t>Valeurs</a:t>
            </a:r>
            <a:r>
              <a:rPr lang="nl-BE" sz="1477" dirty="0"/>
              <a:t>: </a:t>
            </a:r>
            <a:r>
              <a:rPr lang="nl-BE" sz="1477" dirty="0" err="1"/>
              <a:t>orientation</a:t>
            </a:r>
            <a:r>
              <a:rPr lang="nl-BE" sz="1477" dirty="0"/>
              <a:t> </a:t>
            </a:r>
            <a:r>
              <a:rPr lang="nl-BE" sz="1477" dirty="0" err="1"/>
              <a:t>client</a:t>
            </a:r>
            <a:r>
              <a:rPr lang="nl-BE" sz="1477" dirty="0"/>
              <a:t>, </a:t>
            </a:r>
            <a:r>
              <a:rPr lang="nl-BE" sz="1477" dirty="0" err="1"/>
              <a:t>confiance</a:t>
            </a:r>
            <a:r>
              <a:rPr lang="nl-BE" sz="1477" dirty="0"/>
              <a:t>, autonomie, </a:t>
            </a:r>
            <a:r>
              <a:rPr lang="nl-BE" sz="1477" dirty="0" err="1"/>
              <a:t>responsabilisation</a:t>
            </a:r>
            <a:r>
              <a:rPr lang="en-US" sz="1477" dirty="0"/>
              <a:t/>
            </a:r>
            <a:br>
              <a:rPr lang="en-US" sz="1477" dirty="0"/>
            </a:br>
            <a:endParaRPr lang="en-US" sz="1477" dirty="0" smtClean="0"/>
          </a:p>
          <a:p>
            <a:pPr marL="263776" indent="-263776" fontAlgn="base">
              <a:spcAft>
                <a:spcPct val="0"/>
              </a:spcAft>
              <a:buFont typeface="Wingdings" panose="05000000000000000000" pitchFamily="2" charset="2"/>
              <a:buChar char="§"/>
            </a:pPr>
            <a:r>
              <a:rPr lang="nl-BE" sz="1477" dirty="0" err="1" smtClean="0"/>
              <a:t>Concrétisées</a:t>
            </a:r>
            <a:r>
              <a:rPr lang="nl-BE" sz="1477" dirty="0" smtClean="0"/>
              <a:t> </a:t>
            </a:r>
            <a:r>
              <a:rPr lang="nl-BE" sz="1477" dirty="0"/>
              <a:t>dans des </a:t>
            </a:r>
            <a:r>
              <a:rPr lang="nl-BE" sz="1477" dirty="0" err="1"/>
              <a:t>trajets</a:t>
            </a:r>
            <a:r>
              <a:rPr lang="nl-BE" sz="1477" dirty="0"/>
              <a:t> de changement : </a:t>
            </a:r>
            <a:endParaRPr lang="nl-BE" sz="1477" dirty="0" smtClean="0"/>
          </a:p>
          <a:p>
            <a:pPr marL="447675" lvl="1" indent="-184150" fontAlgn="base">
              <a:spcAft>
                <a:spcPct val="0"/>
              </a:spcAft>
              <a:buFont typeface="Arial" panose="020B0604020202020204" pitchFamily="34" charset="0"/>
              <a:buChar char="•"/>
            </a:pPr>
            <a:r>
              <a:rPr lang="nl-BE" sz="1477" dirty="0" smtClean="0"/>
              <a:t>Mobi4U, </a:t>
            </a:r>
            <a:r>
              <a:rPr lang="nl-BE" sz="1477" dirty="0" err="1" smtClean="0"/>
              <a:t>MobiConnect</a:t>
            </a:r>
            <a:r>
              <a:rPr lang="nl-BE" sz="1477" dirty="0" smtClean="0"/>
              <a:t>, Drive (</a:t>
            </a:r>
            <a:r>
              <a:rPr lang="nl-BE" sz="1477" dirty="0" err="1" smtClean="0"/>
              <a:t>voir</a:t>
            </a:r>
            <a:r>
              <a:rPr lang="nl-BE" sz="1477" dirty="0" smtClean="0"/>
              <a:t> slides </a:t>
            </a:r>
            <a:r>
              <a:rPr lang="nl-BE" sz="1477" dirty="0" err="1" smtClean="0"/>
              <a:t>suivants</a:t>
            </a:r>
            <a:r>
              <a:rPr lang="nl-BE" sz="1477" dirty="0"/>
              <a:t>)</a:t>
            </a:r>
            <a:endParaRPr lang="nl-BE" sz="1477" dirty="0"/>
          </a:p>
          <a:p>
            <a:pPr marL="447675" lvl="1" indent="-184150" fontAlgn="base">
              <a:spcAft>
                <a:spcPct val="0"/>
              </a:spcAft>
              <a:buFont typeface="Arial" panose="020B0604020202020204" pitchFamily="34" charset="0"/>
              <a:buChar char="•"/>
            </a:pPr>
            <a:r>
              <a:rPr lang="nl-BE" sz="1477" dirty="0" err="1" smtClean="0"/>
              <a:t>InVivo</a:t>
            </a:r>
            <a:endParaRPr lang="en-US" sz="1477" dirty="0"/>
          </a:p>
          <a:p>
            <a:pPr marL="447675" lvl="1" indent="-184150" fontAlgn="base">
              <a:spcAft>
                <a:spcPct val="0"/>
              </a:spcAft>
              <a:buFont typeface="Arial" panose="020B0604020202020204" pitchFamily="34" charset="0"/>
              <a:buChar char="•"/>
            </a:pPr>
            <a:r>
              <a:rPr lang="nl-BE" sz="1477" dirty="0" smtClean="0"/>
              <a:t>Enquêtes </a:t>
            </a:r>
            <a:r>
              <a:rPr lang="nl-BE" sz="1477" dirty="0"/>
              <a:t>de </a:t>
            </a:r>
            <a:r>
              <a:rPr lang="nl-BE" sz="1477" dirty="0" err="1" smtClean="0"/>
              <a:t>personnel</a:t>
            </a:r>
            <a:endParaRPr lang="nl-BE" sz="1477" dirty="0"/>
          </a:p>
          <a:p>
            <a:pPr marL="447675" lvl="1" indent="-184150" fontAlgn="base">
              <a:spcAft>
                <a:spcPct val="0"/>
              </a:spcAft>
              <a:buFont typeface="Arial" panose="020B0604020202020204" pitchFamily="34" charset="0"/>
              <a:buChar char="•"/>
            </a:pPr>
            <a:r>
              <a:rPr lang="nl-BE" sz="1477" dirty="0" err="1" smtClean="0"/>
              <a:t>Baromètre</a:t>
            </a:r>
            <a:r>
              <a:rPr lang="nl-BE" sz="1477" dirty="0" smtClean="0"/>
              <a:t> </a:t>
            </a:r>
            <a:r>
              <a:rPr lang="nl-BE" sz="1477" dirty="0"/>
              <a:t>de la </a:t>
            </a:r>
            <a:r>
              <a:rPr lang="nl-BE" sz="1477" dirty="0" err="1" smtClean="0"/>
              <a:t>responsabilisation</a:t>
            </a:r>
            <a:endParaRPr lang="nl-BE" sz="1477" dirty="0"/>
          </a:p>
          <a:p>
            <a:pPr marL="447675" lvl="1" indent="-184150" fontAlgn="base">
              <a:spcAft>
                <a:spcPct val="0"/>
              </a:spcAft>
              <a:buFont typeface="Arial" panose="020B0604020202020204" pitchFamily="34" charset="0"/>
              <a:buChar char="•"/>
            </a:pPr>
            <a:r>
              <a:rPr lang="nl-BE" sz="1477" dirty="0" err="1" smtClean="0"/>
              <a:t>Texte</a:t>
            </a:r>
            <a:r>
              <a:rPr lang="nl-BE" sz="1477" dirty="0" smtClean="0"/>
              <a:t> </a:t>
            </a:r>
            <a:r>
              <a:rPr lang="nl-BE" sz="1477" dirty="0"/>
              <a:t>de </a:t>
            </a:r>
            <a:r>
              <a:rPr lang="nl-BE" sz="1477" dirty="0" err="1"/>
              <a:t>vision</a:t>
            </a:r>
            <a:r>
              <a:rPr lang="nl-BE" sz="1477" dirty="0"/>
              <a:t> NWOW </a:t>
            </a:r>
            <a:r>
              <a:rPr lang="nl-BE" sz="1477" dirty="0" err="1"/>
              <a:t>sur</a:t>
            </a:r>
            <a:r>
              <a:rPr lang="nl-BE" sz="1477" dirty="0"/>
              <a:t> base de </a:t>
            </a:r>
            <a:r>
              <a:rPr lang="nl-BE" sz="1477" dirty="0" err="1"/>
              <a:t>groupes</a:t>
            </a:r>
            <a:r>
              <a:rPr lang="nl-BE" sz="1477" dirty="0"/>
              <a:t> de </a:t>
            </a:r>
            <a:r>
              <a:rPr lang="nl-BE" sz="1477" dirty="0" err="1"/>
              <a:t>réflexion</a:t>
            </a:r>
            <a:r>
              <a:rPr lang="nl-BE" sz="1477" dirty="0"/>
              <a:t> </a:t>
            </a:r>
            <a:r>
              <a:rPr lang="nl-BE" sz="1477" dirty="0" err="1"/>
              <a:t>entre</a:t>
            </a:r>
            <a:r>
              <a:rPr lang="nl-BE" sz="1477" dirty="0"/>
              <a:t> </a:t>
            </a:r>
            <a:r>
              <a:rPr lang="nl-BE" sz="1477" dirty="0" err="1" smtClean="0"/>
              <a:t>avec</a:t>
            </a:r>
            <a:r>
              <a:rPr lang="nl-BE" sz="1477" dirty="0" smtClean="0"/>
              <a:t> les collaborateurs </a:t>
            </a:r>
            <a:r>
              <a:rPr lang="nl-BE" sz="1477" dirty="0"/>
              <a:t>(</a:t>
            </a:r>
            <a:r>
              <a:rPr lang="nl-BE" sz="1477" dirty="0" err="1"/>
              <a:t>travail</a:t>
            </a:r>
            <a:r>
              <a:rPr lang="nl-BE" sz="1477" dirty="0"/>
              <a:t> en mode </a:t>
            </a:r>
            <a:r>
              <a:rPr lang="nl-BE" sz="1477" dirty="0" err="1"/>
              <a:t>résultats</a:t>
            </a:r>
            <a:r>
              <a:rPr lang="nl-BE" sz="1477" dirty="0"/>
              <a:t>, </a:t>
            </a:r>
            <a:r>
              <a:rPr lang="nl-BE" sz="1477" dirty="0" err="1"/>
              <a:t>indépendamment</a:t>
            </a:r>
            <a:r>
              <a:rPr lang="nl-BE" sz="1477" dirty="0"/>
              <a:t> du </a:t>
            </a:r>
            <a:r>
              <a:rPr lang="nl-BE" sz="1477" dirty="0" err="1"/>
              <a:t>temps</a:t>
            </a:r>
            <a:r>
              <a:rPr lang="nl-BE" sz="1477" dirty="0"/>
              <a:t> et du </a:t>
            </a:r>
            <a:r>
              <a:rPr lang="nl-BE" sz="1477" dirty="0" err="1"/>
              <a:t>lieu</a:t>
            </a:r>
            <a:r>
              <a:rPr lang="nl-BE" sz="1477" dirty="0"/>
              <a:t>, </a:t>
            </a:r>
            <a:r>
              <a:rPr lang="nl-BE" sz="1477" dirty="0" err="1"/>
              <a:t>hiérarchie</a:t>
            </a:r>
            <a:r>
              <a:rPr lang="nl-BE" sz="1477" dirty="0"/>
              <a:t> </a:t>
            </a:r>
            <a:r>
              <a:rPr lang="nl-BE" sz="1477" dirty="0" err="1" smtClean="0"/>
              <a:t>plane</a:t>
            </a:r>
            <a:r>
              <a:rPr lang="nl-BE" sz="1477" dirty="0" smtClean="0"/>
              <a:t>)</a:t>
            </a:r>
            <a:endParaRPr lang="nl-BE" sz="1477" dirty="0"/>
          </a:p>
          <a:p>
            <a:pPr marL="447675" lvl="1" indent="-184150" fontAlgn="base">
              <a:spcAft>
                <a:spcPct val="0"/>
              </a:spcAft>
              <a:buFont typeface="Arial" panose="020B0604020202020204" pitchFamily="34" charset="0"/>
              <a:buChar char="•"/>
            </a:pPr>
            <a:r>
              <a:rPr lang="nl-BE" sz="1477" dirty="0" smtClean="0"/>
              <a:t>CSC</a:t>
            </a:r>
            <a:r>
              <a:rPr lang="nl-BE" sz="1477" dirty="0"/>
              <a:t>, CIC, </a:t>
            </a:r>
            <a:r>
              <a:rPr lang="nl-BE" sz="1477" dirty="0" smtClean="0"/>
              <a:t>CCB</a:t>
            </a:r>
            <a:endParaRPr lang="nl-BE" sz="1477" dirty="0"/>
          </a:p>
          <a:p>
            <a:pPr marL="447675" lvl="1" indent="-184150" fontAlgn="base">
              <a:spcAft>
                <a:spcPct val="0"/>
              </a:spcAft>
              <a:buFont typeface="Arial" panose="020B0604020202020204" pitchFamily="34" charset="0"/>
              <a:buChar char="•"/>
            </a:pPr>
            <a:r>
              <a:rPr lang="nl-BE" sz="1477" dirty="0" smtClean="0"/>
              <a:t>Autorité </a:t>
            </a:r>
            <a:r>
              <a:rPr lang="nl-BE" sz="1477" dirty="0" err="1"/>
              <a:t>participative</a:t>
            </a:r>
            <a:r>
              <a:rPr lang="nl-BE" sz="1477" dirty="0"/>
              <a:t> &amp; </a:t>
            </a:r>
            <a:r>
              <a:rPr lang="nl-BE" sz="1477" dirty="0" err="1"/>
              <a:t>Cocréation</a:t>
            </a:r>
            <a:r>
              <a:rPr lang="nl-BE" sz="1477" dirty="0"/>
              <a:t> (</a:t>
            </a:r>
            <a:r>
              <a:rPr lang="nl-BE" sz="1477" dirty="0" err="1"/>
              <a:t>l’autorité</a:t>
            </a:r>
            <a:r>
              <a:rPr lang="nl-BE" sz="1477" dirty="0"/>
              <a:t> </a:t>
            </a:r>
            <a:r>
              <a:rPr lang="nl-BE" sz="1477" dirty="0" err="1"/>
              <a:t>consulte</a:t>
            </a:r>
            <a:r>
              <a:rPr lang="nl-BE" sz="1477" dirty="0"/>
              <a:t> les différents stakeholders et </a:t>
            </a:r>
            <a:r>
              <a:rPr lang="nl-BE" sz="1477" dirty="0" err="1"/>
              <a:t>tient</a:t>
            </a:r>
            <a:r>
              <a:rPr lang="nl-BE" sz="1477" dirty="0"/>
              <a:t> </a:t>
            </a:r>
            <a:r>
              <a:rPr lang="nl-BE" sz="1477" dirty="0" err="1"/>
              <a:t>compte</a:t>
            </a:r>
            <a:r>
              <a:rPr lang="nl-BE" sz="1477" dirty="0"/>
              <a:t> de </a:t>
            </a:r>
            <a:r>
              <a:rPr lang="nl-BE" sz="1477" dirty="0" err="1"/>
              <a:t>leurs</a:t>
            </a:r>
            <a:r>
              <a:rPr lang="nl-BE" sz="1477" dirty="0"/>
              <a:t> avis) </a:t>
            </a:r>
            <a:br>
              <a:rPr lang="nl-BE" sz="1477" dirty="0"/>
            </a:br>
            <a:r>
              <a:rPr lang="nl-BE" sz="1477" dirty="0"/>
              <a:t>Ex.: Corporate </a:t>
            </a:r>
            <a:r>
              <a:rPr lang="nl-BE" sz="1477" dirty="0" err="1"/>
              <a:t>Governance</a:t>
            </a:r>
            <a:r>
              <a:rPr lang="nl-BE" sz="1477" dirty="0"/>
              <a:t> Transport </a:t>
            </a:r>
            <a:r>
              <a:rPr lang="nl-BE" sz="1477" dirty="0" err="1"/>
              <a:t>maritime</a:t>
            </a:r>
            <a:r>
              <a:rPr lang="nl-BE" sz="1477" dirty="0"/>
              <a:t> (</a:t>
            </a:r>
            <a:r>
              <a:rPr lang="nl-BE" sz="1477" dirty="0" err="1"/>
              <a:t>collaboration</a:t>
            </a:r>
            <a:r>
              <a:rPr lang="nl-BE" sz="1477" dirty="0"/>
              <a:t> et </a:t>
            </a:r>
            <a:r>
              <a:rPr lang="nl-BE" sz="1477" dirty="0" err="1"/>
              <a:t>arrangements</a:t>
            </a:r>
            <a:r>
              <a:rPr lang="nl-BE" sz="1477" dirty="0"/>
              <a:t> </a:t>
            </a:r>
            <a:r>
              <a:rPr lang="nl-BE" sz="1477" dirty="0" err="1"/>
              <a:t>concrets</a:t>
            </a:r>
            <a:r>
              <a:rPr lang="nl-BE" sz="1477" dirty="0"/>
              <a:t>).</a:t>
            </a:r>
            <a:r>
              <a:rPr lang="en-US" sz="1477" dirty="0"/>
              <a:t/>
            </a:r>
            <a:br>
              <a:rPr lang="en-US" sz="1477" dirty="0"/>
            </a:br>
            <a:endParaRPr lang="en-US" sz="1477" dirty="0" smtClean="0"/>
          </a:p>
          <a:p>
            <a:pPr marL="263776" indent="-263776" fontAlgn="base">
              <a:spcAft>
                <a:spcPct val="0"/>
              </a:spcAft>
              <a:buFont typeface="Wingdings" panose="05000000000000000000" pitchFamily="2" charset="2"/>
              <a:buChar char="§"/>
            </a:pPr>
            <a:r>
              <a:rPr lang="en-US" sz="1477" dirty="0" err="1" smtClean="0"/>
              <a:t>Suivi</a:t>
            </a:r>
            <a:r>
              <a:rPr lang="en-US" sz="1477" dirty="0" smtClean="0"/>
              <a:t> </a:t>
            </a:r>
            <a:r>
              <a:rPr lang="en-US" sz="1477" dirty="0" err="1"/>
              <a:t>assuré</a:t>
            </a:r>
            <a:r>
              <a:rPr lang="en-US" sz="1477" dirty="0"/>
              <a:t> par un PMO central, des PMO </a:t>
            </a:r>
            <a:r>
              <a:rPr lang="en-US" sz="1477" dirty="0" err="1"/>
              <a:t>dans</a:t>
            </a:r>
            <a:r>
              <a:rPr lang="en-US" sz="1477" dirty="0"/>
              <a:t> </a:t>
            </a:r>
            <a:r>
              <a:rPr lang="en-US" sz="1477" dirty="0" err="1"/>
              <a:t>chaque</a:t>
            </a:r>
            <a:r>
              <a:rPr lang="en-US" sz="1477" dirty="0"/>
              <a:t> DG et un PMO </a:t>
            </a:r>
            <a:r>
              <a:rPr lang="en-US" sz="1477" dirty="0" smtClean="0"/>
              <a:t>TIC</a:t>
            </a:r>
            <a:endParaRPr lang="en-US" sz="1477" dirty="0"/>
          </a:p>
        </p:txBody>
      </p:sp>
      <p:sp>
        <p:nvSpPr>
          <p:cNvPr id="8" name="Espace réservé du contenu 2"/>
          <p:cNvSpPr txBox="1">
            <a:spLocks/>
          </p:cNvSpPr>
          <p:nvPr/>
        </p:nvSpPr>
        <p:spPr>
          <a:xfrm>
            <a:off x="323528" y="1177007"/>
            <a:ext cx="3672406" cy="30777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en-US" sz="2000" b="1" i="1" dirty="0" err="1" smtClean="0"/>
              <a:t>Projets</a:t>
            </a:r>
            <a:r>
              <a:rPr lang="en-US" sz="2000" b="1" i="1" dirty="0" smtClean="0"/>
              <a:t> </a:t>
            </a:r>
            <a:r>
              <a:rPr lang="en-US" sz="2000" b="1" i="1" dirty="0" err="1"/>
              <a:t>changement</a:t>
            </a:r>
            <a:r>
              <a:rPr lang="en-US" sz="2000" b="1" i="1" dirty="0"/>
              <a:t> </a:t>
            </a:r>
            <a:r>
              <a:rPr lang="en-US" sz="2000" b="1" i="1" dirty="0" err="1" smtClean="0"/>
              <a:t>organisationnel</a:t>
            </a:r>
            <a:endParaRPr lang="en-US" sz="2000" b="1" dirty="0"/>
          </a:p>
        </p:txBody>
      </p:sp>
      <p:sp>
        <p:nvSpPr>
          <p:cNvPr id="20" name="Rectangle 19"/>
          <p:cNvSpPr/>
          <p:nvPr/>
        </p:nvSpPr>
        <p:spPr>
          <a:xfrm>
            <a:off x="5652120" y="1047540"/>
            <a:ext cx="3225530" cy="5477803"/>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697759" y="1043957"/>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5796135" y="1173263"/>
            <a:ext cx="2952329" cy="366055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nl-BE" sz="2000" b="1" i="1" dirty="0" err="1" smtClean="0"/>
              <a:t>Gestion</a:t>
            </a:r>
            <a:r>
              <a:rPr lang="nl-BE" sz="2000" b="1" i="1" dirty="0" smtClean="0"/>
              <a:t> </a:t>
            </a:r>
            <a:r>
              <a:rPr lang="nl-BE" sz="2000" b="1" i="1" dirty="0" err="1" smtClean="0"/>
              <a:t>opérationnelle</a:t>
            </a:r>
            <a:endParaRPr lang="en-US" sz="2000" b="1" i="1" dirty="0"/>
          </a:p>
          <a:p>
            <a:pPr marL="285750" indent="-285750">
              <a:lnSpc>
                <a:spcPct val="100000"/>
              </a:lnSpc>
              <a:buFont typeface="Wingdings" panose="05000000000000000000" pitchFamily="2" charset="2"/>
              <a:buChar char="§"/>
            </a:pPr>
            <a:endParaRPr lang="nl-BE" sz="1477" dirty="0" smtClean="0"/>
          </a:p>
          <a:p>
            <a:pPr marL="285750" indent="-285750">
              <a:lnSpc>
                <a:spcPct val="100000"/>
              </a:lnSpc>
              <a:buFont typeface="Wingdings" panose="05000000000000000000" pitchFamily="2" charset="2"/>
              <a:buChar char="§"/>
            </a:pPr>
            <a:r>
              <a:rPr lang="nl-BE" sz="1477" dirty="0" smtClean="0"/>
              <a:t>Rapport </a:t>
            </a:r>
            <a:r>
              <a:rPr lang="nl-BE" sz="1477" dirty="0"/>
              <a:t>annuel </a:t>
            </a:r>
            <a:r>
              <a:rPr lang="nl-BE" sz="1477" dirty="0" smtClean="0"/>
              <a:t>du controle interne</a:t>
            </a:r>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err="1" smtClean="0"/>
              <a:t>Tableaux</a:t>
            </a:r>
            <a:r>
              <a:rPr lang="nl-BE" sz="1477" dirty="0" smtClean="0"/>
              <a:t> </a:t>
            </a:r>
            <a:r>
              <a:rPr lang="nl-BE" sz="1477" dirty="0"/>
              <a:t>de </a:t>
            </a:r>
            <a:r>
              <a:rPr lang="nl-BE" sz="1477" dirty="0" smtClean="0"/>
              <a:t>bord</a:t>
            </a:r>
            <a:endParaRPr lang="nl-BE" sz="1477" dirty="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smtClean="0"/>
              <a:t>Rapport </a:t>
            </a:r>
            <a:r>
              <a:rPr lang="nl-BE" sz="1477" dirty="0"/>
              <a:t>du </a:t>
            </a:r>
            <a:r>
              <a:rPr lang="nl-BE" sz="1477" dirty="0" err="1"/>
              <a:t>guichet</a:t>
            </a:r>
            <a:r>
              <a:rPr lang="nl-BE" sz="1477" dirty="0"/>
              <a:t> </a:t>
            </a:r>
            <a:r>
              <a:rPr lang="nl-BE" sz="1477" dirty="0" err="1" smtClean="0"/>
              <a:t>plaintes</a:t>
            </a:r>
            <a:endParaRPr lang="nl-BE" sz="1477" dirty="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smtClean="0"/>
              <a:t>Rapport </a:t>
            </a:r>
            <a:r>
              <a:rPr lang="nl-BE" sz="1477" dirty="0"/>
              <a:t>du Médiateur </a:t>
            </a:r>
            <a:r>
              <a:rPr lang="nl-BE" sz="1477" dirty="0" err="1" smtClean="0"/>
              <a:t>fédéral</a:t>
            </a:r>
            <a:endParaRPr lang="nl-BE" sz="1477" dirty="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smtClean="0"/>
              <a:t>Médiateur </a:t>
            </a:r>
            <a:r>
              <a:rPr lang="nl-BE" sz="1477" dirty="0" err="1" smtClean="0"/>
              <a:t>intégrité</a:t>
            </a:r>
            <a:endParaRPr lang="nl-BE" sz="1477" dirty="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smtClean="0"/>
              <a:t>Analyse </a:t>
            </a:r>
            <a:r>
              <a:rPr lang="nl-BE" sz="1477" dirty="0"/>
              <a:t>des </a:t>
            </a:r>
            <a:r>
              <a:rPr lang="nl-BE" sz="1477" dirty="0" err="1"/>
              <a:t>processus</a:t>
            </a:r>
            <a:r>
              <a:rPr lang="nl-BE" sz="1477" dirty="0"/>
              <a:t> </a:t>
            </a:r>
            <a:r>
              <a:rPr lang="nl-BE" sz="1477" dirty="0" err="1" smtClean="0"/>
              <a:t>critiques</a:t>
            </a:r>
            <a:endParaRPr lang="nl-BE" sz="1477" dirty="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smtClean="0"/>
              <a:t>CSC</a:t>
            </a:r>
            <a:r>
              <a:rPr lang="nl-BE" sz="1477" dirty="0"/>
              <a:t>, CIC, CCB</a:t>
            </a:r>
            <a:br>
              <a:rPr lang="nl-BE" sz="1477" dirty="0"/>
            </a:br>
            <a:endParaRPr lang="en-US" sz="1108" dirty="0"/>
          </a:p>
        </p:txBody>
      </p:sp>
    </p:spTree>
    <p:extLst>
      <p:ext uri="{BB962C8B-B14F-4D97-AF65-F5344CB8AC3E}">
        <p14:creationId xmlns:p14="http://schemas.microsoft.com/office/powerpoint/2010/main" val="23188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21" grpId="0" build="p"/>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 action="ppaction://noaction"/>
          </p:cNvPr>
          <p:cNvPicPr>
            <a:picLocks noChangeAspect="1"/>
          </p:cNvPicPr>
          <p:nvPr/>
        </p:nvPicPr>
        <p:blipFill>
          <a:blip r:embed="rId2"/>
          <a:stretch>
            <a:fillRect/>
          </a:stretch>
        </p:blipFill>
        <p:spPr>
          <a:xfrm>
            <a:off x="7432606" y="1115742"/>
            <a:ext cx="1107831" cy="835269"/>
          </a:xfrm>
          <a:prstGeom prst="rect">
            <a:avLst/>
          </a:prstGeom>
        </p:spPr>
      </p:pic>
      <p:sp>
        <p:nvSpPr>
          <p:cNvPr id="2" name="Title 1"/>
          <p:cNvSpPr>
            <a:spLocks noGrp="1"/>
          </p:cNvSpPr>
          <p:nvPr>
            <p:ph type="ctrTitle"/>
          </p:nvPr>
        </p:nvSpPr>
        <p:spPr/>
        <p:txBody>
          <a:bodyPr/>
          <a:lstStyle/>
          <a:p>
            <a:r>
              <a:rPr lang="nl-BE" dirty="0" smtClean="0"/>
              <a:t/>
            </a:r>
            <a:br>
              <a:rPr lang="nl-BE" dirty="0" smtClean="0"/>
            </a:br>
            <a:r>
              <a:rPr lang="nl-BE" dirty="0"/>
              <a:t/>
            </a:r>
            <a:br>
              <a:rPr lang="nl-BE" dirty="0"/>
            </a:br>
            <a:r>
              <a:rPr lang="nl-BE" dirty="0" smtClean="0"/>
              <a:t>PMO ICT Reporting</a:t>
            </a:r>
            <a:endParaRPr lang="nl-BE" dirty="0"/>
          </a:p>
        </p:txBody>
      </p:sp>
      <p:sp>
        <p:nvSpPr>
          <p:cNvPr id="3" name="Subtitle 2"/>
          <p:cNvSpPr>
            <a:spLocks noGrp="1"/>
          </p:cNvSpPr>
          <p:nvPr>
            <p:ph type="subTitle" idx="1"/>
          </p:nvPr>
        </p:nvSpPr>
        <p:spPr>
          <a:xfrm>
            <a:off x="1723292" y="3851033"/>
            <a:ext cx="6400800" cy="358047"/>
          </a:xfrm>
        </p:spPr>
        <p:txBody>
          <a:bodyPr/>
          <a:lstStyle/>
          <a:p>
            <a:r>
              <a:rPr lang="nl-BE" sz="2585" dirty="0"/>
              <a:t>Project status overview &amp; detail info</a:t>
            </a:r>
          </a:p>
        </p:txBody>
      </p:sp>
      <p:pic>
        <p:nvPicPr>
          <p:cNvPr id="6" name="Picture 5"/>
          <p:cNvPicPr>
            <a:picLocks noChangeAspect="1"/>
          </p:cNvPicPr>
          <p:nvPr/>
        </p:nvPicPr>
        <p:blipFill>
          <a:blip r:embed="rId3"/>
          <a:stretch>
            <a:fillRect/>
          </a:stretch>
        </p:blipFill>
        <p:spPr>
          <a:xfrm>
            <a:off x="1027050" y="836430"/>
            <a:ext cx="6319514" cy="1589118"/>
          </a:xfrm>
          <a:prstGeom prst="rect">
            <a:avLst/>
          </a:prstGeom>
        </p:spPr>
      </p:pic>
      <p:sp>
        <p:nvSpPr>
          <p:cNvPr id="7" name="Rectangle 6">
            <a:hlinkClick r:id="rId4" action="ppaction://hlinksldjump"/>
          </p:cNvPr>
          <p:cNvSpPr/>
          <p:nvPr/>
        </p:nvSpPr>
        <p:spPr>
          <a:xfrm>
            <a:off x="330929" y="410370"/>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 name="Rectangle 7">
            <a:hlinkClick r:id="" action="ppaction://noaction"/>
          </p:cNvPr>
          <p:cNvSpPr/>
          <p:nvPr/>
        </p:nvSpPr>
        <p:spPr>
          <a:xfrm>
            <a:off x="2630030" y="836430"/>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 name="Rectangle 8">
            <a:hlinkClick r:id="" action="ppaction://noaction"/>
          </p:cNvPr>
          <p:cNvSpPr/>
          <p:nvPr/>
        </p:nvSpPr>
        <p:spPr>
          <a:xfrm>
            <a:off x="4233008" y="836430"/>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ectangle 9">
            <a:hlinkClick r:id="" action="ppaction://noaction"/>
          </p:cNvPr>
          <p:cNvSpPr/>
          <p:nvPr/>
        </p:nvSpPr>
        <p:spPr>
          <a:xfrm>
            <a:off x="5789787" y="836149"/>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 name="Rectangle 10">
            <a:hlinkClick r:id="" action="ppaction://noaction"/>
          </p:cNvPr>
          <p:cNvSpPr/>
          <p:nvPr/>
        </p:nvSpPr>
        <p:spPr>
          <a:xfrm>
            <a:off x="7420758" y="836152"/>
            <a:ext cx="1119678" cy="1589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Rectangle 12">
            <a:hlinkClick r:id="rId5" action="ppaction://hlinksldjump"/>
          </p:cNvPr>
          <p:cNvSpPr/>
          <p:nvPr/>
        </p:nvSpPr>
        <p:spPr>
          <a:xfrm>
            <a:off x="1027051" y="3761345"/>
            <a:ext cx="5339610" cy="465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1026" name="Picture 2" descr="http://www.blueletterlaw.com/wp-content/uploads/2013/05/Useful-Links.jp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818" y="5521859"/>
            <a:ext cx="760464" cy="49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62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15958855"/>
              </p:ext>
            </p:extLst>
          </p:nvPr>
        </p:nvGraphicFramePr>
        <p:xfrm>
          <a:off x="783273" y="2204864"/>
          <a:ext cx="7843331" cy="437387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1108">
                  <a:extLst>
                    <a:ext uri="{9D8B030D-6E8A-4147-A177-3AD203B41FA5}">
                      <a16:colId xmlns:a16="http://schemas.microsoft.com/office/drawing/2014/main" val="20000"/>
                    </a:ext>
                  </a:extLst>
                </a:gridCol>
                <a:gridCol w="1215468">
                  <a:extLst>
                    <a:ext uri="{9D8B030D-6E8A-4147-A177-3AD203B41FA5}">
                      <a16:colId xmlns:a16="http://schemas.microsoft.com/office/drawing/2014/main" val="20001"/>
                    </a:ext>
                  </a:extLst>
                </a:gridCol>
                <a:gridCol w="690087">
                  <a:extLst>
                    <a:ext uri="{9D8B030D-6E8A-4147-A177-3AD203B41FA5}">
                      <a16:colId xmlns:a16="http://schemas.microsoft.com/office/drawing/2014/main" val="20002"/>
                    </a:ext>
                  </a:extLst>
                </a:gridCol>
                <a:gridCol w="952778">
                  <a:extLst>
                    <a:ext uri="{9D8B030D-6E8A-4147-A177-3AD203B41FA5}">
                      <a16:colId xmlns:a16="http://schemas.microsoft.com/office/drawing/2014/main" val="20003"/>
                    </a:ext>
                  </a:extLst>
                </a:gridCol>
                <a:gridCol w="952778">
                  <a:extLst>
                    <a:ext uri="{9D8B030D-6E8A-4147-A177-3AD203B41FA5}">
                      <a16:colId xmlns:a16="http://schemas.microsoft.com/office/drawing/2014/main" val="20004"/>
                    </a:ext>
                  </a:extLst>
                </a:gridCol>
                <a:gridCol w="952778">
                  <a:extLst>
                    <a:ext uri="{9D8B030D-6E8A-4147-A177-3AD203B41FA5}">
                      <a16:colId xmlns:a16="http://schemas.microsoft.com/office/drawing/2014/main" val="20005"/>
                    </a:ext>
                  </a:extLst>
                </a:gridCol>
                <a:gridCol w="952778">
                  <a:extLst>
                    <a:ext uri="{9D8B030D-6E8A-4147-A177-3AD203B41FA5}">
                      <a16:colId xmlns:a16="http://schemas.microsoft.com/office/drawing/2014/main" val="20006"/>
                    </a:ext>
                  </a:extLst>
                </a:gridCol>
                <a:gridCol w="952778">
                  <a:extLst>
                    <a:ext uri="{9D8B030D-6E8A-4147-A177-3AD203B41FA5}">
                      <a16:colId xmlns:a16="http://schemas.microsoft.com/office/drawing/2014/main" val="20007"/>
                    </a:ext>
                  </a:extLst>
                </a:gridCol>
                <a:gridCol w="952778">
                  <a:extLst>
                    <a:ext uri="{9D8B030D-6E8A-4147-A177-3AD203B41FA5}">
                      <a16:colId xmlns:a16="http://schemas.microsoft.com/office/drawing/2014/main" val="20008"/>
                    </a:ext>
                  </a:extLst>
                </a:gridCol>
              </a:tblGrid>
              <a:tr h="342314">
                <a:tc>
                  <a:txBody>
                    <a:bodyPr/>
                    <a:lstStyle/>
                    <a:p>
                      <a:endParaRPr lang="en-GB" sz="1700" dirty="0">
                        <a:solidFill>
                          <a:schemeClr val="bg1"/>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r>
                        <a:rPr lang="en-GB" sz="1300" b="0" dirty="0" err="1" smtClean="0">
                          <a:solidFill>
                            <a:schemeClr val="tx1"/>
                          </a:solidFill>
                        </a:rPr>
                        <a:t>Descr</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Road</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Air</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Mar</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err="1" smtClean="0">
                          <a:solidFill>
                            <a:schemeClr val="tx1"/>
                          </a:solidFill>
                        </a:rPr>
                        <a:t>Dur</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Staff</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Other</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GB" sz="1300" b="0" dirty="0" smtClean="0">
                          <a:solidFill>
                            <a:schemeClr val="tx1"/>
                          </a:solidFill>
                        </a:rPr>
                        <a:t>Tot</a:t>
                      </a:r>
                      <a:endParaRPr lang="en-GB" sz="13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42314">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D661"/>
                    </a:solidFill>
                  </a:tcPr>
                </a:tc>
                <a:tc>
                  <a:txBody>
                    <a:bodyPr/>
                    <a:lstStyle/>
                    <a:p>
                      <a:r>
                        <a:rPr lang="en-GB" sz="1000" b="0" dirty="0" smtClean="0">
                          <a:solidFill>
                            <a:schemeClr val="tx1"/>
                          </a:solidFill>
                        </a:rPr>
                        <a:t>According to plan</a:t>
                      </a:r>
                      <a:endParaRPr lang="en-GB" sz="10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9</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11</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7</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2</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7</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b="0" dirty="0" smtClean="0">
                          <a:solidFill>
                            <a:schemeClr val="tx1"/>
                          </a:solidFill>
                        </a:rPr>
                        <a:t>2</a:t>
                      </a:r>
                      <a:endParaRPr lang="en-GB" sz="17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3895">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tc>
                  <a:txBody>
                    <a:bodyPr/>
                    <a:lstStyle/>
                    <a:p>
                      <a:r>
                        <a:rPr lang="en-GB" sz="1000" dirty="0" smtClean="0">
                          <a:solidFill>
                            <a:schemeClr val="tx1"/>
                          </a:solidFill>
                        </a:rPr>
                        <a:t>Some issues,</a:t>
                      </a:r>
                      <a:r>
                        <a:rPr lang="en-GB" sz="1000" baseline="0" dirty="0" smtClean="0">
                          <a:solidFill>
                            <a:schemeClr val="tx1"/>
                          </a:solidFill>
                        </a:rPr>
                        <a:t> but under control</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2</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314">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r>
                        <a:rPr lang="en-GB" sz="1000" dirty="0" smtClean="0">
                          <a:solidFill>
                            <a:schemeClr val="tx1"/>
                          </a:solidFill>
                        </a:rPr>
                        <a:t>Escalation status</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3895">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BFFC8"/>
                    </a:solidFill>
                  </a:tcPr>
                </a:tc>
                <a:tc>
                  <a:txBody>
                    <a:bodyPr/>
                    <a:lstStyle/>
                    <a:p>
                      <a:r>
                        <a:rPr lang="en-GB" sz="1000" dirty="0" smtClean="0">
                          <a:solidFill>
                            <a:schemeClr val="tx1"/>
                          </a:solidFill>
                        </a:rPr>
                        <a:t>Not an active project (‘re’-initiation phase)</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21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21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314">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r>
                        <a:rPr lang="en-GB" sz="1000" dirty="0" smtClean="0">
                          <a:solidFill>
                            <a:schemeClr val="tx1"/>
                          </a:solidFill>
                        </a:rPr>
                        <a:t>Status</a:t>
                      </a:r>
                      <a:r>
                        <a:rPr lang="en-GB" sz="1000" baseline="0" dirty="0" smtClean="0">
                          <a:solidFill>
                            <a:schemeClr val="tx1"/>
                          </a:solidFill>
                        </a:rPr>
                        <a:t> unknown</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2</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42314">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pattFill prst="smCheck">
                      <a:fgClr>
                        <a:schemeClr val="tx1"/>
                      </a:fgClr>
                      <a:bgClr>
                        <a:schemeClr val="bg1"/>
                      </a:bgClr>
                    </a:pattFill>
                  </a:tcPr>
                </a:tc>
                <a:tc>
                  <a:txBody>
                    <a:bodyPr/>
                    <a:lstStyle/>
                    <a:p>
                      <a:r>
                        <a:rPr lang="en-GB" sz="1000" dirty="0" smtClean="0">
                          <a:solidFill>
                            <a:schemeClr val="tx1"/>
                          </a:solidFill>
                        </a:rPr>
                        <a:t>Project complete</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8</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2</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3895">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GB" sz="1000" dirty="0" smtClean="0">
                          <a:solidFill>
                            <a:schemeClr val="tx1"/>
                          </a:solidFill>
                        </a:rPr>
                        <a:t>Waiting for</a:t>
                      </a:r>
                      <a:r>
                        <a:rPr lang="en-GB" sz="1000" baseline="0" dirty="0" smtClean="0">
                          <a:solidFill>
                            <a:schemeClr val="tx1"/>
                          </a:solidFill>
                        </a:rPr>
                        <a:t> external info</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1</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3895">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r>
                        <a:rPr lang="en-GB" sz="1000" dirty="0" smtClean="0">
                          <a:solidFill>
                            <a:schemeClr val="tx1"/>
                          </a:solidFill>
                        </a:rPr>
                        <a:t>Impacted by </a:t>
                      </a:r>
                      <a:r>
                        <a:rPr lang="en-GB" sz="1000" dirty="0" err="1" smtClean="0">
                          <a:solidFill>
                            <a:schemeClr val="tx1"/>
                          </a:solidFill>
                        </a:rPr>
                        <a:t>Coolgen</a:t>
                      </a:r>
                      <a:r>
                        <a:rPr lang="en-GB" sz="1000" dirty="0" smtClean="0">
                          <a:solidFill>
                            <a:schemeClr val="tx1"/>
                          </a:solidFill>
                        </a:rPr>
                        <a:t> – Java migration</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solidFill>
                            <a:schemeClr val="tx1"/>
                          </a:solidFill>
                        </a:rPr>
                        <a:t>3</a:t>
                      </a: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2314">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1"/>
                    </a:solidFill>
                  </a:tcPr>
                </a:tc>
                <a:tc>
                  <a:txBody>
                    <a:bodyPr/>
                    <a:lstStyle/>
                    <a:p>
                      <a:r>
                        <a:rPr lang="en-GB" sz="1000" dirty="0" smtClean="0"/>
                        <a:t>Cancelled</a:t>
                      </a:r>
                      <a:endParaRPr lang="en-GB" sz="10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t>3</a:t>
                      </a: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GB" sz="1700" dirty="0" smtClean="0"/>
                        <a:t>3</a:t>
                      </a: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93895">
                <a:tc>
                  <a:txBody>
                    <a:bodyPr/>
                    <a:lstStyle/>
                    <a:p>
                      <a:endParaRPr lang="en-GB" sz="17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GB" sz="1000" dirty="0" smtClean="0"/>
                        <a:t>Project passed to new project</a:t>
                      </a:r>
                      <a:endParaRPr lang="en-GB" sz="10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GB" sz="1700" b="1" dirty="0"/>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2314">
                <a:tc>
                  <a:txBody>
                    <a:bodyPr/>
                    <a:lstStyle/>
                    <a:p>
                      <a:endParaRPr lang="en-GB" sz="1700" dirty="0">
                        <a:solidFill>
                          <a:srgbClr val="0070C0"/>
                        </a:solidFill>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GB" sz="1700" dirty="0" smtClean="0">
                          <a:solidFill>
                            <a:srgbClr val="0070C0"/>
                          </a:solidFill>
                        </a:rPr>
                        <a:t>Total</a:t>
                      </a:r>
                      <a:endParaRPr lang="en-GB" sz="1700" dirty="0">
                        <a:solidFill>
                          <a:srgbClr val="0070C0"/>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51</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41</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12</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2</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16</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GB" sz="1700" kern="1200" dirty="0" smtClean="0">
                          <a:solidFill>
                            <a:srgbClr val="0070C0"/>
                          </a:solidFill>
                          <a:latin typeface="+mn-lt"/>
                          <a:ea typeface="+mn-ea"/>
                          <a:cs typeface="+mn-cs"/>
                        </a:rPr>
                        <a:t>2</a:t>
                      </a:r>
                      <a:endParaRPr lang="en-GB" sz="1700" kern="1200" dirty="0">
                        <a:solidFill>
                          <a:srgbClr val="0070C0"/>
                        </a:solidFill>
                        <a:latin typeface="+mn-lt"/>
                        <a:ea typeface="+mn-ea"/>
                        <a:cs typeface="+mn-cs"/>
                      </a:endParaRPr>
                    </a:p>
                  </a:txBody>
                  <a:tcPr marL="8792" marR="8792" marT="879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GB" sz="1700" dirty="0">
                        <a:solidFill>
                          <a:srgbClr val="0070C0"/>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11"/>
                  </a:ext>
                </a:extLst>
              </a:tr>
            </a:tbl>
          </a:graphicData>
        </a:graphic>
      </p:graphicFrame>
      <p:pic>
        <p:nvPicPr>
          <p:cNvPr id="4" name="Picture 11">
            <a:hlinkClick r:id="" action="ppaction://noaction"/>
          </p:cNvPr>
          <p:cNvPicPr>
            <a:picLocks noChangeAspect="1"/>
          </p:cNvPicPr>
          <p:nvPr/>
        </p:nvPicPr>
        <p:blipFill>
          <a:blip r:embed="rId2"/>
          <a:stretch>
            <a:fillRect/>
          </a:stretch>
        </p:blipFill>
        <p:spPr>
          <a:xfrm>
            <a:off x="7432606" y="404664"/>
            <a:ext cx="1107831" cy="835269"/>
          </a:xfrm>
          <a:prstGeom prst="rect">
            <a:avLst/>
          </a:prstGeom>
        </p:spPr>
      </p:pic>
      <p:sp>
        <p:nvSpPr>
          <p:cNvPr id="5" name="Title 1"/>
          <p:cNvSpPr txBox="1">
            <a:spLocks/>
          </p:cNvSpPr>
          <p:nvPr/>
        </p:nvSpPr>
        <p:spPr>
          <a:xfrm>
            <a:off x="760040" y="1052736"/>
            <a:ext cx="7772400" cy="1470025"/>
          </a:xfrm>
          <a:prstGeom prst="rect">
            <a:avLst/>
          </a:prstGeom>
        </p:spPr>
        <p:txBody>
          <a:bodyPr vert="horz" lIns="0" tIns="0" rIns="0" bIns="0" rtlCol="0" anchor="t" anchorCtr="0">
            <a:noAutofit/>
          </a:bodyPr>
          <a:lstStyle>
            <a:lvl1pPr algn="l" defTabSz="844083" rtl="0" eaLnBrk="1" latinLnBrk="0" hangingPunct="1">
              <a:lnSpc>
                <a:spcPct val="90000"/>
              </a:lnSpc>
              <a:spcBef>
                <a:spcPct val="0"/>
              </a:spcBef>
              <a:buNone/>
              <a:defRPr lang="en-US" sz="2492" b="0" kern="1200" baseline="0" dirty="0">
                <a:solidFill>
                  <a:schemeClr val="tx1"/>
                </a:solidFill>
                <a:latin typeface="+mj-lt"/>
                <a:ea typeface="+mj-ea"/>
                <a:cs typeface="+mj-cs"/>
                <a:sym typeface="+mn-lt"/>
              </a:defRPr>
            </a:lvl1pPr>
          </a:lstStyle>
          <a:p>
            <a:pPr fontAlgn="auto">
              <a:spcAft>
                <a:spcPts val="0"/>
              </a:spcAft>
            </a:pPr>
            <a:r>
              <a:rPr lang="nl-BE" b="1" dirty="0" smtClean="0"/>
              <a:t/>
            </a:r>
            <a:br>
              <a:rPr lang="nl-BE" b="1" dirty="0" smtClean="0"/>
            </a:br>
            <a:r>
              <a:rPr lang="nl-BE" b="1" dirty="0" smtClean="0"/>
              <a:t/>
            </a:r>
            <a:br>
              <a:rPr lang="nl-BE" b="1" dirty="0" smtClean="0"/>
            </a:br>
            <a:r>
              <a:rPr lang="nl-BE" b="1" dirty="0" smtClean="0"/>
              <a:t>PMO ICT Reporting</a:t>
            </a:r>
            <a:endParaRPr lang="nl-BE" b="1" dirty="0"/>
          </a:p>
        </p:txBody>
      </p:sp>
      <p:pic>
        <p:nvPicPr>
          <p:cNvPr id="6" name="Picture 5"/>
          <p:cNvPicPr>
            <a:picLocks noChangeAspect="1"/>
          </p:cNvPicPr>
          <p:nvPr/>
        </p:nvPicPr>
        <p:blipFill>
          <a:blip r:embed="rId3"/>
          <a:stretch>
            <a:fillRect/>
          </a:stretch>
        </p:blipFill>
        <p:spPr>
          <a:xfrm>
            <a:off x="700758" y="116913"/>
            <a:ext cx="6319514" cy="1589118"/>
          </a:xfrm>
          <a:prstGeom prst="rect">
            <a:avLst/>
          </a:prstGeom>
        </p:spPr>
      </p:pic>
      <p:sp>
        <p:nvSpPr>
          <p:cNvPr id="8" name="Rectangle 7">
            <a:hlinkClick r:id="" action="ppaction://noaction"/>
          </p:cNvPr>
          <p:cNvSpPr/>
          <p:nvPr/>
        </p:nvSpPr>
        <p:spPr>
          <a:xfrm>
            <a:off x="2303738" y="116913"/>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 name="Rectangle 8">
            <a:hlinkClick r:id="" action="ppaction://noaction"/>
          </p:cNvPr>
          <p:cNvSpPr/>
          <p:nvPr/>
        </p:nvSpPr>
        <p:spPr>
          <a:xfrm>
            <a:off x="3906716" y="116913"/>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ectangle 9">
            <a:hlinkClick r:id="" action="ppaction://noaction"/>
          </p:cNvPr>
          <p:cNvSpPr/>
          <p:nvPr/>
        </p:nvSpPr>
        <p:spPr>
          <a:xfrm>
            <a:off x="5463495" y="116632"/>
            <a:ext cx="1528785" cy="158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 name="Rectangle 10">
            <a:hlinkClick r:id="" action="ppaction://noaction"/>
          </p:cNvPr>
          <p:cNvSpPr/>
          <p:nvPr/>
        </p:nvSpPr>
        <p:spPr>
          <a:xfrm>
            <a:off x="7420758" y="836152"/>
            <a:ext cx="1119678" cy="1589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aphicFrame>
        <p:nvGraphicFramePr>
          <p:cNvPr id="13" name="Table 6"/>
          <p:cNvGraphicFramePr>
            <a:graphicFrameLocks noGrp="1"/>
          </p:cNvGraphicFramePr>
          <p:nvPr>
            <p:extLst>
              <p:ext uri="{D42A27DB-BD31-4B8C-83A1-F6EECF244321}">
                <p14:modId xmlns:p14="http://schemas.microsoft.com/office/powerpoint/2010/main" val="2914077669"/>
              </p:ext>
            </p:extLst>
          </p:nvPr>
        </p:nvGraphicFramePr>
        <p:xfrm>
          <a:off x="6654240" y="3356992"/>
          <a:ext cx="2249981" cy="25204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4212">
                  <a:extLst>
                    <a:ext uri="{9D8B030D-6E8A-4147-A177-3AD203B41FA5}">
                      <a16:colId xmlns:a16="http://schemas.microsoft.com/office/drawing/2014/main" val="20000"/>
                    </a:ext>
                  </a:extLst>
                </a:gridCol>
                <a:gridCol w="2055769">
                  <a:extLst>
                    <a:ext uri="{9D8B030D-6E8A-4147-A177-3AD203B41FA5}">
                      <a16:colId xmlns:a16="http://schemas.microsoft.com/office/drawing/2014/main" val="20001"/>
                    </a:ext>
                  </a:extLst>
                </a:gridCol>
              </a:tblGrid>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D661"/>
                    </a:solidFill>
                  </a:tcPr>
                </a:tc>
                <a:tc>
                  <a:txBody>
                    <a:bodyPr/>
                    <a:lstStyle/>
                    <a:p>
                      <a:r>
                        <a:rPr lang="en-GB" sz="1000" b="0" dirty="0" smtClean="0">
                          <a:solidFill>
                            <a:schemeClr val="tx1"/>
                          </a:solidFill>
                        </a:rPr>
                        <a:t>According to plan</a:t>
                      </a:r>
                      <a:endParaRPr lang="en-GB" sz="1000" b="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tc>
                  <a:txBody>
                    <a:bodyPr/>
                    <a:lstStyle/>
                    <a:p>
                      <a:r>
                        <a:rPr lang="en-GB" sz="1000" dirty="0" smtClean="0">
                          <a:solidFill>
                            <a:schemeClr val="tx1"/>
                          </a:solidFill>
                        </a:rPr>
                        <a:t>Some issues,</a:t>
                      </a:r>
                      <a:r>
                        <a:rPr lang="en-GB" sz="1000" baseline="0" dirty="0" smtClean="0">
                          <a:solidFill>
                            <a:schemeClr val="tx1"/>
                          </a:solidFill>
                        </a:rPr>
                        <a:t> but under control</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0000"/>
                    </a:solidFill>
                  </a:tcPr>
                </a:tc>
                <a:tc>
                  <a:txBody>
                    <a:bodyPr/>
                    <a:lstStyle/>
                    <a:p>
                      <a:r>
                        <a:rPr lang="en-GB" sz="1000" dirty="0" smtClean="0">
                          <a:solidFill>
                            <a:schemeClr val="tx1"/>
                          </a:solidFill>
                        </a:rPr>
                        <a:t>Escalation status</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886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BFFC8"/>
                    </a:solidFill>
                  </a:tcPr>
                </a:tc>
                <a:tc>
                  <a:txBody>
                    <a:bodyPr/>
                    <a:lstStyle/>
                    <a:p>
                      <a:r>
                        <a:rPr lang="en-GB" sz="1000" dirty="0" smtClean="0">
                          <a:solidFill>
                            <a:schemeClr val="tx1"/>
                          </a:solidFill>
                        </a:rPr>
                        <a:t>Not an active project (‘re’-initiation phase)</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r>
                        <a:rPr lang="en-GB" sz="1000" dirty="0" smtClean="0">
                          <a:solidFill>
                            <a:schemeClr val="tx1"/>
                          </a:solidFill>
                        </a:rPr>
                        <a:t>Status</a:t>
                      </a:r>
                      <a:r>
                        <a:rPr lang="en-GB" sz="1000" baseline="0" dirty="0" smtClean="0">
                          <a:solidFill>
                            <a:schemeClr val="tx1"/>
                          </a:solidFill>
                        </a:rPr>
                        <a:t> unknown</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pattFill prst="smCheck">
                      <a:fgClr>
                        <a:schemeClr val="tx1"/>
                      </a:fgClr>
                      <a:bgClr>
                        <a:schemeClr val="bg1"/>
                      </a:bgClr>
                    </a:pattFill>
                  </a:tcPr>
                </a:tc>
                <a:tc>
                  <a:txBody>
                    <a:bodyPr/>
                    <a:lstStyle/>
                    <a:p>
                      <a:r>
                        <a:rPr lang="en-GB" sz="1000" dirty="0" smtClean="0">
                          <a:solidFill>
                            <a:schemeClr val="tx1"/>
                          </a:solidFill>
                        </a:rPr>
                        <a:t>Project complete</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GB" sz="1000" dirty="0" smtClean="0">
                          <a:solidFill>
                            <a:schemeClr val="tx1"/>
                          </a:solidFill>
                        </a:rPr>
                        <a:t>Waiting for</a:t>
                      </a:r>
                      <a:r>
                        <a:rPr lang="en-GB" sz="1000" baseline="0" dirty="0" smtClean="0">
                          <a:solidFill>
                            <a:schemeClr val="tx1"/>
                          </a:solidFill>
                        </a:rPr>
                        <a:t> external info</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r>
                        <a:rPr lang="en-GB" sz="1000" dirty="0" smtClean="0">
                          <a:solidFill>
                            <a:schemeClr val="tx1"/>
                          </a:solidFill>
                        </a:rPr>
                        <a:t>Impacted by </a:t>
                      </a:r>
                      <a:r>
                        <a:rPr lang="en-GB" sz="1000" dirty="0" err="1" smtClean="0">
                          <a:solidFill>
                            <a:schemeClr val="tx1"/>
                          </a:solidFill>
                        </a:rPr>
                        <a:t>Coolgen</a:t>
                      </a:r>
                      <a:r>
                        <a:rPr lang="en-GB" sz="1000" dirty="0" smtClean="0">
                          <a:solidFill>
                            <a:schemeClr val="tx1"/>
                          </a:solidFill>
                        </a:rPr>
                        <a:t> – Java migration</a:t>
                      </a:r>
                      <a:endParaRPr lang="en-GB" sz="1000" dirty="0">
                        <a:solidFill>
                          <a:schemeClr val="tx1"/>
                        </a:solidFill>
                      </a:endParaRPr>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1"/>
                    </a:solidFill>
                  </a:tcPr>
                </a:tc>
                <a:tc>
                  <a:txBody>
                    <a:bodyPr/>
                    <a:lstStyle/>
                    <a:p>
                      <a:r>
                        <a:rPr lang="en-GB" sz="1000" dirty="0" smtClean="0"/>
                        <a:t>Cancelled</a:t>
                      </a:r>
                      <a:endParaRPr lang="en-GB" sz="10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8154">
                <a:tc>
                  <a:txBody>
                    <a:bodyPr/>
                    <a:lstStyle/>
                    <a:p>
                      <a:endParaRPr lang="en-GB" sz="10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smtClean="0"/>
                        <a:t>Project passed to new project</a:t>
                      </a:r>
                      <a:endParaRPr lang="en-GB" sz="1000" dirty="0"/>
                    </a:p>
                  </a:txBody>
                  <a:tcPr marL="84406" marR="84406" marT="42203" marB="42203">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4772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954" dirty="0"/>
              <a:t>Overview DG Transport terrestre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9967721"/>
              </p:ext>
            </p:extLst>
          </p:nvPr>
        </p:nvGraphicFramePr>
        <p:xfrm>
          <a:off x="450927" y="1567874"/>
          <a:ext cx="8242146" cy="3769925"/>
        </p:xfrm>
        <a:graphic>
          <a:graphicData uri="http://schemas.openxmlformats.org/drawingml/2006/table">
            <a:tbl>
              <a:tblPr firstRow="1" bandRow="1">
                <a:tableStyleId>{5C22544A-7EE6-4342-B048-85BDC9FD1C3A}</a:tableStyleId>
              </a:tblPr>
              <a:tblGrid>
                <a:gridCol w="5648884">
                  <a:extLst>
                    <a:ext uri="{9D8B030D-6E8A-4147-A177-3AD203B41FA5}">
                      <a16:colId xmlns:a16="http://schemas.microsoft.com/office/drawing/2014/main" val="20000"/>
                    </a:ext>
                  </a:extLst>
                </a:gridCol>
                <a:gridCol w="895554">
                  <a:extLst>
                    <a:ext uri="{9D8B030D-6E8A-4147-A177-3AD203B41FA5}">
                      <a16:colId xmlns:a16="http://schemas.microsoft.com/office/drawing/2014/main" val="20001"/>
                    </a:ext>
                  </a:extLst>
                </a:gridCol>
                <a:gridCol w="1697708">
                  <a:extLst>
                    <a:ext uri="{9D8B030D-6E8A-4147-A177-3AD203B41FA5}">
                      <a16:colId xmlns:a16="http://schemas.microsoft.com/office/drawing/2014/main" val="20002"/>
                    </a:ext>
                  </a:extLst>
                </a:gridCol>
              </a:tblGrid>
              <a:tr h="335065">
                <a:tc>
                  <a:txBody>
                    <a:bodyPr/>
                    <a:lstStyle/>
                    <a:p>
                      <a:r>
                        <a:rPr lang="nl-BE" sz="1500" dirty="0" smtClean="0">
                          <a:solidFill>
                            <a:schemeClr val="tx1"/>
                          </a:solidFill>
                        </a:rPr>
                        <a:t>Project name</a:t>
                      </a:r>
                      <a:endParaRPr lang="nl-BE" sz="1500" dirty="0">
                        <a:solidFill>
                          <a:schemeClr val="tx1"/>
                        </a:solidFill>
                      </a:endParaRPr>
                    </a:p>
                  </a:txBody>
                  <a:tcPr marL="84406" marR="84406" marT="42203" marB="42203"/>
                </a:tc>
                <a:tc>
                  <a:txBody>
                    <a:bodyPr/>
                    <a:lstStyle/>
                    <a:p>
                      <a:r>
                        <a:rPr lang="nl-BE" sz="1500" dirty="0" smtClean="0">
                          <a:solidFill>
                            <a:schemeClr val="tx1"/>
                          </a:solidFill>
                        </a:rPr>
                        <a:t>Status</a:t>
                      </a:r>
                      <a:endParaRPr lang="nl-BE" sz="1500" dirty="0">
                        <a:solidFill>
                          <a:schemeClr val="tx1"/>
                        </a:solidFill>
                      </a:endParaRPr>
                    </a:p>
                  </a:txBody>
                  <a:tcPr marL="84406" marR="84406" marT="42203" marB="422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500" dirty="0" err="1" smtClean="0">
                          <a:solidFill>
                            <a:schemeClr val="tx1"/>
                          </a:solidFill>
                        </a:rPr>
                        <a:t>Production</a:t>
                      </a:r>
                      <a:r>
                        <a:rPr lang="nl-BE" sz="1500" dirty="0" smtClean="0">
                          <a:solidFill>
                            <a:schemeClr val="tx1"/>
                          </a:solidFill>
                        </a:rPr>
                        <a:t> date</a:t>
                      </a:r>
                    </a:p>
                  </a:txBody>
                  <a:tcPr marL="84406" marR="84406" marT="42203" marB="42203"/>
                </a:tc>
                <a:extLst>
                  <a:ext uri="{0D108BD9-81ED-4DB2-BD59-A6C34878D82A}">
                    <a16:rowId xmlns:a16="http://schemas.microsoft.com/office/drawing/2014/main" val="10000"/>
                  </a:ext>
                </a:extLst>
              </a:tr>
              <a:tr h="337625">
                <a:tc>
                  <a:txBody>
                    <a:bodyPr/>
                    <a:lstStyle/>
                    <a:p>
                      <a:pPr marL="0" algn="l" defTabSz="914400" rtl="0" eaLnBrk="1" latinLnBrk="0" hangingPunct="1"/>
                      <a:r>
                        <a:rPr lang="nl-BE" sz="1700" kern="1200" dirty="0" smtClean="0">
                          <a:solidFill>
                            <a:schemeClr val="tx1"/>
                          </a:solidFill>
                          <a:latin typeface="+mn-lt"/>
                          <a:ea typeface="+mn-ea"/>
                          <a:cs typeface="+mn-cs"/>
                          <a:hlinkClick r:id="" action="ppaction://noaction"/>
                        </a:rPr>
                        <a:t>MO13013 – Cross Border</a:t>
                      </a:r>
                      <a:endParaRPr lang="nl-BE" sz="1700" kern="1200" dirty="0">
                        <a:solidFill>
                          <a:schemeClr val="tx1"/>
                        </a:solidFill>
                        <a:latin typeface="+mn-lt"/>
                        <a:ea typeface="+mn-ea"/>
                        <a:cs typeface="+mn-cs"/>
                      </a:endParaRPr>
                    </a:p>
                  </a:txBody>
                  <a:tcPr marL="84406" marR="84406" marT="42203" marB="42203"/>
                </a:tc>
                <a:tc>
                  <a:txBody>
                    <a:bodyPr/>
                    <a:lstStyle/>
                    <a:p>
                      <a:endParaRPr lang="nl-BE" sz="1700" dirty="0">
                        <a:solidFill>
                          <a:schemeClr val="tx1"/>
                        </a:solidFill>
                      </a:endParaRPr>
                    </a:p>
                  </a:txBody>
                  <a:tcPr marL="84406" marR="84406" marT="42203" marB="42203">
                    <a:solidFill>
                      <a:srgbClr val="00D661"/>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01"/>
                  </a:ext>
                </a:extLst>
              </a:tr>
              <a:tr h="337625">
                <a:tc>
                  <a:txBody>
                    <a:bodyPr/>
                    <a:lstStyle/>
                    <a:p>
                      <a:pPr marL="0" algn="l" defTabSz="914400" rtl="0" eaLnBrk="1" latinLnBrk="0" hangingPunct="1"/>
                      <a:r>
                        <a:rPr lang="en-GB" sz="1700" kern="1200" dirty="0" smtClean="0">
                          <a:solidFill>
                            <a:schemeClr val="tx1"/>
                          </a:solidFill>
                          <a:latin typeface="+mn-lt"/>
                          <a:ea typeface="+mn-ea"/>
                          <a:cs typeface="+mn-cs"/>
                          <a:hlinkClick r:id="" action="ppaction://noaction"/>
                        </a:rPr>
                        <a:t>MO13014 – e705</a:t>
                      </a:r>
                      <a:r>
                        <a:rPr lang="en-GB" sz="1700" kern="1200" baseline="0" dirty="0" smtClean="0">
                          <a:solidFill>
                            <a:schemeClr val="tx1"/>
                          </a:solidFill>
                          <a:latin typeface="+mn-lt"/>
                          <a:ea typeface="+mn-ea"/>
                          <a:cs typeface="+mn-cs"/>
                          <a:hlinkClick r:id="" action="ppaction://noaction"/>
                        </a:rPr>
                        <a:t> manual / B licensed importers FTP</a:t>
                      </a:r>
                      <a:endParaRPr lang="nl-BE" sz="1700" kern="1200" dirty="0">
                        <a:solidFill>
                          <a:schemeClr val="tx1"/>
                        </a:solidFill>
                        <a:latin typeface="+mn-lt"/>
                        <a:ea typeface="+mn-ea"/>
                        <a:cs typeface="+mn-cs"/>
                      </a:endParaRPr>
                    </a:p>
                  </a:txBody>
                  <a:tcPr marL="84406" marR="84406" marT="42203" marB="42203"/>
                </a:tc>
                <a:tc>
                  <a:txBody>
                    <a:bodyPr/>
                    <a:lstStyle/>
                    <a:p>
                      <a:endParaRPr lang="nl-BE" sz="1700" dirty="0">
                        <a:solidFill>
                          <a:schemeClr val="tx1"/>
                        </a:solidFill>
                      </a:endParaRPr>
                    </a:p>
                  </a:txBody>
                  <a:tcPr marL="84406" marR="84406" marT="42203" marB="42203">
                    <a:pattFill prst="lgCheck">
                      <a:fgClr>
                        <a:schemeClr val="tx1"/>
                      </a:fgClr>
                      <a:bgClr>
                        <a:schemeClr val="bg1"/>
                      </a:bgClr>
                    </a:pattFill>
                  </a:tcPr>
                </a:tc>
                <a:tc>
                  <a:txBody>
                    <a:bodyPr/>
                    <a:lstStyle/>
                    <a:p>
                      <a:r>
                        <a:rPr lang="nl-BE" sz="1700" dirty="0" smtClean="0">
                          <a:solidFill>
                            <a:schemeClr val="tx1"/>
                          </a:solidFill>
                        </a:rPr>
                        <a:t>1.07.2015</a:t>
                      </a:r>
                      <a:endParaRPr lang="nl-BE" sz="1700" dirty="0">
                        <a:solidFill>
                          <a:schemeClr val="tx1"/>
                        </a:solidFill>
                      </a:endParaRPr>
                    </a:p>
                  </a:txBody>
                  <a:tcPr marL="84406" marR="84406" marT="42203" marB="42203"/>
                </a:tc>
                <a:extLst>
                  <a:ext uri="{0D108BD9-81ED-4DB2-BD59-A6C34878D82A}">
                    <a16:rowId xmlns:a16="http://schemas.microsoft.com/office/drawing/2014/main" val="10002"/>
                  </a:ext>
                </a:extLst>
              </a:tr>
              <a:tr h="337625">
                <a:tc>
                  <a:txBody>
                    <a:bodyPr/>
                    <a:lstStyle/>
                    <a:p>
                      <a:r>
                        <a:rPr lang="nl-BE" sz="1700" dirty="0" smtClean="0">
                          <a:solidFill>
                            <a:schemeClr val="tx1"/>
                          </a:solidFill>
                          <a:hlinkClick r:id="" action="ppaction://noaction"/>
                        </a:rPr>
                        <a:t>MO14004 – Repeal validation motorcycles </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chemeClr val="tx1"/>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03"/>
                  </a:ext>
                </a:extLst>
              </a:tr>
              <a:tr h="337625">
                <a:tc>
                  <a:txBody>
                    <a:bodyPr/>
                    <a:lstStyle/>
                    <a:p>
                      <a:r>
                        <a:rPr lang="en-US" sz="1700" dirty="0" smtClean="0">
                          <a:solidFill>
                            <a:schemeClr val="tx1"/>
                          </a:solidFill>
                          <a:hlinkClick r:id="" action="ppaction://noaction"/>
                        </a:rPr>
                        <a:t>MO14005 – New vehicle category L &amp; T </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rgbClr val="9BFFC8"/>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04"/>
                  </a:ext>
                </a:extLst>
              </a:tr>
              <a:tr h="337625">
                <a:tc>
                  <a:txBody>
                    <a:bodyPr/>
                    <a:lstStyle/>
                    <a:p>
                      <a:r>
                        <a:rPr lang="nl-BE" sz="1700" dirty="0" smtClean="0">
                          <a:solidFill>
                            <a:schemeClr val="tx1"/>
                          </a:solidFill>
                          <a:hlinkClick r:id="" action="ppaction://noaction"/>
                        </a:rPr>
                        <a:t>MO14007 –</a:t>
                      </a:r>
                      <a:r>
                        <a:rPr lang="nl-BE" sz="1700" baseline="0" dirty="0" smtClean="0">
                          <a:solidFill>
                            <a:schemeClr val="tx1"/>
                          </a:solidFill>
                          <a:hlinkClick r:id="" action="ppaction://noaction"/>
                        </a:rPr>
                        <a:t> </a:t>
                      </a:r>
                      <a:r>
                        <a:rPr lang="nl-BE" sz="1700" dirty="0" smtClean="0">
                          <a:solidFill>
                            <a:schemeClr val="tx1"/>
                          </a:solidFill>
                          <a:hlinkClick r:id="" action="ppaction://noaction"/>
                        </a:rPr>
                        <a:t>Pre-reg </a:t>
                      </a:r>
                      <a:r>
                        <a:rPr lang="nl-BE" sz="1700" dirty="0" err="1" smtClean="0">
                          <a:solidFill>
                            <a:schemeClr val="tx1"/>
                          </a:solidFill>
                          <a:hlinkClick r:id="" action="ppaction://noaction"/>
                        </a:rPr>
                        <a:t>general</a:t>
                      </a:r>
                      <a:r>
                        <a:rPr lang="nl-BE" sz="1700" dirty="0" smtClean="0">
                          <a:solidFill>
                            <a:schemeClr val="tx1"/>
                          </a:solidFill>
                          <a:hlinkClick r:id="" action="ppaction://noaction"/>
                        </a:rPr>
                        <a:t> V3</a:t>
                      </a:r>
                      <a:r>
                        <a:rPr lang="nl-BE" sz="1700" baseline="0" dirty="0" smtClean="0">
                          <a:solidFill>
                            <a:schemeClr val="tx1"/>
                          </a:solidFill>
                          <a:hlinkClick r:id="" action="ppaction://noaction"/>
                        </a:rPr>
                        <a:t> new M,N,O</a:t>
                      </a:r>
                      <a:r>
                        <a:rPr lang="nl-BE" sz="1700" dirty="0" smtClean="0">
                          <a:solidFill>
                            <a:schemeClr val="tx1"/>
                          </a:solidFill>
                          <a:hlinkClick r:id="" action="ppaction://noaction"/>
                        </a:rPr>
                        <a:t> </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pattFill prst="lgCheck">
                      <a:fgClr>
                        <a:schemeClr val="tx1"/>
                      </a:fgClr>
                      <a:bgClr>
                        <a:schemeClr val="bg1"/>
                      </a:bgClr>
                    </a:pattFill>
                  </a:tcPr>
                </a:tc>
                <a:tc>
                  <a:txBody>
                    <a:bodyPr/>
                    <a:lstStyle/>
                    <a:p>
                      <a:r>
                        <a:rPr lang="nl-BE" sz="1700" dirty="0" smtClean="0">
                          <a:solidFill>
                            <a:schemeClr val="tx1"/>
                          </a:solidFill>
                        </a:rPr>
                        <a:t>1.07.2015</a:t>
                      </a:r>
                      <a:endParaRPr lang="nl-BE" sz="1700" dirty="0">
                        <a:solidFill>
                          <a:schemeClr val="tx1"/>
                        </a:solidFill>
                      </a:endParaRPr>
                    </a:p>
                  </a:txBody>
                  <a:tcPr marL="84406" marR="84406" marT="42203" marB="42203"/>
                </a:tc>
                <a:extLst>
                  <a:ext uri="{0D108BD9-81ED-4DB2-BD59-A6C34878D82A}">
                    <a16:rowId xmlns:a16="http://schemas.microsoft.com/office/drawing/2014/main" val="10005"/>
                  </a:ext>
                </a:extLst>
              </a:tr>
              <a:tr h="337625">
                <a:tc>
                  <a:txBody>
                    <a:bodyPr/>
                    <a:lstStyle/>
                    <a:p>
                      <a:r>
                        <a:rPr lang="nl-BE" sz="1700" dirty="0" smtClean="0">
                          <a:solidFill>
                            <a:schemeClr val="tx1"/>
                          </a:solidFill>
                          <a:hlinkClick r:id="" action="ppaction://noaction"/>
                        </a:rPr>
                        <a:t>MO14008 – B-ERRU </a:t>
                      </a:r>
                      <a:r>
                        <a:rPr lang="nl-BE" sz="1700" dirty="0" err="1" smtClean="0">
                          <a:solidFill>
                            <a:schemeClr val="tx1"/>
                          </a:solidFill>
                          <a:hlinkClick r:id="" action="ppaction://noaction"/>
                        </a:rPr>
                        <a:t>phase</a:t>
                      </a:r>
                      <a:r>
                        <a:rPr lang="nl-BE" sz="1700" dirty="0" smtClean="0">
                          <a:solidFill>
                            <a:schemeClr val="tx1"/>
                          </a:solidFill>
                          <a:hlinkClick r:id="" action="ppaction://noaction"/>
                        </a:rPr>
                        <a:t> 2 </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rgbClr val="FFFF00"/>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06"/>
                  </a:ext>
                </a:extLst>
              </a:tr>
              <a:tr h="337625">
                <a:tc>
                  <a:txBody>
                    <a:bodyPr/>
                    <a:lstStyle/>
                    <a:p>
                      <a:r>
                        <a:rPr lang="nl-BE" sz="1700" dirty="0" smtClean="0">
                          <a:solidFill>
                            <a:schemeClr val="tx1"/>
                          </a:solidFill>
                          <a:hlinkClick r:id="" action="ppaction://noaction"/>
                        </a:rPr>
                        <a:t>MO14010 – Commercial </a:t>
                      </a:r>
                      <a:r>
                        <a:rPr lang="nl-BE" sz="1700" dirty="0" err="1" smtClean="0">
                          <a:solidFill>
                            <a:schemeClr val="tx1"/>
                          </a:solidFill>
                          <a:hlinkClick r:id="" action="ppaction://noaction"/>
                        </a:rPr>
                        <a:t>Licence</a:t>
                      </a:r>
                      <a:r>
                        <a:rPr lang="nl-BE" sz="1700" dirty="0" smtClean="0">
                          <a:solidFill>
                            <a:schemeClr val="tx1"/>
                          </a:solidFill>
                          <a:hlinkClick r:id="" action="ppaction://noaction"/>
                        </a:rPr>
                        <a:t> </a:t>
                      </a:r>
                      <a:r>
                        <a:rPr lang="nl-BE" sz="1700" dirty="0" err="1" smtClean="0">
                          <a:solidFill>
                            <a:schemeClr val="tx1"/>
                          </a:solidFill>
                          <a:hlinkClick r:id="" action="ppaction://noaction"/>
                        </a:rPr>
                        <a:t>plates</a:t>
                      </a:r>
                      <a:r>
                        <a:rPr lang="nl-BE" sz="1700" dirty="0" smtClean="0">
                          <a:solidFill>
                            <a:schemeClr val="tx1"/>
                          </a:solidFill>
                          <a:hlinkClick r:id="" action="ppaction://noaction"/>
                        </a:rPr>
                        <a:t> Z,Y</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rgbClr val="00D661"/>
                    </a:solidFill>
                  </a:tcPr>
                </a:tc>
                <a:tc>
                  <a:txBody>
                    <a:bodyPr/>
                    <a:lstStyle/>
                    <a:p>
                      <a:r>
                        <a:rPr lang="nl-BE" sz="1700" dirty="0" smtClean="0">
                          <a:solidFill>
                            <a:schemeClr val="tx1"/>
                          </a:solidFill>
                        </a:rPr>
                        <a:t>12.11.2015</a:t>
                      </a:r>
                      <a:endParaRPr lang="nl-BE" sz="1700" dirty="0">
                        <a:solidFill>
                          <a:schemeClr val="tx1"/>
                        </a:solidFill>
                      </a:endParaRPr>
                    </a:p>
                  </a:txBody>
                  <a:tcPr marL="84406" marR="84406" marT="42203" marB="42203"/>
                </a:tc>
                <a:extLst>
                  <a:ext uri="{0D108BD9-81ED-4DB2-BD59-A6C34878D82A}">
                    <a16:rowId xmlns:a16="http://schemas.microsoft.com/office/drawing/2014/main" val="10007"/>
                  </a:ext>
                </a:extLst>
              </a:tr>
              <a:tr h="337625">
                <a:tc>
                  <a:txBody>
                    <a:bodyPr/>
                    <a:lstStyle/>
                    <a:p>
                      <a:r>
                        <a:rPr lang="en-US" sz="1700" dirty="0" smtClean="0">
                          <a:solidFill>
                            <a:schemeClr val="tx1"/>
                          </a:solidFill>
                          <a:hlinkClick r:id="" action="ppaction://noaction"/>
                        </a:rPr>
                        <a:t>MO14012 – Emissions manageable by business </a:t>
                      </a:r>
                      <a:endParaRPr lang="nl-BE" sz="1700" dirty="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pattFill prst="lgCheck">
                      <a:fgClr>
                        <a:schemeClr val="tx1"/>
                      </a:fgClr>
                      <a:bgClr>
                        <a:schemeClr val="bg1"/>
                      </a:bgClr>
                    </a:pattFill>
                  </a:tcPr>
                </a:tc>
                <a:tc>
                  <a:txBody>
                    <a:bodyPr/>
                    <a:lstStyle/>
                    <a:p>
                      <a:r>
                        <a:rPr lang="nl-BE" sz="1700" dirty="0" smtClean="0">
                          <a:solidFill>
                            <a:schemeClr val="tx1"/>
                          </a:solidFill>
                        </a:rPr>
                        <a:t>1.07.2015</a:t>
                      </a:r>
                      <a:endParaRPr lang="nl-BE" sz="1700" dirty="0">
                        <a:solidFill>
                          <a:schemeClr val="tx1"/>
                        </a:solidFill>
                      </a:endParaRPr>
                    </a:p>
                  </a:txBody>
                  <a:tcPr marL="84406" marR="84406" marT="42203" marB="42203"/>
                </a:tc>
                <a:extLst>
                  <a:ext uri="{0D108BD9-81ED-4DB2-BD59-A6C34878D82A}">
                    <a16:rowId xmlns:a16="http://schemas.microsoft.com/office/drawing/2014/main" val="10008"/>
                  </a:ext>
                </a:extLst>
              </a:tr>
              <a:tr h="337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700" dirty="0" smtClean="0">
                          <a:solidFill>
                            <a:schemeClr val="tx1"/>
                          </a:solidFill>
                          <a:hlinkClick r:id="" action="ppaction://noaction"/>
                        </a:rPr>
                        <a:t>MO14015 – Controle op Wegvervoer</a:t>
                      </a:r>
                      <a:r>
                        <a:rPr lang="nl-BE" sz="1700" baseline="0" dirty="0" smtClean="0">
                          <a:solidFill>
                            <a:schemeClr val="tx1"/>
                          </a:solidFill>
                          <a:hlinkClick r:id="" action="ppaction://noaction"/>
                        </a:rPr>
                        <a:t> -</a:t>
                      </a:r>
                      <a:r>
                        <a:rPr lang="nl-BE" sz="1700" dirty="0" smtClean="0">
                          <a:solidFill>
                            <a:schemeClr val="tx1"/>
                          </a:solidFill>
                          <a:hlinkClick r:id="" action="ppaction://noaction"/>
                        </a:rPr>
                        <a:t> Bedrijfscontroles </a:t>
                      </a:r>
                      <a:endParaRPr lang="nl-BE" sz="1700" dirty="0" smtClean="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rgbClr val="00D661"/>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09"/>
                  </a:ext>
                </a:extLst>
              </a:tr>
              <a:tr h="337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700" dirty="0" smtClean="0">
                          <a:solidFill>
                            <a:schemeClr val="tx1"/>
                          </a:solidFill>
                          <a:hlinkClick r:id="" action="ppaction://noaction"/>
                        </a:rPr>
                        <a:t>MO14016 – </a:t>
                      </a:r>
                      <a:r>
                        <a:rPr lang="nl-BE" sz="1700" dirty="0" err="1" smtClean="0">
                          <a:solidFill>
                            <a:schemeClr val="tx1"/>
                          </a:solidFill>
                          <a:hlinkClick r:id="" action="ppaction://noaction"/>
                        </a:rPr>
                        <a:t>Customs</a:t>
                      </a:r>
                      <a:r>
                        <a:rPr lang="nl-BE" sz="1700" baseline="0" dirty="0" smtClean="0">
                          <a:solidFill>
                            <a:schemeClr val="tx1"/>
                          </a:solidFill>
                          <a:hlinkClick r:id="" action="ppaction://noaction"/>
                        </a:rPr>
                        <a:t> info via A+ </a:t>
                      </a:r>
                      <a:r>
                        <a:rPr lang="nl-BE" sz="1700" baseline="0" dirty="0" err="1" smtClean="0">
                          <a:solidFill>
                            <a:schemeClr val="tx1"/>
                          </a:solidFill>
                          <a:hlinkClick r:id="" action="ppaction://noaction"/>
                        </a:rPr>
                        <a:t>licensed</a:t>
                      </a:r>
                      <a:r>
                        <a:rPr lang="nl-BE" sz="1700" baseline="0" dirty="0" smtClean="0">
                          <a:solidFill>
                            <a:schemeClr val="tx1"/>
                          </a:solidFill>
                          <a:hlinkClick r:id="" action="ppaction://noaction"/>
                        </a:rPr>
                        <a:t> </a:t>
                      </a:r>
                      <a:r>
                        <a:rPr lang="nl-BE" sz="1700" baseline="0" dirty="0" err="1" smtClean="0">
                          <a:solidFill>
                            <a:schemeClr val="tx1"/>
                          </a:solidFill>
                          <a:hlinkClick r:id="" action="ppaction://noaction"/>
                        </a:rPr>
                        <a:t>importers</a:t>
                      </a:r>
                      <a:endParaRPr lang="nl-BE" sz="1700" dirty="0" smtClean="0">
                        <a:solidFill>
                          <a:schemeClr val="tx1"/>
                        </a:solidFill>
                      </a:endParaRPr>
                    </a:p>
                  </a:txBody>
                  <a:tcPr marL="84406" marR="84406" marT="42203" marB="42203"/>
                </a:tc>
                <a:tc>
                  <a:txBody>
                    <a:bodyPr/>
                    <a:lstStyle/>
                    <a:p>
                      <a:endParaRPr lang="nl-BE" sz="1700" dirty="0">
                        <a:solidFill>
                          <a:schemeClr val="tx1"/>
                        </a:solidFill>
                      </a:endParaRPr>
                    </a:p>
                  </a:txBody>
                  <a:tcPr marL="84406" marR="84406" marT="42203" marB="42203">
                    <a:solidFill>
                      <a:srgbClr val="9BFFC8"/>
                    </a:solidFill>
                  </a:tcPr>
                </a:tc>
                <a:tc>
                  <a:txBody>
                    <a:bodyPr/>
                    <a:lstStyle/>
                    <a:p>
                      <a:endParaRPr lang="nl-BE" sz="1700" dirty="0">
                        <a:solidFill>
                          <a:schemeClr val="tx1"/>
                        </a:solidFill>
                      </a:endParaRPr>
                    </a:p>
                  </a:txBody>
                  <a:tcPr marL="84406" marR="84406" marT="42203" marB="42203"/>
                </a:tc>
                <a:extLst>
                  <a:ext uri="{0D108BD9-81ED-4DB2-BD59-A6C34878D82A}">
                    <a16:rowId xmlns:a16="http://schemas.microsoft.com/office/drawing/2014/main" val="10010"/>
                  </a:ext>
                </a:extLst>
              </a:tr>
            </a:tbl>
          </a:graphicData>
        </a:graphic>
      </p:graphicFrame>
      <p:pic>
        <p:nvPicPr>
          <p:cNvPr id="6" name="Picture 5"/>
          <p:cNvPicPr>
            <a:picLocks noChangeAspect="1"/>
          </p:cNvPicPr>
          <p:nvPr/>
        </p:nvPicPr>
        <p:blipFill rotWithShape="1">
          <a:blip r:embed="rId2"/>
          <a:srcRect l="12480" r="13374"/>
          <a:stretch/>
        </p:blipFill>
        <p:spPr>
          <a:xfrm>
            <a:off x="6816" y="7740"/>
            <a:ext cx="9029680" cy="6850261"/>
          </a:xfrm>
          <a:prstGeom prst="rect">
            <a:avLst/>
          </a:prstGeom>
        </p:spPr>
      </p:pic>
    </p:spTree>
    <p:extLst>
      <p:ext uri="{BB962C8B-B14F-4D97-AF65-F5344CB8AC3E}">
        <p14:creationId xmlns:p14="http://schemas.microsoft.com/office/powerpoint/2010/main" val="3236932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710000"/>
            <a:ext cx="7879374" cy="268600"/>
          </a:xfrm>
        </p:spPr>
        <p:txBody>
          <a:bodyPr/>
          <a:lstStyle/>
          <a:p>
            <a:endParaRPr lang="en-US"/>
          </a:p>
        </p:txBody>
      </p:sp>
      <p:pic>
        <p:nvPicPr>
          <p:cNvPr id="4" name="Picture 3"/>
          <p:cNvPicPr>
            <a:picLocks noChangeAspect="1"/>
          </p:cNvPicPr>
          <p:nvPr/>
        </p:nvPicPr>
        <p:blipFill rotWithShape="1">
          <a:blip r:embed="rId2"/>
          <a:srcRect l="12593" t="5201" r="12595"/>
          <a:stretch/>
        </p:blipFill>
        <p:spPr>
          <a:xfrm>
            <a:off x="0" y="-293260"/>
            <a:ext cx="9168628" cy="6696628"/>
          </a:xfrm>
          <a:prstGeom prst="rect">
            <a:avLst/>
          </a:prstGeom>
        </p:spPr>
      </p:pic>
    </p:spTree>
    <p:extLst>
      <p:ext uri="{BB962C8B-B14F-4D97-AF65-F5344CB8AC3E}">
        <p14:creationId xmlns:p14="http://schemas.microsoft.com/office/powerpoint/2010/main" val="192542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978" t="15167" r="34711" b="18390"/>
          <a:stretch/>
        </p:blipFill>
        <p:spPr>
          <a:xfrm>
            <a:off x="1187624" y="0"/>
            <a:ext cx="6840760" cy="6669360"/>
          </a:xfrm>
          <a:prstGeom prst="rect">
            <a:avLst/>
          </a:prstGeom>
        </p:spPr>
      </p:pic>
    </p:spTree>
    <p:extLst>
      <p:ext uri="{BB962C8B-B14F-4D97-AF65-F5344CB8AC3E}">
        <p14:creationId xmlns:p14="http://schemas.microsoft.com/office/powerpoint/2010/main" val="688053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710000"/>
            <a:ext cx="7879374" cy="268600"/>
          </a:xfrm>
        </p:spPr>
        <p:txBody>
          <a:bodyPr/>
          <a:lstStyle/>
          <a:p>
            <a:endParaRPr lang="en-US"/>
          </a:p>
        </p:txBody>
      </p:sp>
      <p:pic>
        <p:nvPicPr>
          <p:cNvPr id="4" name="Picture 3"/>
          <p:cNvPicPr>
            <a:picLocks noChangeAspect="1"/>
          </p:cNvPicPr>
          <p:nvPr/>
        </p:nvPicPr>
        <p:blipFill rotWithShape="1">
          <a:blip r:embed="rId2"/>
          <a:srcRect l="4878" t="11680" r="16261" b="29090"/>
          <a:stretch/>
        </p:blipFill>
        <p:spPr>
          <a:xfrm>
            <a:off x="107504" y="116632"/>
            <a:ext cx="9001000" cy="6624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15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754090"/>
            <a:ext cx="4320480" cy="5843262"/>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216650" y="262641"/>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a:t>Partenaires externes relevant pour la récolte d’information</a:t>
            </a:r>
            <a:endParaRPr lang="en-US" sz="2585" b="1" dirty="0">
              <a:latin typeface="Arial" panose="020B0604020202020204" pitchFamily="34" charset="0"/>
              <a:ea typeface="+mn-ea"/>
              <a:cs typeface="Arial" panose="020B0604020202020204" pitchFamily="34" charset="0"/>
            </a:endParaRPr>
          </a:p>
        </p:txBody>
      </p:sp>
      <p:sp>
        <p:nvSpPr>
          <p:cNvPr id="6" name="Espace réservé du contenu 2"/>
          <p:cNvSpPr>
            <a:spLocks noGrp="1"/>
          </p:cNvSpPr>
          <p:nvPr>
            <p:ph idx="1"/>
          </p:nvPr>
        </p:nvSpPr>
        <p:spPr>
          <a:xfrm>
            <a:off x="384460" y="1606354"/>
            <a:ext cx="3788729" cy="4296754"/>
          </a:xfrm>
        </p:spPr>
        <p:txBody>
          <a:bodyPr vert="horz" wrap="square" lIns="0" tIns="0" rIns="0" bIns="0" rtlCol="0">
            <a:spAutoFit/>
          </a:bodyPr>
          <a:lstStyle/>
          <a:p>
            <a:pPr marL="263776" indent="-263776" fontAlgn="base">
              <a:spcAft>
                <a:spcPct val="0"/>
              </a:spcAft>
              <a:buFont typeface="Wingdings" panose="05000000000000000000" pitchFamily="2" charset="2"/>
              <a:buChar char="§"/>
            </a:pPr>
            <a:r>
              <a:rPr lang="fr-FR" sz="1477" dirty="0"/>
              <a:t>Organisations mondiales (OMI, OACI, ERA, UNECE, </a:t>
            </a:r>
            <a:r>
              <a:rPr lang="fr-FR" sz="1477" dirty="0" smtClean="0"/>
              <a:t>…)</a:t>
            </a:r>
          </a:p>
          <a:p>
            <a:pPr marL="263776" indent="-263776" fontAlgn="base">
              <a:spcAft>
                <a:spcPct val="0"/>
              </a:spcAft>
              <a:buFont typeface="Wingdings" panose="05000000000000000000" pitchFamily="2" charset="2"/>
              <a:buChar char="§"/>
            </a:pPr>
            <a:endParaRPr lang="fr-FR" sz="1477" dirty="0"/>
          </a:p>
          <a:p>
            <a:pPr marL="263776" indent="-263776" fontAlgn="base">
              <a:spcAft>
                <a:spcPct val="0"/>
              </a:spcAft>
              <a:buFont typeface="Wingdings" panose="05000000000000000000" pitchFamily="2" charset="2"/>
              <a:buChar char="§"/>
            </a:pPr>
            <a:r>
              <a:rPr lang="fr-FR" sz="1477" dirty="0"/>
              <a:t>Niveaux de pouvoir (étranger, régional, fédéral, …)</a:t>
            </a:r>
          </a:p>
          <a:p>
            <a:pPr marL="263776" indent="-263776" fontAlgn="base">
              <a:spcAft>
                <a:spcPct val="0"/>
              </a:spcAft>
              <a:buFont typeface="Wingdings" panose="05000000000000000000" pitchFamily="2" charset="2"/>
              <a:buChar char="§"/>
            </a:pPr>
            <a:endParaRPr lang="nl-BE" sz="1477" dirty="0" smtClean="0"/>
          </a:p>
          <a:p>
            <a:pPr marL="263776" indent="-263776" fontAlgn="base">
              <a:spcAft>
                <a:spcPct val="0"/>
              </a:spcAft>
              <a:buFont typeface="Wingdings" panose="05000000000000000000" pitchFamily="2" charset="2"/>
              <a:buChar char="§"/>
            </a:pPr>
            <a:r>
              <a:rPr lang="nl-BE" sz="1477" dirty="0" err="1" smtClean="0"/>
              <a:t>Partenaires</a:t>
            </a:r>
            <a:r>
              <a:rPr lang="nl-BE" sz="1477" dirty="0" smtClean="0"/>
              <a:t> </a:t>
            </a:r>
            <a:r>
              <a:rPr lang="nl-BE" sz="1477" dirty="0"/>
              <a:t>chargés de </a:t>
            </a:r>
            <a:r>
              <a:rPr lang="nl-BE" sz="1477" dirty="0" err="1"/>
              <a:t>l’élaboration</a:t>
            </a:r>
            <a:r>
              <a:rPr lang="nl-BE" sz="1477" dirty="0"/>
              <a:t> de </a:t>
            </a:r>
            <a:r>
              <a:rPr lang="nl-BE" sz="1477" dirty="0" err="1"/>
              <a:t>réglementations</a:t>
            </a:r>
            <a:r>
              <a:rPr lang="nl-BE" sz="1477" dirty="0"/>
              <a:t> au niveau </a:t>
            </a:r>
            <a:r>
              <a:rPr lang="nl-BE" sz="1477" dirty="0" err="1"/>
              <a:t>européen</a:t>
            </a:r>
            <a:r>
              <a:rPr lang="nl-BE" sz="1477" dirty="0"/>
              <a:t> (</a:t>
            </a:r>
            <a:r>
              <a:rPr lang="nl-BE" sz="1477" dirty="0" err="1"/>
              <a:t>EUReg</a:t>
            </a:r>
            <a:r>
              <a:rPr lang="nl-BE" sz="1477" dirty="0"/>
              <a:t>, Benelux, …)</a:t>
            </a:r>
          </a:p>
          <a:p>
            <a:pPr marL="263776" indent="-263776" fontAlgn="base">
              <a:spcAft>
                <a:spcPct val="0"/>
              </a:spcAft>
              <a:buFont typeface="Wingdings" panose="05000000000000000000" pitchFamily="2" charset="2"/>
              <a:buChar char="§"/>
            </a:pPr>
            <a:endParaRPr lang="fr-FR" sz="1477" dirty="0" smtClean="0"/>
          </a:p>
          <a:p>
            <a:pPr marL="263776" indent="-263776" fontAlgn="base">
              <a:spcAft>
                <a:spcPct val="0"/>
              </a:spcAft>
              <a:buFont typeface="Wingdings" panose="05000000000000000000" pitchFamily="2" charset="2"/>
              <a:buChar char="§"/>
            </a:pPr>
            <a:r>
              <a:rPr lang="fr-FR" sz="1477" dirty="0" smtClean="0"/>
              <a:t>Associations </a:t>
            </a:r>
            <a:r>
              <a:rPr lang="fr-FR" sz="1477" dirty="0"/>
              <a:t>de clients et fédérations sectorielles (</a:t>
            </a:r>
            <a:r>
              <a:rPr lang="fr-FR" sz="1477" dirty="0" err="1"/>
              <a:t>Febiac</a:t>
            </a:r>
            <a:r>
              <a:rPr lang="fr-FR" sz="1477" dirty="0"/>
              <a:t>, </a:t>
            </a:r>
            <a:r>
              <a:rPr lang="fr-FR" sz="1477" dirty="0" err="1"/>
              <a:t>Beuas</a:t>
            </a:r>
            <a:r>
              <a:rPr lang="fr-FR" sz="1477" dirty="0"/>
              <a:t>, KBRV, …)</a:t>
            </a:r>
          </a:p>
          <a:p>
            <a:pPr marL="263776" indent="-263776" fontAlgn="base">
              <a:spcAft>
                <a:spcPct val="0"/>
              </a:spcAft>
              <a:buFont typeface="Wingdings" panose="05000000000000000000" pitchFamily="2" charset="2"/>
              <a:buChar char="§"/>
            </a:pPr>
            <a:endParaRPr lang="fr-FR" sz="1477" dirty="0" smtClean="0"/>
          </a:p>
          <a:p>
            <a:pPr marL="263776" indent="-263776" fontAlgn="base">
              <a:spcAft>
                <a:spcPct val="0"/>
              </a:spcAft>
              <a:buFont typeface="Wingdings" panose="05000000000000000000" pitchFamily="2" charset="2"/>
              <a:buChar char="§"/>
            </a:pPr>
            <a:r>
              <a:rPr lang="fr-FR" sz="1477" dirty="0" smtClean="0"/>
              <a:t>Organisations </a:t>
            </a:r>
            <a:r>
              <a:rPr lang="fr-FR" sz="1477" dirty="0"/>
              <a:t>d’employeurs et de travailleurs</a:t>
            </a:r>
          </a:p>
          <a:p>
            <a:pPr marL="263776" indent="-263776" fontAlgn="base">
              <a:spcAft>
                <a:spcPct val="0"/>
              </a:spcAft>
              <a:buFont typeface="Wingdings" panose="05000000000000000000" pitchFamily="2" charset="2"/>
              <a:buChar char="§"/>
            </a:pPr>
            <a:endParaRPr lang="fr-FR" sz="1477" dirty="0" smtClean="0"/>
          </a:p>
          <a:p>
            <a:pPr marL="263776" indent="-263776" fontAlgn="base">
              <a:spcAft>
                <a:spcPct val="0"/>
              </a:spcAft>
              <a:buFont typeface="Wingdings" panose="05000000000000000000" pitchFamily="2" charset="2"/>
              <a:buChar char="§"/>
            </a:pPr>
            <a:r>
              <a:rPr lang="fr-FR" sz="1477" dirty="0" smtClean="0"/>
              <a:t>Monde </a:t>
            </a:r>
            <a:r>
              <a:rPr lang="fr-FR" sz="1477" dirty="0"/>
              <a:t>académique</a:t>
            </a:r>
          </a:p>
          <a:p>
            <a:pPr marL="263776" indent="-263776" fontAlgn="base">
              <a:spcAft>
                <a:spcPct val="0"/>
              </a:spcAft>
              <a:buFont typeface="Wingdings" panose="05000000000000000000" pitchFamily="2" charset="2"/>
              <a:buChar char="§"/>
            </a:pPr>
            <a:endParaRPr lang="fr-FR" sz="1477" dirty="0" smtClean="0"/>
          </a:p>
          <a:p>
            <a:pPr marL="263776" indent="-263776" fontAlgn="base">
              <a:spcAft>
                <a:spcPct val="0"/>
              </a:spcAft>
              <a:buFont typeface="Wingdings" panose="05000000000000000000" pitchFamily="2" charset="2"/>
              <a:buChar char="§"/>
            </a:pPr>
            <a:r>
              <a:rPr lang="fr-FR" sz="1477" dirty="0" smtClean="0"/>
              <a:t>Consultance</a:t>
            </a:r>
            <a:endParaRPr lang="fr-FR" sz="1477" dirty="0"/>
          </a:p>
          <a:p>
            <a:pPr marL="263776" indent="-263776" fontAlgn="base">
              <a:spcAft>
                <a:spcPct val="0"/>
              </a:spcAft>
              <a:buFont typeface="Wingdings" panose="05000000000000000000" pitchFamily="2" charset="2"/>
              <a:buChar char="§"/>
            </a:pPr>
            <a:endParaRPr lang="nl-BE" sz="1477" dirty="0" smtClean="0"/>
          </a:p>
          <a:p>
            <a:pPr marL="263776" indent="-263776" fontAlgn="base">
              <a:spcAft>
                <a:spcPct val="0"/>
              </a:spcAft>
              <a:buFont typeface="Wingdings" panose="05000000000000000000" pitchFamily="2" charset="2"/>
              <a:buChar char="§"/>
            </a:pPr>
            <a:r>
              <a:rPr lang="nl-BE" sz="1477" dirty="0" smtClean="0"/>
              <a:t>Grandes </a:t>
            </a:r>
            <a:r>
              <a:rPr lang="nl-BE" sz="1477" dirty="0" err="1"/>
              <a:t>entreprises</a:t>
            </a:r>
            <a:r>
              <a:rPr lang="nl-BE" sz="1477" dirty="0"/>
              <a:t> (compagnies </a:t>
            </a:r>
            <a:r>
              <a:rPr lang="nl-BE" sz="1477" dirty="0" err="1"/>
              <a:t>aériennes</a:t>
            </a:r>
            <a:r>
              <a:rPr lang="nl-BE" sz="1477" dirty="0"/>
              <a:t>, constructeurs automobiles importants </a:t>
            </a:r>
            <a:r>
              <a:rPr lang="nl-BE" sz="1477" dirty="0" err="1"/>
              <a:t>avec</a:t>
            </a:r>
            <a:r>
              <a:rPr lang="nl-BE" sz="1477" dirty="0"/>
              <a:t> </a:t>
            </a:r>
            <a:r>
              <a:rPr lang="nl-BE" sz="1477" dirty="0" err="1"/>
              <a:t>centres</a:t>
            </a:r>
            <a:r>
              <a:rPr lang="nl-BE" sz="1477" dirty="0"/>
              <a:t> de </a:t>
            </a:r>
            <a:r>
              <a:rPr lang="nl-BE" sz="1477" dirty="0" err="1"/>
              <a:t>production</a:t>
            </a:r>
            <a:r>
              <a:rPr lang="nl-BE" sz="1477" dirty="0"/>
              <a:t> en </a:t>
            </a:r>
            <a:r>
              <a:rPr lang="nl-BE" sz="1477" dirty="0" err="1"/>
              <a:t>Belgique</a:t>
            </a:r>
            <a:r>
              <a:rPr lang="nl-BE" sz="1477" dirty="0" smtClean="0"/>
              <a:t>…)</a:t>
            </a:r>
            <a:endParaRPr lang="en-US" sz="1477" dirty="0"/>
          </a:p>
        </p:txBody>
      </p:sp>
      <p:sp>
        <p:nvSpPr>
          <p:cNvPr id="8" name="Espace réservé du contenu 2"/>
          <p:cNvSpPr txBox="1">
            <a:spLocks/>
          </p:cNvSpPr>
          <p:nvPr/>
        </p:nvSpPr>
        <p:spPr>
          <a:xfrm>
            <a:off x="384461" y="764704"/>
            <a:ext cx="4054602" cy="65819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en-US" sz="2800" b="1" i="1" dirty="0" smtClean="0"/>
              <a:t>Qui </a:t>
            </a:r>
            <a:r>
              <a:rPr lang="en-US" sz="2800" b="1" i="1" dirty="0"/>
              <a:t>? </a:t>
            </a:r>
            <a:endParaRPr lang="en-US" sz="2800" b="1" i="1" dirty="0" smtClean="0"/>
          </a:p>
          <a:p>
            <a:pPr>
              <a:lnSpc>
                <a:spcPct val="100000"/>
              </a:lnSpc>
            </a:pPr>
            <a:r>
              <a:rPr lang="en-US" sz="1477" b="1" i="1" dirty="0" err="1" smtClean="0"/>
              <a:t>Différences</a:t>
            </a:r>
            <a:r>
              <a:rPr lang="en-US" sz="1477" b="1" i="1" dirty="0" smtClean="0"/>
              <a:t> </a:t>
            </a:r>
            <a:r>
              <a:rPr lang="en-US" sz="1477" b="1" i="1" dirty="0"/>
              <a:t>entre DG </a:t>
            </a:r>
            <a:r>
              <a:rPr lang="en-US" sz="1477" b="1" i="1" dirty="0" err="1"/>
              <a:t>mais</a:t>
            </a:r>
            <a:r>
              <a:rPr lang="en-US" sz="1477" b="1" i="1" dirty="0"/>
              <a:t> similitudes </a:t>
            </a:r>
            <a:r>
              <a:rPr lang="en-US" sz="1477" b="1" i="1" dirty="0" err="1"/>
              <a:t>évidentes</a:t>
            </a:r>
            <a:endParaRPr lang="en-US" sz="1477" b="1" dirty="0"/>
          </a:p>
        </p:txBody>
      </p:sp>
      <p:sp>
        <p:nvSpPr>
          <p:cNvPr id="20" name="Rectangle 19"/>
          <p:cNvSpPr/>
          <p:nvPr/>
        </p:nvSpPr>
        <p:spPr>
          <a:xfrm>
            <a:off x="4788024" y="754088"/>
            <a:ext cx="4170925" cy="5843264"/>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697759" y="620688"/>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4932039" y="764706"/>
            <a:ext cx="3888433" cy="469288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nl-BE" sz="2800" b="1" i="1" dirty="0" err="1" smtClean="0"/>
              <a:t>Comment</a:t>
            </a:r>
            <a:r>
              <a:rPr lang="nl-BE" sz="2800" b="1" i="1" dirty="0"/>
              <a:t>?</a:t>
            </a:r>
          </a:p>
          <a:p>
            <a:pPr>
              <a:lnSpc>
                <a:spcPct val="100000"/>
              </a:lnSpc>
            </a:pPr>
            <a:endParaRPr lang="nl-BE" sz="1477" b="1" i="1" dirty="0"/>
          </a:p>
          <a:p>
            <a:pPr marL="285750" indent="-285750">
              <a:lnSpc>
                <a:spcPct val="100000"/>
              </a:lnSpc>
              <a:buFont typeface="Wingdings" panose="05000000000000000000" pitchFamily="2" charset="2"/>
              <a:buChar char="§"/>
            </a:pPr>
            <a:r>
              <a:rPr lang="fr-BE" sz="1477" dirty="0"/>
              <a:t>Grâce à des plateformes de concertation sur la réglementation </a:t>
            </a:r>
            <a:r>
              <a:rPr lang="nl-BE" sz="1477" dirty="0"/>
              <a:t>(</a:t>
            </a:r>
            <a:r>
              <a:rPr lang="nl-BE" sz="1477" dirty="0" err="1"/>
              <a:t>convoquées</a:t>
            </a:r>
            <a:r>
              <a:rPr lang="nl-BE" sz="1477" dirty="0"/>
              <a:t> à </a:t>
            </a:r>
            <a:r>
              <a:rPr lang="nl-BE" sz="1477" dirty="0" err="1"/>
              <a:t>intervalles</a:t>
            </a:r>
            <a:r>
              <a:rPr lang="nl-BE" sz="1477" dirty="0"/>
              <a:t> </a:t>
            </a:r>
            <a:r>
              <a:rPr lang="nl-BE" sz="1477" dirty="0" err="1"/>
              <a:t>fixes</a:t>
            </a:r>
            <a:r>
              <a:rPr lang="nl-BE" sz="1477" dirty="0"/>
              <a:t>)</a:t>
            </a:r>
            <a:r>
              <a:rPr lang="en-US" sz="1477" dirty="0"/>
              <a:t/>
            </a:r>
            <a:br>
              <a:rPr lang="en-US" sz="1477" dirty="0"/>
            </a:br>
            <a:endParaRPr lang="en-US" sz="1477" dirty="0" smtClean="0"/>
          </a:p>
          <a:p>
            <a:pPr marL="285750" indent="-285750">
              <a:lnSpc>
                <a:spcPct val="100000"/>
              </a:lnSpc>
              <a:buFont typeface="Wingdings" panose="05000000000000000000" pitchFamily="2" charset="2"/>
              <a:buChar char="§"/>
            </a:pPr>
            <a:r>
              <a:rPr lang="nl-BE" sz="1477" dirty="0" err="1" smtClean="0"/>
              <a:t>Selon</a:t>
            </a:r>
            <a:r>
              <a:rPr lang="nl-BE" sz="1477" dirty="0" smtClean="0"/>
              <a:t> </a:t>
            </a:r>
            <a:r>
              <a:rPr lang="nl-BE" sz="1477" dirty="0"/>
              <a:t>les </a:t>
            </a:r>
            <a:r>
              <a:rPr lang="nl-BE" sz="1477" dirty="0" err="1"/>
              <a:t>besoins</a:t>
            </a:r>
            <a:r>
              <a:rPr lang="nl-BE" sz="1477" dirty="0"/>
              <a:t> et les </a:t>
            </a:r>
            <a:r>
              <a:rPr lang="nl-BE" sz="1477" dirty="0" err="1"/>
              <a:t>sujets</a:t>
            </a:r>
            <a:r>
              <a:rPr lang="nl-BE" sz="1477" dirty="0"/>
              <a:t> (ad hoc) (</a:t>
            </a:r>
            <a:r>
              <a:rPr lang="nl-BE" sz="1477" dirty="0" err="1"/>
              <a:t>préparation</a:t>
            </a:r>
            <a:r>
              <a:rPr lang="nl-BE" sz="1477" dirty="0"/>
              <a:t> de la nouvelle </a:t>
            </a:r>
            <a:r>
              <a:rPr lang="nl-BE" sz="1477" dirty="0" err="1"/>
              <a:t>législation</a:t>
            </a:r>
            <a:r>
              <a:rPr lang="nl-BE" sz="1477" dirty="0" smtClean="0"/>
              <a:t>)</a:t>
            </a:r>
            <a:r>
              <a:rPr lang="en-US" sz="1477" dirty="0"/>
              <a:t> </a:t>
            </a:r>
            <a:r>
              <a:rPr lang="en-US" sz="1477" dirty="0" smtClean="0"/>
              <a:t>à </a:t>
            </a:r>
            <a:r>
              <a:rPr lang="nl-BE" sz="1477" dirty="0" err="1" smtClean="0"/>
              <a:t>l’initiative</a:t>
            </a:r>
            <a:r>
              <a:rPr lang="nl-BE" sz="1477" dirty="0" smtClean="0"/>
              <a:t> </a:t>
            </a:r>
            <a:r>
              <a:rPr lang="nl-BE" sz="1477" dirty="0"/>
              <a:t>de la </a:t>
            </a:r>
            <a:r>
              <a:rPr lang="nl-BE" sz="1477" dirty="0" err="1"/>
              <a:t>cellule</a:t>
            </a:r>
            <a:r>
              <a:rPr lang="nl-BE" sz="1477" dirty="0"/>
              <a:t> </a:t>
            </a:r>
            <a:r>
              <a:rPr lang="nl-BE" sz="1477" dirty="0" err="1" smtClean="0"/>
              <a:t>stratégique</a:t>
            </a:r>
            <a:endParaRPr lang="nl-BE" sz="1477" dirty="0" smtClean="0"/>
          </a:p>
          <a:p>
            <a:pPr marL="285750" indent="-285750">
              <a:lnSpc>
                <a:spcPct val="100000"/>
              </a:lnSpc>
              <a:buFont typeface="Wingdings" panose="05000000000000000000" pitchFamily="2" charset="2"/>
              <a:buChar char="§"/>
            </a:pPr>
            <a:endParaRPr lang="nl-BE" sz="1477" dirty="0" smtClean="0"/>
          </a:p>
          <a:p>
            <a:pPr marL="285750" indent="-285750">
              <a:lnSpc>
                <a:spcPct val="100000"/>
              </a:lnSpc>
              <a:buFont typeface="Wingdings" panose="05000000000000000000" pitchFamily="2" charset="2"/>
              <a:buChar char="§"/>
            </a:pPr>
            <a:r>
              <a:rPr lang="nl-BE" sz="1477" dirty="0" smtClean="0"/>
              <a:t>I</a:t>
            </a:r>
            <a:r>
              <a:rPr lang="fr-FR" sz="1477" dirty="0" err="1"/>
              <a:t>nformation</a:t>
            </a:r>
            <a:r>
              <a:rPr lang="fr-FR" sz="1477" dirty="0"/>
              <a:t> hiérarchisée en fonction de l’importance des </a:t>
            </a:r>
            <a:r>
              <a:rPr lang="fr-FR" sz="1477" dirty="0" smtClean="0"/>
              <a:t>partenaires, </a:t>
            </a:r>
            <a:r>
              <a:rPr lang="en-US" sz="1477" dirty="0"/>
              <a:t>s</a:t>
            </a:r>
            <a:r>
              <a:rPr lang="fr-BE" sz="1477" dirty="0" smtClean="0"/>
              <a:t>ans </a:t>
            </a:r>
            <a:r>
              <a:rPr lang="fr-BE" sz="1477" dirty="0"/>
              <a:t>a priori </a:t>
            </a:r>
            <a:r>
              <a:rPr lang="nl-BE" sz="1477" dirty="0"/>
              <a:t>: </a:t>
            </a:r>
            <a:r>
              <a:rPr lang="nl-BE" sz="1477" dirty="0" err="1"/>
              <a:t>chaque</a:t>
            </a:r>
            <a:r>
              <a:rPr lang="nl-BE" sz="1477" dirty="0"/>
              <a:t> input </a:t>
            </a:r>
            <a:r>
              <a:rPr lang="nl-BE" sz="1477" dirty="0" err="1"/>
              <a:t>est</a:t>
            </a:r>
            <a:r>
              <a:rPr lang="nl-BE" sz="1477" dirty="0"/>
              <a:t> </a:t>
            </a:r>
            <a:r>
              <a:rPr lang="nl-BE" sz="1477" dirty="0" err="1"/>
              <a:t>intégré</a:t>
            </a:r>
            <a:r>
              <a:rPr lang="nl-BE" sz="1477" dirty="0"/>
              <a:t> dans </a:t>
            </a:r>
            <a:r>
              <a:rPr lang="nl-BE" sz="1477" dirty="0" err="1"/>
              <a:t>le</a:t>
            </a:r>
            <a:r>
              <a:rPr lang="nl-BE" sz="1477" dirty="0"/>
              <a:t> </a:t>
            </a:r>
            <a:r>
              <a:rPr lang="nl-BE" sz="1477" dirty="0" err="1"/>
              <a:t>processus</a:t>
            </a:r>
            <a:r>
              <a:rPr lang="nl-BE" sz="1477" dirty="0"/>
              <a:t> de </a:t>
            </a:r>
            <a:r>
              <a:rPr lang="nl-BE" sz="1477" dirty="0" err="1" smtClean="0"/>
              <a:t>décision</a:t>
            </a:r>
            <a:endParaRPr lang="nl-BE" sz="1477" dirty="0" smtClean="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nl-BE" sz="1477" dirty="0" err="1" smtClean="0"/>
              <a:t>Chaque</a:t>
            </a:r>
            <a:r>
              <a:rPr lang="nl-BE" sz="1477" dirty="0" smtClean="0"/>
              <a:t> </a:t>
            </a:r>
            <a:r>
              <a:rPr lang="nl-BE" sz="1477" dirty="0"/>
              <a:t>DG a sa </a:t>
            </a:r>
            <a:r>
              <a:rPr lang="nl-BE" sz="1477" dirty="0" err="1"/>
              <a:t>propre</a:t>
            </a:r>
            <a:r>
              <a:rPr lang="nl-BE" sz="1477" dirty="0"/>
              <a:t> </a:t>
            </a:r>
            <a:r>
              <a:rPr lang="nl-BE" sz="1477" dirty="0" err="1"/>
              <a:t>cellule</a:t>
            </a:r>
            <a:r>
              <a:rPr lang="nl-BE" sz="1477" dirty="0"/>
              <a:t> </a:t>
            </a:r>
            <a:r>
              <a:rPr lang="nl-BE" sz="1477" dirty="0" err="1"/>
              <a:t>stratégique</a:t>
            </a:r>
            <a:r>
              <a:rPr lang="nl-BE" sz="1477" dirty="0"/>
              <a:t> </a:t>
            </a:r>
            <a:r>
              <a:rPr lang="nl-BE" sz="1477" dirty="0" err="1"/>
              <a:t>qui</a:t>
            </a:r>
            <a:r>
              <a:rPr lang="nl-BE" sz="1477" dirty="0"/>
              <a:t> </a:t>
            </a:r>
            <a:r>
              <a:rPr lang="nl-BE" sz="1477" dirty="0" err="1"/>
              <a:t>confronte</a:t>
            </a:r>
            <a:r>
              <a:rPr lang="nl-BE" sz="1477" dirty="0"/>
              <a:t> les </a:t>
            </a:r>
            <a:r>
              <a:rPr lang="nl-BE" sz="1477" dirty="0" err="1"/>
              <a:t>inputs</a:t>
            </a:r>
            <a:r>
              <a:rPr lang="nl-BE" sz="1477" dirty="0"/>
              <a:t> et les </a:t>
            </a:r>
            <a:r>
              <a:rPr lang="nl-BE" sz="1477" dirty="0" err="1"/>
              <a:t>décisions</a:t>
            </a:r>
            <a:r>
              <a:rPr lang="nl-BE" sz="1477" dirty="0"/>
              <a:t> au </a:t>
            </a:r>
            <a:r>
              <a:rPr lang="nl-BE" sz="1477" dirty="0" err="1"/>
              <a:t>volet</a:t>
            </a:r>
            <a:r>
              <a:rPr lang="nl-BE" sz="1477" dirty="0"/>
              <a:t> </a:t>
            </a:r>
            <a:r>
              <a:rPr lang="nl-BE" sz="1477" dirty="0" err="1"/>
              <a:t>opérationnel</a:t>
            </a:r>
            <a:r>
              <a:rPr lang="nl-BE" sz="1477" dirty="0"/>
              <a:t> de </a:t>
            </a:r>
            <a:r>
              <a:rPr lang="nl-BE" sz="1477" dirty="0" err="1"/>
              <a:t>ses</a:t>
            </a:r>
            <a:r>
              <a:rPr lang="nl-BE" sz="1477" dirty="0"/>
              <a:t> </a:t>
            </a:r>
            <a:r>
              <a:rPr lang="nl-BE" sz="1477" dirty="0" err="1" smtClean="0"/>
              <a:t>activités</a:t>
            </a:r>
            <a:r>
              <a:rPr lang="en-US" sz="1477" dirty="0"/>
              <a:t/>
            </a:r>
            <a:br>
              <a:rPr lang="en-US" sz="1477" dirty="0"/>
            </a:br>
            <a:r>
              <a:rPr lang="nl-BE" sz="1477" b="1" i="1" dirty="0"/>
              <a:t> </a:t>
            </a:r>
          </a:p>
          <a:p>
            <a:pPr>
              <a:lnSpc>
                <a:spcPct val="100000"/>
              </a:lnSpc>
            </a:pPr>
            <a:endParaRPr lang="nl-BE" sz="1477" b="1" i="1" dirty="0"/>
          </a:p>
          <a:p>
            <a:pPr>
              <a:lnSpc>
                <a:spcPct val="100000"/>
              </a:lnSpc>
            </a:pPr>
            <a:r>
              <a:rPr lang="nl-BE" sz="1477" dirty="0"/>
              <a:t/>
            </a:r>
            <a:br>
              <a:rPr lang="nl-BE" sz="1477" dirty="0"/>
            </a:br>
            <a:endParaRPr lang="en-US" sz="1108"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2430" y="4713922"/>
            <a:ext cx="1216720" cy="813859"/>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5645141"/>
            <a:ext cx="729970" cy="72997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346" y="4713922"/>
            <a:ext cx="1331769" cy="813859"/>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2346" y="5684497"/>
            <a:ext cx="2179616" cy="624823"/>
          </a:xfrm>
          <a:prstGeom prst="rect">
            <a:avLst/>
          </a:prstGeom>
        </p:spPr>
      </p:pic>
    </p:spTree>
    <p:extLst>
      <p:ext uri="{BB962C8B-B14F-4D97-AF65-F5344CB8AC3E}">
        <p14:creationId xmlns:p14="http://schemas.microsoft.com/office/powerpoint/2010/main" val="3809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21" grpId="0" build="p"/>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noChangeAspect="1"/>
          </p:cNvGraphicFramePr>
          <p:nvPr>
            <p:custDataLst>
              <p:tags r:id="rId2"/>
            </p:custDataLst>
            <p:ext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25986" name="think-cell Slide" r:id="rId4" imgW="360" imgH="360" progId="TCLayout.ActiveDocument.1">
                  <p:embed/>
                </p:oleObj>
              </mc:Choice>
              <mc:Fallback>
                <p:oleObj name="think-cell Slide" r:id="rId4" imgW="360" imgH="360" progId="TCLayout.ActiveDocument.1">
                  <p:embed/>
                  <p:pic>
                    <p:nvPicPr>
                      <p:cNvPr id="30" name="Object 2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17991" y="504368"/>
            <a:ext cx="8574491" cy="690366"/>
          </a:xfrm>
        </p:spPr>
        <p:txBody>
          <a:bodyPr vert="horz" lIns="0" tIns="0" rIns="0" bIns="0" rtlCol="0" anchor="t" anchorCtr="0">
            <a:noAutofit/>
          </a:bodyPr>
          <a:lstStyle/>
          <a:p>
            <a:pPr>
              <a:tabLst>
                <a:tab pos="1156218" algn="l"/>
              </a:tabLst>
            </a:pPr>
            <a:r>
              <a:rPr lang="fr-BE" b="1" dirty="0">
                <a:latin typeface="Arial" panose="020B0604020202020204" pitchFamily="34" charset="0"/>
                <a:cs typeface="Arial" panose="020B0604020202020204" pitchFamily="34" charset="0"/>
              </a:rPr>
              <a:t>E</a:t>
            </a:r>
            <a:r>
              <a:rPr lang="fr-BE" b="1" dirty="0" smtClean="0">
                <a:latin typeface="Arial" panose="020B0604020202020204" pitchFamily="34" charset="0"/>
                <a:cs typeface="Arial" panose="020B0604020202020204" pitchFamily="34" charset="0"/>
              </a:rPr>
              <a:t>mergence </a:t>
            </a:r>
            <a:r>
              <a:rPr lang="fr-BE" b="1" dirty="0">
                <a:latin typeface="Arial" panose="020B0604020202020204" pitchFamily="34" charset="0"/>
                <a:cs typeface="Arial" panose="020B0604020202020204" pitchFamily="34" charset="0"/>
              </a:rPr>
              <a:t>de nouveaux acteurs en plus des acteurs institutionnels et 'traditionnels' du transport</a:t>
            </a:r>
          </a:p>
        </p:txBody>
      </p:sp>
      <p:sp>
        <p:nvSpPr>
          <p:cNvPr id="31" name="TextBox 30"/>
          <p:cNvSpPr txBox="1"/>
          <p:nvPr/>
        </p:nvSpPr>
        <p:spPr>
          <a:xfrm>
            <a:off x="679940" y="6464616"/>
            <a:ext cx="3516255" cy="129617"/>
          </a:xfrm>
          <a:prstGeom prst="rect">
            <a:avLst/>
          </a:prstGeom>
          <a:noFill/>
          <a:ln w="9525">
            <a:noFill/>
          </a:ln>
        </p:spPr>
        <p:txBody>
          <a:bodyPr vert="horz" wrap="square" lIns="0" tIns="0" rIns="0" bIns="0" rtlCol="0" anchor="b" anchorCtr="0">
            <a:noAutofit/>
          </a:bodyPr>
          <a:lstStyle>
            <a:defPPr>
              <a:defRPr lang="de-DE"/>
            </a:defPPr>
            <a:lvl1pPr marL="460375" indent="-460375">
              <a:defRPr sz="900" b="0">
                <a:solidFill>
                  <a:schemeClr val="bg1"/>
                </a:solidFill>
                <a:latin typeface="+mn-lt"/>
                <a:cs typeface="Arial" pitchFamily="34" charset="0"/>
              </a:defRPr>
            </a:lvl1pPr>
          </a:lstStyle>
          <a:p>
            <a:r>
              <a:rPr lang="fr-BE" sz="831" dirty="0">
                <a:solidFill>
                  <a:schemeClr val="tx1"/>
                </a:solidFill>
              </a:rPr>
              <a:t>Source: Roland Berger</a:t>
            </a:r>
          </a:p>
        </p:txBody>
      </p:sp>
      <p:pic>
        <p:nvPicPr>
          <p:cNvPr id="56" name="Picture 2"/>
          <p:cNvPicPr>
            <a:picLocks noChangeAspect="1" noChangeArrowheads="1"/>
          </p:cNvPicPr>
          <p:nvPr/>
        </p:nvPicPr>
        <p:blipFill>
          <a:blip r:embed="rId6" cstate="print"/>
          <a:srcRect/>
          <a:stretch>
            <a:fillRect/>
          </a:stretch>
        </p:blipFill>
        <p:spPr bwMode="auto">
          <a:xfrm>
            <a:off x="891659" y="1303920"/>
            <a:ext cx="7336132" cy="5182650"/>
          </a:xfrm>
          <a:prstGeom prst="rect">
            <a:avLst/>
          </a:prstGeom>
          <a:noFill/>
          <a:ln w="9525">
            <a:noFill/>
            <a:miter lim="800000"/>
            <a:headEnd/>
            <a:tailEnd/>
          </a:ln>
          <a:effectLst/>
        </p:spPr>
      </p:pic>
    </p:spTree>
    <p:extLst>
      <p:ext uri="{BB962C8B-B14F-4D97-AF65-F5344CB8AC3E}">
        <p14:creationId xmlns:p14="http://schemas.microsoft.com/office/powerpoint/2010/main" val="543837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a:xfrm>
            <a:off x="681231" y="1710000"/>
            <a:ext cx="7879374" cy="268600"/>
          </a:xfrm>
        </p:spPr>
        <p:txBody>
          <a:bodyPr/>
          <a:lstStyle/>
          <a:p>
            <a:endParaRPr lang="fr-FR"/>
          </a:p>
        </p:txBody>
      </p:sp>
      <p:pic>
        <p:nvPicPr>
          <p:cNvPr id="389126" name="Picture 6" descr="http://youcity.bombardier.com/attachments/idea_438_266_1339394366,2088_Belo_Horizo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772"/>
            <a:ext cx="9144000" cy="3962857"/>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compasslogistics.net/wp-content/themes/quiven/timthumb.php?src=http://compasslogistics.net/wp-content/uploads/2012/11/Multimodal-Transport-1024x394.jpg&amp;w=1350&amp;h=520&amp;zc=1&amp;q=100&amp;s=1"/>
          <p:cNvPicPr>
            <a:picLocks noChangeAspect="1" noChangeArrowheads="1"/>
          </p:cNvPicPr>
          <p:nvPr/>
        </p:nvPicPr>
        <p:blipFill rotWithShape="1">
          <a:blip r:embed="rId3">
            <a:extLst>
              <a:ext uri="{28A0092B-C50C-407E-A947-70E740481C1C}">
                <a14:useLocalDpi xmlns:a14="http://schemas.microsoft.com/office/drawing/2010/main" val="0"/>
              </a:ext>
            </a:extLst>
          </a:blip>
          <a:srcRect t="32116"/>
          <a:stretch/>
        </p:blipFill>
        <p:spPr bwMode="auto">
          <a:xfrm>
            <a:off x="-14354" y="4226627"/>
            <a:ext cx="9142587" cy="2392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ompasslogistics.net/wp-content/themes/quiven/timthumb.php?src=http://compasslogistics.net/wp-content/uploads/2012/11/Multimodal-Transport-1024x394.jpg&amp;w=1350&amp;h=520&amp;zc=1&amp;q=100&amp;s=1"/>
          <p:cNvPicPr>
            <a:picLocks noChangeAspect="1" noChangeArrowheads="1"/>
          </p:cNvPicPr>
          <p:nvPr/>
        </p:nvPicPr>
        <p:blipFill rotWithShape="1">
          <a:blip r:embed="rId3">
            <a:extLst>
              <a:ext uri="{28A0092B-C50C-407E-A947-70E740481C1C}">
                <a14:useLocalDpi xmlns:a14="http://schemas.microsoft.com/office/drawing/2010/main" val="0"/>
              </a:ext>
            </a:extLst>
          </a:blip>
          <a:srcRect l="44779" r="42783" b="67944"/>
          <a:stretch/>
        </p:blipFill>
        <p:spPr bwMode="auto">
          <a:xfrm>
            <a:off x="4079633" y="3096658"/>
            <a:ext cx="1137139" cy="1129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76153" y="2963719"/>
            <a:ext cx="2725226" cy="697923"/>
          </a:xfrm>
          <a:prstGeom prst="rect">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85"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535817" y="3096655"/>
            <a:ext cx="2098331" cy="460254"/>
          </a:xfrm>
          <a:prstGeom prst="rect">
            <a:avLst/>
          </a:prstGeom>
          <a:noFill/>
          <a:ln w="9525">
            <a:noFill/>
          </a:ln>
        </p:spPr>
        <p:txBody>
          <a:bodyPr vert="horz" wrap="none" lIns="0" tIns="0" rIns="0" bIns="0" rtlCol="0">
            <a:spAutoFit/>
          </a:bodyPr>
          <a:lstStyle/>
          <a:p>
            <a:pPr>
              <a:lnSpc>
                <a:spcPct val="90000"/>
              </a:lnSpc>
              <a:spcBef>
                <a:spcPts val="369"/>
              </a:spcBef>
              <a:buClr>
                <a:srgbClr val="000000"/>
              </a:buClr>
              <a:buSzPct val="100000"/>
            </a:pPr>
            <a:r>
              <a:rPr lang="nl-BE" sz="3323" dirty="0">
                <a:solidFill>
                  <a:schemeClr val="bg1"/>
                </a:solidFill>
                <a:latin typeface="+mn-lt"/>
                <a:cs typeface="Arial Narrow" pitchFamily="34" charset="0"/>
              </a:rPr>
              <a:t>SPF Mobilité</a:t>
            </a:r>
            <a:endParaRPr lang="fr-FR" sz="3323" dirty="0">
              <a:solidFill>
                <a:schemeClr val="bg1"/>
              </a:solidFill>
              <a:latin typeface="+mn-lt"/>
              <a:cs typeface="Arial Narrow" pitchFamily="34" charset="0"/>
            </a:endParaRPr>
          </a:p>
        </p:txBody>
      </p:sp>
    </p:spTree>
    <p:extLst>
      <p:ext uri="{BB962C8B-B14F-4D97-AF65-F5344CB8AC3E}">
        <p14:creationId xmlns:p14="http://schemas.microsoft.com/office/powerpoint/2010/main" val="3579827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9136" name="Object 559135" hidden="1"/>
          <p:cNvGraphicFramePr>
            <a:graphicFrameLocks noChangeAspect="1"/>
          </p:cNvGraphicFramePr>
          <p:nvPr>
            <p:custDataLst>
              <p:tags r:id="rId2"/>
            </p:custDataLst>
            <p:ext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27010" name="think-cell Slide" r:id="rId4" imgW="360" imgH="360" progId="TCLayout.ActiveDocument.1">
                  <p:embed/>
                </p:oleObj>
              </mc:Choice>
              <mc:Fallback>
                <p:oleObj name="think-cell Slide" r:id="rId4" imgW="360" imgH="360" progId="TCLayout.ActiveDocument.1">
                  <p:embed/>
                  <p:pic>
                    <p:nvPicPr>
                      <p:cNvPr id="559136" name="Object 55913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a:xfrm>
            <a:off x="384458" y="570837"/>
            <a:ext cx="8577940" cy="690366"/>
          </a:xfrm>
        </p:spPr>
        <p:txBody>
          <a:bodyPr vert="horz" lIns="0" tIns="0" rIns="0" bIns="0" rtlCol="0" anchor="t" anchorCtr="0">
            <a:noAutofit/>
          </a:bodyPr>
          <a:lstStyle/>
          <a:p>
            <a:pPr>
              <a:tabLst>
                <a:tab pos="1156218" algn="l"/>
              </a:tabLst>
            </a:pPr>
            <a:r>
              <a:rPr lang="fr-BE" b="1" dirty="0">
                <a:latin typeface="Arial" panose="020B0604020202020204" pitchFamily="34" charset="0"/>
                <a:cs typeface="Arial" panose="020B0604020202020204" pitchFamily="34" charset="0"/>
              </a:rPr>
              <a:t>F</a:t>
            </a:r>
            <a:r>
              <a:rPr lang="fr-BE" b="1" dirty="0" smtClean="0">
                <a:latin typeface="Arial" panose="020B0604020202020204" pitchFamily="34" charset="0"/>
                <a:cs typeface="Arial" panose="020B0604020202020204" pitchFamily="34" charset="0"/>
              </a:rPr>
              <a:t>eedback </a:t>
            </a:r>
            <a:r>
              <a:rPr lang="fr-BE" b="1" dirty="0">
                <a:latin typeface="Arial" panose="020B0604020202020204" pitchFamily="34" charset="0"/>
                <a:cs typeface="Arial" panose="020B0604020202020204" pitchFamily="34" charset="0"/>
              </a:rPr>
              <a:t>des </a:t>
            </a:r>
            <a:r>
              <a:rPr lang="fr-BE" b="1" dirty="0" err="1" smtClean="0">
                <a:latin typeface="Arial" panose="020B0604020202020204" pitchFamily="34" charset="0"/>
                <a:cs typeface="Arial" panose="020B0604020202020204" pitchFamily="34" charset="0"/>
              </a:rPr>
              <a:t>stakeholders</a:t>
            </a:r>
            <a:r>
              <a:rPr lang="fr-BE" b="1" dirty="0" smtClean="0">
                <a:latin typeface="Arial" panose="020B0604020202020204" pitchFamily="34" charset="0"/>
                <a:cs typeface="Arial" panose="020B0604020202020204" pitchFamily="34" charset="0"/>
              </a:rPr>
              <a:t>: faiblesse </a:t>
            </a:r>
            <a:r>
              <a:rPr lang="fr-BE" b="1" dirty="0">
                <a:latin typeface="Arial" panose="020B0604020202020204" pitchFamily="34" charset="0"/>
                <a:cs typeface="Arial" panose="020B0604020202020204" pitchFamily="34" charset="0"/>
              </a:rPr>
              <a:t>actuelle de la gouvernance/concertation, à gérer à 3 niveaux</a:t>
            </a:r>
          </a:p>
        </p:txBody>
      </p:sp>
      <p:sp>
        <p:nvSpPr>
          <p:cNvPr id="5" name="Subtitle"/>
          <p:cNvSpPr txBox="1">
            <a:spLocks/>
          </p:cNvSpPr>
          <p:nvPr/>
        </p:nvSpPr>
        <p:spPr>
          <a:xfrm>
            <a:off x="650335" y="1523269"/>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a:solidFill>
                  <a:schemeClr val="tx2"/>
                </a:solidFill>
                <a:latin typeface="+mn-lt"/>
                <a:sym typeface="+mn-lt"/>
              </a:rPr>
              <a:t>Niveaux de gouvernance</a:t>
            </a:r>
          </a:p>
        </p:txBody>
      </p:sp>
      <p:sp>
        <p:nvSpPr>
          <p:cNvPr id="36" name="Textframe 43"/>
          <p:cNvSpPr txBox="1">
            <a:spLocks/>
          </p:cNvSpPr>
          <p:nvPr/>
        </p:nvSpPr>
        <p:spPr>
          <a:xfrm>
            <a:off x="7385944" y="1858493"/>
            <a:ext cx="1545558" cy="4096326"/>
          </a:xfrm>
          <a:prstGeom prst="rect">
            <a:avLst/>
          </a:prstGeom>
          <a:solidFill>
            <a:srgbClr val="F3EFED"/>
          </a:solidFill>
          <a:ln w="9525">
            <a:noFill/>
          </a:ln>
        </p:spPr>
        <p:txBody>
          <a:bodyPr vert="horz" wrap="square" lIns="66462" tIns="0" rIns="0" bIns="0" rtlCol="0" anchor="ctr">
            <a:noAutofit/>
          </a:bodyPr>
          <a:lstStyle/>
          <a:p>
            <a:pPr>
              <a:lnSpc>
                <a:spcPct val="90000"/>
              </a:lnSpc>
              <a:spcBef>
                <a:spcPts val="0"/>
              </a:spcBef>
              <a:spcAft>
                <a:spcPts val="277"/>
              </a:spcAft>
              <a:buSzPct val="100000"/>
            </a:pPr>
            <a:r>
              <a:rPr lang="fr-BE" sz="1385" b="0" dirty="0">
                <a:latin typeface="+mn-lt"/>
                <a:cs typeface="Arial Narrow" pitchFamily="34" charset="0"/>
              </a:rPr>
              <a:t>Concilier différents:</a:t>
            </a:r>
          </a:p>
          <a:p>
            <a:pPr marL="131661" lvl="1" indent="-131661">
              <a:lnSpc>
                <a:spcPct val="90000"/>
              </a:lnSpc>
              <a:spcBef>
                <a:spcPts val="0"/>
              </a:spcBef>
              <a:spcAft>
                <a:spcPts val="277"/>
              </a:spcAft>
              <a:buSzPct val="100000"/>
              <a:buFont typeface="Arial Narrow"/>
              <a:buChar char="&gt;"/>
            </a:pPr>
            <a:r>
              <a:rPr lang="fr-BE" sz="1385" b="0" dirty="0">
                <a:latin typeface="+mn-lt"/>
                <a:cs typeface="Arial Narrow" pitchFamily="34" charset="0"/>
              </a:rPr>
              <a:t>Modes de transport</a:t>
            </a:r>
          </a:p>
          <a:p>
            <a:pPr marL="131661" lvl="1" indent="-131661">
              <a:lnSpc>
                <a:spcPct val="90000"/>
              </a:lnSpc>
              <a:spcBef>
                <a:spcPts val="0"/>
              </a:spcBef>
              <a:spcAft>
                <a:spcPts val="277"/>
              </a:spcAft>
              <a:buSzPct val="100000"/>
              <a:buFont typeface="Arial Narrow"/>
              <a:buChar char="&gt;"/>
            </a:pPr>
            <a:r>
              <a:rPr lang="fr-BE" sz="1385" b="0" dirty="0">
                <a:latin typeface="+mn-lt"/>
                <a:cs typeface="Arial Narrow" pitchFamily="34" charset="0"/>
              </a:rPr>
              <a:t>Structures de charges</a:t>
            </a:r>
          </a:p>
          <a:p>
            <a:pPr marL="131661" lvl="1" indent="-131661">
              <a:lnSpc>
                <a:spcPct val="90000"/>
              </a:lnSpc>
              <a:spcBef>
                <a:spcPts val="0"/>
              </a:spcBef>
              <a:spcAft>
                <a:spcPts val="277"/>
              </a:spcAft>
              <a:buSzPct val="100000"/>
              <a:buFont typeface="Arial Narrow"/>
              <a:buChar char="&gt;"/>
            </a:pPr>
            <a:r>
              <a:rPr lang="fr-BE" sz="1385" b="0" dirty="0">
                <a:latin typeface="+mn-lt"/>
                <a:cs typeface="Arial Narrow" pitchFamily="34" charset="0"/>
              </a:rPr>
              <a:t>Régions et niveaux de pouvoir</a:t>
            </a:r>
          </a:p>
          <a:p>
            <a:pPr marL="131661" lvl="1" indent="-131661">
              <a:lnSpc>
                <a:spcPct val="90000"/>
              </a:lnSpc>
              <a:spcBef>
                <a:spcPts val="0"/>
              </a:spcBef>
              <a:spcAft>
                <a:spcPts val="277"/>
              </a:spcAft>
              <a:buSzPct val="100000"/>
              <a:buFont typeface="Arial Narrow"/>
              <a:buChar char="&gt;"/>
            </a:pPr>
            <a:r>
              <a:rPr lang="fr-BE" sz="1385" b="0" dirty="0">
                <a:latin typeface="+mn-lt"/>
                <a:cs typeface="Arial Narrow" pitchFamily="34" charset="0"/>
              </a:rPr>
              <a:t>Opérateurs</a:t>
            </a:r>
          </a:p>
          <a:p>
            <a:pPr marL="131661" lvl="1" indent="-131661">
              <a:lnSpc>
                <a:spcPct val="90000"/>
              </a:lnSpc>
              <a:spcBef>
                <a:spcPts val="0"/>
              </a:spcBef>
              <a:spcAft>
                <a:spcPts val="277"/>
              </a:spcAft>
              <a:buSzPct val="100000"/>
              <a:buFont typeface="Arial Narrow"/>
              <a:buChar char="&gt;"/>
            </a:pPr>
            <a:r>
              <a:rPr lang="fr-BE" sz="1385" b="0" dirty="0">
                <a:latin typeface="+mn-lt"/>
                <a:cs typeface="Arial Narrow" pitchFamily="34" charset="0"/>
              </a:rPr>
              <a:t>Priorités – mobilité intra-régionale diffère d'une mobilité inter-régionale</a:t>
            </a:r>
          </a:p>
          <a:p>
            <a:pPr>
              <a:lnSpc>
                <a:spcPct val="90000"/>
              </a:lnSpc>
              <a:spcBef>
                <a:spcPts val="0"/>
              </a:spcBef>
              <a:spcAft>
                <a:spcPts val="277"/>
              </a:spcAft>
              <a:buSzPct val="100000"/>
            </a:pPr>
            <a:r>
              <a:rPr lang="fr-BE" sz="1385" b="0" dirty="0">
                <a:latin typeface="+mn-lt"/>
                <a:cs typeface="Arial Narrow" pitchFamily="34" charset="0"/>
              </a:rPr>
              <a:t>sous contraintes et en tenant compte de la voiture, mode transversal entre tous les niveaux</a:t>
            </a:r>
          </a:p>
        </p:txBody>
      </p:sp>
      <p:grpSp>
        <p:nvGrpSpPr>
          <p:cNvPr id="4" name="Group 559159"/>
          <p:cNvGrpSpPr/>
          <p:nvPr/>
        </p:nvGrpSpPr>
        <p:grpSpPr>
          <a:xfrm>
            <a:off x="7152421" y="1858493"/>
            <a:ext cx="165300" cy="4096326"/>
            <a:chOff x="7715251" y="2087657"/>
            <a:chExt cx="179075" cy="4437687"/>
          </a:xfrm>
        </p:grpSpPr>
        <p:sp>
          <p:nvSpPr>
            <p:cNvPr id="2" name="RbLeanShape Left U-Shape 2"/>
            <p:cNvSpPr/>
            <p:nvPr/>
          </p:nvSpPr>
          <p:spPr>
            <a:xfrm>
              <a:off x="7715251" y="2087657"/>
              <a:ext cx="77688" cy="4437687"/>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222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0" tIns="83077" rIns="0" bIns="0" rtlCol="0" anchor="t"/>
            <a:lstStyle/>
            <a:p>
              <a:pPr fontAlgn="ctr"/>
              <a:endParaRPr lang="fr-BE" sz="1200" dirty="0"/>
            </a:p>
          </p:txBody>
        </p:sp>
        <p:sp>
          <p:nvSpPr>
            <p:cNvPr id="6" name="IsoclesTriangle"/>
            <p:cNvSpPr/>
            <p:nvPr/>
          </p:nvSpPr>
          <p:spPr>
            <a:xfrm rot="5400000">
              <a:off x="7635564" y="4228713"/>
              <a:ext cx="361950" cy="155575"/>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grpSp>
      <p:grpSp>
        <p:nvGrpSpPr>
          <p:cNvPr id="7" name="Group 559108"/>
          <p:cNvGrpSpPr/>
          <p:nvPr/>
        </p:nvGrpSpPr>
        <p:grpSpPr>
          <a:xfrm>
            <a:off x="1915586" y="2515962"/>
            <a:ext cx="3982556" cy="3404665"/>
            <a:chOff x="2459060" y="3045764"/>
            <a:chExt cx="3568163" cy="3050402"/>
          </a:xfrm>
          <a:solidFill>
            <a:schemeClr val="accent2"/>
          </a:solidFill>
        </p:grpSpPr>
        <p:grpSp>
          <p:nvGrpSpPr>
            <p:cNvPr id="8" name="Group 559106"/>
            <p:cNvGrpSpPr/>
            <p:nvPr/>
          </p:nvGrpSpPr>
          <p:grpSpPr>
            <a:xfrm>
              <a:off x="2682327" y="3701868"/>
              <a:ext cx="3344896" cy="2394298"/>
              <a:chOff x="2682327" y="3701868"/>
              <a:chExt cx="3344896" cy="2394298"/>
            </a:xfrm>
            <a:grpFill/>
          </p:grpSpPr>
          <p:sp>
            <p:nvSpPr>
              <p:cNvPr id="30" name="Freeform 8"/>
              <p:cNvSpPr>
                <a:spLocks/>
              </p:cNvSpPr>
              <p:nvPr/>
            </p:nvSpPr>
            <p:spPr bwMode="auto">
              <a:xfrm>
                <a:off x="4015080" y="3905958"/>
                <a:ext cx="223267" cy="223267"/>
              </a:xfrm>
              <a:custGeom>
                <a:avLst/>
                <a:gdLst>
                  <a:gd name="T0" fmla="*/ 135 w 163"/>
                  <a:gd name="T1" fmla="*/ 24 h 163"/>
                  <a:gd name="T2" fmla="*/ 132 w 163"/>
                  <a:gd name="T3" fmla="*/ 38 h 163"/>
                  <a:gd name="T4" fmla="*/ 130 w 163"/>
                  <a:gd name="T5" fmla="*/ 52 h 163"/>
                  <a:gd name="T6" fmla="*/ 135 w 163"/>
                  <a:gd name="T7" fmla="*/ 59 h 163"/>
                  <a:gd name="T8" fmla="*/ 144 w 163"/>
                  <a:gd name="T9" fmla="*/ 66 h 163"/>
                  <a:gd name="T10" fmla="*/ 154 w 163"/>
                  <a:gd name="T11" fmla="*/ 71 h 163"/>
                  <a:gd name="T12" fmla="*/ 156 w 163"/>
                  <a:gd name="T13" fmla="*/ 85 h 163"/>
                  <a:gd name="T14" fmla="*/ 158 w 163"/>
                  <a:gd name="T15" fmla="*/ 107 h 163"/>
                  <a:gd name="T16" fmla="*/ 144 w 163"/>
                  <a:gd name="T17" fmla="*/ 107 h 163"/>
                  <a:gd name="T18" fmla="*/ 144 w 163"/>
                  <a:gd name="T19" fmla="*/ 116 h 163"/>
                  <a:gd name="T20" fmla="*/ 144 w 163"/>
                  <a:gd name="T21" fmla="*/ 121 h 163"/>
                  <a:gd name="T22" fmla="*/ 156 w 163"/>
                  <a:gd name="T23" fmla="*/ 128 h 163"/>
                  <a:gd name="T24" fmla="*/ 154 w 163"/>
                  <a:gd name="T25" fmla="*/ 140 h 163"/>
                  <a:gd name="T26" fmla="*/ 137 w 163"/>
                  <a:gd name="T27" fmla="*/ 144 h 163"/>
                  <a:gd name="T28" fmla="*/ 118 w 163"/>
                  <a:gd name="T29" fmla="*/ 154 h 163"/>
                  <a:gd name="T30" fmla="*/ 92 w 163"/>
                  <a:gd name="T31" fmla="*/ 163 h 163"/>
                  <a:gd name="T32" fmla="*/ 90 w 163"/>
                  <a:gd name="T33" fmla="*/ 154 h 163"/>
                  <a:gd name="T34" fmla="*/ 76 w 163"/>
                  <a:gd name="T35" fmla="*/ 151 h 163"/>
                  <a:gd name="T36" fmla="*/ 64 w 163"/>
                  <a:gd name="T37" fmla="*/ 149 h 163"/>
                  <a:gd name="T38" fmla="*/ 52 w 163"/>
                  <a:gd name="T39" fmla="*/ 142 h 163"/>
                  <a:gd name="T40" fmla="*/ 47 w 163"/>
                  <a:gd name="T41" fmla="*/ 128 h 163"/>
                  <a:gd name="T42" fmla="*/ 42 w 163"/>
                  <a:gd name="T43" fmla="*/ 118 h 163"/>
                  <a:gd name="T44" fmla="*/ 40 w 163"/>
                  <a:gd name="T45" fmla="*/ 111 h 163"/>
                  <a:gd name="T46" fmla="*/ 42 w 163"/>
                  <a:gd name="T47" fmla="*/ 104 h 163"/>
                  <a:gd name="T48" fmla="*/ 38 w 163"/>
                  <a:gd name="T49" fmla="*/ 107 h 163"/>
                  <a:gd name="T50" fmla="*/ 31 w 163"/>
                  <a:gd name="T51" fmla="*/ 109 h 163"/>
                  <a:gd name="T52" fmla="*/ 21 w 163"/>
                  <a:gd name="T53" fmla="*/ 107 h 163"/>
                  <a:gd name="T54" fmla="*/ 9 w 163"/>
                  <a:gd name="T55" fmla="*/ 99 h 163"/>
                  <a:gd name="T56" fmla="*/ 5 w 163"/>
                  <a:gd name="T57" fmla="*/ 95 h 163"/>
                  <a:gd name="T58" fmla="*/ 5 w 163"/>
                  <a:gd name="T59" fmla="*/ 88 h 163"/>
                  <a:gd name="T60" fmla="*/ 9 w 163"/>
                  <a:gd name="T61" fmla="*/ 81 h 163"/>
                  <a:gd name="T62" fmla="*/ 19 w 163"/>
                  <a:gd name="T63" fmla="*/ 78 h 163"/>
                  <a:gd name="T64" fmla="*/ 31 w 163"/>
                  <a:gd name="T65" fmla="*/ 73 h 163"/>
                  <a:gd name="T66" fmla="*/ 31 w 163"/>
                  <a:gd name="T67" fmla="*/ 66 h 163"/>
                  <a:gd name="T68" fmla="*/ 33 w 163"/>
                  <a:gd name="T69" fmla="*/ 55 h 163"/>
                  <a:gd name="T70" fmla="*/ 31 w 163"/>
                  <a:gd name="T71" fmla="*/ 40 h 163"/>
                  <a:gd name="T72" fmla="*/ 38 w 163"/>
                  <a:gd name="T73" fmla="*/ 38 h 163"/>
                  <a:gd name="T74" fmla="*/ 45 w 163"/>
                  <a:gd name="T75" fmla="*/ 33 h 163"/>
                  <a:gd name="T76" fmla="*/ 42 w 163"/>
                  <a:gd name="T77" fmla="*/ 26 h 163"/>
                  <a:gd name="T78" fmla="*/ 45 w 163"/>
                  <a:gd name="T79" fmla="*/ 21 h 163"/>
                  <a:gd name="T80" fmla="*/ 64 w 163"/>
                  <a:gd name="T81" fmla="*/ 14 h 163"/>
                  <a:gd name="T82" fmla="*/ 73 w 163"/>
                  <a:gd name="T83" fmla="*/ 10 h 163"/>
                  <a:gd name="T84" fmla="*/ 80 w 163"/>
                  <a:gd name="T85" fmla="*/ 10 h 163"/>
                  <a:gd name="T86" fmla="*/ 97 w 163"/>
                  <a:gd name="T87" fmla="*/ 12 h 163"/>
                  <a:gd name="T88" fmla="*/ 102 w 163"/>
                  <a:gd name="T89" fmla="*/ 12 h 163"/>
                  <a:gd name="T90" fmla="*/ 111 w 163"/>
                  <a:gd name="T91" fmla="*/ 3 h 163"/>
                  <a:gd name="T92" fmla="*/ 120 w 163"/>
                  <a:gd name="T93" fmla="*/ 0 h 163"/>
                  <a:gd name="T94" fmla="*/ 125 w 163"/>
                  <a:gd name="T95" fmla="*/ 3 h 163"/>
                  <a:gd name="T96" fmla="*/ 132 w 163"/>
                  <a:gd name="T97" fmla="*/ 12 h 163"/>
                  <a:gd name="T98" fmla="*/ 132 w 163"/>
                  <a:gd name="T99" fmla="*/ 1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3" h="163">
                    <a:moveTo>
                      <a:pt x="132" y="17"/>
                    </a:moveTo>
                    <a:lnTo>
                      <a:pt x="135" y="21"/>
                    </a:lnTo>
                    <a:lnTo>
                      <a:pt x="135" y="24"/>
                    </a:lnTo>
                    <a:lnTo>
                      <a:pt x="132" y="29"/>
                    </a:lnTo>
                    <a:lnTo>
                      <a:pt x="137" y="38"/>
                    </a:lnTo>
                    <a:lnTo>
                      <a:pt x="132" y="38"/>
                    </a:lnTo>
                    <a:lnTo>
                      <a:pt x="132" y="40"/>
                    </a:lnTo>
                    <a:lnTo>
                      <a:pt x="130" y="45"/>
                    </a:lnTo>
                    <a:lnTo>
                      <a:pt x="130" y="52"/>
                    </a:lnTo>
                    <a:lnTo>
                      <a:pt x="130" y="59"/>
                    </a:lnTo>
                    <a:lnTo>
                      <a:pt x="132" y="59"/>
                    </a:lnTo>
                    <a:lnTo>
                      <a:pt x="135" y="59"/>
                    </a:lnTo>
                    <a:lnTo>
                      <a:pt x="137" y="62"/>
                    </a:lnTo>
                    <a:lnTo>
                      <a:pt x="142" y="62"/>
                    </a:lnTo>
                    <a:lnTo>
                      <a:pt x="144" y="66"/>
                    </a:lnTo>
                    <a:lnTo>
                      <a:pt x="144" y="69"/>
                    </a:lnTo>
                    <a:lnTo>
                      <a:pt x="151" y="69"/>
                    </a:lnTo>
                    <a:lnTo>
                      <a:pt x="154" y="71"/>
                    </a:lnTo>
                    <a:lnTo>
                      <a:pt x="154" y="73"/>
                    </a:lnTo>
                    <a:lnTo>
                      <a:pt x="156" y="81"/>
                    </a:lnTo>
                    <a:lnTo>
                      <a:pt x="156" y="85"/>
                    </a:lnTo>
                    <a:lnTo>
                      <a:pt x="156" y="88"/>
                    </a:lnTo>
                    <a:lnTo>
                      <a:pt x="158" y="97"/>
                    </a:lnTo>
                    <a:lnTo>
                      <a:pt x="158" y="107"/>
                    </a:lnTo>
                    <a:lnTo>
                      <a:pt x="156" y="107"/>
                    </a:lnTo>
                    <a:lnTo>
                      <a:pt x="146" y="107"/>
                    </a:lnTo>
                    <a:lnTo>
                      <a:pt x="144" y="107"/>
                    </a:lnTo>
                    <a:lnTo>
                      <a:pt x="144" y="109"/>
                    </a:lnTo>
                    <a:lnTo>
                      <a:pt x="142" y="116"/>
                    </a:lnTo>
                    <a:lnTo>
                      <a:pt x="144" y="116"/>
                    </a:lnTo>
                    <a:lnTo>
                      <a:pt x="146" y="116"/>
                    </a:lnTo>
                    <a:lnTo>
                      <a:pt x="144" y="118"/>
                    </a:lnTo>
                    <a:lnTo>
                      <a:pt x="144" y="121"/>
                    </a:lnTo>
                    <a:lnTo>
                      <a:pt x="146" y="123"/>
                    </a:lnTo>
                    <a:lnTo>
                      <a:pt x="154" y="123"/>
                    </a:lnTo>
                    <a:lnTo>
                      <a:pt x="156" y="128"/>
                    </a:lnTo>
                    <a:lnTo>
                      <a:pt x="163" y="133"/>
                    </a:lnTo>
                    <a:lnTo>
                      <a:pt x="158" y="137"/>
                    </a:lnTo>
                    <a:lnTo>
                      <a:pt x="154" y="140"/>
                    </a:lnTo>
                    <a:lnTo>
                      <a:pt x="146" y="142"/>
                    </a:lnTo>
                    <a:lnTo>
                      <a:pt x="142" y="144"/>
                    </a:lnTo>
                    <a:lnTo>
                      <a:pt x="137" y="144"/>
                    </a:lnTo>
                    <a:lnTo>
                      <a:pt x="130" y="151"/>
                    </a:lnTo>
                    <a:lnTo>
                      <a:pt x="125" y="151"/>
                    </a:lnTo>
                    <a:lnTo>
                      <a:pt x="118" y="154"/>
                    </a:lnTo>
                    <a:lnTo>
                      <a:pt x="111" y="154"/>
                    </a:lnTo>
                    <a:lnTo>
                      <a:pt x="102" y="156"/>
                    </a:lnTo>
                    <a:lnTo>
                      <a:pt x="92" y="163"/>
                    </a:lnTo>
                    <a:lnTo>
                      <a:pt x="90" y="163"/>
                    </a:lnTo>
                    <a:lnTo>
                      <a:pt x="90" y="161"/>
                    </a:lnTo>
                    <a:lnTo>
                      <a:pt x="90" y="154"/>
                    </a:lnTo>
                    <a:lnTo>
                      <a:pt x="85" y="151"/>
                    </a:lnTo>
                    <a:lnTo>
                      <a:pt x="78" y="151"/>
                    </a:lnTo>
                    <a:lnTo>
                      <a:pt x="76" y="151"/>
                    </a:lnTo>
                    <a:lnTo>
                      <a:pt x="71" y="149"/>
                    </a:lnTo>
                    <a:lnTo>
                      <a:pt x="66" y="149"/>
                    </a:lnTo>
                    <a:lnTo>
                      <a:pt x="64" y="149"/>
                    </a:lnTo>
                    <a:lnTo>
                      <a:pt x="59" y="149"/>
                    </a:lnTo>
                    <a:lnTo>
                      <a:pt x="54" y="144"/>
                    </a:lnTo>
                    <a:lnTo>
                      <a:pt x="52" y="142"/>
                    </a:lnTo>
                    <a:lnTo>
                      <a:pt x="47" y="133"/>
                    </a:lnTo>
                    <a:lnTo>
                      <a:pt x="47" y="130"/>
                    </a:lnTo>
                    <a:lnTo>
                      <a:pt x="47" y="128"/>
                    </a:lnTo>
                    <a:lnTo>
                      <a:pt x="47" y="123"/>
                    </a:lnTo>
                    <a:lnTo>
                      <a:pt x="45" y="121"/>
                    </a:lnTo>
                    <a:lnTo>
                      <a:pt x="42" y="118"/>
                    </a:lnTo>
                    <a:lnTo>
                      <a:pt x="40" y="118"/>
                    </a:lnTo>
                    <a:lnTo>
                      <a:pt x="40" y="116"/>
                    </a:lnTo>
                    <a:lnTo>
                      <a:pt x="40" y="111"/>
                    </a:lnTo>
                    <a:lnTo>
                      <a:pt x="42" y="109"/>
                    </a:lnTo>
                    <a:lnTo>
                      <a:pt x="42" y="107"/>
                    </a:lnTo>
                    <a:lnTo>
                      <a:pt x="42" y="104"/>
                    </a:lnTo>
                    <a:lnTo>
                      <a:pt x="40" y="104"/>
                    </a:lnTo>
                    <a:lnTo>
                      <a:pt x="38" y="104"/>
                    </a:lnTo>
                    <a:lnTo>
                      <a:pt x="38" y="107"/>
                    </a:lnTo>
                    <a:lnTo>
                      <a:pt x="38" y="109"/>
                    </a:lnTo>
                    <a:lnTo>
                      <a:pt x="33" y="109"/>
                    </a:lnTo>
                    <a:lnTo>
                      <a:pt x="31" y="109"/>
                    </a:lnTo>
                    <a:lnTo>
                      <a:pt x="28" y="109"/>
                    </a:lnTo>
                    <a:lnTo>
                      <a:pt x="26" y="107"/>
                    </a:lnTo>
                    <a:lnTo>
                      <a:pt x="21" y="107"/>
                    </a:lnTo>
                    <a:lnTo>
                      <a:pt x="19" y="104"/>
                    </a:lnTo>
                    <a:lnTo>
                      <a:pt x="14" y="104"/>
                    </a:lnTo>
                    <a:lnTo>
                      <a:pt x="9" y="99"/>
                    </a:lnTo>
                    <a:lnTo>
                      <a:pt x="9" y="97"/>
                    </a:lnTo>
                    <a:lnTo>
                      <a:pt x="7" y="97"/>
                    </a:lnTo>
                    <a:lnTo>
                      <a:pt x="5" y="95"/>
                    </a:lnTo>
                    <a:lnTo>
                      <a:pt x="0" y="95"/>
                    </a:lnTo>
                    <a:lnTo>
                      <a:pt x="5" y="92"/>
                    </a:lnTo>
                    <a:lnTo>
                      <a:pt x="5" y="88"/>
                    </a:lnTo>
                    <a:lnTo>
                      <a:pt x="7" y="88"/>
                    </a:lnTo>
                    <a:lnTo>
                      <a:pt x="9" y="85"/>
                    </a:lnTo>
                    <a:lnTo>
                      <a:pt x="9" y="81"/>
                    </a:lnTo>
                    <a:lnTo>
                      <a:pt x="9" y="78"/>
                    </a:lnTo>
                    <a:lnTo>
                      <a:pt x="16" y="78"/>
                    </a:lnTo>
                    <a:lnTo>
                      <a:pt x="19" y="78"/>
                    </a:lnTo>
                    <a:lnTo>
                      <a:pt x="21" y="78"/>
                    </a:lnTo>
                    <a:lnTo>
                      <a:pt x="28" y="73"/>
                    </a:lnTo>
                    <a:lnTo>
                      <a:pt x="31" y="73"/>
                    </a:lnTo>
                    <a:lnTo>
                      <a:pt x="31" y="71"/>
                    </a:lnTo>
                    <a:lnTo>
                      <a:pt x="31" y="69"/>
                    </a:lnTo>
                    <a:lnTo>
                      <a:pt x="31" y="66"/>
                    </a:lnTo>
                    <a:lnTo>
                      <a:pt x="33" y="62"/>
                    </a:lnTo>
                    <a:lnTo>
                      <a:pt x="33" y="59"/>
                    </a:lnTo>
                    <a:lnTo>
                      <a:pt x="33" y="55"/>
                    </a:lnTo>
                    <a:lnTo>
                      <a:pt x="31" y="52"/>
                    </a:lnTo>
                    <a:lnTo>
                      <a:pt x="28" y="47"/>
                    </a:lnTo>
                    <a:lnTo>
                      <a:pt x="31" y="40"/>
                    </a:lnTo>
                    <a:lnTo>
                      <a:pt x="33" y="40"/>
                    </a:lnTo>
                    <a:lnTo>
                      <a:pt x="33" y="38"/>
                    </a:lnTo>
                    <a:lnTo>
                      <a:pt x="38" y="38"/>
                    </a:lnTo>
                    <a:lnTo>
                      <a:pt x="40" y="36"/>
                    </a:lnTo>
                    <a:lnTo>
                      <a:pt x="42" y="33"/>
                    </a:lnTo>
                    <a:lnTo>
                      <a:pt x="45" y="33"/>
                    </a:lnTo>
                    <a:lnTo>
                      <a:pt x="45" y="29"/>
                    </a:lnTo>
                    <a:lnTo>
                      <a:pt x="45" y="26"/>
                    </a:lnTo>
                    <a:lnTo>
                      <a:pt x="42" y="26"/>
                    </a:lnTo>
                    <a:lnTo>
                      <a:pt x="42" y="24"/>
                    </a:lnTo>
                    <a:lnTo>
                      <a:pt x="42" y="21"/>
                    </a:lnTo>
                    <a:lnTo>
                      <a:pt x="45" y="21"/>
                    </a:lnTo>
                    <a:lnTo>
                      <a:pt x="54" y="17"/>
                    </a:lnTo>
                    <a:lnTo>
                      <a:pt x="59" y="17"/>
                    </a:lnTo>
                    <a:lnTo>
                      <a:pt x="64" y="14"/>
                    </a:lnTo>
                    <a:lnTo>
                      <a:pt x="66" y="12"/>
                    </a:lnTo>
                    <a:lnTo>
                      <a:pt x="71" y="10"/>
                    </a:lnTo>
                    <a:lnTo>
                      <a:pt x="73" y="10"/>
                    </a:lnTo>
                    <a:lnTo>
                      <a:pt x="76" y="10"/>
                    </a:lnTo>
                    <a:lnTo>
                      <a:pt x="78" y="10"/>
                    </a:lnTo>
                    <a:lnTo>
                      <a:pt x="80" y="10"/>
                    </a:lnTo>
                    <a:lnTo>
                      <a:pt x="87" y="12"/>
                    </a:lnTo>
                    <a:lnTo>
                      <a:pt x="92" y="12"/>
                    </a:lnTo>
                    <a:lnTo>
                      <a:pt x="97" y="12"/>
                    </a:lnTo>
                    <a:lnTo>
                      <a:pt x="99" y="14"/>
                    </a:lnTo>
                    <a:lnTo>
                      <a:pt x="102" y="14"/>
                    </a:lnTo>
                    <a:lnTo>
                      <a:pt x="102" y="12"/>
                    </a:lnTo>
                    <a:lnTo>
                      <a:pt x="106" y="5"/>
                    </a:lnTo>
                    <a:lnTo>
                      <a:pt x="109" y="3"/>
                    </a:lnTo>
                    <a:lnTo>
                      <a:pt x="111" y="3"/>
                    </a:lnTo>
                    <a:lnTo>
                      <a:pt x="111" y="0"/>
                    </a:lnTo>
                    <a:lnTo>
                      <a:pt x="113" y="0"/>
                    </a:lnTo>
                    <a:lnTo>
                      <a:pt x="120" y="0"/>
                    </a:lnTo>
                    <a:lnTo>
                      <a:pt x="123" y="0"/>
                    </a:lnTo>
                    <a:lnTo>
                      <a:pt x="123" y="3"/>
                    </a:lnTo>
                    <a:lnTo>
                      <a:pt x="125" y="3"/>
                    </a:lnTo>
                    <a:lnTo>
                      <a:pt x="125" y="5"/>
                    </a:lnTo>
                    <a:lnTo>
                      <a:pt x="130" y="10"/>
                    </a:lnTo>
                    <a:lnTo>
                      <a:pt x="132" y="12"/>
                    </a:lnTo>
                    <a:lnTo>
                      <a:pt x="132" y="14"/>
                    </a:lnTo>
                    <a:lnTo>
                      <a:pt x="132" y="17"/>
                    </a:lnTo>
                    <a:lnTo>
                      <a:pt x="132" y="17"/>
                    </a:lnTo>
                    <a:lnTo>
                      <a:pt x="132" y="17"/>
                    </a:lnTo>
                    <a:close/>
                  </a:path>
                </a:pathLst>
              </a:custGeom>
              <a:grpFill/>
              <a:ln w="6350" cmpd="sng">
                <a:solidFill>
                  <a:schemeClr val="accent1"/>
                </a:solidFill>
              </a:ln>
            </p:spPr>
            <p:txBody>
              <a:bodyPr vert="horz" wrap="square" lIns="84406" tIns="42203" rIns="84406" bIns="42203" numCol="1" anchor="t" anchorCtr="0" compatLnSpc="1">
                <a:prstTxWarp prst="textNoShape">
                  <a:avLst/>
                </a:prstTxWarp>
              </a:bodyPr>
              <a:lstStyle/>
              <a:p>
                <a:endParaRPr lang="fr-BE" sz="1200" dirty="0"/>
              </a:p>
            </p:txBody>
          </p:sp>
          <p:sp>
            <p:nvSpPr>
              <p:cNvPr id="31" name="Freeform 9"/>
              <p:cNvSpPr>
                <a:spLocks noEditPoints="1"/>
              </p:cNvSpPr>
              <p:nvPr/>
            </p:nvSpPr>
            <p:spPr bwMode="auto">
              <a:xfrm>
                <a:off x="3672646" y="3701868"/>
                <a:ext cx="1238242" cy="790338"/>
              </a:xfrm>
              <a:custGeom>
                <a:avLst/>
                <a:gdLst>
                  <a:gd name="T0" fmla="*/ 343 w 383"/>
                  <a:gd name="T1" fmla="*/ 72 h 244"/>
                  <a:gd name="T2" fmla="*/ 352 w 383"/>
                  <a:gd name="T3" fmla="*/ 45 h 244"/>
                  <a:gd name="T4" fmla="*/ 366 w 383"/>
                  <a:gd name="T5" fmla="*/ 16 h 244"/>
                  <a:gd name="T6" fmla="*/ 328 w 383"/>
                  <a:gd name="T7" fmla="*/ 19 h 244"/>
                  <a:gd name="T8" fmla="*/ 303 w 383"/>
                  <a:gd name="T9" fmla="*/ 20 h 244"/>
                  <a:gd name="T10" fmla="*/ 215 w 383"/>
                  <a:gd name="T11" fmla="*/ 29 h 244"/>
                  <a:gd name="T12" fmla="*/ 186 w 383"/>
                  <a:gd name="T13" fmla="*/ 21 h 244"/>
                  <a:gd name="T14" fmla="*/ 154 w 383"/>
                  <a:gd name="T15" fmla="*/ 9 h 244"/>
                  <a:gd name="T16" fmla="*/ 143 w 383"/>
                  <a:gd name="T17" fmla="*/ 10 h 244"/>
                  <a:gd name="T18" fmla="*/ 111 w 383"/>
                  <a:gd name="T19" fmla="*/ 18 h 244"/>
                  <a:gd name="T20" fmla="*/ 86 w 383"/>
                  <a:gd name="T21" fmla="*/ 52 h 244"/>
                  <a:gd name="T22" fmla="*/ 52 w 383"/>
                  <a:gd name="T23" fmla="*/ 92 h 244"/>
                  <a:gd name="T24" fmla="*/ 27 w 383"/>
                  <a:gd name="T25" fmla="*/ 120 h 244"/>
                  <a:gd name="T26" fmla="*/ 4 w 383"/>
                  <a:gd name="T27" fmla="*/ 135 h 244"/>
                  <a:gd name="T28" fmla="*/ 64 w 383"/>
                  <a:gd name="T29" fmla="*/ 149 h 244"/>
                  <a:gd name="T30" fmla="*/ 72 w 383"/>
                  <a:gd name="T31" fmla="*/ 186 h 244"/>
                  <a:gd name="T32" fmla="*/ 102 w 383"/>
                  <a:gd name="T33" fmla="*/ 205 h 244"/>
                  <a:gd name="T34" fmla="*/ 123 w 383"/>
                  <a:gd name="T35" fmla="*/ 230 h 244"/>
                  <a:gd name="T36" fmla="*/ 161 w 383"/>
                  <a:gd name="T37" fmla="*/ 241 h 244"/>
                  <a:gd name="T38" fmla="*/ 195 w 383"/>
                  <a:gd name="T39" fmla="*/ 229 h 244"/>
                  <a:gd name="T40" fmla="*/ 244 w 383"/>
                  <a:gd name="T41" fmla="*/ 217 h 244"/>
                  <a:gd name="T42" fmla="*/ 316 w 383"/>
                  <a:gd name="T43" fmla="*/ 200 h 244"/>
                  <a:gd name="T44" fmla="*/ 329 w 383"/>
                  <a:gd name="T45" fmla="*/ 153 h 244"/>
                  <a:gd name="T46" fmla="*/ 352 w 383"/>
                  <a:gd name="T47" fmla="*/ 169 h 244"/>
                  <a:gd name="T48" fmla="*/ 365 w 383"/>
                  <a:gd name="T49" fmla="*/ 127 h 244"/>
                  <a:gd name="T50" fmla="*/ 168 w 383"/>
                  <a:gd name="T51" fmla="*/ 123 h 244"/>
                  <a:gd name="T52" fmla="*/ 156 w 383"/>
                  <a:gd name="T53" fmla="*/ 128 h 244"/>
                  <a:gd name="T54" fmla="*/ 144 w 383"/>
                  <a:gd name="T55" fmla="*/ 131 h 244"/>
                  <a:gd name="T56" fmla="*/ 136 w 383"/>
                  <a:gd name="T57" fmla="*/ 126 h 244"/>
                  <a:gd name="T58" fmla="*/ 128 w 383"/>
                  <a:gd name="T59" fmla="*/ 123 h 244"/>
                  <a:gd name="T60" fmla="*/ 125 w 383"/>
                  <a:gd name="T61" fmla="*/ 114 h 244"/>
                  <a:gd name="T62" fmla="*/ 124 w 383"/>
                  <a:gd name="T63" fmla="*/ 109 h 244"/>
                  <a:gd name="T64" fmla="*/ 122 w 383"/>
                  <a:gd name="T65" fmla="*/ 108 h 244"/>
                  <a:gd name="T66" fmla="*/ 117 w 383"/>
                  <a:gd name="T67" fmla="*/ 108 h 244"/>
                  <a:gd name="T68" fmla="*/ 110 w 383"/>
                  <a:gd name="T69" fmla="*/ 104 h 244"/>
                  <a:gd name="T70" fmla="*/ 108 w 383"/>
                  <a:gd name="T71" fmla="*/ 100 h 244"/>
                  <a:gd name="T72" fmla="*/ 113 w 383"/>
                  <a:gd name="T73" fmla="*/ 96 h 244"/>
                  <a:gd name="T74" fmla="*/ 119 w 383"/>
                  <a:gd name="T75" fmla="*/ 93 h 244"/>
                  <a:gd name="T76" fmla="*/ 120 w 383"/>
                  <a:gd name="T77" fmla="*/ 86 h 244"/>
                  <a:gd name="T78" fmla="*/ 120 w 383"/>
                  <a:gd name="T79" fmla="*/ 79 h 244"/>
                  <a:gd name="T80" fmla="*/ 125 w 383"/>
                  <a:gd name="T81" fmla="*/ 75 h 244"/>
                  <a:gd name="T82" fmla="*/ 125 w 383"/>
                  <a:gd name="T83" fmla="*/ 72 h 244"/>
                  <a:gd name="T84" fmla="*/ 136 w 383"/>
                  <a:gd name="T85" fmla="*/ 67 h 244"/>
                  <a:gd name="T86" fmla="*/ 143 w 383"/>
                  <a:gd name="T87" fmla="*/ 68 h 244"/>
                  <a:gd name="T88" fmla="*/ 149 w 383"/>
                  <a:gd name="T89" fmla="*/ 68 h 244"/>
                  <a:gd name="T90" fmla="*/ 154 w 383"/>
                  <a:gd name="T91" fmla="*/ 63 h 244"/>
                  <a:gd name="T92" fmla="*/ 159 w 383"/>
                  <a:gd name="T93" fmla="*/ 65 h 244"/>
                  <a:gd name="T94" fmla="*/ 163 w 383"/>
                  <a:gd name="T95" fmla="*/ 72 h 244"/>
                  <a:gd name="T96" fmla="*/ 162 w 383"/>
                  <a:gd name="T97" fmla="*/ 80 h 244"/>
                  <a:gd name="T98" fmla="*/ 163 w 383"/>
                  <a:gd name="T99" fmla="*/ 88 h 244"/>
                  <a:gd name="T100" fmla="*/ 170 w 383"/>
                  <a:gd name="T101" fmla="*/ 92 h 244"/>
                  <a:gd name="T102" fmla="*/ 172 w 383"/>
                  <a:gd name="T103" fmla="*/ 100 h 244"/>
                  <a:gd name="T104" fmla="*/ 167 w 383"/>
                  <a:gd name="T105" fmla="*/ 108 h 244"/>
                  <a:gd name="T106" fmla="*/ 167 w 383"/>
                  <a:gd name="T107" fmla="*/ 113 h 244"/>
                  <a:gd name="T108" fmla="*/ 175 w 383"/>
                  <a:gd name="T109" fmla="*/ 11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3" h="244">
                    <a:moveTo>
                      <a:pt x="376" y="78"/>
                    </a:moveTo>
                    <a:cubicBezTo>
                      <a:pt x="373" y="77"/>
                      <a:pt x="366" y="80"/>
                      <a:pt x="366" y="75"/>
                    </a:cubicBezTo>
                    <a:cubicBezTo>
                      <a:pt x="361" y="72"/>
                      <a:pt x="357" y="78"/>
                      <a:pt x="353" y="77"/>
                    </a:cubicBezTo>
                    <a:cubicBezTo>
                      <a:pt x="351" y="73"/>
                      <a:pt x="347" y="74"/>
                      <a:pt x="344" y="73"/>
                    </a:cubicBezTo>
                    <a:cubicBezTo>
                      <a:pt x="344" y="73"/>
                      <a:pt x="343" y="72"/>
                      <a:pt x="343" y="72"/>
                    </a:cubicBezTo>
                    <a:cubicBezTo>
                      <a:pt x="342" y="69"/>
                      <a:pt x="339" y="66"/>
                      <a:pt x="340" y="62"/>
                    </a:cubicBezTo>
                    <a:cubicBezTo>
                      <a:pt x="341" y="62"/>
                      <a:pt x="341" y="61"/>
                      <a:pt x="342" y="61"/>
                    </a:cubicBezTo>
                    <a:cubicBezTo>
                      <a:pt x="345" y="58"/>
                      <a:pt x="349" y="56"/>
                      <a:pt x="354" y="55"/>
                    </a:cubicBezTo>
                    <a:cubicBezTo>
                      <a:pt x="354" y="55"/>
                      <a:pt x="354" y="55"/>
                      <a:pt x="354" y="54"/>
                    </a:cubicBezTo>
                    <a:cubicBezTo>
                      <a:pt x="353" y="51"/>
                      <a:pt x="351" y="48"/>
                      <a:pt x="352" y="45"/>
                    </a:cubicBezTo>
                    <a:cubicBezTo>
                      <a:pt x="356" y="41"/>
                      <a:pt x="360" y="38"/>
                      <a:pt x="366" y="38"/>
                    </a:cubicBezTo>
                    <a:cubicBezTo>
                      <a:pt x="366" y="35"/>
                      <a:pt x="365" y="33"/>
                      <a:pt x="364" y="31"/>
                    </a:cubicBezTo>
                    <a:cubicBezTo>
                      <a:pt x="364" y="30"/>
                      <a:pt x="364" y="29"/>
                      <a:pt x="365" y="28"/>
                    </a:cubicBezTo>
                    <a:cubicBezTo>
                      <a:pt x="368" y="30"/>
                      <a:pt x="371" y="29"/>
                      <a:pt x="374" y="28"/>
                    </a:cubicBezTo>
                    <a:cubicBezTo>
                      <a:pt x="374" y="23"/>
                      <a:pt x="369" y="19"/>
                      <a:pt x="366" y="16"/>
                    </a:cubicBezTo>
                    <a:cubicBezTo>
                      <a:pt x="357" y="12"/>
                      <a:pt x="351" y="15"/>
                      <a:pt x="353" y="25"/>
                    </a:cubicBezTo>
                    <a:cubicBezTo>
                      <a:pt x="352" y="26"/>
                      <a:pt x="351" y="27"/>
                      <a:pt x="350" y="27"/>
                    </a:cubicBezTo>
                    <a:cubicBezTo>
                      <a:pt x="349" y="27"/>
                      <a:pt x="348" y="28"/>
                      <a:pt x="347" y="28"/>
                    </a:cubicBezTo>
                    <a:cubicBezTo>
                      <a:pt x="344" y="24"/>
                      <a:pt x="340" y="26"/>
                      <a:pt x="337" y="24"/>
                    </a:cubicBezTo>
                    <a:cubicBezTo>
                      <a:pt x="333" y="22"/>
                      <a:pt x="336" y="18"/>
                      <a:pt x="328" y="19"/>
                    </a:cubicBezTo>
                    <a:cubicBezTo>
                      <a:pt x="327" y="20"/>
                      <a:pt x="326" y="17"/>
                      <a:pt x="325" y="16"/>
                    </a:cubicBezTo>
                    <a:cubicBezTo>
                      <a:pt x="324" y="15"/>
                      <a:pt x="323" y="13"/>
                      <a:pt x="323" y="13"/>
                    </a:cubicBezTo>
                    <a:cubicBezTo>
                      <a:pt x="322" y="13"/>
                      <a:pt x="322" y="13"/>
                      <a:pt x="321" y="13"/>
                    </a:cubicBezTo>
                    <a:cubicBezTo>
                      <a:pt x="318" y="15"/>
                      <a:pt x="315" y="18"/>
                      <a:pt x="310" y="16"/>
                    </a:cubicBezTo>
                    <a:cubicBezTo>
                      <a:pt x="307" y="16"/>
                      <a:pt x="305" y="17"/>
                      <a:pt x="303" y="20"/>
                    </a:cubicBezTo>
                    <a:cubicBezTo>
                      <a:pt x="303" y="20"/>
                      <a:pt x="302" y="20"/>
                      <a:pt x="302" y="21"/>
                    </a:cubicBezTo>
                    <a:cubicBezTo>
                      <a:pt x="296" y="22"/>
                      <a:pt x="294" y="21"/>
                      <a:pt x="290" y="24"/>
                    </a:cubicBezTo>
                    <a:cubicBezTo>
                      <a:pt x="279" y="30"/>
                      <a:pt x="279" y="19"/>
                      <a:pt x="269" y="14"/>
                    </a:cubicBezTo>
                    <a:cubicBezTo>
                      <a:pt x="261" y="18"/>
                      <a:pt x="254" y="19"/>
                      <a:pt x="247" y="24"/>
                    </a:cubicBezTo>
                    <a:cubicBezTo>
                      <a:pt x="239" y="14"/>
                      <a:pt x="218" y="18"/>
                      <a:pt x="215" y="29"/>
                    </a:cubicBezTo>
                    <a:cubicBezTo>
                      <a:pt x="215" y="29"/>
                      <a:pt x="214" y="29"/>
                      <a:pt x="213" y="29"/>
                    </a:cubicBezTo>
                    <a:cubicBezTo>
                      <a:pt x="210" y="27"/>
                      <a:pt x="207" y="27"/>
                      <a:pt x="205" y="24"/>
                    </a:cubicBezTo>
                    <a:cubicBezTo>
                      <a:pt x="204" y="26"/>
                      <a:pt x="202" y="24"/>
                      <a:pt x="200" y="23"/>
                    </a:cubicBezTo>
                    <a:cubicBezTo>
                      <a:pt x="199" y="25"/>
                      <a:pt x="198" y="26"/>
                      <a:pt x="197" y="28"/>
                    </a:cubicBezTo>
                    <a:cubicBezTo>
                      <a:pt x="192" y="29"/>
                      <a:pt x="190" y="22"/>
                      <a:pt x="186" y="21"/>
                    </a:cubicBezTo>
                    <a:cubicBezTo>
                      <a:pt x="181" y="22"/>
                      <a:pt x="186" y="26"/>
                      <a:pt x="184" y="27"/>
                    </a:cubicBezTo>
                    <a:cubicBezTo>
                      <a:pt x="182" y="28"/>
                      <a:pt x="180" y="27"/>
                      <a:pt x="178" y="28"/>
                    </a:cubicBezTo>
                    <a:cubicBezTo>
                      <a:pt x="171" y="22"/>
                      <a:pt x="165" y="25"/>
                      <a:pt x="158" y="22"/>
                    </a:cubicBezTo>
                    <a:cubicBezTo>
                      <a:pt x="157" y="20"/>
                      <a:pt x="155" y="19"/>
                      <a:pt x="154" y="17"/>
                    </a:cubicBezTo>
                    <a:cubicBezTo>
                      <a:pt x="154" y="15"/>
                      <a:pt x="155" y="12"/>
                      <a:pt x="154" y="9"/>
                    </a:cubicBezTo>
                    <a:cubicBezTo>
                      <a:pt x="154" y="9"/>
                      <a:pt x="152" y="8"/>
                      <a:pt x="152" y="8"/>
                    </a:cubicBezTo>
                    <a:cubicBezTo>
                      <a:pt x="151" y="9"/>
                      <a:pt x="148" y="9"/>
                      <a:pt x="148" y="11"/>
                    </a:cubicBezTo>
                    <a:cubicBezTo>
                      <a:pt x="144" y="10"/>
                      <a:pt x="144" y="10"/>
                      <a:pt x="144" y="10"/>
                    </a:cubicBezTo>
                    <a:cubicBezTo>
                      <a:pt x="144" y="10"/>
                      <a:pt x="144" y="10"/>
                      <a:pt x="145" y="11"/>
                    </a:cubicBezTo>
                    <a:cubicBezTo>
                      <a:pt x="143" y="10"/>
                      <a:pt x="143" y="10"/>
                      <a:pt x="143" y="10"/>
                    </a:cubicBezTo>
                    <a:cubicBezTo>
                      <a:pt x="144" y="10"/>
                      <a:pt x="144" y="10"/>
                      <a:pt x="144" y="10"/>
                    </a:cubicBezTo>
                    <a:cubicBezTo>
                      <a:pt x="137" y="7"/>
                      <a:pt x="131" y="0"/>
                      <a:pt x="124" y="1"/>
                    </a:cubicBezTo>
                    <a:cubicBezTo>
                      <a:pt x="122" y="3"/>
                      <a:pt x="118" y="2"/>
                      <a:pt x="115" y="2"/>
                    </a:cubicBezTo>
                    <a:cubicBezTo>
                      <a:pt x="113" y="5"/>
                      <a:pt x="115" y="11"/>
                      <a:pt x="110" y="11"/>
                    </a:cubicBezTo>
                    <a:cubicBezTo>
                      <a:pt x="108" y="14"/>
                      <a:pt x="111" y="15"/>
                      <a:pt x="111" y="18"/>
                    </a:cubicBezTo>
                    <a:cubicBezTo>
                      <a:pt x="108" y="24"/>
                      <a:pt x="98" y="27"/>
                      <a:pt x="91" y="23"/>
                    </a:cubicBezTo>
                    <a:cubicBezTo>
                      <a:pt x="91" y="23"/>
                      <a:pt x="90" y="23"/>
                      <a:pt x="89" y="24"/>
                    </a:cubicBezTo>
                    <a:cubicBezTo>
                      <a:pt x="88" y="25"/>
                      <a:pt x="89" y="26"/>
                      <a:pt x="89" y="27"/>
                    </a:cubicBezTo>
                    <a:cubicBezTo>
                      <a:pt x="79" y="32"/>
                      <a:pt x="91" y="40"/>
                      <a:pt x="87" y="46"/>
                    </a:cubicBezTo>
                    <a:cubicBezTo>
                      <a:pt x="88" y="48"/>
                      <a:pt x="87" y="50"/>
                      <a:pt x="86" y="52"/>
                    </a:cubicBezTo>
                    <a:cubicBezTo>
                      <a:pt x="84" y="53"/>
                      <a:pt x="82" y="52"/>
                      <a:pt x="81" y="53"/>
                    </a:cubicBezTo>
                    <a:cubicBezTo>
                      <a:pt x="77" y="53"/>
                      <a:pt x="73" y="47"/>
                      <a:pt x="68" y="49"/>
                    </a:cubicBezTo>
                    <a:cubicBezTo>
                      <a:pt x="68" y="50"/>
                      <a:pt x="67" y="51"/>
                      <a:pt x="67" y="52"/>
                    </a:cubicBezTo>
                    <a:cubicBezTo>
                      <a:pt x="69" y="65"/>
                      <a:pt x="61" y="79"/>
                      <a:pt x="52" y="89"/>
                    </a:cubicBezTo>
                    <a:cubicBezTo>
                      <a:pt x="52" y="90"/>
                      <a:pt x="52" y="90"/>
                      <a:pt x="52" y="92"/>
                    </a:cubicBezTo>
                    <a:cubicBezTo>
                      <a:pt x="55" y="93"/>
                      <a:pt x="58" y="92"/>
                      <a:pt x="58" y="95"/>
                    </a:cubicBezTo>
                    <a:cubicBezTo>
                      <a:pt x="60" y="106"/>
                      <a:pt x="55" y="112"/>
                      <a:pt x="47" y="116"/>
                    </a:cubicBezTo>
                    <a:cubicBezTo>
                      <a:pt x="46" y="116"/>
                      <a:pt x="44" y="114"/>
                      <a:pt x="43" y="115"/>
                    </a:cubicBezTo>
                    <a:cubicBezTo>
                      <a:pt x="42" y="115"/>
                      <a:pt x="42" y="117"/>
                      <a:pt x="41" y="118"/>
                    </a:cubicBezTo>
                    <a:cubicBezTo>
                      <a:pt x="38" y="119"/>
                      <a:pt x="30" y="118"/>
                      <a:pt x="27" y="120"/>
                    </a:cubicBezTo>
                    <a:cubicBezTo>
                      <a:pt x="27" y="118"/>
                      <a:pt x="27" y="116"/>
                      <a:pt x="26" y="114"/>
                    </a:cubicBezTo>
                    <a:cubicBezTo>
                      <a:pt x="16" y="114"/>
                      <a:pt x="15" y="127"/>
                      <a:pt x="20" y="133"/>
                    </a:cubicBezTo>
                    <a:cubicBezTo>
                      <a:pt x="20" y="134"/>
                      <a:pt x="20" y="134"/>
                      <a:pt x="20" y="136"/>
                    </a:cubicBezTo>
                    <a:cubicBezTo>
                      <a:pt x="17" y="136"/>
                      <a:pt x="14" y="137"/>
                      <a:pt x="11" y="137"/>
                    </a:cubicBezTo>
                    <a:cubicBezTo>
                      <a:pt x="10" y="133"/>
                      <a:pt x="6" y="135"/>
                      <a:pt x="4" y="135"/>
                    </a:cubicBezTo>
                    <a:cubicBezTo>
                      <a:pt x="0" y="141"/>
                      <a:pt x="5" y="146"/>
                      <a:pt x="8" y="151"/>
                    </a:cubicBezTo>
                    <a:cubicBezTo>
                      <a:pt x="23" y="156"/>
                      <a:pt x="38" y="154"/>
                      <a:pt x="51" y="152"/>
                    </a:cubicBezTo>
                    <a:cubicBezTo>
                      <a:pt x="54" y="146"/>
                      <a:pt x="59" y="149"/>
                      <a:pt x="64" y="149"/>
                    </a:cubicBezTo>
                    <a:cubicBezTo>
                      <a:pt x="64" y="149"/>
                      <a:pt x="64" y="149"/>
                      <a:pt x="64" y="149"/>
                    </a:cubicBezTo>
                    <a:cubicBezTo>
                      <a:pt x="64" y="149"/>
                      <a:pt x="64" y="149"/>
                      <a:pt x="64" y="149"/>
                    </a:cubicBezTo>
                    <a:cubicBezTo>
                      <a:pt x="66" y="151"/>
                      <a:pt x="64" y="153"/>
                      <a:pt x="62" y="154"/>
                    </a:cubicBezTo>
                    <a:cubicBezTo>
                      <a:pt x="61" y="154"/>
                      <a:pt x="61" y="155"/>
                      <a:pt x="61" y="155"/>
                    </a:cubicBezTo>
                    <a:cubicBezTo>
                      <a:pt x="65" y="166"/>
                      <a:pt x="56" y="174"/>
                      <a:pt x="62" y="185"/>
                    </a:cubicBezTo>
                    <a:cubicBezTo>
                      <a:pt x="65" y="183"/>
                      <a:pt x="67" y="186"/>
                      <a:pt x="70" y="187"/>
                    </a:cubicBezTo>
                    <a:cubicBezTo>
                      <a:pt x="70" y="187"/>
                      <a:pt x="71" y="186"/>
                      <a:pt x="72" y="186"/>
                    </a:cubicBezTo>
                    <a:cubicBezTo>
                      <a:pt x="76" y="182"/>
                      <a:pt x="80" y="178"/>
                      <a:pt x="83" y="173"/>
                    </a:cubicBezTo>
                    <a:cubicBezTo>
                      <a:pt x="85" y="173"/>
                      <a:pt x="86" y="173"/>
                      <a:pt x="86" y="174"/>
                    </a:cubicBezTo>
                    <a:cubicBezTo>
                      <a:pt x="90" y="178"/>
                      <a:pt x="90" y="183"/>
                      <a:pt x="89" y="190"/>
                    </a:cubicBezTo>
                    <a:cubicBezTo>
                      <a:pt x="93" y="193"/>
                      <a:pt x="99" y="192"/>
                      <a:pt x="103" y="195"/>
                    </a:cubicBezTo>
                    <a:cubicBezTo>
                      <a:pt x="102" y="198"/>
                      <a:pt x="102" y="202"/>
                      <a:pt x="102" y="205"/>
                    </a:cubicBezTo>
                    <a:cubicBezTo>
                      <a:pt x="102" y="206"/>
                      <a:pt x="104" y="206"/>
                      <a:pt x="105" y="206"/>
                    </a:cubicBezTo>
                    <a:cubicBezTo>
                      <a:pt x="105" y="206"/>
                      <a:pt x="105" y="206"/>
                      <a:pt x="111" y="211"/>
                    </a:cubicBezTo>
                    <a:cubicBezTo>
                      <a:pt x="114" y="215"/>
                      <a:pt x="116" y="221"/>
                      <a:pt x="123" y="220"/>
                    </a:cubicBezTo>
                    <a:cubicBezTo>
                      <a:pt x="126" y="222"/>
                      <a:pt x="124" y="226"/>
                      <a:pt x="123" y="228"/>
                    </a:cubicBezTo>
                    <a:cubicBezTo>
                      <a:pt x="123" y="229"/>
                      <a:pt x="123" y="229"/>
                      <a:pt x="123" y="230"/>
                    </a:cubicBezTo>
                    <a:cubicBezTo>
                      <a:pt x="123" y="230"/>
                      <a:pt x="124" y="230"/>
                      <a:pt x="125" y="231"/>
                    </a:cubicBezTo>
                    <a:cubicBezTo>
                      <a:pt x="125" y="230"/>
                      <a:pt x="125" y="230"/>
                      <a:pt x="126" y="230"/>
                    </a:cubicBezTo>
                    <a:cubicBezTo>
                      <a:pt x="135" y="215"/>
                      <a:pt x="152" y="226"/>
                      <a:pt x="165" y="228"/>
                    </a:cubicBezTo>
                    <a:cubicBezTo>
                      <a:pt x="165" y="229"/>
                      <a:pt x="165" y="230"/>
                      <a:pt x="165" y="232"/>
                    </a:cubicBezTo>
                    <a:cubicBezTo>
                      <a:pt x="162" y="234"/>
                      <a:pt x="162" y="238"/>
                      <a:pt x="161" y="241"/>
                    </a:cubicBezTo>
                    <a:cubicBezTo>
                      <a:pt x="162" y="241"/>
                      <a:pt x="162" y="242"/>
                      <a:pt x="163" y="242"/>
                    </a:cubicBezTo>
                    <a:cubicBezTo>
                      <a:pt x="164" y="238"/>
                      <a:pt x="169" y="237"/>
                      <a:pt x="172" y="238"/>
                    </a:cubicBezTo>
                    <a:cubicBezTo>
                      <a:pt x="173" y="239"/>
                      <a:pt x="172" y="241"/>
                      <a:pt x="173" y="242"/>
                    </a:cubicBezTo>
                    <a:cubicBezTo>
                      <a:pt x="180" y="244"/>
                      <a:pt x="186" y="239"/>
                      <a:pt x="193" y="237"/>
                    </a:cubicBezTo>
                    <a:cubicBezTo>
                      <a:pt x="194" y="234"/>
                      <a:pt x="193" y="231"/>
                      <a:pt x="195" y="229"/>
                    </a:cubicBezTo>
                    <a:cubicBezTo>
                      <a:pt x="203" y="221"/>
                      <a:pt x="211" y="232"/>
                      <a:pt x="220" y="228"/>
                    </a:cubicBezTo>
                    <a:cubicBezTo>
                      <a:pt x="221" y="228"/>
                      <a:pt x="221" y="227"/>
                      <a:pt x="221" y="227"/>
                    </a:cubicBezTo>
                    <a:cubicBezTo>
                      <a:pt x="219" y="222"/>
                      <a:pt x="215" y="211"/>
                      <a:pt x="223" y="209"/>
                    </a:cubicBezTo>
                    <a:cubicBezTo>
                      <a:pt x="226" y="211"/>
                      <a:pt x="230" y="215"/>
                      <a:pt x="234" y="214"/>
                    </a:cubicBezTo>
                    <a:cubicBezTo>
                      <a:pt x="234" y="206"/>
                      <a:pt x="246" y="209"/>
                      <a:pt x="244" y="217"/>
                    </a:cubicBezTo>
                    <a:cubicBezTo>
                      <a:pt x="245" y="217"/>
                      <a:pt x="245" y="217"/>
                      <a:pt x="246" y="218"/>
                    </a:cubicBezTo>
                    <a:cubicBezTo>
                      <a:pt x="249" y="215"/>
                      <a:pt x="254" y="214"/>
                      <a:pt x="257" y="217"/>
                    </a:cubicBezTo>
                    <a:cubicBezTo>
                      <a:pt x="264" y="206"/>
                      <a:pt x="281" y="212"/>
                      <a:pt x="292" y="204"/>
                    </a:cubicBezTo>
                    <a:cubicBezTo>
                      <a:pt x="301" y="209"/>
                      <a:pt x="303" y="192"/>
                      <a:pt x="312" y="198"/>
                    </a:cubicBezTo>
                    <a:cubicBezTo>
                      <a:pt x="312" y="199"/>
                      <a:pt x="314" y="199"/>
                      <a:pt x="316" y="200"/>
                    </a:cubicBezTo>
                    <a:cubicBezTo>
                      <a:pt x="319" y="191"/>
                      <a:pt x="317" y="180"/>
                      <a:pt x="325" y="173"/>
                    </a:cubicBezTo>
                    <a:cubicBezTo>
                      <a:pt x="326" y="172"/>
                      <a:pt x="325" y="171"/>
                      <a:pt x="325" y="171"/>
                    </a:cubicBezTo>
                    <a:cubicBezTo>
                      <a:pt x="322" y="169"/>
                      <a:pt x="322" y="166"/>
                      <a:pt x="321" y="163"/>
                    </a:cubicBezTo>
                    <a:cubicBezTo>
                      <a:pt x="322" y="159"/>
                      <a:pt x="325" y="159"/>
                      <a:pt x="328" y="157"/>
                    </a:cubicBezTo>
                    <a:cubicBezTo>
                      <a:pt x="328" y="156"/>
                      <a:pt x="327" y="154"/>
                      <a:pt x="329" y="153"/>
                    </a:cubicBezTo>
                    <a:cubicBezTo>
                      <a:pt x="329" y="153"/>
                      <a:pt x="329" y="153"/>
                      <a:pt x="329" y="153"/>
                    </a:cubicBezTo>
                    <a:cubicBezTo>
                      <a:pt x="329" y="153"/>
                      <a:pt x="329" y="153"/>
                      <a:pt x="329" y="153"/>
                    </a:cubicBezTo>
                    <a:cubicBezTo>
                      <a:pt x="336" y="156"/>
                      <a:pt x="334" y="166"/>
                      <a:pt x="341" y="171"/>
                    </a:cubicBezTo>
                    <a:cubicBezTo>
                      <a:pt x="344" y="169"/>
                      <a:pt x="346" y="172"/>
                      <a:pt x="349" y="173"/>
                    </a:cubicBezTo>
                    <a:cubicBezTo>
                      <a:pt x="350" y="172"/>
                      <a:pt x="350" y="169"/>
                      <a:pt x="352" y="169"/>
                    </a:cubicBezTo>
                    <a:cubicBezTo>
                      <a:pt x="352" y="168"/>
                      <a:pt x="352" y="168"/>
                      <a:pt x="352" y="167"/>
                    </a:cubicBezTo>
                    <a:cubicBezTo>
                      <a:pt x="354" y="165"/>
                      <a:pt x="357" y="162"/>
                      <a:pt x="355" y="159"/>
                    </a:cubicBezTo>
                    <a:cubicBezTo>
                      <a:pt x="354" y="158"/>
                      <a:pt x="353" y="157"/>
                      <a:pt x="352" y="156"/>
                    </a:cubicBezTo>
                    <a:cubicBezTo>
                      <a:pt x="357" y="149"/>
                      <a:pt x="350" y="134"/>
                      <a:pt x="361" y="133"/>
                    </a:cubicBezTo>
                    <a:cubicBezTo>
                      <a:pt x="362" y="131"/>
                      <a:pt x="364" y="129"/>
                      <a:pt x="365" y="127"/>
                    </a:cubicBezTo>
                    <a:cubicBezTo>
                      <a:pt x="360" y="117"/>
                      <a:pt x="367" y="105"/>
                      <a:pt x="372" y="96"/>
                    </a:cubicBezTo>
                    <a:cubicBezTo>
                      <a:pt x="382" y="94"/>
                      <a:pt x="383" y="82"/>
                      <a:pt x="376" y="78"/>
                    </a:cubicBezTo>
                    <a:close/>
                    <a:moveTo>
                      <a:pt x="173" y="121"/>
                    </a:moveTo>
                    <a:cubicBezTo>
                      <a:pt x="171" y="122"/>
                      <a:pt x="171" y="122"/>
                      <a:pt x="171" y="122"/>
                    </a:cubicBezTo>
                    <a:cubicBezTo>
                      <a:pt x="168" y="123"/>
                      <a:pt x="168" y="123"/>
                      <a:pt x="168" y="123"/>
                    </a:cubicBezTo>
                    <a:cubicBezTo>
                      <a:pt x="166" y="124"/>
                      <a:pt x="166" y="124"/>
                      <a:pt x="166" y="124"/>
                    </a:cubicBezTo>
                    <a:cubicBezTo>
                      <a:pt x="164" y="124"/>
                      <a:pt x="164" y="124"/>
                      <a:pt x="164" y="124"/>
                    </a:cubicBezTo>
                    <a:cubicBezTo>
                      <a:pt x="161" y="127"/>
                      <a:pt x="161" y="127"/>
                      <a:pt x="161" y="127"/>
                    </a:cubicBezTo>
                    <a:cubicBezTo>
                      <a:pt x="159" y="127"/>
                      <a:pt x="159" y="127"/>
                      <a:pt x="159" y="127"/>
                    </a:cubicBezTo>
                    <a:cubicBezTo>
                      <a:pt x="156" y="128"/>
                      <a:pt x="156" y="128"/>
                      <a:pt x="156" y="128"/>
                    </a:cubicBezTo>
                    <a:cubicBezTo>
                      <a:pt x="153" y="128"/>
                      <a:pt x="153" y="128"/>
                      <a:pt x="153" y="128"/>
                    </a:cubicBezTo>
                    <a:cubicBezTo>
                      <a:pt x="149" y="129"/>
                      <a:pt x="149" y="129"/>
                      <a:pt x="149" y="129"/>
                    </a:cubicBezTo>
                    <a:cubicBezTo>
                      <a:pt x="145" y="132"/>
                      <a:pt x="145" y="132"/>
                      <a:pt x="145" y="132"/>
                    </a:cubicBezTo>
                    <a:cubicBezTo>
                      <a:pt x="144" y="132"/>
                      <a:pt x="144" y="132"/>
                      <a:pt x="144" y="132"/>
                    </a:cubicBezTo>
                    <a:cubicBezTo>
                      <a:pt x="144" y="131"/>
                      <a:pt x="144" y="131"/>
                      <a:pt x="144" y="131"/>
                    </a:cubicBezTo>
                    <a:cubicBezTo>
                      <a:pt x="144" y="128"/>
                      <a:pt x="144" y="128"/>
                      <a:pt x="144" y="128"/>
                    </a:cubicBezTo>
                    <a:cubicBezTo>
                      <a:pt x="142" y="127"/>
                      <a:pt x="142" y="127"/>
                      <a:pt x="142" y="127"/>
                    </a:cubicBezTo>
                    <a:cubicBezTo>
                      <a:pt x="139" y="127"/>
                      <a:pt x="139" y="127"/>
                      <a:pt x="139" y="127"/>
                    </a:cubicBezTo>
                    <a:cubicBezTo>
                      <a:pt x="138" y="127"/>
                      <a:pt x="138" y="127"/>
                      <a:pt x="138" y="127"/>
                    </a:cubicBezTo>
                    <a:cubicBezTo>
                      <a:pt x="136" y="126"/>
                      <a:pt x="136" y="126"/>
                      <a:pt x="136" y="126"/>
                    </a:cubicBezTo>
                    <a:cubicBezTo>
                      <a:pt x="134" y="126"/>
                      <a:pt x="134" y="126"/>
                      <a:pt x="134" y="126"/>
                    </a:cubicBezTo>
                    <a:cubicBezTo>
                      <a:pt x="133" y="126"/>
                      <a:pt x="133" y="126"/>
                      <a:pt x="133" y="126"/>
                    </a:cubicBezTo>
                    <a:cubicBezTo>
                      <a:pt x="131" y="126"/>
                      <a:pt x="131" y="126"/>
                      <a:pt x="131" y="126"/>
                    </a:cubicBezTo>
                    <a:cubicBezTo>
                      <a:pt x="129" y="124"/>
                      <a:pt x="129" y="124"/>
                      <a:pt x="129" y="124"/>
                    </a:cubicBezTo>
                    <a:cubicBezTo>
                      <a:pt x="128" y="123"/>
                      <a:pt x="128" y="123"/>
                      <a:pt x="128" y="123"/>
                    </a:cubicBezTo>
                    <a:cubicBezTo>
                      <a:pt x="126" y="119"/>
                      <a:pt x="126" y="119"/>
                      <a:pt x="126" y="119"/>
                    </a:cubicBezTo>
                    <a:cubicBezTo>
                      <a:pt x="126" y="118"/>
                      <a:pt x="126" y="118"/>
                      <a:pt x="126" y="118"/>
                    </a:cubicBezTo>
                    <a:cubicBezTo>
                      <a:pt x="126" y="117"/>
                      <a:pt x="126" y="117"/>
                      <a:pt x="126" y="117"/>
                    </a:cubicBezTo>
                    <a:cubicBezTo>
                      <a:pt x="126" y="115"/>
                      <a:pt x="126" y="115"/>
                      <a:pt x="126" y="115"/>
                    </a:cubicBezTo>
                    <a:cubicBezTo>
                      <a:pt x="125" y="114"/>
                      <a:pt x="125" y="114"/>
                      <a:pt x="125" y="114"/>
                    </a:cubicBezTo>
                    <a:cubicBezTo>
                      <a:pt x="124" y="113"/>
                      <a:pt x="124" y="113"/>
                      <a:pt x="124" y="113"/>
                    </a:cubicBezTo>
                    <a:cubicBezTo>
                      <a:pt x="123" y="113"/>
                      <a:pt x="123" y="113"/>
                      <a:pt x="123" y="113"/>
                    </a:cubicBezTo>
                    <a:cubicBezTo>
                      <a:pt x="123" y="112"/>
                      <a:pt x="123" y="112"/>
                      <a:pt x="123" y="112"/>
                    </a:cubicBezTo>
                    <a:cubicBezTo>
                      <a:pt x="123" y="110"/>
                      <a:pt x="123" y="110"/>
                      <a:pt x="123" y="110"/>
                    </a:cubicBezTo>
                    <a:cubicBezTo>
                      <a:pt x="124" y="109"/>
                      <a:pt x="124" y="109"/>
                      <a:pt x="124" y="109"/>
                    </a:cubicBezTo>
                    <a:cubicBezTo>
                      <a:pt x="124" y="108"/>
                      <a:pt x="124" y="108"/>
                      <a:pt x="124" y="108"/>
                    </a:cubicBezTo>
                    <a:cubicBezTo>
                      <a:pt x="124" y="107"/>
                      <a:pt x="124" y="107"/>
                      <a:pt x="124" y="107"/>
                    </a:cubicBezTo>
                    <a:cubicBezTo>
                      <a:pt x="123" y="107"/>
                      <a:pt x="123" y="107"/>
                      <a:pt x="123" y="107"/>
                    </a:cubicBezTo>
                    <a:cubicBezTo>
                      <a:pt x="122" y="107"/>
                      <a:pt x="122" y="107"/>
                      <a:pt x="122" y="107"/>
                    </a:cubicBezTo>
                    <a:cubicBezTo>
                      <a:pt x="122" y="108"/>
                      <a:pt x="122" y="108"/>
                      <a:pt x="122" y="108"/>
                    </a:cubicBezTo>
                    <a:cubicBezTo>
                      <a:pt x="122" y="109"/>
                      <a:pt x="122" y="109"/>
                      <a:pt x="122" y="109"/>
                    </a:cubicBezTo>
                    <a:cubicBezTo>
                      <a:pt x="120" y="109"/>
                      <a:pt x="120" y="109"/>
                      <a:pt x="120" y="109"/>
                    </a:cubicBezTo>
                    <a:cubicBezTo>
                      <a:pt x="119" y="109"/>
                      <a:pt x="119" y="109"/>
                      <a:pt x="119" y="109"/>
                    </a:cubicBezTo>
                    <a:cubicBezTo>
                      <a:pt x="118" y="109"/>
                      <a:pt x="118" y="109"/>
                      <a:pt x="118" y="109"/>
                    </a:cubicBezTo>
                    <a:cubicBezTo>
                      <a:pt x="117" y="108"/>
                      <a:pt x="117" y="108"/>
                      <a:pt x="117" y="108"/>
                    </a:cubicBezTo>
                    <a:cubicBezTo>
                      <a:pt x="115" y="108"/>
                      <a:pt x="115" y="108"/>
                      <a:pt x="115" y="108"/>
                    </a:cubicBezTo>
                    <a:cubicBezTo>
                      <a:pt x="114" y="107"/>
                      <a:pt x="114" y="107"/>
                      <a:pt x="114" y="107"/>
                    </a:cubicBezTo>
                    <a:cubicBezTo>
                      <a:pt x="112" y="107"/>
                      <a:pt x="112" y="107"/>
                      <a:pt x="112" y="107"/>
                    </a:cubicBezTo>
                    <a:cubicBezTo>
                      <a:pt x="110" y="105"/>
                      <a:pt x="110" y="105"/>
                      <a:pt x="110" y="105"/>
                    </a:cubicBezTo>
                    <a:cubicBezTo>
                      <a:pt x="110" y="104"/>
                      <a:pt x="110" y="104"/>
                      <a:pt x="110" y="104"/>
                    </a:cubicBezTo>
                    <a:cubicBezTo>
                      <a:pt x="109" y="104"/>
                      <a:pt x="109" y="104"/>
                      <a:pt x="109" y="104"/>
                    </a:cubicBezTo>
                    <a:cubicBezTo>
                      <a:pt x="108" y="103"/>
                      <a:pt x="108" y="103"/>
                      <a:pt x="108" y="103"/>
                    </a:cubicBezTo>
                    <a:cubicBezTo>
                      <a:pt x="106" y="103"/>
                      <a:pt x="106" y="103"/>
                      <a:pt x="106" y="103"/>
                    </a:cubicBezTo>
                    <a:cubicBezTo>
                      <a:pt x="108" y="102"/>
                      <a:pt x="108" y="102"/>
                      <a:pt x="108" y="102"/>
                    </a:cubicBezTo>
                    <a:cubicBezTo>
                      <a:pt x="108" y="100"/>
                      <a:pt x="108" y="100"/>
                      <a:pt x="108" y="100"/>
                    </a:cubicBezTo>
                    <a:cubicBezTo>
                      <a:pt x="109" y="100"/>
                      <a:pt x="109" y="100"/>
                      <a:pt x="109" y="100"/>
                    </a:cubicBezTo>
                    <a:cubicBezTo>
                      <a:pt x="110" y="99"/>
                      <a:pt x="110" y="99"/>
                      <a:pt x="110" y="99"/>
                    </a:cubicBezTo>
                    <a:cubicBezTo>
                      <a:pt x="110" y="97"/>
                      <a:pt x="110" y="97"/>
                      <a:pt x="110" y="97"/>
                    </a:cubicBezTo>
                    <a:cubicBezTo>
                      <a:pt x="110" y="96"/>
                      <a:pt x="110" y="96"/>
                      <a:pt x="110" y="96"/>
                    </a:cubicBezTo>
                    <a:cubicBezTo>
                      <a:pt x="113" y="96"/>
                      <a:pt x="113" y="96"/>
                      <a:pt x="113" y="96"/>
                    </a:cubicBezTo>
                    <a:cubicBezTo>
                      <a:pt x="114" y="96"/>
                      <a:pt x="114" y="96"/>
                      <a:pt x="114" y="96"/>
                    </a:cubicBezTo>
                    <a:cubicBezTo>
                      <a:pt x="115" y="96"/>
                      <a:pt x="115" y="96"/>
                      <a:pt x="115" y="96"/>
                    </a:cubicBezTo>
                    <a:cubicBezTo>
                      <a:pt x="118" y="94"/>
                      <a:pt x="118" y="94"/>
                      <a:pt x="118" y="94"/>
                    </a:cubicBezTo>
                    <a:cubicBezTo>
                      <a:pt x="119" y="94"/>
                      <a:pt x="119" y="94"/>
                      <a:pt x="119" y="94"/>
                    </a:cubicBezTo>
                    <a:cubicBezTo>
                      <a:pt x="119" y="93"/>
                      <a:pt x="119" y="93"/>
                      <a:pt x="119" y="93"/>
                    </a:cubicBezTo>
                    <a:cubicBezTo>
                      <a:pt x="119" y="92"/>
                      <a:pt x="119" y="92"/>
                      <a:pt x="119" y="92"/>
                    </a:cubicBezTo>
                    <a:cubicBezTo>
                      <a:pt x="119" y="91"/>
                      <a:pt x="119" y="91"/>
                      <a:pt x="119" y="91"/>
                    </a:cubicBezTo>
                    <a:cubicBezTo>
                      <a:pt x="120" y="89"/>
                      <a:pt x="120" y="89"/>
                      <a:pt x="120" y="89"/>
                    </a:cubicBezTo>
                    <a:cubicBezTo>
                      <a:pt x="120" y="88"/>
                      <a:pt x="120" y="88"/>
                      <a:pt x="120" y="88"/>
                    </a:cubicBezTo>
                    <a:cubicBezTo>
                      <a:pt x="120" y="86"/>
                      <a:pt x="120" y="86"/>
                      <a:pt x="120" y="86"/>
                    </a:cubicBezTo>
                    <a:cubicBezTo>
                      <a:pt x="119" y="85"/>
                      <a:pt x="119" y="85"/>
                      <a:pt x="119" y="85"/>
                    </a:cubicBezTo>
                    <a:cubicBezTo>
                      <a:pt x="118" y="83"/>
                      <a:pt x="118" y="83"/>
                      <a:pt x="118" y="83"/>
                    </a:cubicBezTo>
                    <a:cubicBezTo>
                      <a:pt x="119" y="80"/>
                      <a:pt x="119" y="80"/>
                      <a:pt x="119" y="80"/>
                    </a:cubicBezTo>
                    <a:cubicBezTo>
                      <a:pt x="120" y="80"/>
                      <a:pt x="120" y="80"/>
                      <a:pt x="120" y="80"/>
                    </a:cubicBezTo>
                    <a:cubicBezTo>
                      <a:pt x="120" y="79"/>
                      <a:pt x="120" y="79"/>
                      <a:pt x="120" y="79"/>
                    </a:cubicBezTo>
                    <a:cubicBezTo>
                      <a:pt x="122" y="79"/>
                      <a:pt x="122" y="79"/>
                      <a:pt x="122" y="79"/>
                    </a:cubicBezTo>
                    <a:cubicBezTo>
                      <a:pt x="123" y="78"/>
                      <a:pt x="123" y="78"/>
                      <a:pt x="123" y="78"/>
                    </a:cubicBezTo>
                    <a:cubicBezTo>
                      <a:pt x="124" y="77"/>
                      <a:pt x="124" y="77"/>
                      <a:pt x="124" y="77"/>
                    </a:cubicBezTo>
                    <a:cubicBezTo>
                      <a:pt x="125" y="77"/>
                      <a:pt x="125" y="77"/>
                      <a:pt x="125" y="77"/>
                    </a:cubicBezTo>
                    <a:cubicBezTo>
                      <a:pt x="125" y="75"/>
                      <a:pt x="125" y="75"/>
                      <a:pt x="125" y="75"/>
                    </a:cubicBezTo>
                    <a:cubicBezTo>
                      <a:pt x="125" y="74"/>
                      <a:pt x="125" y="74"/>
                      <a:pt x="125" y="74"/>
                    </a:cubicBezTo>
                    <a:cubicBezTo>
                      <a:pt x="124" y="74"/>
                      <a:pt x="124" y="74"/>
                      <a:pt x="124" y="74"/>
                    </a:cubicBezTo>
                    <a:cubicBezTo>
                      <a:pt x="124" y="73"/>
                      <a:pt x="124" y="73"/>
                      <a:pt x="124" y="73"/>
                    </a:cubicBezTo>
                    <a:cubicBezTo>
                      <a:pt x="124" y="72"/>
                      <a:pt x="124" y="72"/>
                      <a:pt x="124" y="72"/>
                    </a:cubicBezTo>
                    <a:cubicBezTo>
                      <a:pt x="125" y="72"/>
                      <a:pt x="125" y="72"/>
                      <a:pt x="125" y="72"/>
                    </a:cubicBezTo>
                    <a:cubicBezTo>
                      <a:pt x="129" y="70"/>
                      <a:pt x="129" y="70"/>
                      <a:pt x="129" y="70"/>
                    </a:cubicBezTo>
                    <a:cubicBezTo>
                      <a:pt x="131" y="70"/>
                      <a:pt x="131" y="70"/>
                      <a:pt x="131" y="70"/>
                    </a:cubicBezTo>
                    <a:cubicBezTo>
                      <a:pt x="133" y="69"/>
                      <a:pt x="133" y="69"/>
                      <a:pt x="133" y="69"/>
                    </a:cubicBezTo>
                    <a:cubicBezTo>
                      <a:pt x="134" y="68"/>
                      <a:pt x="134" y="68"/>
                      <a:pt x="134" y="68"/>
                    </a:cubicBezTo>
                    <a:cubicBezTo>
                      <a:pt x="136" y="67"/>
                      <a:pt x="136" y="67"/>
                      <a:pt x="136" y="67"/>
                    </a:cubicBezTo>
                    <a:cubicBezTo>
                      <a:pt x="137" y="67"/>
                      <a:pt x="137" y="67"/>
                      <a:pt x="137" y="67"/>
                    </a:cubicBezTo>
                    <a:cubicBezTo>
                      <a:pt x="138" y="67"/>
                      <a:pt x="138" y="67"/>
                      <a:pt x="138" y="67"/>
                    </a:cubicBezTo>
                    <a:cubicBezTo>
                      <a:pt x="139" y="67"/>
                      <a:pt x="139" y="67"/>
                      <a:pt x="139" y="67"/>
                    </a:cubicBezTo>
                    <a:cubicBezTo>
                      <a:pt x="140" y="67"/>
                      <a:pt x="140" y="67"/>
                      <a:pt x="140" y="67"/>
                    </a:cubicBezTo>
                    <a:cubicBezTo>
                      <a:pt x="143" y="68"/>
                      <a:pt x="143" y="68"/>
                      <a:pt x="143" y="68"/>
                    </a:cubicBezTo>
                    <a:cubicBezTo>
                      <a:pt x="145" y="68"/>
                      <a:pt x="145" y="68"/>
                      <a:pt x="145" y="68"/>
                    </a:cubicBezTo>
                    <a:cubicBezTo>
                      <a:pt x="147" y="68"/>
                      <a:pt x="147" y="68"/>
                      <a:pt x="147" y="68"/>
                    </a:cubicBezTo>
                    <a:cubicBezTo>
                      <a:pt x="148" y="69"/>
                      <a:pt x="148" y="69"/>
                      <a:pt x="148" y="69"/>
                    </a:cubicBezTo>
                    <a:cubicBezTo>
                      <a:pt x="149" y="69"/>
                      <a:pt x="149" y="69"/>
                      <a:pt x="149" y="69"/>
                    </a:cubicBezTo>
                    <a:cubicBezTo>
                      <a:pt x="149" y="68"/>
                      <a:pt x="149" y="68"/>
                      <a:pt x="149" y="68"/>
                    </a:cubicBezTo>
                    <a:cubicBezTo>
                      <a:pt x="151" y="65"/>
                      <a:pt x="151" y="65"/>
                      <a:pt x="151" y="65"/>
                    </a:cubicBezTo>
                    <a:cubicBezTo>
                      <a:pt x="152" y="64"/>
                      <a:pt x="152" y="64"/>
                      <a:pt x="152" y="64"/>
                    </a:cubicBezTo>
                    <a:cubicBezTo>
                      <a:pt x="153" y="64"/>
                      <a:pt x="153" y="64"/>
                      <a:pt x="153" y="64"/>
                    </a:cubicBezTo>
                    <a:cubicBezTo>
                      <a:pt x="153" y="63"/>
                      <a:pt x="153" y="63"/>
                      <a:pt x="153" y="63"/>
                    </a:cubicBezTo>
                    <a:cubicBezTo>
                      <a:pt x="154" y="63"/>
                      <a:pt x="154" y="63"/>
                      <a:pt x="154" y="63"/>
                    </a:cubicBezTo>
                    <a:cubicBezTo>
                      <a:pt x="157" y="63"/>
                      <a:pt x="157" y="63"/>
                      <a:pt x="157" y="63"/>
                    </a:cubicBezTo>
                    <a:cubicBezTo>
                      <a:pt x="158" y="63"/>
                      <a:pt x="158" y="63"/>
                      <a:pt x="158" y="63"/>
                    </a:cubicBezTo>
                    <a:cubicBezTo>
                      <a:pt x="158" y="64"/>
                      <a:pt x="158" y="64"/>
                      <a:pt x="158" y="64"/>
                    </a:cubicBezTo>
                    <a:cubicBezTo>
                      <a:pt x="159" y="64"/>
                      <a:pt x="159" y="64"/>
                      <a:pt x="159" y="64"/>
                    </a:cubicBezTo>
                    <a:cubicBezTo>
                      <a:pt x="159" y="65"/>
                      <a:pt x="159" y="65"/>
                      <a:pt x="159" y="65"/>
                    </a:cubicBezTo>
                    <a:cubicBezTo>
                      <a:pt x="161" y="67"/>
                      <a:pt x="161" y="67"/>
                      <a:pt x="161" y="67"/>
                    </a:cubicBezTo>
                    <a:cubicBezTo>
                      <a:pt x="162" y="68"/>
                      <a:pt x="162" y="68"/>
                      <a:pt x="162" y="68"/>
                    </a:cubicBezTo>
                    <a:cubicBezTo>
                      <a:pt x="162" y="69"/>
                      <a:pt x="162" y="69"/>
                      <a:pt x="162" y="69"/>
                    </a:cubicBezTo>
                    <a:cubicBezTo>
                      <a:pt x="162" y="70"/>
                      <a:pt x="162" y="70"/>
                      <a:pt x="162" y="70"/>
                    </a:cubicBezTo>
                    <a:cubicBezTo>
                      <a:pt x="163" y="72"/>
                      <a:pt x="163" y="72"/>
                      <a:pt x="163" y="72"/>
                    </a:cubicBezTo>
                    <a:cubicBezTo>
                      <a:pt x="163" y="73"/>
                      <a:pt x="163" y="73"/>
                      <a:pt x="163" y="73"/>
                    </a:cubicBezTo>
                    <a:cubicBezTo>
                      <a:pt x="162" y="75"/>
                      <a:pt x="162" y="75"/>
                      <a:pt x="162" y="75"/>
                    </a:cubicBezTo>
                    <a:cubicBezTo>
                      <a:pt x="164" y="79"/>
                      <a:pt x="164" y="79"/>
                      <a:pt x="164" y="79"/>
                    </a:cubicBezTo>
                    <a:cubicBezTo>
                      <a:pt x="162" y="79"/>
                      <a:pt x="162" y="79"/>
                      <a:pt x="162" y="79"/>
                    </a:cubicBezTo>
                    <a:cubicBezTo>
                      <a:pt x="162" y="80"/>
                      <a:pt x="162" y="80"/>
                      <a:pt x="162" y="80"/>
                    </a:cubicBezTo>
                    <a:cubicBezTo>
                      <a:pt x="161" y="82"/>
                      <a:pt x="161" y="82"/>
                      <a:pt x="161" y="82"/>
                    </a:cubicBezTo>
                    <a:cubicBezTo>
                      <a:pt x="161" y="85"/>
                      <a:pt x="161" y="85"/>
                      <a:pt x="161" y="85"/>
                    </a:cubicBezTo>
                    <a:cubicBezTo>
                      <a:pt x="161" y="88"/>
                      <a:pt x="161" y="88"/>
                      <a:pt x="161" y="88"/>
                    </a:cubicBezTo>
                    <a:cubicBezTo>
                      <a:pt x="162" y="88"/>
                      <a:pt x="162" y="88"/>
                      <a:pt x="162" y="88"/>
                    </a:cubicBezTo>
                    <a:cubicBezTo>
                      <a:pt x="163" y="88"/>
                      <a:pt x="163" y="88"/>
                      <a:pt x="163" y="88"/>
                    </a:cubicBezTo>
                    <a:cubicBezTo>
                      <a:pt x="164" y="89"/>
                      <a:pt x="164" y="89"/>
                      <a:pt x="164" y="89"/>
                    </a:cubicBezTo>
                    <a:cubicBezTo>
                      <a:pt x="166" y="89"/>
                      <a:pt x="166" y="89"/>
                      <a:pt x="166" y="89"/>
                    </a:cubicBezTo>
                    <a:cubicBezTo>
                      <a:pt x="167" y="91"/>
                      <a:pt x="167" y="91"/>
                      <a:pt x="167" y="91"/>
                    </a:cubicBezTo>
                    <a:cubicBezTo>
                      <a:pt x="167" y="92"/>
                      <a:pt x="167" y="92"/>
                      <a:pt x="167" y="92"/>
                    </a:cubicBezTo>
                    <a:cubicBezTo>
                      <a:pt x="170" y="92"/>
                      <a:pt x="170" y="92"/>
                      <a:pt x="170" y="92"/>
                    </a:cubicBezTo>
                    <a:cubicBezTo>
                      <a:pt x="171" y="93"/>
                      <a:pt x="171" y="93"/>
                      <a:pt x="171" y="93"/>
                    </a:cubicBezTo>
                    <a:cubicBezTo>
                      <a:pt x="171" y="94"/>
                      <a:pt x="171" y="94"/>
                      <a:pt x="171" y="94"/>
                    </a:cubicBezTo>
                    <a:cubicBezTo>
                      <a:pt x="172" y="97"/>
                      <a:pt x="172" y="97"/>
                      <a:pt x="172" y="97"/>
                    </a:cubicBezTo>
                    <a:cubicBezTo>
                      <a:pt x="172" y="99"/>
                      <a:pt x="172" y="99"/>
                      <a:pt x="172" y="99"/>
                    </a:cubicBezTo>
                    <a:cubicBezTo>
                      <a:pt x="172" y="100"/>
                      <a:pt x="172" y="100"/>
                      <a:pt x="172" y="100"/>
                    </a:cubicBezTo>
                    <a:cubicBezTo>
                      <a:pt x="173" y="104"/>
                      <a:pt x="173" y="104"/>
                      <a:pt x="173" y="104"/>
                    </a:cubicBezTo>
                    <a:cubicBezTo>
                      <a:pt x="173" y="108"/>
                      <a:pt x="173" y="108"/>
                      <a:pt x="173" y="108"/>
                    </a:cubicBezTo>
                    <a:cubicBezTo>
                      <a:pt x="172" y="108"/>
                      <a:pt x="172" y="108"/>
                      <a:pt x="172" y="108"/>
                    </a:cubicBezTo>
                    <a:cubicBezTo>
                      <a:pt x="168" y="108"/>
                      <a:pt x="168" y="108"/>
                      <a:pt x="168" y="108"/>
                    </a:cubicBezTo>
                    <a:cubicBezTo>
                      <a:pt x="167" y="108"/>
                      <a:pt x="167" y="108"/>
                      <a:pt x="167" y="108"/>
                    </a:cubicBezTo>
                    <a:cubicBezTo>
                      <a:pt x="167" y="109"/>
                      <a:pt x="167" y="109"/>
                      <a:pt x="167" y="109"/>
                    </a:cubicBezTo>
                    <a:cubicBezTo>
                      <a:pt x="166" y="112"/>
                      <a:pt x="166" y="112"/>
                      <a:pt x="166" y="112"/>
                    </a:cubicBezTo>
                    <a:cubicBezTo>
                      <a:pt x="167" y="112"/>
                      <a:pt x="167" y="112"/>
                      <a:pt x="167" y="112"/>
                    </a:cubicBezTo>
                    <a:cubicBezTo>
                      <a:pt x="168" y="112"/>
                      <a:pt x="168" y="112"/>
                      <a:pt x="168" y="112"/>
                    </a:cubicBezTo>
                    <a:cubicBezTo>
                      <a:pt x="167" y="113"/>
                      <a:pt x="167" y="113"/>
                      <a:pt x="167" y="113"/>
                    </a:cubicBezTo>
                    <a:cubicBezTo>
                      <a:pt x="167" y="114"/>
                      <a:pt x="167" y="114"/>
                      <a:pt x="167" y="114"/>
                    </a:cubicBezTo>
                    <a:cubicBezTo>
                      <a:pt x="168" y="115"/>
                      <a:pt x="168" y="115"/>
                      <a:pt x="168" y="115"/>
                    </a:cubicBezTo>
                    <a:cubicBezTo>
                      <a:pt x="171" y="115"/>
                      <a:pt x="171" y="115"/>
                      <a:pt x="171" y="115"/>
                    </a:cubicBezTo>
                    <a:cubicBezTo>
                      <a:pt x="172" y="117"/>
                      <a:pt x="172" y="117"/>
                      <a:pt x="172" y="117"/>
                    </a:cubicBezTo>
                    <a:cubicBezTo>
                      <a:pt x="175" y="119"/>
                      <a:pt x="175" y="119"/>
                      <a:pt x="175" y="119"/>
                    </a:cubicBezTo>
                    <a:lnTo>
                      <a:pt x="173" y="121"/>
                    </a:lnTo>
                    <a:close/>
                  </a:path>
                </a:pathLst>
              </a:custGeom>
              <a:grpFill/>
              <a:ln w="6350" cmpd="sng">
                <a:solidFill>
                  <a:schemeClr val="accent1"/>
                </a:solidFill>
              </a:ln>
            </p:spPr>
            <p:txBody>
              <a:bodyPr vert="horz" wrap="square" lIns="84406" tIns="42203" rIns="84406" bIns="42203" numCol="1" anchor="t" anchorCtr="0" compatLnSpc="1">
                <a:prstTxWarp prst="textNoShape">
                  <a:avLst/>
                </a:prstTxWarp>
              </a:bodyPr>
              <a:lstStyle/>
              <a:p>
                <a:endParaRPr lang="fr-BE" sz="1200" dirty="0"/>
              </a:p>
            </p:txBody>
          </p:sp>
          <p:grpSp>
            <p:nvGrpSpPr>
              <p:cNvPr id="9" name="Group 62"/>
              <p:cNvGrpSpPr/>
              <p:nvPr/>
            </p:nvGrpSpPr>
            <p:grpSpPr>
              <a:xfrm>
                <a:off x="2682327" y="3945681"/>
                <a:ext cx="3344896" cy="2150485"/>
                <a:chOff x="2682327" y="3945681"/>
                <a:chExt cx="3344896" cy="2150485"/>
              </a:xfrm>
              <a:grpFill/>
            </p:grpSpPr>
            <p:sp>
              <p:nvSpPr>
                <p:cNvPr id="34" name="Freeform 11"/>
                <p:cNvSpPr>
                  <a:spLocks/>
                </p:cNvSpPr>
                <p:nvPr/>
              </p:nvSpPr>
              <p:spPr bwMode="auto">
                <a:xfrm>
                  <a:off x="2682327" y="3945681"/>
                  <a:ext cx="183545" cy="164368"/>
                </a:xfrm>
                <a:custGeom>
                  <a:avLst/>
                  <a:gdLst>
                    <a:gd name="T0" fmla="*/ 125 w 134"/>
                    <a:gd name="T1" fmla="*/ 23 h 120"/>
                    <a:gd name="T2" fmla="*/ 122 w 134"/>
                    <a:gd name="T3" fmla="*/ 16 h 120"/>
                    <a:gd name="T4" fmla="*/ 125 w 134"/>
                    <a:gd name="T5" fmla="*/ 7 h 120"/>
                    <a:gd name="T6" fmla="*/ 115 w 134"/>
                    <a:gd name="T7" fmla="*/ 0 h 120"/>
                    <a:gd name="T8" fmla="*/ 101 w 134"/>
                    <a:gd name="T9" fmla="*/ 7 h 120"/>
                    <a:gd name="T10" fmla="*/ 87 w 134"/>
                    <a:gd name="T11" fmla="*/ 11 h 120"/>
                    <a:gd name="T12" fmla="*/ 70 w 134"/>
                    <a:gd name="T13" fmla="*/ 11 h 120"/>
                    <a:gd name="T14" fmla="*/ 80 w 134"/>
                    <a:gd name="T15" fmla="*/ 21 h 120"/>
                    <a:gd name="T16" fmla="*/ 87 w 134"/>
                    <a:gd name="T17" fmla="*/ 33 h 120"/>
                    <a:gd name="T18" fmla="*/ 75 w 134"/>
                    <a:gd name="T19" fmla="*/ 37 h 120"/>
                    <a:gd name="T20" fmla="*/ 56 w 134"/>
                    <a:gd name="T21" fmla="*/ 44 h 120"/>
                    <a:gd name="T22" fmla="*/ 54 w 134"/>
                    <a:gd name="T23" fmla="*/ 52 h 120"/>
                    <a:gd name="T24" fmla="*/ 42 w 134"/>
                    <a:gd name="T25" fmla="*/ 56 h 120"/>
                    <a:gd name="T26" fmla="*/ 30 w 134"/>
                    <a:gd name="T27" fmla="*/ 49 h 120"/>
                    <a:gd name="T28" fmla="*/ 23 w 134"/>
                    <a:gd name="T29" fmla="*/ 52 h 120"/>
                    <a:gd name="T30" fmla="*/ 21 w 134"/>
                    <a:gd name="T31" fmla="*/ 44 h 120"/>
                    <a:gd name="T32" fmla="*/ 9 w 134"/>
                    <a:gd name="T33" fmla="*/ 49 h 120"/>
                    <a:gd name="T34" fmla="*/ 4 w 134"/>
                    <a:gd name="T35" fmla="*/ 56 h 120"/>
                    <a:gd name="T36" fmla="*/ 7 w 134"/>
                    <a:gd name="T37" fmla="*/ 66 h 120"/>
                    <a:gd name="T38" fmla="*/ 0 w 134"/>
                    <a:gd name="T39" fmla="*/ 75 h 120"/>
                    <a:gd name="T40" fmla="*/ 11 w 134"/>
                    <a:gd name="T41" fmla="*/ 87 h 120"/>
                    <a:gd name="T42" fmla="*/ 16 w 134"/>
                    <a:gd name="T43" fmla="*/ 96 h 120"/>
                    <a:gd name="T44" fmla="*/ 9 w 134"/>
                    <a:gd name="T45" fmla="*/ 101 h 120"/>
                    <a:gd name="T46" fmla="*/ 11 w 134"/>
                    <a:gd name="T47" fmla="*/ 108 h 120"/>
                    <a:gd name="T48" fmla="*/ 23 w 134"/>
                    <a:gd name="T49" fmla="*/ 104 h 120"/>
                    <a:gd name="T50" fmla="*/ 30 w 134"/>
                    <a:gd name="T51" fmla="*/ 111 h 120"/>
                    <a:gd name="T52" fmla="*/ 35 w 134"/>
                    <a:gd name="T53" fmla="*/ 120 h 120"/>
                    <a:gd name="T54" fmla="*/ 42 w 134"/>
                    <a:gd name="T55" fmla="*/ 113 h 120"/>
                    <a:gd name="T56" fmla="*/ 44 w 134"/>
                    <a:gd name="T57" fmla="*/ 108 h 120"/>
                    <a:gd name="T58" fmla="*/ 54 w 134"/>
                    <a:gd name="T59" fmla="*/ 108 h 120"/>
                    <a:gd name="T60" fmla="*/ 56 w 134"/>
                    <a:gd name="T61" fmla="*/ 101 h 120"/>
                    <a:gd name="T62" fmla="*/ 56 w 134"/>
                    <a:gd name="T63" fmla="*/ 89 h 120"/>
                    <a:gd name="T64" fmla="*/ 63 w 134"/>
                    <a:gd name="T65" fmla="*/ 82 h 120"/>
                    <a:gd name="T66" fmla="*/ 66 w 134"/>
                    <a:gd name="T67" fmla="*/ 78 h 120"/>
                    <a:gd name="T68" fmla="*/ 66 w 134"/>
                    <a:gd name="T69" fmla="*/ 66 h 120"/>
                    <a:gd name="T70" fmla="*/ 75 w 134"/>
                    <a:gd name="T71" fmla="*/ 59 h 120"/>
                    <a:gd name="T72" fmla="*/ 80 w 134"/>
                    <a:gd name="T73" fmla="*/ 59 h 120"/>
                    <a:gd name="T74" fmla="*/ 89 w 134"/>
                    <a:gd name="T75" fmla="*/ 63 h 120"/>
                    <a:gd name="T76" fmla="*/ 99 w 134"/>
                    <a:gd name="T77" fmla="*/ 56 h 120"/>
                    <a:gd name="T78" fmla="*/ 111 w 134"/>
                    <a:gd name="T79" fmla="*/ 49 h 120"/>
                    <a:gd name="T80" fmla="*/ 120 w 134"/>
                    <a:gd name="T81" fmla="*/ 44 h 120"/>
                    <a:gd name="T82" fmla="*/ 125 w 134"/>
                    <a:gd name="T83" fmla="*/ 40 h 120"/>
                    <a:gd name="T84" fmla="*/ 134 w 134"/>
                    <a:gd name="T85" fmla="*/ 40 h 120"/>
                    <a:gd name="T86" fmla="*/ 127 w 134"/>
                    <a:gd name="T87"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20">
                      <a:moveTo>
                        <a:pt x="127" y="33"/>
                      </a:moveTo>
                      <a:lnTo>
                        <a:pt x="122" y="30"/>
                      </a:lnTo>
                      <a:lnTo>
                        <a:pt x="125" y="23"/>
                      </a:lnTo>
                      <a:lnTo>
                        <a:pt x="122" y="23"/>
                      </a:lnTo>
                      <a:lnTo>
                        <a:pt x="122" y="21"/>
                      </a:lnTo>
                      <a:lnTo>
                        <a:pt x="122" y="16"/>
                      </a:lnTo>
                      <a:lnTo>
                        <a:pt x="122" y="11"/>
                      </a:lnTo>
                      <a:lnTo>
                        <a:pt x="125" y="9"/>
                      </a:lnTo>
                      <a:lnTo>
                        <a:pt x="125" y="7"/>
                      </a:lnTo>
                      <a:lnTo>
                        <a:pt x="122" y="7"/>
                      </a:lnTo>
                      <a:lnTo>
                        <a:pt x="115" y="4"/>
                      </a:lnTo>
                      <a:lnTo>
                        <a:pt x="115" y="0"/>
                      </a:lnTo>
                      <a:lnTo>
                        <a:pt x="113" y="0"/>
                      </a:lnTo>
                      <a:lnTo>
                        <a:pt x="108" y="7"/>
                      </a:lnTo>
                      <a:lnTo>
                        <a:pt x="101" y="7"/>
                      </a:lnTo>
                      <a:lnTo>
                        <a:pt x="94" y="7"/>
                      </a:lnTo>
                      <a:lnTo>
                        <a:pt x="89" y="9"/>
                      </a:lnTo>
                      <a:lnTo>
                        <a:pt x="87" y="11"/>
                      </a:lnTo>
                      <a:lnTo>
                        <a:pt x="80" y="9"/>
                      </a:lnTo>
                      <a:lnTo>
                        <a:pt x="78" y="11"/>
                      </a:lnTo>
                      <a:lnTo>
                        <a:pt x="70" y="11"/>
                      </a:lnTo>
                      <a:lnTo>
                        <a:pt x="75" y="16"/>
                      </a:lnTo>
                      <a:lnTo>
                        <a:pt x="78" y="18"/>
                      </a:lnTo>
                      <a:lnTo>
                        <a:pt x="80" y="21"/>
                      </a:lnTo>
                      <a:lnTo>
                        <a:pt x="80" y="23"/>
                      </a:lnTo>
                      <a:lnTo>
                        <a:pt x="87" y="28"/>
                      </a:lnTo>
                      <a:lnTo>
                        <a:pt x="87" y="33"/>
                      </a:lnTo>
                      <a:lnTo>
                        <a:pt x="82" y="40"/>
                      </a:lnTo>
                      <a:lnTo>
                        <a:pt x="80" y="37"/>
                      </a:lnTo>
                      <a:lnTo>
                        <a:pt x="75" y="37"/>
                      </a:lnTo>
                      <a:lnTo>
                        <a:pt x="68" y="40"/>
                      </a:lnTo>
                      <a:lnTo>
                        <a:pt x="63" y="42"/>
                      </a:lnTo>
                      <a:lnTo>
                        <a:pt x="56" y="44"/>
                      </a:lnTo>
                      <a:lnTo>
                        <a:pt x="56" y="49"/>
                      </a:lnTo>
                      <a:lnTo>
                        <a:pt x="54" y="49"/>
                      </a:lnTo>
                      <a:lnTo>
                        <a:pt x="54" y="52"/>
                      </a:lnTo>
                      <a:lnTo>
                        <a:pt x="54" y="54"/>
                      </a:lnTo>
                      <a:lnTo>
                        <a:pt x="49" y="54"/>
                      </a:lnTo>
                      <a:lnTo>
                        <a:pt x="42" y="56"/>
                      </a:lnTo>
                      <a:lnTo>
                        <a:pt x="40" y="54"/>
                      </a:lnTo>
                      <a:lnTo>
                        <a:pt x="33" y="54"/>
                      </a:lnTo>
                      <a:lnTo>
                        <a:pt x="30" y="49"/>
                      </a:lnTo>
                      <a:lnTo>
                        <a:pt x="28" y="49"/>
                      </a:lnTo>
                      <a:lnTo>
                        <a:pt x="28" y="52"/>
                      </a:lnTo>
                      <a:lnTo>
                        <a:pt x="23" y="52"/>
                      </a:lnTo>
                      <a:lnTo>
                        <a:pt x="21" y="52"/>
                      </a:lnTo>
                      <a:lnTo>
                        <a:pt x="21" y="49"/>
                      </a:lnTo>
                      <a:lnTo>
                        <a:pt x="21" y="44"/>
                      </a:lnTo>
                      <a:lnTo>
                        <a:pt x="18" y="49"/>
                      </a:lnTo>
                      <a:lnTo>
                        <a:pt x="11" y="49"/>
                      </a:lnTo>
                      <a:lnTo>
                        <a:pt x="9" y="49"/>
                      </a:lnTo>
                      <a:lnTo>
                        <a:pt x="7" y="52"/>
                      </a:lnTo>
                      <a:lnTo>
                        <a:pt x="4" y="54"/>
                      </a:lnTo>
                      <a:lnTo>
                        <a:pt x="4" y="56"/>
                      </a:lnTo>
                      <a:lnTo>
                        <a:pt x="4" y="59"/>
                      </a:lnTo>
                      <a:lnTo>
                        <a:pt x="7" y="63"/>
                      </a:lnTo>
                      <a:lnTo>
                        <a:pt x="7" y="66"/>
                      </a:lnTo>
                      <a:lnTo>
                        <a:pt x="4" y="68"/>
                      </a:lnTo>
                      <a:lnTo>
                        <a:pt x="0" y="70"/>
                      </a:lnTo>
                      <a:lnTo>
                        <a:pt x="0" y="75"/>
                      </a:lnTo>
                      <a:lnTo>
                        <a:pt x="4" y="78"/>
                      </a:lnTo>
                      <a:lnTo>
                        <a:pt x="9" y="85"/>
                      </a:lnTo>
                      <a:lnTo>
                        <a:pt x="11" y="87"/>
                      </a:lnTo>
                      <a:lnTo>
                        <a:pt x="11" y="89"/>
                      </a:lnTo>
                      <a:lnTo>
                        <a:pt x="16" y="92"/>
                      </a:lnTo>
                      <a:lnTo>
                        <a:pt x="16" y="96"/>
                      </a:lnTo>
                      <a:lnTo>
                        <a:pt x="16" y="99"/>
                      </a:lnTo>
                      <a:lnTo>
                        <a:pt x="11" y="99"/>
                      </a:lnTo>
                      <a:lnTo>
                        <a:pt x="9" y="101"/>
                      </a:lnTo>
                      <a:lnTo>
                        <a:pt x="11" y="101"/>
                      </a:lnTo>
                      <a:lnTo>
                        <a:pt x="11" y="104"/>
                      </a:lnTo>
                      <a:lnTo>
                        <a:pt x="11" y="108"/>
                      </a:lnTo>
                      <a:lnTo>
                        <a:pt x="16" y="104"/>
                      </a:lnTo>
                      <a:lnTo>
                        <a:pt x="21" y="108"/>
                      </a:lnTo>
                      <a:lnTo>
                        <a:pt x="23" y="104"/>
                      </a:lnTo>
                      <a:lnTo>
                        <a:pt x="28" y="108"/>
                      </a:lnTo>
                      <a:lnTo>
                        <a:pt x="30" y="108"/>
                      </a:lnTo>
                      <a:lnTo>
                        <a:pt x="30" y="111"/>
                      </a:lnTo>
                      <a:lnTo>
                        <a:pt x="33" y="115"/>
                      </a:lnTo>
                      <a:lnTo>
                        <a:pt x="33" y="120"/>
                      </a:lnTo>
                      <a:lnTo>
                        <a:pt x="35" y="120"/>
                      </a:lnTo>
                      <a:lnTo>
                        <a:pt x="40" y="120"/>
                      </a:lnTo>
                      <a:lnTo>
                        <a:pt x="42" y="115"/>
                      </a:lnTo>
                      <a:lnTo>
                        <a:pt x="42" y="113"/>
                      </a:lnTo>
                      <a:lnTo>
                        <a:pt x="42" y="111"/>
                      </a:lnTo>
                      <a:lnTo>
                        <a:pt x="42" y="108"/>
                      </a:lnTo>
                      <a:lnTo>
                        <a:pt x="44" y="108"/>
                      </a:lnTo>
                      <a:lnTo>
                        <a:pt x="47" y="108"/>
                      </a:lnTo>
                      <a:lnTo>
                        <a:pt x="49" y="111"/>
                      </a:lnTo>
                      <a:lnTo>
                        <a:pt x="54" y="108"/>
                      </a:lnTo>
                      <a:lnTo>
                        <a:pt x="54" y="104"/>
                      </a:lnTo>
                      <a:lnTo>
                        <a:pt x="56" y="104"/>
                      </a:lnTo>
                      <a:lnTo>
                        <a:pt x="56" y="101"/>
                      </a:lnTo>
                      <a:lnTo>
                        <a:pt x="56" y="99"/>
                      </a:lnTo>
                      <a:lnTo>
                        <a:pt x="56" y="92"/>
                      </a:lnTo>
                      <a:lnTo>
                        <a:pt x="56" y="89"/>
                      </a:lnTo>
                      <a:lnTo>
                        <a:pt x="56" y="87"/>
                      </a:lnTo>
                      <a:lnTo>
                        <a:pt x="61" y="85"/>
                      </a:lnTo>
                      <a:lnTo>
                        <a:pt x="63" y="82"/>
                      </a:lnTo>
                      <a:lnTo>
                        <a:pt x="68" y="82"/>
                      </a:lnTo>
                      <a:lnTo>
                        <a:pt x="68" y="78"/>
                      </a:lnTo>
                      <a:lnTo>
                        <a:pt x="66" y="78"/>
                      </a:lnTo>
                      <a:lnTo>
                        <a:pt x="66" y="75"/>
                      </a:lnTo>
                      <a:lnTo>
                        <a:pt x="66" y="70"/>
                      </a:lnTo>
                      <a:lnTo>
                        <a:pt x="66" y="66"/>
                      </a:lnTo>
                      <a:lnTo>
                        <a:pt x="68" y="63"/>
                      </a:lnTo>
                      <a:lnTo>
                        <a:pt x="70" y="63"/>
                      </a:lnTo>
                      <a:lnTo>
                        <a:pt x="75" y="59"/>
                      </a:lnTo>
                      <a:lnTo>
                        <a:pt x="78" y="59"/>
                      </a:lnTo>
                      <a:lnTo>
                        <a:pt x="80" y="56"/>
                      </a:lnTo>
                      <a:lnTo>
                        <a:pt x="80" y="59"/>
                      </a:lnTo>
                      <a:lnTo>
                        <a:pt x="82" y="59"/>
                      </a:lnTo>
                      <a:lnTo>
                        <a:pt x="87" y="63"/>
                      </a:lnTo>
                      <a:lnTo>
                        <a:pt x="89" y="63"/>
                      </a:lnTo>
                      <a:lnTo>
                        <a:pt x="94" y="59"/>
                      </a:lnTo>
                      <a:lnTo>
                        <a:pt x="94" y="56"/>
                      </a:lnTo>
                      <a:lnTo>
                        <a:pt x="99" y="56"/>
                      </a:lnTo>
                      <a:lnTo>
                        <a:pt x="104" y="52"/>
                      </a:lnTo>
                      <a:lnTo>
                        <a:pt x="111" y="52"/>
                      </a:lnTo>
                      <a:lnTo>
                        <a:pt x="111" y="49"/>
                      </a:lnTo>
                      <a:lnTo>
                        <a:pt x="113" y="49"/>
                      </a:lnTo>
                      <a:lnTo>
                        <a:pt x="115" y="49"/>
                      </a:lnTo>
                      <a:lnTo>
                        <a:pt x="120" y="44"/>
                      </a:lnTo>
                      <a:lnTo>
                        <a:pt x="120" y="42"/>
                      </a:lnTo>
                      <a:lnTo>
                        <a:pt x="122" y="40"/>
                      </a:lnTo>
                      <a:lnTo>
                        <a:pt x="125" y="40"/>
                      </a:lnTo>
                      <a:lnTo>
                        <a:pt x="125" y="42"/>
                      </a:lnTo>
                      <a:lnTo>
                        <a:pt x="127" y="40"/>
                      </a:lnTo>
                      <a:lnTo>
                        <a:pt x="134" y="40"/>
                      </a:lnTo>
                      <a:lnTo>
                        <a:pt x="134" y="37"/>
                      </a:lnTo>
                      <a:lnTo>
                        <a:pt x="132" y="33"/>
                      </a:lnTo>
                      <a:lnTo>
                        <a:pt x="127" y="33"/>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sp>
              <p:nvSpPr>
                <p:cNvPr id="37" name="Freeform 12"/>
                <p:cNvSpPr>
                  <a:spLocks/>
                </p:cNvSpPr>
                <p:nvPr/>
              </p:nvSpPr>
              <p:spPr bwMode="auto">
                <a:xfrm>
                  <a:off x="3001476" y="4031974"/>
                  <a:ext cx="3025747" cy="2064192"/>
                </a:xfrm>
                <a:custGeom>
                  <a:avLst/>
                  <a:gdLst>
                    <a:gd name="T0" fmla="*/ 927 w 935"/>
                    <a:gd name="T1" fmla="*/ 210 h 638"/>
                    <a:gd name="T2" fmla="*/ 899 w 935"/>
                    <a:gd name="T3" fmla="*/ 186 h 638"/>
                    <a:gd name="T4" fmla="*/ 872 w 935"/>
                    <a:gd name="T5" fmla="*/ 161 h 638"/>
                    <a:gd name="T6" fmla="*/ 876 w 935"/>
                    <a:gd name="T7" fmla="*/ 126 h 638"/>
                    <a:gd name="T8" fmla="*/ 860 w 935"/>
                    <a:gd name="T9" fmla="*/ 92 h 638"/>
                    <a:gd name="T10" fmla="*/ 821 w 935"/>
                    <a:gd name="T11" fmla="*/ 67 h 638"/>
                    <a:gd name="T12" fmla="*/ 787 w 935"/>
                    <a:gd name="T13" fmla="*/ 82 h 638"/>
                    <a:gd name="T14" fmla="*/ 734 w 935"/>
                    <a:gd name="T15" fmla="*/ 53 h 638"/>
                    <a:gd name="T16" fmla="*/ 698 w 935"/>
                    <a:gd name="T17" fmla="*/ 53 h 638"/>
                    <a:gd name="T18" fmla="*/ 646 w 935"/>
                    <a:gd name="T19" fmla="*/ 62 h 638"/>
                    <a:gd name="T20" fmla="*/ 580 w 935"/>
                    <a:gd name="T21" fmla="*/ 65 h 638"/>
                    <a:gd name="T22" fmla="*/ 532 w 935"/>
                    <a:gd name="T23" fmla="*/ 71 h 638"/>
                    <a:gd name="T24" fmla="*/ 268 w 935"/>
                    <a:gd name="T25" fmla="*/ 48 h 638"/>
                    <a:gd name="T26" fmla="*/ 211 w 935"/>
                    <a:gd name="T27" fmla="*/ 49 h 638"/>
                    <a:gd name="T28" fmla="*/ 166 w 935"/>
                    <a:gd name="T29" fmla="*/ 10 h 638"/>
                    <a:gd name="T30" fmla="*/ 122 w 935"/>
                    <a:gd name="T31" fmla="*/ 25 h 638"/>
                    <a:gd name="T32" fmla="*/ 82 w 935"/>
                    <a:gd name="T33" fmla="*/ 5 h 638"/>
                    <a:gd name="T34" fmla="*/ 42 w 935"/>
                    <a:gd name="T35" fmla="*/ 20 h 638"/>
                    <a:gd name="T36" fmla="*/ 6 w 935"/>
                    <a:gd name="T37" fmla="*/ 14 h 638"/>
                    <a:gd name="T38" fmla="*/ 16 w 935"/>
                    <a:gd name="T39" fmla="*/ 52 h 638"/>
                    <a:gd name="T40" fmla="*/ 21 w 935"/>
                    <a:gd name="T41" fmla="*/ 99 h 638"/>
                    <a:gd name="T42" fmla="*/ 64 w 935"/>
                    <a:gd name="T43" fmla="*/ 125 h 638"/>
                    <a:gd name="T44" fmla="*/ 85 w 935"/>
                    <a:gd name="T45" fmla="*/ 135 h 638"/>
                    <a:gd name="T46" fmla="*/ 128 w 935"/>
                    <a:gd name="T47" fmla="*/ 160 h 638"/>
                    <a:gd name="T48" fmla="*/ 128 w 935"/>
                    <a:gd name="T49" fmla="*/ 212 h 638"/>
                    <a:gd name="T50" fmla="*/ 147 w 935"/>
                    <a:gd name="T51" fmla="*/ 208 h 638"/>
                    <a:gd name="T52" fmla="*/ 190 w 935"/>
                    <a:gd name="T53" fmla="*/ 218 h 638"/>
                    <a:gd name="T54" fmla="*/ 234 w 935"/>
                    <a:gd name="T55" fmla="*/ 214 h 638"/>
                    <a:gd name="T56" fmla="*/ 260 w 935"/>
                    <a:gd name="T57" fmla="*/ 256 h 638"/>
                    <a:gd name="T58" fmla="*/ 283 w 935"/>
                    <a:gd name="T59" fmla="*/ 253 h 638"/>
                    <a:gd name="T60" fmla="*/ 263 w 935"/>
                    <a:gd name="T61" fmla="*/ 296 h 638"/>
                    <a:gd name="T62" fmla="*/ 274 w 935"/>
                    <a:gd name="T63" fmla="*/ 329 h 638"/>
                    <a:gd name="T64" fmla="*/ 251 w 935"/>
                    <a:gd name="T65" fmla="*/ 368 h 638"/>
                    <a:gd name="T66" fmla="*/ 277 w 935"/>
                    <a:gd name="T67" fmla="*/ 399 h 638"/>
                    <a:gd name="T68" fmla="*/ 356 w 935"/>
                    <a:gd name="T69" fmla="*/ 410 h 638"/>
                    <a:gd name="T70" fmla="*/ 414 w 935"/>
                    <a:gd name="T71" fmla="*/ 388 h 638"/>
                    <a:gd name="T72" fmla="*/ 437 w 935"/>
                    <a:gd name="T73" fmla="*/ 336 h 638"/>
                    <a:gd name="T74" fmla="*/ 473 w 935"/>
                    <a:gd name="T75" fmla="*/ 343 h 638"/>
                    <a:gd name="T76" fmla="*/ 461 w 935"/>
                    <a:gd name="T77" fmla="*/ 377 h 638"/>
                    <a:gd name="T78" fmla="*/ 470 w 935"/>
                    <a:gd name="T79" fmla="*/ 438 h 638"/>
                    <a:gd name="T80" fmla="*/ 460 w 935"/>
                    <a:gd name="T81" fmla="*/ 486 h 638"/>
                    <a:gd name="T82" fmla="*/ 503 w 935"/>
                    <a:gd name="T83" fmla="*/ 498 h 638"/>
                    <a:gd name="T84" fmla="*/ 546 w 935"/>
                    <a:gd name="T85" fmla="*/ 530 h 638"/>
                    <a:gd name="T86" fmla="*/ 589 w 935"/>
                    <a:gd name="T87" fmla="*/ 554 h 638"/>
                    <a:gd name="T88" fmla="*/ 617 w 935"/>
                    <a:gd name="T89" fmla="*/ 585 h 638"/>
                    <a:gd name="T90" fmla="*/ 636 w 935"/>
                    <a:gd name="T91" fmla="*/ 638 h 638"/>
                    <a:gd name="T92" fmla="*/ 688 w 935"/>
                    <a:gd name="T93" fmla="*/ 616 h 638"/>
                    <a:gd name="T94" fmla="*/ 730 w 935"/>
                    <a:gd name="T95" fmla="*/ 619 h 638"/>
                    <a:gd name="T96" fmla="*/ 751 w 935"/>
                    <a:gd name="T97" fmla="*/ 603 h 638"/>
                    <a:gd name="T98" fmla="*/ 767 w 935"/>
                    <a:gd name="T99" fmla="*/ 568 h 638"/>
                    <a:gd name="T100" fmla="*/ 751 w 935"/>
                    <a:gd name="T101" fmla="*/ 542 h 638"/>
                    <a:gd name="T102" fmla="*/ 725 w 935"/>
                    <a:gd name="T103" fmla="*/ 507 h 638"/>
                    <a:gd name="T104" fmla="*/ 730 w 935"/>
                    <a:gd name="T105" fmla="*/ 471 h 638"/>
                    <a:gd name="T106" fmla="*/ 733 w 935"/>
                    <a:gd name="T107" fmla="*/ 443 h 638"/>
                    <a:gd name="T108" fmla="*/ 754 w 935"/>
                    <a:gd name="T109" fmla="*/ 415 h 638"/>
                    <a:gd name="T110" fmla="*/ 773 w 935"/>
                    <a:gd name="T111" fmla="*/ 375 h 638"/>
                    <a:gd name="T112" fmla="*/ 801 w 935"/>
                    <a:gd name="T113" fmla="*/ 334 h 638"/>
                    <a:gd name="T114" fmla="*/ 844 w 935"/>
                    <a:gd name="T115" fmla="*/ 344 h 638"/>
                    <a:gd name="T116" fmla="*/ 851 w 935"/>
                    <a:gd name="T117" fmla="*/ 345 h 638"/>
                    <a:gd name="T118" fmla="*/ 865 w 935"/>
                    <a:gd name="T119" fmla="*/ 323 h 638"/>
                    <a:gd name="T120" fmla="*/ 892 w 935"/>
                    <a:gd name="T121" fmla="*/ 296 h 638"/>
                    <a:gd name="T122" fmla="*/ 906 w 935"/>
                    <a:gd name="T123" fmla="*/ 271 h 638"/>
                    <a:gd name="T124" fmla="*/ 935 w 935"/>
                    <a:gd name="T125" fmla="*/ 266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638">
                      <a:moveTo>
                        <a:pt x="933" y="266"/>
                      </a:moveTo>
                      <a:cubicBezTo>
                        <a:pt x="932" y="264"/>
                        <a:pt x="932" y="264"/>
                        <a:pt x="932" y="264"/>
                      </a:cubicBezTo>
                      <a:cubicBezTo>
                        <a:pt x="932" y="262"/>
                        <a:pt x="932" y="262"/>
                        <a:pt x="932" y="262"/>
                      </a:cubicBezTo>
                      <a:cubicBezTo>
                        <a:pt x="928" y="258"/>
                        <a:pt x="928" y="258"/>
                        <a:pt x="928" y="258"/>
                      </a:cubicBezTo>
                      <a:cubicBezTo>
                        <a:pt x="927" y="257"/>
                        <a:pt x="927" y="257"/>
                        <a:pt x="927" y="257"/>
                      </a:cubicBezTo>
                      <a:cubicBezTo>
                        <a:pt x="926" y="257"/>
                        <a:pt x="926" y="257"/>
                        <a:pt x="926" y="257"/>
                      </a:cubicBezTo>
                      <a:cubicBezTo>
                        <a:pt x="926" y="256"/>
                        <a:pt x="926" y="256"/>
                        <a:pt x="926" y="256"/>
                      </a:cubicBezTo>
                      <a:cubicBezTo>
                        <a:pt x="924" y="257"/>
                        <a:pt x="924" y="257"/>
                        <a:pt x="924" y="257"/>
                      </a:cubicBezTo>
                      <a:cubicBezTo>
                        <a:pt x="924" y="256"/>
                        <a:pt x="924" y="256"/>
                        <a:pt x="924" y="256"/>
                      </a:cubicBezTo>
                      <a:cubicBezTo>
                        <a:pt x="924" y="255"/>
                        <a:pt x="924" y="255"/>
                        <a:pt x="924" y="255"/>
                      </a:cubicBezTo>
                      <a:cubicBezTo>
                        <a:pt x="923" y="255"/>
                        <a:pt x="923" y="255"/>
                        <a:pt x="923" y="255"/>
                      </a:cubicBezTo>
                      <a:cubicBezTo>
                        <a:pt x="923" y="253"/>
                        <a:pt x="923" y="253"/>
                        <a:pt x="923" y="253"/>
                      </a:cubicBezTo>
                      <a:cubicBezTo>
                        <a:pt x="923" y="252"/>
                        <a:pt x="923" y="252"/>
                        <a:pt x="923" y="252"/>
                      </a:cubicBezTo>
                      <a:cubicBezTo>
                        <a:pt x="922" y="252"/>
                        <a:pt x="922" y="252"/>
                        <a:pt x="922" y="252"/>
                      </a:cubicBezTo>
                      <a:cubicBezTo>
                        <a:pt x="922" y="251"/>
                        <a:pt x="922" y="251"/>
                        <a:pt x="922" y="251"/>
                      </a:cubicBezTo>
                      <a:cubicBezTo>
                        <a:pt x="922" y="249"/>
                        <a:pt x="922" y="249"/>
                        <a:pt x="922" y="249"/>
                      </a:cubicBezTo>
                      <a:cubicBezTo>
                        <a:pt x="921" y="249"/>
                        <a:pt x="921" y="249"/>
                        <a:pt x="921" y="249"/>
                      </a:cubicBezTo>
                      <a:cubicBezTo>
                        <a:pt x="919" y="248"/>
                        <a:pt x="919" y="248"/>
                        <a:pt x="919" y="248"/>
                      </a:cubicBezTo>
                      <a:cubicBezTo>
                        <a:pt x="918" y="247"/>
                        <a:pt x="918" y="247"/>
                        <a:pt x="918" y="247"/>
                      </a:cubicBezTo>
                      <a:cubicBezTo>
                        <a:pt x="917" y="245"/>
                        <a:pt x="917" y="245"/>
                        <a:pt x="917" y="245"/>
                      </a:cubicBezTo>
                      <a:cubicBezTo>
                        <a:pt x="917" y="244"/>
                        <a:pt x="917" y="244"/>
                        <a:pt x="917" y="244"/>
                      </a:cubicBezTo>
                      <a:cubicBezTo>
                        <a:pt x="916" y="244"/>
                        <a:pt x="916" y="244"/>
                        <a:pt x="916" y="244"/>
                      </a:cubicBezTo>
                      <a:cubicBezTo>
                        <a:pt x="917" y="242"/>
                        <a:pt x="917" y="242"/>
                        <a:pt x="917" y="242"/>
                      </a:cubicBezTo>
                      <a:cubicBezTo>
                        <a:pt x="921" y="239"/>
                        <a:pt x="921" y="239"/>
                        <a:pt x="921" y="239"/>
                      </a:cubicBezTo>
                      <a:cubicBezTo>
                        <a:pt x="921" y="237"/>
                        <a:pt x="921" y="237"/>
                        <a:pt x="921" y="237"/>
                      </a:cubicBezTo>
                      <a:cubicBezTo>
                        <a:pt x="922" y="236"/>
                        <a:pt x="922" y="236"/>
                        <a:pt x="922" y="236"/>
                      </a:cubicBezTo>
                      <a:cubicBezTo>
                        <a:pt x="923" y="236"/>
                        <a:pt x="923" y="236"/>
                        <a:pt x="923" y="236"/>
                      </a:cubicBezTo>
                      <a:cubicBezTo>
                        <a:pt x="924" y="232"/>
                        <a:pt x="924" y="232"/>
                        <a:pt x="924" y="232"/>
                      </a:cubicBezTo>
                      <a:cubicBezTo>
                        <a:pt x="923" y="227"/>
                        <a:pt x="923" y="227"/>
                        <a:pt x="923" y="227"/>
                      </a:cubicBezTo>
                      <a:cubicBezTo>
                        <a:pt x="926" y="224"/>
                        <a:pt x="926" y="224"/>
                        <a:pt x="926" y="224"/>
                      </a:cubicBezTo>
                      <a:cubicBezTo>
                        <a:pt x="926" y="223"/>
                        <a:pt x="926" y="223"/>
                        <a:pt x="926" y="223"/>
                      </a:cubicBezTo>
                      <a:cubicBezTo>
                        <a:pt x="926" y="222"/>
                        <a:pt x="926" y="222"/>
                        <a:pt x="926" y="222"/>
                      </a:cubicBezTo>
                      <a:cubicBezTo>
                        <a:pt x="927" y="222"/>
                        <a:pt x="927" y="222"/>
                        <a:pt x="927" y="222"/>
                      </a:cubicBezTo>
                      <a:cubicBezTo>
                        <a:pt x="927" y="219"/>
                        <a:pt x="927" y="219"/>
                        <a:pt x="927" y="219"/>
                      </a:cubicBezTo>
                      <a:cubicBezTo>
                        <a:pt x="927" y="218"/>
                        <a:pt x="927" y="218"/>
                        <a:pt x="927" y="218"/>
                      </a:cubicBezTo>
                      <a:cubicBezTo>
                        <a:pt x="927" y="217"/>
                        <a:pt x="927" y="217"/>
                        <a:pt x="927" y="217"/>
                      </a:cubicBezTo>
                      <a:cubicBezTo>
                        <a:pt x="927" y="215"/>
                        <a:pt x="927" y="215"/>
                        <a:pt x="927" y="215"/>
                      </a:cubicBezTo>
                      <a:cubicBezTo>
                        <a:pt x="927" y="214"/>
                        <a:pt x="927" y="214"/>
                        <a:pt x="927" y="214"/>
                      </a:cubicBezTo>
                      <a:cubicBezTo>
                        <a:pt x="927" y="212"/>
                        <a:pt x="927" y="212"/>
                        <a:pt x="927" y="212"/>
                      </a:cubicBezTo>
                      <a:cubicBezTo>
                        <a:pt x="927" y="210"/>
                        <a:pt x="927" y="210"/>
                        <a:pt x="927" y="210"/>
                      </a:cubicBezTo>
                      <a:cubicBezTo>
                        <a:pt x="926" y="210"/>
                        <a:pt x="926" y="210"/>
                        <a:pt x="926" y="210"/>
                      </a:cubicBezTo>
                      <a:cubicBezTo>
                        <a:pt x="924" y="210"/>
                        <a:pt x="924" y="210"/>
                        <a:pt x="924" y="210"/>
                      </a:cubicBezTo>
                      <a:cubicBezTo>
                        <a:pt x="923" y="210"/>
                        <a:pt x="923" y="210"/>
                        <a:pt x="923" y="210"/>
                      </a:cubicBezTo>
                      <a:cubicBezTo>
                        <a:pt x="922" y="210"/>
                        <a:pt x="922" y="210"/>
                        <a:pt x="922" y="210"/>
                      </a:cubicBezTo>
                      <a:cubicBezTo>
                        <a:pt x="922" y="209"/>
                        <a:pt x="922" y="209"/>
                        <a:pt x="922" y="209"/>
                      </a:cubicBezTo>
                      <a:cubicBezTo>
                        <a:pt x="921" y="209"/>
                        <a:pt x="921" y="209"/>
                        <a:pt x="921" y="209"/>
                      </a:cubicBezTo>
                      <a:cubicBezTo>
                        <a:pt x="919" y="209"/>
                        <a:pt x="919" y="209"/>
                        <a:pt x="919" y="209"/>
                      </a:cubicBezTo>
                      <a:cubicBezTo>
                        <a:pt x="919" y="208"/>
                        <a:pt x="919" y="208"/>
                        <a:pt x="919" y="208"/>
                      </a:cubicBezTo>
                      <a:cubicBezTo>
                        <a:pt x="918" y="208"/>
                        <a:pt x="918" y="208"/>
                        <a:pt x="918" y="208"/>
                      </a:cubicBezTo>
                      <a:cubicBezTo>
                        <a:pt x="918" y="207"/>
                        <a:pt x="918" y="207"/>
                        <a:pt x="918" y="207"/>
                      </a:cubicBezTo>
                      <a:cubicBezTo>
                        <a:pt x="917" y="207"/>
                        <a:pt x="917" y="207"/>
                        <a:pt x="917" y="207"/>
                      </a:cubicBezTo>
                      <a:cubicBezTo>
                        <a:pt x="917" y="205"/>
                        <a:pt x="917" y="205"/>
                        <a:pt x="917" y="205"/>
                      </a:cubicBezTo>
                      <a:cubicBezTo>
                        <a:pt x="918" y="203"/>
                        <a:pt x="918" y="203"/>
                        <a:pt x="918" y="203"/>
                      </a:cubicBezTo>
                      <a:cubicBezTo>
                        <a:pt x="917" y="201"/>
                        <a:pt x="917" y="201"/>
                        <a:pt x="917" y="201"/>
                      </a:cubicBezTo>
                      <a:cubicBezTo>
                        <a:pt x="917" y="200"/>
                        <a:pt x="917" y="200"/>
                        <a:pt x="917" y="200"/>
                      </a:cubicBezTo>
                      <a:cubicBezTo>
                        <a:pt x="917" y="199"/>
                        <a:pt x="917" y="199"/>
                        <a:pt x="917" y="199"/>
                      </a:cubicBezTo>
                      <a:cubicBezTo>
                        <a:pt x="918" y="199"/>
                        <a:pt x="918" y="199"/>
                        <a:pt x="918" y="199"/>
                      </a:cubicBezTo>
                      <a:cubicBezTo>
                        <a:pt x="917" y="198"/>
                        <a:pt x="917" y="198"/>
                        <a:pt x="917" y="198"/>
                      </a:cubicBezTo>
                      <a:cubicBezTo>
                        <a:pt x="918" y="198"/>
                        <a:pt x="918" y="198"/>
                        <a:pt x="918" y="198"/>
                      </a:cubicBezTo>
                      <a:cubicBezTo>
                        <a:pt x="918" y="196"/>
                        <a:pt x="918" y="196"/>
                        <a:pt x="918" y="196"/>
                      </a:cubicBezTo>
                      <a:cubicBezTo>
                        <a:pt x="919" y="195"/>
                        <a:pt x="919" y="195"/>
                        <a:pt x="919" y="195"/>
                      </a:cubicBezTo>
                      <a:cubicBezTo>
                        <a:pt x="921" y="194"/>
                        <a:pt x="921" y="194"/>
                        <a:pt x="921" y="194"/>
                      </a:cubicBezTo>
                      <a:cubicBezTo>
                        <a:pt x="919" y="194"/>
                        <a:pt x="919" y="194"/>
                        <a:pt x="919" y="194"/>
                      </a:cubicBezTo>
                      <a:cubicBezTo>
                        <a:pt x="918" y="194"/>
                        <a:pt x="918" y="194"/>
                        <a:pt x="918" y="194"/>
                      </a:cubicBezTo>
                      <a:cubicBezTo>
                        <a:pt x="917" y="194"/>
                        <a:pt x="917" y="194"/>
                        <a:pt x="917" y="194"/>
                      </a:cubicBezTo>
                      <a:cubicBezTo>
                        <a:pt x="916" y="194"/>
                        <a:pt x="916" y="194"/>
                        <a:pt x="916" y="194"/>
                      </a:cubicBezTo>
                      <a:cubicBezTo>
                        <a:pt x="916" y="193"/>
                        <a:pt x="916" y="193"/>
                        <a:pt x="916" y="193"/>
                      </a:cubicBezTo>
                      <a:cubicBezTo>
                        <a:pt x="913" y="191"/>
                        <a:pt x="913" y="191"/>
                        <a:pt x="913" y="191"/>
                      </a:cubicBezTo>
                      <a:cubicBezTo>
                        <a:pt x="912" y="191"/>
                        <a:pt x="912" y="191"/>
                        <a:pt x="912" y="191"/>
                      </a:cubicBezTo>
                      <a:cubicBezTo>
                        <a:pt x="911" y="190"/>
                        <a:pt x="911" y="190"/>
                        <a:pt x="911" y="190"/>
                      </a:cubicBezTo>
                      <a:cubicBezTo>
                        <a:pt x="911" y="189"/>
                        <a:pt x="911" y="189"/>
                        <a:pt x="911" y="189"/>
                      </a:cubicBezTo>
                      <a:cubicBezTo>
                        <a:pt x="909" y="189"/>
                        <a:pt x="909" y="189"/>
                        <a:pt x="909" y="189"/>
                      </a:cubicBezTo>
                      <a:cubicBezTo>
                        <a:pt x="908" y="188"/>
                        <a:pt x="908" y="188"/>
                        <a:pt x="908" y="188"/>
                      </a:cubicBezTo>
                      <a:cubicBezTo>
                        <a:pt x="907" y="189"/>
                        <a:pt x="907" y="189"/>
                        <a:pt x="907" y="189"/>
                      </a:cubicBezTo>
                      <a:cubicBezTo>
                        <a:pt x="906" y="189"/>
                        <a:pt x="906" y="189"/>
                        <a:pt x="906" y="189"/>
                      </a:cubicBezTo>
                      <a:cubicBezTo>
                        <a:pt x="903" y="189"/>
                        <a:pt x="903" y="189"/>
                        <a:pt x="903" y="189"/>
                      </a:cubicBezTo>
                      <a:cubicBezTo>
                        <a:pt x="902" y="189"/>
                        <a:pt x="902" y="189"/>
                        <a:pt x="902" y="189"/>
                      </a:cubicBezTo>
                      <a:cubicBezTo>
                        <a:pt x="902" y="188"/>
                        <a:pt x="902" y="188"/>
                        <a:pt x="902" y="188"/>
                      </a:cubicBezTo>
                      <a:cubicBezTo>
                        <a:pt x="900" y="186"/>
                        <a:pt x="900" y="186"/>
                        <a:pt x="900" y="186"/>
                      </a:cubicBezTo>
                      <a:cubicBezTo>
                        <a:pt x="899" y="186"/>
                        <a:pt x="899" y="186"/>
                        <a:pt x="899" y="186"/>
                      </a:cubicBezTo>
                      <a:cubicBezTo>
                        <a:pt x="898" y="186"/>
                        <a:pt x="898" y="186"/>
                        <a:pt x="898" y="186"/>
                      </a:cubicBezTo>
                      <a:cubicBezTo>
                        <a:pt x="897" y="186"/>
                        <a:pt x="897" y="186"/>
                        <a:pt x="897" y="186"/>
                      </a:cubicBezTo>
                      <a:cubicBezTo>
                        <a:pt x="895" y="188"/>
                        <a:pt x="895" y="188"/>
                        <a:pt x="895" y="188"/>
                      </a:cubicBezTo>
                      <a:cubicBezTo>
                        <a:pt x="894" y="188"/>
                        <a:pt x="894" y="188"/>
                        <a:pt x="894" y="188"/>
                      </a:cubicBezTo>
                      <a:cubicBezTo>
                        <a:pt x="893" y="188"/>
                        <a:pt x="893" y="188"/>
                        <a:pt x="893" y="188"/>
                      </a:cubicBezTo>
                      <a:cubicBezTo>
                        <a:pt x="893" y="186"/>
                        <a:pt x="893" y="186"/>
                        <a:pt x="893" y="186"/>
                      </a:cubicBezTo>
                      <a:cubicBezTo>
                        <a:pt x="892" y="186"/>
                        <a:pt x="892" y="186"/>
                        <a:pt x="892" y="186"/>
                      </a:cubicBezTo>
                      <a:cubicBezTo>
                        <a:pt x="890" y="186"/>
                        <a:pt x="890" y="186"/>
                        <a:pt x="890" y="186"/>
                      </a:cubicBezTo>
                      <a:cubicBezTo>
                        <a:pt x="889" y="188"/>
                        <a:pt x="889" y="188"/>
                        <a:pt x="889" y="188"/>
                      </a:cubicBezTo>
                      <a:cubicBezTo>
                        <a:pt x="888" y="188"/>
                        <a:pt x="888" y="188"/>
                        <a:pt x="888" y="188"/>
                      </a:cubicBezTo>
                      <a:cubicBezTo>
                        <a:pt x="887" y="188"/>
                        <a:pt x="887" y="188"/>
                        <a:pt x="887" y="188"/>
                      </a:cubicBezTo>
                      <a:cubicBezTo>
                        <a:pt x="887" y="189"/>
                        <a:pt x="887" y="189"/>
                        <a:pt x="887" y="189"/>
                      </a:cubicBezTo>
                      <a:cubicBezTo>
                        <a:pt x="886" y="188"/>
                        <a:pt x="886" y="188"/>
                        <a:pt x="886" y="188"/>
                      </a:cubicBezTo>
                      <a:cubicBezTo>
                        <a:pt x="886" y="189"/>
                        <a:pt x="886" y="189"/>
                        <a:pt x="886" y="189"/>
                      </a:cubicBezTo>
                      <a:cubicBezTo>
                        <a:pt x="884" y="189"/>
                        <a:pt x="884" y="189"/>
                        <a:pt x="884" y="189"/>
                      </a:cubicBezTo>
                      <a:cubicBezTo>
                        <a:pt x="883" y="188"/>
                        <a:pt x="883" y="188"/>
                        <a:pt x="883" y="188"/>
                      </a:cubicBezTo>
                      <a:cubicBezTo>
                        <a:pt x="883" y="186"/>
                        <a:pt x="883" y="186"/>
                        <a:pt x="883" y="186"/>
                      </a:cubicBezTo>
                      <a:cubicBezTo>
                        <a:pt x="883" y="185"/>
                        <a:pt x="883" y="185"/>
                        <a:pt x="883" y="185"/>
                      </a:cubicBezTo>
                      <a:cubicBezTo>
                        <a:pt x="881" y="184"/>
                        <a:pt x="881" y="184"/>
                        <a:pt x="881" y="184"/>
                      </a:cubicBezTo>
                      <a:cubicBezTo>
                        <a:pt x="880" y="181"/>
                        <a:pt x="880" y="181"/>
                        <a:pt x="880" y="181"/>
                      </a:cubicBezTo>
                      <a:cubicBezTo>
                        <a:pt x="879" y="180"/>
                        <a:pt x="879" y="180"/>
                        <a:pt x="879" y="180"/>
                      </a:cubicBezTo>
                      <a:cubicBezTo>
                        <a:pt x="880" y="180"/>
                        <a:pt x="880" y="180"/>
                        <a:pt x="880" y="180"/>
                      </a:cubicBezTo>
                      <a:cubicBezTo>
                        <a:pt x="879" y="179"/>
                        <a:pt x="879" y="179"/>
                        <a:pt x="879" y="179"/>
                      </a:cubicBezTo>
                      <a:cubicBezTo>
                        <a:pt x="879" y="177"/>
                        <a:pt x="879" y="177"/>
                        <a:pt x="879" y="177"/>
                      </a:cubicBezTo>
                      <a:cubicBezTo>
                        <a:pt x="878" y="177"/>
                        <a:pt x="878" y="177"/>
                        <a:pt x="878" y="177"/>
                      </a:cubicBezTo>
                      <a:cubicBezTo>
                        <a:pt x="876" y="176"/>
                        <a:pt x="876" y="176"/>
                        <a:pt x="876" y="176"/>
                      </a:cubicBezTo>
                      <a:cubicBezTo>
                        <a:pt x="874" y="177"/>
                        <a:pt x="874" y="177"/>
                        <a:pt x="874" y="177"/>
                      </a:cubicBezTo>
                      <a:cubicBezTo>
                        <a:pt x="874" y="176"/>
                        <a:pt x="874" y="176"/>
                        <a:pt x="874" y="176"/>
                      </a:cubicBezTo>
                      <a:cubicBezTo>
                        <a:pt x="874" y="175"/>
                        <a:pt x="874" y="175"/>
                        <a:pt x="874" y="175"/>
                      </a:cubicBezTo>
                      <a:cubicBezTo>
                        <a:pt x="874" y="174"/>
                        <a:pt x="874" y="174"/>
                        <a:pt x="874" y="174"/>
                      </a:cubicBezTo>
                      <a:cubicBezTo>
                        <a:pt x="874" y="172"/>
                        <a:pt x="874" y="172"/>
                        <a:pt x="874" y="172"/>
                      </a:cubicBezTo>
                      <a:cubicBezTo>
                        <a:pt x="875" y="172"/>
                        <a:pt x="875" y="172"/>
                        <a:pt x="875" y="172"/>
                      </a:cubicBezTo>
                      <a:cubicBezTo>
                        <a:pt x="876" y="172"/>
                        <a:pt x="876" y="172"/>
                        <a:pt x="876" y="172"/>
                      </a:cubicBezTo>
                      <a:cubicBezTo>
                        <a:pt x="876" y="170"/>
                        <a:pt x="876" y="170"/>
                        <a:pt x="876" y="170"/>
                      </a:cubicBezTo>
                      <a:cubicBezTo>
                        <a:pt x="874" y="169"/>
                        <a:pt x="874" y="169"/>
                        <a:pt x="874" y="169"/>
                      </a:cubicBezTo>
                      <a:cubicBezTo>
                        <a:pt x="874" y="168"/>
                        <a:pt x="874" y="168"/>
                        <a:pt x="874" y="168"/>
                      </a:cubicBezTo>
                      <a:cubicBezTo>
                        <a:pt x="873" y="168"/>
                        <a:pt x="873" y="168"/>
                        <a:pt x="873" y="168"/>
                      </a:cubicBezTo>
                      <a:cubicBezTo>
                        <a:pt x="872" y="168"/>
                        <a:pt x="872" y="168"/>
                        <a:pt x="872" y="168"/>
                      </a:cubicBezTo>
                      <a:cubicBezTo>
                        <a:pt x="872" y="163"/>
                        <a:pt x="872" y="163"/>
                        <a:pt x="872" y="163"/>
                      </a:cubicBezTo>
                      <a:cubicBezTo>
                        <a:pt x="872" y="161"/>
                        <a:pt x="872" y="161"/>
                        <a:pt x="872" y="161"/>
                      </a:cubicBezTo>
                      <a:cubicBezTo>
                        <a:pt x="870" y="160"/>
                        <a:pt x="870" y="160"/>
                        <a:pt x="870" y="160"/>
                      </a:cubicBezTo>
                      <a:cubicBezTo>
                        <a:pt x="873" y="158"/>
                        <a:pt x="873" y="158"/>
                        <a:pt x="873" y="158"/>
                      </a:cubicBezTo>
                      <a:cubicBezTo>
                        <a:pt x="875" y="156"/>
                        <a:pt x="875" y="156"/>
                        <a:pt x="875" y="156"/>
                      </a:cubicBezTo>
                      <a:cubicBezTo>
                        <a:pt x="876" y="156"/>
                        <a:pt x="876" y="156"/>
                        <a:pt x="876" y="156"/>
                      </a:cubicBezTo>
                      <a:cubicBezTo>
                        <a:pt x="879" y="155"/>
                        <a:pt x="879" y="155"/>
                        <a:pt x="879" y="155"/>
                      </a:cubicBezTo>
                      <a:cubicBezTo>
                        <a:pt x="879" y="154"/>
                        <a:pt x="879" y="154"/>
                        <a:pt x="879" y="154"/>
                      </a:cubicBezTo>
                      <a:cubicBezTo>
                        <a:pt x="880" y="152"/>
                        <a:pt x="880" y="152"/>
                        <a:pt x="880" y="152"/>
                      </a:cubicBezTo>
                      <a:cubicBezTo>
                        <a:pt x="880" y="151"/>
                        <a:pt x="880" y="151"/>
                        <a:pt x="880" y="151"/>
                      </a:cubicBezTo>
                      <a:cubicBezTo>
                        <a:pt x="884" y="150"/>
                        <a:pt x="884" y="150"/>
                        <a:pt x="884" y="150"/>
                      </a:cubicBezTo>
                      <a:cubicBezTo>
                        <a:pt x="886" y="149"/>
                        <a:pt x="886" y="149"/>
                        <a:pt x="886" y="149"/>
                      </a:cubicBezTo>
                      <a:cubicBezTo>
                        <a:pt x="886" y="147"/>
                        <a:pt x="886" y="147"/>
                        <a:pt x="886" y="147"/>
                      </a:cubicBezTo>
                      <a:cubicBezTo>
                        <a:pt x="887" y="145"/>
                        <a:pt x="887" y="145"/>
                        <a:pt x="887" y="145"/>
                      </a:cubicBezTo>
                      <a:cubicBezTo>
                        <a:pt x="890" y="147"/>
                        <a:pt x="890" y="147"/>
                        <a:pt x="890" y="147"/>
                      </a:cubicBezTo>
                      <a:cubicBezTo>
                        <a:pt x="892" y="145"/>
                        <a:pt x="892" y="145"/>
                        <a:pt x="892" y="145"/>
                      </a:cubicBezTo>
                      <a:cubicBezTo>
                        <a:pt x="893" y="144"/>
                        <a:pt x="893" y="144"/>
                        <a:pt x="893" y="144"/>
                      </a:cubicBezTo>
                      <a:cubicBezTo>
                        <a:pt x="893" y="142"/>
                        <a:pt x="893" y="142"/>
                        <a:pt x="893" y="142"/>
                      </a:cubicBezTo>
                      <a:cubicBezTo>
                        <a:pt x="893" y="140"/>
                        <a:pt x="893" y="140"/>
                        <a:pt x="893" y="140"/>
                      </a:cubicBezTo>
                      <a:cubicBezTo>
                        <a:pt x="893" y="138"/>
                        <a:pt x="893" y="138"/>
                        <a:pt x="893" y="138"/>
                      </a:cubicBezTo>
                      <a:cubicBezTo>
                        <a:pt x="894" y="138"/>
                        <a:pt x="894" y="138"/>
                        <a:pt x="894" y="138"/>
                      </a:cubicBezTo>
                      <a:cubicBezTo>
                        <a:pt x="897" y="137"/>
                        <a:pt x="897" y="137"/>
                        <a:pt x="897" y="137"/>
                      </a:cubicBezTo>
                      <a:cubicBezTo>
                        <a:pt x="898" y="136"/>
                        <a:pt x="898" y="136"/>
                        <a:pt x="898" y="136"/>
                      </a:cubicBezTo>
                      <a:cubicBezTo>
                        <a:pt x="899" y="133"/>
                        <a:pt x="899" y="133"/>
                        <a:pt x="899" y="133"/>
                      </a:cubicBezTo>
                      <a:cubicBezTo>
                        <a:pt x="899" y="132"/>
                        <a:pt x="899" y="132"/>
                        <a:pt x="899" y="132"/>
                      </a:cubicBezTo>
                      <a:cubicBezTo>
                        <a:pt x="899" y="131"/>
                        <a:pt x="899" y="131"/>
                        <a:pt x="899" y="131"/>
                      </a:cubicBezTo>
                      <a:cubicBezTo>
                        <a:pt x="900" y="130"/>
                        <a:pt x="900" y="130"/>
                        <a:pt x="900" y="130"/>
                      </a:cubicBezTo>
                      <a:cubicBezTo>
                        <a:pt x="899" y="130"/>
                        <a:pt x="899" y="130"/>
                        <a:pt x="899" y="130"/>
                      </a:cubicBezTo>
                      <a:cubicBezTo>
                        <a:pt x="899" y="128"/>
                        <a:pt x="899" y="128"/>
                        <a:pt x="899" y="128"/>
                      </a:cubicBezTo>
                      <a:cubicBezTo>
                        <a:pt x="898" y="128"/>
                        <a:pt x="898" y="128"/>
                        <a:pt x="898" y="128"/>
                      </a:cubicBezTo>
                      <a:cubicBezTo>
                        <a:pt x="895" y="128"/>
                        <a:pt x="895" y="128"/>
                        <a:pt x="895" y="128"/>
                      </a:cubicBezTo>
                      <a:cubicBezTo>
                        <a:pt x="894" y="128"/>
                        <a:pt x="894" y="128"/>
                        <a:pt x="894" y="128"/>
                      </a:cubicBezTo>
                      <a:cubicBezTo>
                        <a:pt x="890" y="128"/>
                        <a:pt x="890" y="128"/>
                        <a:pt x="890" y="128"/>
                      </a:cubicBezTo>
                      <a:cubicBezTo>
                        <a:pt x="889" y="128"/>
                        <a:pt x="889" y="128"/>
                        <a:pt x="889" y="128"/>
                      </a:cubicBezTo>
                      <a:cubicBezTo>
                        <a:pt x="886" y="126"/>
                        <a:pt x="886" y="126"/>
                        <a:pt x="886" y="126"/>
                      </a:cubicBezTo>
                      <a:cubicBezTo>
                        <a:pt x="884" y="126"/>
                        <a:pt x="884" y="126"/>
                        <a:pt x="884" y="126"/>
                      </a:cubicBezTo>
                      <a:cubicBezTo>
                        <a:pt x="883" y="126"/>
                        <a:pt x="883" y="126"/>
                        <a:pt x="883" y="126"/>
                      </a:cubicBezTo>
                      <a:cubicBezTo>
                        <a:pt x="881" y="126"/>
                        <a:pt x="881" y="126"/>
                        <a:pt x="881" y="126"/>
                      </a:cubicBezTo>
                      <a:cubicBezTo>
                        <a:pt x="880" y="126"/>
                        <a:pt x="880" y="126"/>
                        <a:pt x="880" y="126"/>
                      </a:cubicBezTo>
                      <a:cubicBezTo>
                        <a:pt x="879" y="126"/>
                        <a:pt x="879" y="126"/>
                        <a:pt x="879" y="126"/>
                      </a:cubicBezTo>
                      <a:cubicBezTo>
                        <a:pt x="878" y="125"/>
                        <a:pt x="878" y="125"/>
                        <a:pt x="878" y="125"/>
                      </a:cubicBezTo>
                      <a:cubicBezTo>
                        <a:pt x="876" y="126"/>
                        <a:pt x="876" y="126"/>
                        <a:pt x="876" y="126"/>
                      </a:cubicBezTo>
                      <a:cubicBezTo>
                        <a:pt x="875" y="126"/>
                        <a:pt x="875" y="126"/>
                        <a:pt x="875" y="126"/>
                      </a:cubicBezTo>
                      <a:cubicBezTo>
                        <a:pt x="876" y="127"/>
                        <a:pt x="876" y="127"/>
                        <a:pt x="876" y="127"/>
                      </a:cubicBezTo>
                      <a:cubicBezTo>
                        <a:pt x="875" y="128"/>
                        <a:pt x="875" y="128"/>
                        <a:pt x="875" y="128"/>
                      </a:cubicBezTo>
                      <a:cubicBezTo>
                        <a:pt x="874" y="130"/>
                        <a:pt x="874" y="130"/>
                        <a:pt x="874" y="130"/>
                      </a:cubicBezTo>
                      <a:cubicBezTo>
                        <a:pt x="873" y="128"/>
                        <a:pt x="873" y="128"/>
                        <a:pt x="873" y="128"/>
                      </a:cubicBezTo>
                      <a:cubicBezTo>
                        <a:pt x="873" y="127"/>
                        <a:pt x="873" y="127"/>
                        <a:pt x="873" y="127"/>
                      </a:cubicBezTo>
                      <a:cubicBezTo>
                        <a:pt x="874" y="127"/>
                        <a:pt x="874" y="127"/>
                        <a:pt x="874" y="127"/>
                      </a:cubicBezTo>
                      <a:cubicBezTo>
                        <a:pt x="875" y="126"/>
                        <a:pt x="875" y="126"/>
                        <a:pt x="875" y="126"/>
                      </a:cubicBezTo>
                      <a:cubicBezTo>
                        <a:pt x="874" y="125"/>
                        <a:pt x="874" y="125"/>
                        <a:pt x="874" y="125"/>
                      </a:cubicBezTo>
                      <a:cubicBezTo>
                        <a:pt x="870" y="120"/>
                        <a:pt x="870" y="120"/>
                        <a:pt x="870" y="120"/>
                      </a:cubicBezTo>
                      <a:cubicBezTo>
                        <a:pt x="872" y="120"/>
                        <a:pt x="872" y="120"/>
                        <a:pt x="872" y="120"/>
                      </a:cubicBezTo>
                      <a:cubicBezTo>
                        <a:pt x="873" y="120"/>
                        <a:pt x="873" y="120"/>
                        <a:pt x="873" y="120"/>
                      </a:cubicBezTo>
                      <a:cubicBezTo>
                        <a:pt x="874" y="120"/>
                        <a:pt x="874" y="120"/>
                        <a:pt x="874" y="120"/>
                      </a:cubicBezTo>
                      <a:cubicBezTo>
                        <a:pt x="875" y="118"/>
                        <a:pt x="875" y="118"/>
                        <a:pt x="875" y="118"/>
                      </a:cubicBezTo>
                      <a:cubicBezTo>
                        <a:pt x="875" y="117"/>
                        <a:pt x="875" y="117"/>
                        <a:pt x="875" y="117"/>
                      </a:cubicBezTo>
                      <a:cubicBezTo>
                        <a:pt x="875" y="116"/>
                        <a:pt x="875" y="116"/>
                        <a:pt x="875" y="116"/>
                      </a:cubicBezTo>
                      <a:cubicBezTo>
                        <a:pt x="874" y="114"/>
                        <a:pt x="874" y="114"/>
                        <a:pt x="874" y="114"/>
                      </a:cubicBezTo>
                      <a:cubicBezTo>
                        <a:pt x="873" y="114"/>
                        <a:pt x="873" y="114"/>
                        <a:pt x="873" y="114"/>
                      </a:cubicBezTo>
                      <a:cubicBezTo>
                        <a:pt x="870" y="112"/>
                        <a:pt x="870" y="112"/>
                        <a:pt x="870" y="112"/>
                      </a:cubicBezTo>
                      <a:cubicBezTo>
                        <a:pt x="870" y="111"/>
                        <a:pt x="870" y="111"/>
                        <a:pt x="870" y="111"/>
                      </a:cubicBezTo>
                      <a:cubicBezTo>
                        <a:pt x="870" y="109"/>
                        <a:pt x="870" y="109"/>
                        <a:pt x="870" y="109"/>
                      </a:cubicBezTo>
                      <a:cubicBezTo>
                        <a:pt x="869" y="108"/>
                        <a:pt x="869" y="108"/>
                        <a:pt x="869" y="108"/>
                      </a:cubicBezTo>
                      <a:cubicBezTo>
                        <a:pt x="870" y="107"/>
                        <a:pt x="870" y="107"/>
                        <a:pt x="870" y="107"/>
                      </a:cubicBezTo>
                      <a:cubicBezTo>
                        <a:pt x="869" y="106"/>
                        <a:pt x="869" y="106"/>
                        <a:pt x="869" y="106"/>
                      </a:cubicBezTo>
                      <a:cubicBezTo>
                        <a:pt x="868" y="106"/>
                        <a:pt x="868" y="106"/>
                        <a:pt x="868" y="106"/>
                      </a:cubicBezTo>
                      <a:cubicBezTo>
                        <a:pt x="868" y="104"/>
                        <a:pt x="868" y="104"/>
                        <a:pt x="868" y="104"/>
                      </a:cubicBezTo>
                      <a:cubicBezTo>
                        <a:pt x="867" y="104"/>
                        <a:pt x="867" y="104"/>
                        <a:pt x="867" y="104"/>
                      </a:cubicBezTo>
                      <a:cubicBezTo>
                        <a:pt x="865" y="103"/>
                        <a:pt x="865" y="103"/>
                        <a:pt x="865" y="103"/>
                      </a:cubicBezTo>
                      <a:cubicBezTo>
                        <a:pt x="865" y="102"/>
                        <a:pt x="865" y="102"/>
                        <a:pt x="865" y="102"/>
                      </a:cubicBezTo>
                      <a:cubicBezTo>
                        <a:pt x="864" y="102"/>
                        <a:pt x="864" y="102"/>
                        <a:pt x="864" y="102"/>
                      </a:cubicBezTo>
                      <a:cubicBezTo>
                        <a:pt x="865" y="101"/>
                        <a:pt x="865" y="101"/>
                        <a:pt x="865" y="101"/>
                      </a:cubicBezTo>
                      <a:cubicBezTo>
                        <a:pt x="864" y="101"/>
                        <a:pt x="864" y="101"/>
                        <a:pt x="864" y="101"/>
                      </a:cubicBezTo>
                      <a:cubicBezTo>
                        <a:pt x="864" y="99"/>
                        <a:pt x="864" y="99"/>
                        <a:pt x="864" y="99"/>
                      </a:cubicBezTo>
                      <a:cubicBezTo>
                        <a:pt x="865" y="98"/>
                        <a:pt x="865" y="98"/>
                        <a:pt x="865" y="98"/>
                      </a:cubicBezTo>
                      <a:cubicBezTo>
                        <a:pt x="864" y="98"/>
                        <a:pt x="864" y="98"/>
                        <a:pt x="864" y="98"/>
                      </a:cubicBezTo>
                      <a:cubicBezTo>
                        <a:pt x="864" y="97"/>
                        <a:pt x="864" y="97"/>
                        <a:pt x="864" y="97"/>
                      </a:cubicBezTo>
                      <a:cubicBezTo>
                        <a:pt x="864" y="96"/>
                        <a:pt x="864" y="96"/>
                        <a:pt x="864" y="96"/>
                      </a:cubicBezTo>
                      <a:cubicBezTo>
                        <a:pt x="863" y="96"/>
                        <a:pt x="863" y="96"/>
                        <a:pt x="863" y="96"/>
                      </a:cubicBezTo>
                      <a:cubicBezTo>
                        <a:pt x="862" y="94"/>
                        <a:pt x="862" y="94"/>
                        <a:pt x="862" y="94"/>
                      </a:cubicBezTo>
                      <a:cubicBezTo>
                        <a:pt x="860" y="92"/>
                        <a:pt x="860" y="92"/>
                        <a:pt x="860" y="92"/>
                      </a:cubicBezTo>
                      <a:cubicBezTo>
                        <a:pt x="859" y="90"/>
                        <a:pt x="859" y="90"/>
                        <a:pt x="859" y="90"/>
                      </a:cubicBezTo>
                      <a:cubicBezTo>
                        <a:pt x="859" y="89"/>
                        <a:pt x="859" y="89"/>
                        <a:pt x="859" y="89"/>
                      </a:cubicBezTo>
                      <a:cubicBezTo>
                        <a:pt x="860" y="88"/>
                        <a:pt x="860" y="88"/>
                        <a:pt x="860" y="88"/>
                      </a:cubicBezTo>
                      <a:cubicBezTo>
                        <a:pt x="859" y="88"/>
                        <a:pt x="859" y="88"/>
                        <a:pt x="859" y="88"/>
                      </a:cubicBezTo>
                      <a:cubicBezTo>
                        <a:pt x="859" y="85"/>
                        <a:pt x="859" y="85"/>
                        <a:pt x="859" y="85"/>
                      </a:cubicBezTo>
                      <a:cubicBezTo>
                        <a:pt x="859" y="84"/>
                        <a:pt x="859" y="84"/>
                        <a:pt x="859" y="84"/>
                      </a:cubicBezTo>
                      <a:cubicBezTo>
                        <a:pt x="858" y="83"/>
                        <a:pt x="858" y="83"/>
                        <a:pt x="858" y="83"/>
                      </a:cubicBezTo>
                      <a:cubicBezTo>
                        <a:pt x="856" y="82"/>
                        <a:pt x="856" y="82"/>
                        <a:pt x="856" y="82"/>
                      </a:cubicBezTo>
                      <a:cubicBezTo>
                        <a:pt x="855" y="82"/>
                        <a:pt x="855" y="82"/>
                        <a:pt x="855" y="82"/>
                      </a:cubicBezTo>
                      <a:cubicBezTo>
                        <a:pt x="853" y="82"/>
                        <a:pt x="853" y="82"/>
                        <a:pt x="853" y="82"/>
                      </a:cubicBezTo>
                      <a:cubicBezTo>
                        <a:pt x="851" y="83"/>
                        <a:pt x="851" y="83"/>
                        <a:pt x="851" y="83"/>
                      </a:cubicBezTo>
                      <a:cubicBezTo>
                        <a:pt x="850" y="82"/>
                        <a:pt x="850" y="82"/>
                        <a:pt x="850" y="82"/>
                      </a:cubicBezTo>
                      <a:cubicBezTo>
                        <a:pt x="849" y="83"/>
                        <a:pt x="849" y="83"/>
                        <a:pt x="849" y="83"/>
                      </a:cubicBezTo>
                      <a:cubicBezTo>
                        <a:pt x="845" y="83"/>
                        <a:pt x="845" y="83"/>
                        <a:pt x="845" y="83"/>
                      </a:cubicBezTo>
                      <a:cubicBezTo>
                        <a:pt x="843" y="82"/>
                        <a:pt x="843" y="82"/>
                        <a:pt x="843" y="82"/>
                      </a:cubicBezTo>
                      <a:cubicBezTo>
                        <a:pt x="841" y="81"/>
                        <a:pt x="841" y="81"/>
                        <a:pt x="841" y="81"/>
                      </a:cubicBezTo>
                      <a:cubicBezTo>
                        <a:pt x="837" y="79"/>
                        <a:pt x="837" y="79"/>
                        <a:pt x="837" y="79"/>
                      </a:cubicBezTo>
                      <a:cubicBezTo>
                        <a:pt x="836" y="79"/>
                        <a:pt x="836" y="79"/>
                        <a:pt x="836" y="79"/>
                      </a:cubicBezTo>
                      <a:cubicBezTo>
                        <a:pt x="836" y="78"/>
                        <a:pt x="836" y="78"/>
                        <a:pt x="836" y="78"/>
                      </a:cubicBezTo>
                      <a:cubicBezTo>
                        <a:pt x="835" y="83"/>
                        <a:pt x="835" y="83"/>
                        <a:pt x="835" y="83"/>
                      </a:cubicBezTo>
                      <a:cubicBezTo>
                        <a:pt x="834" y="82"/>
                        <a:pt x="834" y="82"/>
                        <a:pt x="834" y="82"/>
                      </a:cubicBezTo>
                      <a:cubicBezTo>
                        <a:pt x="834" y="81"/>
                        <a:pt x="834" y="81"/>
                        <a:pt x="834" y="81"/>
                      </a:cubicBezTo>
                      <a:cubicBezTo>
                        <a:pt x="834" y="79"/>
                        <a:pt x="834" y="79"/>
                        <a:pt x="834" y="79"/>
                      </a:cubicBezTo>
                      <a:cubicBezTo>
                        <a:pt x="834" y="78"/>
                        <a:pt x="834" y="78"/>
                        <a:pt x="834" y="78"/>
                      </a:cubicBezTo>
                      <a:cubicBezTo>
                        <a:pt x="834" y="77"/>
                        <a:pt x="834" y="77"/>
                        <a:pt x="834" y="77"/>
                      </a:cubicBezTo>
                      <a:cubicBezTo>
                        <a:pt x="835" y="76"/>
                        <a:pt x="835" y="76"/>
                        <a:pt x="835" y="76"/>
                      </a:cubicBezTo>
                      <a:cubicBezTo>
                        <a:pt x="835" y="74"/>
                        <a:pt x="835" y="74"/>
                        <a:pt x="835" y="74"/>
                      </a:cubicBezTo>
                      <a:cubicBezTo>
                        <a:pt x="836" y="73"/>
                        <a:pt x="836" y="73"/>
                        <a:pt x="836" y="73"/>
                      </a:cubicBezTo>
                      <a:cubicBezTo>
                        <a:pt x="835" y="71"/>
                        <a:pt x="835" y="71"/>
                        <a:pt x="835" y="71"/>
                      </a:cubicBezTo>
                      <a:cubicBezTo>
                        <a:pt x="836" y="71"/>
                        <a:pt x="836" y="71"/>
                        <a:pt x="836" y="71"/>
                      </a:cubicBezTo>
                      <a:cubicBezTo>
                        <a:pt x="836" y="70"/>
                        <a:pt x="836" y="70"/>
                        <a:pt x="836" y="70"/>
                      </a:cubicBezTo>
                      <a:cubicBezTo>
                        <a:pt x="832" y="69"/>
                        <a:pt x="832" y="69"/>
                        <a:pt x="832" y="69"/>
                      </a:cubicBezTo>
                      <a:cubicBezTo>
                        <a:pt x="832" y="68"/>
                        <a:pt x="832" y="68"/>
                        <a:pt x="832" y="68"/>
                      </a:cubicBezTo>
                      <a:cubicBezTo>
                        <a:pt x="830" y="67"/>
                        <a:pt x="830" y="67"/>
                        <a:pt x="830" y="67"/>
                      </a:cubicBezTo>
                      <a:cubicBezTo>
                        <a:pt x="830" y="65"/>
                        <a:pt x="830" y="65"/>
                        <a:pt x="830" y="65"/>
                      </a:cubicBezTo>
                      <a:cubicBezTo>
                        <a:pt x="827" y="65"/>
                        <a:pt x="827" y="65"/>
                        <a:pt x="827" y="65"/>
                      </a:cubicBezTo>
                      <a:cubicBezTo>
                        <a:pt x="826" y="65"/>
                        <a:pt x="826" y="65"/>
                        <a:pt x="826" y="65"/>
                      </a:cubicBezTo>
                      <a:cubicBezTo>
                        <a:pt x="824" y="65"/>
                        <a:pt x="824" y="65"/>
                        <a:pt x="824" y="65"/>
                      </a:cubicBezTo>
                      <a:cubicBezTo>
                        <a:pt x="822" y="65"/>
                        <a:pt x="822" y="65"/>
                        <a:pt x="822" y="65"/>
                      </a:cubicBezTo>
                      <a:cubicBezTo>
                        <a:pt x="821" y="67"/>
                        <a:pt x="821" y="67"/>
                        <a:pt x="821" y="67"/>
                      </a:cubicBezTo>
                      <a:cubicBezTo>
                        <a:pt x="819" y="67"/>
                        <a:pt x="819" y="67"/>
                        <a:pt x="819" y="67"/>
                      </a:cubicBezTo>
                      <a:cubicBezTo>
                        <a:pt x="817" y="65"/>
                        <a:pt x="817" y="65"/>
                        <a:pt x="817" y="65"/>
                      </a:cubicBezTo>
                      <a:cubicBezTo>
                        <a:pt x="816" y="65"/>
                        <a:pt x="816" y="65"/>
                        <a:pt x="816" y="65"/>
                      </a:cubicBezTo>
                      <a:cubicBezTo>
                        <a:pt x="816" y="64"/>
                        <a:pt x="816" y="64"/>
                        <a:pt x="816" y="64"/>
                      </a:cubicBezTo>
                      <a:cubicBezTo>
                        <a:pt x="816" y="63"/>
                        <a:pt x="816" y="63"/>
                        <a:pt x="816" y="63"/>
                      </a:cubicBezTo>
                      <a:cubicBezTo>
                        <a:pt x="815" y="62"/>
                        <a:pt x="815" y="62"/>
                        <a:pt x="815" y="62"/>
                      </a:cubicBezTo>
                      <a:cubicBezTo>
                        <a:pt x="813" y="62"/>
                        <a:pt x="813" y="62"/>
                        <a:pt x="813" y="62"/>
                      </a:cubicBezTo>
                      <a:cubicBezTo>
                        <a:pt x="812" y="60"/>
                        <a:pt x="812" y="60"/>
                        <a:pt x="812" y="60"/>
                      </a:cubicBezTo>
                      <a:cubicBezTo>
                        <a:pt x="811" y="62"/>
                        <a:pt x="811" y="62"/>
                        <a:pt x="811" y="62"/>
                      </a:cubicBezTo>
                      <a:cubicBezTo>
                        <a:pt x="810" y="62"/>
                        <a:pt x="810" y="62"/>
                        <a:pt x="810" y="62"/>
                      </a:cubicBezTo>
                      <a:cubicBezTo>
                        <a:pt x="808" y="62"/>
                        <a:pt x="808" y="62"/>
                        <a:pt x="808" y="62"/>
                      </a:cubicBezTo>
                      <a:cubicBezTo>
                        <a:pt x="807" y="63"/>
                        <a:pt x="807" y="63"/>
                        <a:pt x="807" y="63"/>
                      </a:cubicBezTo>
                      <a:cubicBezTo>
                        <a:pt x="806" y="63"/>
                        <a:pt x="806" y="63"/>
                        <a:pt x="806" y="63"/>
                      </a:cubicBezTo>
                      <a:cubicBezTo>
                        <a:pt x="805" y="63"/>
                        <a:pt x="805" y="63"/>
                        <a:pt x="805" y="63"/>
                      </a:cubicBezTo>
                      <a:cubicBezTo>
                        <a:pt x="802" y="64"/>
                        <a:pt x="802" y="64"/>
                        <a:pt x="802" y="64"/>
                      </a:cubicBezTo>
                      <a:cubicBezTo>
                        <a:pt x="801" y="65"/>
                        <a:pt x="801" y="65"/>
                        <a:pt x="801" y="65"/>
                      </a:cubicBezTo>
                      <a:cubicBezTo>
                        <a:pt x="800" y="65"/>
                        <a:pt x="800" y="65"/>
                        <a:pt x="800" y="65"/>
                      </a:cubicBezTo>
                      <a:cubicBezTo>
                        <a:pt x="799" y="65"/>
                        <a:pt x="799" y="65"/>
                        <a:pt x="799" y="65"/>
                      </a:cubicBezTo>
                      <a:cubicBezTo>
                        <a:pt x="799" y="64"/>
                        <a:pt x="799" y="64"/>
                        <a:pt x="799" y="64"/>
                      </a:cubicBezTo>
                      <a:cubicBezTo>
                        <a:pt x="799" y="63"/>
                        <a:pt x="799" y="63"/>
                        <a:pt x="799" y="63"/>
                      </a:cubicBezTo>
                      <a:cubicBezTo>
                        <a:pt x="797" y="64"/>
                        <a:pt x="797" y="64"/>
                        <a:pt x="797" y="64"/>
                      </a:cubicBezTo>
                      <a:cubicBezTo>
                        <a:pt x="796" y="64"/>
                        <a:pt x="796" y="64"/>
                        <a:pt x="796" y="64"/>
                      </a:cubicBezTo>
                      <a:cubicBezTo>
                        <a:pt x="795" y="65"/>
                        <a:pt x="795" y="65"/>
                        <a:pt x="795" y="65"/>
                      </a:cubicBezTo>
                      <a:cubicBezTo>
                        <a:pt x="793" y="65"/>
                        <a:pt x="793" y="65"/>
                        <a:pt x="793" y="65"/>
                      </a:cubicBezTo>
                      <a:cubicBezTo>
                        <a:pt x="792" y="64"/>
                        <a:pt x="792" y="64"/>
                        <a:pt x="792" y="64"/>
                      </a:cubicBezTo>
                      <a:cubicBezTo>
                        <a:pt x="792" y="65"/>
                        <a:pt x="792" y="65"/>
                        <a:pt x="792" y="65"/>
                      </a:cubicBezTo>
                      <a:cubicBezTo>
                        <a:pt x="792" y="67"/>
                        <a:pt x="792" y="67"/>
                        <a:pt x="792" y="67"/>
                      </a:cubicBezTo>
                      <a:cubicBezTo>
                        <a:pt x="793" y="68"/>
                        <a:pt x="793" y="68"/>
                        <a:pt x="793" y="68"/>
                      </a:cubicBezTo>
                      <a:cubicBezTo>
                        <a:pt x="795" y="68"/>
                        <a:pt x="795" y="68"/>
                        <a:pt x="795" y="68"/>
                      </a:cubicBezTo>
                      <a:cubicBezTo>
                        <a:pt x="796" y="69"/>
                        <a:pt x="796" y="69"/>
                        <a:pt x="796" y="69"/>
                      </a:cubicBezTo>
                      <a:cubicBezTo>
                        <a:pt x="796" y="70"/>
                        <a:pt x="796" y="70"/>
                        <a:pt x="796" y="70"/>
                      </a:cubicBezTo>
                      <a:cubicBezTo>
                        <a:pt x="796" y="73"/>
                        <a:pt x="796" y="73"/>
                        <a:pt x="796" y="73"/>
                      </a:cubicBezTo>
                      <a:cubicBezTo>
                        <a:pt x="796" y="74"/>
                        <a:pt x="796" y="74"/>
                        <a:pt x="796" y="74"/>
                      </a:cubicBezTo>
                      <a:cubicBezTo>
                        <a:pt x="795" y="74"/>
                        <a:pt x="795" y="74"/>
                        <a:pt x="795" y="74"/>
                      </a:cubicBezTo>
                      <a:cubicBezTo>
                        <a:pt x="793" y="76"/>
                        <a:pt x="793" y="76"/>
                        <a:pt x="793" y="76"/>
                      </a:cubicBezTo>
                      <a:cubicBezTo>
                        <a:pt x="792" y="77"/>
                        <a:pt x="792" y="77"/>
                        <a:pt x="792" y="77"/>
                      </a:cubicBezTo>
                      <a:cubicBezTo>
                        <a:pt x="791" y="81"/>
                        <a:pt x="791" y="81"/>
                        <a:pt x="791" y="81"/>
                      </a:cubicBezTo>
                      <a:cubicBezTo>
                        <a:pt x="788" y="82"/>
                        <a:pt x="788" y="82"/>
                        <a:pt x="788" y="82"/>
                      </a:cubicBezTo>
                      <a:cubicBezTo>
                        <a:pt x="788" y="84"/>
                        <a:pt x="788" y="84"/>
                        <a:pt x="788" y="84"/>
                      </a:cubicBezTo>
                      <a:cubicBezTo>
                        <a:pt x="787" y="82"/>
                        <a:pt x="787" y="82"/>
                        <a:pt x="787" y="82"/>
                      </a:cubicBezTo>
                      <a:cubicBezTo>
                        <a:pt x="783" y="81"/>
                        <a:pt x="783" y="81"/>
                        <a:pt x="783" y="81"/>
                      </a:cubicBezTo>
                      <a:cubicBezTo>
                        <a:pt x="781" y="81"/>
                        <a:pt x="781" y="81"/>
                        <a:pt x="781" y="81"/>
                      </a:cubicBezTo>
                      <a:cubicBezTo>
                        <a:pt x="778" y="81"/>
                        <a:pt x="778" y="81"/>
                        <a:pt x="778" y="81"/>
                      </a:cubicBezTo>
                      <a:cubicBezTo>
                        <a:pt x="775" y="81"/>
                        <a:pt x="775" y="81"/>
                        <a:pt x="775" y="81"/>
                      </a:cubicBezTo>
                      <a:cubicBezTo>
                        <a:pt x="772" y="82"/>
                        <a:pt x="772" y="82"/>
                        <a:pt x="772" y="82"/>
                      </a:cubicBezTo>
                      <a:cubicBezTo>
                        <a:pt x="768" y="81"/>
                        <a:pt x="768" y="81"/>
                        <a:pt x="768" y="81"/>
                      </a:cubicBezTo>
                      <a:cubicBezTo>
                        <a:pt x="768" y="79"/>
                        <a:pt x="768" y="79"/>
                        <a:pt x="768" y="79"/>
                      </a:cubicBezTo>
                      <a:cubicBezTo>
                        <a:pt x="768" y="77"/>
                        <a:pt x="768" y="77"/>
                        <a:pt x="768" y="77"/>
                      </a:cubicBezTo>
                      <a:cubicBezTo>
                        <a:pt x="767" y="77"/>
                        <a:pt x="767" y="77"/>
                        <a:pt x="767" y="77"/>
                      </a:cubicBezTo>
                      <a:cubicBezTo>
                        <a:pt x="766" y="73"/>
                        <a:pt x="766" y="73"/>
                        <a:pt x="766" y="73"/>
                      </a:cubicBezTo>
                      <a:cubicBezTo>
                        <a:pt x="764" y="71"/>
                        <a:pt x="764" y="71"/>
                        <a:pt x="764" y="71"/>
                      </a:cubicBezTo>
                      <a:cubicBezTo>
                        <a:pt x="766" y="71"/>
                        <a:pt x="766" y="71"/>
                        <a:pt x="766" y="71"/>
                      </a:cubicBezTo>
                      <a:cubicBezTo>
                        <a:pt x="764" y="70"/>
                        <a:pt x="764" y="70"/>
                        <a:pt x="764" y="70"/>
                      </a:cubicBezTo>
                      <a:cubicBezTo>
                        <a:pt x="763" y="70"/>
                        <a:pt x="763" y="70"/>
                        <a:pt x="763" y="70"/>
                      </a:cubicBezTo>
                      <a:cubicBezTo>
                        <a:pt x="762" y="69"/>
                        <a:pt x="762" y="69"/>
                        <a:pt x="762" y="69"/>
                      </a:cubicBezTo>
                      <a:cubicBezTo>
                        <a:pt x="761" y="67"/>
                        <a:pt x="761" y="67"/>
                        <a:pt x="761" y="67"/>
                      </a:cubicBezTo>
                      <a:cubicBezTo>
                        <a:pt x="758" y="64"/>
                        <a:pt x="758" y="64"/>
                        <a:pt x="758" y="64"/>
                      </a:cubicBezTo>
                      <a:cubicBezTo>
                        <a:pt x="757" y="64"/>
                        <a:pt x="757" y="64"/>
                        <a:pt x="757" y="64"/>
                      </a:cubicBezTo>
                      <a:cubicBezTo>
                        <a:pt x="754" y="64"/>
                        <a:pt x="754" y="64"/>
                        <a:pt x="754" y="64"/>
                      </a:cubicBezTo>
                      <a:cubicBezTo>
                        <a:pt x="751" y="65"/>
                        <a:pt x="751" y="65"/>
                        <a:pt x="751" y="65"/>
                      </a:cubicBezTo>
                      <a:cubicBezTo>
                        <a:pt x="749" y="64"/>
                        <a:pt x="749" y="64"/>
                        <a:pt x="749" y="64"/>
                      </a:cubicBezTo>
                      <a:cubicBezTo>
                        <a:pt x="749" y="63"/>
                        <a:pt x="749" y="63"/>
                        <a:pt x="749" y="63"/>
                      </a:cubicBezTo>
                      <a:cubicBezTo>
                        <a:pt x="747" y="62"/>
                        <a:pt x="747" y="62"/>
                        <a:pt x="747" y="62"/>
                      </a:cubicBezTo>
                      <a:cubicBezTo>
                        <a:pt x="745" y="62"/>
                        <a:pt x="745" y="62"/>
                        <a:pt x="745" y="62"/>
                      </a:cubicBezTo>
                      <a:cubicBezTo>
                        <a:pt x="744" y="62"/>
                        <a:pt x="744" y="62"/>
                        <a:pt x="744" y="62"/>
                      </a:cubicBezTo>
                      <a:cubicBezTo>
                        <a:pt x="743" y="65"/>
                        <a:pt x="743" y="65"/>
                        <a:pt x="743" y="65"/>
                      </a:cubicBezTo>
                      <a:cubicBezTo>
                        <a:pt x="740" y="64"/>
                        <a:pt x="740" y="64"/>
                        <a:pt x="740" y="64"/>
                      </a:cubicBezTo>
                      <a:cubicBezTo>
                        <a:pt x="739" y="64"/>
                        <a:pt x="739" y="64"/>
                        <a:pt x="739" y="64"/>
                      </a:cubicBezTo>
                      <a:cubicBezTo>
                        <a:pt x="737" y="63"/>
                        <a:pt x="737" y="63"/>
                        <a:pt x="737" y="63"/>
                      </a:cubicBezTo>
                      <a:cubicBezTo>
                        <a:pt x="735" y="63"/>
                        <a:pt x="735" y="63"/>
                        <a:pt x="735" y="63"/>
                      </a:cubicBezTo>
                      <a:cubicBezTo>
                        <a:pt x="734" y="63"/>
                        <a:pt x="734" y="63"/>
                        <a:pt x="734" y="63"/>
                      </a:cubicBezTo>
                      <a:cubicBezTo>
                        <a:pt x="733" y="62"/>
                        <a:pt x="733" y="62"/>
                        <a:pt x="733" y="62"/>
                      </a:cubicBezTo>
                      <a:cubicBezTo>
                        <a:pt x="732" y="63"/>
                        <a:pt x="732" y="63"/>
                        <a:pt x="732" y="63"/>
                      </a:cubicBezTo>
                      <a:cubicBezTo>
                        <a:pt x="732" y="60"/>
                        <a:pt x="732" y="60"/>
                        <a:pt x="732" y="60"/>
                      </a:cubicBezTo>
                      <a:cubicBezTo>
                        <a:pt x="730" y="60"/>
                        <a:pt x="730" y="60"/>
                        <a:pt x="730" y="60"/>
                      </a:cubicBezTo>
                      <a:cubicBezTo>
                        <a:pt x="730" y="58"/>
                        <a:pt x="730" y="58"/>
                        <a:pt x="730" y="58"/>
                      </a:cubicBezTo>
                      <a:cubicBezTo>
                        <a:pt x="732" y="58"/>
                        <a:pt x="732" y="58"/>
                        <a:pt x="732" y="58"/>
                      </a:cubicBezTo>
                      <a:cubicBezTo>
                        <a:pt x="732" y="55"/>
                        <a:pt x="732" y="55"/>
                        <a:pt x="732" y="55"/>
                      </a:cubicBezTo>
                      <a:cubicBezTo>
                        <a:pt x="733" y="55"/>
                        <a:pt x="733" y="55"/>
                        <a:pt x="733" y="55"/>
                      </a:cubicBezTo>
                      <a:cubicBezTo>
                        <a:pt x="734" y="53"/>
                        <a:pt x="734" y="53"/>
                        <a:pt x="734" y="53"/>
                      </a:cubicBezTo>
                      <a:cubicBezTo>
                        <a:pt x="735" y="52"/>
                        <a:pt x="735" y="52"/>
                        <a:pt x="735" y="52"/>
                      </a:cubicBezTo>
                      <a:cubicBezTo>
                        <a:pt x="737" y="50"/>
                        <a:pt x="737" y="50"/>
                        <a:pt x="737" y="50"/>
                      </a:cubicBezTo>
                      <a:cubicBezTo>
                        <a:pt x="737" y="49"/>
                        <a:pt x="737" y="49"/>
                        <a:pt x="737" y="49"/>
                      </a:cubicBezTo>
                      <a:cubicBezTo>
                        <a:pt x="737" y="48"/>
                        <a:pt x="737" y="48"/>
                        <a:pt x="737" y="48"/>
                      </a:cubicBezTo>
                      <a:cubicBezTo>
                        <a:pt x="737" y="46"/>
                        <a:pt x="737" y="46"/>
                        <a:pt x="737" y="46"/>
                      </a:cubicBezTo>
                      <a:cubicBezTo>
                        <a:pt x="737" y="45"/>
                        <a:pt x="737" y="45"/>
                        <a:pt x="737" y="45"/>
                      </a:cubicBezTo>
                      <a:cubicBezTo>
                        <a:pt x="735" y="44"/>
                        <a:pt x="735" y="44"/>
                        <a:pt x="735" y="44"/>
                      </a:cubicBezTo>
                      <a:cubicBezTo>
                        <a:pt x="735" y="43"/>
                        <a:pt x="735" y="43"/>
                        <a:pt x="735" y="43"/>
                      </a:cubicBezTo>
                      <a:cubicBezTo>
                        <a:pt x="735" y="41"/>
                        <a:pt x="735" y="41"/>
                        <a:pt x="735" y="41"/>
                      </a:cubicBezTo>
                      <a:cubicBezTo>
                        <a:pt x="735" y="40"/>
                        <a:pt x="735" y="40"/>
                        <a:pt x="735" y="40"/>
                      </a:cubicBezTo>
                      <a:cubicBezTo>
                        <a:pt x="737" y="39"/>
                        <a:pt x="737" y="39"/>
                        <a:pt x="737" y="39"/>
                      </a:cubicBezTo>
                      <a:cubicBezTo>
                        <a:pt x="737" y="38"/>
                        <a:pt x="737" y="38"/>
                        <a:pt x="737" y="38"/>
                      </a:cubicBezTo>
                      <a:cubicBezTo>
                        <a:pt x="737" y="36"/>
                        <a:pt x="737" y="36"/>
                        <a:pt x="737" y="36"/>
                      </a:cubicBezTo>
                      <a:cubicBezTo>
                        <a:pt x="735" y="35"/>
                        <a:pt x="735" y="35"/>
                        <a:pt x="735" y="35"/>
                      </a:cubicBezTo>
                      <a:cubicBezTo>
                        <a:pt x="734" y="34"/>
                        <a:pt x="734" y="34"/>
                        <a:pt x="734" y="34"/>
                      </a:cubicBezTo>
                      <a:cubicBezTo>
                        <a:pt x="733" y="36"/>
                        <a:pt x="733" y="36"/>
                        <a:pt x="733" y="36"/>
                      </a:cubicBezTo>
                      <a:cubicBezTo>
                        <a:pt x="732" y="35"/>
                        <a:pt x="732" y="35"/>
                        <a:pt x="732" y="35"/>
                      </a:cubicBezTo>
                      <a:cubicBezTo>
                        <a:pt x="730" y="35"/>
                        <a:pt x="730" y="35"/>
                        <a:pt x="730" y="35"/>
                      </a:cubicBezTo>
                      <a:cubicBezTo>
                        <a:pt x="729" y="35"/>
                        <a:pt x="729" y="35"/>
                        <a:pt x="729" y="35"/>
                      </a:cubicBezTo>
                      <a:cubicBezTo>
                        <a:pt x="728" y="36"/>
                        <a:pt x="728" y="36"/>
                        <a:pt x="728" y="36"/>
                      </a:cubicBezTo>
                      <a:cubicBezTo>
                        <a:pt x="726" y="35"/>
                        <a:pt x="726" y="35"/>
                        <a:pt x="726" y="35"/>
                      </a:cubicBezTo>
                      <a:cubicBezTo>
                        <a:pt x="725" y="35"/>
                        <a:pt x="725" y="35"/>
                        <a:pt x="725" y="35"/>
                      </a:cubicBezTo>
                      <a:cubicBezTo>
                        <a:pt x="723" y="36"/>
                        <a:pt x="723" y="36"/>
                        <a:pt x="723" y="36"/>
                      </a:cubicBezTo>
                      <a:cubicBezTo>
                        <a:pt x="723" y="40"/>
                        <a:pt x="723" y="40"/>
                        <a:pt x="723" y="40"/>
                      </a:cubicBezTo>
                      <a:cubicBezTo>
                        <a:pt x="720" y="43"/>
                        <a:pt x="720" y="43"/>
                        <a:pt x="720" y="43"/>
                      </a:cubicBezTo>
                      <a:cubicBezTo>
                        <a:pt x="720" y="44"/>
                        <a:pt x="720" y="44"/>
                        <a:pt x="720" y="44"/>
                      </a:cubicBezTo>
                      <a:cubicBezTo>
                        <a:pt x="718" y="45"/>
                        <a:pt x="718" y="45"/>
                        <a:pt x="718" y="45"/>
                      </a:cubicBezTo>
                      <a:cubicBezTo>
                        <a:pt x="717" y="46"/>
                        <a:pt x="717" y="46"/>
                        <a:pt x="717" y="46"/>
                      </a:cubicBezTo>
                      <a:cubicBezTo>
                        <a:pt x="713" y="45"/>
                        <a:pt x="713" y="45"/>
                        <a:pt x="713" y="45"/>
                      </a:cubicBezTo>
                      <a:cubicBezTo>
                        <a:pt x="712" y="45"/>
                        <a:pt x="712" y="45"/>
                        <a:pt x="712" y="45"/>
                      </a:cubicBezTo>
                      <a:cubicBezTo>
                        <a:pt x="710" y="46"/>
                        <a:pt x="710" y="46"/>
                        <a:pt x="710" y="46"/>
                      </a:cubicBezTo>
                      <a:cubicBezTo>
                        <a:pt x="710" y="48"/>
                        <a:pt x="710" y="48"/>
                        <a:pt x="710" y="48"/>
                      </a:cubicBezTo>
                      <a:cubicBezTo>
                        <a:pt x="710" y="49"/>
                        <a:pt x="710" y="49"/>
                        <a:pt x="710" y="49"/>
                      </a:cubicBezTo>
                      <a:cubicBezTo>
                        <a:pt x="709" y="49"/>
                        <a:pt x="709" y="49"/>
                        <a:pt x="709" y="49"/>
                      </a:cubicBezTo>
                      <a:cubicBezTo>
                        <a:pt x="705" y="50"/>
                        <a:pt x="705" y="50"/>
                        <a:pt x="705" y="50"/>
                      </a:cubicBezTo>
                      <a:cubicBezTo>
                        <a:pt x="703" y="50"/>
                        <a:pt x="703" y="50"/>
                        <a:pt x="703" y="50"/>
                      </a:cubicBezTo>
                      <a:cubicBezTo>
                        <a:pt x="700" y="49"/>
                        <a:pt x="700" y="49"/>
                        <a:pt x="700" y="49"/>
                      </a:cubicBezTo>
                      <a:cubicBezTo>
                        <a:pt x="699" y="50"/>
                        <a:pt x="699" y="50"/>
                        <a:pt x="699" y="50"/>
                      </a:cubicBezTo>
                      <a:cubicBezTo>
                        <a:pt x="699" y="52"/>
                        <a:pt x="699" y="52"/>
                        <a:pt x="699" y="52"/>
                      </a:cubicBezTo>
                      <a:cubicBezTo>
                        <a:pt x="698" y="53"/>
                        <a:pt x="698" y="53"/>
                        <a:pt x="698" y="53"/>
                      </a:cubicBezTo>
                      <a:cubicBezTo>
                        <a:pt x="695" y="54"/>
                        <a:pt x="695" y="54"/>
                        <a:pt x="695" y="54"/>
                      </a:cubicBezTo>
                      <a:cubicBezTo>
                        <a:pt x="694" y="54"/>
                        <a:pt x="694" y="54"/>
                        <a:pt x="694" y="54"/>
                      </a:cubicBezTo>
                      <a:cubicBezTo>
                        <a:pt x="693" y="55"/>
                        <a:pt x="693" y="55"/>
                        <a:pt x="693" y="55"/>
                      </a:cubicBezTo>
                      <a:cubicBezTo>
                        <a:pt x="690" y="54"/>
                        <a:pt x="690" y="54"/>
                        <a:pt x="690" y="54"/>
                      </a:cubicBezTo>
                      <a:cubicBezTo>
                        <a:pt x="688" y="55"/>
                        <a:pt x="688" y="55"/>
                        <a:pt x="688" y="55"/>
                      </a:cubicBezTo>
                      <a:cubicBezTo>
                        <a:pt x="686" y="55"/>
                        <a:pt x="686" y="55"/>
                        <a:pt x="686" y="55"/>
                      </a:cubicBezTo>
                      <a:cubicBezTo>
                        <a:pt x="685" y="55"/>
                        <a:pt x="685" y="55"/>
                        <a:pt x="685" y="55"/>
                      </a:cubicBezTo>
                      <a:cubicBezTo>
                        <a:pt x="685" y="57"/>
                        <a:pt x="685" y="57"/>
                        <a:pt x="685" y="57"/>
                      </a:cubicBezTo>
                      <a:cubicBezTo>
                        <a:pt x="684" y="57"/>
                        <a:pt x="684" y="57"/>
                        <a:pt x="684" y="57"/>
                      </a:cubicBezTo>
                      <a:cubicBezTo>
                        <a:pt x="684" y="58"/>
                        <a:pt x="684" y="58"/>
                        <a:pt x="684" y="58"/>
                      </a:cubicBezTo>
                      <a:cubicBezTo>
                        <a:pt x="684" y="59"/>
                        <a:pt x="684" y="59"/>
                        <a:pt x="684" y="59"/>
                      </a:cubicBezTo>
                      <a:cubicBezTo>
                        <a:pt x="684" y="62"/>
                        <a:pt x="684" y="62"/>
                        <a:pt x="684" y="62"/>
                      </a:cubicBezTo>
                      <a:cubicBezTo>
                        <a:pt x="684" y="64"/>
                        <a:pt x="684" y="64"/>
                        <a:pt x="684" y="64"/>
                      </a:cubicBezTo>
                      <a:cubicBezTo>
                        <a:pt x="681" y="64"/>
                        <a:pt x="681" y="64"/>
                        <a:pt x="681" y="64"/>
                      </a:cubicBezTo>
                      <a:cubicBezTo>
                        <a:pt x="680" y="65"/>
                        <a:pt x="680" y="65"/>
                        <a:pt x="680" y="65"/>
                      </a:cubicBezTo>
                      <a:cubicBezTo>
                        <a:pt x="679" y="65"/>
                        <a:pt x="679" y="65"/>
                        <a:pt x="679" y="65"/>
                      </a:cubicBezTo>
                      <a:cubicBezTo>
                        <a:pt x="676" y="67"/>
                        <a:pt x="676" y="67"/>
                        <a:pt x="676" y="67"/>
                      </a:cubicBezTo>
                      <a:cubicBezTo>
                        <a:pt x="675" y="69"/>
                        <a:pt x="675" y="69"/>
                        <a:pt x="675" y="69"/>
                      </a:cubicBezTo>
                      <a:cubicBezTo>
                        <a:pt x="670" y="69"/>
                        <a:pt x="670" y="69"/>
                        <a:pt x="670" y="69"/>
                      </a:cubicBezTo>
                      <a:cubicBezTo>
                        <a:pt x="669" y="67"/>
                        <a:pt x="669" y="67"/>
                        <a:pt x="669" y="67"/>
                      </a:cubicBezTo>
                      <a:cubicBezTo>
                        <a:pt x="669" y="65"/>
                        <a:pt x="669" y="65"/>
                        <a:pt x="669" y="65"/>
                      </a:cubicBezTo>
                      <a:cubicBezTo>
                        <a:pt x="666" y="64"/>
                        <a:pt x="666" y="64"/>
                        <a:pt x="666" y="64"/>
                      </a:cubicBezTo>
                      <a:cubicBezTo>
                        <a:pt x="666" y="65"/>
                        <a:pt x="666" y="65"/>
                        <a:pt x="666" y="65"/>
                      </a:cubicBezTo>
                      <a:cubicBezTo>
                        <a:pt x="664" y="65"/>
                        <a:pt x="664" y="65"/>
                        <a:pt x="664" y="65"/>
                      </a:cubicBezTo>
                      <a:cubicBezTo>
                        <a:pt x="664" y="68"/>
                        <a:pt x="664" y="68"/>
                        <a:pt x="664" y="68"/>
                      </a:cubicBezTo>
                      <a:cubicBezTo>
                        <a:pt x="664" y="69"/>
                        <a:pt x="664" y="69"/>
                        <a:pt x="664" y="69"/>
                      </a:cubicBezTo>
                      <a:cubicBezTo>
                        <a:pt x="662" y="71"/>
                        <a:pt x="662" y="71"/>
                        <a:pt x="662" y="71"/>
                      </a:cubicBezTo>
                      <a:cubicBezTo>
                        <a:pt x="661" y="71"/>
                        <a:pt x="661" y="71"/>
                        <a:pt x="661" y="71"/>
                      </a:cubicBezTo>
                      <a:cubicBezTo>
                        <a:pt x="661" y="70"/>
                        <a:pt x="661" y="70"/>
                        <a:pt x="661" y="70"/>
                      </a:cubicBezTo>
                      <a:cubicBezTo>
                        <a:pt x="657" y="70"/>
                        <a:pt x="657" y="70"/>
                        <a:pt x="657" y="70"/>
                      </a:cubicBezTo>
                      <a:cubicBezTo>
                        <a:pt x="656" y="71"/>
                        <a:pt x="656" y="71"/>
                        <a:pt x="656" y="71"/>
                      </a:cubicBezTo>
                      <a:cubicBezTo>
                        <a:pt x="655" y="69"/>
                        <a:pt x="655" y="69"/>
                        <a:pt x="655" y="69"/>
                      </a:cubicBezTo>
                      <a:cubicBezTo>
                        <a:pt x="653" y="70"/>
                        <a:pt x="653" y="70"/>
                        <a:pt x="653" y="70"/>
                      </a:cubicBezTo>
                      <a:cubicBezTo>
                        <a:pt x="653" y="71"/>
                        <a:pt x="653" y="71"/>
                        <a:pt x="653" y="71"/>
                      </a:cubicBezTo>
                      <a:cubicBezTo>
                        <a:pt x="652" y="69"/>
                        <a:pt x="652" y="69"/>
                        <a:pt x="652" y="69"/>
                      </a:cubicBezTo>
                      <a:cubicBezTo>
                        <a:pt x="650" y="69"/>
                        <a:pt x="650" y="69"/>
                        <a:pt x="650" y="69"/>
                      </a:cubicBezTo>
                      <a:cubicBezTo>
                        <a:pt x="648" y="67"/>
                        <a:pt x="648" y="67"/>
                        <a:pt x="648" y="67"/>
                      </a:cubicBezTo>
                      <a:cubicBezTo>
                        <a:pt x="647" y="64"/>
                        <a:pt x="647" y="64"/>
                        <a:pt x="647" y="64"/>
                      </a:cubicBezTo>
                      <a:cubicBezTo>
                        <a:pt x="646" y="63"/>
                        <a:pt x="646" y="63"/>
                        <a:pt x="646" y="63"/>
                      </a:cubicBezTo>
                      <a:cubicBezTo>
                        <a:pt x="646" y="62"/>
                        <a:pt x="646" y="62"/>
                        <a:pt x="646" y="62"/>
                      </a:cubicBezTo>
                      <a:cubicBezTo>
                        <a:pt x="645" y="59"/>
                        <a:pt x="645" y="59"/>
                        <a:pt x="645" y="59"/>
                      </a:cubicBezTo>
                      <a:cubicBezTo>
                        <a:pt x="645" y="58"/>
                        <a:pt x="645" y="58"/>
                        <a:pt x="645" y="58"/>
                      </a:cubicBezTo>
                      <a:cubicBezTo>
                        <a:pt x="642" y="59"/>
                        <a:pt x="642" y="59"/>
                        <a:pt x="642" y="59"/>
                      </a:cubicBezTo>
                      <a:cubicBezTo>
                        <a:pt x="641" y="60"/>
                        <a:pt x="641" y="60"/>
                        <a:pt x="641" y="60"/>
                      </a:cubicBezTo>
                      <a:cubicBezTo>
                        <a:pt x="640" y="59"/>
                        <a:pt x="640" y="59"/>
                        <a:pt x="640" y="59"/>
                      </a:cubicBezTo>
                      <a:cubicBezTo>
                        <a:pt x="639" y="58"/>
                        <a:pt x="639" y="58"/>
                        <a:pt x="639" y="58"/>
                      </a:cubicBezTo>
                      <a:cubicBezTo>
                        <a:pt x="634" y="59"/>
                        <a:pt x="634" y="59"/>
                        <a:pt x="634" y="59"/>
                      </a:cubicBezTo>
                      <a:cubicBezTo>
                        <a:pt x="632" y="59"/>
                        <a:pt x="632" y="59"/>
                        <a:pt x="632" y="59"/>
                      </a:cubicBezTo>
                      <a:cubicBezTo>
                        <a:pt x="632" y="60"/>
                        <a:pt x="632" y="60"/>
                        <a:pt x="632" y="60"/>
                      </a:cubicBezTo>
                      <a:cubicBezTo>
                        <a:pt x="630" y="62"/>
                        <a:pt x="630" y="62"/>
                        <a:pt x="630" y="62"/>
                      </a:cubicBezTo>
                      <a:cubicBezTo>
                        <a:pt x="628" y="63"/>
                        <a:pt x="628" y="63"/>
                        <a:pt x="628" y="63"/>
                      </a:cubicBezTo>
                      <a:cubicBezTo>
                        <a:pt x="626" y="64"/>
                        <a:pt x="626" y="64"/>
                        <a:pt x="626" y="64"/>
                      </a:cubicBezTo>
                      <a:cubicBezTo>
                        <a:pt x="623" y="65"/>
                        <a:pt x="623" y="65"/>
                        <a:pt x="623" y="65"/>
                      </a:cubicBezTo>
                      <a:cubicBezTo>
                        <a:pt x="621" y="67"/>
                        <a:pt x="621" y="67"/>
                        <a:pt x="621" y="67"/>
                      </a:cubicBezTo>
                      <a:cubicBezTo>
                        <a:pt x="621" y="69"/>
                        <a:pt x="621" y="69"/>
                        <a:pt x="621" y="69"/>
                      </a:cubicBezTo>
                      <a:cubicBezTo>
                        <a:pt x="618" y="70"/>
                        <a:pt x="618" y="70"/>
                        <a:pt x="618" y="70"/>
                      </a:cubicBezTo>
                      <a:cubicBezTo>
                        <a:pt x="617" y="68"/>
                        <a:pt x="617" y="68"/>
                        <a:pt x="617" y="68"/>
                      </a:cubicBezTo>
                      <a:cubicBezTo>
                        <a:pt x="616" y="67"/>
                        <a:pt x="616" y="67"/>
                        <a:pt x="616" y="67"/>
                      </a:cubicBezTo>
                      <a:cubicBezTo>
                        <a:pt x="613" y="67"/>
                        <a:pt x="613" y="67"/>
                        <a:pt x="613" y="67"/>
                      </a:cubicBezTo>
                      <a:cubicBezTo>
                        <a:pt x="612" y="65"/>
                        <a:pt x="612" y="65"/>
                        <a:pt x="612" y="65"/>
                      </a:cubicBezTo>
                      <a:cubicBezTo>
                        <a:pt x="611" y="65"/>
                        <a:pt x="611" y="65"/>
                        <a:pt x="611" y="65"/>
                      </a:cubicBezTo>
                      <a:cubicBezTo>
                        <a:pt x="609" y="65"/>
                        <a:pt x="609" y="65"/>
                        <a:pt x="609" y="65"/>
                      </a:cubicBezTo>
                      <a:cubicBezTo>
                        <a:pt x="608" y="68"/>
                        <a:pt x="608" y="68"/>
                        <a:pt x="608" y="68"/>
                      </a:cubicBezTo>
                      <a:cubicBezTo>
                        <a:pt x="608" y="69"/>
                        <a:pt x="608" y="69"/>
                        <a:pt x="608" y="69"/>
                      </a:cubicBezTo>
                      <a:cubicBezTo>
                        <a:pt x="606" y="70"/>
                        <a:pt x="606" y="70"/>
                        <a:pt x="606" y="70"/>
                      </a:cubicBezTo>
                      <a:cubicBezTo>
                        <a:pt x="602" y="70"/>
                        <a:pt x="602" y="70"/>
                        <a:pt x="602" y="70"/>
                      </a:cubicBezTo>
                      <a:cubicBezTo>
                        <a:pt x="601" y="68"/>
                        <a:pt x="601" y="68"/>
                        <a:pt x="601" y="68"/>
                      </a:cubicBezTo>
                      <a:cubicBezTo>
                        <a:pt x="599" y="64"/>
                        <a:pt x="599" y="64"/>
                        <a:pt x="599" y="64"/>
                      </a:cubicBezTo>
                      <a:cubicBezTo>
                        <a:pt x="599" y="67"/>
                        <a:pt x="599" y="67"/>
                        <a:pt x="599" y="67"/>
                      </a:cubicBezTo>
                      <a:cubicBezTo>
                        <a:pt x="598" y="68"/>
                        <a:pt x="598" y="68"/>
                        <a:pt x="598" y="68"/>
                      </a:cubicBezTo>
                      <a:cubicBezTo>
                        <a:pt x="597" y="69"/>
                        <a:pt x="597" y="69"/>
                        <a:pt x="597" y="69"/>
                      </a:cubicBezTo>
                      <a:cubicBezTo>
                        <a:pt x="596" y="67"/>
                        <a:pt x="596" y="67"/>
                        <a:pt x="596" y="67"/>
                      </a:cubicBezTo>
                      <a:cubicBezTo>
                        <a:pt x="592" y="67"/>
                        <a:pt x="592" y="67"/>
                        <a:pt x="592" y="67"/>
                      </a:cubicBezTo>
                      <a:cubicBezTo>
                        <a:pt x="590" y="67"/>
                        <a:pt x="590" y="67"/>
                        <a:pt x="590" y="67"/>
                      </a:cubicBezTo>
                      <a:cubicBezTo>
                        <a:pt x="589" y="68"/>
                        <a:pt x="589" y="68"/>
                        <a:pt x="589" y="68"/>
                      </a:cubicBezTo>
                      <a:cubicBezTo>
                        <a:pt x="588" y="68"/>
                        <a:pt x="588" y="68"/>
                        <a:pt x="588" y="68"/>
                      </a:cubicBezTo>
                      <a:cubicBezTo>
                        <a:pt x="587" y="69"/>
                        <a:pt x="587" y="69"/>
                        <a:pt x="587" y="69"/>
                      </a:cubicBezTo>
                      <a:cubicBezTo>
                        <a:pt x="585" y="68"/>
                        <a:pt x="585" y="68"/>
                        <a:pt x="585" y="68"/>
                      </a:cubicBezTo>
                      <a:cubicBezTo>
                        <a:pt x="582" y="65"/>
                        <a:pt x="582" y="65"/>
                        <a:pt x="582" y="65"/>
                      </a:cubicBezTo>
                      <a:cubicBezTo>
                        <a:pt x="580" y="65"/>
                        <a:pt x="580" y="65"/>
                        <a:pt x="580" y="65"/>
                      </a:cubicBezTo>
                      <a:cubicBezTo>
                        <a:pt x="579" y="68"/>
                        <a:pt x="579" y="68"/>
                        <a:pt x="579" y="68"/>
                      </a:cubicBezTo>
                      <a:cubicBezTo>
                        <a:pt x="579" y="69"/>
                        <a:pt x="579" y="69"/>
                        <a:pt x="579" y="69"/>
                      </a:cubicBezTo>
                      <a:cubicBezTo>
                        <a:pt x="582" y="69"/>
                        <a:pt x="582" y="69"/>
                        <a:pt x="582" y="69"/>
                      </a:cubicBezTo>
                      <a:cubicBezTo>
                        <a:pt x="582" y="70"/>
                        <a:pt x="582" y="70"/>
                        <a:pt x="582" y="70"/>
                      </a:cubicBezTo>
                      <a:cubicBezTo>
                        <a:pt x="583" y="73"/>
                        <a:pt x="583" y="73"/>
                        <a:pt x="583" y="73"/>
                      </a:cubicBezTo>
                      <a:cubicBezTo>
                        <a:pt x="583" y="76"/>
                        <a:pt x="583" y="76"/>
                        <a:pt x="583" y="76"/>
                      </a:cubicBezTo>
                      <a:cubicBezTo>
                        <a:pt x="582" y="76"/>
                        <a:pt x="582" y="76"/>
                        <a:pt x="582" y="76"/>
                      </a:cubicBezTo>
                      <a:cubicBezTo>
                        <a:pt x="580" y="77"/>
                        <a:pt x="580" y="77"/>
                        <a:pt x="580" y="77"/>
                      </a:cubicBezTo>
                      <a:cubicBezTo>
                        <a:pt x="579" y="77"/>
                        <a:pt x="579" y="77"/>
                        <a:pt x="579" y="77"/>
                      </a:cubicBezTo>
                      <a:cubicBezTo>
                        <a:pt x="577" y="78"/>
                        <a:pt x="577" y="78"/>
                        <a:pt x="577" y="78"/>
                      </a:cubicBezTo>
                      <a:cubicBezTo>
                        <a:pt x="575" y="77"/>
                        <a:pt x="575" y="77"/>
                        <a:pt x="575" y="77"/>
                      </a:cubicBezTo>
                      <a:cubicBezTo>
                        <a:pt x="574" y="78"/>
                        <a:pt x="574" y="78"/>
                        <a:pt x="574" y="78"/>
                      </a:cubicBezTo>
                      <a:cubicBezTo>
                        <a:pt x="573" y="77"/>
                        <a:pt x="573" y="77"/>
                        <a:pt x="573" y="77"/>
                      </a:cubicBezTo>
                      <a:cubicBezTo>
                        <a:pt x="570" y="76"/>
                        <a:pt x="570" y="76"/>
                        <a:pt x="570" y="76"/>
                      </a:cubicBezTo>
                      <a:cubicBezTo>
                        <a:pt x="569" y="76"/>
                        <a:pt x="569" y="76"/>
                        <a:pt x="569" y="76"/>
                      </a:cubicBezTo>
                      <a:cubicBezTo>
                        <a:pt x="568" y="74"/>
                        <a:pt x="568" y="74"/>
                        <a:pt x="568" y="74"/>
                      </a:cubicBezTo>
                      <a:cubicBezTo>
                        <a:pt x="568" y="73"/>
                        <a:pt x="568" y="73"/>
                        <a:pt x="568" y="73"/>
                      </a:cubicBezTo>
                      <a:cubicBezTo>
                        <a:pt x="566" y="73"/>
                        <a:pt x="566" y="73"/>
                        <a:pt x="566" y="73"/>
                      </a:cubicBezTo>
                      <a:cubicBezTo>
                        <a:pt x="566" y="71"/>
                        <a:pt x="566" y="71"/>
                        <a:pt x="566" y="71"/>
                      </a:cubicBezTo>
                      <a:cubicBezTo>
                        <a:pt x="565" y="71"/>
                        <a:pt x="565" y="71"/>
                        <a:pt x="565" y="71"/>
                      </a:cubicBezTo>
                      <a:cubicBezTo>
                        <a:pt x="564" y="71"/>
                        <a:pt x="564" y="71"/>
                        <a:pt x="564" y="71"/>
                      </a:cubicBezTo>
                      <a:cubicBezTo>
                        <a:pt x="560" y="70"/>
                        <a:pt x="560" y="70"/>
                        <a:pt x="560" y="70"/>
                      </a:cubicBezTo>
                      <a:cubicBezTo>
                        <a:pt x="559" y="73"/>
                        <a:pt x="559" y="73"/>
                        <a:pt x="559" y="73"/>
                      </a:cubicBezTo>
                      <a:cubicBezTo>
                        <a:pt x="557" y="73"/>
                        <a:pt x="557" y="73"/>
                        <a:pt x="557" y="73"/>
                      </a:cubicBezTo>
                      <a:cubicBezTo>
                        <a:pt x="557" y="71"/>
                        <a:pt x="557" y="71"/>
                        <a:pt x="557" y="71"/>
                      </a:cubicBezTo>
                      <a:cubicBezTo>
                        <a:pt x="555" y="71"/>
                        <a:pt x="555" y="71"/>
                        <a:pt x="555" y="71"/>
                      </a:cubicBezTo>
                      <a:cubicBezTo>
                        <a:pt x="554" y="71"/>
                        <a:pt x="554" y="71"/>
                        <a:pt x="554" y="71"/>
                      </a:cubicBezTo>
                      <a:cubicBezTo>
                        <a:pt x="554" y="70"/>
                        <a:pt x="554" y="70"/>
                        <a:pt x="554" y="70"/>
                      </a:cubicBezTo>
                      <a:cubicBezTo>
                        <a:pt x="553" y="70"/>
                        <a:pt x="553" y="70"/>
                        <a:pt x="553" y="70"/>
                      </a:cubicBezTo>
                      <a:cubicBezTo>
                        <a:pt x="550" y="70"/>
                        <a:pt x="550" y="70"/>
                        <a:pt x="550" y="70"/>
                      </a:cubicBezTo>
                      <a:cubicBezTo>
                        <a:pt x="550" y="69"/>
                        <a:pt x="550" y="69"/>
                        <a:pt x="550" y="69"/>
                      </a:cubicBezTo>
                      <a:cubicBezTo>
                        <a:pt x="549" y="68"/>
                        <a:pt x="549" y="68"/>
                        <a:pt x="549" y="68"/>
                      </a:cubicBezTo>
                      <a:cubicBezTo>
                        <a:pt x="549" y="68"/>
                        <a:pt x="548" y="69"/>
                        <a:pt x="548" y="69"/>
                      </a:cubicBezTo>
                      <a:cubicBezTo>
                        <a:pt x="541" y="64"/>
                        <a:pt x="543" y="54"/>
                        <a:pt x="536" y="51"/>
                      </a:cubicBezTo>
                      <a:cubicBezTo>
                        <a:pt x="536" y="51"/>
                        <a:pt x="536" y="51"/>
                        <a:pt x="536" y="51"/>
                      </a:cubicBezTo>
                      <a:cubicBezTo>
                        <a:pt x="536" y="51"/>
                        <a:pt x="536" y="51"/>
                        <a:pt x="536" y="51"/>
                      </a:cubicBezTo>
                      <a:cubicBezTo>
                        <a:pt x="534" y="52"/>
                        <a:pt x="535" y="54"/>
                        <a:pt x="535" y="55"/>
                      </a:cubicBezTo>
                      <a:cubicBezTo>
                        <a:pt x="532" y="57"/>
                        <a:pt x="529" y="57"/>
                        <a:pt x="528" y="61"/>
                      </a:cubicBezTo>
                      <a:cubicBezTo>
                        <a:pt x="529" y="64"/>
                        <a:pt x="529" y="67"/>
                        <a:pt x="532" y="69"/>
                      </a:cubicBezTo>
                      <a:cubicBezTo>
                        <a:pt x="532" y="69"/>
                        <a:pt x="533" y="70"/>
                        <a:pt x="532" y="71"/>
                      </a:cubicBezTo>
                      <a:cubicBezTo>
                        <a:pt x="524" y="78"/>
                        <a:pt x="526" y="89"/>
                        <a:pt x="523" y="98"/>
                      </a:cubicBezTo>
                      <a:cubicBezTo>
                        <a:pt x="521" y="97"/>
                        <a:pt x="519" y="97"/>
                        <a:pt x="519" y="96"/>
                      </a:cubicBezTo>
                      <a:cubicBezTo>
                        <a:pt x="510" y="90"/>
                        <a:pt x="508" y="107"/>
                        <a:pt x="499" y="102"/>
                      </a:cubicBezTo>
                      <a:cubicBezTo>
                        <a:pt x="488" y="110"/>
                        <a:pt x="471" y="104"/>
                        <a:pt x="464" y="115"/>
                      </a:cubicBezTo>
                      <a:cubicBezTo>
                        <a:pt x="461" y="112"/>
                        <a:pt x="456" y="113"/>
                        <a:pt x="453" y="116"/>
                      </a:cubicBezTo>
                      <a:cubicBezTo>
                        <a:pt x="452" y="115"/>
                        <a:pt x="452" y="115"/>
                        <a:pt x="451" y="115"/>
                      </a:cubicBezTo>
                      <a:cubicBezTo>
                        <a:pt x="453" y="107"/>
                        <a:pt x="441" y="104"/>
                        <a:pt x="441" y="112"/>
                      </a:cubicBezTo>
                      <a:cubicBezTo>
                        <a:pt x="437" y="113"/>
                        <a:pt x="433" y="109"/>
                        <a:pt x="430" y="107"/>
                      </a:cubicBezTo>
                      <a:cubicBezTo>
                        <a:pt x="422" y="109"/>
                        <a:pt x="426" y="120"/>
                        <a:pt x="428" y="125"/>
                      </a:cubicBezTo>
                      <a:cubicBezTo>
                        <a:pt x="428" y="125"/>
                        <a:pt x="428" y="126"/>
                        <a:pt x="427" y="126"/>
                      </a:cubicBezTo>
                      <a:cubicBezTo>
                        <a:pt x="418" y="130"/>
                        <a:pt x="410" y="119"/>
                        <a:pt x="402" y="127"/>
                      </a:cubicBezTo>
                      <a:cubicBezTo>
                        <a:pt x="400" y="129"/>
                        <a:pt x="401" y="132"/>
                        <a:pt x="400" y="135"/>
                      </a:cubicBezTo>
                      <a:cubicBezTo>
                        <a:pt x="393" y="137"/>
                        <a:pt x="387" y="142"/>
                        <a:pt x="380" y="140"/>
                      </a:cubicBezTo>
                      <a:cubicBezTo>
                        <a:pt x="379" y="139"/>
                        <a:pt x="380" y="137"/>
                        <a:pt x="379" y="136"/>
                      </a:cubicBezTo>
                      <a:cubicBezTo>
                        <a:pt x="376" y="135"/>
                        <a:pt x="371" y="136"/>
                        <a:pt x="370" y="140"/>
                      </a:cubicBezTo>
                      <a:cubicBezTo>
                        <a:pt x="369" y="140"/>
                        <a:pt x="369" y="139"/>
                        <a:pt x="368" y="139"/>
                      </a:cubicBezTo>
                      <a:cubicBezTo>
                        <a:pt x="369" y="136"/>
                        <a:pt x="369" y="132"/>
                        <a:pt x="372" y="130"/>
                      </a:cubicBezTo>
                      <a:cubicBezTo>
                        <a:pt x="372" y="128"/>
                        <a:pt x="372" y="127"/>
                        <a:pt x="372" y="126"/>
                      </a:cubicBezTo>
                      <a:cubicBezTo>
                        <a:pt x="359" y="124"/>
                        <a:pt x="342" y="113"/>
                        <a:pt x="333" y="128"/>
                      </a:cubicBezTo>
                      <a:cubicBezTo>
                        <a:pt x="332" y="128"/>
                        <a:pt x="332" y="128"/>
                        <a:pt x="332" y="129"/>
                      </a:cubicBezTo>
                      <a:cubicBezTo>
                        <a:pt x="331" y="128"/>
                        <a:pt x="330" y="128"/>
                        <a:pt x="330" y="128"/>
                      </a:cubicBezTo>
                      <a:cubicBezTo>
                        <a:pt x="330" y="127"/>
                        <a:pt x="330" y="127"/>
                        <a:pt x="330" y="126"/>
                      </a:cubicBezTo>
                      <a:cubicBezTo>
                        <a:pt x="331" y="124"/>
                        <a:pt x="333" y="120"/>
                        <a:pt x="330" y="118"/>
                      </a:cubicBezTo>
                      <a:cubicBezTo>
                        <a:pt x="323" y="119"/>
                        <a:pt x="321" y="113"/>
                        <a:pt x="318" y="109"/>
                      </a:cubicBezTo>
                      <a:cubicBezTo>
                        <a:pt x="312" y="104"/>
                        <a:pt x="312" y="104"/>
                        <a:pt x="312" y="104"/>
                      </a:cubicBezTo>
                      <a:cubicBezTo>
                        <a:pt x="311" y="104"/>
                        <a:pt x="309" y="104"/>
                        <a:pt x="309" y="103"/>
                      </a:cubicBezTo>
                      <a:cubicBezTo>
                        <a:pt x="309" y="100"/>
                        <a:pt x="309" y="96"/>
                        <a:pt x="310" y="93"/>
                      </a:cubicBezTo>
                      <a:cubicBezTo>
                        <a:pt x="306" y="90"/>
                        <a:pt x="300" y="91"/>
                        <a:pt x="296" y="88"/>
                      </a:cubicBezTo>
                      <a:cubicBezTo>
                        <a:pt x="297" y="81"/>
                        <a:pt x="297" y="76"/>
                        <a:pt x="293" y="72"/>
                      </a:cubicBezTo>
                      <a:cubicBezTo>
                        <a:pt x="293" y="71"/>
                        <a:pt x="292" y="71"/>
                        <a:pt x="290" y="71"/>
                      </a:cubicBezTo>
                      <a:cubicBezTo>
                        <a:pt x="287" y="76"/>
                        <a:pt x="283" y="80"/>
                        <a:pt x="279" y="84"/>
                      </a:cubicBezTo>
                      <a:cubicBezTo>
                        <a:pt x="278" y="84"/>
                        <a:pt x="277" y="85"/>
                        <a:pt x="277" y="85"/>
                      </a:cubicBezTo>
                      <a:cubicBezTo>
                        <a:pt x="274" y="84"/>
                        <a:pt x="272" y="81"/>
                        <a:pt x="269" y="83"/>
                      </a:cubicBezTo>
                      <a:cubicBezTo>
                        <a:pt x="263" y="72"/>
                        <a:pt x="272" y="64"/>
                        <a:pt x="268" y="53"/>
                      </a:cubicBezTo>
                      <a:cubicBezTo>
                        <a:pt x="268" y="53"/>
                        <a:pt x="268" y="52"/>
                        <a:pt x="269" y="52"/>
                      </a:cubicBezTo>
                      <a:cubicBezTo>
                        <a:pt x="271" y="51"/>
                        <a:pt x="273" y="49"/>
                        <a:pt x="271" y="47"/>
                      </a:cubicBezTo>
                      <a:cubicBezTo>
                        <a:pt x="271" y="47"/>
                        <a:pt x="271" y="47"/>
                        <a:pt x="271" y="47"/>
                      </a:cubicBezTo>
                      <a:cubicBezTo>
                        <a:pt x="271" y="47"/>
                        <a:pt x="271" y="47"/>
                        <a:pt x="271" y="47"/>
                      </a:cubicBezTo>
                      <a:cubicBezTo>
                        <a:pt x="270" y="47"/>
                        <a:pt x="269" y="47"/>
                        <a:pt x="269" y="47"/>
                      </a:cubicBezTo>
                      <a:cubicBezTo>
                        <a:pt x="268" y="48"/>
                        <a:pt x="268" y="48"/>
                        <a:pt x="268" y="48"/>
                      </a:cubicBezTo>
                      <a:cubicBezTo>
                        <a:pt x="267" y="49"/>
                        <a:pt x="267" y="49"/>
                        <a:pt x="267" y="49"/>
                      </a:cubicBezTo>
                      <a:cubicBezTo>
                        <a:pt x="265" y="48"/>
                        <a:pt x="265" y="48"/>
                        <a:pt x="265" y="48"/>
                      </a:cubicBezTo>
                      <a:cubicBezTo>
                        <a:pt x="264" y="48"/>
                        <a:pt x="264" y="48"/>
                        <a:pt x="264" y="48"/>
                      </a:cubicBezTo>
                      <a:cubicBezTo>
                        <a:pt x="263" y="46"/>
                        <a:pt x="263" y="46"/>
                        <a:pt x="263" y="46"/>
                      </a:cubicBezTo>
                      <a:cubicBezTo>
                        <a:pt x="262" y="46"/>
                        <a:pt x="262" y="46"/>
                        <a:pt x="262" y="46"/>
                      </a:cubicBezTo>
                      <a:cubicBezTo>
                        <a:pt x="260" y="47"/>
                        <a:pt x="259" y="48"/>
                        <a:pt x="258" y="50"/>
                      </a:cubicBezTo>
                      <a:cubicBezTo>
                        <a:pt x="258" y="50"/>
                        <a:pt x="257" y="50"/>
                        <a:pt x="256" y="51"/>
                      </a:cubicBezTo>
                      <a:cubicBezTo>
                        <a:pt x="255" y="54"/>
                        <a:pt x="255" y="54"/>
                        <a:pt x="255" y="54"/>
                      </a:cubicBezTo>
                      <a:cubicBezTo>
                        <a:pt x="254" y="52"/>
                        <a:pt x="254" y="52"/>
                        <a:pt x="254" y="52"/>
                      </a:cubicBezTo>
                      <a:cubicBezTo>
                        <a:pt x="253" y="52"/>
                        <a:pt x="253" y="52"/>
                        <a:pt x="253" y="52"/>
                      </a:cubicBezTo>
                      <a:cubicBezTo>
                        <a:pt x="250" y="52"/>
                        <a:pt x="250" y="52"/>
                        <a:pt x="250" y="52"/>
                      </a:cubicBezTo>
                      <a:cubicBezTo>
                        <a:pt x="249" y="52"/>
                        <a:pt x="249" y="52"/>
                        <a:pt x="249" y="52"/>
                      </a:cubicBezTo>
                      <a:cubicBezTo>
                        <a:pt x="249" y="52"/>
                        <a:pt x="249" y="52"/>
                        <a:pt x="249" y="52"/>
                      </a:cubicBezTo>
                      <a:cubicBezTo>
                        <a:pt x="246" y="54"/>
                        <a:pt x="246" y="54"/>
                        <a:pt x="246" y="54"/>
                      </a:cubicBezTo>
                      <a:cubicBezTo>
                        <a:pt x="244" y="54"/>
                        <a:pt x="244" y="54"/>
                        <a:pt x="244" y="54"/>
                      </a:cubicBezTo>
                      <a:cubicBezTo>
                        <a:pt x="243" y="54"/>
                        <a:pt x="243" y="54"/>
                        <a:pt x="243" y="54"/>
                      </a:cubicBezTo>
                      <a:cubicBezTo>
                        <a:pt x="242" y="53"/>
                        <a:pt x="242" y="53"/>
                        <a:pt x="242" y="53"/>
                      </a:cubicBezTo>
                      <a:cubicBezTo>
                        <a:pt x="242" y="52"/>
                        <a:pt x="242" y="52"/>
                        <a:pt x="242" y="52"/>
                      </a:cubicBezTo>
                      <a:cubicBezTo>
                        <a:pt x="240" y="52"/>
                        <a:pt x="239" y="52"/>
                        <a:pt x="238" y="52"/>
                      </a:cubicBezTo>
                      <a:cubicBezTo>
                        <a:pt x="238" y="53"/>
                        <a:pt x="238" y="53"/>
                        <a:pt x="238" y="53"/>
                      </a:cubicBezTo>
                      <a:cubicBezTo>
                        <a:pt x="237" y="53"/>
                        <a:pt x="237" y="53"/>
                        <a:pt x="237" y="53"/>
                      </a:cubicBezTo>
                      <a:cubicBezTo>
                        <a:pt x="235" y="54"/>
                        <a:pt x="235" y="54"/>
                        <a:pt x="235" y="54"/>
                      </a:cubicBezTo>
                      <a:cubicBezTo>
                        <a:pt x="234" y="54"/>
                        <a:pt x="234" y="54"/>
                        <a:pt x="234" y="54"/>
                      </a:cubicBezTo>
                      <a:cubicBezTo>
                        <a:pt x="231" y="54"/>
                        <a:pt x="231" y="54"/>
                        <a:pt x="231" y="54"/>
                      </a:cubicBezTo>
                      <a:cubicBezTo>
                        <a:pt x="230" y="54"/>
                        <a:pt x="230" y="54"/>
                        <a:pt x="230" y="54"/>
                      </a:cubicBezTo>
                      <a:cubicBezTo>
                        <a:pt x="229" y="53"/>
                        <a:pt x="229" y="53"/>
                        <a:pt x="229" y="53"/>
                      </a:cubicBezTo>
                      <a:cubicBezTo>
                        <a:pt x="226" y="54"/>
                        <a:pt x="226" y="54"/>
                        <a:pt x="226" y="54"/>
                      </a:cubicBezTo>
                      <a:cubicBezTo>
                        <a:pt x="225" y="54"/>
                        <a:pt x="225" y="54"/>
                        <a:pt x="225" y="54"/>
                      </a:cubicBezTo>
                      <a:cubicBezTo>
                        <a:pt x="223" y="54"/>
                        <a:pt x="223" y="54"/>
                        <a:pt x="223" y="54"/>
                      </a:cubicBezTo>
                      <a:cubicBezTo>
                        <a:pt x="221" y="54"/>
                        <a:pt x="221" y="54"/>
                        <a:pt x="221" y="54"/>
                      </a:cubicBezTo>
                      <a:cubicBezTo>
                        <a:pt x="220" y="54"/>
                        <a:pt x="220" y="54"/>
                        <a:pt x="220" y="54"/>
                      </a:cubicBezTo>
                      <a:cubicBezTo>
                        <a:pt x="219" y="53"/>
                        <a:pt x="219" y="53"/>
                        <a:pt x="219" y="53"/>
                      </a:cubicBezTo>
                      <a:cubicBezTo>
                        <a:pt x="216" y="53"/>
                        <a:pt x="216" y="53"/>
                        <a:pt x="216" y="53"/>
                      </a:cubicBezTo>
                      <a:cubicBezTo>
                        <a:pt x="216" y="50"/>
                        <a:pt x="216" y="50"/>
                        <a:pt x="216" y="50"/>
                      </a:cubicBezTo>
                      <a:cubicBezTo>
                        <a:pt x="215" y="49"/>
                        <a:pt x="215" y="49"/>
                        <a:pt x="215" y="49"/>
                      </a:cubicBezTo>
                      <a:cubicBezTo>
                        <a:pt x="214" y="52"/>
                        <a:pt x="214" y="52"/>
                        <a:pt x="214" y="52"/>
                      </a:cubicBezTo>
                      <a:cubicBezTo>
                        <a:pt x="214" y="50"/>
                        <a:pt x="214" y="50"/>
                        <a:pt x="214" y="50"/>
                      </a:cubicBezTo>
                      <a:cubicBezTo>
                        <a:pt x="212" y="52"/>
                        <a:pt x="212" y="52"/>
                        <a:pt x="212" y="52"/>
                      </a:cubicBezTo>
                      <a:cubicBezTo>
                        <a:pt x="211" y="50"/>
                        <a:pt x="211" y="50"/>
                        <a:pt x="211" y="50"/>
                      </a:cubicBezTo>
                      <a:cubicBezTo>
                        <a:pt x="211" y="49"/>
                        <a:pt x="211" y="49"/>
                        <a:pt x="211" y="49"/>
                      </a:cubicBezTo>
                      <a:cubicBezTo>
                        <a:pt x="211" y="46"/>
                        <a:pt x="211" y="46"/>
                        <a:pt x="211" y="46"/>
                      </a:cubicBezTo>
                      <a:cubicBezTo>
                        <a:pt x="209" y="44"/>
                        <a:pt x="209" y="44"/>
                        <a:pt x="209" y="44"/>
                      </a:cubicBezTo>
                      <a:cubicBezTo>
                        <a:pt x="209" y="43"/>
                        <a:pt x="209" y="43"/>
                        <a:pt x="209" y="43"/>
                      </a:cubicBezTo>
                      <a:cubicBezTo>
                        <a:pt x="206" y="43"/>
                        <a:pt x="206" y="43"/>
                        <a:pt x="206" y="43"/>
                      </a:cubicBezTo>
                      <a:cubicBezTo>
                        <a:pt x="206" y="40"/>
                        <a:pt x="206" y="40"/>
                        <a:pt x="206" y="40"/>
                      </a:cubicBezTo>
                      <a:cubicBezTo>
                        <a:pt x="206" y="38"/>
                        <a:pt x="206" y="38"/>
                        <a:pt x="206" y="38"/>
                      </a:cubicBezTo>
                      <a:cubicBezTo>
                        <a:pt x="207" y="35"/>
                        <a:pt x="207" y="35"/>
                        <a:pt x="207" y="35"/>
                      </a:cubicBezTo>
                      <a:cubicBezTo>
                        <a:pt x="207" y="33"/>
                        <a:pt x="207" y="33"/>
                        <a:pt x="207" y="33"/>
                      </a:cubicBezTo>
                      <a:cubicBezTo>
                        <a:pt x="209" y="31"/>
                        <a:pt x="209" y="31"/>
                        <a:pt x="209" y="31"/>
                      </a:cubicBezTo>
                      <a:cubicBezTo>
                        <a:pt x="209" y="29"/>
                        <a:pt x="209" y="29"/>
                        <a:pt x="209" y="29"/>
                      </a:cubicBezTo>
                      <a:cubicBezTo>
                        <a:pt x="209" y="27"/>
                        <a:pt x="209" y="27"/>
                        <a:pt x="209" y="27"/>
                      </a:cubicBezTo>
                      <a:cubicBezTo>
                        <a:pt x="207" y="25"/>
                        <a:pt x="207" y="25"/>
                        <a:pt x="207" y="25"/>
                      </a:cubicBezTo>
                      <a:cubicBezTo>
                        <a:pt x="205" y="24"/>
                        <a:pt x="205" y="24"/>
                        <a:pt x="205" y="24"/>
                      </a:cubicBezTo>
                      <a:cubicBezTo>
                        <a:pt x="205" y="22"/>
                        <a:pt x="205" y="22"/>
                        <a:pt x="205" y="22"/>
                      </a:cubicBezTo>
                      <a:cubicBezTo>
                        <a:pt x="200" y="24"/>
                        <a:pt x="200" y="24"/>
                        <a:pt x="200" y="24"/>
                      </a:cubicBezTo>
                      <a:cubicBezTo>
                        <a:pt x="199" y="24"/>
                        <a:pt x="199" y="24"/>
                        <a:pt x="199" y="24"/>
                      </a:cubicBezTo>
                      <a:cubicBezTo>
                        <a:pt x="199" y="22"/>
                        <a:pt x="199" y="22"/>
                        <a:pt x="199" y="22"/>
                      </a:cubicBezTo>
                      <a:cubicBezTo>
                        <a:pt x="197" y="24"/>
                        <a:pt x="197" y="24"/>
                        <a:pt x="197" y="24"/>
                      </a:cubicBezTo>
                      <a:cubicBezTo>
                        <a:pt x="196" y="24"/>
                        <a:pt x="196" y="24"/>
                        <a:pt x="196" y="24"/>
                      </a:cubicBezTo>
                      <a:cubicBezTo>
                        <a:pt x="195" y="25"/>
                        <a:pt x="195" y="25"/>
                        <a:pt x="195" y="25"/>
                      </a:cubicBezTo>
                      <a:cubicBezTo>
                        <a:pt x="194" y="25"/>
                        <a:pt x="194" y="25"/>
                        <a:pt x="194" y="25"/>
                      </a:cubicBezTo>
                      <a:cubicBezTo>
                        <a:pt x="192" y="27"/>
                        <a:pt x="192" y="27"/>
                        <a:pt x="192" y="27"/>
                      </a:cubicBezTo>
                      <a:cubicBezTo>
                        <a:pt x="191" y="26"/>
                        <a:pt x="191" y="26"/>
                        <a:pt x="191" y="26"/>
                      </a:cubicBezTo>
                      <a:cubicBezTo>
                        <a:pt x="188" y="26"/>
                        <a:pt x="188" y="26"/>
                        <a:pt x="188" y="26"/>
                      </a:cubicBezTo>
                      <a:cubicBezTo>
                        <a:pt x="187" y="25"/>
                        <a:pt x="187" y="25"/>
                        <a:pt x="187" y="25"/>
                      </a:cubicBezTo>
                      <a:cubicBezTo>
                        <a:pt x="186" y="24"/>
                        <a:pt x="186" y="24"/>
                        <a:pt x="186" y="24"/>
                      </a:cubicBezTo>
                      <a:cubicBezTo>
                        <a:pt x="186" y="22"/>
                        <a:pt x="186" y="22"/>
                        <a:pt x="186" y="22"/>
                      </a:cubicBezTo>
                      <a:cubicBezTo>
                        <a:pt x="174" y="22"/>
                        <a:pt x="174" y="22"/>
                        <a:pt x="174" y="22"/>
                      </a:cubicBezTo>
                      <a:cubicBezTo>
                        <a:pt x="174" y="20"/>
                        <a:pt x="174" y="20"/>
                        <a:pt x="174" y="20"/>
                      </a:cubicBezTo>
                      <a:cubicBezTo>
                        <a:pt x="172" y="19"/>
                        <a:pt x="172" y="19"/>
                        <a:pt x="172" y="19"/>
                      </a:cubicBezTo>
                      <a:cubicBezTo>
                        <a:pt x="171" y="17"/>
                        <a:pt x="171" y="17"/>
                        <a:pt x="171" y="17"/>
                      </a:cubicBezTo>
                      <a:cubicBezTo>
                        <a:pt x="170" y="15"/>
                        <a:pt x="170" y="15"/>
                        <a:pt x="170" y="15"/>
                      </a:cubicBezTo>
                      <a:cubicBezTo>
                        <a:pt x="170" y="14"/>
                        <a:pt x="170" y="14"/>
                        <a:pt x="170" y="14"/>
                      </a:cubicBezTo>
                      <a:cubicBezTo>
                        <a:pt x="168" y="12"/>
                        <a:pt x="168" y="12"/>
                        <a:pt x="168" y="12"/>
                      </a:cubicBezTo>
                      <a:cubicBezTo>
                        <a:pt x="168" y="11"/>
                        <a:pt x="168" y="11"/>
                        <a:pt x="168" y="11"/>
                      </a:cubicBezTo>
                      <a:cubicBezTo>
                        <a:pt x="170" y="10"/>
                        <a:pt x="170" y="10"/>
                        <a:pt x="170" y="10"/>
                      </a:cubicBezTo>
                      <a:cubicBezTo>
                        <a:pt x="170" y="8"/>
                        <a:pt x="170" y="8"/>
                        <a:pt x="170" y="8"/>
                      </a:cubicBezTo>
                      <a:cubicBezTo>
                        <a:pt x="168" y="9"/>
                        <a:pt x="168" y="9"/>
                        <a:pt x="168" y="9"/>
                      </a:cubicBezTo>
                      <a:cubicBezTo>
                        <a:pt x="167" y="10"/>
                        <a:pt x="167" y="10"/>
                        <a:pt x="167" y="10"/>
                      </a:cubicBezTo>
                      <a:cubicBezTo>
                        <a:pt x="166" y="10"/>
                        <a:pt x="166" y="10"/>
                        <a:pt x="166" y="10"/>
                      </a:cubicBezTo>
                      <a:cubicBezTo>
                        <a:pt x="164" y="11"/>
                        <a:pt x="164" y="11"/>
                        <a:pt x="164" y="11"/>
                      </a:cubicBezTo>
                      <a:cubicBezTo>
                        <a:pt x="163" y="11"/>
                        <a:pt x="163" y="11"/>
                        <a:pt x="163" y="11"/>
                      </a:cubicBezTo>
                      <a:cubicBezTo>
                        <a:pt x="162" y="11"/>
                        <a:pt x="162" y="11"/>
                        <a:pt x="162" y="11"/>
                      </a:cubicBezTo>
                      <a:cubicBezTo>
                        <a:pt x="160" y="11"/>
                        <a:pt x="160" y="11"/>
                        <a:pt x="160" y="11"/>
                      </a:cubicBezTo>
                      <a:cubicBezTo>
                        <a:pt x="158" y="11"/>
                        <a:pt x="158" y="11"/>
                        <a:pt x="158" y="11"/>
                      </a:cubicBezTo>
                      <a:cubicBezTo>
                        <a:pt x="157" y="11"/>
                        <a:pt x="157" y="11"/>
                        <a:pt x="157" y="11"/>
                      </a:cubicBezTo>
                      <a:cubicBezTo>
                        <a:pt x="157" y="10"/>
                        <a:pt x="157" y="10"/>
                        <a:pt x="157" y="10"/>
                      </a:cubicBezTo>
                      <a:cubicBezTo>
                        <a:pt x="157" y="9"/>
                        <a:pt x="157" y="9"/>
                        <a:pt x="157" y="9"/>
                      </a:cubicBezTo>
                      <a:cubicBezTo>
                        <a:pt x="157" y="8"/>
                        <a:pt x="157" y="8"/>
                        <a:pt x="157" y="8"/>
                      </a:cubicBezTo>
                      <a:cubicBezTo>
                        <a:pt x="156" y="6"/>
                        <a:pt x="156" y="6"/>
                        <a:pt x="156" y="6"/>
                      </a:cubicBezTo>
                      <a:cubicBezTo>
                        <a:pt x="155" y="8"/>
                        <a:pt x="155" y="8"/>
                        <a:pt x="155" y="8"/>
                      </a:cubicBezTo>
                      <a:cubicBezTo>
                        <a:pt x="153" y="9"/>
                        <a:pt x="153" y="9"/>
                        <a:pt x="153" y="9"/>
                      </a:cubicBezTo>
                      <a:cubicBezTo>
                        <a:pt x="151" y="9"/>
                        <a:pt x="151" y="9"/>
                        <a:pt x="151" y="9"/>
                      </a:cubicBezTo>
                      <a:cubicBezTo>
                        <a:pt x="148" y="10"/>
                        <a:pt x="148" y="10"/>
                        <a:pt x="148" y="10"/>
                      </a:cubicBezTo>
                      <a:cubicBezTo>
                        <a:pt x="147" y="10"/>
                        <a:pt x="147" y="10"/>
                        <a:pt x="147" y="10"/>
                      </a:cubicBezTo>
                      <a:cubicBezTo>
                        <a:pt x="146" y="11"/>
                        <a:pt x="146" y="11"/>
                        <a:pt x="146" y="11"/>
                      </a:cubicBezTo>
                      <a:cubicBezTo>
                        <a:pt x="144" y="12"/>
                        <a:pt x="144" y="12"/>
                        <a:pt x="144" y="12"/>
                      </a:cubicBezTo>
                      <a:cubicBezTo>
                        <a:pt x="144" y="14"/>
                        <a:pt x="144" y="14"/>
                        <a:pt x="144" y="14"/>
                      </a:cubicBezTo>
                      <a:cubicBezTo>
                        <a:pt x="144" y="15"/>
                        <a:pt x="144" y="15"/>
                        <a:pt x="144" y="15"/>
                      </a:cubicBezTo>
                      <a:cubicBezTo>
                        <a:pt x="143" y="15"/>
                        <a:pt x="143" y="15"/>
                        <a:pt x="143" y="15"/>
                      </a:cubicBezTo>
                      <a:cubicBezTo>
                        <a:pt x="142" y="15"/>
                        <a:pt x="142" y="15"/>
                        <a:pt x="142" y="15"/>
                      </a:cubicBezTo>
                      <a:cubicBezTo>
                        <a:pt x="141" y="15"/>
                        <a:pt x="141" y="15"/>
                        <a:pt x="141" y="15"/>
                      </a:cubicBezTo>
                      <a:cubicBezTo>
                        <a:pt x="141" y="16"/>
                        <a:pt x="141" y="16"/>
                        <a:pt x="141" y="16"/>
                      </a:cubicBezTo>
                      <a:cubicBezTo>
                        <a:pt x="141" y="17"/>
                        <a:pt x="141" y="17"/>
                        <a:pt x="141" y="17"/>
                      </a:cubicBezTo>
                      <a:cubicBezTo>
                        <a:pt x="141" y="19"/>
                        <a:pt x="141" y="19"/>
                        <a:pt x="141" y="19"/>
                      </a:cubicBezTo>
                      <a:cubicBezTo>
                        <a:pt x="137" y="21"/>
                        <a:pt x="137" y="21"/>
                        <a:pt x="137" y="21"/>
                      </a:cubicBezTo>
                      <a:cubicBezTo>
                        <a:pt x="134" y="24"/>
                        <a:pt x="134" y="24"/>
                        <a:pt x="134" y="24"/>
                      </a:cubicBezTo>
                      <a:cubicBezTo>
                        <a:pt x="134" y="25"/>
                        <a:pt x="134" y="25"/>
                        <a:pt x="134" y="25"/>
                      </a:cubicBezTo>
                      <a:cubicBezTo>
                        <a:pt x="134" y="27"/>
                        <a:pt x="134" y="27"/>
                        <a:pt x="134" y="27"/>
                      </a:cubicBezTo>
                      <a:cubicBezTo>
                        <a:pt x="134" y="30"/>
                        <a:pt x="134" y="30"/>
                        <a:pt x="134" y="30"/>
                      </a:cubicBezTo>
                      <a:cubicBezTo>
                        <a:pt x="133" y="30"/>
                        <a:pt x="133" y="30"/>
                        <a:pt x="133" y="30"/>
                      </a:cubicBezTo>
                      <a:cubicBezTo>
                        <a:pt x="133" y="31"/>
                        <a:pt x="133" y="31"/>
                        <a:pt x="133" y="31"/>
                      </a:cubicBezTo>
                      <a:cubicBezTo>
                        <a:pt x="131" y="31"/>
                        <a:pt x="131" y="31"/>
                        <a:pt x="131" y="31"/>
                      </a:cubicBezTo>
                      <a:cubicBezTo>
                        <a:pt x="129" y="31"/>
                        <a:pt x="129" y="31"/>
                        <a:pt x="129" y="31"/>
                      </a:cubicBezTo>
                      <a:cubicBezTo>
                        <a:pt x="128" y="30"/>
                        <a:pt x="128" y="30"/>
                        <a:pt x="128" y="30"/>
                      </a:cubicBezTo>
                      <a:cubicBezTo>
                        <a:pt x="127" y="29"/>
                        <a:pt x="127" y="29"/>
                        <a:pt x="127" y="29"/>
                      </a:cubicBezTo>
                      <a:cubicBezTo>
                        <a:pt x="126" y="27"/>
                        <a:pt x="126" y="27"/>
                        <a:pt x="126" y="27"/>
                      </a:cubicBezTo>
                      <a:cubicBezTo>
                        <a:pt x="124" y="25"/>
                        <a:pt x="124" y="25"/>
                        <a:pt x="124" y="25"/>
                      </a:cubicBezTo>
                      <a:cubicBezTo>
                        <a:pt x="123" y="25"/>
                        <a:pt x="123" y="25"/>
                        <a:pt x="123" y="25"/>
                      </a:cubicBezTo>
                      <a:cubicBezTo>
                        <a:pt x="122" y="25"/>
                        <a:pt x="122" y="25"/>
                        <a:pt x="122" y="25"/>
                      </a:cubicBezTo>
                      <a:cubicBezTo>
                        <a:pt x="120" y="25"/>
                        <a:pt x="120" y="25"/>
                        <a:pt x="120" y="25"/>
                      </a:cubicBezTo>
                      <a:cubicBezTo>
                        <a:pt x="119" y="26"/>
                        <a:pt x="119" y="26"/>
                        <a:pt x="119" y="26"/>
                      </a:cubicBezTo>
                      <a:cubicBezTo>
                        <a:pt x="118" y="26"/>
                        <a:pt x="118" y="26"/>
                        <a:pt x="118" y="26"/>
                      </a:cubicBezTo>
                      <a:cubicBezTo>
                        <a:pt x="117" y="26"/>
                        <a:pt x="117" y="26"/>
                        <a:pt x="117" y="26"/>
                      </a:cubicBezTo>
                      <a:cubicBezTo>
                        <a:pt x="114" y="26"/>
                        <a:pt x="114" y="26"/>
                        <a:pt x="114" y="26"/>
                      </a:cubicBezTo>
                      <a:cubicBezTo>
                        <a:pt x="113" y="26"/>
                        <a:pt x="113" y="26"/>
                        <a:pt x="113" y="26"/>
                      </a:cubicBezTo>
                      <a:cubicBezTo>
                        <a:pt x="112" y="26"/>
                        <a:pt x="112" y="26"/>
                        <a:pt x="112" y="26"/>
                      </a:cubicBezTo>
                      <a:cubicBezTo>
                        <a:pt x="110" y="26"/>
                        <a:pt x="110" y="26"/>
                        <a:pt x="110" y="26"/>
                      </a:cubicBezTo>
                      <a:cubicBezTo>
                        <a:pt x="110" y="25"/>
                        <a:pt x="110" y="25"/>
                        <a:pt x="110" y="25"/>
                      </a:cubicBezTo>
                      <a:cubicBezTo>
                        <a:pt x="109" y="22"/>
                        <a:pt x="109" y="22"/>
                        <a:pt x="109" y="22"/>
                      </a:cubicBezTo>
                      <a:cubicBezTo>
                        <a:pt x="108" y="22"/>
                        <a:pt x="108" y="22"/>
                        <a:pt x="108" y="22"/>
                      </a:cubicBezTo>
                      <a:cubicBezTo>
                        <a:pt x="107" y="22"/>
                        <a:pt x="107" y="22"/>
                        <a:pt x="107" y="22"/>
                      </a:cubicBezTo>
                      <a:cubicBezTo>
                        <a:pt x="105" y="24"/>
                        <a:pt x="105" y="24"/>
                        <a:pt x="105" y="24"/>
                      </a:cubicBezTo>
                      <a:cubicBezTo>
                        <a:pt x="104" y="22"/>
                        <a:pt x="104" y="22"/>
                        <a:pt x="104" y="22"/>
                      </a:cubicBezTo>
                      <a:cubicBezTo>
                        <a:pt x="105" y="21"/>
                        <a:pt x="105" y="21"/>
                        <a:pt x="105" y="21"/>
                      </a:cubicBezTo>
                      <a:cubicBezTo>
                        <a:pt x="105" y="20"/>
                        <a:pt x="105" y="20"/>
                        <a:pt x="105" y="20"/>
                      </a:cubicBezTo>
                      <a:cubicBezTo>
                        <a:pt x="107" y="19"/>
                        <a:pt x="107" y="19"/>
                        <a:pt x="107" y="19"/>
                      </a:cubicBezTo>
                      <a:cubicBezTo>
                        <a:pt x="107" y="16"/>
                        <a:pt x="107" y="16"/>
                        <a:pt x="107" y="16"/>
                      </a:cubicBezTo>
                      <a:cubicBezTo>
                        <a:pt x="105" y="12"/>
                        <a:pt x="105" y="12"/>
                        <a:pt x="105" y="12"/>
                      </a:cubicBezTo>
                      <a:cubicBezTo>
                        <a:pt x="105" y="11"/>
                        <a:pt x="105" y="11"/>
                        <a:pt x="105" y="11"/>
                      </a:cubicBezTo>
                      <a:cubicBezTo>
                        <a:pt x="105" y="10"/>
                        <a:pt x="105" y="10"/>
                        <a:pt x="105" y="10"/>
                      </a:cubicBezTo>
                      <a:cubicBezTo>
                        <a:pt x="105" y="9"/>
                        <a:pt x="105" y="9"/>
                        <a:pt x="105" y="9"/>
                      </a:cubicBezTo>
                      <a:cubicBezTo>
                        <a:pt x="104" y="9"/>
                        <a:pt x="104" y="9"/>
                        <a:pt x="104" y="9"/>
                      </a:cubicBezTo>
                      <a:cubicBezTo>
                        <a:pt x="101" y="9"/>
                        <a:pt x="101" y="9"/>
                        <a:pt x="101" y="9"/>
                      </a:cubicBezTo>
                      <a:cubicBezTo>
                        <a:pt x="100" y="10"/>
                        <a:pt x="100" y="10"/>
                        <a:pt x="100" y="10"/>
                      </a:cubicBezTo>
                      <a:cubicBezTo>
                        <a:pt x="98" y="10"/>
                        <a:pt x="98" y="10"/>
                        <a:pt x="98" y="10"/>
                      </a:cubicBezTo>
                      <a:cubicBezTo>
                        <a:pt x="96" y="10"/>
                        <a:pt x="96" y="10"/>
                        <a:pt x="96" y="10"/>
                      </a:cubicBezTo>
                      <a:cubicBezTo>
                        <a:pt x="95" y="11"/>
                        <a:pt x="95" y="11"/>
                        <a:pt x="95" y="11"/>
                      </a:cubicBezTo>
                      <a:cubicBezTo>
                        <a:pt x="93" y="11"/>
                        <a:pt x="93" y="11"/>
                        <a:pt x="93" y="11"/>
                      </a:cubicBezTo>
                      <a:cubicBezTo>
                        <a:pt x="90" y="10"/>
                        <a:pt x="90" y="10"/>
                        <a:pt x="90" y="10"/>
                      </a:cubicBezTo>
                      <a:cubicBezTo>
                        <a:pt x="89" y="10"/>
                        <a:pt x="89" y="10"/>
                        <a:pt x="89" y="10"/>
                      </a:cubicBezTo>
                      <a:cubicBezTo>
                        <a:pt x="88" y="10"/>
                        <a:pt x="88" y="10"/>
                        <a:pt x="88" y="10"/>
                      </a:cubicBezTo>
                      <a:cubicBezTo>
                        <a:pt x="87" y="9"/>
                        <a:pt x="87" y="9"/>
                        <a:pt x="87" y="9"/>
                      </a:cubicBezTo>
                      <a:cubicBezTo>
                        <a:pt x="87" y="10"/>
                        <a:pt x="87" y="10"/>
                        <a:pt x="87" y="10"/>
                      </a:cubicBezTo>
                      <a:cubicBezTo>
                        <a:pt x="85" y="9"/>
                        <a:pt x="85" y="9"/>
                        <a:pt x="85" y="9"/>
                      </a:cubicBezTo>
                      <a:cubicBezTo>
                        <a:pt x="84" y="9"/>
                        <a:pt x="84" y="9"/>
                        <a:pt x="84" y="9"/>
                      </a:cubicBezTo>
                      <a:cubicBezTo>
                        <a:pt x="83" y="9"/>
                        <a:pt x="83" y="9"/>
                        <a:pt x="83" y="9"/>
                      </a:cubicBezTo>
                      <a:cubicBezTo>
                        <a:pt x="83" y="6"/>
                        <a:pt x="83" y="6"/>
                        <a:pt x="83" y="6"/>
                      </a:cubicBezTo>
                      <a:cubicBezTo>
                        <a:pt x="82" y="3"/>
                        <a:pt x="82" y="3"/>
                        <a:pt x="82" y="3"/>
                      </a:cubicBezTo>
                      <a:cubicBezTo>
                        <a:pt x="82" y="5"/>
                        <a:pt x="82" y="5"/>
                        <a:pt x="82" y="5"/>
                      </a:cubicBezTo>
                      <a:cubicBezTo>
                        <a:pt x="80" y="6"/>
                        <a:pt x="80" y="6"/>
                        <a:pt x="80" y="6"/>
                      </a:cubicBezTo>
                      <a:cubicBezTo>
                        <a:pt x="80" y="9"/>
                        <a:pt x="80" y="9"/>
                        <a:pt x="80" y="9"/>
                      </a:cubicBezTo>
                      <a:cubicBezTo>
                        <a:pt x="80" y="10"/>
                        <a:pt x="80" y="10"/>
                        <a:pt x="80" y="10"/>
                      </a:cubicBezTo>
                      <a:cubicBezTo>
                        <a:pt x="79" y="10"/>
                        <a:pt x="79" y="10"/>
                        <a:pt x="79" y="10"/>
                      </a:cubicBezTo>
                      <a:cubicBezTo>
                        <a:pt x="77" y="9"/>
                        <a:pt x="77" y="9"/>
                        <a:pt x="77" y="9"/>
                      </a:cubicBezTo>
                      <a:cubicBezTo>
                        <a:pt x="76" y="9"/>
                        <a:pt x="76" y="9"/>
                        <a:pt x="76" y="9"/>
                      </a:cubicBezTo>
                      <a:cubicBezTo>
                        <a:pt x="75" y="10"/>
                        <a:pt x="75" y="10"/>
                        <a:pt x="75" y="10"/>
                      </a:cubicBezTo>
                      <a:cubicBezTo>
                        <a:pt x="75" y="11"/>
                        <a:pt x="75" y="11"/>
                        <a:pt x="75" y="11"/>
                      </a:cubicBezTo>
                      <a:cubicBezTo>
                        <a:pt x="74" y="10"/>
                        <a:pt x="74" y="10"/>
                        <a:pt x="74" y="10"/>
                      </a:cubicBezTo>
                      <a:cubicBezTo>
                        <a:pt x="74" y="12"/>
                        <a:pt x="74" y="12"/>
                        <a:pt x="74" y="12"/>
                      </a:cubicBezTo>
                      <a:cubicBezTo>
                        <a:pt x="74" y="14"/>
                        <a:pt x="74" y="14"/>
                        <a:pt x="74" y="14"/>
                      </a:cubicBezTo>
                      <a:cubicBezTo>
                        <a:pt x="73" y="14"/>
                        <a:pt x="73" y="14"/>
                        <a:pt x="73" y="14"/>
                      </a:cubicBezTo>
                      <a:cubicBezTo>
                        <a:pt x="71" y="14"/>
                        <a:pt x="71" y="14"/>
                        <a:pt x="71" y="14"/>
                      </a:cubicBezTo>
                      <a:cubicBezTo>
                        <a:pt x="69" y="14"/>
                        <a:pt x="69" y="14"/>
                        <a:pt x="69" y="14"/>
                      </a:cubicBezTo>
                      <a:cubicBezTo>
                        <a:pt x="68" y="14"/>
                        <a:pt x="68" y="14"/>
                        <a:pt x="68" y="14"/>
                      </a:cubicBezTo>
                      <a:cubicBezTo>
                        <a:pt x="65" y="14"/>
                        <a:pt x="65" y="14"/>
                        <a:pt x="65" y="14"/>
                      </a:cubicBezTo>
                      <a:cubicBezTo>
                        <a:pt x="65" y="15"/>
                        <a:pt x="65" y="15"/>
                        <a:pt x="65" y="15"/>
                      </a:cubicBezTo>
                      <a:cubicBezTo>
                        <a:pt x="65" y="17"/>
                        <a:pt x="65" y="17"/>
                        <a:pt x="65" y="17"/>
                      </a:cubicBezTo>
                      <a:cubicBezTo>
                        <a:pt x="64" y="19"/>
                        <a:pt x="64" y="19"/>
                        <a:pt x="64" y="19"/>
                      </a:cubicBezTo>
                      <a:cubicBezTo>
                        <a:pt x="63" y="20"/>
                        <a:pt x="63" y="20"/>
                        <a:pt x="63" y="20"/>
                      </a:cubicBezTo>
                      <a:cubicBezTo>
                        <a:pt x="61" y="21"/>
                        <a:pt x="61" y="21"/>
                        <a:pt x="61" y="21"/>
                      </a:cubicBezTo>
                      <a:cubicBezTo>
                        <a:pt x="59" y="22"/>
                        <a:pt x="59" y="22"/>
                        <a:pt x="59" y="22"/>
                      </a:cubicBezTo>
                      <a:cubicBezTo>
                        <a:pt x="56" y="22"/>
                        <a:pt x="56" y="22"/>
                        <a:pt x="56" y="22"/>
                      </a:cubicBezTo>
                      <a:cubicBezTo>
                        <a:pt x="55" y="22"/>
                        <a:pt x="55" y="22"/>
                        <a:pt x="55" y="22"/>
                      </a:cubicBezTo>
                      <a:cubicBezTo>
                        <a:pt x="55" y="24"/>
                        <a:pt x="55" y="24"/>
                        <a:pt x="55" y="24"/>
                      </a:cubicBezTo>
                      <a:cubicBezTo>
                        <a:pt x="54" y="25"/>
                        <a:pt x="54" y="25"/>
                        <a:pt x="54" y="25"/>
                      </a:cubicBezTo>
                      <a:cubicBezTo>
                        <a:pt x="54" y="26"/>
                        <a:pt x="54" y="26"/>
                        <a:pt x="54" y="26"/>
                      </a:cubicBezTo>
                      <a:cubicBezTo>
                        <a:pt x="51" y="27"/>
                        <a:pt x="51" y="27"/>
                        <a:pt x="51" y="27"/>
                      </a:cubicBezTo>
                      <a:cubicBezTo>
                        <a:pt x="51" y="29"/>
                        <a:pt x="51" y="29"/>
                        <a:pt x="51" y="29"/>
                      </a:cubicBezTo>
                      <a:cubicBezTo>
                        <a:pt x="50" y="29"/>
                        <a:pt x="50" y="29"/>
                        <a:pt x="50" y="29"/>
                      </a:cubicBezTo>
                      <a:cubicBezTo>
                        <a:pt x="47" y="26"/>
                        <a:pt x="47" y="26"/>
                        <a:pt x="47" y="26"/>
                      </a:cubicBezTo>
                      <a:cubicBezTo>
                        <a:pt x="46" y="26"/>
                        <a:pt x="46" y="26"/>
                        <a:pt x="46" y="26"/>
                      </a:cubicBezTo>
                      <a:cubicBezTo>
                        <a:pt x="45" y="25"/>
                        <a:pt x="45" y="25"/>
                        <a:pt x="45" y="25"/>
                      </a:cubicBezTo>
                      <a:cubicBezTo>
                        <a:pt x="44" y="25"/>
                        <a:pt x="44" y="25"/>
                        <a:pt x="44" y="25"/>
                      </a:cubicBezTo>
                      <a:cubicBezTo>
                        <a:pt x="44" y="24"/>
                        <a:pt x="44" y="24"/>
                        <a:pt x="44" y="24"/>
                      </a:cubicBezTo>
                      <a:cubicBezTo>
                        <a:pt x="42" y="24"/>
                        <a:pt x="42" y="24"/>
                        <a:pt x="42" y="24"/>
                      </a:cubicBezTo>
                      <a:cubicBezTo>
                        <a:pt x="41" y="24"/>
                        <a:pt x="41" y="24"/>
                        <a:pt x="41" y="24"/>
                      </a:cubicBezTo>
                      <a:cubicBezTo>
                        <a:pt x="41" y="22"/>
                        <a:pt x="41" y="22"/>
                        <a:pt x="41" y="22"/>
                      </a:cubicBezTo>
                      <a:cubicBezTo>
                        <a:pt x="41" y="21"/>
                        <a:pt x="41" y="21"/>
                        <a:pt x="41" y="21"/>
                      </a:cubicBezTo>
                      <a:cubicBezTo>
                        <a:pt x="42" y="20"/>
                        <a:pt x="42" y="20"/>
                        <a:pt x="42" y="20"/>
                      </a:cubicBezTo>
                      <a:cubicBezTo>
                        <a:pt x="42" y="19"/>
                        <a:pt x="42" y="19"/>
                        <a:pt x="42" y="19"/>
                      </a:cubicBezTo>
                      <a:cubicBezTo>
                        <a:pt x="42" y="17"/>
                        <a:pt x="42" y="17"/>
                        <a:pt x="42" y="17"/>
                      </a:cubicBezTo>
                      <a:cubicBezTo>
                        <a:pt x="41" y="16"/>
                        <a:pt x="41" y="16"/>
                        <a:pt x="41" y="16"/>
                      </a:cubicBezTo>
                      <a:cubicBezTo>
                        <a:pt x="41" y="15"/>
                        <a:pt x="41" y="15"/>
                        <a:pt x="41" y="15"/>
                      </a:cubicBezTo>
                      <a:cubicBezTo>
                        <a:pt x="41" y="14"/>
                        <a:pt x="41" y="14"/>
                        <a:pt x="41" y="14"/>
                      </a:cubicBezTo>
                      <a:cubicBezTo>
                        <a:pt x="39" y="9"/>
                        <a:pt x="39" y="9"/>
                        <a:pt x="39" y="9"/>
                      </a:cubicBezTo>
                      <a:cubicBezTo>
                        <a:pt x="37" y="8"/>
                        <a:pt x="37" y="8"/>
                        <a:pt x="37" y="8"/>
                      </a:cubicBezTo>
                      <a:cubicBezTo>
                        <a:pt x="36" y="8"/>
                        <a:pt x="36" y="8"/>
                        <a:pt x="36" y="8"/>
                      </a:cubicBezTo>
                      <a:cubicBezTo>
                        <a:pt x="35" y="8"/>
                        <a:pt x="35" y="8"/>
                        <a:pt x="35" y="8"/>
                      </a:cubicBezTo>
                      <a:cubicBezTo>
                        <a:pt x="33" y="9"/>
                        <a:pt x="33" y="9"/>
                        <a:pt x="33" y="9"/>
                      </a:cubicBezTo>
                      <a:cubicBezTo>
                        <a:pt x="32" y="9"/>
                        <a:pt x="32" y="9"/>
                        <a:pt x="32" y="9"/>
                      </a:cubicBezTo>
                      <a:cubicBezTo>
                        <a:pt x="32" y="8"/>
                        <a:pt x="32" y="8"/>
                        <a:pt x="32" y="8"/>
                      </a:cubicBezTo>
                      <a:cubicBezTo>
                        <a:pt x="31" y="8"/>
                        <a:pt x="31" y="8"/>
                        <a:pt x="31" y="8"/>
                      </a:cubicBezTo>
                      <a:cubicBezTo>
                        <a:pt x="28" y="9"/>
                        <a:pt x="28" y="9"/>
                        <a:pt x="28" y="9"/>
                      </a:cubicBezTo>
                      <a:cubicBezTo>
                        <a:pt x="25" y="8"/>
                        <a:pt x="25" y="8"/>
                        <a:pt x="25" y="8"/>
                      </a:cubicBezTo>
                      <a:cubicBezTo>
                        <a:pt x="21" y="6"/>
                        <a:pt x="21" y="6"/>
                        <a:pt x="21" y="6"/>
                      </a:cubicBezTo>
                      <a:cubicBezTo>
                        <a:pt x="20" y="5"/>
                        <a:pt x="20" y="5"/>
                        <a:pt x="20" y="5"/>
                      </a:cubicBezTo>
                      <a:cubicBezTo>
                        <a:pt x="18" y="3"/>
                        <a:pt x="18" y="3"/>
                        <a:pt x="18" y="3"/>
                      </a:cubicBezTo>
                      <a:cubicBezTo>
                        <a:pt x="17" y="3"/>
                        <a:pt x="17" y="3"/>
                        <a:pt x="17" y="3"/>
                      </a:cubicBezTo>
                      <a:cubicBezTo>
                        <a:pt x="16" y="1"/>
                        <a:pt x="16" y="1"/>
                        <a:pt x="16" y="1"/>
                      </a:cubicBezTo>
                      <a:cubicBezTo>
                        <a:pt x="15" y="0"/>
                        <a:pt x="15" y="0"/>
                        <a:pt x="15" y="0"/>
                      </a:cubicBezTo>
                      <a:cubicBezTo>
                        <a:pt x="12" y="0"/>
                        <a:pt x="12" y="0"/>
                        <a:pt x="12" y="0"/>
                      </a:cubicBezTo>
                      <a:cubicBezTo>
                        <a:pt x="11" y="1"/>
                        <a:pt x="11" y="1"/>
                        <a:pt x="11" y="1"/>
                      </a:cubicBezTo>
                      <a:cubicBezTo>
                        <a:pt x="8" y="2"/>
                        <a:pt x="8" y="2"/>
                        <a:pt x="8" y="2"/>
                      </a:cubicBezTo>
                      <a:cubicBezTo>
                        <a:pt x="7" y="2"/>
                        <a:pt x="7" y="2"/>
                        <a:pt x="7" y="2"/>
                      </a:cubicBezTo>
                      <a:cubicBezTo>
                        <a:pt x="6" y="3"/>
                        <a:pt x="6" y="3"/>
                        <a:pt x="6" y="3"/>
                      </a:cubicBezTo>
                      <a:cubicBezTo>
                        <a:pt x="2" y="3"/>
                        <a:pt x="2" y="3"/>
                        <a:pt x="2" y="3"/>
                      </a:cubicBezTo>
                      <a:cubicBezTo>
                        <a:pt x="2" y="2"/>
                        <a:pt x="2" y="2"/>
                        <a:pt x="2" y="2"/>
                      </a:cubicBezTo>
                      <a:cubicBezTo>
                        <a:pt x="1" y="2"/>
                        <a:pt x="1" y="2"/>
                        <a:pt x="1" y="2"/>
                      </a:cubicBezTo>
                      <a:cubicBezTo>
                        <a:pt x="1" y="3"/>
                        <a:pt x="1" y="3"/>
                        <a:pt x="1" y="3"/>
                      </a:cubicBezTo>
                      <a:cubicBezTo>
                        <a:pt x="0" y="3"/>
                        <a:pt x="0" y="3"/>
                        <a:pt x="0" y="3"/>
                      </a:cubicBezTo>
                      <a:cubicBezTo>
                        <a:pt x="0" y="5"/>
                        <a:pt x="0" y="5"/>
                        <a:pt x="0" y="5"/>
                      </a:cubicBezTo>
                      <a:cubicBezTo>
                        <a:pt x="1" y="5"/>
                        <a:pt x="1" y="5"/>
                        <a:pt x="1" y="5"/>
                      </a:cubicBezTo>
                      <a:cubicBezTo>
                        <a:pt x="1" y="6"/>
                        <a:pt x="1" y="6"/>
                        <a:pt x="1" y="6"/>
                      </a:cubicBezTo>
                      <a:cubicBezTo>
                        <a:pt x="2" y="8"/>
                        <a:pt x="2" y="8"/>
                        <a:pt x="2" y="8"/>
                      </a:cubicBezTo>
                      <a:cubicBezTo>
                        <a:pt x="2" y="9"/>
                        <a:pt x="2" y="9"/>
                        <a:pt x="2" y="9"/>
                      </a:cubicBezTo>
                      <a:cubicBezTo>
                        <a:pt x="2" y="11"/>
                        <a:pt x="2" y="11"/>
                        <a:pt x="2" y="11"/>
                      </a:cubicBezTo>
                      <a:cubicBezTo>
                        <a:pt x="3" y="11"/>
                        <a:pt x="3" y="11"/>
                        <a:pt x="3" y="11"/>
                      </a:cubicBezTo>
                      <a:cubicBezTo>
                        <a:pt x="4" y="12"/>
                        <a:pt x="4" y="12"/>
                        <a:pt x="4" y="12"/>
                      </a:cubicBezTo>
                      <a:cubicBezTo>
                        <a:pt x="6" y="14"/>
                        <a:pt x="6" y="14"/>
                        <a:pt x="6" y="14"/>
                      </a:cubicBezTo>
                      <a:cubicBezTo>
                        <a:pt x="4" y="15"/>
                        <a:pt x="4" y="15"/>
                        <a:pt x="4" y="15"/>
                      </a:cubicBezTo>
                      <a:cubicBezTo>
                        <a:pt x="3" y="16"/>
                        <a:pt x="3" y="16"/>
                        <a:pt x="3" y="16"/>
                      </a:cubicBezTo>
                      <a:cubicBezTo>
                        <a:pt x="2" y="16"/>
                        <a:pt x="2" y="16"/>
                        <a:pt x="2" y="16"/>
                      </a:cubicBezTo>
                      <a:cubicBezTo>
                        <a:pt x="2" y="17"/>
                        <a:pt x="2" y="17"/>
                        <a:pt x="2" y="17"/>
                      </a:cubicBezTo>
                      <a:cubicBezTo>
                        <a:pt x="3" y="19"/>
                        <a:pt x="3" y="19"/>
                        <a:pt x="3" y="19"/>
                      </a:cubicBezTo>
                      <a:cubicBezTo>
                        <a:pt x="4" y="20"/>
                        <a:pt x="4" y="20"/>
                        <a:pt x="4" y="20"/>
                      </a:cubicBezTo>
                      <a:cubicBezTo>
                        <a:pt x="7" y="20"/>
                        <a:pt x="7" y="20"/>
                        <a:pt x="7" y="20"/>
                      </a:cubicBezTo>
                      <a:cubicBezTo>
                        <a:pt x="7" y="21"/>
                        <a:pt x="7" y="21"/>
                        <a:pt x="7" y="21"/>
                      </a:cubicBezTo>
                      <a:cubicBezTo>
                        <a:pt x="7" y="22"/>
                        <a:pt x="7" y="22"/>
                        <a:pt x="7" y="22"/>
                      </a:cubicBezTo>
                      <a:cubicBezTo>
                        <a:pt x="6" y="24"/>
                        <a:pt x="6" y="24"/>
                        <a:pt x="6" y="24"/>
                      </a:cubicBezTo>
                      <a:cubicBezTo>
                        <a:pt x="7" y="25"/>
                        <a:pt x="7" y="25"/>
                        <a:pt x="7" y="25"/>
                      </a:cubicBezTo>
                      <a:cubicBezTo>
                        <a:pt x="8" y="24"/>
                        <a:pt x="8" y="24"/>
                        <a:pt x="8" y="24"/>
                      </a:cubicBezTo>
                      <a:cubicBezTo>
                        <a:pt x="9" y="25"/>
                        <a:pt x="9" y="25"/>
                        <a:pt x="9" y="25"/>
                      </a:cubicBezTo>
                      <a:cubicBezTo>
                        <a:pt x="11" y="26"/>
                        <a:pt x="11" y="26"/>
                        <a:pt x="11" y="26"/>
                      </a:cubicBezTo>
                      <a:cubicBezTo>
                        <a:pt x="14" y="25"/>
                        <a:pt x="14" y="25"/>
                        <a:pt x="14" y="25"/>
                      </a:cubicBezTo>
                      <a:cubicBezTo>
                        <a:pt x="15" y="25"/>
                        <a:pt x="15" y="25"/>
                        <a:pt x="15" y="25"/>
                      </a:cubicBezTo>
                      <a:cubicBezTo>
                        <a:pt x="16" y="25"/>
                        <a:pt x="16" y="25"/>
                        <a:pt x="16" y="25"/>
                      </a:cubicBezTo>
                      <a:cubicBezTo>
                        <a:pt x="18" y="25"/>
                        <a:pt x="18" y="25"/>
                        <a:pt x="18" y="25"/>
                      </a:cubicBezTo>
                      <a:cubicBezTo>
                        <a:pt x="20" y="27"/>
                        <a:pt x="20" y="27"/>
                        <a:pt x="20" y="27"/>
                      </a:cubicBezTo>
                      <a:cubicBezTo>
                        <a:pt x="20" y="29"/>
                        <a:pt x="20" y="29"/>
                        <a:pt x="20" y="29"/>
                      </a:cubicBezTo>
                      <a:cubicBezTo>
                        <a:pt x="22" y="30"/>
                        <a:pt x="22" y="30"/>
                        <a:pt x="22" y="30"/>
                      </a:cubicBezTo>
                      <a:cubicBezTo>
                        <a:pt x="22" y="31"/>
                        <a:pt x="22" y="31"/>
                        <a:pt x="22" y="31"/>
                      </a:cubicBezTo>
                      <a:cubicBezTo>
                        <a:pt x="21" y="33"/>
                        <a:pt x="21" y="33"/>
                        <a:pt x="21" y="33"/>
                      </a:cubicBezTo>
                      <a:cubicBezTo>
                        <a:pt x="21" y="35"/>
                        <a:pt x="21" y="35"/>
                        <a:pt x="21" y="35"/>
                      </a:cubicBezTo>
                      <a:cubicBezTo>
                        <a:pt x="20" y="35"/>
                        <a:pt x="20" y="35"/>
                        <a:pt x="20" y="35"/>
                      </a:cubicBezTo>
                      <a:cubicBezTo>
                        <a:pt x="18" y="35"/>
                        <a:pt x="18" y="35"/>
                        <a:pt x="18" y="35"/>
                      </a:cubicBezTo>
                      <a:cubicBezTo>
                        <a:pt x="20" y="36"/>
                        <a:pt x="20" y="36"/>
                        <a:pt x="20" y="36"/>
                      </a:cubicBezTo>
                      <a:cubicBezTo>
                        <a:pt x="20" y="38"/>
                        <a:pt x="20" y="38"/>
                        <a:pt x="20" y="38"/>
                      </a:cubicBezTo>
                      <a:cubicBezTo>
                        <a:pt x="20" y="39"/>
                        <a:pt x="20" y="39"/>
                        <a:pt x="20" y="39"/>
                      </a:cubicBezTo>
                      <a:cubicBezTo>
                        <a:pt x="21" y="40"/>
                        <a:pt x="21" y="40"/>
                        <a:pt x="21" y="40"/>
                      </a:cubicBezTo>
                      <a:cubicBezTo>
                        <a:pt x="22" y="41"/>
                        <a:pt x="22" y="41"/>
                        <a:pt x="22" y="41"/>
                      </a:cubicBezTo>
                      <a:cubicBezTo>
                        <a:pt x="20" y="43"/>
                        <a:pt x="20" y="43"/>
                        <a:pt x="20" y="43"/>
                      </a:cubicBezTo>
                      <a:cubicBezTo>
                        <a:pt x="17" y="44"/>
                        <a:pt x="17" y="44"/>
                        <a:pt x="17" y="44"/>
                      </a:cubicBezTo>
                      <a:cubicBezTo>
                        <a:pt x="16" y="44"/>
                        <a:pt x="16" y="44"/>
                        <a:pt x="16" y="44"/>
                      </a:cubicBezTo>
                      <a:cubicBezTo>
                        <a:pt x="15" y="45"/>
                        <a:pt x="15" y="45"/>
                        <a:pt x="15" y="45"/>
                      </a:cubicBezTo>
                      <a:cubicBezTo>
                        <a:pt x="15" y="46"/>
                        <a:pt x="15" y="46"/>
                        <a:pt x="15" y="46"/>
                      </a:cubicBezTo>
                      <a:cubicBezTo>
                        <a:pt x="15" y="48"/>
                        <a:pt x="15" y="48"/>
                        <a:pt x="15" y="48"/>
                      </a:cubicBezTo>
                      <a:cubicBezTo>
                        <a:pt x="14" y="49"/>
                        <a:pt x="14" y="49"/>
                        <a:pt x="14" y="49"/>
                      </a:cubicBezTo>
                      <a:cubicBezTo>
                        <a:pt x="15" y="50"/>
                        <a:pt x="15" y="50"/>
                        <a:pt x="15" y="50"/>
                      </a:cubicBezTo>
                      <a:cubicBezTo>
                        <a:pt x="16" y="52"/>
                        <a:pt x="16" y="52"/>
                        <a:pt x="16" y="52"/>
                      </a:cubicBezTo>
                      <a:cubicBezTo>
                        <a:pt x="16" y="54"/>
                        <a:pt x="16" y="54"/>
                        <a:pt x="16" y="54"/>
                      </a:cubicBezTo>
                      <a:cubicBezTo>
                        <a:pt x="16" y="55"/>
                        <a:pt x="16" y="55"/>
                        <a:pt x="16" y="55"/>
                      </a:cubicBezTo>
                      <a:cubicBezTo>
                        <a:pt x="15" y="58"/>
                        <a:pt x="15" y="58"/>
                        <a:pt x="15" y="58"/>
                      </a:cubicBezTo>
                      <a:cubicBezTo>
                        <a:pt x="16" y="59"/>
                        <a:pt x="16" y="59"/>
                        <a:pt x="16" y="59"/>
                      </a:cubicBezTo>
                      <a:cubicBezTo>
                        <a:pt x="16" y="60"/>
                        <a:pt x="16" y="60"/>
                        <a:pt x="16" y="60"/>
                      </a:cubicBezTo>
                      <a:cubicBezTo>
                        <a:pt x="16" y="62"/>
                        <a:pt x="16" y="62"/>
                        <a:pt x="16" y="62"/>
                      </a:cubicBezTo>
                      <a:cubicBezTo>
                        <a:pt x="17" y="62"/>
                        <a:pt x="17" y="62"/>
                        <a:pt x="17" y="62"/>
                      </a:cubicBezTo>
                      <a:cubicBezTo>
                        <a:pt x="18" y="63"/>
                        <a:pt x="18" y="63"/>
                        <a:pt x="18" y="63"/>
                      </a:cubicBezTo>
                      <a:cubicBezTo>
                        <a:pt x="18" y="64"/>
                        <a:pt x="18" y="64"/>
                        <a:pt x="18" y="64"/>
                      </a:cubicBezTo>
                      <a:cubicBezTo>
                        <a:pt x="17" y="64"/>
                        <a:pt x="17" y="64"/>
                        <a:pt x="17" y="64"/>
                      </a:cubicBezTo>
                      <a:cubicBezTo>
                        <a:pt x="17" y="65"/>
                        <a:pt x="17" y="65"/>
                        <a:pt x="17" y="65"/>
                      </a:cubicBezTo>
                      <a:cubicBezTo>
                        <a:pt x="17" y="67"/>
                        <a:pt x="17" y="67"/>
                        <a:pt x="17" y="67"/>
                      </a:cubicBezTo>
                      <a:cubicBezTo>
                        <a:pt x="17" y="68"/>
                        <a:pt x="17" y="68"/>
                        <a:pt x="17" y="68"/>
                      </a:cubicBezTo>
                      <a:cubicBezTo>
                        <a:pt x="18" y="68"/>
                        <a:pt x="18" y="68"/>
                        <a:pt x="18" y="68"/>
                      </a:cubicBezTo>
                      <a:cubicBezTo>
                        <a:pt x="18" y="69"/>
                        <a:pt x="18" y="69"/>
                        <a:pt x="18" y="69"/>
                      </a:cubicBezTo>
                      <a:cubicBezTo>
                        <a:pt x="20" y="69"/>
                        <a:pt x="20" y="69"/>
                        <a:pt x="20" y="69"/>
                      </a:cubicBezTo>
                      <a:cubicBezTo>
                        <a:pt x="20" y="70"/>
                        <a:pt x="20" y="70"/>
                        <a:pt x="20" y="70"/>
                      </a:cubicBezTo>
                      <a:cubicBezTo>
                        <a:pt x="20" y="71"/>
                        <a:pt x="20" y="71"/>
                        <a:pt x="20" y="71"/>
                      </a:cubicBezTo>
                      <a:cubicBezTo>
                        <a:pt x="21" y="73"/>
                        <a:pt x="21" y="73"/>
                        <a:pt x="21" y="73"/>
                      </a:cubicBezTo>
                      <a:cubicBezTo>
                        <a:pt x="21" y="74"/>
                        <a:pt x="21" y="74"/>
                        <a:pt x="21" y="74"/>
                      </a:cubicBezTo>
                      <a:cubicBezTo>
                        <a:pt x="21" y="76"/>
                        <a:pt x="21" y="76"/>
                        <a:pt x="21" y="76"/>
                      </a:cubicBezTo>
                      <a:cubicBezTo>
                        <a:pt x="21" y="77"/>
                        <a:pt x="21" y="77"/>
                        <a:pt x="21" y="77"/>
                      </a:cubicBezTo>
                      <a:cubicBezTo>
                        <a:pt x="21" y="78"/>
                        <a:pt x="21" y="78"/>
                        <a:pt x="21" y="78"/>
                      </a:cubicBezTo>
                      <a:cubicBezTo>
                        <a:pt x="22" y="79"/>
                        <a:pt x="22" y="79"/>
                        <a:pt x="22" y="79"/>
                      </a:cubicBezTo>
                      <a:cubicBezTo>
                        <a:pt x="22" y="81"/>
                        <a:pt x="22" y="81"/>
                        <a:pt x="22" y="81"/>
                      </a:cubicBezTo>
                      <a:cubicBezTo>
                        <a:pt x="22" y="82"/>
                        <a:pt x="22" y="82"/>
                        <a:pt x="22" y="82"/>
                      </a:cubicBezTo>
                      <a:cubicBezTo>
                        <a:pt x="21" y="83"/>
                        <a:pt x="21" y="83"/>
                        <a:pt x="21" y="83"/>
                      </a:cubicBezTo>
                      <a:cubicBezTo>
                        <a:pt x="21" y="84"/>
                        <a:pt x="21" y="84"/>
                        <a:pt x="21" y="84"/>
                      </a:cubicBezTo>
                      <a:cubicBezTo>
                        <a:pt x="21" y="85"/>
                        <a:pt x="21" y="85"/>
                        <a:pt x="21" y="85"/>
                      </a:cubicBezTo>
                      <a:cubicBezTo>
                        <a:pt x="22" y="87"/>
                        <a:pt x="22" y="87"/>
                        <a:pt x="22" y="87"/>
                      </a:cubicBezTo>
                      <a:cubicBezTo>
                        <a:pt x="22" y="88"/>
                        <a:pt x="22" y="88"/>
                        <a:pt x="22" y="88"/>
                      </a:cubicBezTo>
                      <a:cubicBezTo>
                        <a:pt x="21" y="90"/>
                        <a:pt x="21" y="90"/>
                        <a:pt x="21" y="90"/>
                      </a:cubicBezTo>
                      <a:cubicBezTo>
                        <a:pt x="21" y="92"/>
                        <a:pt x="21" y="92"/>
                        <a:pt x="21" y="92"/>
                      </a:cubicBezTo>
                      <a:cubicBezTo>
                        <a:pt x="21" y="94"/>
                        <a:pt x="21" y="94"/>
                        <a:pt x="21" y="94"/>
                      </a:cubicBezTo>
                      <a:cubicBezTo>
                        <a:pt x="22" y="94"/>
                        <a:pt x="22" y="94"/>
                        <a:pt x="22" y="94"/>
                      </a:cubicBezTo>
                      <a:cubicBezTo>
                        <a:pt x="22" y="96"/>
                        <a:pt x="22" y="96"/>
                        <a:pt x="22" y="96"/>
                      </a:cubicBezTo>
                      <a:cubicBezTo>
                        <a:pt x="20" y="97"/>
                        <a:pt x="20" y="97"/>
                        <a:pt x="20" y="97"/>
                      </a:cubicBezTo>
                      <a:cubicBezTo>
                        <a:pt x="20" y="98"/>
                        <a:pt x="20" y="98"/>
                        <a:pt x="20" y="98"/>
                      </a:cubicBezTo>
                      <a:cubicBezTo>
                        <a:pt x="21" y="98"/>
                        <a:pt x="21" y="98"/>
                        <a:pt x="21" y="98"/>
                      </a:cubicBezTo>
                      <a:cubicBezTo>
                        <a:pt x="21" y="99"/>
                        <a:pt x="21" y="99"/>
                        <a:pt x="21" y="99"/>
                      </a:cubicBezTo>
                      <a:cubicBezTo>
                        <a:pt x="21" y="101"/>
                        <a:pt x="21" y="101"/>
                        <a:pt x="21" y="101"/>
                      </a:cubicBezTo>
                      <a:cubicBezTo>
                        <a:pt x="20" y="102"/>
                        <a:pt x="20" y="102"/>
                        <a:pt x="20" y="102"/>
                      </a:cubicBezTo>
                      <a:cubicBezTo>
                        <a:pt x="20" y="103"/>
                        <a:pt x="20" y="103"/>
                        <a:pt x="20" y="103"/>
                      </a:cubicBezTo>
                      <a:cubicBezTo>
                        <a:pt x="21" y="103"/>
                        <a:pt x="21" y="103"/>
                        <a:pt x="21" y="103"/>
                      </a:cubicBezTo>
                      <a:cubicBezTo>
                        <a:pt x="20" y="106"/>
                        <a:pt x="20" y="106"/>
                        <a:pt x="20" y="106"/>
                      </a:cubicBezTo>
                      <a:cubicBezTo>
                        <a:pt x="21" y="107"/>
                        <a:pt x="21" y="107"/>
                        <a:pt x="21" y="107"/>
                      </a:cubicBezTo>
                      <a:cubicBezTo>
                        <a:pt x="22" y="108"/>
                        <a:pt x="22" y="108"/>
                        <a:pt x="22" y="108"/>
                      </a:cubicBezTo>
                      <a:cubicBezTo>
                        <a:pt x="22" y="109"/>
                        <a:pt x="22" y="109"/>
                        <a:pt x="22" y="109"/>
                      </a:cubicBezTo>
                      <a:cubicBezTo>
                        <a:pt x="22" y="111"/>
                        <a:pt x="22" y="111"/>
                        <a:pt x="22" y="111"/>
                      </a:cubicBezTo>
                      <a:cubicBezTo>
                        <a:pt x="22" y="112"/>
                        <a:pt x="22" y="112"/>
                        <a:pt x="22" y="112"/>
                      </a:cubicBezTo>
                      <a:cubicBezTo>
                        <a:pt x="23" y="112"/>
                        <a:pt x="23" y="112"/>
                        <a:pt x="23" y="112"/>
                      </a:cubicBezTo>
                      <a:cubicBezTo>
                        <a:pt x="25" y="113"/>
                        <a:pt x="25" y="113"/>
                        <a:pt x="25" y="113"/>
                      </a:cubicBezTo>
                      <a:cubicBezTo>
                        <a:pt x="26" y="114"/>
                        <a:pt x="26" y="114"/>
                        <a:pt x="26" y="114"/>
                      </a:cubicBezTo>
                      <a:cubicBezTo>
                        <a:pt x="27" y="114"/>
                        <a:pt x="27" y="114"/>
                        <a:pt x="27" y="114"/>
                      </a:cubicBezTo>
                      <a:cubicBezTo>
                        <a:pt x="28" y="116"/>
                        <a:pt x="28" y="116"/>
                        <a:pt x="28" y="116"/>
                      </a:cubicBezTo>
                      <a:cubicBezTo>
                        <a:pt x="31" y="116"/>
                        <a:pt x="31" y="116"/>
                        <a:pt x="31" y="116"/>
                      </a:cubicBezTo>
                      <a:cubicBezTo>
                        <a:pt x="31" y="117"/>
                        <a:pt x="31" y="117"/>
                        <a:pt x="31" y="117"/>
                      </a:cubicBezTo>
                      <a:cubicBezTo>
                        <a:pt x="32" y="118"/>
                        <a:pt x="32" y="118"/>
                        <a:pt x="32" y="118"/>
                      </a:cubicBezTo>
                      <a:cubicBezTo>
                        <a:pt x="33" y="120"/>
                        <a:pt x="33" y="120"/>
                        <a:pt x="33" y="120"/>
                      </a:cubicBezTo>
                      <a:cubicBezTo>
                        <a:pt x="33" y="121"/>
                        <a:pt x="33" y="121"/>
                        <a:pt x="33" y="121"/>
                      </a:cubicBezTo>
                      <a:cubicBezTo>
                        <a:pt x="35" y="121"/>
                        <a:pt x="35" y="121"/>
                        <a:pt x="35" y="121"/>
                      </a:cubicBezTo>
                      <a:cubicBezTo>
                        <a:pt x="36" y="121"/>
                        <a:pt x="36" y="121"/>
                        <a:pt x="36" y="121"/>
                      </a:cubicBezTo>
                      <a:cubicBezTo>
                        <a:pt x="39" y="122"/>
                        <a:pt x="39" y="122"/>
                        <a:pt x="39" y="122"/>
                      </a:cubicBezTo>
                      <a:cubicBezTo>
                        <a:pt x="41" y="123"/>
                        <a:pt x="41" y="123"/>
                        <a:pt x="41" y="123"/>
                      </a:cubicBezTo>
                      <a:cubicBezTo>
                        <a:pt x="42" y="123"/>
                        <a:pt x="42" y="123"/>
                        <a:pt x="42" y="123"/>
                      </a:cubicBezTo>
                      <a:cubicBezTo>
                        <a:pt x="44" y="126"/>
                        <a:pt x="44" y="126"/>
                        <a:pt x="44" y="126"/>
                      </a:cubicBezTo>
                      <a:cubicBezTo>
                        <a:pt x="44" y="127"/>
                        <a:pt x="44" y="127"/>
                        <a:pt x="44" y="127"/>
                      </a:cubicBezTo>
                      <a:cubicBezTo>
                        <a:pt x="45" y="128"/>
                        <a:pt x="45" y="128"/>
                        <a:pt x="45" y="128"/>
                      </a:cubicBezTo>
                      <a:cubicBezTo>
                        <a:pt x="46" y="130"/>
                        <a:pt x="46" y="130"/>
                        <a:pt x="46" y="130"/>
                      </a:cubicBezTo>
                      <a:cubicBezTo>
                        <a:pt x="49" y="130"/>
                        <a:pt x="49" y="130"/>
                        <a:pt x="49" y="130"/>
                      </a:cubicBezTo>
                      <a:cubicBezTo>
                        <a:pt x="49" y="128"/>
                        <a:pt x="49" y="128"/>
                        <a:pt x="49" y="128"/>
                      </a:cubicBezTo>
                      <a:cubicBezTo>
                        <a:pt x="50" y="127"/>
                        <a:pt x="50" y="127"/>
                        <a:pt x="50" y="127"/>
                      </a:cubicBezTo>
                      <a:cubicBezTo>
                        <a:pt x="51" y="128"/>
                        <a:pt x="51" y="128"/>
                        <a:pt x="51" y="128"/>
                      </a:cubicBezTo>
                      <a:cubicBezTo>
                        <a:pt x="54" y="127"/>
                        <a:pt x="54" y="127"/>
                        <a:pt x="54" y="127"/>
                      </a:cubicBezTo>
                      <a:cubicBezTo>
                        <a:pt x="55" y="127"/>
                        <a:pt x="55" y="127"/>
                        <a:pt x="55" y="127"/>
                      </a:cubicBezTo>
                      <a:cubicBezTo>
                        <a:pt x="56" y="127"/>
                        <a:pt x="56" y="127"/>
                        <a:pt x="56" y="127"/>
                      </a:cubicBezTo>
                      <a:cubicBezTo>
                        <a:pt x="59" y="126"/>
                        <a:pt x="59" y="126"/>
                        <a:pt x="59" y="126"/>
                      </a:cubicBezTo>
                      <a:cubicBezTo>
                        <a:pt x="61" y="126"/>
                        <a:pt x="61" y="126"/>
                        <a:pt x="61" y="126"/>
                      </a:cubicBezTo>
                      <a:cubicBezTo>
                        <a:pt x="63" y="125"/>
                        <a:pt x="63" y="125"/>
                        <a:pt x="63" y="125"/>
                      </a:cubicBezTo>
                      <a:cubicBezTo>
                        <a:pt x="64" y="125"/>
                        <a:pt x="64" y="125"/>
                        <a:pt x="64" y="125"/>
                      </a:cubicBezTo>
                      <a:cubicBezTo>
                        <a:pt x="64" y="123"/>
                        <a:pt x="64" y="123"/>
                        <a:pt x="64" y="123"/>
                      </a:cubicBezTo>
                      <a:cubicBezTo>
                        <a:pt x="65" y="123"/>
                        <a:pt x="65" y="123"/>
                        <a:pt x="65" y="123"/>
                      </a:cubicBezTo>
                      <a:cubicBezTo>
                        <a:pt x="65" y="125"/>
                        <a:pt x="65" y="125"/>
                        <a:pt x="65" y="125"/>
                      </a:cubicBezTo>
                      <a:cubicBezTo>
                        <a:pt x="66" y="125"/>
                        <a:pt x="66" y="125"/>
                        <a:pt x="66" y="125"/>
                      </a:cubicBezTo>
                      <a:cubicBezTo>
                        <a:pt x="68" y="125"/>
                        <a:pt x="68" y="125"/>
                        <a:pt x="68" y="125"/>
                      </a:cubicBezTo>
                      <a:cubicBezTo>
                        <a:pt x="69" y="123"/>
                        <a:pt x="69" y="123"/>
                        <a:pt x="69" y="123"/>
                      </a:cubicBezTo>
                      <a:cubicBezTo>
                        <a:pt x="69" y="122"/>
                        <a:pt x="69" y="122"/>
                        <a:pt x="69" y="122"/>
                      </a:cubicBezTo>
                      <a:cubicBezTo>
                        <a:pt x="70" y="121"/>
                        <a:pt x="70" y="121"/>
                        <a:pt x="70" y="121"/>
                      </a:cubicBezTo>
                      <a:cubicBezTo>
                        <a:pt x="70" y="120"/>
                        <a:pt x="70" y="120"/>
                        <a:pt x="70" y="120"/>
                      </a:cubicBezTo>
                      <a:cubicBezTo>
                        <a:pt x="71" y="118"/>
                        <a:pt x="71" y="118"/>
                        <a:pt x="71" y="118"/>
                      </a:cubicBezTo>
                      <a:cubicBezTo>
                        <a:pt x="73" y="117"/>
                        <a:pt x="73" y="117"/>
                        <a:pt x="73" y="117"/>
                      </a:cubicBezTo>
                      <a:cubicBezTo>
                        <a:pt x="74" y="116"/>
                        <a:pt x="74" y="116"/>
                        <a:pt x="74" y="116"/>
                      </a:cubicBezTo>
                      <a:cubicBezTo>
                        <a:pt x="75" y="116"/>
                        <a:pt x="75" y="116"/>
                        <a:pt x="75" y="116"/>
                      </a:cubicBezTo>
                      <a:cubicBezTo>
                        <a:pt x="75" y="114"/>
                        <a:pt x="75" y="114"/>
                        <a:pt x="75" y="114"/>
                      </a:cubicBezTo>
                      <a:cubicBezTo>
                        <a:pt x="77" y="113"/>
                        <a:pt x="77" y="113"/>
                        <a:pt x="77" y="113"/>
                      </a:cubicBezTo>
                      <a:cubicBezTo>
                        <a:pt x="77" y="114"/>
                        <a:pt x="77" y="114"/>
                        <a:pt x="77" y="114"/>
                      </a:cubicBezTo>
                      <a:cubicBezTo>
                        <a:pt x="79" y="114"/>
                        <a:pt x="79" y="114"/>
                        <a:pt x="79" y="114"/>
                      </a:cubicBezTo>
                      <a:cubicBezTo>
                        <a:pt x="80" y="114"/>
                        <a:pt x="80" y="114"/>
                        <a:pt x="80" y="114"/>
                      </a:cubicBezTo>
                      <a:cubicBezTo>
                        <a:pt x="82" y="116"/>
                        <a:pt x="82" y="116"/>
                        <a:pt x="82" y="116"/>
                      </a:cubicBezTo>
                      <a:cubicBezTo>
                        <a:pt x="84" y="116"/>
                        <a:pt x="84" y="116"/>
                        <a:pt x="84" y="116"/>
                      </a:cubicBezTo>
                      <a:cubicBezTo>
                        <a:pt x="84" y="114"/>
                        <a:pt x="84" y="114"/>
                        <a:pt x="84" y="114"/>
                      </a:cubicBezTo>
                      <a:cubicBezTo>
                        <a:pt x="85" y="116"/>
                        <a:pt x="85" y="116"/>
                        <a:pt x="85" y="116"/>
                      </a:cubicBezTo>
                      <a:cubicBezTo>
                        <a:pt x="87" y="116"/>
                        <a:pt x="87" y="116"/>
                        <a:pt x="87" y="116"/>
                      </a:cubicBezTo>
                      <a:cubicBezTo>
                        <a:pt x="88" y="117"/>
                        <a:pt x="88" y="117"/>
                        <a:pt x="88" y="117"/>
                      </a:cubicBezTo>
                      <a:cubicBezTo>
                        <a:pt x="89" y="118"/>
                        <a:pt x="89" y="118"/>
                        <a:pt x="89" y="118"/>
                      </a:cubicBezTo>
                      <a:cubicBezTo>
                        <a:pt x="90" y="118"/>
                        <a:pt x="90" y="118"/>
                        <a:pt x="90" y="118"/>
                      </a:cubicBezTo>
                      <a:cubicBezTo>
                        <a:pt x="90" y="120"/>
                        <a:pt x="90" y="120"/>
                        <a:pt x="90" y="120"/>
                      </a:cubicBezTo>
                      <a:cubicBezTo>
                        <a:pt x="89" y="121"/>
                        <a:pt x="89" y="121"/>
                        <a:pt x="89" y="121"/>
                      </a:cubicBezTo>
                      <a:cubicBezTo>
                        <a:pt x="89" y="122"/>
                        <a:pt x="89" y="122"/>
                        <a:pt x="89" y="122"/>
                      </a:cubicBezTo>
                      <a:cubicBezTo>
                        <a:pt x="88" y="125"/>
                        <a:pt x="88" y="125"/>
                        <a:pt x="88" y="125"/>
                      </a:cubicBezTo>
                      <a:cubicBezTo>
                        <a:pt x="87" y="126"/>
                        <a:pt x="87" y="126"/>
                        <a:pt x="87" y="126"/>
                      </a:cubicBezTo>
                      <a:cubicBezTo>
                        <a:pt x="84" y="127"/>
                        <a:pt x="84" y="127"/>
                        <a:pt x="84" y="127"/>
                      </a:cubicBezTo>
                      <a:cubicBezTo>
                        <a:pt x="83" y="130"/>
                        <a:pt x="83" y="130"/>
                        <a:pt x="83" y="130"/>
                      </a:cubicBezTo>
                      <a:cubicBezTo>
                        <a:pt x="83" y="131"/>
                        <a:pt x="83" y="131"/>
                        <a:pt x="83" y="131"/>
                      </a:cubicBezTo>
                      <a:cubicBezTo>
                        <a:pt x="83" y="132"/>
                        <a:pt x="83" y="132"/>
                        <a:pt x="83" y="132"/>
                      </a:cubicBezTo>
                      <a:cubicBezTo>
                        <a:pt x="82" y="133"/>
                        <a:pt x="82" y="133"/>
                        <a:pt x="82" y="133"/>
                      </a:cubicBezTo>
                      <a:cubicBezTo>
                        <a:pt x="83" y="135"/>
                        <a:pt x="83" y="135"/>
                        <a:pt x="83" y="135"/>
                      </a:cubicBezTo>
                      <a:cubicBezTo>
                        <a:pt x="83" y="136"/>
                        <a:pt x="83" y="136"/>
                        <a:pt x="83" y="136"/>
                      </a:cubicBezTo>
                      <a:cubicBezTo>
                        <a:pt x="84" y="135"/>
                        <a:pt x="84" y="135"/>
                        <a:pt x="84" y="135"/>
                      </a:cubicBezTo>
                      <a:cubicBezTo>
                        <a:pt x="85" y="135"/>
                        <a:pt x="85" y="135"/>
                        <a:pt x="85" y="135"/>
                      </a:cubicBezTo>
                      <a:cubicBezTo>
                        <a:pt x="87" y="133"/>
                        <a:pt x="87" y="133"/>
                        <a:pt x="87" y="133"/>
                      </a:cubicBezTo>
                      <a:cubicBezTo>
                        <a:pt x="88" y="133"/>
                        <a:pt x="88" y="133"/>
                        <a:pt x="88" y="133"/>
                      </a:cubicBezTo>
                      <a:cubicBezTo>
                        <a:pt x="90" y="132"/>
                        <a:pt x="90" y="132"/>
                        <a:pt x="90" y="132"/>
                      </a:cubicBezTo>
                      <a:cubicBezTo>
                        <a:pt x="91" y="132"/>
                        <a:pt x="91" y="132"/>
                        <a:pt x="91" y="132"/>
                      </a:cubicBezTo>
                      <a:cubicBezTo>
                        <a:pt x="93" y="132"/>
                        <a:pt x="93" y="132"/>
                        <a:pt x="93" y="132"/>
                      </a:cubicBezTo>
                      <a:cubicBezTo>
                        <a:pt x="94" y="132"/>
                        <a:pt x="94" y="132"/>
                        <a:pt x="94" y="132"/>
                      </a:cubicBezTo>
                      <a:cubicBezTo>
                        <a:pt x="95" y="132"/>
                        <a:pt x="95" y="132"/>
                        <a:pt x="95" y="132"/>
                      </a:cubicBezTo>
                      <a:cubicBezTo>
                        <a:pt x="96" y="132"/>
                        <a:pt x="96" y="132"/>
                        <a:pt x="96" y="132"/>
                      </a:cubicBezTo>
                      <a:cubicBezTo>
                        <a:pt x="98" y="132"/>
                        <a:pt x="98" y="132"/>
                        <a:pt x="98" y="132"/>
                      </a:cubicBezTo>
                      <a:cubicBezTo>
                        <a:pt x="99" y="131"/>
                        <a:pt x="99" y="131"/>
                        <a:pt x="99" y="131"/>
                      </a:cubicBezTo>
                      <a:cubicBezTo>
                        <a:pt x="100" y="131"/>
                        <a:pt x="100" y="131"/>
                        <a:pt x="100" y="131"/>
                      </a:cubicBezTo>
                      <a:cubicBezTo>
                        <a:pt x="101" y="132"/>
                        <a:pt x="101" y="132"/>
                        <a:pt x="101" y="132"/>
                      </a:cubicBezTo>
                      <a:cubicBezTo>
                        <a:pt x="103" y="131"/>
                        <a:pt x="103" y="131"/>
                        <a:pt x="103" y="131"/>
                      </a:cubicBezTo>
                      <a:cubicBezTo>
                        <a:pt x="104" y="131"/>
                        <a:pt x="104" y="131"/>
                        <a:pt x="104" y="131"/>
                      </a:cubicBezTo>
                      <a:cubicBezTo>
                        <a:pt x="104" y="133"/>
                        <a:pt x="104" y="133"/>
                        <a:pt x="104" y="133"/>
                      </a:cubicBezTo>
                      <a:cubicBezTo>
                        <a:pt x="107" y="135"/>
                        <a:pt x="107" y="135"/>
                        <a:pt x="107" y="135"/>
                      </a:cubicBezTo>
                      <a:cubicBezTo>
                        <a:pt x="107" y="136"/>
                        <a:pt x="107" y="136"/>
                        <a:pt x="107" y="136"/>
                      </a:cubicBezTo>
                      <a:cubicBezTo>
                        <a:pt x="108" y="136"/>
                        <a:pt x="108" y="136"/>
                        <a:pt x="108" y="136"/>
                      </a:cubicBezTo>
                      <a:cubicBezTo>
                        <a:pt x="109" y="136"/>
                        <a:pt x="109" y="136"/>
                        <a:pt x="109" y="136"/>
                      </a:cubicBezTo>
                      <a:cubicBezTo>
                        <a:pt x="112" y="136"/>
                        <a:pt x="112" y="136"/>
                        <a:pt x="112" y="136"/>
                      </a:cubicBezTo>
                      <a:cubicBezTo>
                        <a:pt x="113" y="135"/>
                        <a:pt x="113" y="135"/>
                        <a:pt x="113" y="135"/>
                      </a:cubicBezTo>
                      <a:cubicBezTo>
                        <a:pt x="114" y="133"/>
                        <a:pt x="114" y="133"/>
                        <a:pt x="114" y="133"/>
                      </a:cubicBezTo>
                      <a:cubicBezTo>
                        <a:pt x="115" y="136"/>
                        <a:pt x="115" y="136"/>
                        <a:pt x="115" y="136"/>
                      </a:cubicBezTo>
                      <a:cubicBezTo>
                        <a:pt x="117" y="137"/>
                        <a:pt x="117" y="137"/>
                        <a:pt x="117" y="137"/>
                      </a:cubicBezTo>
                      <a:cubicBezTo>
                        <a:pt x="117" y="138"/>
                        <a:pt x="117" y="138"/>
                        <a:pt x="117" y="138"/>
                      </a:cubicBezTo>
                      <a:cubicBezTo>
                        <a:pt x="119" y="141"/>
                        <a:pt x="119" y="141"/>
                        <a:pt x="119" y="141"/>
                      </a:cubicBezTo>
                      <a:cubicBezTo>
                        <a:pt x="120" y="142"/>
                        <a:pt x="120" y="142"/>
                        <a:pt x="120" y="142"/>
                      </a:cubicBezTo>
                      <a:cubicBezTo>
                        <a:pt x="120" y="145"/>
                        <a:pt x="120" y="145"/>
                        <a:pt x="120" y="145"/>
                      </a:cubicBezTo>
                      <a:cubicBezTo>
                        <a:pt x="122" y="147"/>
                        <a:pt x="122" y="147"/>
                        <a:pt x="122" y="147"/>
                      </a:cubicBezTo>
                      <a:cubicBezTo>
                        <a:pt x="123" y="150"/>
                        <a:pt x="123" y="150"/>
                        <a:pt x="123" y="150"/>
                      </a:cubicBezTo>
                      <a:cubicBezTo>
                        <a:pt x="124" y="151"/>
                        <a:pt x="124" y="151"/>
                        <a:pt x="124" y="151"/>
                      </a:cubicBezTo>
                      <a:cubicBezTo>
                        <a:pt x="126" y="150"/>
                        <a:pt x="126" y="150"/>
                        <a:pt x="126" y="150"/>
                      </a:cubicBezTo>
                      <a:cubicBezTo>
                        <a:pt x="126" y="151"/>
                        <a:pt x="126" y="151"/>
                        <a:pt x="126" y="151"/>
                      </a:cubicBezTo>
                      <a:cubicBezTo>
                        <a:pt x="127" y="151"/>
                        <a:pt x="127" y="151"/>
                        <a:pt x="127" y="151"/>
                      </a:cubicBezTo>
                      <a:cubicBezTo>
                        <a:pt x="128" y="152"/>
                        <a:pt x="128" y="152"/>
                        <a:pt x="128" y="152"/>
                      </a:cubicBezTo>
                      <a:cubicBezTo>
                        <a:pt x="129" y="155"/>
                        <a:pt x="129" y="155"/>
                        <a:pt x="129" y="155"/>
                      </a:cubicBezTo>
                      <a:cubicBezTo>
                        <a:pt x="128" y="156"/>
                        <a:pt x="128" y="156"/>
                        <a:pt x="128" y="156"/>
                      </a:cubicBezTo>
                      <a:cubicBezTo>
                        <a:pt x="128" y="157"/>
                        <a:pt x="128" y="157"/>
                        <a:pt x="128" y="157"/>
                      </a:cubicBezTo>
                      <a:cubicBezTo>
                        <a:pt x="127" y="158"/>
                        <a:pt x="127" y="158"/>
                        <a:pt x="127" y="158"/>
                      </a:cubicBezTo>
                      <a:cubicBezTo>
                        <a:pt x="128" y="160"/>
                        <a:pt x="128" y="160"/>
                        <a:pt x="128" y="160"/>
                      </a:cubicBezTo>
                      <a:cubicBezTo>
                        <a:pt x="129" y="161"/>
                        <a:pt x="129" y="161"/>
                        <a:pt x="129" y="161"/>
                      </a:cubicBezTo>
                      <a:cubicBezTo>
                        <a:pt x="131" y="161"/>
                        <a:pt x="131" y="161"/>
                        <a:pt x="131" y="161"/>
                      </a:cubicBezTo>
                      <a:cubicBezTo>
                        <a:pt x="131" y="163"/>
                        <a:pt x="131" y="163"/>
                        <a:pt x="131" y="163"/>
                      </a:cubicBezTo>
                      <a:cubicBezTo>
                        <a:pt x="129" y="164"/>
                        <a:pt x="129" y="164"/>
                        <a:pt x="129" y="164"/>
                      </a:cubicBezTo>
                      <a:cubicBezTo>
                        <a:pt x="129" y="165"/>
                        <a:pt x="129" y="165"/>
                        <a:pt x="129" y="165"/>
                      </a:cubicBezTo>
                      <a:cubicBezTo>
                        <a:pt x="129" y="166"/>
                        <a:pt x="129" y="166"/>
                        <a:pt x="129" y="166"/>
                      </a:cubicBezTo>
                      <a:cubicBezTo>
                        <a:pt x="129" y="168"/>
                        <a:pt x="129" y="168"/>
                        <a:pt x="129" y="168"/>
                      </a:cubicBezTo>
                      <a:cubicBezTo>
                        <a:pt x="129" y="169"/>
                        <a:pt x="129" y="169"/>
                        <a:pt x="129" y="169"/>
                      </a:cubicBezTo>
                      <a:cubicBezTo>
                        <a:pt x="131" y="169"/>
                        <a:pt x="131" y="169"/>
                        <a:pt x="131" y="169"/>
                      </a:cubicBezTo>
                      <a:cubicBezTo>
                        <a:pt x="131" y="170"/>
                        <a:pt x="131" y="170"/>
                        <a:pt x="131" y="170"/>
                      </a:cubicBezTo>
                      <a:cubicBezTo>
                        <a:pt x="129" y="171"/>
                        <a:pt x="129" y="171"/>
                        <a:pt x="129" y="171"/>
                      </a:cubicBezTo>
                      <a:cubicBezTo>
                        <a:pt x="129" y="174"/>
                        <a:pt x="129" y="174"/>
                        <a:pt x="129" y="174"/>
                      </a:cubicBezTo>
                      <a:cubicBezTo>
                        <a:pt x="129" y="175"/>
                        <a:pt x="129" y="175"/>
                        <a:pt x="129" y="175"/>
                      </a:cubicBezTo>
                      <a:cubicBezTo>
                        <a:pt x="129" y="176"/>
                        <a:pt x="129" y="176"/>
                        <a:pt x="129" y="176"/>
                      </a:cubicBezTo>
                      <a:cubicBezTo>
                        <a:pt x="129" y="177"/>
                        <a:pt x="129" y="177"/>
                        <a:pt x="129" y="177"/>
                      </a:cubicBezTo>
                      <a:cubicBezTo>
                        <a:pt x="131" y="179"/>
                        <a:pt x="131" y="179"/>
                        <a:pt x="131" y="179"/>
                      </a:cubicBezTo>
                      <a:cubicBezTo>
                        <a:pt x="129" y="181"/>
                        <a:pt x="129" y="181"/>
                        <a:pt x="129" y="181"/>
                      </a:cubicBezTo>
                      <a:cubicBezTo>
                        <a:pt x="129" y="182"/>
                        <a:pt x="129" y="182"/>
                        <a:pt x="129" y="182"/>
                      </a:cubicBezTo>
                      <a:cubicBezTo>
                        <a:pt x="129" y="185"/>
                        <a:pt x="129" y="185"/>
                        <a:pt x="129" y="185"/>
                      </a:cubicBezTo>
                      <a:cubicBezTo>
                        <a:pt x="129" y="186"/>
                        <a:pt x="129" y="186"/>
                        <a:pt x="129" y="186"/>
                      </a:cubicBezTo>
                      <a:cubicBezTo>
                        <a:pt x="128" y="188"/>
                        <a:pt x="128" y="188"/>
                        <a:pt x="128" y="188"/>
                      </a:cubicBezTo>
                      <a:cubicBezTo>
                        <a:pt x="127" y="188"/>
                        <a:pt x="127" y="188"/>
                        <a:pt x="127" y="188"/>
                      </a:cubicBezTo>
                      <a:cubicBezTo>
                        <a:pt x="127" y="189"/>
                        <a:pt x="127" y="189"/>
                        <a:pt x="127" y="189"/>
                      </a:cubicBezTo>
                      <a:cubicBezTo>
                        <a:pt x="126" y="190"/>
                        <a:pt x="126" y="190"/>
                        <a:pt x="126" y="190"/>
                      </a:cubicBezTo>
                      <a:cubicBezTo>
                        <a:pt x="126" y="191"/>
                        <a:pt x="126" y="191"/>
                        <a:pt x="126" y="191"/>
                      </a:cubicBezTo>
                      <a:cubicBezTo>
                        <a:pt x="124" y="193"/>
                        <a:pt x="124" y="193"/>
                        <a:pt x="124" y="193"/>
                      </a:cubicBezTo>
                      <a:cubicBezTo>
                        <a:pt x="123" y="194"/>
                        <a:pt x="123" y="194"/>
                        <a:pt x="123" y="194"/>
                      </a:cubicBezTo>
                      <a:cubicBezTo>
                        <a:pt x="124" y="195"/>
                        <a:pt x="124" y="195"/>
                        <a:pt x="124" y="195"/>
                      </a:cubicBezTo>
                      <a:cubicBezTo>
                        <a:pt x="126" y="195"/>
                        <a:pt x="126" y="195"/>
                        <a:pt x="126" y="195"/>
                      </a:cubicBezTo>
                      <a:cubicBezTo>
                        <a:pt x="126" y="198"/>
                        <a:pt x="126" y="198"/>
                        <a:pt x="126" y="198"/>
                      </a:cubicBezTo>
                      <a:cubicBezTo>
                        <a:pt x="126" y="199"/>
                        <a:pt x="126" y="199"/>
                        <a:pt x="126" y="199"/>
                      </a:cubicBezTo>
                      <a:cubicBezTo>
                        <a:pt x="126" y="201"/>
                        <a:pt x="126" y="201"/>
                        <a:pt x="126" y="201"/>
                      </a:cubicBezTo>
                      <a:cubicBezTo>
                        <a:pt x="126" y="203"/>
                        <a:pt x="126" y="203"/>
                        <a:pt x="126" y="203"/>
                      </a:cubicBezTo>
                      <a:cubicBezTo>
                        <a:pt x="124" y="204"/>
                        <a:pt x="124" y="204"/>
                        <a:pt x="124" y="204"/>
                      </a:cubicBezTo>
                      <a:cubicBezTo>
                        <a:pt x="126" y="205"/>
                        <a:pt x="126" y="205"/>
                        <a:pt x="126" y="205"/>
                      </a:cubicBezTo>
                      <a:cubicBezTo>
                        <a:pt x="127" y="207"/>
                        <a:pt x="127" y="207"/>
                        <a:pt x="127" y="207"/>
                      </a:cubicBezTo>
                      <a:cubicBezTo>
                        <a:pt x="128" y="208"/>
                        <a:pt x="128" y="208"/>
                        <a:pt x="128" y="208"/>
                      </a:cubicBezTo>
                      <a:cubicBezTo>
                        <a:pt x="128" y="209"/>
                        <a:pt x="128" y="209"/>
                        <a:pt x="128" y="209"/>
                      </a:cubicBezTo>
                      <a:cubicBezTo>
                        <a:pt x="127" y="210"/>
                        <a:pt x="127" y="210"/>
                        <a:pt x="127" y="210"/>
                      </a:cubicBezTo>
                      <a:cubicBezTo>
                        <a:pt x="128" y="212"/>
                        <a:pt x="128" y="212"/>
                        <a:pt x="128" y="212"/>
                      </a:cubicBezTo>
                      <a:cubicBezTo>
                        <a:pt x="129" y="212"/>
                        <a:pt x="129" y="212"/>
                        <a:pt x="129" y="212"/>
                      </a:cubicBezTo>
                      <a:cubicBezTo>
                        <a:pt x="129" y="213"/>
                        <a:pt x="129" y="213"/>
                        <a:pt x="129" y="213"/>
                      </a:cubicBezTo>
                      <a:cubicBezTo>
                        <a:pt x="131" y="214"/>
                        <a:pt x="131" y="214"/>
                        <a:pt x="131" y="214"/>
                      </a:cubicBezTo>
                      <a:cubicBezTo>
                        <a:pt x="132" y="215"/>
                        <a:pt x="132" y="215"/>
                        <a:pt x="132" y="215"/>
                      </a:cubicBezTo>
                      <a:cubicBezTo>
                        <a:pt x="132" y="217"/>
                        <a:pt x="132" y="217"/>
                        <a:pt x="132" y="217"/>
                      </a:cubicBezTo>
                      <a:cubicBezTo>
                        <a:pt x="133" y="217"/>
                        <a:pt x="133" y="217"/>
                        <a:pt x="133" y="217"/>
                      </a:cubicBezTo>
                      <a:cubicBezTo>
                        <a:pt x="133" y="218"/>
                        <a:pt x="133" y="218"/>
                        <a:pt x="133" y="218"/>
                      </a:cubicBezTo>
                      <a:cubicBezTo>
                        <a:pt x="132" y="218"/>
                        <a:pt x="132" y="218"/>
                        <a:pt x="132" y="218"/>
                      </a:cubicBezTo>
                      <a:cubicBezTo>
                        <a:pt x="133" y="219"/>
                        <a:pt x="133" y="219"/>
                        <a:pt x="133" y="219"/>
                      </a:cubicBezTo>
                      <a:cubicBezTo>
                        <a:pt x="133" y="220"/>
                        <a:pt x="133" y="220"/>
                        <a:pt x="133" y="220"/>
                      </a:cubicBezTo>
                      <a:cubicBezTo>
                        <a:pt x="134" y="222"/>
                        <a:pt x="134" y="222"/>
                        <a:pt x="134" y="222"/>
                      </a:cubicBezTo>
                      <a:cubicBezTo>
                        <a:pt x="136" y="223"/>
                        <a:pt x="136" y="223"/>
                        <a:pt x="136" y="223"/>
                      </a:cubicBezTo>
                      <a:cubicBezTo>
                        <a:pt x="137" y="223"/>
                        <a:pt x="137" y="223"/>
                        <a:pt x="137" y="223"/>
                      </a:cubicBezTo>
                      <a:cubicBezTo>
                        <a:pt x="137" y="225"/>
                        <a:pt x="137" y="225"/>
                        <a:pt x="137" y="225"/>
                      </a:cubicBezTo>
                      <a:cubicBezTo>
                        <a:pt x="141" y="225"/>
                        <a:pt x="141" y="225"/>
                        <a:pt x="141" y="225"/>
                      </a:cubicBezTo>
                      <a:cubicBezTo>
                        <a:pt x="139" y="224"/>
                        <a:pt x="139" y="224"/>
                        <a:pt x="139" y="224"/>
                      </a:cubicBezTo>
                      <a:cubicBezTo>
                        <a:pt x="139" y="223"/>
                        <a:pt x="139" y="223"/>
                        <a:pt x="139" y="223"/>
                      </a:cubicBezTo>
                      <a:cubicBezTo>
                        <a:pt x="139" y="222"/>
                        <a:pt x="139" y="222"/>
                        <a:pt x="139" y="222"/>
                      </a:cubicBezTo>
                      <a:cubicBezTo>
                        <a:pt x="138" y="220"/>
                        <a:pt x="138" y="220"/>
                        <a:pt x="138" y="220"/>
                      </a:cubicBezTo>
                      <a:cubicBezTo>
                        <a:pt x="137" y="219"/>
                        <a:pt x="137" y="219"/>
                        <a:pt x="137" y="219"/>
                      </a:cubicBezTo>
                      <a:cubicBezTo>
                        <a:pt x="138" y="218"/>
                        <a:pt x="138" y="218"/>
                        <a:pt x="138" y="218"/>
                      </a:cubicBezTo>
                      <a:cubicBezTo>
                        <a:pt x="139" y="219"/>
                        <a:pt x="139" y="219"/>
                        <a:pt x="139" y="219"/>
                      </a:cubicBezTo>
                      <a:cubicBezTo>
                        <a:pt x="141" y="219"/>
                        <a:pt x="141" y="219"/>
                        <a:pt x="141" y="219"/>
                      </a:cubicBezTo>
                      <a:cubicBezTo>
                        <a:pt x="141" y="220"/>
                        <a:pt x="141" y="220"/>
                        <a:pt x="141" y="220"/>
                      </a:cubicBezTo>
                      <a:cubicBezTo>
                        <a:pt x="141" y="223"/>
                        <a:pt x="141" y="223"/>
                        <a:pt x="141" y="223"/>
                      </a:cubicBezTo>
                      <a:cubicBezTo>
                        <a:pt x="143" y="223"/>
                        <a:pt x="143" y="223"/>
                        <a:pt x="143" y="223"/>
                      </a:cubicBezTo>
                      <a:cubicBezTo>
                        <a:pt x="144" y="222"/>
                        <a:pt x="144" y="222"/>
                        <a:pt x="144" y="222"/>
                      </a:cubicBezTo>
                      <a:cubicBezTo>
                        <a:pt x="143" y="220"/>
                        <a:pt x="143" y="220"/>
                        <a:pt x="143" y="220"/>
                      </a:cubicBezTo>
                      <a:cubicBezTo>
                        <a:pt x="144" y="219"/>
                        <a:pt x="144" y="219"/>
                        <a:pt x="144" y="219"/>
                      </a:cubicBezTo>
                      <a:cubicBezTo>
                        <a:pt x="144" y="218"/>
                        <a:pt x="144" y="218"/>
                        <a:pt x="144" y="218"/>
                      </a:cubicBezTo>
                      <a:cubicBezTo>
                        <a:pt x="143" y="217"/>
                        <a:pt x="143" y="217"/>
                        <a:pt x="143" y="217"/>
                      </a:cubicBezTo>
                      <a:cubicBezTo>
                        <a:pt x="143" y="215"/>
                        <a:pt x="143" y="215"/>
                        <a:pt x="143" y="215"/>
                      </a:cubicBezTo>
                      <a:cubicBezTo>
                        <a:pt x="144" y="214"/>
                        <a:pt x="144" y="214"/>
                        <a:pt x="144" y="214"/>
                      </a:cubicBezTo>
                      <a:cubicBezTo>
                        <a:pt x="146" y="214"/>
                        <a:pt x="146" y="214"/>
                        <a:pt x="146" y="214"/>
                      </a:cubicBezTo>
                      <a:cubicBezTo>
                        <a:pt x="146" y="213"/>
                        <a:pt x="146" y="213"/>
                        <a:pt x="146" y="213"/>
                      </a:cubicBezTo>
                      <a:cubicBezTo>
                        <a:pt x="146" y="212"/>
                        <a:pt x="146" y="212"/>
                        <a:pt x="146" y="212"/>
                      </a:cubicBezTo>
                      <a:cubicBezTo>
                        <a:pt x="146" y="210"/>
                        <a:pt x="146" y="210"/>
                        <a:pt x="146" y="210"/>
                      </a:cubicBezTo>
                      <a:cubicBezTo>
                        <a:pt x="146" y="209"/>
                        <a:pt x="146" y="209"/>
                        <a:pt x="146" y="209"/>
                      </a:cubicBezTo>
                      <a:cubicBezTo>
                        <a:pt x="147" y="209"/>
                        <a:pt x="147" y="209"/>
                        <a:pt x="147" y="209"/>
                      </a:cubicBezTo>
                      <a:cubicBezTo>
                        <a:pt x="147" y="208"/>
                        <a:pt x="147" y="208"/>
                        <a:pt x="147" y="208"/>
                      </a:cubicBezTo>
                      <a:cubicBezTo>
                        <a:pt x="148" y="207"/>
                        <a:pt x="148" y="207"/>
                        <a:pt x="148" y="207"/>
                      </a:cubicBezTo>
                      <a:cubicBezTo>
                        <a:pt x="148" y="205"/>
                        <a:pt x="148" y="205"/>
                        <a:pt x="148" y="205"/>
                      </a:cubicBezTo>
                      <a:cubicBezTo>
                        <a:pt x="150" y="205"/>
                        <a:pt x="150" y="205"/>
                        <a:pt x="150" y="205"/>
                      </a:cubicBezTo>
                      <a:cubicBezTo>
                        <a:pt x="151" y="204"/>
                        <a:pt x="151" y="204"/>
                        <a:pt x="151" y="204"/>
                      </a:cubicBezTo>
                      <a:cubicBezTo>
                        <a:pt x="152" y="205"/>
                        <a:pt x="152" y="205"/>
                        <a:pt x="152" y="205"/>
                      </a:cubicBezTo>
                      <a:cubicBezTo>
                        <a:pt x="153" y="205"/>
                        <a:pt x="153" y="205"/>
                        <a:pt x="153" y="205"/>
                      </a:cubicBezTo>
                      <a:cubicBezTo>
                        <a:pt x="155" y="205"/>
                        <a:pt x="155" y="205"/>
                        <a:pt x="155" y="205"/>
                      </a:cubicBezTo>
                      <a:cubicBezTo>
                        <a:pt x="156" y="204"/>
                        <a:pt x="156" y="204"/>
                        <a:pt x="156" y="204"/>
                      </a:cubicBezTo>
                      <a:cubicBezTo>
                        <a:pt x="157" y="205"/>
                        <a:pt x="157" y="205"/>
                        <a:pt x="157" y="205"/>
                      </a:cubicBezTo>
                      <a:cubicBezTo>
                        <a:pt x="160" y="204"/>
                        <a:pt x="160" y="204"/>
                        <a:pt x="160" y="204"/>
                      </a:cubicBezTo>
                      <a:cubicBezTo>
                        <a:pt x="161" y="204"/>
                        <a:pt x="161" y="204"/>
                        <a:pt x="161" y="204"/>
                      </a:cubicBezTo>
                      <a:cubicBezTo>
                        <a:pt x="163" y="205"/>
                        <a:pt x="163" y="205"/>
                        <a:pt x="163" y="205"/>
                      </a:cubicBezTo>
                      <a:cubicBezTo>
                        <a:pt x="164" y="205"/>
                        <a:pt x="164" y="205"/>
                        <a:pt x="164" y="205"/>
                      </a:cubicBezTo>
                      <a:cubicBezTo>
                        <a:pt x="166" y="205"/>
                        <a:pt x="166" y="205"/>
                        <a:pt x="166" y="205"/>
                      </a:cubicBezTo>
                      <a:cubicBezTo>
                        <a:pt x="167" y="205"/>
                        <a:pt x="167" y="205"/>
                        <a:pt x="167" y="205"/>
                      </a:cubicBezTo>
                      <a:cubicBezTo>
                        <a:pt x="168" y="204"/>
                        <a:pt x="168" y="204"/>
                        <a:pt x="168" y="204"/>
                      </a:cubicBezTo>
                      <a:cubicBezTo>
                        <a:pt x="170" y="205"/>
                        <a:pt x="170" y="205"/>
                        <a:pt x="170" y="205"/>
                      </a:cubicBezTo>
                      <a:cubicBezTo>
                        <a:pt x="171" y="207"/>
                        <a:pt x="171" y="207"/>
                        <a:pt x="171" y="207"/>
                      </a:cubicBezTo>
                      <a:cubicBezTo>
                        <a:pt x="170" y="209"/>
                        <a:pt x="170" y="209"/>
                        <a:pt x="170" y="209"/>
                      </a:cubicBezTo>
                      <a:cubicBezTo>
                        <a:pt x="172" y="208"/>
                        <a:pt x="172" y="208"/>
                        <a:pt x="172" y="208"/>
                      </a:cubicBezTo>
                      <a:cubicBezTo>
                        <a:pt x="174" y="208"/>
                        <a:pt x="174" y="208"/>
                        <a:pt x="174" y="208"/>
                      </a:cubicBezTo>
                      <a:cubicBezTo>
                        <a:pt x="174" y="207"/>
                        <a:pt x="174" y="207"/>
                        <a:pt x="174" y="207"/>
                      </a:cubicBezTo>
                      <a:cubicBezTo>
                        <a:pt x="172" y="205"/>
                        <a:pt x="172" y="205"/>
                        <a:pt x="172" y="205"/>
                      </a:cubicBezTo>
                      <a:cubicBezTo>
                        <a:pt x="174" y="204"/>
                        <a:pt x="174" y="204"/>
                        <a:pt x="174" y="204"/>
                      </a:cubicBezTo>
                      <a:cubicBezTo>
                        <a:pt x="175" y="205"/>
                        <a:pt x="175" y="205"/>
                        <a:pt x="175" y="205"/>
                      </a:cubicBezTo>
                      <a:cubicBezTo>
                        <a:pt x="176" y="205"/>
                        <a:pt x="176" y="205"/>
                        <a:pt x="176" y="205"/>
                      </a:cubicBezTo>
                      <a:cubicBezTo>
                        <a:pt x="177" y="205"/>
                        <a:pt x="177" y="205"/>
                        <a:pt x="177" y="205"/>
                      </a:cubicBezTo>
                      <a:cubicBezTo>
                        <a:pt x="178" y="205"/>
                        <a:pt x="178" y="205"/>
                        <a:pt x="178" y="205"/>
                      </a:cubicBezTo>
                      <a:cubicBezTo>
                        <a:pt x="181" y="207"/>
                        <a:pt x="181" y="207"/>
                        <a:pt x="181" y="207"/>
                      </a:cubicBezTo>
                      <a:cubicBezTo>
                        <a:pt x="180" y="208"/>
                        <a:pt x="180" y="208"/>
                        <a:pt x="180" y="208"/>
                      </a:cubicBezTo>
                      <a:cubicBezTo>
                        <a:pt x="181" y="210"/>
                        <a:pt x="181" y="210"/>
                        <a:pt x="181" y="210"/>
                      </a:cubicBezTo>
                      <a:cubicBezTo>
                        <a:pt x="181" y="212"/>
                        <a:pt x="181" y="212"/>
                        <a:pt x="181" y="212"/>
                      </a:cubicBezTo>
                      <a:cubicBezTo>
                        <a:pt x="182" y="212"/>
                        <a:pt x="182" y="212"/>
                        <a:pt x="182" y="212"/>
                      </a:cubicBezTo>
                      <a:cubicBezTo>
                        <a:pt x="182" y="213"/>
                        <a:pt x="182" y="213"/>
                        <a:pt x="182" y="213"/>
                      </a:cubicBezTo>
                      <a:cubicBezTo>
                        <a:pt x="186" y="214"/>
                        <a:pt x="186" y="214"/>
                        <a:pt x="186" y="214"/>
                      </a:cubicBezTo>
                      <a:cubicBezTo>
                        <a:pt x="188" y="214"/>
                        <a:pt x="188" y="214"/>
                        <a:pt x="188" y="214"/>
                      </a:cubicBezTo>
                      <a:cubicBezTo>
                        <a:pt x="190" y="213"/>
                        <a:pt x="190" y="213"/>
                        <a:pt x="190" y="213"/>
                      </a:cubicBezTo>
                      <a:cubicBezTo>
                        <a:pt x="190" y="215"/>
                        <a:pt x="190" y="215"/>
                        <a:pt x="190" y="215"/>
                      </a:cubicBezTo>
                      <a:cubicBezTo>
                        <a:pt x="190" y="217"/>
                        <a:pt x="190" y="217"/>
                        <a:pt x="190" y="217"/>
                      </a:cubicBezTo>
                      <a:cubicBezTo>
                        <a:pt x="190" y="218"/>
                        <a:pt x="190" y="218"/>
                        <a:pt x="190" y="218"/>
                      </a:cubicBezTo>
                      <a:cubicBezTo>
                        <a:pt x="188" y="219"/>
                        <a:pt x="188" y="219"/>
                        <a:pt x="188" y="219"/>
                      </a:cubicBezTo>
                      <a:cubicBezTo>
                        <a:pt x="192" y="219"/>
                        <a:pt x="192" y="219"/>
                        <a:pt x="192" y="219"/>
                      </a:cubicBezTo>
                      <a:cubicBezTo>
                        <a:pt x="194" y="220"/>
                        <a:pt x="194" y="220"/>
                        <a:pt x="194" y="220"/>
                      </a:cubicBezTo>
                      <a:cubicBezTo>
                        <a:pt x="194" y="219"/>
                        <a:pt x="194" y="219"/>
                        <a:pt x="194" y="219"/>
                      </a:cubicBezTo>
                      <a:cubicBezTo>
                        <a:pt x="195" y="219"/>
                        <a:pt x="195" y="219"/>
                        <a:pt x="195" y="219"/>
                      </a:cubicBezTo>
                      <a:cubicBezTo>
                        <a:pt x="196" y="219"/>
                        <a:pt x="196" y="219"/>
                        <a:pt x="196" y="219"/>
                      </a:cubicBezTo>
                      <a:cubicBezTo>
                        <a:pt x="197" y="219"/>
                        <a:pt x="197" y="219"/>
                        <a:pt x="197" y="219"/>
                      </a:cubicBezTo>
                      <a:cubicBezTo>
                        <a:pt x="197" y="218"/>
                        <a:pt x="197" y="218"/>
                        <a:pt x="197" y="218"/>
                      </a:cubicBezTo>
                      <a:cubicBezTo>
                        <a:pt x="199" y="218"/>
                        <a:pt x="199" y="218"/>
                        <a:pt x="199" y="218"/>
                      </a:cubicBezTo>
                      <a:cubicBezTo>
                        <a:pt x="209" y="213"/>
                        <a:pt x="209" y="213"/>
                        <a:pt x="209" y="213"/>
                      </a:cubicBezTo>
                      <a:cubicBezTo>
                        <a:pt x="210" y="212"/>
                        <a:pt x="210" y="212"/>
                        <a:pt x="210" y="212"/>
                      </a:cubicBezTo>
                      <a:cubicBezTo>
                        <a:pt x="212" y="210"/>
                        <a:pt x="212" y="210"/>
                        <a:pt x="212" y="210"/>
                      </a:cubicBezTo>
                      <a:cubicBezTo>
                        <a:pt x="214" y="210"/>
                        <a:pt x="214" y="210"/>
                        <a:pt x="214" y="210"/>
                      </a:cubicBezTo>
                      <a:cubicBezTo>
                        <a:pt x="214" y="212"/>
                        <a:pt x="214" y="212"/>
                        <a:pt x="214" y="212"/>
                      </a:cubicBezTo>
                      <a:cubicBezTo>
                        <a:pt x="214" y="213"/>
                        <a:pt x="214" y="213"/>
                        <a:pt x="214" y="213"/>
                      </a:cubicBezTo>
                      <a:cubicBezTo>
                        <a:pt x="214" y="214"/>
                        <a:pt x="214" y="214"/>
                        <a:pt x="214" y="214"/>
                      </a:cubicBezTo>
                      <a:cubicBezTo>
                        <a:pt x="215" y="213"/>
                        <a:pt x="215" y="213"/>
                        <a:pt x="215" y="213"/>
                      </a:cubicBezTo>
                      <a:cubicBezTo>
                        <a:pt x="215" y="212"/>
                        <a:pt x="215" y="212"/>
                        <a:pt x="215" y="212"/>
                      </a:cubicBezTo>
                      <a:cubicBezTo>
                        <a:pt x="216" y="212"/>
                        <a:pt x="216" y="212"/>
                        <a:pt x="216" y="212"/>
                      </a:cubicBezTo>
                      <a:cubicBezTo>
                        <a:pt x="218" y="213"/>
                        <a:pt x="218" y="213"/>
                        <a:pt x="218" y="213"/>
                      </a:cubicBezTo>
                      <a:cubicBezTo>
                        <a:pt x="219" y="214"/>
                        <a:pt x="219" y="214"/>
                        <a:pt x="219" y="214"/>
                      </a:cubicBezTo>
                      <a:cubicBezTo>
                        <a:pt x="220" y="213"/>
                        <a:pt x="220" y="213"/>
                        <a:pt x="220" y="213"/>
                      </a:cubicBezTo>
                      <a:cubicBezTo>
                        <a:pt x="220" y="212"/>
                        <a:pt x="220" y="212"/>
                        <a:pt x="220" y="212"/>
                      </a:cubicBezTo>
                      <a:cubicBezTo>
                        <a:pt x="221" y="212"/>
                        <a:pt x="221" y="212"/>
                        <a:pt x="221" y="212"/>
                      </a:cubicBezTo>
                      <a:cubicBezTo>
                        <a:pt x="223" y="212"/>
                        <a:pt x="223" y="212"/>
                        <a:pt x="223" y="212"/>
                      </a:cubicBezTo>
                      <a:cubicBezTo>
                        <a:pt x="224" y="210"/>
                        <a:pt x="224" y="210"/>
                        <a:pt x="224" y="210"/>
                      </a:cubicBezTo>
                      <a:cubicBezTo>
                        <a:pt x="225" y="210"/>
                        <a:pt x="225" y="210"/>
                        <a:pt x="225" y="210"/>
                      </a:cubicBezTo>
                      <a:cubicBezTo>
                        <a:pt x="226" y="210"/>
                        <a:pt x="226" y="210"/>
                        <a:pt x="226" y="210"/>
                      </a:cubicBezTo>
                      <a:cubicBezTo>
                        <a:pt x="228" y="210"/>
                        <a:pt x="228" y="210"/>
                        <a:pt x="228" y="210"/>
                      </a:cubicBezTo>
                      <a:cubicBezTo>
                        <a:pt x="229" y="209"/>
                        <a:pt x="229" y="209"/>
                        <a:pt x="229" y="209"/>
                      </a:cubicBezTo>
                      <a:cubicBezTo>
                        <a:pt x="228" y="209"/>
                        <a:pt x="228" y="209"/>
                        <a:pt x="228" y="209"/>
                      </a:cubicBezTo>
                      <a:cubicBezTo>
                        <a:pt x="229" y="208"/>
                        <a:pt x="229" y="208"/>
                        <a:pt x="229" y="208"/>
                      </a:cubicBezTo>
                      <a:cubicBezTo>
                        <a:pt x="230" y="208"/>
                        <a:pt x="230" y="208"/>
                        <a:pt x="230" y="208"/>
                      </a:cubicBezTo>
                      <a:cubicBezTo>
                        <a:pt x="231" y="207"/>
                        <a:pt x="231" y="207"/>
                        <a:pt x="231" y="207"/>
                      </a:cubicBezTo>
                      <a:cubicBezTo>
                        <a:pt x="231" y="208"/>
                        <a:pt x="231" y="208"/>
                        <a:pt x="231" y="208"/>
                      </a:cubicBezTo>
                      <a:cubicBezTo>
                        <a:pt x="233" y="209"/>
                        <a:pt x="233" y="209"/>
                        <a:pt x="233" y="209"/>
                      </a:cubicBezTo>
                      <a:cubicBezTo>
                        <a:pt x="233" y="210"/>
                        <a:pt x="233" y="210"/>
                        <a:pt x="233" y="210"/>
                      </a:cubicBezTo>
                      <a:cubicBezTo>
                        <a:pt x="234" y="212"/>
                        <a:pt x="234" y="212"/>
                        <a:pt x="234" y="212"/>
                      </a:cubicBezTo>
                      <a:cubicBezTo>
                        <a:pt x="234" y="213"/>
                        <a:pt x="234" y="213"/>
                        <a:pt x="234" y="213"/>
                      </a:cubicBezTo>
                      <a:cubicBezTo>
                        <a:pt x="234" y="214"/>
                        <a:pt x="234" y="214"/>
                        <a:pt x="234" y="214"/>
                      </a:cubicBezTo>
                      <a:cubicBezTo>
                        <a:pt x="234" y="215"/>
                        <a:pt x="234" y="215"/>
                        <a:pt x="234" y="215"/>
                      </a:cubicBezTo>
                      <a:cubicBezTo>
                        <a:pt x="237" y="217"/>
                        <a:pt x="237" y="217"/>
                        <a:pt x="237" y="217"/>
                      </a:cubicBezTo>
                      <a:cubicBezTo>
                        <a:pt x="238" y="217"/>
                        <a:pt x="238" y="217"/>
                        <a:pt x="238" y="217"/>
                      </a:cubicBezTo>
                      <a:cubicBezTo>
                        <a:pt x="239" y="217"/>
                        <a:pt x="239" y="217"/>
                        <a:pt x="239" y="217"/>
                      </a:cubicBezTo>
                      <a:cubicBezTo>
                        <a:pt x="238" y="219"/>
                        <a:pt x="238" y="219"/>
                        <a:pt x="238" y="219"/>
                      </a:cubicBezTo>
                      <a:cubicBezTo>
                        <a:pt x="239" y="219"/>
                        <a:pt x="239" y="219"/>
                        <a:pt x="239" y="219"/>
                      </a:cubicBezTo>
                      <a:cubicBezTo>
                        <a:pt x="240" y="220"/>
                        <a:pt x="240" y="220"/>
                        <a:pt x="240" y="220"/>
                      </a:cubicBezTo>
                      <a:cubicBezTo>
                        <a:pt x="242" y="220"/>
                        <a:pt x="242" y="220"/>
                        <a:pt x="242" y="220"/>
                      </a:cubicBezTo>
                      <a:cubicBezTo>
                        <a:pt x="243" y="222"/>
                        <a:pt x="243" y="222"/>
                        <a:pt x="243" y="222"/>
                      </a:cubicBezTo>
                      <a:cubicBezTo>
                        <a:pt x="243" y="223"/>
                        <a:pt x="243" y="223"/>
                        <a:pt x="243" y="223"/>
                      </a:cubicBezTo>
                      <a:cubicBezTo>
                        <a:pt x="244" y="224"/>
                        <a:pt x="244" y="224"/>
                        <a:pt x="244" y="224"/>
                      </a:cubicBezTo>
                      <a:cubicBezTo>
                        <a:pt x="245" y="225"/>
                        <a:pt x="245" y="225"/>
                        <a:pt x="245" y="225"/>
                      </a:cubicBezTo>
                      <a:cubicBezTo>
                        <a:pt x="245" y="227"/>
                        <a:pt x="245" y="227"/>
                        <a:pt x="245" y="227"/>
                      </a:cubicBezTo>
                      <a:cubicBezTo>
                        <a:pt x="245" y="228"/>
                        <a:pt x="245" y="228"/>
                        <a:pt x="245" y="228"/>
                      </a:cubicBezTo>
                      <a:cubicBezTo>
                        <a:pt x="245" y="229"/>
                        <a:pt x="245" y="229"/>
                        <a:pt x="245" y="229"/>
                      </a:cubicBezTo>
                      <a:cubicBezTo>
                        <a:pt x="245" y="232"/>
                        <a:pt x="245" y="232"/>
                        <a:pt x="245" y="232"/>
                      </a:cubicBezTo>
                      <a:cubicBezTo>
                        <a:pt x="248" y="231"/>
                        <a:pt x="248" y="231"/>
                        <a:pt x="248" y="231"/>
                      </a:cubicBezTo>
                      <a:cubicBezTo>
                        <a:pt x="249" y="229"/>
                        <a:pt x="249" y="229"/>
                        <a:pt x="249" y="229"/>
                      </a:cubicBezTo>
                      <a:cubicBezTo>
                        <a:pt x="250" y="231"/>
                        <a:pt x="250" y="231"/>
                        <a:pt x="250" y="231"/>
                      </a:cubicBezTo>
                      <a:cubicBezTo>
                        <a:pt x="251" y="231"/>
                        <a:pt x="251" y="231"/>
                        <a:pt x="251" y="231"/>
                      </a:cubicBezTo>
                      <a:cubicBezTo>
                        <a:pt x="253" y="232"/>
                        <a:pt x="253" y="232"/>
                        <a:pt x="253" y="232"/>
                      </a:cubicBezTo>
                      <a:cubicBezTo>
                        <a:pt x="253" y="234"/>
                        <a:pt x="253" y="234"/>
                        <a:pt x="253" y="234"/>
                      </a:cubicBezTo>
                      <a:cubicBezTo>
                        <a:pt x="254" y="234"/>
                        <a:pt x="254" y="234"/>
                        <a:pt x="254" y="234"/>
                      </a:cubicBezTo>
                      <a:cubicBezTo>
                        <a:pt x="256" y="236"/>
                        <a:pt x="256" y="236"/>
                        <a:pt x="256" y="236"/>
                      </a:cubicBezTo>
                      <a:cubicBezTo>
                        <a:pt x="256" y="237"/>
                        <a:pt x="256" y="237"/>
                        <a:pt x="256" y="237"/>
                      </a:cubicBezTo>
                      <a:cubicBezTo>
                        <a:pt x="258" y="241"/>
                        <a:pt x="258" y="241"/>
                        <a:pt x="258" y="241"/>
                      </a:cubicBezTo>
                      <a:cubicBezTo>
                        <a:pt x="258" y="242"/>
                        <a:pt x="258" y="242"/>
                        <a:pt x="258" y="242"/>
                      </a:cubicBezTo>
                      <a:cubicBezTo>
                        <a:pt x="258" y="243"/>
                        <a:pt x="258" y="243"/>
                        <a:pt x="258" y="243"/>
                      </a:cubicBezTo>
                      <a:cubicBezTo>
                        <a:pt x="256" y="245"/>
                        <a:pt x="256" y="245"/>
                        <a:pt x="256" y="245"/>
                      </a:cubicBezTo>
                      <a:cubicBezTo>
                        <a:pt x="256" y="247"/>
                        <a:pt x="256" y="247"/>
                        <a:pt x="256" y="247"/>
                      </a:cubicBezTo>
                      <a:cubicBezTo>
                        <a:pt x="256" y="248"/>
                        <a:pt x="256" y="248"/>
                        <a:pt x="256" y="248"/>
                      </a:cubicBezTo>
                      <a:cubicBezTo>
                        <a:pt x="258" y="248"/>
                        <a:pt x="258" y="248"/>
                        <a:pt x="258" y="248"/>
                      </a:cubicBezTo>
                      <a:cubicBezTo>
                        <a:pt x="259" y="248"/>
                        <a:pt x="259" y="248"/>
                        <a:pt x="259" y="248"/>
                      </a:cubicBezTo>
                      <a:cubicBezTo>
                        <a:pt x="260" y="248"/>
                        <a:pt x="260" y="248"/>
                        <a:pt x="260" y="248"/>
                      </a:cubicBezTo>
                      <a:cubicBezTo>
                        <a:pt x="260" y="249"/>
                        <a:pt x="260" y="249"/>
                        <a:pt x="260" y="249"/>
                      </a:cubicBezTo>
                      <a:cubicBezTo>
                        <a:pt x="259" y="252"/>
                        <a:pt x="259" y="252"/>
                        <a:pt x="259" y="252"/>
                      </a:cubicBezTo>
                      <a:cubicBezTo>
                        <a:pt x="260" y="252"/>
                        <a:pt x="260" y="252"/>
                        <a:pt x="260" y="252"/>
                      </a:cubicBezTo>
                      <a:cubicBezTo>
                        <a:pt x="260" y="253"/>
                        <a:pt x="260" y="253"/>
                        <a:pt x="260" y="253"/>
                      </a:cubicBezTo>
                      <a:cubicBezTo>
                        <a:pt x="260" y="255"/>
                        <a:pt x="260" y="255"/>
                        <a:pt x="260" y="255"/>
                      </a:cubicBezTo>
                      <a:cubicBezTo>
                        <a:pt x="260" y="256"/>
                        <a:pt x="260" y="256"/>
                        <a:pt x="260" y="256"/>
                      </a:cubicBezTo>
                      <a:cubicBezTo>
                        <a:pt x="259" y="256"/>
                        <a:pt x="259" y="256"/>
                        <a:pt x="259" y="256"/>
                      </a:cubicBezTo>
                      <a:cubicBezTo>
                        <a:pt x="260" y="257"/>
                        <a:pt x="260" y="257"/>
                        <a:pt x="260" y="257"/>
                      </a:cubicBezTo>
                      <a:cubicBezTo>
                        <a:pt x="263" y="256"/>
                        <a:pt x="263" y="256"/>
                        <a:pt x="263" y="256"/>
                      </a:cubicBezTo>
                      <a:cubicBezTo>
                        <a:pt x="264" y="255"/>
                        <a:pt x="264" y="255"/>
                        <a:pt x="264" y="255"/>
                      </a:cubicBezTo>
                      <a:cubicBezTo>
                        <a:pt x="264" y="256"/>
                        <a:pt x="264" y="256"/>
                        <a:pt x="264" y="256"/>
                      </a:cubicBezTo>
                      <a:cubicBezTo>
                        <a:pt x="264" y="257"/>
                        <a:pt x="264" y="257"/>
                        <a:pt x="264" y="257"/>
                      </a:cubicBezTo>
                      <a:cubicBezTo>
                        <a:pt x="265" y="257"/>
                        <a:pt x="265" y="257"/>
                        <a:pt x="265" y="257"/>
                      </a:cubicBezTo>
                      <a:cubicBezTo>
                        <a:pt x="267" y="257"/>
                        <a:pt x="267" y="257"/>
                        <a:pt x="267" y="257"/>
                      </a:cubicBezTo>
                      <a:cubicBezTo>
                        <a:pt x="268" y="257"/>
                        <a:pt x="268" y="257"/>
                        <a:pt x="268" y="257"/>
                      </a:cubicBezTo>
                      <a:cubicBezTo>
                        <a:pt x="269" y="256"/>
                        <a:pt x="269" y="256"/>
                        <a:pt x="269" y="256"/>
                      </a:cubicBezTo>
                      <a:cubicBezTo>
                        <a:pt x="269" y="253"/>
                        <a:pt x="269" y="253"/>
                        <a:pt x="269" y="253"/>
                      </a:cubicBezTo>
                      <a:cubicBezTo>
                        <a:pt x="270" y="253"/>
                        <a:pt x="270" y="253"/>
                        <a:pt x="270" y="253"/>
                      </a:cubicBezTo>
                      <a:cubicBezTo>
                        <a:pt x="269" y="252"/>
                        <a:pt x="269" y="252"/>
                        <a:pt x="269" y="252"/>
                      </a:cubicBezTo>
                      <a:cubicBezTo>
                        <a:pt x="268" y="251"/>
                        <a:pt x="268" y="251"/>
                        <a:pt x="268" y="251"/>
                      </a:cubicBezTo>
                      <a:cubicBezTo>
                        <a:pt x="267" y="249"/>
                        <a:pt x="267" y="249"/>
                        <a:pt x="267" y="249"/>
                      </a:cubicBezTo>
                      <a:cubicBezTo>
                        <a:pt x="264" y="248"/>
                        <a:pt x="264" y="248"/>
                        <a:pt x="264" y="248"/>
                      </a:cubicBezTo>
                      <a:cubicBezTo>
                        <a:pt x="265" y="247"/>
                        <a:pt x="265" y="247"/>
                        <a:pt x="265" y="247"/>
                      </a:cubicBezTo>
                      <a:cubicBezTo>
                        <a:pt x="265" y="245"/>
                        <a:pt x="265" y="245"/>
                        <a:pt x="265" y="245"/>
                      </a:cubicBezTo>
                      <a:cubicBezTo>
                        <a:pt x="267" y="244"/>
                        <a:pt x="267" y="244"/>
                        <a:pt x="267" y="244"/>
                      </a:cubicBezTo>
                      <a:cubicBezTo>
                        <a:pt x="267" y="243"/>
                        <a:pt x="267" y="243"/>
                        <a:pt x="267" y="243"/>
                      </a:cubicBezTo>
                      <a:cubicBezTo>
                        <a:pt x="268" y="243"/>
                        <a:pt x="268" y="243"/>
                        <a:pt x="268" y="243"/>
                      </a:cubicBezTo>
                      <a:cubicBezTo>
                        <a:pt x="269" y="242"/>
                        <a:pt x="269" y="242"/>
                        <a:pt x="269" y="242"/>
                      </a:cubicBezTo>
                      <a:cubicBezTo>
                        <a:pt x="270" y="242"/>
                        <a:pt x="270" y="242"/>
                        <a:pt x="270" y="242"/>
                      </a:cubicBezTo>
                      <a:cubicBezTo>
                        <a:pt x="270" y="243"/>
                        <a:pt x="270" y="243"/>
                        <a:pt x="270" y="243"/>
                      </a:cubicBezTo>
                      <a:cubicBezTo>
                        <a:pt x="273" y="244"/>
                        <a:pt x="273" y="244"/>
                        <a:pt x="273" y="244"/>
                      </a:cubicBezTo>
                      <a:cubicBezTo>
                        <a:pt x="273" y="245"/>
                        <a:pt x="273" y="245"/>
                        <a:pt x="273" y="245"/>
                      </a:cubicBezTo>
                      <a:cubicBezTo>
                        <a:pt x="272" y="247"/>
                        <a:pt x="272" y="247"/>
                        <a:pt x="272" y="247"/>
                      </a:cubicBezTo>
                      <a:cubicBezTo>
                        <a:pt x="272" y="248"/>
                        <a:pt x="272" y="248"/>
                        <a:pt x="272" y="248"/>
                      </a:cubicBezTo>
                      <a:cubicBezTo>
                        <a:pt x="273" y="248"/>
                        <a:pt x="273" y="248"/>
                        <a:pt x="273" y="248"/>
                      </a:cubicBezTo>
                      <a:cubicBezTo>
                        <a:pt x="274" y="249"/>
                        <a:pt x="274" y="249"/>
                        <a:pt x="274" y="249"/>
                      </a:cubicBezTo>
                      <a:cubicBezTo>
                        <a:pt x="274" y="248"/>
                        <a:pt x="274" y="248"/>
                        <a:pt x="274" y="248"/>
                      </a:cubicBezTo>
                      <a:cubicBezTo>
                        <a:pt x="275" y="249"/>
                        <a:pt x="275" y="249"/>
                        <a:pt x="275" y="249"/>
                      </a:cubicBezTo>
                      <a:cubicBezTo>
                        <a:pt x="277" y="249"/>
                        <a:pt x="277" y="249"/>
                        <a:pt x="277" y="249"/>
                      </a:cubicBezTo>
                      <a:cubicBezTo>
                        <a:pt x="278" y="249"/>
                        <a:pt x="278" y="249"/>
                        <a:pt x="278" y="249"/>
                      </a:cubicBezTo>
                      <a:cubicBezTo>
                        <a:pt x="279" y="249"/>
                        <a:pt x="279" y="249"/>
                        <a:pt x="279" y="249"/>
                      </a:cubicBezTo>
                      <a:cubicBezTo>
                        <a:pt x="280" y="249"/>
                        <a:pt x="280" y="249"/>
                        <a:pt x="280" y="249"/>
                      </a:cubicBezTo>
                      <a:cubicBezTo>
                        <a:pt x="280" y="251"/>
                        <a:pt x="280" y="251"/>
                        <a:pt x="280" y="251"/>
                      </a:cubicBezTo>
                      <a:cubicBezTo>
                        <a:pt x="282" y="251"/>
                        <a:pt x="282" y="251"/>
                        <a:pt x="282" y="251"/>
                      </a:cubicBezTo>
                      <a:cubicBezTo>
                        <a:pt x="282" y="252"/>
                        <a:pt x="282" y="252"/>
                        <a:pt x="282" y="252"/>
                      </a:cubicBezTo>
                      <a:cubicBezTo>
                        <a:pt x="283" y="253"/>
                        <a:pt x="283" y="253"/>
                        <a:pt x="283" y="253"/>
                      </a:cubicBezTo>
                      <a:cubicBezTo>
                        <a:pt x="283" y="256"/>
                        <a:pt x="283" y="256"/>
                        <a:pt x="283" y="256"/>
                      </a:cubicBezTo>
                      <a:cubicBezTo>
                        <a:pt x="284" y="256"/>
                        <a:pt x="284" y="256"/>
                        <a:pt x="284" y="256"/>
                      </a:cubicBezTo>
                      <a:cubicBezTo>
                        <a:pt x="284" y="257"/>
                        <a:pt x="284" y="257"/>
                        <a:pt x="284" y="257"/>
                      </a:cubicBezTo>
                      <a:cubicBezTo>
                        <a:pt x="284" y="258"/>
                        <a:pt x="284" y="258"/>
                        <a:pt x="284" y="258"/>
                      </a:cubicBezTo>
                      <a:cubicBezTo>
                        <a:pt x="284" y="259"/>
                        <a:pt x="284" y="259"/>
                        <a:pt x="284" y="259"/>
                      </a:cubicBezTo>
                      <a:cubicBezTo>
                        <a:pt x="284" y="261"/>
                        <a:pt x="284" y="261"/>
                        <a:pt x="284" y="261"/>
                      </a:cubicBezTo>
                      <a:cubicBezTo>
                        <a:pt x="282" y="262"/>
                        <a:pt x="282" y="262"/>
                        <a:pt x="282" y="262"/>
                      </a:cubicBezTo>
                      <a:cubicBezTo>
                        <a:pt x="280" y="263"/>
                        <a:pt x="280" y="263"/>
                        <a:pt x="280" y="263"/>
                      </a:cubicBezTo>
                      <a:cubicBezTo>
                        <a:pt x="279" y="263"/>
                        <a:pt x="279" y="263"/>
                        <a:pt x="279" y="263"/>
                      </a:cubicBezTo>
                      <a:cubicBezTo>
                        <a:pt x="279" y="264"/>
                        <a:pt x="279" y="264"/>
                        <a:pt x="279" y="264"/>
                      </a:cubicBezTo>
                      <a:cubicBezTo>
                        <a:pt x="278" y="266"/>
                        <a:pt x="278" y="266"/>
                        <a:pt x="278" y="266"/>
                      </a:cubicBezTo>
                      <a:cubicBezTo>
                        <a:pt x="277" y="266"/>
                        <a:pt x="277" y="266"/>
                        <a:pt x="277" y="266"/>
                      </a:cubicBezTo>
                      <a:cubicBezTo>
                        <a:pt x="275" y="267"/>
                        <a:pt x="275" y="267"/>
                        <a:pt x="275" y="267"/>
                      </a:cubicBezTo>
                      <a:cubicBezTo>
                        <a:pt x="273" y="268"/>
                        <a:pt x="273" y="268"/>
                        <a:pt x="273" y="268"/>
                      </a:cubicBezTo>
                      <a:cubicBezTo>
                        <a:pt x="272" y="269"/>
                        <a:pt x="272" y="269"/>
                        <a:pt x="272" y="269"/>
                      </a:cubicBezTo>
                      <a:cubicBezTo>
                        <a:pt x="272" y="271"/>
                        <a:pt x="272" y="271"/>
                        <a:pt x="272" y="271"/>
                      </a:cubicBezTo>
                      <a:cubicBezTo>
                        <a:pt x="270" y="272"/>
                        <a:pt x="270" y="272"/>
                        <a:pt x="270" y="272"/>
                      </a:cubicBezTo>
                      <a:cubicBezTo>
                        <a:pt x="270" y="275"/>
                        <a:pt x="270" y="275"/>
                        <a:pt x="270" y="275"/>
                      </a:cubicBezTo>
                      <a:cubicBezTo>
                        <a:pt x="269" y="275"/>
                        <a:pt x="269" y="275"/>
                        <a:pt x="269" y="275"/>
                      </a:cubicBezTo>
                      <a:cubicBezTo>
                        <a:pt x="269" y="276"/>
                        <a:pt x="269" y="276"/>
                        <a:pt x="269" y="276"/>
                      </a:cubicBezTo>
                      <a:cubicBezTo>
                        <a:pt x="268" y="275"/>
                        <a:pt x="268" y="275"/>
                        <a:pt x="268" y="275"/>
                      </a:cubicBezTo>
                      <a:cubicBezTo>
                        <a:pt x="267" y="276"/>
                        <a:pt x="267" y="276"/>
                        <a:pt x="267" y="276"/>
                      </a:cubicBezTo>
                      <a:cubicBezTo>
                        <a:pt x="267" y="277"/>
                        <a:pt x="267" y="277"/>
                        <a:pt x="267" y="277"/>
                      </a:cubicBezTo>
                      <a:cubicBezTo>
                        <a:pt x="265" y="277"/>
                        <a:pt x="265" y="277"/>
                        <a:pt x="265" y="277"/>
                      </a:cubicBezTo>
                      <a:cubicBezTo>
                        <a:pt x="264" y="277"/>
                        <a:pt x="264" y="277"/>
                        <a:pt x="264" y="277"/>
                      </a:cubicBezTo>
                      <a:cubicBezTo>
                        <a:pt x="263" y="277"/>
                        <a:pt x="263" y="277"/>
                        <a:pt x="263" y="277"/>
                      </a:cubicBezTo>
                      <a:cubicBezTo>
                        <a:pt x="263" y="278"/>
                        <a:pt x="263" y="278"/>
                        <a:pt x="263" y="278"/>
                      </a:cubicBezTo>
                      <a:cubicBezTo>
                        <a:pt x="263" y="280"/>
                        <a:pt x="263" y="280"/>
                        <a:pt x="263" y="280"/>
                      </a:cubicBezTo>
                      <a:cubicBezTo>
                        <a:pt x="264" y="281"/>
                        <a:pt x="264" y="281"/>
                        <a:pt x="264" y="281"/>
                      </a:cubicBezTo>
                      <a:cubicBezTo>
                        <a:pt x="264" y="282"/>
                        <a:pt x="264" y="282"/>
                        <a:pt x="264" y="282"/>
                      </a:cubicBezTo>
                      <a:cubicBezTo>
                        <a:pt x="265" y="282"/>
                        <a:pt x="265" y="282"/>
                        <a:pt x="265" y="282"/>
                      </a:cubicBezTo>
                      <a:cubicBezTo>
                        <a:pt x="265" y="283"/>
                        <a:pt x="265" y="283"/>
                        <a:pt x="265" y="283"/>
                      </a:cubicBezTo>
                      <a:cubicBezTo>
                        <a:pt x="265" y="285"/>
                        <a:pt x="265" y="285"/>
                        <a:pt x="265" y="285"/>
                      </a:cubicBezTo>
                      <a:cubicBezTo>
                        <a:pt x="264" y="287"/>
                        <a:pt x="264" y="287"/>
                        <a:pt x="264" y="287"/>
                      </a:cubicBezTo>
                      <a:cubicBezTo>
                        <a:pt x="264" y="288"/>
                        <a:pt x="264" y="288"/>
                        <a:pt x="264" y="288"/>
                      </a:cubicBezTo>
                      <a:cubicBezTo>
                        <a:pt x="263" y="290"/>
                        <a:pt x="263" y="290"/>
                        <a:pt x="263" y="290"/>
                      </a:cubicBezTo>
                      <a:cubicBezTo>
                        <a:pt x="263" y="291"/>
                        <a:pt x="263" y="291"/>
                        <a:pt x="263" y="291"/>
                      </a:cubicBezTo>
                      <a:cubicBezTo>
                        <a:pt x="262" y="292"/>
                        <a:pt x="262" y="292"/>
                        <a:pt x="262" y="292"/>
                      </a:cubicBezTo>
                      <a:cubicBezTo>
                        <a:pt x="260" y="295"/>
                        <a:pt x="260" y="295"/>
                        <a:pt x="260" y="295"/>
                      </a:cubicBezTo>
                      <a:cubicBezTo>
                        <a:pt x="263" y="296"/>
                        <a:pt x="263" y="296"/>
                        <a:pt x="263" y="296"/>
                      </a:cubicBezTo>
                      <a:cubicBezTo>
                        <a:pt x="263" y="297"/>
                        <a:pt x="263" y="297"/>
                        <a:pt x="263" y="297"/>
                      </a:cubicBezTo>
                      <a:cubicBezTo>
                        <a:pt x="263" y="299"/>
                        <a:pt x="263" y="299"/>
                        <a:pt x="263" y="299"/>
                      </a:cubicBezTo>
                      <a:cubicBezTo>
                        <a:pt x="263" y="300"/>
                        <a:pt x="263" y="300"/>
                        <a:pt x="263" y="300"/>
                      </a:cubicBezTo>
                      <a:cubicBezTo>
                        <a:pt x="262" y="301"/>
                        <a:pt x="262" y="301"/>
                        <a:pt x="262" y="301"/>
                      </a:cubicBezTo>
                      <a:cubicBezTo>
                        <a:pt x="262" y="302"/>
                        <a:pt x="262" y="302"/>
                        <a:pt x="262" y="302"/>
                      </a:cubicBezTo>
                      <a:cubicBezTo>
                        <a:pt x="260" y="302"/>
                        <a:pt x="260" y="302"/>
                        <a:pt x="260" y="302"/>
                      </a:cubicBezTo>
                      <a:cubicBezTo>
                        <a:pt x="259" y="304"/>
                        <a:pt x="259" y="304"/>
                        <a:pt x="259" y="304"/>
                      </a:cubicBezTo>
                      <a:cubicBezTo>
                        <a:pt x="258" y="305"/>
                        <a:pt x="258" y="305"/>
                        <a:pt x="258" y="305"/>
                      </a:cubicBezTo>
                      <a:cubicBezTo>
                        <a:pt x="256" y="305"/>
                        <a:pt x="256" y="305"/>
                        <a:pt x="256" y="305"/>
                      </a:cubicBezTo>
                      <a:cubicBezTo>
                        <a:pt x="256" y="306"/>
                        <a:pt x="256" y="306"/>
                        <a:pt x="256" y="306"/>
                      </a:cubicBezTo>
                      <a:cubicBezTo>
                        <a:pt x="256" y="307"/>
                        <a:pt x="256" y="307"/>
                        <a:pt x="256" y="307"/>
                      </a:cubicBezTo>
                      <a:cubicBezTo>
                        <a:pt x="256" y="309"/>
                        <a:pt x="256" y="309"/>
                        <a:pt x="256" y="309"/>
                      </a:cubicBezTo>
                      <a:cubicBezTo>
                        <a:pt x="255" y="310"/>
                        <a:pt x="255" y="310"/>
                        <a:pt x="255" y="310"/>
                      </a:cubicBezTo>
                      <a:cubicBezTo>
                        <a:pt x="255" y="311"/>
                        <a:pt x="255" y="311"/>
                        <a:pt x="255" y="311"/>
                      </a:cubicBezTo>
                      <a:cubicBezTo>
                        <a:pt x="254" y="311"/>
                        <a:pt x="254" y="311"/>
                        <a:pt x="254" y="311"/>
                      </a:cubicBezTo>
                      <a:cubicBezTo>
                        <a:pt x="254" y="312"/>
                        <a:pt x="254" y="312"/>
                        <a:pt x="254" y="312"/>
                      </a:cubicBezTo>
                      <a:cubicBezTo>
                        <a:pt x="253" y="314"/>
                        <a:pt x="253" y="314"/>
                        <a:pt x="253" y="314"/>
                      </a:cubicBezTo>
                      <a:cubicBezTo>
                        <a:pt x="254" y="314"/>
                        <a:pt x="254" y="314"/>
                        <a:pt x="254" y="314"/>
                      </a:cubicBezTo>
                      <a:cubicBezTo>
                        <a:pt x="254" y="315"/>
                        <a:pt x="254" y="315"/>
                        <a:pt x="254" y="315"/>
                      </a:cubicBezTo>
                      <a:cubicBezTo>
                        <a:pt x="258" y="316"/>
                        <a:pt x="258" y="316"/>
                        <a:pt x="258" y="316"/>
                      </a:cubicBezTo>
                      <a:cubicBezTo>
                        <a:pt x="259" y="316"/>
                        <a:pt x="259" y="316"/>
                        <a:pt x="259" y="316"/>
                      </a:cubicBezTo>
                      <a:cubicBezTo>
                        <a:pt x="260" y="316"/>
                        <a:pt x="260" y="316"/>
                        <a:pt x="260" y="316"/>
                      </a:cubicBezTo>
                      <a:cubicBezTo>
                        <a:pt x="260" y="318"/>
                        <a:pt x="260" y="318"/>
                        <a:pt x="260" y="318"/>
                      </a:cubicBezTo>
                      <a:cubicBezTo>
                        <a:pt x="262" y="314"/>
                        <a:pt x="262" y="314"/>
                        <a:pt x="262" y="314"/>
                      </a:cubicBezTo>
                      <a:cubicBezTo>
                        <a:pt x="265" y="315"/>
                        <a:pt x="265" y="315"/>
                        <a:pt x="265" y="315"/>
                      </a:cubicBezTo>
                      <a:cubicBezTo>
                        <a:pt x="268" y="315"/>
                        <a:pt x="268" y="315"/>
                        <a:pt x="268" y="315"/>
                      </a:cubicBezTo>
                      <a:cubicBezTo>
                        <a:pt x="269" y="315"/>
                        <a:pt x="269" y="315"/>
                        <a:pt x="269" y="315"/>
                      </a:cubicBezTo>
                      <a:cubicBezTo>
                        <a:pt x="272" y="315"/>
                        <a:pt x="272" y="315"/>
                        <a:pt x="272" y="315"/>
                      </a:cubicBezTo>
                      <a:cubicBezTo>
                        <a:pt x="274" y="315"/>
                        <a:pt x="274" y="315"/>
                        <a:pt x="274" y="315"/>
                      </a:cubicBezTo>
                      <a:cubicBezTo>
                        <a:pt x="274" y="316"/>
                        <a:pt x="274" y="316"/>
                        <a:pt x="274" y="316"/>
                      </a:cubicBezTo>
                      <a:cubicBezTo>
                        <a:pt x="274" y="318"/>
                        <a:pt x="274" y="318"/>
                        <a:pt x="274" y="318"/>
                      </a:cubicBezTo>
                      <a:cubicBezTo>
                        <a:pt x="274" y="319"/>
                        <a:pt x="274" y="319"/>
                        <a:pt x="274" y="319"/>
                      </a:cubicBezTo>
                      <a:cubicBezTo>
                        <a:pt x="274" y="320"/>
                        <a:pt x="274" y="320"/>
                        <a:pt x="274" y="320"/>
                      </a:cubicBezTo>
                      <a:cubicBezTo>
                        <a:pt x="274" y="321"/>
                        <a:pt x="274" y="321"/>
                        <a:pt x="274" y="321"/>
                      </a:cubicBezTo>
                      <a:cubicBezTo>
                        <a:pt x="274" y="323"/>
                        <a:pt x="274" y="323"/>
                        <a:pt x="274" y="323"/>
                      </a:cubicBezTo>
                      <a:cubicBezTo>
                        <a:pt x="274" y="324"/>
                        <a:pt x="274" y="324"/>
                        <a:pt x="274" y="324"/>
                      </a:cubicBezTo>
                      <a:cubicBezTo>
                        <a:pt x="274" y="325"/>
                        <a:pt x="274" y="325"/>
                        <a:pt x="274" y="325"/>
                      </a:cubicBezTo>
                      <a:cubicBezTo>
                        <a:pt x="273" y="326"/>
                        <a:pt x="273" y="326"/>
                        <a:pt x="273" y="326"/>
                      </a:cubicBezTo>
                      <a:cubicBezTo>
                        <a:pt x="273" y="328"/>
                        <a:pt x="273" y="328"/>
                        <a:pt x="273" y="328"/>
                      </a:cubicBezTo>
                      <a:cubicBezTo>
                        <a:pt x="274" y="329"/>
                        <a:pt x="274" y="329"/>
                        <a:pt x="274" y="329"/>
                      </a:cubicBezTo>
                      <a:cubicBezTo>
                        <a:pt x="275" y="329"/>
                        <a:pt x="275" y="329"/>
                        <a:pt x="275" y="329"/>
                      </a:cubicBezTo>
                      <a:cubicBezTo>
                        <a:pt x="274" y="330"/>
                        <a:pt x="274" y="330"/>
                        <a:pt x="274" y="330"/>
                      </a:cubicBezTo>
                      <a:cubicBezTo>
                        <a:pt x="273" y="331"/>
                        <a:pt x="273" y="331"/>
                        <a:pt x="273" y="331"/>
                      </a:cubicBezTo>
                      <a:cubicBezTo>
                        <a:pt x="274" y="333"/>
                        <a:pt x="274" y="333"/>
                        <a:pt x="274" y="333"/>
                      </a:cubicBezTo>
                      <a:cubicBezTo>
                        <a:pt x="275" y="334"/>
                        <a:pt x="275" y="334"/>
                        <a:pt x="275" y="334"/>
                      </a:cubicBezTo>
                      <a:cubicBezTo>
                        <a:pt x="277" y="334"/>
                        <a:pt x="277" y="334"/>
                        <a:pt x="277" y="334"/>
                      </a:cubicBezTo>
                      <a:cubicBezTo>
                        <a:pt x="277" y="335"/>
                        <a:pt x="277" y="335"/>
                        <a:pt x="277" y="335"/>
                      </a:cubicBezTo>
                      <a:cubicBezTo>
                        <a:pt x="278" y="335"/>
                        <a:pt x="278" y="335"/>
                        <a:pt x="278" y="335"/>
                      </a:cubicBezTo>
                      <a:cubicBezTo>
                        <a:pt x="278" y="337"/>
                        <a:pt x="278" y="337"/>
                        <a:pt x="278" y="337"/>
                      </a:cubicBezTo>
                      <a:cubicBezTo>
                        <a:pt x="279" y="339"/>
                        <a:pt x="279" y="339"/>
                        <a:pt x="279" y="339"/>
                      </a:cubicBezTo>
                      <a:cubicBezTo>
                        <a:pt x="280" y="339"/>
                        <a:pt x="280" y="339"/>
                        <a:pt x="280" y="339"/>
                      </a:cubicBezTo>
                      <a:cubicBezTo>
                        <a:pt x="279" y="340"/>
                        <a:pt x="279" y="340"/>
                        <a:pt x="279" y="340"/>
                      </a:cubicBezTo>
                      <a:cubicBezTo>
                        <a:pt x="280" y="342"/>
                        <a:pt x="280" y="342"/>
                        <a:pt x="280" y="342"/>
                      </a:cubicBezTo>
                      <a:cubicBezTo>
                        <a:pt x="280" y="343"/>
                        <a:pt x="280" y="343"/>
                        <a:pt x="280" y="343"/>
                      </a:cubicBezTo>
                      <a:cubicBezTo>
                        <a:pt x="282" y="345"/>
                        <a:pt x="282" y="345"/>
                        <a:pt x="282" y="345"/>
                      </a:cubicBezTo>
                      <a:cubicBezTo>
                        <a:pt x="282" y="346"/>
                        <a:pt x="282" y="346"/>
                        <a:pt x="282" y="346"/>
                      </a:cubicBezTo>
                      <a:cubicBezTo>
                        <a:pt x="280" y="348"/>
                        <a:pt x="280" y="348"/>
                        <a:pt x="280" y="348"/>
                      </a:cubicBezTo>
                      <a:cubicBezTo>
                        <a:pt x="279" y="349"/>
                        <a:pt x="279" y="349"/>
                        <a:pt x="279" y="349"/>
                      </a:cubicBezTo>
                      <a:cubicBezTo>
                        <a:pt x="278" y="349"/>
                        <a:pt x="278" y="349"/>
                        <a:pt x="278" y="349"/>
                      </a:cubicBezTo>
                      <a:cubicBezTo>
                        <a:pt x="277" y="350"/>
                        <a:pt x="277" y="350"/>
                        <a:pt x="277" y="350"/>
                      </a:cubicBezTo>
                      <a:cubicBezTo>
                        <a:pt x="273" y="351"/>
                        <a:pt x="273" y="351"/>
                        <a:pt x="273" y="351"/>
                      </a:cubicBezTo>
                      <a:cubicBezTo>
                        <a:pt x="272" y="351"/>
                        <a:pt x="272" y="351"/>
                        <a:pt x="272" y="351"/>
                      </a:cubicBezTo>
                      <a:cubicBezTo>
                        <a:pt x="270" y="354"/>
                        <a:pt x="270" y="354"/>
                        <a:pt x="270" y="354"/>
                      </a:cubicBezTo>
                      <a:cubicBezTo>
                        <a:pt x="269" y="355"/>
                        <a:pt x="269" y="355"/>
                        <a:pt x="269" y="355"/>
                      </a:cubicBezTo>
                      <a:cubicBezTo>
                        <a:pt x="268" y="355"/>
                        <a:pt x="268" y="355"/>
                        <a:pt x="268" y="355"/>
                      </a:cubicBezTo>
                      <a:cubicBezTo>
                        <a:pt x="267" y="356"/>
                        <a:pt x="267" y="356"/>
                        <a:pt x="267" y="356"/>
                      </a:cubicBezTo>
                      <a:cubicBezTo>
                        <a:pt x="264" y="356"/>
                        <a:pt x="264" y="356"/>
                        <a:pt x="264" y="356"/>
                      </a:cubicBezTo>
                      <a:cubicBezTo>
                        <a:pt x="263" y="355"/>
                        <a:pt x="263" y="355"/>
                        <a:pt x="263" y="355"/>
                      </a:cubicBezTo>
                      <a:cubicBezTo>
                        <a:pt x="260" y="355"/>
                        <a:pt x="260" y="355"/>
                        <a:pt x="260" y="355"/>
                      </a:cubicBezTo>
                      <a:cubicBezTo>
                        <a:pt x="259" y="356"/>
                        <a:pt x="259" y="356"/>
                        <a:pt x="259" y="356"/>
                      </a:cubicBezTo>
                      <a:cubicBezTo>
                        <a:pt x="259" y="358"/>
                        <a:pt x="259" y="358"/>
                        <a:pt x="259" y="358"/>
                      </a:cubicBezTo>
                      <a:cubicBezTo>
                        <a:pt x="258" y="359"/>
                        <a:pt x="258" y="359"/>
                        <a:pt x="258" y="359"/>
                      </a:cubicBezTo>
                      <a:cubicBezTo>
                        <a:pt x="256" y="359"/>
                        <a:pt x="256" y="359"/>
                        <a:pt x="256" y="359"/>
                      </a:cubicBezTo>
                      <a:cubicBezTo>
                        <a:pt x="256" y="362"/>
                        <a:pt x="256" y="362"/>
                        <a:pt x="256" y="362"/>
                      </a:cubicBezTo>
                      <a:cubicBezTo>
                        <a:pt x="255" y="363"/>
                        <a:pt x="255" y="363"/>
                        <a:pt x="255" y="363"/>
                      </a:cubicBezTo>
                      <a:cubicBezTo>
                        <a:pt x="254" y="363"/>
                        <a:pt x="254" y="363"/>
                        <a:pt x="254" y="363"/>
                      </a:cubicBezTo>
                      <a:cubicBezTo>
                        <a:pt x="254" y="364"/>
                        <a:pt x="254" y="364"/>
                        <a:pt x="254" y="364"/>
                      </a:cubicBezTo>
                      <a:cubicBezTo>
                        <a:pt x="253" y="365"/>
                        <a:pt x="253" y="365"/>
                        <a:pt x="253" y="365"/>
                      </a:cubicBezTo>
                      <a:cubicBezTo>
                        <a:pt x="251" y="367"/>
                        <a:pt x="251" y="367"/>
                        <a:pt x="251" y="367"/>
                      </a:cubicBezTo>
                      <a:cubicBezTo>
                        <a:pt x="251" y="368"/>
                        <a:pt x="251" y="368"/>
                        <a:pt x="251" y="368"/>
                      </a:cubicBezTo>
                      <a:cubicBezTo>
                        <a:pt x="251" y="369"/>
                        <a:pt x="251" y="369"/>
                        <a:pt x="251" y="369"/>
                      </a:cubicBezTo>
                      <a:cubicBezTo>
                        <a:pt x="251" y="370"/>
                        <a:pt x="251" y="370"/>
                        <a:pt x="251" y="370"/>
                      </a:cubicBezTo>
                      <a:cubicBezTo>
                        <a:pt x="253" y="373"/>
                        <a:pt x="253" y="373"/>
                        <a:pt x="253" y="373"/>
                      </a:cubicBezTo>
                      <a:cubicBezTo>
                        <a:pt x="254" y="373"/>
                        <a:pt x="254" y="373"/>
                        <a:pt x="254" y="373"/>
                      </a:cubicBezTo>
                      <a:cubicBezTo>
                        <a:pt x="254" y="374"/>
                        <a:pt x="254" y="374"/>
                        <a:pt x="254" y="374"/>
                      </a:cubicBezTo>
                      <a:cubicBezTo>
                        <a:pt x="254" y="375"/>
                        <a:pt x="254" y="375"/>
                        <a:pt x="254" y="375"/>
                      </a:cubicBezTo>
                      <a:cubicBezTo>
                        <a:pt x="256" y="378"/>
                        <a:pt x="256" y="378"/>
                        <a:pt x="256" y="378"/>
                      </a:cubicBezTo>
                      <a:cubicBezTo>
                        <a:pt x="256" y="377"/>
                        <a:pt x="256" y="377"/>
                        <a:pt x="256" y="377"/>
                      </a:cubicBezTo>
                      <a:cubicBezTo>
                        <a:pt x="258" y="377"/>
                        <a:pt x="258" y="377"/>
                        <a:pt x="258" y="377"/>
                      </a:cubicBezTo>
                      <a:cubicBezTo>
                        <a:pt x="258" y="378"/>
                        <a:pt x="258" y="378"/>
                        <a:pt x="258" y="378"/>
                      </a:cubicBezTo>
                      <a:cubicBezTo>
                        <a:pt x="258" y="379"/>
                        <a:pt x="258" y="379"/>
                        <a:pt x="258" y="379"/>
                      </a:cubicBezTo>
                      <a:cubicBezTo>
                        <a:pt x="259" y="380"/>
                        <a:pt x="259" y="380"/>
                        <a:pt x="259" y="380"/>
                      </a:cubicBezTo>
                      <a:cubicBezTo>
                        <a:pt x="258" y="380"/>
                        <a:pt x="258" y="380"/>
                        <a:pt x="258" y="380"/>
                      </a:cubicBezTo>
                      <a:cubicBezTo>
                        <a:pt x="258" y="382"/>
                        <a:pt x="258" y="382"/>
                        <a:pt x="258" y="382"/>
                      </a:cubicBezTo>
                      <a:cubicBezTo>
                        <a:pt x="256" y="383"/>
                        <a:pt x="256" y="383"/>
                        <a:pt x="256" y="383"/>
                      </a:cubicBezTo>
                      <a:cubicBezTo>
                        <a:pt x="255" y="384"/>
                        <a:pt x="255" y="384"/>
                        <a:pt x="255" y="384"/>
                      </a:cubicBezTo>
                      <a:cubicBezTo>
                        <a:pt x="254" y="384"/>
                        <a:pt x="254" y="384"/>
                        <a:pt x="254" y="384"/>
                      </a:cubicBezTo>
                      <a:cubicBezTo>
                        <a:pt x="254" y="386"/>
                        <a:pt x="254" y="386"/>
                        <a:pt x="254" y="386"/>
                      </a:cubicBezTo>
                      <a:cubicBezTo>
                        <a:pt x="253" y="387"/>
                        <a:pt x="253" y="387"/>
                        <a:pt x="253" y="387"/>
                      </a:cubicBezTo>
                      <a:cubicBezTo>
                        <a:pt x="251" y="387"/>
                        <a:pt x="251" y="387"/>
                        <a:pt x="251" y="387"/>
                      </a:cubicBezTo>
                      <a:cubicBezTo>
                        <a:pt x="253" y="389"/>
                        <a:pt x="253" y="389"/>
                        <a:pt x="253" y="389"/>
                      </a:cubicBezTo>
                      <a:cubicBezTo>
                        <a:pt x="254" y="388"/>
                        <a:pt x="254" y="388"/>
                        <a:pt x="254" y="388"/>
                      </a:cubicBezTo>
                      <a:cubicBezTo>
                        <a:pt x="255" y="389"/>
                        <a:pt x="255" y="389"/>
                        <a:pt x="255" y="389"/>
                      </a:cubicBezTo>
                      <a:cubicBezTo>
                        <a:pt x="258" y="389"/>
                        <a:pt x="258" y="389"/>
                        <a:pt x="258" y="389"/>
                      </a:cubicBezTo>
                      <a:cubicBezTo>
                        <a:pt x="260" y="388"/>
                        <a:pt x="260" y="388"/>
                        <a:pt x="260" y="388"/>
                      </a:cubicBezTo>
                      <a:cubicBezTo>
                        <a:pt x="262" y="389"/>
                        <a:pt x="262" y="389"/>
                        <a:pt x="262" y="389"/>
                      </a:cubicBezTo>
                      <a:cubicBezTo>
                        <a:pt x="262" y="391"/>
                        <a:pt x="262" y="391"/>
                        <a:pt x="262" y="391"/>
                      </a:cubicBezTo>
                      <a:cubicBezTo>
                        <a:pt x="264" y="392"/>
                        <a:pt x="264" y="392"/>
                        <a:pt x="264" y="392"/>
                      </a:cubicBezTo>
                      <a:cubicBezTo>
                        <a:pt x="267" y="393"/>
                        <a:pt x="267" y="393"/>
                        <a:pt x="267" y="393"/>
                      </a:cubicBezTo>
                      <a:cubicBezTo>
                        <a:pt x="268" y="393"/>
                        <a:pt x="268" y="393"/>
                        <a:pt x="268" y="393"/>
                      </a:cubicBezTo>
                      <a:cubicBezTo>
                        <a:pt x="268" y="394"/>
                        <a:pt x="268" y="394"/>
                        <a:pt x="268" y="394"/>
                      </a:cubicBezTo>
                      <a:cubicBezTo>
                        <a:pt x="268" y="396"/>
                        <a:pt x="268" y="396"/>
                        <a:pt x="268" y="396"/>
                      </a:cubicBezTo>
                      <a:cubicBezTo>
                        <a:pt x="267" y="398"/>
                        <a:pt x="267" y="398"/>
                        <a:pt x="267" y="398"/>
                      </a:cubicBezTo>
                      <a:cubicBezTo>
                        <a:pt x="268" y="399"/>
                        <a:pt x="268" y="399"/>
                        <a:pt x="268" y="399"/>
                      </a:cubicBezTo>
                      <a:cubicBezTo>
                        <a:pt x="269" y="398"/>
                        <a:pt x="269" y="398"/>
                        <a:pt x="269" y="398"/>
                      </a:cubicBezTo>
                      <a:cubicBezTo>
                        <a:pt x="270" y="398"/>
                        <a:pt x="270" y="398"/>
                        <a:pt x="270" y="398"/>
                      </a:cubicBezTo>
                      <a:cubicBezTo>
                        <a:pt x="272" y="398"/>
                        <a:pt x="272" y="398"/>
                        <a:pt x="272" y="398"/>
                      </a:cubicBezTo>
                      <a:cubicBezTo>
                        <a:pt x="274" y="399"/>
                        <a:pt x="274" y="399"/>
                        <a:pt x="274" y="399"/>
                      </a:cubicBezTo>
                      <a:cubicBezTo>
                        <a:pt x="275" y="398"/>
                        <a:pt x="275" y="398"/>
                        <a:pt x="275" y="398"/>
                      </a:cubicBezTo>
                      <a:cubicBezTo>
                        <a:pt x="277" y="399"/>
                        <a:pt x="277" y="399"/>
                        <a:pt x="277" y="399"/>
                      </a:cubicBezTo>
                      <a:cubicBezTo>
                        <a:pt x="278" y="399"/>
                        <a:pt x="278" y="399"/>
                        <a:pt x="278" y="399"/>
                      </a:cubicBezTo>
                      <a:cubicBezTo>
                        <a:pt x="280" y="398"/>
                        <a:pt x="280" y="398"/>
                        <a:pt x="280" y="398"/>
                      </a:cubicBezTo>
                      <a:cubicBezTo>
                        <a:pt x="283" y="398"/>
                        <a:pt x="283" y="398"/>
                        <a:pt x="283" y="398"/>
                      </a:cubicBezTo>
                      <a:cubicBezTo>
                        <a:pt x="286" y="397"/>
                        <a:pt x="286" y="397"/>
                        <a:pt x="286" y="397"/>
                      </a:cubicBezTo>
                      <a:cubicBezTo>
                        <a:pt x="288" y="397"/>
                        <a:pt x="288" y="397"/>
                        <a:pt x="288" y="397"/>
                      </a:cubicBezTo>
                      <a:cubicBezTo>
                        <a:pt x="289" y="397"/>
                        <a:pt x="289" y="397"/>
                        <a:pt x="289" y="397"/>
                      </a:cubicBezTo>
                      <a:cubicBezTo>
                        <a:pt x="291" y="397"/>
                        <a:pt x="291" y="397"/>
                        <a:pt x="291" y="397"/>
                      </a:cubicBezTo>
                      <a:cubicBezTo>
                        <a:pt x="292" y="397"/>
                        <a:pt x="292" y="397"/>
                        <a:pt x="292" y="397"/>
                      </a:cubicBezTo>
                      <a:cubicBezTo>
                        <a:pt x="296" y="398"/>
                        <a:pt x="296" y="398"/>
                        <a:pt x="296" y="398"/>
                      </a:cubicBezTo>
                      <a:cubicBezTo>
                        <a:pt x="297" y="398"/>
                        <a:pt x="297" y="398"/>
                        <a:pt x="297" y="398"/>
                      </a:cubicBezTo>
                      <a:cubicBezTo>
                        <a:pt x="299" y="396"/>
                        <a:pt x="299" y="396"/>
                        <a:pt x="299" y="396"/>
                      </a:cubicBezTo>
                      <a:cubicBezTo>
                        <a:pt x="301" y="396"/>
                        <a:pt x="301" y="396"/>
                        <a:pt x="301" y="396"/>
                      </a:cubicBezTo>
                      <a:cubicBezTo>
                        <a:pt x="302" y="396"/>
                        <a:pt x="302" y="396"/>
                        <a:pt x="302" y="396"/>
                      </a:cubicBezTo>
                      <a:cubicBezTo>
                        <a:pt x="302" y="397"/>
                        <a:pt x="302" y="397"/>
                        <a:pt x="302" y="397"/>
                      </a:cubicBezTo>
                      <a:cubicBezTo>
                        <a:pt x="306" y="399"/>
                        <a:pt x="306" y="399"/>
                        <a:pt x="306" y="399"/>
                      </a:cubicBezTo>
                      <a:cubicBezTo>
                        <a:pt x="307" y="399"/>
                        <a:pt x="307" y="399"/>
                        <a:pt x="307" y="399"/>
                      </a:cubicBezTo>
                      <a:cubicBezTo>
                        <a:pt x="308" y="399"/>
                        <a:pt x="308" y="399"/>
                        <a:pt x="308" y="399"/>
                      </a:cubicBezTo>
                      <a:cubicBezTo>
                        <a:pt x="310" y="401"/>
                        <a:pt x="310" y="401"/>
                        <a:pt x="310" y="401"/>
                      </a:cubicBezTo>
                      <a:cubicBezTo>
                        <a:pt x="311" y="402"/>
                        <a:pt x="311" y="402"/>
                        <a:pt x="311" y="402"/>
                      </a:cubicBezTo>
                      <a:cubicBezTo>
                        <a:pt x="312" y="402"/>
                        <a:pt x="312" y="402"/>
                        <a:pt x="312" y="402"/>
                      </a:cubicBezTo>
                      <a:cubicBezTo>
                        <a:pt x="313" y="404"/>
                        <a:pt x="313" y="404"/>
                        <a:pt x="313" y="404"/>
                      </a:cubicBezTo>
                      <a:cubicBezTo>
                        <a:pt x="317" y="404"/>
                        <a:pt x="317" y="404"/>
                        <a:pt x="317" y="404"/>
                      </a:cubicBezTo>
                      <a:cubicBezTo>
                        <a:pt x="318" y="406"/>
                        <a:pt x="318" y="406"/>
                        <a:pt x="318" y="406"/>
                      </a:cubicBezTo>
                      <a:cubicBezTo>
                        <a:pt x="321" y="406"/>
                        <a:pt x="321" y="406"/>
                        <a:pt x="321" y="406"/>
                      </a:cubicBezTo>
                      <a:cubicBezTo>
                        <a:pt x="322" y="404"/>
                        <a:pt x="322" y="404"/>
                        <a:pt x="322" y="404"/>
                      </a:cubicBezTo>
                      <a:cubicBezTo>
                        <a:pt x="323" y="406"/>
                        <a:pt x="323" y="406"/>
                        <a:pt x="323" y="406"/>
                      </a:cubicBezTo>
                      <a:cubicBezTo>
                        <a:pt x="324" y="408"/>
                        <a:pt x="324" y="408"/>
                        <a:pt x="324" y="408"/>
                      </a:cubicBezTo>
                      <a:cubicBezTo>
                        <a:pt x="329" y="408"/>
                        <a:pt x="329" y="408"/>
                        <a:pt x="329" y="408"/>
                      </a:cubicBezTo>
                      <a:cubicBezTo>
                        <a:pt x="332" y="408"/>
                        <a:pt x="332" y="408"/>
                        <a:pt x="332" y="408"/>
                      </a:cubicBezTo>
                      <a:cubicBezTo>
                        <a:pt x="333" y="410"/>
                        <a:pt x="333" y="410"/>
                        <a:pt x="333" y="410"/>
                      </a:cubicBezTo>
                      <a:cubicBezTo>
                        <a:pt x="335" y="411"/>
                        <a:pt x="335" y="411"/>
                        <a:pt x="335" y="411"/>
                      </a:cubicBezTo>
                      <a:cubicBezTo>
                        <a:pt x="336" y="412"/>
                        <a:pt x="336" y="412"/>
                        <a:pt x="336" y="412"/>
                      </a:cubicBezTo>
                      <a:cubicBezTo>
                        <a:pt x="336" y="411"/>
                        <a:pt x="336" y="411"/>
                        <a:pt x="336" y="411"/>
                      </a:cubicBezTo>
                      <a:cubicBezTo>
                        <a:pt x="337" y="412"/>
                        <a:pt x="337" y="412"/>
                        <a:pt x="337" y="412"/>
                      </a:cubicBezTo>
                      <a:cubicBezTo>
                        <a:pt x="340" y="412"/>
                        <a:pt x="340" y="412"/>
                        <a:pt x="340" y="412"/>
                      </a:cubicBezTo>
                      <a:cubicBezTo>
                        <a:pt x="341" y="415"/>
                        <a:pt x="341" y="415"/>
                        <a:pt x="341" y="415"/>
                      </a:cubicBezTo>
                      <a:cubicBezTo>
                        <a:pt x="346" y="412"/>
                        <a:pt x="346" y="412"/>
                        <a:pt x="346" y="412"/>
                      </a:cubicBezTo>
                      <a:cubicBezTo>
                        <a:pt x="351" y="411"/>
                        <a:pt x="351" y="411"/>
                        <a:pt x="351" y="411"/>
                      </a:cubicBezTo>
                      <a:cubicBezTo>
                        <a:pt x="352" y="411"/>
                        <a:pt x="352" y="411"/>
                        <a:pt x="352" y="411"/>
                      </a:cubicBezTo>
                      <a:cubicBezTo>
                        <a:pt x="356" y="410"/>
                        <a:pt x="356" y="410"/>
                        <a:pt x="356" y="410"/>
                      </a:cubicBezTo>
                      <a:cubicBezTo>
                        <a:pt x="360" y="411"/>
                        <a:pt x="360" y="411"/>
                        <a:pt x="360" y="411"/>
                      </a:cubicBezTo>
                      <a:cubicBezTo>
                        <a:pt x="362" y="410"/>
                        <a:pt x="362" y="410"/>
                        <a:pt x="362" y="410"/>
                      </a:cubicBezTo>
                      <a:cubicBezTo>
                        <a:pt x="364" y="411"/>
                        <a:pt x="364" y="411"/>
                        <a:pt x="364" y="411"/>
                      </a:cubicBezTo>
                      <a:cubicBezTo>
                        <a:pt x="365" y="408"/>
                        <a:pt x="365" y="408"/>
                        <a:pt x="365" y="408"/>
                      </a:cubicBezTo>
                      <a:cubicBezTo>
                        <a:pt x="366" y="406"/>
                        <a:pt x="366" y="406"/>
                        <a:pt x="366" y="406"/>
                      </a:cubicBezTo>
                      <a:cubicBezTo>
                        <a:pt x="367" y="404"/>
                        <a:pt x="367" y="404"/>
                        <a:pt x="367" y="404"/>
                      </a:cubicBezTo>
                      <a:cubicBezTo>
                        <a:pt x="369" y="403"/>
                        <a:pt x="369" y="403"/>
                        <a:pt x="369" y="403"/>
                      </a:cubicBezTo>
                      <a:cubicBezTo>
                        <a:pt x="370" y="402"/>
                        <a:pt x="370" y="402"/>
                        <a:pt x="370" y="402"/>
                      </a:cubicBezTo>
                      <a:cubicBezTo>
                        <a:pt x="373" y="402"/>
                        <a:pt x="373" y="402"/>
                        <a:pt x="373" y="402"/>
                      </a:cubicBezTo>
                      <a:cubicBezTo>
                        <a:pt x="375" y="402"/>
                        <a:pt x="375" y="402"/>
                        <a:pt x="375" y="402"/>
                      </a:cubicBezTo>
                      <a:cubicBezTo>
                        <a:pt x="376" y="402"/>
                        <a:pt x="376" y="402"/>
                        <a:pt x="376" y="402"/>
                      </a:cubicBezTo>
                      <a:cubicBezTo>
                        <a:pt x="379" y="399"/>
                        <a:pt x="379" y="399"/>
                        <a:pt x="379" y="399"/>
                      </a:cubicBezTo>
                      <a:cubicBezTo>
                        <a:pt x="380" y="399"/>
                        <a:pt x="380" y="399"/>
                        <a:pt x="380" y="399"/>
                      </a:cubicBezTo>
                      <a:cubicBezTo>
                        <a:pt x="380" y="397"/>
                        <a:pt x="380" y="397"/>
                        <a:pt x="380" y="397"/>
                      </a:cubicBezTo>
                      <a:cubicBezTo>
                        <a:pt x="381" y="397"/>
                        <a:pt x="381" y="397"/>
                        <a:pt x="381" y="397"/>
                      </a:cubicBezTo>
                      <a:cubicBezTo>
                        <a:pt x="383" y="396"/>
                        <a:pt x="383" y="396"/>
                        <a:pt x="383" y="396"/>
                      </a:cubicBezTo>
                      <a:cubicBezTo>
                        <a:pt x="385" y="396"/>
                        <a:pt x="385" y="396"/>
                        <a:pt x="385" y="396"/>
                      </a:cubicBezTo>
                      <a:cubicBezTo>
                        <a:pt x="386" y="394"/>
                        <a:pt x="386" y="394"/>
                        <a:pt x="386" y="394"/>
                      </a:cubicBezTo>
                      <a:cubicBezTo>
                        <a:pt x="388" y="394"/>
                        <a:pt x="388" y="394"/>
                        <a:pt x="388" y="394"/>
                      </a:cubicBezTo>
                      <a:cubicBezTo>
                        <a:pt x="389" y="396"/>
                        <a:pt x="389" y="396"/>
                        <a:pt x="389" y="396"/>
                      </a:cubicBezTo>
                      <a:cubicBezTo>
                        <a:pt x="390" y="396"/>
                        <a:pt x="390" y="396"/>
                        <a:pt x="390" y="396"/>
                      </a:cubicBezTo>
                      <a:cubicBezTo>
                        <a:pt x="391" y="396"/>
                        <a:pt x="391" y="396"/>
                        <a:pt x="391" y="396"/>
                      </a:cubicBezTo>
                      <a:cubicBezTo>
                        <a:pt x="394" y="396"/>
                        <a:pt x="394" y="396"/>
                        <a:pt x="394" y="396"/>
                      </a:cubicBezTo>
                      <a:cubicBezTo>
                        <a:pt x="397" y="394"/>
                        <a:pt x="397" y="394"/>
                        <a:pt x="397" y="394"/>
                      </a:cubicBezTo>
                      <a:cubicBezTo>
                        <a:pt x="398" y="396"/>
                        <a:pt x="398" y="396"/>
                        <a:pt x="398" y="396"/>
                      </a:cubicBezTo>
                      <a:cubicBezTo>
                        <a:pt x="399" y="394"/>
                        <a:pt x="399" y="394"/>
                        <a:pt x="399" y="394"/>
                      </a:cubicBezTo>
                      <a:cubicBezTo>
                        <a:pt x="400" y="394"/>
                        <a:pt x="400" y="394"/>
                        <a:pt x="400" y="394"/>
                      </a:cubicBezTo>
                      <a:cubicBezTo>
                        <a:pt x="402" y="394"/>
                        <a:pt x="402" y="394"/>
                        <a:pt x="402" y="394"/>
                      </a:cubicBezTo>
                      <a:cubicBezTo>
                        <a:pt x="403" y="393"/>
                        <a:pt x="403" y="393"/>
                        <a:pt x="403" y="393"/>
                      </a:cubicBezTo>
                      <a:cubicBezTo>
                        <a:pt x="406" y="393"/>
                        <a:pt x="406" y="393"/>
                        <a:pt x="406" y="393"/>
                      </a:cubicBezTo>
                      <a:cubicBezTo>
                        <a:pt x="408" y="393"/>
                        <a:pt x="408" y="393"/>
                        <a:pt x="408" y="393"/>
                      </a:cubicBezTo>
                      <a:cubicBezTo>
                        <a:pt x="409" y="392"/>
                        <a:pt x="409" y="392"/>
                        <a:pt x="409" y="392"/>
                      </a:cubicBezTo>
                      <a:cubicBezTo>
                        <a:pt x="410" y="392"/>
                        <a:pt x="410" y="392"/>
                        <a:pt x="410" y="392"/>
                      </a:cubicBezTo>
                      <a:cubicBezTo>
                        <a:pt x="411" y="392"/>
                        <a:pt x="411" y="392"/>
                        <a:pt x="411" y="392"/>
                      </a:cubicBezTo>
                      <a:cubicBezTo>
                        <a:pt x="413" y="392"/>
                        <a:pt x="413" y="392"/>
                        <a:pt x="413" y="392"/>
                      </a:cubicBezTo>
                      <a:cubicBezTo>
                        <a:pt x="414" y="392"/>
                        <a:pt x="414" y="392"/>
                        <a:pt x="414" y="392"/>
                      </a:cubicBezTo>
                      <a:cubicBezTo>
                        <a:pt x="416" y="393"/>
                        <a:pt x="416" y="393"/>
                        <a:pt x="416" y="393"/>
                      </a:cubicBezTo>
                      <a:cubicBezTo>
                        <a:pt x="414" y="391"/>
                        <a:pt x="414" y="391"/>
                        <a:pt x="414" y="391"/>
                      </a:cubicBezTo>
                      <a:cubicBezTo>
                        <a:pt x="414" y="389"/>
                        <a:pt x="414" y="389"/>
                        <a:pt x="414" y="389"/>
                      </a:cubicBezTo>
                      <a:cubicBezTo>
                        <a:pt x="414" y="388"/>
                        <a:pt x="414" y="388"/>
                        <a:pt x="414" y="388"/>
                      </a:cubicBezTo>
                      <a:cubicBezTo>
                        <a:pt x="414" y="387"/>
                        <a:pt x="414" y="387"/>
                        <a:pt x="414" y="387"/>
                      </a:cubicBezTo>
                      <a:cubicBezTo>
                        <a:pt x="414" y="386"/>
                        <a:pt x="414" y="386"/>
                        <a:pt x="414" y="386"/>
                      </a:cubicBezTo>
                      <a:cubicBezTo>
                        <a:pt x="416" y="386"/>
                        <a:pt x="416" y="386"/>
                        <a:pt x="416" y="386"/>
                      </a:cubicBezTo>
                      <a:cubicBezTo>
                        <a:pt x="414" y="384"/>
                        <a:pt x="414" y="384"/>
                        <a:pt x="414" y="384"/>
                      </a:cubicBezTo>
                      <a:cubicBezTo>
                        <a:pt x="414" y="382"/>
                        <a:pt x="414" y="382"/>
                        <a:pt x="414" y="382"/>
                      </a:cubicBezTo>
                      <a:cubicBezTo>
                        <a:pt x="416" y="379"/>
                        <a:pt x="416" y="379"/>
                        <a:pt x="416" y="379"/>
                      </a:cubicBezTo>
                      <a:cubicBezTo>
                        <a:pt x="416" y="378"/>
                        <a:pt x="416" y="378"/>
                        <a:pt x="416" y="378"/>
                      </a:cubicBezTo>
                      <a:cubicBezTo>
                        <a:pt x="417" y="375"/>
                        <a:pt x="417" y="375"/>
                        <a:pt x="417" y="375"/>
                      </a:cubicBezTo>
                      <a:cubicBezTo>
                        <a:pt x="417" y="374"/>
                        <a:pt x="417" y="374"/>
                        <a:pt x="417" y="374"/>
                      </a:cubicBezTo>
                      <a:cubicBezTo>
                        <a:pt x="418" y="372"/>
                        <a:pt x="418" y="372"/>
                        <a:pt x="418" y="372"/>
                      </a:cubicBezTo>
                      <a:cubicBezTo>
                        <a:pt x="418" y="370"/>
                        <a:pt x="418" y="370"/>
                        <a:pt x="418" y="370"/>
                      </a:cubicBezTo>
                      <a:cubicBezTo>
                        <a:pt x="418" y="369"/>
                        <a:pt x="418" y="369"/>
                        <a:pt x="418" y="369"/>
                      </a:cubicBezTo>
                      <a:cubicBezTo>
                        <a:pt x="419" y="367"/>
                        <a:pt x="419" y="367"/>
                        <a:pt x="419" y="367"/>
                      </a:cubicBezTo>
                      <a:cubicBezTo>
                        <a:pt x="419" y="364"/>
                        <a:pt x="419" y="364"/>
                        <a:pt x="419" y="364"/>
                      </a:cubicBezTo>
                      <a:cubicBezTo>
                        <a:pt x="418" y="365"/>
                        <a:pt x="418" y="365"/>
                        <a:pt x="418" y="365"/>
                      </a:cubicBezTo>
                      <a:cubicBezTo>
                        <a:pt x="416" y="365"/>
                        <a:pt x="416" y="365"/>
                        <a:pt x="416" y="365"/>
                      </a:cubicBezTo>
                      <a:cubicBezTo>
                        <a:pt x="417" y="363"/>
                        <a:pt x="417" y="363"/>
                        <a:pt x="417" y="363"/>
                      </a:cubicBezTo>
                      <a:cubicBezTo>
                        <a:pt x="416" y="362"/>
                        <a:pt x="416" y="362"/>
                        <a:pt x="416" y="362"/>
                      </a:cubicBezTo>
                      <a:cubicBezTo>
                        <a:pt x="414" y="360"/>
                        <a:pt x="414" y="360"/>
                        <a:pt x="414" y="360"/>
                      </a:cubicBezTo>
                      <a:cubicBezTo>
                        <a:pt x="417" y="359"/>
                        <a:pt x="417" y="359"/>
                        <a:pt x="417" y="359"/>
                      </a:cubicBezTo>
                      <a:cubicBezTo>
                        <a:pt x="417" y="358"/>
                        <a:pt x="417" y="358"/>
                        <a:pt x="417" y="358"/>
                      </a:cubicBezTo>
                      <a:cubicBezTo>
                        <a:pt x="418" y="355"/>
                        <a:pt x="418" y="355"/>
                        <a:pt x="418" y="355"/>
                      </a:cubicBezTo>
                      <a:cubicBezTo>
                        <a:pt x="419" y="353"/>
                        <a:pt x="419" y="353"/>
                        <a:pt x="419" y="353"/>
                      </a:cubicBezTo>
                      <a:cubicBezTo>
                        <a:pt x="419" y="351"/>
                        <a:pt x="419" y="351"/>
                        <a:pt x="419" y="351"/>
                      </a:cubicBezTo>
                      <a:cubicBezTo>
                        <a:pt x="420" y="351"/>
                        <a:pt x="420" y="351"/>
                        <a:pt x="420" y="351"/>
                      </a:cubicBezTo>
                      <a:cubicBezTo>
                        <a:pt x="420" y="350"/>
                        <a:pt x="420" y="350"/>
                        <a:pt x="420" y="350"/>
                      </a:cubicBezTo>
                      <a:cubicBezTo>
                        <a:pt x="422" y="349"/>
                        <a:pt x="422" y="349"/>
                        <a:pt x="422" y="349"/>
                      </a:cubicBezTo>
                      <a:cubicBezTo>
                        <a:pt x="422" y="348"/>
                        <a:pt x="422" y="348"/>
                        <a:pt x="422" y="348"/>
                      </a:cubicBezTo>
                      <a:cubicBezTo>
                        <a:pt x="424" y="348"/>
                        <a:pt x="424" y="348"/>
                        <a:pt x="424" y="348"/>
                      </a:cubicBezTo>
                      <a:cubicBezTo>
                        <a:pt x="425" y="348"/>
                        <a:pt x="425" y="348"/>
                        <a:pt x="425" y="348"/>
                      </a:cubicBezTo>
                      <a:cubicBezTo>
                        <a:pt x="425" y="346"/>
                        <a:pt x="425" y="346"/>
                        <a:pt x="425" y="346"/>
                      </a:cubicBezTo>
                      <a:cubicBezTo>
                        <a:pt x="427" y="345"/>
                        <a:pt x="427" y="345"/>
                        <a:pt x="427" y="345"/>
                      </a:cubicBezTo>
                      <a:cubicBezTo>
                        <a:pt x="428" y="345"/>
                        <a:pt x="428" y="345"/>
                        <a:pt x="428" y="345"/>
                      </a:cubicBezTo>
                      <a:cubicBezTo>
                        <a:pt x="429" y="344"/>
                        <a:pt x="429" y="344"/>
                        <a:pt x="429" y="344"/>
                      </a:cubicBezTo>
                      <a:cubicBezTo>
                        <a:pt x="432" y="344"/>
                        <a:pt x="432" y="344"/>
                        <a:pt x="432" y="344"/>
                      </a:cubicBezTo>
                      <a:cubicBezTo>
                        <a:pt x="434" y="343"/>
                        <a:pt x="434" y="343"/>
                        <a:pt x="434" y="343"/>
                      </a:cubicBezTo>
                      <a:cubicBezTo>
                        <a:pt x="437" y="342"/>
                        <a:pt x="437" y="342"/>
                        <a:pt x="437" y="342"/>
                      </a:cubicBezTo>
                      <a:cubicBezTo>
                        <a:pt x="438" y="340"/>
                        <a:pt x="438" y="340"/>
                        <a:pt x="438" y="340"/>
                      </a:cubicBezTo>
                      <a:cubicBezTo>
                        <a:pt x="438" y="339"/>
                        <a:pt x="438" y="339"/>
                        <a:pt x="438" y="339"/>
                      </a:cubicBezTo>
                      <a:cubicBezTo>
                        <a:pt x="437" y="336"/>
                        <a:pt x="437" y="336"/>
                        <a:pt x="437" y="336"/>
                      </a:cubicBezTo>
                      <a:cubicBezTo>
                        <a:pt x="437" y="335"/>
                        <a:pt x="437" y="335"/>
                        <a:pt x="437" y="335"/>
                      </a:cubicBezTo>
                      <a:cubicBezTo>
                        <a:pt x="438" y="335"/>
                        <a:pt x="438" y="335"/>
                        <a:pt x="438" y="335"/>
                      </a:cubicBezTo>
                      <a:cubicBezTo>
                        <a:pt x="439" y="335"/>
                        <a:pt x="439" y="335"/>
                        <a:pt x="439" y="335"/>
                      </a:cubicBezTo>
                      <a:cubicBezTo>
                        <a:pt x="442" y="330"/>
                        <a:pt x="442" y="330"/>
                        <a:pt x="442" y="330"/>
                      </a:cubicBezTo>
                      <a:cubicBezTo>
                        <a:pt x="442" y="329"/>
                        <a:pt x="442" y="329"/>
                        <a:pt x="442" y="329"/>
                      </a:cubicBezTo>
                      <a:cubicBezTo>
                        <a:pt x="447" y="326"/>
                        <a:pt x="447" y="326"/>
                        <a:pt x="447" y="326"/>
                      </a:cubicBezTo>
                      <a:cubicBezTo>
                        <a:pt x="452" y="324"/>
                        <a:pt x="452" y="324"/>
                        <a:pt x="452" y="324"/>
                      </a:cubicBezTo>
                      <a:cubicBezTo>
                        <a:pt x="453" y="323"/>
                        <a:pt x="453" y="323"/>
                        <a:pt x="453" y="323"/>
                      </a:cubicBezTo>
                      <a:cubicBezTo>
                        <a:pt x="454" y="323"/>
                        <a:pt x="454" y="323"/>
                        <a:pt x="454" y="323"/>
                      </a:cubicBezTo>
                      <a:cubicBezTo>
                        <a:pt x="457" y="321"/>
                        <a:pt x="457" y="321"/>
                        <a:pt x="457" y="321"/>
                      </a:cubicBezTo>
                      <a:cubicBezTo>
                        <a:pt x="457" y="320"/>
                        <a:pt x="457" y="320"/>
                        <a:pt x="457" y="320"/>
                      </a:cubicBezTo>
                      <a:cubicBezTo>
                        <a:pt x="458" y="319"/>
                        <a:pt x="458" y="319"/>
                        <a:pt x="458" y="319"/>
                      </a:cubicBezTo>
                      <a:cubicBezTo>
                        <a:pt x="460" y="318"/>
                        <a:pt x="460" y="318"/>
                        <a:pt x="460" y="318"/>
                      </a:cubicBezTo>
                      <a:cubicBezTo>
                        <a:pt x="461" y="315"/>
                        <a:pt x="461" y="315"/>
                        <a:pt x="461" y="315"/>
                      </a:cubicBezTo>
                      <a:cubicBezTo>
                        <a:pt x="461" y="314"/>
                        <a:pt x="461" y="314"/>
                        <a:pt x="461" y="314"/>
                      </a:cubicBezTo>
                      <a:cubicBezTo>
                        <a:pt x="461" y="312"/>
                        <a:pt x="461" y="312"/>
                        <a:pt x="461" y="312"/>
                      </a:cubicBezTo>
                      <a:cubicBezTo>
                        <a:pt x="462" y="315"/>
                        <a:pt x="462" y="315"/>
                        <a:pt x="462" y="315"/>
                      </a:cubicBezTo>
                      <a:cubicBezTo>
                        <a:pt x="461" y="318"/>
                        <a:pt x="461" y="318"/>
                        <a:pt x="461" y="318"/>
                      </a:cubicBezTo>
                      <a:cubicBezTo>
                        <a:pt x="461" y="319"/>
                        <a:pt x="461" y="319"/>
                        <a:pt x="461" y="319"/>
                      </a:cubicBezTo>
                      <a:cubicBezTo>
                        <a:pt x="463" y="323"/>
                        <a:pt x="463" y="323"/>
                        <a:pt x="463" y="323"/>
                      </a:cubicBezTo>
                      <a:cubicBezTo>
                        <a:pt x="466" y="323"/>
                        <a:pt x="466" y="323"/>
                        <a:pt x="466" y="323"/>
                      </a:cubicBezTo>
                      <a:cubicBezTo>
                        <a:pt x="467" y="321"/>
                        <a:pt x="467" y="321"/>
                        <a:pt x="467" y="321"/>
                      </a:cubicBezTo>
                      <a:cubicBezTo>
                        <a:pt x="470" y="323"/>
                        <a:pt x="470" y="323"/>
                        <a:pt x="470" y="323"/>
                      </a:cubicBezTo>
                      <a:cubicBezTo>
                        <a:pt x="472" y="323"/>
                        <a:pt x="472" y="323"/>
                        <a:pt x="472" y="323"/>
                      </a:cubicBezTo>
                      <a:cubicBezTo>
                        <a:pt x="476" y="323"/>
                        <a:pt x="476" y="323"/>
                        <a:pt x="476" y="323"/>
                      </a:cubicBezTo>
                      <a:cubicBezTo>
                        <a:pt x="477" y="323"/>
                        <a:pt x="477" y="323"/>
                        <a:pt x="477" y="323"/>
                      </a:cubicBezTo>
                      <a:cubicBezTo>
                        <a:pt x="477" y="329"/>
                        <a:pt x="477" y="329"/>
                        <a:pt x="477" y="329"/>
                      </a:cubicBezTo>
                      <a:cubicBezTo>
                        <a:pt x="478" y="329"/>
                        <a:pt x="478" y="329"/>
                        <a:pt x="478" y="329"/>
                      </a:cubicBezTo>
                      <a:cubicBezTo>
                        <a:pt x="481" y="330"/>
                        <a:pt x="481" y="330"/>
                        <a:pt x="481" y="330"/>
                      </a:cubicBezTo>
                      <a:cubicBezTo>
                        <a:pt x="482" y="331"/>
                        <a:pt x="482" y="331"/>
                        <a:pt x="482" y="331"/>
                      </a:cubicBezTo>
                      <a:cubicBezTo>
                        <a:pt x="481" y="333"/>
                        <a:pt x="481" y="333"/>
                        <a:pt x="481" y="333"/>
                      </a:cubicBezTo>
                      <a:cubicBezTo>
                        <a:pt x="479" y="333"/>
                        <a:pt x="479" y="333"/>
                        <a:pt x="479" y="333"/>
                      </a:cubicBezTo>
                      <a:cubicBezTo>
                        <a:pt x="478" y="334"/>
                        <a:pt x="478" y="334"/>
                        <a:pt x="478" y="334"/>
                      </a:cubicBezTo>
                      <a:cubicBezTo>
                        <a:pt x="476" y="334"/>
                        <a:pt x="476" y="334"/>
                        <a:pt x="476" y="334"/>
                      </a:cubicBezTo>
                      <a:cubicBezTo>
                        <a:pt x="476" y="335"/>
                        <a:pt x="476" y="335"/>
                        <a:pt x="476" y="335"/>
                      </a:cubicBezTo>
                      <a:cubicBezTo>
                        <a:pt x="475" y="336"/>
                        <a:pt x="475" y="336"/>
                        <a:pt x="475" y="336"/>
                      </a:cubicBezTo>
                      <a:cubicBezTo>
                        <a:pt x="473" y="337"/>
                        <a:pt x="473" y="337"/>
                        <a:pt x="473" y="337"/>
                      </a:cubicBezTo>
                      <a:cubicBezTo>
                        <a:pt x="472" y="339"/>
                        <a:pt x="472" y="339"/>
                        <a:pt x="472" y="339"/>
                      </a:cubicBezTo>
                      <a:cubicBezTo>
                        <a:pt x="472" y="340"/>
                        <a:pt x="472" y="340"/>
                        <a:pt x="472" y="340"/>
                      </a:cubicBezTo>
                      <a:cubicBezTo>
                        <a:pt x="473" y="343"/>
                        <a:pt x="473" y="343"/>
                        <a:pt x="473" y="343"/>
                      </a:cubicBezTo>
                      <a:cubicBezTo>
                        <a:pt x="473" y="345"/>
                        <a:pt x="473" y="345"/>
                        <a:pt x="473" y="345"/>
                      </a:cubicBezTo>
                      <a:cubicBezTo>
                        <a:pt x="473" y="346"/>
                        <a:pt x="473" y="346"/>
                        <a:pt x="473" y="346"/>
                      </a:cubicBezTo>
                      <a:cubicBezTo>
                        <a:pt x="472" y="348"/>
                        <a:pt x="472" y="348"/>
                        <a:pt x="472" y="348"/>
                      </a:cubicBezTo>
                      <a:cubicBezTo>
                        <a:pt x="472" y="349"/>
                        <a:pt x="472" y="349"/>
                        <a:pt x="472" y="349"/>
                      </a:cubicBezTo>
                      <a:cubicBezTo>
                        <a:pt x="473" y="350"/>
                        <a:pt x="473" y="350"/>
                        <a:pt x="473" y="350"/>
                      </a:cubicBezTo>
                      <a:cubicBezTo>
                        <a:pt x="473" y="351"/>
                        <a:pt x="473" y="351"/>
                        <a:pt x="473" y="351"/>
                      </a:cubicBezTo>
                      <a:cubicBezTo>
                        <a:pt x="473" y="353"/>
                        <a:pt x="473" y="353"/>
                        <a:pt x="473" y="353"/>
                      </a:cubicBezTo>
                      <a:cubicBezTo>
                        <a:pt x="472" y="353"/>
                        <a:pt x="472" y="353"/>
                        <a:pt x="472" y="353"/>
                      </a:cubicBezTo>
                      <a:cubicBezTo>
                        <a:pt x="471" y="353"/>
                        <a:pt x="471" y="353"/>
                        <a:pt x="471" y="353"/>
                      </a:cubicBezTo>
                      <a:cubicBezTo>
                        <a:pt x="470" y="351"/>
                        <a:pt x="470" y="351"/>
                        <a:pt x="470" y="351"/>
                      </a:cubicBezTo>
                      <a:cubicBezTo>
                        <a:pt x="470" y="350"/>
                        <a:pt x="470" y="350"/>
                        <a:pt x="470" y="350"/>
                      </a:cubicBezTo>
                      <a:cubicBezTo>
                        <a:pt x="470" y="349"/>
                        <a:pt x="470" y="349"/>
                        <a:pt x="470" y="349"/>
                      </a:cubicBezTo>
                      <a:cubicBezTo>
                        <a:pt x="468" y="348"/>
                        <a:pt x="468" y="348"/>
                        <a:pt x="468" y="348"/>
                      </a:cubicBezTo>
                      <a:cubicBezTo>
                        <a:pt x="467" y="348"/>
                        <a:pt x="467" y="348"/>
                        <a:pt x="467" y="348"/>
                      </a:cubicBezTo>
                      <a:cubicBezTo>
                        <a:pt x="466" y="348"/>
                        <a:pt x="466" y="348"/>
                        <a:pt x="466" y="348"/>
                      </a:cubicBezTo>
                      <a:cubicBezTo>
                        <a:pt x="466" y="349"/>
                        <a:pt x="466" y="349"/>
                        <a:pt x="466" y="349"/>
                      </a:cubicBezTo>
                      <a:cubicBezTo>
                        <a:pt x="465" y="350"/>
                        <a:pt x="465" y="350"/>
                        <a:pt x="465" y="350"/>
                      </a:cubicBezTo>
                      <a:cubicBezTo>
                        <a:pt x="462" y="351"/>
                        <a:pt x="462" y="351"/>
                        <a:pt x="462" y="351"/>
                      </a:cubicBezTo>
                      <a:cubicBezTo>
                        <a:pt x="463" y="351"/>
                        <a:pt x="463" y="351"/>
                        <a:pt x="463" y="351"/>
                      </a:cubicBezTo>
                      <a:cubicBezTo>
                        <a:pt x="465" y="355"/>
                        <a:pt x="465" y="355"/>
                        <a:pt x="465" y="355"/>
                      </a:cubicBezTo>
                      <a:cubicBezTo>
                        <a:pt x="465" y="356"/>
                        <a:pt x="465" y="356"/>
                        <a:pt x="465" y="356"/>
                      </a:cubicBezTo>
                      <a:cubicBezTo>
                        <a:pt x="463" y="356"/>
                        <a:pt x="463" y="356"/>
                        <a:pt x="463" y="356"/>
                      </a:cubicBezTo>
                      <a:cubicBezTo>
                        <a:pt x="462" y="356"/>
                        <a:pt x="462" y="356"/>
                        <a:pt x="462" y="356"/>
                      </a:cubicBezTo>
                      <a:cubicBezTo>
                        <a:pt x="462" y="358"/>
                        <a:pt x="462" y="358"/>
                        <a:pt x="462" y="358"/>
                      </a:cubicBezTo>
                      <a:cubicBezTo>
                        <a:pt x="463" y="359"/>
                        <a:pt x="463" y="359"/>
                        <a:pt x="463" y="359"/>
                      </a:cubicBezTo>
                      <a:cubicBezTo>
                        <a:pt x="462" y="362"/>
                        <a:pt x="462" y="362"/>
                        <a:pt x="462" y="362"/>
                      </a:cubicBezTo>
                      <a:cubicBezTo>
                        <a:pt x="461" y="363"/>
                        <a:pt x="461" y="363"/>
                        <a:pt x="461" y="363"/>
                      </a:cubicBezTo>
                      <a:cubicBezTo>
                        <a:pt x="458" y="363"/>
                        <a:pt x="458" y="363"/>
                        <a:pt x="458" y="363"/>
                      </a:cubicBezTo>
                      <a:cubicBezTo>
                        <a:pt x="458" y="364"/>
                        <a:pt x="458" y="364"/>
                        <a:pt x="458" y="364"/>
                      </a:cubicBezTo>
                      <a:cubicBezTo>
                        <a:pt x="457" y="364"/>
                        <a:pt x="457" y="364"/>
                        <a:pt x="457" y="364"/>
                      </a:cubicBezTo>
                      <a:cubicBezTo>
                        <a:pt x="456" y="367"/>
                        <a:pt x="456" y="367"/>
                        <a:pt x="456" y="367"/>
                      </a:cubicBezTo>
                      <a:cubicBezTo>
                        <a:pt x="458" y="365"/>
                        <a:pt x="458" y="365"/>
                        <a:pt x="458" y="365"/>
                      </a:cubicBezTo>
                      <a:cubicBezTo>
                        <a:pt x="458" y="368"/>
                        <a:pt x="458" y="368"/>
                        <a:pt x="458" y="368"/>
                      </a:cubicBezTo>
                      <a:cubicBezTo>
                        <a:pt x="458" y="369"/>
                        <a:pt x="458" y="369"/>
                        <a:pt x="458" y="369"/>
                      </a:cubicBezTo>
                      <a:cubicBezTo>
                        <a:pt x="458" y="372"/>
                        <a:pt x="458" y="372"/>
                        <a:pt x="458" y="372"/>
                      </a:cubicBezTo>
                      <a:cubicBezTo>
                        <a:pt x="461" y="372"/>
                        <a:pt x="461" y="372"/>
                        <a:pt x="461" y="372"/>
                      </a:cubicBezTo>
                      <a:cubicBezTo>
                        <a:pt x="461" y="373"/>
                        <a:pt x="461" y="373"/>
                        <a:pt x="461" y="373"/>
                      </a:cubicBezTo>
                      <a:cubicBezTo>
                        <a:pt x="462" y="374"/>
                        <a:pt x="462" y="374"/>
                        <a:pt x="462" y="374"/>
                      </a:cubicBezTo>
                      <a:cubicBezTo>
                        <a:pt x="462" y="375"/>
                        <a:pt x="462" y="375"/>
                        <a:pt x="462" y="375"/>
                      </a:cubicBezTo>
                      <a:cubicBezTo>
                        <a:pt x="461" y="377"/>
                        <a:pt x="461" y="377"/>
                        <a:pt x="461" y="377"/>
                      </a:cubicBezTo>
                      <a:cubicBezTo>
                        <a:pt x="461" y="378"/>
                        <a:pt x="461" y="378"/>
                        <a:pt x="461" y="378"/>
                      </a:cubicBezTo>
                      <a:cubicBezTo>
                        <a:pt x="458" y="378"/>
                        <a:pt x="458" y="378"/>
                        <a:pt x="458" y="378"/>
                      </a:cubicBezTo>
                      <a:cubicBezTo>
                        <a:pt x="457" y="380"/>
                        <a:pt x="457" y="380"/>
                        <a:pt x="457" y="380"/>
                      </a:cubicBezTo>
                      <a:cubicBezTo>
                        <a:pt x="456" y="380"/>
                        <a:pt x="456" y="380"/>
                        <a:pt x="456" y="380"/>
                      </a:cubicBezTo>
                      <a:cubicBezTo>
                        <a:pt x="456" y="382"/>
                        <a:pt x="456" y="382"/>
                        <a:pt x="456" y="382"/>
                      </a:cubicBezTo>
                      <a:cubicBezTo>
                        <a:pt x="456" y="383"/>
                        <a:pt x="456" y="383"/>
                        <a:pt x="456" y="383"/>
                      </a:cubicBezTo>
                      <a:cubicBezTo>
                        <a:pt x="454" y="384"/>
                        <a:pt x="454" y="384"/>
                        <a:pt x="454" y="384"/>
                      </a:cubicBezTo>
                      <a:cubicBezTo>
                        <a:pt x="454" y="386"/>
                        <a:pt x="454" y="386"/>
                        <a:pt x="454" y="386"/>
                      </a:cubicBezTo>
                      <a:cubicBezTo>
                        <a:pt x="454" y="388"/>
                        <a:pt x="454" y="388"/>
                        <a:pt x="454" y="388"/>
                      </a:cubicBezTo>
                      <a:cubicBezTo>
                        <a:pt x="454" y="389"/>
                        <a:pt x="454" y="389"/>
                        <a:pt x="454" y="389"/>
                      </a:cubicBezTo>
                      <a:cubicBezTo>
                        <a:pt x="453" y="393"/>
                        <a:pt x="453" y="393"/>
                        <a:pt x="453" y="393"/>
                      </a:cubicBezTo>
                      <a:cubicBezTo>
                        <a:pt x="453" y="394"/>
                        <a:pt x="453" y="394"/>
                        <a:pt x="453" y="394"/>
                      </a:cubicBezTo>
                      <a:cubicBezTo>
                        <a:pt x="453" y="396"/>
                        <a:pt x="453" y="396"/>
                        <a:pt x="453" y="396"/>
                      </a:cubicBezTo>
                      <a:cubicBezTo>
                        <a:pt x="451" y="399"/>
                        <a:pt x="451" y="399"/>
                        <a:pt x="451" y="399"/>
                      </a:cubicBezTo>
                      <a:cubicBezTo>
                        <a:pt x="448" y="401"/>
                        <a:pt x="448" y="401"/>
                        <a:pt x="448" y="401"/>
                      </a:cubicBezTo>
                      <a:cubicBezTo>
                        <a:pt x="447" y="401"/>
                        <a:pt x="447" y="401"/>
                        <a:pt x="447" y="401"/>
                      </a:cubicBezTo>
                      <a:cubicBezTo>
                        <a:pt x="446" y="401"/>
                        <a:pt x="446" y="401"/>
                        <a:pt x="446" y="401"/>
                      </a:cubicBezTo>
                      <a:cubicBezTo>
                        <a:pt x="446" y="403"/>
                        <a:pt x="446" y="403"/>
                        <a:pt x="446" y="403"/>
                      </a:cubicBezTo>
                      <a:cubicBezTo>
                        <a:pt x="444" y="407"/>
                        <a:pt x="444" y="407"/>
                        <a:pt x="444" y="407"/>
                      </a:cubicBezTo>
                      <a:cubicBezTo>
                        <a:pt x="444" y="410"/>
                        <a:pt x="444" y="410"/>
                        <a:pt x="444" y="410"/>
                      </a:cubicBezTo>
                      <a:cubicBezTo>
                        <a:pt x="444" y="412"/>
                        <a:pt x="444" y="412"/>
                        <a:pt x="444" y="412"/>
                      </a:cubicBezTo>
                      <a:cubicBezTo>
                        <a:pt x="446" y="412"/>
                        <a:pt x="446" y="412"/>
                        <a:pt x="446" y="412"/>
                      </a:cubicBezTo>
                      <a:cubicBezTo>
                        <a:pt x="448" y="415"/>
                        <a:pt x="448" y="415"/>
                        <a:pt x="448" y="415"/>
                      </a:cubicBezTo>
                      <a:cubicBezTo>
                        <a:pt x="451" y="415"/>
                        <a:pt x="451" y="415"/>
                        <a:pt x="451" y="415"/>
                      </a:cubicBezTo>
                      <a:cubicBezTo>
                        <a:pt x="453" y="416"/>
                        <a:pt x="453" y="416"/>
                        <a:pt x="453" y="416"/>
                      </a:cubicBezTo>
                      <a:cubicBezTo>
                        <a:pt x="454" y="416"/>
                        <a:pt x="454" y="416"/>
                        <a:pt x="454" y="416"/>
                      </a:cubicBezTo>
                      <a:cubicBezTo>
                        <a:pt x="456" y="417"/>
                        <a:pt x="456" y="417"/>
                        <a:pt x="456" y="417"/>
                      </a:cubicBezTo>
                      <a:cubicBezTo>
                        <a:pt x="458" y="417"/>
                        <a:pt x="458" y="417"/>
                        <a:pt x="458" y="417"/>
                      </a:cubicBezTo>
                      <a:cubicBezTo>
                        <a:pt x="461" y="417"/>
                        <a:pt x="461" y="417"/>
                        <a:pt x="461" y="417"/>
                      </a:cubicBezTo>
                      <a:cubicBezTo>
                        <a:pt x="462" y="421"/>
                        <a:pt x="462" y="421"/>
                        <a:pt x="462" y="421"/>
                      </a:cubicBezTo>
                      <a:cubicBezTo>
                        <a:pt x="462" y="422"/>
                        <a:pt x="462" y="422"/>
                        <a:pt x="462" y="422"/>
                      </a:cubicBezTo>
                      <a:cubicBezTo>
                        <a:pt x="462" y="423"/>
                        <a:pt x="462" y="423"/>
                        <a:pt x="462" y="423"/>
                      </a:cubicBezTo>
                      <a:cubicBezTo>
                        <a:pt x="463" y="426"/>
                        <a:pt x="463" y="426"/>
                        <a:pt x="463" y="426"/>
                      </a:cubicBezTo>
                      <a:cubicBezTo>
                        <a:pt x="466" y="427"/>
                        <a:pt x="466" y="427"/>
                        <a:pt x="466" y="427"/>
                      </a:cubicBezTo>
                      <a:cubicBezTo>
                        <a:pt x="467" y="429"/>
                        <a:pt x="467" y="429"/>
                        <a:pt x="467" y="429"/>
                      </a:cubicBezTo>
                      <a:cubicBezTo>
                        <a:pt x="470" y="431"/>
                        <a:pt x="470" y="431"/>
                        <a:pt x="470" y="431"/>
                      </a:cubicBezTo>
                      <a:cubicBezTo>
                        <a:pt x="470" y="433"/>
                        <a:pt x="470" y="433"/>
                        <a:pt x="470" y="433"/>
                      </a:cubicBezTo>
                      <a:cubicBezTo>
                        <a:pt x="471" y="437"/>
                        <a:pt x="471" y="437"/>
                        <a:pt x="471" y="437"/>
                      </a:cubicBezTo>
                      <a:cubicBezTo>
                        <a:pt x="471" y="438"/>
                        <a:pt x="471" y="438"/>
                        <a:pt x="471" y="438"/>
                      </a:cubicBezTo>
                      <a:cubicBezTo>
                        <a:pt x="470" y="438"/>
                        <a:pt x="470" y="438"/>
                        <a:pt x="470" y="438"/>
                      </a:cubicBezTo>
                      <a:cubicBezTo>
                        <a:pt x="467" y="440"/>
                        <a:pt x="467" y="440"/>
                        <a:pt x="467" y="440"/>
                      </a:cubicBezTo>
                      <a:cubicBezTo>
                        <a:pt x="470" y="440"/>
                        <a:pt x="470" y="440"/>
                        <a:pt x="470" y="440"/>
                      </a:cubicBezTo>
                      <a:cubicBezTo>
                        <a:pt x="471" y="441"/>
                        <a:pt x="471" y="441"/>
                        <a:pt x="471" y="441"/>
                      </a:cubicBezTo>
                      <a:cubicBezTo>
                        <a:pt x="470" y="442"/>
                        <a:pt x="470" y="442"/>
                        <a:pt x="470" y="442"/>
                      </a:cubicBezTo>
                      <a:cubicBezTo>
                        <a:pt x="468" y="443"/>
                        <a:pt x="468" y="443"/>
                        <a:pt x="468" y="443"/>
                      </a:cubicBezTo>
                      <a:cubicBezTo>
                        <a:pt x="467" y="445"/>
                        <a:pt x="467" y="445"/>
                        <a:pt x="467" y="445"/>
                      </a:cubicBezTo>
                      <a:cubicBezTo>
                        <a:pt x="467" y="446"/>
                        <a:pt x="467" y="446"/>
                        <a:pt x="467" y="446"/>
                      </a:cubicBezTo>
                      <a:cubicBezTo>
                        <a:pt x="466" y="447"/>
                        <a:pt x="466" y="447"/>
                        <a:pt x="466" y="447"/>
                      </a:cubicBezTo>
                      <a:cubicBezTo>
                        <a:pt x="465" y="448"/>
                        <a:pt x="465" y="448"/>
                        <a:pt x="465" y="448"/>
                      </a:cubicBezTo>
                      <a:cubicBezTo>
                        <a:pt x="465" y="450"/>
                        <a:pt x="465" y="450"/>
                        <a:pt x="465" y="450"/>
                      </a:cubicBezTo>
                      <a:cubicBezTo>
                        <a:pt x="462" y="454"/>
                        <a:pt x="462" y="454"/>
                        <a:pt x="462" y="454"/>
                      </a:cubicBezTo>
                      <a:cubicBezTo>
                        <a:pt x="462" y="455"/>
                        <a:pt x="462" y="455"/>
                        <a:pt x="462" y="455"/>
                      </a:cubicBezTo>
                      <a:cubicBezTo>
                        <a:pt x="462" y="456"/>
                        <a:pt x="462" y="456"/>
                        <a:pt x="462" y="456"/>
                      </a:cubicBezTo>
                      <a:cubicBezTo>
                        <a:pt x="461" y="456"/>
                        <a:pt x="461" y="456"/>
                        <a:pt x="461" y="456"/>
                      </a:cubicBezTo>
                      <a:cubicBezTo>
                        <a:pt x="460" y="456"/>
                        <a:pt x="460" y="456"/>
                        <a:pt x="460" y="456"/>
                      </a:cubicBezTo>
                      <a:cubicBezTo>
                        <a:pt x="458" y="455"/>
                        <a:pt x="458" y="455"/>
                        <a:pt x="458" y="455"/>
                      </a:cubicBezTo>
                      <a:cubicBezTo>
                        <a:pt x="458" y="457"/>
                        <a:pt x="458" y="457"/>
                        <a:pt x="458" y="457"/>
                      </a:cubicBezTo>
                      <a:cubicBezTo>
                        <a:pt x="458" y="459"/>
                        <a:pt x="458" y="459"/>
                        <a:pt x="458" y="459"/>
                      </a:cubicBezTo>
                      <a:cubicBezTo>
                        <a:pt x="458" y="461"/>
                        <a:pt x="458" y="461"/>
                        <a:pt x="458" y="461"/>
                      </a:cubicBezTo>
                      <a:cubicBezTo>
                        <a:pt x="458" y="462"/>
                        <a:pt x="458" y="462"/>
                        <a:pt x="458" y="462"/>
                      </a:cubicBezTo>
                      <a:cubicBezTo>
                        <a:pt x="460" y="464"/>
                        <a:pt x="460" y="464"/>
                        <a:pt x="460" y="464"/>
                      </a:cubicBezTo>
                      <a:cubicBezTo>
                        <a:pt x="460" y="465"/>
                        <a:pt x="460" y="465"/>
                        <a:pt x="460" y="465"/>
                      </a:cubicBezTo>
                      <a:cubicBezTo>
                        <a:pt x="460" y="466"/>
                        <a:pt x="460" y="466"/>
                        <a:pt x="460" y="466"/>
                      </a:cubicBezTo>
                      <a:cubicBezTo>
                        <a:pt x="460" y="467"/>
                        <a:pt x="460" y="467"/>
                        <a:pt x="460" y="467"/>
                      </a:cubicBezTo>
                      <a:cubicBezTo>
                        <a:pt x="461" y="467"/>
                        <a:pt x="461" y="467"/>
                        <a:pt x="461" y="467"/>
                      </a:cubicBezTo>
                      <a:cubicBezTo>
                        <a:pt x="463" y="467"/>
                        <a:pt x="463" y="467"/>
                        <a:pt x="463" y="467"/>
                      </a:cubicBezTo>
                      <a:cubicBezTo>
                        <a:pt x="463" y="471"/>
                        <a:pt x="463" y="471"/>
                        <a:pt x="463" y="471"/>
                      </a:cubicBezTo>
                      <a:cubicBezTo>
                        <a:pt x="462" y="471"/>
                        <a:pt x="462" y="471"/>
                        <a:pt x="462" y="471"/>
                      </a:cubicBezTo>
                      <a:cubicBezTo>
                        <a:pt x="463" y="473"/>
                        <a:pt x="463" y="473"/>
                        <a:pt x="463" y="473"/>
                      </a:cubicBezTo>
                      <a:cubicBezTo>
                        <a:pt x="463" y="475"/>
                        <a:pt x="463" y="475"/>
                        <a:pt x="463" y="475"/>
                      </a:cubicBezTo>
                      <a:cubicBezTo>
                        <a:pt x="463" y="476"/>
                        <a:pt x="463" y="476"/>
                        <a:pt x="463" y="476"/>
                      </a:cubicBezTo>
                      <a:cubicBezTo>
                        <a:pt x="465" y="478"/>
                        <a:pt x="465" y="478"/>
                        <a:pt x="465" y="478"/>
                      </a:cubicBezTo>
                      <a:cubicBezTo>
                        <a:pt x="465" y="479"/>
                        <a:pt x="465" y="479"/>
                        <a:pt x="465" y="479"/>
                      </a:cubicBezTo>
                      <a:cubicBezTo>
                        <a:pt x="463" y="480"/>
                        <a:pt x="463" y="480"/>
                        <a:pt x="463" y="480"/>
                      </a:cubicBezTo>
                      <a:cubicBezTo>
                        <a:pt x="462" y="480"/>
                        <a:pt x="462" y="480"/>
                        <a:pt x="462" y="480"/>
                      </a:cubicBezTo>
                      <a:cubicBezTo>
                        <a:pt x="462" y="481"/>
                        <a:pt x="462" y="481"/>
                        <a:pt x="462" y="481"/>
                      </a:cubicBezTo>
                      <a:cubicBezTo>
                        <a:pt x="461" y="481"/>
                        <a:pt x="461" y="481"/>
                        <a:pt x="461" y="481"/>
                      </a:cubicBezTo>
                      <a:cubicBezTo>
                        <a:pt x="461" y="483"/>
                        <a:pt x="461" y="483"/>
                        <a:pt x="461" y="483"/>
                      </a:cubicBezTo>
                      <a:cubicBezTo>
                        <a:pt x="461" y="485"/>
                        <a:pt x="461" y="485"/>
                        <a:pt x="461" y="485"/>
                      </a:cubicBezTo>
                      <a:cubicBezTo>
                        <a:pt x="460" y="486"/>
                        <a:pt x="460" y="486"/>
                        <a:pt x="460" y="486"/>
                      </a:cubicBezTo>
                      <a:cubicBezTo>
                        <a:pt x="458" y="488"/>
                        <a:pt x="458" y="488"/>
                        <a:pt x="458" y="488"/>
                      </a:cubicBezTo>
                      <a:cubicBezTo>
                        <a:pt x="457" y="489"/>
                        <a:pt x="457" y="489"/>
                        <a:pt x="457" y="489"/>
                      </a:cubicBezTo>
                      <a:cubicBezTo>
                        <a:pt x="458" y="490"/>
                        <a:pt x="458" y="490"/>
                        <a:pt x="458" y="490"/>
                      </a:cubicBezTo>
                      <a:cubicBezTo>
                        <a:pt x="460" y="491"/>
                        <a:pt x="460" y="491"/>
                        <a:pt x="460" y="491"/>
                      </a:cubicBezTo>
                      <a:cubicBezTo>
                        <a:pt x="461" y="491"/>
                        <a:pt x="461" y="491"/>
                        <a:pt x="461" y="491"/>
                      </a:cubicBezTo>
                      <a:cubicBezTo>
                        <a:pt x="462" y="491"/>
                        <a:pt x="462" y="491"/>
                        <a:pt x="462" y="491"/>
                      </a:cubicBezTo>
                      <a:cubicBezTo>
                        <a:pt x="462" y="490"/>
                        <a:pt x="462" y="490"/>
                        <a:pt x="462" y="490"/>
                      </a:cubicBezTo>
                      <a:cubicBezTo>
                        <a:pt x="465" y="490"/>
                        <a:pt x="465" y="490"/>
                        <a:pt x="465" y="490"/>
                      </a:cubicBezTo>
                      <a:cubicBezTo>
                        <a:pt x="466" y="491"/>
                        <a:pt x="466" y="491"/>
                        <a:pt x="466" y="491"/>
                      </a:cubicBezTo>
                      <a:cubicBezTo>
                        <a:pt x="467" y="491"/>
                        <a:pt x="467" y="491"/>
                        <a:pt x="467" y="491"/>
                      </a:cubicBezTo>
                      <a:cubicBezTo>
                        <a:pt x="470" y="493"/>
                        <a:pt x="470" y="493"/>
                        <a:pt x="470" y="493"/>
                      </a:cubicBezTo>
                      <a:cubicBezTo>
                        <a:pt x="471" y="493"/>
                        <a:pt x="471" y="493"/>
                        <a:pt x="471" y="493"/>
                      </a:cubicBezTo>
                      <a:cubicBezTo>
                        <a:pt x="471" y="494"/>
                        <a:pt x="471" y="494"/>
                        <a:pt x="471" y="494"/>
                      </a:cubicBezTo>
                      <a:cubicBezTo>
                        <a:pt x="473" y="494"/>
                        <a:pt x="473" y="494"/>
                        <a:pt x="473" y="494"/>
                      </a:cubicBezTo>
                      <a:cubicBezTo>
                        <a:pt x="475" y="494"/>
                        <a:pt x="475" y="494"/>
                        <a:pt x="475" y="494"/>
                      </a:cubicBezTo>
                      <a:cubicBezTo>
                        <a:pt x="476" y="494"/>
                        <a:pt x="476" y="494"/>
                        <a:pt x="476" y="494"/>
                      </a:cubicBezTo>
                      <a:cubicBezTo>
                        <a:pt x="477" y="493"/>
                        <a:pt x="477" y="493"/>
                        <a:pt x="477" y="493"/>
                      </a:cubicBezTo>
                      <a:cubicBezTo>
                        <a:pt x="478" y="494"/>
                        <a:pt x="478" y="494"/>
                        <a:pt x="478" y="494"/>
                      </a:cubicBezTo>
                      <a:cubicBezTo>
                        <a:pt x="479" y="494"/>
                        <a:pt x="479" y="494"/>
                        <a:pt x="479" y="494"/>
                      </a:cubicBezTo>
                      <a:cubicBezTo>
                        <a:pt x="481" y="493"/>
                        <a:pt x="481" y="493"/>
                        <a:pt x="481" y="493"/>
                      </a:cubicBezTo>
                      <a:cubicBezTo>
                        <a:pt x="482" y="491"/>
                        <a:pt x="482" y="491"/>
                        <a:pt x="482" y="491"/>
                      </a:cubicBezTo>
                      <a:cubicBezTo>
                        <a:pt x="484" y="493"/>
                        <a:pt x="484" y="493"/>
                        <a:pt x="484" y="493"/>
                      </a:cubicBezTo>
                      <a:cubicBezTo>
                        <a:pt x="485" y="491"/>
                        <a:pt x="485" y="491"/>
                        <a:pt x="485" y="491"/>
                      </a:cubicBezTo>
                      <a:cubicBezTo>
                        <a:pt x="485" y="490"/>
                        <a:pt x="485" y="490"/>
                        <a:pt x="485" y="490"/>
                      </a:cubicBezTo>
                      <a:cubicBezTo>
                        <a:pt x="485" y="489"/>
                        <a:pt x="485" y="489"/>
                        <a:pt x="485" y="489"/>
                      </a:cubicBezTo>
                      <a:cubicBezTo>
                        <a:pt x="488" y="488"/>
                        <a:pt x="488" y="488"/>
                        <a:pt x="488" y="488"/>
                      </a:cubicBezTo>
                      <a:cubicBezTo>
                        <a:pt x="488" y="489"/>
                        <a:pt x="488" y="489"/>
                        <a:pt x="488" y="489"/>
                      </a:cubicBezTo>
                      <a:cubicBezTo>
                        <a:pt x="491" y="489"/>
                        <a:pt x="491" y="489"/>
                        <a:pt x="491" y="489"/>
                      </a:cubicBezTo>
                      <a:cubicBezTo>
                        <a:pt x="492" y="488"/>
                        <a:pt x="492" y="488"/>
                        <a:pt x="492" y="488"/>
                      </a:cubicBezTo>
                      <a:cubicBezTo>
                        <a:pt x="495" y="488"/>
                        <a:pt x="495" y="488"/>
                        <a:pt x="495" y="488"/>
                      </a:cubicBezTo>
                      <a:cubicBezTo>
                        <a:pt x="496" y="489"/>
                        <a:pt x="496" y="489"/>
                        <a:pt x="496" y="489"/>
                      </a:cubicBezTo>
                      <a:cubicBezTo>
                        <a:pt x="498" y="489"/>
                        <a:pt x="498" y="489"/>
                        <a:pt x="498" y="489"/>
                      </a:cubicBezTo>
                      <a:cubicBezTo>
                        <a:pt x="500" y="489"/>
                        <a:pt x="500" y="489"/>
                        <a:pt x="500" y="489"/>
                      </a:cubicBezTo>
                      <a:cubicBezTo>
                        <a:pt x="500" y="491"/>
                        <a:pt x="500" y="491"/>
                        <a:pt x="500" y="491"/>
                      </a:cubicBezTo>
                      <a:cubicBezTo>
                        <a:pt x="501" y="491"/>
                        <a:pt x="501" y="491"/>
                        <a:pt x="501" y="491"/>
                      </a:cubicBezTo>
                      <a:cubicBezTo>
                        <a:pt x="501" y="493"/>
                        <a:pt x="501" y="493"/>
                        <a:pt x="501" y="493"/>
                      </a:cubicBezTo>
                      <a:cubicBezTo>
                        <a:pt x="502" y="494"/>
                        <a:pt x="502" y="494"/>
                        <a:pt x="502" y="494"/>
                      </a:cubicBezTo>
                      <a:cubicBezTo>
                        <a:pt x="502" y="495"/>
                        <a:pt x="502" y="495"/>
                        <a:pt x="502" y="495"/>
                      </a:cubicBezTo>
                      <a:cubicBezTo>
                        <a:pt x="502" y="497"/>
                        <a:pt x="502" y="497"/>
                        <a:pt x="502" y="497"/>
                      </a:cubicBezTo>
                      <a:cubicBezTo>
                        <a:pt x="503" y="498"/>
                        <a:pt x="503" y="498"/>
                        <a:pt x="503" y="498"/>
                      </a:cubicBezTo>
                      <a:cubicBezTo>
                        <a:pt x="505" y="499"/>
                        <a:pt x="505" y="499"/>
                        <a:pt x="505" y="499"/>
                      </a:cubicBezTo>
                      <a:cubicBezTo>
                        <a:pt x="507" y="500"/>
                        <a:pt x="507" y="500"/>
                        <a:pt x="507" y="500"/>
                      </a:cubicBezTo>
                      <a:cubicBezTo>
                        <a:pt x="509" y="502"/>
                        <a:pt x="509" y="502"/>
                        <a:pt x="509" y="502"/>
                      </a:cubicBezTo>
                      <a:cubicBezTo>
                        <a:pt x="510" y="502"/>
                        <a:pt x="510" y="502"/>
                        <a:pt x="510" y="502"/>
                      </a:cubicBezTo>
                      <a:cubicBezTo>
                        <a:pt x="511" y="503"/>
                        <a:pt x="511" y="503"/>
                        <a:pt x="511" y="503"/>
                      </a:cubicBezTo>
                      <a:cubicBezTo>
                        <a:pt x="512" y="504"/>
                        <a:pt x="512" y="504"/>
                        <a:pt x="512" y="504"/>
                      </a:cubicBezTo>
                      <a:cubicBezTo>
                        <a:pt x="515" y="504"/>
                        <a:pt x="515" y="504"/>
                        <a:pt x="515" y="504"/>
                      </a:cubicBezTo>
                      <a:cubicBezTo>
                        <a:pt x="516" y="504"/>
                        <a:pt x="516" y="504"/>
                        <a:pt x="516" y="504"/>
                      </a:cubicBezTo>
                      <a:cubicBezTo>
                        <a:pt x="516" y="505"/>
                        <a:pt x="516" y="505"/>
                        <a:pt x="516" y="505"/>
                      </a:cubicBezTo>
                      <a:cubicBezTo>
                        <a:pt x="519" y="505"/>
                        <a:pt x="519" y="505"/>
                        <a:pt x="519" y="505"/>
                      </a:cubicBezTo>
                      <a:cubicBezTo>
                        <a:pt x="519" y="508"/>
                        <a:pt x="519" y="508"/>
                        <a:pt x="519" y="508"/>
                      </a:cubicBezTo>
                      <a:cubicBezTo>
                        <a:pt x="520" y="508"/>
                        <a:pt x="520" y="508"/>
                        <a:pt x="520" y="508"/>
                      </a:cubicBezTo>
                      <a:cubicBezTo>
                        <a:pt x="521" y="509"/>
                        <a:pt x="521" y="509"/>
                        <a:pt x="521" y="509"/>
                      </a:cubicBezTo>
                      <a:cubicBezTo>
                        <a:pt x="522" y="508"/>
                        <a:pt x="522" y="508"/>
                        <a:pt x="522" y="508"/>
                      </a:cubicBezTo>
                      <a:cubicBezTo>
                        <a:pt x="525" y="508"/>
                        <a:pt x="525" y="508"/>
                        <a:pt x="525" y="508"/>
                      </a:cubicBezTo>
                      <a:cubicBezTo>
                        <a:pt x="526" y="507"/>
                        <a:pt x="526" y="507"/>
                        <a:pt x="526" y="507"/>
                      </a:cubicBezTo>
                      <a:cubicBezTo>
                        <a:pt x="529" y="508"/>
                        <a:pt x="529" y="508"/>
                        <a:pt x="529" y="508"/>
                      </a:cubicBezTo>
                      <a:cubicBezTo>
                        <a:pt x="529" y="510"/>
                        <a:pt x="529" y="510"/>
                        <a:pt x="529" y="510"/>
                      </a:cubicBezTo>
                      <a:cubicBezTo>
                        <a:pt x="530" y="511"/>
                        <a:pt x="530" y="511"/>
                        <a:pt x="530" y="511"/>
                      </a:cubicBezTo>
                      <a:cubicBezTo>
                        <a:pt x="530" y="513"/>
                        <a:pt x="530" y="513"/>
                        <a:pt x="530" y="513"/>
                      </a:cubicBezTo>
                      <a:cubicBezTo>
                        <a:pt x="533" y="515"/>
                        <a:pt x="533" y="515"/>
                        <a:pt x="533" y="515"/>
                      </a:cubicBezTo>
                      <a:cubicBezTo>
                        <a:pt x="533" y="516"/>
                        <a:pt x="533" y="516"/>
                        <a:pt x="533" y="516"/>
                      </a:cubicBezTo>
                      <a:cubicBezTo>
                        <a:pt x="534" y="518"/>
                        <a:pt x="534" y="518"/>
                        <a:pt x="534" y="518"/>
                      </a:cubicBezTo>
                      <a:cubicBezTo>
                        <a:pt x="535" y="520"/>
                        <a:pt x="535" y="520"/>
                        <a:pt x="535" y="520"/>
                      </a:cubicBezTo>
                      <a:cubicBezTo>
                        <a:pt x="535" y="522"/>
                        <a:pt x="535" y="522"/>
                        <a:pt x="535" y="522"/>
                      </a:cubicBezTo>
                      <a:cubicBezTo>
                        <a:pt x="535" y="524"/>
                        <a:pt x="535" y="524"/>
                        <a:pt x="535" y="524"/>
                      </a:cubicBezTo>
                      <a:cubicBezTo>
                        <a:pt x="536" y="525"/>
                        <a:pt x="536" y="525"/>
                        <a:pt x="536" y="525"/>
                      </a:cubicBezTo>
                      <a:cubicBezTo>
                        <a:pt x="536" y="527"/>
                        <a:pt x="536" y="527"/>
                        <a:pt x="536" y="527"/>
                      </a:cubicBezTo>
                      <a:cubicBezTo>
                        <a:pt x="535" y="529"/>
                        <a:pt x="535" y="529"/>
                        <a:pt x="535" y="529"/>
                      </a:cubicBezTo>
                      <a:cubicBezTo>
                        <a:pt x="536" y="529"/>
                        <a:pt x="536" y="529"/>
                        <a:pt x="536" y="529"/>
                      </a:cubicBezTo>
                      <a:cubicBezTo>
                        <a:pt x="536" y="530"/>
                        <a:pt x="536" y="530"/>
                        <a:pt x="536" y="530"/>
                      </a:cubicBezTo>
                      <a:cubicBezTo>
                        <a:pt x="536" y="532"/>
                        <a:pt x="536" y="532"/>
                        <a:pt x="536" y="532"/>
                      </a:cubicBezTo>
                      <a:cubicBezTo>
                        <a:pt x="538" y="532"/>
                        <a:pt x="538" y="532"/>
                        <a:pt x="538" y="532"/>
                      </a:cubicBezTo>
                      <a:cubicBezTo>
                        <a:pt x="539" y="532"/>
                        <a:pt x="539" y="532"/>
                        <a:pt x="539" y="532"/>
                      </a:cubicBezTo>
                      <a:cubicBezTo>
                        <a:pt x="540" y="532"/>
                        <a:pt x="540" y="532"/>
                        <a:pt x="540" y="532"/>
                      </a:cubicBezTo>
                      <a:cubicBezTo>
                        <a:pt x="541" y="533"/>
                        <a:pt x="541" y="533"/>
                        <a:pt x="541" y="533"/>
                      </a:cubicBezTo>
                      <a:cubicBezTo>
                        <a:pt x="543" y="532"/>
                        <a:pt x="543" y="532"/>
                        <a:pt x="543" y="532"/>
                      </a:cubicBezTo>
                      <a:cubicBezTo>
                        <a:pt x="544" y="530"/>
                        <a:pt x="544" y="530"/>
                        <a:pt x="544" y="530"/>
                      </a:cubicBezTo>
                      <a:cubicBezTo>
                        <a:pt x="545" y="529"/>
                        <a:pt x="545" y="529"/>
                        <a:pt x="545" y="529"/>
                      </a:cubicBezTo>
                      <a:cubicBezTo>
                        <a:pt x="546" y="530"/>
                        <a:pt x="546" y="530"/>
                        <a:pt x="546" y="530"/>
                      </a:cubicBezTo>
                      <a:cubicBezTo>
                        <a:pt x="546" y="532"/>
                        <a:pt x="546" y="532"/>
                        <a:pt x="546" y="532"/>
                      </a:cubicBezTo>
                      <a:cubicBezTo>
                        <a:pt x="548" y="533"/>
                        <a:pt x="548" y="533"/>
                        <a:pt x="548" y="533"/>
                      </a:cubicBezTo>
                      <a:cubicBezTo>
                        <a:pt x="548" y="535"/>
                        <a:pt x="548" y="535"/>
                        <a:pt x="548" y="535"/>
                      </a:cubicBezTo>
                      <a:cubicBezTo>
                        <a:pt x="548" y="537"/>
                        <a:pt x="548" y="537"/>
                        <a:pt x="548" y="537"/>
                      </a:cubicBezTo>
                      <a:cubicBezTo>
                        <a:pt x="548" y="539"/>
                        <a:pt x="548" y="539"/>
                        <a:pt x="548" y="539"/>
                      </a:cubicBezTo>
                      <a:cubicBezTo>
                        <a:pt x="548" y="541"/>
                        <a:pt x="548" y="541"/>
                        <a:pt x="548" y="541"/>
                      </a:cubicBezTo>
                      <a:cubicBezTo>
                        <a:pt x="548" y="542"/>
                        <a:pt x="548" y="542"/>
                        <a:pt x="548" y="542"/>
                      </a:cubicBezTo>
                      <a:cubicBezTo>
                        <a:pt x="549" y="542"/>
                        <a:pt x="549" y="542"/>
                        <a:pt x="549" y="542"/>
                      </a:cubicBezTo>
                      <a:cubicBezTo>
                        <a:pt x="552" y="542"/>
                        <a:pt x="552" y="542"/>
                        <a:pt x="552" y="542"/>
                      </a:cubicBezTo>
                      <a:cubicBezTo>
                        <a:pt x="553" y="542"/>
                        <a:pt x="553" y="542"/>
                        <a:pt x="553" y="542"/>
                      </a:cubicBezTo>
                      <a:cubicBezTo>
                        <a:pt x="555" y="542"/>
                        <a:pt x="555" y="542"/>
                        <a:pt x="555" y="542"/>
                      </a:cubicBezTo>
                      <a:cubicBezTo>
                        <a:pt x="557" y="542"/>
                        <a:pt x="557" y="542"/>
                        <a:pt x="557" y="542"/>
                      </a:cubicBezTo>
                      <a:cubicBezTo>
                        <a:pt x="557" y="543"/>
                        <a:pt x="557" y="543"/>
                        <a:pt x="557" y="543"/>
                      </a:cubicBezTo>
                      <a:cubicBezTo>
                        <a:pt x="558" y="543"/>
                        <a:pt x="558" y="543"/>
                        <a:pt x="558" y="543"/>
                      </a:cubicBezTo>
                      <a:cubicBezTo>
                        <a:pt x="559" y="541"/>
                        <a:pt x="559" y="541"/>
                        <a:pt x="559" y="541"/>
                      </a:cubicBezTo>
                      <a:cubicBezTo>
                        <a:pt x="560" y="542"/>
                        <a:pt x="560" y="542"/>
                        <a:pt x="560" y="542"/>
                      </a:cubicBezTo>
                      <a:cubicBezTo>
                        <a:pt x="561" y="544"/>
                        <a:pt x="561" y="544"/>
                        <a:pt x="561" y="544"/>
                      </a:cubicBezTo>
                      <a:cubicBezTo>
                        <a:pt x="563" y="546"/>
                        <a:pt x="563" y="546"/>
                        <a:pt x="563" y="546"/>
                      </a:cubicBezTo>
                      <a:cubicBezTo>
                        <a:pt x="565" y="544"/>
                        <a:pt x="565" y="544"/>
                        <a:pt x="565" y="544"/>
                      </a:cubicBezTo>
                      <a:cubicBezTo>
                        <a:pt x="566" y="544"/>
                        <a:pt x="566" y="544"/>
                        <a:pt x="566" y="544"/>
                      </a:cubicBezTo>
                      <a:cubicBezTo>
                        <a:pt x="568" y="544"/>
                        <a:pt x="568" y="544"/>
                        <a:pt x="568" y="544"/>
                      </a:cubicBezTo>
                      <a:cubicBezTo>
                        <a:pt x="569" y="546"/>
                        <a:pt x="569" y="546"/>
                        <a:pt x="569" y="546"/>
                      </a:cubicBezTo>
                      <a:cubicBezTo>
                        <a:pt x="570" y="546"/>
                        <a:pt x="570" y="546"/>
                        <a:pt x="570" y="546"/>
                      </a:cubicBezTo>
                      <a:cubicBezTo>
                        <a:pt x="570" y="547"/>
                        <a:pt x="570" y="547"/>
                        <a:pt x="570" y="547"/>
                      </a:cubicBezTo>
                      <a:cubicBezTo>
                        <a:pt x="572" y="547"/>
                        <a:pt x="572" y="547"/>
                        <a:pt x="572" y="547"/>
                      </a:cubicBezTo>
                      <a:cubicBezTo>
                        <a:pt x="572" y="546"/>
                        <a:pt x="572" y="546"/>
                        <a:pt x="572" y="546"/>
                      </a:cubicBezTo>
                      <a:cubicBezTo>
                        <a:pt x="573" y="544"/>
                        <a:pt x="573" y="544"/>
                        <a:pt x="573" y="544"/>
                      </a:cubicBezTo>
                      <a:cubicBezTo>
                        <a:pt x="574" y="543"/>
                        <a:pt x="574" y="543"/>
                        <a:pt x="574" y="543"/>
                      </a:cubicBezTo>
                      <a:cubicBezTo>
                        <a:pt x="575" y="543"/>
                        <a:pt x="575" y="543"/>
                        <a:pt x="575" y="543"/>
                      </a:cubicBezTo>
                      <a:cubicBezTo>
                        <a:pt x="578" y="542"/>
                        <a:pt x="578" y="542"/>
                        <a:pt x="578" y="542"/>
                      </a:cubicBezTo>
                      <a:cubicBezTo>
                        <a:pt x="579" y="544"/>
                        <a:pt x="579" y="544"/>
                        <a:pt x="579" y="544"/>
                      </a:cubicBezTo>
                      <a:cubicBezTo>
                        <a:pt x="580" y="546"/>
                        <a:pt x="580" y="546"/>
                        <a:pt x="580" y="546"/>
                      </a:cubicBezTo>
                      <a:cubicBezTo>
                        <a:pt x="580" y="548"/>
                        <a:pt x="580" y="548"/>
                        <a:pt x="580" y="548"/>
                      </a:cubicBezTo>
                      <a:cubicBezTo>
                        <a:pt x="582" y="548"/>
                        <a:pt x="582" y="548"/>
                        <a:pt x="582" y="548"/>
                      </a:cubicBezTo>
                      <a:cubicBezTo>
                        <a:pt x="583" y="549"/>
                        <a:pt x="583" y="549"/>
                        <a:pt x="583" y="549"/>
                      </a:cubicBezTo>
                      <a:cubicBezTo>
                        <a:pt x="585" y="551"/>
                        <a:pt x="585" y="551"/>
                        <a:pt x="585" y="551"/>
                      </a:cubicBezTo>
                      <a:cubicBezTo>
                        <a:pt x="585" y="552"/>
                        <a:pt x="585" y="552"/>
                        <a:pt x="585" y="552"/>
                      </a:cubicBezTo>
                      <a:cubicBezTo>
                        <a:pt x="587" y="553"/>
                        <a:pt x="587" y="553"/>
                        <a:pt x="587" y="553"/>
                      </a:cubicBezTo>
                      <a:cubicBezTo>
                        <a:pt x="588" y="553"/>
                        <a:pt x="588" y="553"/>
                        <a:pt x="588" y="553"/>
                      </a:cubicBezTo>
                      <a:cubicBezTo>
                        <a:pt x="589" y="554"/>
                        <a:pt x="589" y="554"/>
                        <a:pt x="589" y="554"/>
                      </a:cubicBezTo>
                      <a:cubicBezTo>
                        <a:pt x="590" y="556"/>
                        <a:pt x="590" y="556"/>
                        <a:pt x="590" y="556"/>
                      </a:cubicBezTo>
                      <a:cubicBezTo>
                        <a:pt x="592" y="557"/>
                        <a:pt x="592" y="557"/>
                        <a:pt x="592" y="557"/>
                      </a:cubicBezTo>
                      <a:cubicBezTo>
                        <a:pt x="593" y="558"/>
                        <a:pt x="593" y="558"/>
                        <a:pt x="593" y="558"/>
                      </a:cubicBezTo>
                      <a:cubicBezTo>
                        <a:pt x="594" y="561"/>
                        <a:pt x="594" y="561"/>
                        <a:pt x="594" y="561"/>
                      </a:cubicBezTo>
                      <a:cubicBezTo>
                        <a:pt x="596" y="562"/>
                        <a:pt x="596" y="562"/>
                        <a:pt x="596" y="562"/>
                      </a:cubicBezTo>
                      <a:cubicBezTo>
                        <a:pt x="597" y="563"/>
                        <a:pt x="597" y="563"/>
                        <a:pt x="597" y="563"/>
                      </a:cubicBezTo>
                      <a:cubicBezTo>
                        <a:pt x="594" y="566"/>
                        <a:pt x="594" y="566"/>
                        <a:pt x="594" y="566"/>
                      </a:cubicBezTo>
                      <a:cubicBezTo>
                        <a:pt x="592" y="567"/>
                        <a:pt x="592" y="567"/>
                        <a:pt x="592" y="567"/>
                      </a:cubicBezTo>
                      <a:cubicBezTo>
                        <a:pt x="590" y="568"/>
                        <a:pt x="590" y="568"/>
                        <a:pt x="590" y="568"/>
                      </a:cubicBezTo>
                      <a:cubicBezTo>
                        <a:pt x="589" y="570"/>
                        <a:pt x="589" y="570"/>
                        <a:pt x="589" y="570"/>
                      </a:cubicBezTo>
                      <a:cubicBezTo>
                        <a:pt x="588" y="571"/>
                        <a:pt x="588" y="571"/>
                        <a:pt x="588" y="571"/>
                      </a:cubicBezTo>
                      <a:cubicBezTo>
                        <a:pt x="588" y="572"/>
                        <a:pt x="588" y="572"/>
                        <a:pt x="588" y="572"/>
                      </a:cubicBezTo>
                      <a:cubicBezTo>
                        <a:pt x="587" y="575"/>
                        <a:pt x="587" y="575"/>
                        <a:pt x="587" y="575"/>
                      </a:cubicBezTo>
                      <a:cubicBezTo>
                        <a:pt x="587" y="576"/>
                        <a:pt x="587" y="576"/>
                        <a:pt x="587" y="576"/>
                      </a:cubicBezTo>
                      <a:cubicBezTo>
                        <a:pt x="588" y="578"/>
                        <a:pt x="588" y="578"/>
                        <a:pt x="588" y="578"/>
                      </a:cubicBezTo>
                      <a:cubicBezTo>
                        <a:pt x="588" y="580"/>
                        <a:pt x="588" y="580"/>
                        <a:pt x="588" y="580"/>
                      </a:cubicBezTo>
                      <a:cubicBezTo>
                        <a:pt x="588" y="581"/>
                        <a:pt x="588" y="581"/>
                        <a:pt x="588" y="581"/>
                      </a:cubicBezTo>
                      <a:cubicBezTo>
                        <a:pt x="588" y="582"/>
                        <a:pt x="588" y="582"/>
                        <a:pt x="588" y="582"/>
                      </a:cubicBezTo>
                      <a:cubicBezTo>
                        <a:pt x="589" y="582"/>
                        <a:pt x="589" y="582"/>
                        <a:pt x="589" y="582"/>
                      </a:cubicBezTo>
                      <a:cubicBezTo>
                        <a:pt x="590" y="581"/>
                        <a:pt x="590" y="581"/>
                        <a:pt x="590" y="581"/>
                      </a:cubicBezTo>
                      <a:cubicBezTo>
                        <a:pt x="593" y="581"/>
                        <a:pt x="593" y="581"/>
                        <a:pt x="593" y="581"/>
                      </a:cubicBezTo>
                      <a:cubicBezTo>
                        <a:pt x="594" y="580"/>
                        <a:pt x="594" y="580"/>
                        <a:pt x="594" y="580"/>
                      </a:cubicBezTo>
                      <a:cubicBezTo>
                        <a:pt x="596" y="581"/>
                        <a:pt x="596" y="581"/>
                        <a:pt x="596" y="581"/>
                      </a:cubicBezTo>
                      <a:cubicBezTo>
                        <a:pt x="597" y="581"/>
                        <a:pt x="597" y="581"/>
                        <a:pt x="597" y="581"/>
                      </a:cubicBezTo>
                      <a:cubicBezTo>
                        <a:pt x="598" y="580"/>
                        <a:pt x="598" y="580"/>
                        <a:pt x="598" y="580"/>
                      </a:cubicBezTo>
                      <a:cubicBezTo>
                        <a:pt x="598" y="578"/>
                        <a:pt x="598" y="578"/>
                        <a:pt x="598" y="578"/>
                      </a:cubicBezTo>
                      <a:cubicBezTo>
                        <a:pt x="598" y="576"/>
                        <a:pt x="598" y="576"/>
                        <a:pt x="598" y="576"/>
                      </a:cubicBezTo>
                      <a:cubicBezTo>
                        <a:pt x="599" y="573"/>
                        <a:pt x="599" y="573"/>
                        <a:pt x="599" y="573"/>
                      </a:cubicBezTo>
                      <a:cubicBezTo>
                        <a:pt x="602" y="575"/>
                        <a:pt x="602" y="575"/>
                        <a:pt x="602" y="575"/>
                      </a:cubicBezTo>
                      <a:cubicBezTo>
                        <a:pt x="603" y="576"/>
                        <a:pt x="603" y="576"/>
                        <a:pt x="603" y="576"/>
                      </a:cubicBezTo>
                      <a:cubicBezTo>
                        <a:pt x="604" y="577"/>
                        <a:pt x="604" y="577"/>
                        <a:pt x="604" y="577"/>
                      </a:cubicBezTo>
                      <a:cubicBezTo>
                        <a:pt x="604" y="578"/>
                        <a:pt x="604" y="578"/>
                        <a:pt x="604" y="578"/>
                      </a:cubicBezTo>
                      <a:cubicBezTo>
                        <a:pt x="607" y="578"/>
                        <a:pt x="607" y="578"/>
                        <a:pt x="607" y="578"/>
                      </a:cubicBezTo>
                      <a:cubicBezTo>
                        <a:pt x="608" y="578"/>
                        <a:pt x="608" y="578"/>
                        <a:pt x="608" y="578"/>
                      </a:cubicBezTo>
                      <a:cubicBezTo>
                        <a:pt x="609" y="580"/>
                        <a:pt x="609" y="580"/>
                        <a:pt x="609" y="580"/>
                      </a:cubicBezTo>
                      <a:cubicBezTo>
                        <a:pt x="611" y="581"/>
                        <a:pt x="611" y="581"/>
                        <a:pt x="611" y="581"/>
                      </a:cubicBezTo>
                      <a:cubicBezTo>
                        <a:pt x="613" y="581"/>
                        <a:pt x="613" y="581"/>
                        <a:pt x="613" y="581"/>
                      </a:cubicBezTo>
                      <a:cubicBezTo>
                        <a:pt x="613" y="582"/>
                        <a:pt x="613" y="582"/>
                        <a:pt x="613" y="582"/>
                      </a:cubicBezTo>
                      <a:cubicBezTo>
                        <a:pt x="616" y="585"/>
                        <a:pt x="616" y="585"/>
                        <a:pt x="616" y="585"/>
                      </a:cubicBezTo>
                      <a:cubicBezTo>
                        <a:pt x="617" y="585"/>
                        <a:pt x="617" y="585"/>
                        <a:pt x="617" y="585"/>
                      </a:cubicBezTo>
                      <a:cubicBezTo>
                        <a:pt x="618" y="586"/>
                        <a:pt x="618" y="586"/>
                        <a:pt x="618" y="586"/>
                      </a:cubicBezTo>
                      <a:cubicBezTo>
                        <a:pt x="618" y="587"/>
                        <a:pt x="618" y="587"/>
                        <a:pt x="618" y="587"/>
                      </a:cubicBezTo>
                      <a:cubicBezTo>
                        <a:pt x="620" y="590"/>
                        <a:pt x="620" y="590"/>
                        <a:pt x="620" y="590"/>
                      </a:cubicBezTo>
                      <a:cubicBezTo>
                        <a:pt x="621" y="590"/>
                        <a:pt x="621" y="590"/>
                        <a:pt x="621" y="590"/>
                      </a:cubicBezTo>
                      <a:cubicBezTo>
                        <a:pt x="622" y="590"/>
                        <a:pt x="622" y="590"/>
                        <a:pt x="622" y="590"/>
                      </a:cubicBezTo>
                      <a:cubicBezTo>
                        <a:pt x="622" y="591"/>
                        <a:pt x="622" y="591"/>
                        <a:pt x="622" y="591"/>
                      </a:cubicBezTo>
                      <a:cubicBezTo>
                        <a:pt x="623" y="591"/>
                        <a:pt x="623" y="591"/>
                        <a:pt x="623" y="591"/>
                      </a:cubicBezTo>
                      <a:cubicBezTo>
                        <a:pt x="623" y="592"/>
                        <a:pt x="623" y="592"/>
                        <a:pt x="623" y="592"/>
                      </a:cubicBezTo>
                      <a:cubicBezTo>
                        <a:pt x="623" y="594"/>
                        <a:pt x="623" y="594"/>
                        <a:pt x="623" y="594"/>
                      </a:cubicBezTo>
                      <a:cubicBezTo>
                        <a:pt x="623" y="595"/>
                        <a:pt x="623" y="595"/>
                        <a:pt x="623" y="595"/>
                      </a:cubicBezTo>
                      <a:cubicBezTo>
                        <a:pt x="623" y="597"/>
                        <a:pt x="623" y="597"/>
                        <a:pt x="623" y="597"/>
                      </a:cubicBezTo>
                      <a:cubicBezTo>
                        <a:pt x="625" y="601"/>
                        <a:pt x="625" y="601"/>
                        <a:pt x="625" y="601"/>
                      </a:cubicBezTo>
                      <a:cubicBezTo>
                        <a:pt x="625" y="603"/>
                        <a:pt x="625" y="603"/>
                        <a:pt x="625" y="603"/>
                      </a:cubicBezTo>
                      <a:cubicBezTo>
                        <a:pt x="626" y="605"/>
                        <a:pt x="626" y="605"/>
                        <a:pt x="626" y="605"/>
                      </a:cubicBezTo>
                      <a:cubicBezTo>
                        <a:pt x="628" y="605"/>
                        <a:pt x="628" y="605"/>
                        <a:pt x="628" y="605"/>
                      </a:cubicBezTo>
                      <a:cubicBezTo>
                        <a:pt x="631" y="606"/>
                        <a:pt x="631" y="606"/>
                        <a:pt x="631" y="606"/>
                      </a:cubicBezTo>
                      <a:cubicBezTo>
                        <a:pt x="630" y="608"/>
                        <a:pt x="630" y="608"/>
                        <a:pt x="630" y="608"/>
                      </a:cubicBezTo>
                      <a:cubicBezTo>
                        <a:pt x="628" y="610"/>
                        <a:pt x="628" y="610"/>
                        <a:pt x="628" y="610"/>
                      </a:cubicBezTo>
                      <a:cubicBezTo>
                        <a:pt x="627" y="611"/>
                        <a:pt x="627" y="611"/>
                        <a:pt x="627" y="611"/>
                      </a:cubicBezTo>
                      <a:cubicBezTo>
                        <a:pt x="626" y="612"/>
                        <a:pt x="626" y="612"/>
                        <a:pt x="626" y="612"/>
                      </a:cubicBezTo>
                      <a:cubicBezTo>
                        <a:pt x="627" y="614"/>
                        <a:pt x="627" y="614"/>
                        <a:pt x="627" y="614"/>
                      </a:cubicBezTo>
                      <a:cubicBezTo>
                        <a:pt x="628" y="615"/>
                        <a:pt x="628" y="615"/>
                        <a:pt x="628" y="615"/>
                      </a:cubicBezTo>
                      <a:cubicBezTo>
                        <a:pt x="631" y="616"/>
                        <a:pt x="631" y="616"/>
                        <a:pt x="631" y="616"/>
                      </a:cubicBezTo>
                      <a:cubicBezTo>
                        <a:pt x="632" y="619"/>
                        <a:pt x="632" y="619"/>
                        <a:pt x="632" y="619"/>
                      </a:cubicBezTo>
                      <a:cubicBezTo>
                        <a:pt x="632" y="620"/>
                        <a:pt x="632" y="620"/>
                        <a:pt x="632" y="620"/>
                      </a:cubicBezTo>
                      <a:cubicBezTo>
                        <a:pt x="632" y="621"/>
                        <a:pt x="632" y="621"/>
                        <a:pt x="632" y="621"/>
                      </a:cubicBezTo>
                      <a:cubicBezTo>
                        <a:pt x="632" y="624"/>
                        <a:pt x="632" y="624"/>
                        <a:pt x="632" y="624"/>
                      </a:cubicBezTo>
                      <a:cubicBezTo>
                        <a:pt x="632" y="625"/>
                        <a:pt x="632" y="625"/>
                        <a:pt x="632" y="625"/>
                      </a:cubicBezTo>
                      <a:cubicBezTo>
                        <a:pt x="631" y="625"/>
                        <a:pt x="631" y="625"/>
                        <a:pt x="631" y="625"/>
                      </a:cubicBezTo>
                      <a:cubicBezTo>
                        <a:pt x="630" y="626"/>
                        <a:pt x="630" y="626"/>
                        <a:pt x="630" y="626"/>
                      </a:cubicBezTo>
                      <a:cubicBezTo>
                        <a:pt x="627" y="628"/>
                        <a:pt x="627" y="628"/>
                        <a:pt x="627" y="628"/>
                      </a:cubicBezTo>
                      <a:cubicBezTo>
                        <a:pt x="627" y="629"/>
                        <a:pt x="627" y="629"/>
                        <a:pt x="627" y="629"/>
                      </a:cubicBezTo>
                      <a:cubicBezTo>
                        <a:pt x="628" y="630"/>
                        <a:pt x="628" y="630"/>
                        <a:pt x="628" y="630"/>
                      </a:cubicBezTo>
                      <a:cubicBezTo>
                        <a:pt x="630" y="631"/>
                        <a:pt x="630" y="631"/>
                        <a:pt x="630" y="631"/>
                      </a:cubicBezTo>
                      <a:cubicBezTo>
                        <a:pt x="632" y="633"/>
                        <a:pt x="632" y="633"/>
                        <a:pt x="632" y="633"/>
                      </a:cubicBezTo>
                      <a:cubicBezTo>
                        <a:pt x="631" y="635"/>
                        <a:pt x="631" y="635"/>
                        <a:pt x="631" y="635"/>
                      </a:cubicBezTo>
                      <a:cubicBezTo>
                        <a:pt x="632" y="636"/>
                        <a:pt x="632" y="636"/>
                        <a:pt x="632" y="636"/>
                      </a:cubicBezTo>
                      <a:cubicBezTo>
                        <a:pt x="632" y="638"/>
                        <a:pt x="632" y="638"/>
                        <a:pt x="632" y="638"/>
                      </a:cubicBezTo>
                      <a:cubicBezTo>
                        <a:pt x="633" y="638"/>
                        <a:pt x="633" y="638"/>
                        <a:pt x="633" y="638"/>
                      </a:cubicBezTo>
                      <a:cubicBezTo>
                        <a:pt x="636" y="638"/>
                        <a:pt x="636" y="638"/>
                        <a:pt x="636" y="638"/>
                      </a:cubicBezTo>
                      <a:cubicBezTo>
                        <a:pt x="636" y="636"/>
                        <a:pt x="636" y="636"/>
                        <a:pt x="636" y="636"/>
                      </a:cubicBezTo>
                      <a:cubicBezTo>
                        <a:pt x="636" y="634"/>
                        <a:pt x="636" y="634"/>
                        <a:pt x="636" y="634"/>
                      </a:cubicBezTo>
                      <a:cubicBezTo>
                        <a:pt x="639" y="634"/>
                        <a:pt x="639" y="634"/>
                        <a:pt x="639" y="634"/>
                      </a:cubicBezTo>
                      <a:cubicBezTo>
                        <a:pt x="640" y="634"/>
                        <a:pt x="640" y="634"/>
                        <a:pt x="640" y="634"/>
                      </a:cubicBezTo>
                      <a:cubicBezTo>
                        <a:pt x="641" y="634"/>
                        <a:pt x="641" y="634"/>
                        <a:pt x="641" y="634"/>
                      </a:cubicBezTo>
                      <a:cubicBezTo>
                        <a:pt x="642" y="634"/>
                        <a:pt x="642" y="634"/>
                        <a:pt x="642" y="634"/>
                      </a:cubicBezTo>
                      <a:cubicBezTo>
                        <a:pt x="645" y="634"/>
                        <a:pt x="645" y="634"/>
                        <a:pt x="645" y="634"/>
                      </a:cubicBezTo>
                      <a:cubicBezTo>
                        <a:pt x="647" y="633"/>
                        <a:pt x="647" y="633"/>
                        <a:pt x="647" y="633"/>
                      </a:cubicBezTo>
                      <a:cubicBezTo>
                        <a:pt x="650" y="633"/>
                        <a:pt x="650" y="633"/>
                        <a:pt x="650" y="633"/>
                      </a:cubicBezTo>
                      <a:cubicBezTo>
                        <a:pt x="651" y="633"/>
                        <a:pt x="651" y="633"/>
                        <a:pt x="651" y="633"/>
                      </a:cubicBezTo>
                      <a:cubicBezTo>
                        <a:pt x="652" y="631"/>
                        <a:pt x="652" y="631"/>
                        <a:pt x="652" y="631"/>
                      </a:cubicBezTo>
                      <a:cubicBezTo>
                        <a:pt x="655" y="631"/>
                        <a:pt x="655" y="631"/>
                        <a:pt x="655" y="631"/>
                      </a:cubicBezTo>
                      <a:cubicBezTo>
                        <a:pt x="656" y="630"/>
                        <a:pt x="656" y="630"/>
                        <a:pt x="656" y="630"/>
                      </a:cubicBezTo>
                      <a:cubicBezTo>
                        <a:pt x="656" y="628"/>
                        <a:pt x="656" y="628"/>
                        <a:pt x="656" y="628"/>
                      </a:cubicBezTo>
                      <a:cubicBezTo>
                        <a:pt x="657" y="626"/>
                        <a:pt x="657" y="626"/>
                        <a:pt x="657" y="626"/>
                      </a:cubicBezTo>
                      <a:cubicBezTo>
                        <a:pt x="660" y="625"/>
                        <a:pt x="660" y="625"/>
                        <a:pt x="660" y="625"/>
                      </a:cubicBezTo>
                      <a:cubicBezTo>
                        <a:pt x="661" y="626"/>
                        <a:pt x="661" y="626"/>
                        <a:pt x="661" y="626"/>
                      </a:cubicBezTo>
                      <a:cubicBezTo>
                        <a:pt x="662" y="626"/>
                        <a:pt x="662" y="626"/>
                        <a:pt x="662" y="626"/>
                      </a:cubicBezTo>
                      <a:cubicBezTo>
                        <a:pt x="664" y="625"/>
                        <a:pt x="664" y="625"/>
                        <a:pt x="664" y="625"/>
                      </a:cubicBezTo>
                      <a:cubicBezTo>
                        <a:pt x="666" y="628"/>
                        <a:pt x="666" y="628"/>
                        <a:pt x="666" y="628"/>
                      </a:cubicBezTo>
                      <a:cubicBezTo>
                        <a:pt x="667" y="628"/>
                        <a:pt x="667" y="628"/>
                        <a:pt x="667" y="628"/>
                      </a:cubicBezTo>
                      <a:cubicBezTo>
                        <a:pt x="670" y="629"/>
                        <a:pt x="670" y="629"/>
                        <a:pt x="670" y="629"/>
                      </a:cubicBezTo>
                      <a:cubicBezTo>
                        <a:pt x="672" y="631"/>
                        <a:pt x="672" y="631"/>
                        <a:pt x="672" y="631"/>
                      </a:cubicBezTo>
                      <a:cubicBezTo>
                        <a:pt x="672" y="633"/>
                        <a:pt x="672" y="633"/>
                        <a:pt x="672" y="633"/>
                      </a:cubicBezTo>
                      <a:cubicBezTo>
                        <a:pt x="672" y="634"/>
                        <a:pt x="672" y="634"/>
                        <a:pt x="672" y="634"/>
                      </a:cubicBezTo>
                      <a:cubicBezTo>
                        <a:pt x="674" y="634"/>
                        <a:pt x="674" y="634"/>
                        <a:pt x="674" y="634"/>
                      </a:cubicBezTo>
                      <a:cubicBezTo>
                        <a:pt x="674" y="635"/>
                        <a:pt x="674" y="635"/>
                        <a:pt x="674" y="635"/>
                      </a:cubicBezTo>
                      <a:cubicBezTo>
                        <a:pt x="675" y="636"/>
                        <a:pt x="675" y="636"/>
                        <a:pt x="675" y="636"/>
                      </a:cubicBezTo>
                      <a:cubicBezTo>
                        <a:pt x="676" y="635"/>
                        <a:pt x="676" y="635"/>
                        <a:pt x="676" y="635"/>
                      </a:cubicBezTo>
                      <a:cubicBezTo>
                        <a:pt x="677" y="633"/>
                        <a:pt x="677" y="633"/>
                        <a:pt x="677" y="633"/>
                      </a:cubicBezTo>
                      <a:cubicBezTo>
                        <a:pt x="679" y="631"/>
                        <a:pt x="679" y="631"/>
                        <a:pt x="679" y="631"/>
                      </a:cubicBezTo>
                      <a:cubicBezTo>
                        <a:pt x="679" y="629"/>
                        <a:pt x="679" y="629"/>
                        <a:pt x="679" y="629"/>
                      </a:cubicBezTo>
                      <a:cubicBezTo>
                        <a:pt x="677" y="626"/>
                        <a:pt x="677" y="626"/>
                        <a:pt x="677" y="626"/>
                      </a:cubicBezTo>
                      <a:cubicBezTo>
                        <a:pt x="679" y="625"/>
                        <a:pt x="679" y="625"/>
                        <a:pt x="679" y="625"/>
                      </a:cubicBezTo>
                      <a:cubicBezTo>
                        <a:pt x="680" y="622"/>
                        <a:pt x="680" y="622"/>
                        <a:pt x="680" y="622"/>
                      </a:cubicBezTo>
                      <a:cubicBezTo>
                        <a:pt x="683" y="621"/>
                        <a:pt x="683" y="621"/>
                        <a:pt x="683" y="621"/>
                      </a:cubicBezTo>
                      <a:cubicBezTo>
                        <a:pt x="684" y="619"/>
                        <a:pt x="684" y="619"/>
                        <a:pt x="684" y="619"/>
                      </a:cubicBezTo>
                      <a:cubicBezTo>
                        <a:pt x="686" y="619"/>
                        <a:pt x="686" y="619"/>
                        <a:pt x="686" y="619"/>
                      </a:cubicBezTo>
                      <a:cubicBezTo>
                        <a:pt x="686" y="616"/>
                        <a:pt x="686" y="616"/>
                        <a:pt x="686" y="616"/>
                      </a:cubicBezTo>
                      <a:cubicBezTo>
                        <a:pt x="688" y="616"/>
                        <a:pt x="688" y="616"/>
                        <a:pt x="688" y="616"/>
                      </a:cubicBezTo>
                      <a:cubicBezTo>
                        <a:pt x="690" y="616"/>
                        <a:pt x="690" y="616"/>
                        <a:pt x="690" y="616"/>
                      </a:cubicBezTo>
                      <a:cubicBezTo>
                        <a:pt x="691" y="616"/>
                        <a:pt x="691" y="616"/>
                        <a:pt x="691" y="616"/>
                      </a:cubicBezTo>
                      <a:cubicBezTo>
                        <a:pt x="693" y="616"/>
                        <a:pt x="693" y="616"/>
                        <a:pt x="693" y="616"/>
                      </a:cubicBezTo>
                      <a:cubicBezTo>
                        <a:pt x="694" y="617"/>
                        <a:pt x="694" y="617"/>
                        <a:pt x="694" y="617"/>
                      </a:cubicBezTo>
                      <a:cubicBezTo>
                        <a:pt x="698" y="617"/>
                        <a:pt x="698" y="617"/>
                        <a:pt x="698" y="617"/>
                      </a:cubicBezTo>
                      <a:cubicBezTo>
                        <a:pt x="698" y="619"/>
                        <a:pt x="698" y="619"/>
                        <a:pt x="698" y="619"/>
                      </a:cubicBezTo>
                      <a:cubicBezTo>
                        <a:pt x="699" y="620"/>
                        <a:pt x="699" y="620"/>
                        <a:pt x="699" y="620"/>
                      </a:cubicBezTo>
                      <a:cubicBezTo>
                        <a:pt x="700" y="620"/>
                        <a:pt x="700" y="620"/>
                        <a:pt x="700" y="620"/>
                      </a:cubicBezTo>
                      <a:cubicBezTo>
                        <a:pt x="701" y="621"/>
                        <a:pt x="701" y="621"/>
                        <a:pt x="701" y="621"/>
                      </a:cubicBezTo>
                      <a:cubicBezTo>
                        <a:pt x="703" y="621"/>
                        <a:pt x="703" y="621"/>
                        <a:pt x="703" y="621"/>
                      </a:cubicBezTo>
                      <a:cubicBezTo>
                        <a:pt x="704" y="622"/>
                        <a:pt x="704" y="622"/>
                        <a:pt x="704" y="622"/>
                      </a:cubicBezTo>
                      <a:cubicBezTo>
                        <a:pt x="707" y="622"/>
                        <a:pt x="707" y="622"/>
                        <a:pt x="707" y="622"/>
                      </a:cubicBezTo>
                      <a:cubicBezTo>
                        <a:pt x="708" y="624"/>
                        <a:pt x="708" y="624"/>
                        <a:pt x="708" y="624"/>
                      </a:cubicBezTo>
                      <a:cubicBezTo>
                        <a:pt x="709" y="622"/>
                        <a:pt x="709" y="622"/>
                        <a:pt x="709" y="622"/>
                      </a:cubicBezTo>
                      <a:cubicBezTo>
                        <a:pt x="710" y="621"/>
                        <a:pt x="710" y="621"/>
                        <a:pt x="710" y="621"/>
                      </a:cubicBezTo>
                      <a:cubicBezTo>
                        <a:pt x="712" y="621"/>
                        <a:pt x="712" y="621"/>
                        <a:pt x="712" y="621"/>
                      </a:cubicBezTo>
                      <a:cubicBezTo>
                        <a:pt x="713" y="621"/>
                        <a:pt x="713" y="621"/>
                        <a:pt x="713" y="621"/>
                      </a:cubicBezTo>
                      <a:cubicBezTo>
                        <a:pt x="714" y="621"/>
                        <a:pt x="714" y="621"/>
                        <a:pt x="714" y="621"/>
                      </a:cubicBezTo>
                      <a:cubicBezTo>
                        <a:pt x="715" y="622"/>
                        <a:pt x="715" y="622"/>
                        <a:pt x="715" y="622"/>
                      </a:cubicBezTo>
                      <a:cubicBezTo>
                        <a:pt x="715" y="624"/>
                        <a:pt x="715" y="624"/>
                        <a:pt x="715" y="624"/>
                      </a:cubicBezTo>
                      <a:cubicBezTo>
                        <a:pt x="718" y="624"/>
                        <a:pt x="718" y="624"/>
                        <a:pt x="718" y="624"/>
                      </a:cubicBezTo>
                      <a:cubicBezTo>
                        <a:pt x="719" y="624"/>
                        <a:pt x="719" y="624"/>
                        <a:pt x="719" y="624"/>
                      </a:cubicBezTo>
                      <a:cubicBezTo>
                        <a:pt x="720" y="622"/>
                        <a:pt x="720" y="622"/>
                        <a:pt x="720" y="622"/>
                      </a:cubicBezTo>
                      <a:cubicBezTo>
                        <a:pt x="720" y="621"/>
                        <a:pt x="720" y="621"/>
                        <a:pt x="720" y="621"/>
                      </a:cubicBezTo>
                      <a:cubicBezTo>
                        <a:pt x="720" y="620"/>
                        <a:pt x="720" y="620"/>
                        <a:pt x="720" y="620"/>
                      </a:cubicBezTo>
                      <a:cubicBezTo>
                        <a:pt x="720" y="619"/>
                        <a:pt x="720" y="619"/>
                        <a:pt x="720" y="619"/>
                      </a:cubicBezTo>
                      <a:cubicBezTo>
                        <a:pt x="720" y="616"/>
                        <a:pt x="720" y="616"/>
                        <a:pt x="720" y="616"/>
                      </a:cubicBezTo>
                      <a:cubicBezTo>
                        <a:pt x="721" y="616"/>
                        <a:pt x="721" y="616"/>
                        <a:pt x="721" y="616"/>
                      </a:cubicBezTo>
                      <a:cubicBezTo>
                        <a:pt x="720" y="615"/>
                        <a:pt x="720" y="615"/>
                        <a:pt x="720" y="615"/>
                      </a:cubicBezTo>
                      <a:cubicBezTo>
                        <a:pt x="721" y="614"/>
                        <a:pt x="721" y="614"/>
                        <a:pt x="721" y="614"/>
                      </a:cubicBezTo>
                      <a:cubicBezTo>
                        <a:pt x="723" y="614"/>
                        <a:pt x="723" y="614"/>
                        <a:pt x="723" y="614"/>
                      </a:cubicBezTo>
                      <a:cubicBezTo>
                        <a:pt x="724" y="614"/>
                        <a:pt x="724" y="614"/>
                        <a:pt x="724" y="614"/>
                      </a:cubicBezTo>
                      <a:cubicBezTo>
                        <a:pt x="725" y="614"/>
                        <a:pt x="725" y="614"/>
                        <a:pt x="725" y="614"/>
                      </a:cubicBezTo>
                      <a:cubicBezTo>
                        <a:pt x="726" y="614"/>
                        <a:pt x="726" y="614"/>
                        <a:pt x="726" y="614"/>
                      </a:cubicBezTo>
                      <a:cubicBezTo>
                        <a:pt x="726" y="615"/>
                        <a:pt x="726" y="615"/>
                        <a:pt x="726" y="615"/>
                      </a:cubicBezTo>
                      <a:cubicBezTo>
                        <a:pt x="728" y="616"/>
                        <a:pt x="728" y="616"/>
                        <a:pt x="728" y="616"/>
                      </a:cubicBezTo>
                      <a:cubicBezTo>
                        <a:pt x="728" y="615"/>
                        <a:pt x="728" y="615"/>
                        <a:pt x="728" y="615"/>
                      </a:cubicBezTo>
                      <a:cubicBezTo>
                        <a:pt x="729" y="616"/>
                        <a:pt x="729" y="616"/>
                        <a:pt x="729" y="616"/>
                      </a:cubicBezTo>
                      <a:cubicBezTo>
                        <a:pt x="730" y="617"/>
                        <a:pt x="730" y="617"/>
                        <a:pt x="730" y="617"/>
                      </a:cubicBezTo>
                      <a:cubicBezTo>
                        <a:pt x="730" y="619"/>
                        <a:pt x="730" y="619"/>
                        <a:pt x="730" y="619"/>
                      </a:cubicBezTo>
                      <a:cubicBezTo>
                        <a:pt x="732" y="619"/>
                        <a:pt x="732" y="619"/>
                        <a:pt x="732" y="619"/>
                      </a:cubicBezTo>
                      <a:cubicBezTo>
                        <a:pt x="733" y="620"/>
                        <a:pt x="733" y="620"/>
                        <a:pt x="733" y="620"/>
                      </a:cubicBezTo>
                      <a:cubicBezTo>
                        <a:pt x="735" y="620"/>
                        <a:pt x="735" y="620"/>
                        <a:pt x="735" y="620"/>
                      </a:cubicBezTo>
                      <a:cubicBezTo>
                        <a:pt x="737" y="620"/>
                        <a:pt x="737" y="620"/>
                        <a:pt x="737" y="620"/>
                      </a:cubicBezTo>
                      <a:cubicBezTo>
                        <a:pt x="738" y="620"/>
                        <a:pt x="738" y="620"/>
                        <a:pt x="738" y="620"/>
                      </a:cubicBezTo>
                      <a:cubicBezTo>
                        <a:pt x="739" y="622"/>
                        <a:pt x="739" y="622"/>
                        <a:pt x="739" y="622"/>
                      </a:cubicBezTo>
                      <a:cubicBezTo>
                        <a:pt x="739" y="621"/>
                        <a:pt x="739" y="621"/>
                        <a:pt x="739" y="621"/>
                      </a:cubicBezTo>
                      <a:cubicBezTo>
                        <a:pt x="740" y="621"/>
                        <a:pt x="740" y="621"/>
                        <a:pt x="740" y="621"/>
                      </a:cubicBezTo>
                      <a:cubicBezTo>
                        <a:pt x="740" y="620"/>
                        <a:pt x="740" y="620"/>
                        <a:pt x="740" y="620"/>
                      </a:cubicBezTo>
                      <a:cubicBezTo>
                        <a:pt x="742" y="620"/>
                        <a:pt x="742" y="620"/>
                        <a:pt x="742" y="620"/>
                      </a:cubicBezTo>
                      <a:cubicBezTo>
                        <a:pt x="742" y="621"/>
                        <a:pt x="742" y="621"/>
                        <a:pt x="742" y="621"/>
                      </a:cubicBezTo>
                      <a:cubicBezTo>
                        <a:pt x="743" y="620"/>
                        <a:pt x="743" y="620"/>
                        <a:pt x="743" y="620"/>
                      </a:cubicBezTo>
                      <a:cubicBezTo>
                        <a:pt x="745" y="620"/>
                        <a:pt x="745" y="620"/>
                        <a:pt x="745" y="620"/>
                      </a:cubicBezTo>
                      <a:cubicBezTo>
                        <a:pt x="745" y="619"/>
                        <a:pt x="745" y="619"/>
                        <a:pt x="745" y="619"/>
                      </a:cubicBezTo>
                      <a:cubicBezTo>
                        <a:pt x="747" y="619"/>
                        <a:pt x="747" y="619"/>
                        <a:pt x="747" y="619"/>
                      </a:cubicBezTo>
                      <a:cubicBezTo>
                        <a:pt x="748" y="617"/>
                        <a:pt x="748" y="617"/>
                        <a:pt x="748" y="617"/>
                      </a:cubicBezTo>
                      <a:cubicBezTo>
                        <a:pt x="747" y="616"/>
                        <a:pt x="747" y="616"/>
                        <a:pt x="747" y="616"/>
                      </a:cubicBezTo>
                      <a:cubicBezTo>
                        <a:pt x="748" y="616"/>
                        <a:pt x="748" y="616"/>
                        <a:pt x="748" y="616"/>
                      </a:cubicBezTo>
                      <a:cubicBezTo>
                        <a:pt x="748" y="615"/>
                        <a:pt x="748" y="615"/>
                        <a:pt x="748" y="615"/>
                      </a:cubicBezTo>
                      <a:cubicBezTo>
                        <a:pt x="749" y="614"/>
                        <a:pt x="749" y="614"/>
                        <a:pt x="749" y="614"/>
                      </a:cubicBezTo>
                      <a:cubicBezTo>
                        <a:pt x="751" y="614"/>
                        <a:pt x="751" y="614"/>
                        <a:pt x="751" y="614"/>
                      </a:cubicBezTo>
                      <a:cubicBezTo>
                        <a:pt x="752" y="614"/>
                        <a:pt x="752" y="614"/>
                        <a:pt x="752" y="614"/>
                      </a:cubicBezTo>
                      <a:cubicBezTo>
                        <a:pt x="752" y="612"/>
                        <a:pt x="752" y="612"/>
                        <a:pt x="752" y="612"/>
                      </a:cubicBezTo>
                      <a:cubicBezTo>
                        <a:pt x="752" y="611"/>
                        <a:pt x="752" y="611"/>
                        <a:pt x="752" y="611"/>
                      </a:cubicBezTo>
                      <a:cubicBezTo>
                        <a:pt x="753" y="611"/>
                        <a:pt x="753" y="611"/>
                        <a:pt x="753" y="611"/>
                      </a:cubicBezTo>
                      <a:cubicBezTo>
                        <a:pt x="754" y="610"/>
                        <a:pt x="754" y="610"/>
                        <a:pt x="754" y="610"/>
                      </a:cubicBezTo>
                      <a:cubicBezTo>
                        <a:pt x="754" y="611"/>
                        <a:pt x="754" y="611"/>
                        <a:pt x="754" y="611"/>
                      </a:cubicBezTo>
                      <a:cubicBezTo>
                        <a:pt x="756" y="610"/>
                        <a:pt x="756" y="610"/>
                        <a:pt x="756" y="610"/>
                      </a:cubicBezTo>
                      <a:cubicBezTo>
                        <a:pt x="754" y="609"/>
                        <a:pt x="754" y="609"/>
                        <a:pt x="754" y="609"/>
                      </a:cubicBezTo>
                      <a:cubicBezTo>
                        <a:pt x="756" y="609"/>
                        <a:pt x="756" y="609"/>
                        <a:pt x="756" y="609"/>
                      </a:cubicBezTo>
                      <a:cubicBezTo>
                        <a:pt x="756" y="608"/>
                        <a:pt x="756" y="608"/>
                        <a:pt x="756" y="608"/>
                      </a:cubicBezTo>
                      <a:cubicBezTo>
                        <a:pt x="754" y="608"/>
                        <a:pt x="754" y="608"/>
                        <a:pt x="754" y="608"/>
                      </a:cubicBezTo>
                      <a:cubicBezTo>
                        <a:pt x="754" y="606"/>
                        <a:pt x="754" y="606"/>
                        <a:pt x="754" y="606"/>
                      </a:cubicBezTo>
                      <a:cubicBezTo>
                        <a:pt x="756" y="606"/>
                        <a:pt x="756" y="606"/>
                        <a:pt x="756" y="606"/>
                      </a:cubicBezTo>
                      <a:cubicBezTo>
                        <a:pt x="756" y="605"/>
                        <a:pt x="756" y="605"/>
                        <a:pt x="756" y="605"/>
                      </a:cubicBezTo>
                      <a:cubicBezTo>
                        <a:pt x="756" y="603"/>
                        <a:pt x="756" y="603"/>
                        <a:pt x="756" y="603"/>
                      </a:cubicBezTo>
                      <a:cubicBezTo>
                        <a:pt x="754" y="603"/>
                        <a:pt x="754" y="603"/>
                        <a:pt x="754" y="603"/>
                      </a:cubicBezTo>
                      <a:cubicBezTo>
                        <a:pt x="753" y="605"/>
                        <a:pt x="753" y="605"/>
                        <a:pt x="753" y="605"/>
                      </a:cubicBezTo>
                      <a:cubicBezTo>
                        <a:pt x="752" y="605"/>
                        <a:pt x="752" y="605"/>
                        <a:pt x="752" y="605"/>
                      </a:cubicBezTo>
                      <a:cubicBezTo>
                        <a:pt x="751" y="603"/>
                        <a:pt x="751" y="603"/>
                        <a:pt x="751" y="603"/>
                      </a:cubicBezTo>
                      <a:cubicBezTo>
                        <a:pt x="749" y="603"/>
                        <a:pt x="749" y="603"/>
                        <a:pt x="749" y="603"/>
                      </a:cubicBezTo>
                      <a:cubicBezTo>
                        <a:pt x="749" y="602"/>
                        <a:pt x="749" y="602"/>
                        <a:pt x="749" y="602"/>
                      </a:cubicBezTo>
                      <a:cubicBezTo>
                        <a:pt x="749" y="601"/>
                        <a:pt x="749" y="601"/>
                        <a:pt x="749" y="601"/>
                      </a:cubicBezTo>
                      <a:cubicBezTo>
                        <a:pt x="749" y="600"/>
                        <a:pt x="749" y="600"/>
                        <a:pt x="749" y="600"/>
                      </a:cubicBezTo>
                      <a:cubicBezTo>
                        <a:pt x="749" y="598"/>
                        <a:pt x="749" y="598"/>
                        <a:pt x="749" y="598"/>
                      </a:cubicBezTo>
                      <a:cubicBezTo>
                        <a:pt x="751" y="598"/>
                        <a:pt x="751" y="598"/>
                        <a:pt x="751" y="598"/>
                      </a:cubicBezTo>
                      <a:cubicBezTo>
                        <a:pt x="753" y="597"/>
                        <a:pt x="753" y="597"/>
                        <a:pt x="753" y="597"/>
                      </a:cubicBezTo>
                      <a:cubicBezTo>
                        <a:pt x="754" y="596"/>
                        <a:pt x="754" y="596"/>
                        <a:pt x="754" y="596"/>
                      </a:cubicBezTo>
                      <a:cubicBezTo>
                        <a:pt x="756" y="596"/>
                        <a:pt x="756" y="596"/>
                        <a:pt x="756" y="596"/>
                      </a:cubicBezTo>
                      <a:cubicBezTo>
                        <a:pt x="757" y="596"/>
                        <a:pt x="757" y="596"/>
                        <a:pt x="757" y="596"/>
                      </a:cubicBezTo>
                      <a:cubicBezTo>
                        <a:pt x="757" y="595"/>
                        <a:pt x="757" y="595"/>
                        <a:pt x="757" y="595"/>
                      </a:cubicBezTo>
                      <a:cubicBezTo>
                        <a:pt x="758" y="595"/>
                        <a:pt x="758" y="595"/>
                        <a:pt x="758" y="595"/>
                      </a:cubicBezTo>
                      <a:cubicBezTo>
                        <a:pt x="757" y="594"/>
                        <a:pt x="757" y="594"/>
                        <a:pt x="757" y="594"/>
                      </a:cubicBezTo>
                      <a:cubicBezTo>
                        <a:pt x="758" y="592"/>
                        <a:pt x="758" y="592"/>
                        <a:pt x="758" y="592"/>
                      </a:cubicBezTo>
                      <a:cubicBezTo>
                        <a:pt x="758" y="591"/>
                        <a:pt x="758" y="591"/>
                        <a:pt x="758" y="591"/>
                      </a:cubicBezTo>
                      <a:cubicBezTo>
                        <a:pt x="758" y="590"/>
                        <a:pt x="758" y="590"/>
                        <a:pt x="758" y="590"/>
                      </a:cubicBezTo>
                      <a:cubicBezTo>
                        <a:pt x="758" y="589"/>
                        <a:pt x="758" y="589"/>
                        <a:pt x="758" y="589"/>
                      </a:cubicBezTo>
                      <a:cubicBezTo>
                        <a:pt x="759" y="587"/>
                        <a:pt x="759" y="587"/>
                        <a:pt x="759" y="587"/>
                      </a:cubicBezTo>
                      <a:cubicBezTo>
                        <a:pt x="762" y="586"/>
                        <a:pt x="762" y="586"/>
                        <a:pt x="762" y="586"/>
                      </a:cubicBezTo>
                      <a:cubicBezTo>
                        <a:pt x="761" y="585"/>
                        <a:pt x="761" y="585"/>
                        <a:pt x="761" y="585"/>
                      </a:cubicBezTo>
                      <a:cubicBezTo>
                        <a:pt x="762" y="582"/>
                        <a:pt x="762" y="582"/>
                        <a:pt x="762" y="582"/>
                      </a:cubicBezTo>
                      <a:cubicBezTo>
                        <a:pt x="763" y="582"/>
                        <a:pt x="763" y="582"/>
                        <a:pt x="763" y="582"/>
                      </a:cubicBezTo>
                      <a:cubicBezTo>
                        <a:pt x="764" y="582"/>
                        <a:pt x="764" y="582"/>
                        <a:pt x="764" y="582"/>
                      </a:cubicBezTo>
                      <a:cubicBezTo>
                        <a:pt x="766" y="582"/>
                        <a:pt x="766" y="582"/>
                        <a:pt x="766" y="582"/>
                      </a:cubicBezTo>
                      <a:cubicBezTo>
                        <a:pt x="767" y="581"/>
                        <a:pt x="767" y="581"/>
                        <a:pt x="767" y="581"/>
                      </a:cubicBezTo>
                      <a:cubicBezTo>
                        <a:pt x="768" y="581"/>
                        <a:pt x="768" y="581"/>
                        <a:pt x="768" y="581"/>
                      </a:cubicBezTo>
                      <a:cubicBezTo>
                        <a:pt x="767" y="580"/>
                        <a:pt x="767" y="580"/>
                        <a:pt x="767" y="580"/>
                      </a:cubicBezTo>
                      <a:cubicBezTo>
                        <a:pt x="767" y="578"/>
                        <a:pt x="767" y="578"/>
                        <a:pt x="767" y="578"/>
                      </a:cubicBezTo>
                      <a:cubicBezTo>
                        <a:pt x="767" y="577"/>
                        <a:pt x="767" y="577"/>
                        <a:pt x="767" y="577"/>
                      </a:cubicBezTo>
                      <a:cubicBezTo>
                        <a:pt x="767" y="575"/>
                        <a:pt x="767" y="575"/>
                        <a:pt x="767" y="575"/>
                      </a:cubicBezTo>
                      <a:cubicBezTo>
                        <a:pt x="767" y="573"/>
                        <a:pt x="767" y="573"/>
                        <a:pt x="767" y="573"/>
                      </a:cubicBezTo>
                      <a:cubicBezTo>
                        <a:pt x="767" y="572"/>
                        <a:pt x="767" y="572"/>
                        <a:pt x="767" y="572"/>
                      </a:cubicBezTo>
                      <a:cubicBezTo>
                        <a:pt x="767" y="571"/>
                        <a:pt x="767" y="571"/>
                        <a:pt x="767" y="571"/>
                      </a:cubicBezTo>
                      <a:cubicBezTo>
                        <a:pt x="768" y="571"/>
                        <a:pt x="768" y="571"/>
                        <a:pt x="768" y="571"/>
                      </a:cubicBezTo>
                      <a:cubicBezTo>
                        <a:pt x="768" y="570"/>
                        <a:pt x="768" y="570"/>
                        <a:pt x="768" y="570"/>
                      </a:cubicBezTo>
                      <a:cubicBezTo>
                        <a:pt x="769" y="571"/>
                        <a:pt x="769" y="571"/>
                        <a:pt x="769" y="571"/>
                      </a:cubicBezTo>
                      <a:cubicBezTo>
                        <a:pt x="769" y="570"/>
                        <a:pt x="769" y="570"/>
                        <a:pt x="769" y="570"/>
                      </a:cubicBezTo>
                      <a:cubicBezTo>
                        <a:pt x="768" y="568"/>
                        <a:pt x="768" y="568"/>
                        <a:pt x="768" y="568"/>
                      </a:cubicBezTo>
                      <a:cubicBezTo>
                        <a:pt x="767" y="570"/>
                        <a:pt x="767" y="570"/>
                        <a:pt x="767" y="570"/>
                      </a:cubicBezTo>
                      <a:cubicBezTo>
                        <a:pt x="767" y="568"/>
                        <a:pt x="767" y="568"/>
                        <a:pt x="767" y="568"/>
                      </a:cubicBezTo>
                      <a:cubicBezTo>
                        <a:pt x="766" y="568"/>
                        <a:pt x="766" y="568"/>
                        <a:pt x="766" y="568"/>
                      </a:cubicBezTo>
                      <a:cubicBezTo>
                        <a:pt x="764" y="567"/>
                        <a:pt x="764" y="567"/>
                        <a:pt x="764" y="567"/>
                      </a:cubicBezTo>
                      <a:cubicBezTo>
                        <a:pt x="764" y="568"/>
                        <a:pt x="764" y="568"/>
                        <a:pt x="764" y="568"/>
                      </a:cubicBezTo>
                      <a:cubicBezTo>
                        <a:pt x="763" y="568"/>
                        <a:pt x="763" y="568"/>
                        <a:pt x="763" y="568"/>
                      </a:cubicBezTo>
                      <a:cubicBezTo>
                        <a:pt x="763" y="567"/>
                        <a:pt x="763" y="567"/>
                        <a:pt x="763" y="567"/>
                      </a:cubicBezTo>
                      <a:cubicBezTo>
                        <a:pt x="762" y="567"/>
                        <a:pt x="762" y="567"/>
                        <a:pt x="762" y="567"/>
                      </a:cubicBezTo>
                      <a:cubicBezTo>
                        <a:pt x="762" y="566"/>
                        <a:pt x="762" y="566"/>
                        <a:pt x="762" y="566"/>
                      </a:cubicBezTo>
                      <a:cubicBezTo>
                        <a:pt x="761" y="566"/>
                        <a:pt x="761" y="566"/>
                        <a:pt x="761" y="566"/>
                      </a:cubicBezTo>
                      <a:cubicBezTo>
                        <a:pt x="759" y="565"/>
                        <a:pt x="759" y="565"/>
                        <a:pt x="759" y="565"/>
                      </a:cubicBezTo>
                      <a:cubicBezTo>
                        <a:pt x="758" y="565"/>
                        <a:pt x="758" y="565"/>
                        <a:pt x="758" y="565"/>
                      </a:cubicBezTo>
                      <a:cubicBezTo>
                        <a:pt x="758" y="563"/>
                        <a:pt x="758" y="563"/>
                        <a:pt x="758" y="563"/>
                      </a:cubicBezTo>
                      <a:cubicBezTo>
                        <a:pt x="757" y="563"/>
                        <a:pt x="757" y="563"/>
                        <a:pt x="757" y="563"/>
                      </a:cubicBezTo>
                      <a:cubicBezTo>
                        <a:pt x="756" y="561"/>
                        <a:pt x="756" y="561"/>
                        <a:pt x="756" y="561"/>
                      </a:cubicBezTo>
                      <a:cubicBezTo>
                        <a:pt x="756" y="559"/>
                        <a:pt x="756" y="559"/>
                        <a:pt x="756" y="559"/>
                      </a:cubicBezTo>
                      <a:cubicBezTo>
                        <a:pt x="757" y="558"/>
                        <a:pt x="757" y="558"/>
                        <a:pt x="757" y="558"/>
                      </a:cubicBezTo>
                      <a:cubicBezTo>
                        <a:pt x="756" y="557"/>
                        <a:pt x="756" y="557"/>
                        <a:pt x="756" y="557"/>
                      </a:cubicBezTo>
                      <a:cubicBezTo>
                        <a:pt x="757" y="556"/>
                        <a:pt x="757" y="556"/>
                        <a:pt x="757" y="556"/>
                      </a:cubicBezTo>
                      <a:cubicBezTo>
                        <a:pt x="757" y="554"/>
                        <a:pt x="757" y="554"/>
                        <a:pt x="757" y="554"/>
                      </a:cubicBezTo>
                      <a:cubicBezTo>
                        <a:pt x="758" y="554"/>
                        <a:pt x="758" y="554"/>
                        <a:pt x="758" y="554"/>
                      </a:cubicBezTo>
                      <a:cubicBezTo>
                        <a:pt x="758" y="553"/>
                        <a:pt x="758" y="553"/>
                        <a:pt x="758" y="553"/>
                      </a:cubicBezTo>
                      <a:cubicBezTo>
                        <a:pt x="759" y="552"/>
                        <a:pt x="759" y="552"/>
                        <a:pt x="759" y="552"/>
                      </a:cubicBezTo>
                      <a:cubicBezTo>
                        <a:pt x="761" y="552"/>
                        <a:pt x="761" y="552"/>
                        <a:pt x="761" y="552"/>
                      </a:cubicBezTo>
                      <a:cubicBezTo>
                        <a:pt x="763" y="549"/>
                        <a:pt x="763" y="549"/>
                        <a:pt x="763" y="549"/>
                      </a:cubicBezTo>
                      <a:cubicBezTo>
                        <a:pt x="763" y="548"/>
                        <a:pt x="763" y="548"/>
                        <a:pt x="763" y="548"/>
                      </a:cubicBezTo>
                      <a:cubicBezTo>
                        <a:pt x="763" y="547"/>
                        <a:pt x="763" y="547"/>
                        <a:pt x="763" y="547"/>
                      </a:cubicBezTo>
                      <a:cubicBezTo>
                        <a:pt x="762" y="546"/>
                        <a:pt x="762" y="546"/>
                        <a:pt x="762" y="546"/>
                      </a:cubicBezTo>
                      <a:cubicBezTo>
                        <a:pt x="761" y="544"/>
                        <a:pt x="761" y="544"/>
                        <a:pt x="761" y="544"/>
                      </a:cubicBezTo>
                      <a:cubicBezTo>
                        <a:pt x="761" y="543"/>
                        <a:pt x="761" y="543"/>
                        <a:pt x="761" y="543"/>
                      </a:cubicBezTo>
                      <a:cubicBezTo>
                        <a:pt x="761" y="542"/>
                        <a:pt x="761" y="542"/>
                        <a:pt x="761" y="542"/>
                      </a:cubicBezTo>
                      <a:cubicBezTo>
                        <a:pt x="759" y="542"/>
                        <a:pt x="759" y="542"/>
                        <a:pt x="759" y="542"/>
                      </a:cubicBezTo>
                      <a:cubicBezTo>
                        <a:pt x="759" y="541"/>
                        <a:pt x="759" y="541"/>
                        <a:pt x="759" y="541"/>
                      </a:cubicBezTo>
                      <a:cubicBezTo>
                        <a:pt x="758" y="541"/>
                        <a:pt x="758" y="541"/>
                        <a:pt x="758" y="541"/>
                      </a:cubicBezTo>
                      <a:cubicBezTo>
                        <a:pt x="758" y="539"/>
                        <a:pt x="758" y="539"/>
                        <a:pt x="758" y="539"/>
                      </a:cubicBezTo>
                      <a:cubicBezTo>
                        <a:pt x="757" y="539"/>
                        <a:pt x="757" y="539"/>
                        <a:pt x="757" y="539"/>
                      </a:cubicBezTo>
                      <a:cubicBezTo>
                        <a:pt x="756" y="539"/>
                        <a:pt x="756" y="539"/>
                        <a:pt x="756" y="539"/>
                      </a:cubicBezTo>
                      <a:cubicBezTo>
                        <a:pt x="754" y="541"/>
                        <a:pt x="754" y="541"/>
                        <a:pt x="754" y="541"/>
                      </a:cubicBezTo>
                      <a:cubicBezTo>
                        <a:pt x="753" y="541"/>
                        <a:pt x="753" y="541"/>
                        <a:pt x="753" y="541"/>
                      </a:cubicBezTo>
                      <a:cubicBezTo>
                        <a:pt x="752" y="541"/>
                        <a:pt x="752" y="541"/>
                        <a:pt x="752" y="541"/>
                      </a:cubicBezTo>
                      <a:cubicBezTo>
                        <a:pt x="752" y="542"/>
                        <a:pt x="752" y="542"/>
                        <a:pt x="752" y="542"/>
                      </a:cubicBezTo>
                      <a:cubicBezTo>
                        <a:pt x="751" y="542"/>
                        <a:pt x="751" y="542"/>
                        <a:pt x="751" y="542"/>
                      </a:cubicBezTo>
                      <a:cubicBezTo>
                        <a:pt x="749" y="541"/>
                        <a:pt x="749" y="541"/>
                        <a:pt x="749" y="541"/>
                      </a:cubicBezTo>
                      <a:cubicBezTo>
                        <a:pt x="748" y="539"/>
                        <a:pt x="748" y="539"/>
                        <a:pt x="748" y="539"/>
                      </a:cubicBezTo>
                      <a:cubicBezTo>
                        <a:pt x="745" y="541"/>
                        <a:pt x="745" y="541"/>
                        <a:pt x="745" y="541"/>
                      </a:cubicBezTo>
                      <a:cubicBezTo>
                        <a:pt x="745" y="539"/>
                        <a:pt x="745" y="539"/>
                        <a:pt x="745" y="539"/>
                      </a:cubicBezTo>
                      <a:cubicBezTo>
                        <a:pt x="747" y="538"/>
                        <a:pt x="747" y="538"/>
                        <a:pt x="747" y="538"/>
                      </a:cubicBezTo>
                      <a:cubicBezTo>
                        <a:pt x="745" y="537"/>
                        <a:pt x="745" y="537"/>
                        <a:pt x="745" y="537"/>
                      </a:cubicBezTo>
                      <a:cubicBezTo>
                        <a:pt x="747" y="535"/>
                        <a:pt x="747" y="535"/>
                        <a:pt x="747" y="535"/>
                      </a:cubicBezTo>
                      <a:cubicBezTo>
                        <a:pt x="747" y="534"/>
                        <a:pt x="747" y="534"/>
                        <a:pt x="747" y="534"/>
                      </a:cubicBezTo>
                      <a:cubicBezTo>
                        <a:pt x="747" y="533"/>
                        <a:pt x="747" y="533"/>
                        <a:pt x="747" y="533"/>
                      </a:cubicBezTo>
                      <a:cubicBezTo>
                        <a:pt x="748" y="532"/>
                        <a:pt x="748" y="532"/>
                        <a:pt x="748" y="532"/>
                      </a:cubicBezTo>
                      <a:cubicBezTo>
                        <a:pt x="748" y="530"/>
                        <a:pt x="748" y="530"/>
                        <a:pt x="748" y="530"/>
                      </a:cubicBezTo>
                      <a:cubicBezTo>
                        <a:pt x="748" y="529"/>
                        <a:pt x="748" y="529"/>
                        <a:pt x="748" y="529"/>
                      </a:cubicBezTo>
                      <a:cubicBezTo>
                        <a:pt x="748" y="528"/>
                        <a:pt x="748" y="528"/>
                        <a:pt x="748" y="528"/>
                      </a:cubicBezTo>
                      <a:cubicBezTo>
                        <a:pt x="747" y="528"/>
                        <a:pt x="747" y="528"/>
                        <a:pt x="747" y="528"/>
                      </a:cubicBezTo>
                      <a:cubicBezTo>
                        <a:pt x="745" y="528"/>
                        <a:pt x="745" y="528"/>
                        <a:pt x="745" y="528"/>
                      </a:cubicBezTo>
                      <a:cubicBezTo>
                        <a:pt x="744" y="527"/>
                        <a:pt x="744" y="527"/>
                        <a:pt x="744" y="527"/>
                      </a:cubicBezTo>
                      <a:cubicBezTo>
                        <a:pt x="745" y="527"/>
                        <a:pt x="745" y="527"/>
                        <a:pt x="745" y="527"/>
                      </a:cubicBezTo>
                      <a:cubicBezTo>
                        <a:pt x="744" y="525"/>
                        <a:pt x="744" y="525"/>
                        <a:pt x="744" y="525"/>
                      </a:cubicBezTo>
                      <a:cubicBezTo>
                        <a:pt x="744" y="524"/>
                        <a:pt x="744" y="524"/>
                        <a:pt x="744" y="524"/>
                      </a:cubicBezTo>
                      <a:cubicBezTo>
                        <a:pt x="744" y="523"/>
                        <a:pt x="744" y="523"/>
                        <a:pt x="744" y="523"/>
                      </a:cubicBezTo>
                      <a:cubicBezTo>
                        <a:pt x="742" y="520"/>
                        <a:pt x="742" y="520"/>
                        <a:pt x="742" y="520"/>
                      </a:cubicBezTo>
                      <a:cubicBezTo>
                        <a:pt x="742" y="519"/>
                        <a:pt x="742" y="519"/>
                        <a:pt x="742" y="519"/>
                      </a:cubicBezTo>
                      <a:cubicBezTo>
                        <a:pt x="742" y="518"/>
                        <a:pt x="742" y="518"/>
                        <a:pt x="742" y="518"/>
                      </a:cubicBezTo>
                      <a:cubicBezTo>
                        <a:pt x="739" y="514"/>
                        <a:pt x="739" y="514"/>
                        <a:pt x="739" y="514"/>
                      </a:cubicBezTo>
                      <a:cubicBezTo>
                        <a:pt x="739" y="513"/>
                        <a:pt x="739" y="513"/>
                        <a:pt x="739" y="513"/>
                      </a:cubicBezTo>
                      <a:cubicBezTo>
                        <a:pt x="738" y="510"/>
                        <a:pt x="738" y="510"/>
                        <a:pt x="738" y="510"/>
                      </a:cubicBezTo>
                      <a:cubicBezTo>
                        <a:pt x="737" y="510"/>
                        <a:pt x="737" y="510"/>
                        <a:pt x="737" y="510"/>
                      </a:cubicBezTo>
                      <a:cubicBezTo>
                        <a:pt x="738" y="508"/>
                        <a:pt x="738" y="508"/>
                        <a:pt x="738" y="508"/>
                      </a:cubicBezTo>
                      <a:cubicBezTo>
                        <a:pt x="737" y="507"/>
                        <a:pt x="737" y="507"/>
                        <a:pt x="737" y="507"/>
                      </a:cubicBezTo>
                      <a:cubicBezTo>
                        <a:pt x="735" y="505"/>
                        <a:pt x="735" y="505"/>
                        <a:pt x="735" y="505"/>
                      </a:cubicBezTo>
                      <a:cubicBezTo>
                        <a:pt x="735" y="507"/>
                        <a:pt x="735" y="507"/>
                        <a:pt x="735" y="507"/>
                      </a:cubicBezTo>
                      <a:cubicBezTo>
                        <a:pt x="734" y="508"/>
                        <a:pt x="734" y="508"/>
                        <a:pt x="734" y="508"/>
                      </a:cubicBezTo>
                      <a:cubicBezTo>
                        <a:pt x="733" y="507"/>
                        <a:pt x="733" y="507"/>
                        <a:pt x="733" y="507"/>
                      </a:cubicBezTo>
                      <a:cubicBezTo>
                        <a:pt x="732" y="508"/>
                        <a:pt x="732" y="508"/>
                        <a:pt x="732" y="508"/>
                      </a:cubicBezTo>
                      <a:cubicBezTo>
                        <a:pt x="732" y="507"/>
                        <a:pt x="732" y="507"/>
                        <a:pt x="732" y="507"/>
                      </a:cubicBezTo>
                      <a:cubicBezTo>
                        <a:pt x="730" y="507"/>
                        <a:pt x="730" y="507"/>
                        <a:pt x="730" y="507"/>
                      </a:cubicBezTo>
                      <a:cubicBezTo>
                        <a:pt x="729" y="507"/>
                        <a:pt x="729" y="507"/>
                        <a:pt x="729" y="507"/>
                      </a:cubicBezTo>
                      <a:cubicBezTo>
                        <a:pt x="728" y="508"/>
                        <a:pt x="728" y="508"/>
                        <a:pt x="728" y="508"/>
                      </a:cubicBezTo>
                      <a:cubicBezTo>
                        <a:pt x="726" y="508"/>
                        <a:pt x="726" y="508"/>
                        <a:pt x="726" y="508"/>
                      </a:cubicBezTo>
                      <a:cubicBezTo>
                        <a:pt x="725" y="507"/>
                        <a:pt x="725" y="507"/>
                        <a:pt x="725" y="507"/>
                      </a:cubicBezTo>
                      <a:cubicBezTo>
                        <a:pt x="726" y="505"/>
                        <a:pt x="726" y="505"/>
                        <a:pt x="726" y="505"/>
                      </a:cubicBezTo>
                      <a:cubicBezTo>
                        <a:pt x="725" y="505"/>
                        <a:pt x="725" y="505"/>
                        <a:pt x="725" y="505"/>
                      </a:cubicBezTo>
                      <a:cubicBezTo>
                        <a:pt x="726" y="504"/>
                        <a:pt x="726" y="504"/>
                        <a:pt x="726" y="504"/>
                      </a:cubicBezTo>
                      <a:cubicBezTo>
                        <a:pt x="725" y="503"/>
                        <a:pt x="725" y="503"/>
                        <a:pt x="725" y="503"/>
                      </a:cubicBezTo>
                      <a:cubicBezTo>
                        <a:pt x="725" y="500"/>
                        <a:pt x="725" y="500"/>
                        <a:pt x="725" y="500"/>
                      </a:cubicBezTo>
                      <a:cubicBezTo>
                        <a:pt x="725" y="499"/>
                        <a:pt x="725" y="499"/>
                        <a:pt x="725" y="499"/>
                      </a:cubicBezTo>
                      <a:cubicBezTo>
                        <a:pt x="725" y="497"/>
                        <a:pt x="725" y="497"/>
                        <a:pt x="725" y="497"/>
                      </a:cubicBezTo>
                      <a:cubicBezTo>
                        <a:pt x="724" y="497"/>
                        <a:pt x="724" y="497"/>
                        <a:pt x="724" y="497"/>
                      </a:cubicBezTo>
                      <a:cubicBezTo>
                        <a:pt x="724" y="495"/>
                        <a:pt x="724" y="495"/>
                        <a:pt x="724" y="495"/>
                      </a:cubicBezTo>
                      <a:cubicBezTo>
                        <a:pt x="724" y="494"/>
                        <a:pt x="724" y="494"/>
                        <a:pt x="724" y="494"/>
                      </a:cubicBezTo>
                      <a:cubicBezTo>
                        <a:pt x="725" y="493"/>
                        <a:pt x="725" y="493"/>
                        <a:pt x="725" y="493"/>
                      </a:cubicBezTo>
                      <a:cubicBezTo>
                        <a:pt x="725" y="490"/>
                        <a:pt x="725" y="490"/>
                        <a:pt x="725" y="490"/>
                      </a:cubicBezTo>
                      <a:cubicBezTo>
                        <a:pt x="723" y="488"/>
                        <a:pt x="723" y="488"/>
                        <a:pt x="723" y="488"/>
                      </a:cubicBezTo>
                      <a:cubicBezTo>
                        <a:pt x="723" y="486"/>
                        <a:pt x="723" y="486"/>
                        <a:pt x="723" y="486"/>
                      </a:cubicBezTo>
                      <a:cubicBezTo>
                        <a:pt x="724" y="485"/>
                        <a:pt x="724" y="485"/>
                        <a:pt x="724" y="485"/>
                      </a:cubicBezTo>
                      <a:cubicBezTo>
                        <a:pt x="725" y="485"/>
                        <a:pt x="725" y="485"/>
                        <a:pt x="725" y="485"/>
                      </a:cubicBezTo>
                      <a:cubicBezTo>
                        <a:pt x="726" y="485"/>
                        <a:pt x="726" y="485"/>
                        <a:pt x="726" y="485"/>
                      </a:cubicBezTo>
                      <a:cubicBezTo>
                        <a:pt x="725" y="484"/>
                        <a:pt x="725" y="484"/>
                        <a:pt x="725" y="484"/>
                      </a:cubicBezTo>
                      <a:cubicBezTo>
                        <a:pt x="725" y="483"/>
                        <a:pt x="725" y="483"/>
                        <a:pt x="725" y="483"/>
                      </a:cubicBezTo>
                      <a:cubicBezTo>
                        <a:pt x="726" y="483"/>
                        <a:pt x="726" y="483"/>
                        <a:pt x="726" y="483"/>
                      </a:cubicBezTo>
                      <a:cubicBezTo>
                        <a:pt x="728" y="483"/>
                        <a:pt x="728" y="483"/>
                        <a:pt x="728" y="483"/>
                      </a:cubicBezTo>
                      <a:cubicBezTo>
                        <a:pt x="729" y="483"/>
                        <a:pt x="729" y="483"/>
                        <a:pt x="729" y="483"/>
                      </a:cubicBezTo>
                      <a:cubicBezTo>
                        <a:pt x="729" y="481"/>
                        <a:pt x="729" y="481"/>
                        <a:pt x="729" y="481"/>
                      </a:cubicBezTo>
                      <a:cubicBezTo>
                        <a:pt x="728" y="480"/>
                        <a:pt x="728" y="480"/>
                        <a:pt x="728" y="480"/>
                      </a:cubicBezTo>
                      <a:cubicBezTo>
                        <a:pt x="726" y="480"/>
                        <a:pt x="726" y="480"/>
                        <a:pt x="726" y="480"/>
                      </a:cubicBezTo>
                      <a:cubicBezTo>
                        <a:pt x="725" y="480"/>
                        <a:pt x="725" y="480"/>
                        <a:pt x="725" y="480"/>
                      </a:cubicBezTo>
                      <a:cubicBezTo>
                        <a:pt x="725" y="479"/>
                        <a:pt x="725" y="479"/>
                        <a:pt x="725" y="479"/>
                      </a:cubicBezTo>
                      <a:cubicBezTo>
                        <a:pt x="726" y="479"/>
                        <a:pt x="726" y="479"/>
                        <a:pt x="726" y="479"/>
                      </a:cubicBezTo>
                      <a:cubicBezTo>
                        <a:pt x="726" y="478"/>
                        <a:pt x="726" y="478"/>
                        <a:pt x="726" y="478"/>
                      </a:cubicBezTo>
                      <a:cubicBezTo>
                        <a:pt x="728" y="478"/>
                        <a:pt x="728" y="478"/>
                        <a:pt x="728" y="478"/>
                      </a:cubicBezTo>
                      <a:cubicBezTo>
                        <a:pt x="729" y="478"/>
                        <a:pt x="729" y="478"/>
                        <a:pt x="729" y="478"/>
                      </a:cubicBezTo>
                      <a:cubicBezTo>
                        <a:pt x="728" y="475"/>
                        <a:pt x="728" y="475"/>
                        <a:pt x="728" y="475"/>
                      </a:cubicBezTo>
                      <a:cubicBezTo>
                        <a:pt x="729" y="474"/>
                        <a:pt x="729" y="474"/>
                        <a:pt x="729" y="474"/>
                      </a:cubicBezTo>
                      <a:cubicBezTo>
                        <a:pt x="729" y="473"/>
                        <a:pt x="729" y="473"/>
                        <a:pt x="729" y="473"/>
                      </a:cubicBezTo>
                      <a:cubicBezTo>
                        <a:pt x="728" y="473"/>
                        <a:pt x="728" y="473"/>
                        <a:pt x="728" y="473"/>
                      </a:cubicBezTo>
                      <a:cubicBezTo>
                        <a:pt x="728" y="471"/>
                        <a:pt x="728" y="471"/>
                        <a:pt x="728" y="471"/>
                      </a:cubicBezTo>
                      <a:cubicBezTo>
                        <a:pt x="728" y="470"/>
                        <a:pt x="728" y="470"/>
                        <a:pt x="728" y="470"/>
                      </a:cubicBezTo>
                      <a:cubicBezTo>
                        <a:pt x="729" y="470"/>
                        <a:pt x="729" y="470"/>
                        <a:pt x="729" y="470"/>
                      </a:cubicBezTo>
                      <a:cubicBezTo>
                        <a:pt x="730" y="470"/>
                        <a:pt x="730" y="470"/>
                        <a:pt x="730" y="470"/>
                      </a:cubicBezTo>
                      <a:cubicBezTo>
                        <a:pt x="730" y="471"/>
                        <a:pt x="730" y="471"/>
                        <a:pt x="730" y="471"/>
                      </a:cubicBezTo>
                      <a:cubicBezTo>
                        <a:pt x="732" y="471"/>
                        <a:pt x="732" y="471"/>
                        <a:pt x="732" y="471"/>
                      </a:cubicBezTo>
                      <a:cubicBezTo>
                        <a:pt x="733" y="470"/>
                        <a:pt x="733" y="470"/>
                        <a:pt x="733" y="470"/>
                      </a:cubicBezTo>
                      <a:cubicBezTo>
                        <a:pt x="733" y="471"/>
                        <a:pt x="733" y="471"/>
                        <a:pt x="733" y="471"/>
                      </a:cubicBezTo>
                      <a:cubicBezTo>
                        <a:pt x="734" y="471"/>
                        <a:pt x="734" y="471"/>
                        <a:pt x="734" y="471"/>
                      </a:cubicBezTo>
                      <a:cubicBezTo>
                        <a:pt x="734" y="473"/>
                        <a:pt x="734" y="473"/>
                        <a:pt x="734" y="473"/>
                      </a:cubicBezTo>
                      <a:cubicBezTo>
                        <a:pt x="735" y="471"/>
                        <a:pt x="735" y="471"/>
                        <a:pt x="735" y="471"/>
                      </a:cubicBezTo>
                      <a:cubicBezTo>
                        <a:pt x="735" y="470"/>
                        <a:pt x="735" y="470"/>
                        <a:pt x="735" y="470"/>
                      </a:cubicBezTo>
                      <a:cubicBezTo>
                        <a:pt x="735" y="469"/>
                        <a:pt x="735" y="469"/>
                        <a:pt x="735" y="469"/>
                      </a:cubicBezTo>
                      <a:cubicBezTo>
                        <a:pt x="737" y="469"/>
                        <a:pt x="737" y="469"/>
                        <a:pt x="737" y="469"/>
                      </a:cubicBezTo>
                      <a:cubicBezTo>
                        <a:pt x="738" y="470"/>
                        <a:pt x="738" y="470"/>
                        <a:pt x="738" y="470"/>
                      </a:cubicBezTo>
                      <a:cubicBezTo>
                        <a:pt x="738" y="467"/>
                        <a:pt x="738" y="467"/>
                        <a:pt x="738" y="467"/>
                      </a:cubicBezTo>
                      <a:cubicBezTo>
                        <a:pt x="737" y="467"/>
                        <a:pt x="737" y="467"/>
                        <a:pt x="737" y="467"/>
                      </a:cubicBezTo>
                      <a:cubicBezTo>
                        <a:pt x="737" y="466"/>
                        <a:pt x="737" y="466"/>
                        <a:pt x="737" y="466"/>
                      </a:cubicBezTo>
                      <a:cubicBezTo>
                        <a:pt x="737" y="465"/>
                        <a:pt x="737" y="465"/>
                        <a:pt x="737" y="465"/>
                      </a:cubicBezTo>
                      <a:cubicBezTo>
                        <a:pt x="734" y="465"/>
                        <a:pt x="734" y="465"/>
                        <a:pt x="734" y="465"/>
                      </a:cubicBezTo>
                      <a:cubicBezTo>
                        <a:pt x="734" y="464"/>
                        <a:pt x="734" y="464"/>
                        <a:pt x="734" y="464"/>
                      </a:cubicBezTo>
                      <a:cubicBezTo>
                        <a:pt x="733" y="464"/>
                        <a:pt x="733" y="464"/>
                        <a:pt x="733" y="464"/>
                      </a:cubicBezTo>
                      <a:cubicBezTo>
                        <a:pt x="732" y="462"/>
                        <a:pt x="732" y="462"/>
                        <a:pt x="732" y="462"/>
                      </a:cubicBezTo>
                      <a:cubicBezTo>
                        <a:pt x="730" y="462"/>
                        <a:pt x="730" y="462"/>
                        <a:pt x="730" y="462"/>
                      </a:cubicBezTo>
                      <a:cubicBezTo>
                        <a:pt x="729" y="461"/>
                        <a:pt x="729" y="461"/>
                        <a:pt x="729" y="461"/>
                      </a:cubicBezTo>
                      <a:cubicBezTo>
                        <a:pt x="728" y="461"/>
                        <a:pt x="728" y="461"/>
                        <a:pt x="728" y="461"/>
                      </a:cubicBezTo>
                      <a:cubicBezTo>
                        <a:pt x="726" y="461"/>
                        <a:pt x="726" y="461"/>
                        <a:pt x="726" y="461"/>
                      </a:cubicBezTo>
                      <a:cubicBezTo>
                        <a:pt x="726" y="460"/>
                        <a:pt x="726" y="460"/>
                        <a:pt x="726" y="460"/>
                      </a:cubicBezTo>
                      <a:cubicBezTo>
                        <a:pt x="725" y="460"/>
                        <a:pt x="725" y="460"/>
                        <a:pt x="725" y="460"/>
                      </a:cubicBezTo>
                      <a:cubicBezTo>
                        <a:pt x="724" y="459"/>
                        <a:pt x="724" y="459"/>
                        <a:pt x="724" y="459"/>
                      </a:cubicBezTo>
                      <a:cubicBezTo>
                        <a:pt x="724" y="457"/>
                        <a:pt x="724" y="457"/>
                        <a:pt x="724" y="457"/>
                      </a:cubicBezTo>
                      <a:cubicBezTo>
                        <a:pt x="724" y="456"/>
                        <a:pt x="724" y="456"/>
                        <a:pt x="724" y="456"/>
                      </a:cubicBezTo>
                      <a:cubicBezTo>
                        <a:pt x="725" y="456"/>
                        <a:pt x="725" y="456"/>
                        <a:pt x="725" y="456"/>
                      </a:cubicBezTo>
                      <a:cubicBezTo>
                        <a:pt x="725" y="455"/>
                        <a:pt x="725" y="455"/>
                        <a:pt x="725" y="455"/>
                      </a:cubicBezTo>
                      <a:cubicBezTo>
                        <a:pt x="726" y="455"/>
                        <a:pt x="726" y="455"/>
                        <a:pt x="726" y="455"/>
                      </a:cubicBezTo>
                      <a:cubicBezTo>
                        <a:pt x="726" y="454"/>
                        <a:pt x="726" y="454"/>
                        <a:pt x="726" y="454"/>
                      </a:cubicBezTo>
                      <a:cubicBezTo>
                        <a:pt x="728" y="452"/>
                        <a:pt x="728" y="452"/>
                        <a:pt x="728" y="452"/>
                      </a:cubicBezTo>
                      <a:cubicBezTo>
                        <a:pt x="730" y="451"/>
                        <a:pt x="730" y="451"/>
                        <a:pt x="730" y="451"/>
                      </a:cubicBezTo>
                      <a:cubicBezTo>
                        <a:pt x="733" y="450"/>
                        <a:pt x="733" y="450"/>
                        <a:pt x="733" y="450"/>
                      </a:cubicBezTo>
                      <a:cubicBezTo>
                        <a:pt x="732" y="450"/>
                        <a:pt x="732" y="450"/>
                        <a:pt x="732" y="450"/>
                      </a:cubicBezTo>
                      <a:cubicBezTo>
                        <a:pt x="732" y="448"/>
                        <a:pt x="732" y="448"/>
                        <a:pt x="732" y="448"/>
                      </a:cubicBezTo>
                      <a:cubicBezTo>
                        <a:pt x="732" y="447"/>
                        <a:pt x="732" y="447"/>
                        <a:pt x="732" y="447"/>
                      </a:cubicBezTo>
                      <a:cubicBezTo>
                        <a:pt x="733" y="446"/>
                        <a:pt x="733" y="446"/>
                        <a:pt x="733" y="446"/>
                      </a:cubicBezTo>
                      <a:cubicBezTo>
                        <a:pt x="733" y="445"/>
                        <a:pt x="733" y="445"/>
                        <a:pt x="733" y="445"/>
                      </a:cubicBezTo>
                      <a:cubicBezTo>
                        <a:pt x="733" y="443"/>
                        <a:pt x="733" y="443"/>
                        <a:pt x="733" y="443"/>
                      </a:cubicBezTo>
                      <a:cubicBezTo>
                        <a:pt x="735" y="443"/>
                        <a:pt x="735" y="443"/>
                        <a:pt x="735" y="443"/>
                      </a:cubicBezTo>
                      <a:cubicBezTo>
                        <a:pt x="734" y="442"/>
                        <a:pt x="734" y="442"/>
                        <a:pt x="734" y="442"/>
                      </a:cubicBezTo>
                      <a:cubicBezTo>
                        <a:pt x="735" y="441"/>
                        <a:pt x="735" y="441"/>
                        <a:pt x="735" y="441"/>
                      </a:cubicBezTo>
                      <a:cubicBezTo>
                        <a:pt x="737" y="440"/>
                        <a:pt x="737" y="440"/>
                        <a:pt x="737" y="440"/>
                      </a:cubicBezTo>
                      <a:cubicBezTo>
                        <a:pt x="735" y="437"/>
                        <a:pt x="735" y="437"/>
                        <a:pt x="735" y="437"/>
                      </a:cubicBezTo>
                      <a:cubicBezTo>
                        <a:pt x="737" y="437"/>
                        <a:pt x="737" y="437"/>
                        <a:pt x="737" y="437"/>
                      </a:cubicBezTo>
                      <a:cubicBezTo>
                        <a:pt x="737" y="436"/>
                        <a:pt x="737" y="436"/>
                        <a:pt x="737" y="436"/>
                      </a:cubicBezTo>
                      <a:cubicBezTo>
                        <a:pt x="735" y="436"/>
                        <a:pt x="735" y="436"/>
                        <a:pt x="735" y="436"/>
                      </a:cubicBezTo>
                      <a:cubicBezTo>
                        <a:pt x="735" y="433"/>
                        <a:pt x="735" y="433"/>
                        <a:pt x="735" y="433"/>
                      </a:cubicBezTo>
                      <a:cubicBezTo>
                        <a:pt x="737" y="433"/>
                        <a:pt x="737" y="433"/>
                        <a:pt x="737" y="433"/>
                      </a:cubicBezTo>
                      <a:cubicBezTo>
                        <a:pt x="737" y="432"/>
                        <a:pt x="737" y="432"/>
                        <a:pt x="737" y="432"/>
                      </a:cubicBezTo>
                      <a:cubicBezTo>
                        <a:pt x="738" y="431"/>
                        <a:pt x="738" y="431"/>
                        <a:pt x="738" y="431"/>
                      </a:cubicBezTo>
                      <a:cubicBezTo>
                        <a:pt x="737" y="430"/>
                        <a:pt x="737" y="430"/>
                        <a:pt x="737" y="430"/>
                      </a:cubicBezTo>
                      <a:cubicBezTo>
                        <a:pt x="738" y="429"/>
                        <a:pt x="738" y="429"/>
                        <a:pt x="738" y="429"/>
                      </a:cubicBezTo>
                      <a:cubicBezTo>
                        <a:pt x="739" y="429"/>
                        <a:pt x="739" y="429"/>
                        <a:pt x="739" y="429"/>
                      </a:cubicBezTo>
                      <a:cubicBezTo>
                        <a:pt x="740" y="430"/>
                        <a:pt x="740" y="430"/>
                        <a:pt x="740" y="430"/>
                      </a:cubicBezTo>
                      <a:cubicBezTo>
                        <a:pt x="742" y="430"/>
                        <a:pt x="742" y="430"/>
                        <a:pt x="742" y="430"/>
                      </a:cubicBezTo>
                      <a:cubicBezTo>
                        <a:pt x="742" y="429"/>
                        <a:pt x="742" y="429"/>
                        <a:pt x="742" y="429"/>
                      </a:cubicBezTo>
                      <a:cubicBezTo>
                        <a:pt x="743" y="429"/>
                        <a:pt x="743" y="429"/>
                        <a:pt x="743" y="429"/>
                      </a:cubicBezTo>
                      <a:cubicBezTo>
                        <a:pt x="744" y="430"/>
                        <a:pt x="744" y="430"/>
                        <a:pt x="744" y="430"/>
                      </a:cubicBezTo>
                      <a:cubicBezTo>
                        <a:pt x="745" y="430"/>
                        <a:pt x="745" y="430"/>
                        <a:pt x="745" y="430"/>
                      </a:cubicBezTo>
                      <a:cubicBezTo>
                        <a:pt x="747" y="430"/>
                        <a:pt x="747" y="430"/>
                        <a:pt x="747" y="430"/>
                      </a:cubicBezTo>
                      <a:cubicBezTo>
                        <a:pt x="748" y="430"/>
                        <a:pt x="748" y="430"/>
                        <a:pt x="748" y="430"/>
                      </a:cubicBezTo>
                      <a:cubicBezTo>
                        <a:pt x="748" y="429"/>
                        <a:pt x="748" y="429"/>
                        <a:pt x="748" y="429"/>
                      </a:cubicBezTo>
                      <a:cubicBezTo>
                        <a:pt x="748" y="427"/>
                        <a:pt x="748" y="427"/>
                        <a:pt x="748" y="427"/>
                      </a:cubicBezTo>
                      <a:cubicBezTo>
                        <a:pt x="748" y="426"/>
                        <a:pt x="748" y="426"/>
                        <a:pt x="748" y="426"/>
                      </a:cubicBezTo>
                      <a:cubicBezTo>
                        <a:pt x="749" y="424"/>
                        <a:pt x="749" y="424"/>
                        <a:pt x="749" y="424"/>
                      </a:cubicBezTo>
                      <a:cubicBezTo>
                        <a:pt x="751" y="424"/>
                        <a:pt x="751" y="424"/>
                        <a:pt x="751" y="424"/>
                      </a:cubicBezTo>
                      <a:cubicBezTo>
                        <a:pt x="752" y="423"/>
                        <a:pt x="752" y="423"/>
                        <a:pt x="752" y="423"/>
                      </a:cubicBezTo>
                      <a:cubicBezTo>
                        <a:pt x="753" y="424"/>
                        <a:pt x="753" y="424"/>
                        <a:pt x="753" y="424"/>
                      </a:cubicBezTo>
                      <a:cubicBezTo>
                        <a:pt x="753" y="423"/>
                        <a:pt x="753" y="423"/>
                        <a:pt x="753" y="423"/>
                      </a:cubicBezTo>
                      <a:cubicBezTo>
                        <a:pt x="754" y="423"/>
                        <a:pt x="754" y="423"/>
                        <a:pt x="754" y="423"/>
                      </a:cubicBezTo>
                      <a:cubicBezTo>
                        <a:pt x="756" y="423"/>
                        <a:pt x="756" y="423"/>
                        <a:pt x="756" y="423"/>
                      </a:cubicBezTo>
                      <a:cubicBezTo>
                        <a:pt x="756" y="422"/>
                        <a:pt x="756" y="422"/>
                        <a:pt x="756" y="422"/>
                      </a:cubicBezTo>
                      <a:cubicBezTo>
                        <a:pt x="757" y="421"/>
                        <a:pt x="757" y="421"/>
                        <a:pt x="757" y="421"/>
                      </a:cubicBezTo>
                      <a:cubicBezTo>
                        <a:pt x="757" y="420"/>
                        <a:pt x="757" y="420"/>
                        <a:pt x="757" y="420"/>
                      </a:cubicBezTo>
                      <a:cubicBezTo>
                        <a:pt x="757" y="418"/>
                        <a:pt x="757" y="418"/>
                        <a:pt x="757" y="418"/>
                      </a:cubicBezTo>
                      <a:cubicBezTo>
                        <a:pt x="757" y="417"/>
                        <a:pt x="757" y="417"/>
                        <a:pt x="757" y="417"/>
                      </a:cubicBezTo>
                      <a:cubicBezTo>
                        <a:pt x="756" y="417"/>
                        <a:pt x="756" y="417"/>
                        <a:pt x="756" y="417"/>
                      </a:cubicBezTo>
                      <a:cubicBezTo>
                        <a:pt x="754" y="415"/>
                        <a:pt x="754" y="415"/>
                        <a:pt x="754" y="415"/>
                      </a:cubicBezTo>
                      <a:cubicBezTo>
                        <a:pt x="753" y="413"/>
                        <a:pt x="753" y="413"/>
                        <a:pt x="753" y="413"/>
                      </a:cubicBezTo>
                      <a:cubicBezTo>
                        <a:pt x="752" y="412"/>
                        <a:pt x="752" y="412"/>
                        <a:pt x="752" y="412"/>
                      </a:cubicBezTo>
                      <a:cubicBezTo>
                        <a:pt x="752" y="411"/>
                        <a:pt x="752" y="411"/>
                        <a:pt x="752" y="411"/>
                      </a:cubicBezTo>
                      <a:cubicBezTo>
                        <a:pt x="752" y="410"/>
                        <a:pt x="752" y="410"/>
                        <a:pt x="752" y="410"/>
                      </a:cubicBezTo>
                      <a:cubicBezTo>
                        <a:pt x="752" y="408"/>
                        <a:pt x="752" y="408"/>
                        <a:pt x="752" y="408"/>
                      </a:cubicBezTo>
                      <a:cubicBezTo>
                        <a:pt x="752" y="407"/>
                        <a:pt x="752" y="407"/>
                        <a:pt x="752" y="407"/>
                      </a:cubicBezTo>
                      <a:cubicBezTo>
                        <a:pt x="752" y="406"/>
                        <a:pt x="752" y="406"/>
                        <a:pt x="752" y="406"/>
                      </a:cubicBezTo>
                      <a:cubicBezTo>
                        <a:pt x="753" y="406"/>
                        <a:pt x="753" y="406"/>
                        <a:pt x="753" y="406"/>
                      </a:cubicBezTo>
                      <a:cubicBezTo>
                        <a:pt x="754" y="406"/>
                        <a:pt x="754" y="406"/>
                        <a:pt x="754" y="406"/>
                      </a:cubicBezTo>
                      <a:cubicBezTo>
                        <a:pt x="756" y="404"/>
                        <a:pt x="756" y="404"/>
                        <a:pt x="756" y="404"/>
                      </a:cubicBezTo>
                      <a:cubicBezTo>
                        <a:pt x="757" y="404"/>
                        <a:pt x="757" y="404"/>
                        <a:pt x="757" y="404"/>
                      </a:cubicBezTo>
                      <a:cubicBezTo>
                        <a:pt x="758" y="404"/>
                        <a:pt x="758" y="404"/>
                        <a:pt x="758" y="404"/>
                      </a:cubicBezTo>
                      <a:cubicBezTo>
                        <a:pt x="762" y="402"/>
                        <a:pt x="762" y="402"/>
                        <a:pt x="762" y="402"/>
                      </a:cubicBezTo>
                      <a:cubicBezTo>
                        <a:pt x="762" y="401"/>
                        <a:pt x="762" y="401"/>
                        <a:pt x="762" y="401"/>
                      </a:cubicBezTo>
                      <a:cubicBezTo>
                        <a:pt x="764" y="399"/>
                        <a:pt x="764" y="399"/>
                        <a:pt x="764" y="399"/>
                      </a:cubicBezTo>
                      <a:cubicBezTo>
                        <a:pt x="764" y="398"/>
                        <a:pt x="764" y="398"/>
                        <a:pt x="764" y="398"/>
                      </a:cubicBezTo>
                      <a:cubicBezTo>
                        <a:pt x="763" y="398"/>
                        <a:pt x="763" y="398"/>
                        <a:pt x="763" y="398"/>
                      </a:cubicBezTo>
                      <a:cubicBezTo>
                        <a:pt x="764" y="397"/>
                        <a:pt x="764" y="397"/>
                        <a:pt x="764" y="397"/>
                      </a:cubicBezTo>
                      <a:cubicBezTo>
                        <a:pt x="763" y="397"/>
                        <a:pt x="763" y="397"/>
                        <a:pt x="763" y="397"/>
                      </a:cubicBezTo>
                      <a:cubicBezTo>
                        <a:pt x="763" y="396"/>
                        <a:pt x="763" y="396"/>
                        <a:pt x="763" y="396"/>
                      </a:cubicBezTo>
                      <a:cubicBezTo>
                        <a:pt x="764" y="394"/>
                        <a:pt x="764" y="394"/>
                        <a:pt x="764" y="394"/>
                      </a:cubicBezTo>
                      <a:cubicBezTo>
                        <a:pt x="766" y="394"/>
                        <a:pt x="766" y="394"/>
                        <a:pt x="766" y="394"/>
                      </a:cubicBezTo>
                      <a:cubicBezTo>
                        <a:pt x="766" y="393"/>
                        <a:pt x="766" y="393"/>
                        <a:pt x="766" y="393"/>
                      </a:cubicBezTo>
                      <a:cubicBezTo>
                        <a:pt x="767" y="393"/>
                        <a:pt x="767" y="393"/>
                        <a:pt x="767" y="393"/>
                      </a:cubicBezTo>
                      <a:cubicBezTo>
                        <a:pt x="767" y="392"/>
                        <a:pt x="767" y="392"/>
                        <a:pt x="767" y="392"/>
                      </a:cubicBezTo>
                      <a:cubicBezTo>
                        <a:pt x="767" y="391"/>
                        <a:pt x="767" y="391"/>
                        <a:pt x="767" y="391"/>
                      </a:cubicBezTo>
                      <a:cubicBezTo>
                        <a:pt x="766" y="389"/>
                        <a:pt x="766" y="389"/>
                        <a:pt x="766" y="389"/>
                      </a:cubicBezTo>
                      <a:cubicBezTo>
                        <a:pt x="766" y="388"/>
                        <a:pt x="766" y="388"/>
                        <a:pt x="766" y="388"/>
                      </a:cubicBezTo>
                      <a:cubicBezTo>
                        <a:pt x="764" y="387"/>
                        <a:pt x="764" y="387"/>
                        <a:pt x="764" y="387"/>
                      </a:cubicBezTo>
                      <a:cubicBezTo>
                        <a:pt x="763" y="386"/>
                        <a:pt x="763" y="386"/>
                        <a:pt x="763" y="386"/>
                      </a:cubicBezTo>
                      <a:cubicBezTo>
                        <a:pt x="764" y="384"/>
                        <a:pt x="764" y="384"/>
                        <a:pt x="764" y="384"/>
                      </a:cubicBezTo>
                      <a:cubicBezTo>
                        <a:pt x="764" y="383"/>
                        <a:pt x="764" y="383"/>
                        <a:pt x="764" y="383"/>
                      </a:cubicBezTo>
                      <a:cubicBezTo>
                        <a:pt x="766" y="380"/>
                        <a:pt x="766" y="380"/>
                        <a:pt x="766" y="380"/>
                      </a:cubicBezTo>
                      <a:cubicBezTo>
                        <a:pt x="767" y="380"/>
                        <a:pt x="767" y="380"/>
                        <a:pt x="767" y="380"/>
                      </a:cubicBezTo>
                      <a:cubicBezTo>
                        <a:pt x="768" y="380"/>
                        <a:pt x="768" y="380"/>
                        <a:pt x="768" y="380"/>
                      </a:cubicBezTo>
                      <a:cubicBezTo>
                        <a:pt x="768" y="379"/>
                        <a:pt x="768" y="379"/>
                        <a:pt x="768" y="379"/>
                      </a:cubicBezTo>
                      <a:cubicBezTo>
                        <a:pt x="772" y="378"/>
                        <a:pt x="772" y="378"/>
                        <a:pt x="772" y="378"/>
                      </a:cubicBezTo>
                      <a:cubicBezTo>
                        <a:pt x="773" y="378"/>
                        <a:pt x="773" y="378"/>
                        <a:pt x="773" y="378"/>
                      </a:cubicBezTo>
                      <a:cubicBezTo>
                        <a:pt x="773" y="377"/>
                        <a:pt x="773" y="377"/>
                        <a:pt x="773" y="377"/>
                      </a:cubicBezTo>
                      <a:cubicBezTo>
                        <a:pt x="773" y="375"/>
                        <a:pt x="773" y="375"/>
                        <a:pt x="773" y="375"/>
                      </a:cubicBezTo>
                      <a:cubicBezTo>
                        <a:pt x="773" y="372"/>
                        <a:pt x="773" y="372"/>
                        <a:pt x="773" y="372"/>
                      </a:cubicBezTo>
                      <a:cubicBezTo>
                        <a:pt x="773" y="370"/>
                        <a:pt x="773" y="370"/>
                        <a:pt x="773" y="370"/>
                      </a:cubicBezTo>
                      <a:cubicBezTo>
                        <a:pt x="776" y="368"/>
                        <a:pt x="776" y="368"/>
                        <a:pt x="776" y="368"/>
                      </a:cubicBezTo>
                      <a:cubicBezTo>
                        <a:pt x="776" y="367"/>
                        <a:pt x="776" y="367"/>
                        <a:pt x="776" y="367"/>
                      </a:cubicBezTo>
                      <a:cubicBezTo>
                        <a:pt x="776" y="365"/>
                        <a:pt x="776" y="365"/>
                        <a:pt x="776" y="365"/>
                      </a:cubicBezTo>
                      <a:cubicBezTo>
                        <a:pt x="777" y="365"/>
                        <a:pt x="777" y="365"/>
                        <a:pt x="777" y="365"/>
                      </a:cubicBezTo>
                      <a:cubicBezTo>
                        <a:pt x="777" y="364"/>
                        <a:pt x="777" y="364"/>
                        <a:pt x="777" y="364"/>
                      </a:cubicBezTo>
                      <a:cubicBezTo>
                        <a:pt x="777" y="362"/>
                        <a:pt x="777" y="362"/>
                        <a:pt x="777" y="362"/>
                      </a:cubicBezTo>
                      <a:cubicBezTo>
                        <a:pt x="778" y="360"/>
                        <a:pt x="778" y="360"/>
                        <a:pt x="778" y="360"/>
                      </a:cubicBezTo>
                      <a:cubicBezTo>
                        <a:pt x="780" y="359"/>
                        <a:pt x="780" y="359"/>
                        <a:pt x="780" y="359"/>
                      </a:cubicBezTo>
                      <a:cubicBezTo>
                        <a:pt x="781" y="359"/>
                        <a:pt x="781" y="359"/>
                        <a:pt x="781" y="359"/>
                      </a:cubicBezTo>
                      <a:cubicBezTo>
                        <a:pt x="782" y="358"/>
                        <a:pt x="782" y="358"/>
                        <a:pt x="782" y="358"/>
                      </a:cubicBezTo>
                      <a:cubicBezTo>
                        <a:pt x="783" y="358"/>
                        <a:pt x="783" y="358"/>
                        <a:pt x="783" y="358"/>
                      </a:cubicBezTo>
                      <a:cubicBezTo>
                        <a:pt x="785" y="358"/>
                        <a:pt x="785" y="358"/>
                        <a:pt x="785" y="358"/>
                      </a:cubicBezTo>
                      <a:cubicBezTo>
                        <a:pt x="787" y="356"/>
                        <a:pt x="787" y="356"/>
                        <a:pt x="787" y="356"/>
                      </a:cubicBezTo>
                      <a:cubicBezTo>
                        <a:pt x="788" y="355"/>
                        <a:pt x="788" y="355"/>
                        <a:pt x="788" y="355"/>
                      </a:cubicBezTo>
                      <a:cubicBezTo>
                        <a:pt x="790" y="355"/>
                        <a:pt x="790" y="355"/>
                        <a:pt x="790" y="355"/>
                      </a:cubicBezTo>
                      <a:cubicBezTo>
                        <a:pt x="791" y="355"/>
                        <a:pt x="791" y="355"/>
                        <a:pt x="791" y="355"/>
                      </a:cubicBezTo>
                      <a:cubicBezTo>
                        <a:pt x="792" y="355"/>
                        <a:pt x="792" y="355"/>
                        <a:pt x="792" y="355"/>
                      </a:cubicBezTo>
                      <a:cubicBezTo>
                        <a:pt x="793" y="355"/>
                        <a:pt x="793" y="355"/>
                        <a:pt x="793" y="355"/>
                      </a:cubicBezTo>
                      <a:cubicBezTo>
                        <a:pt x="795" y="354"/>
                        <a:pt x="795" y="354"/>
                        <a:pt x="795" y="354"/>
                      </a:cubicBezTo>
                      <a:cubicBezTo>
                        <a:pt x="796" y="354"/>
                        <a:pt x="796" y="354"/>
                        <a:pt x="796" y="354"/>
                      </a:cubicBezTo>
                      <a:cubicBezTo>
                        <a:pt x="797" y="354"/>
                        <a:pt x="797" y="354"/>
                        <a:pt x="797" y="354"/>
                      </a:cubicBezTo>
                      <a:cubicBezTo>
                        <a:pt x="796" y="353"/>
                        <a:pt x="796" y="353"/>
                        <a:pt x="796" y="353"/>
                      </a:cubicBezTo>
                      <a:cubicBezTo>
                        <a:pt x="796" y="350"/>
                        <a:pt x="796" y="350"/>
                        <a:pt x="796" y="350"/>
                      </a:cubicBezTo>
                      <a:cubicBezTo>
                        <a:pt x="797" y="349"/>
                        <a:pt x="797" y="349"/>
                        <a:pt x="797" y="349"/>
                      </a:cubicBezTo>
                      <a:cubicBezTo>
                        <a:pt x="797" y="348"/>
                        <a:pt x="797" y="348"/>
                        <a:pt x="797" y="348"/>
                      </a:cubicBezTo>
                      <a:cubicBezTo>
                        <a:pt x="797" y="346"/>
                        <a:pt x="797" y="346"/>
                        <a:pt x="797" y="346"/>
                      </a:cubicBezTo>
                      <a:cubicBezTo>
                        <a:pt x="797" y="345"/>
                        <a:pt x="797" y="345"/>
                        <a:pt x="797" y="345"/>
                      </a:cubicBezTo>
                      <a:cubicBezTo>
                        <a:pt x="797" y="344"/>
                        <a:pt x="797" y="344"/>
                        <a:pt x="797" y="344"/>
                      </a:cubicBezTo>
                      <a:cubicBezTo>
                        <a:pt x="799" y="344"/>
                        <a:pt x="799" y="344"/>
                        <a:pt x="799" y="344"/>
                      </a:cubicBezTo>
                      <a:cubicBezTo>
                        <a:pt x="800" y="343"/>
                        <a:pt x="800" y="343"/>
                        <a:pt x="800" y="343"/>
                      </a:cubicBezTo>
                      <a:cubicBezTo>
                        <a:pt x="799" y="342"/>
                        <a:pt x="799" y="342"/>
                        <a:pt x="799" y="342"/>
                      </a:cubicBezTo>
                      <a:cubicBezTo>
                        <a:pt x="799" y="340"/>
                        <a:pt x="799" y="340"/>
                        <a:pt x="799" y="340"/>
                      </a:cubicBezTo>
                      <a:cubicBezTo>
                        <a:pt x="797" y="340"/>
                        <a:pt x="797" y="340"/>
                        <a:pt x="797" y="340"/>
                      </a:cubicBezTo>
                      <a:cubicBezTo>
                        <a:pt x="799" y="339"/>
                        <a:pt x="799" y="339"/>
                        <a:pt x="799" y="339"/>
                      </a:cubicBezTo>
                      <a:cubicBezTo>
                        <a:pt x="799" y="336"/>
                        <a:pt x="799" y="336"/>
                        <a:pt x="799" y="336"/>
                      </a:cubicBezTo>
                      <a:cubicBezTo>
                        <a:pt x="799" y="335"/>
                        <a:pt x="799" y="335"/>
                        <a:pt x="799" y="335"/>
                      </a:cubicBezTo>
                      <a:cubicBezTo>
                        <a:pt x="800" y="335"/>
                        <a:pt x="800" y="335"/>
                        <a:pt x="800" y="335"/>
                      </a:cubicBezTo>
                      <a:cubicBezTo>
                        <a:pt x="801" y="334"/>
                        <a:pt x="801" y="334"/>
                        <a:pt x="801" y="334"/>
                      </a:cubicBezTo>
                      <a:cubicBezTo>
                        <a:pt x="802" y="334"/>
                        <a:pt x="802" y="334"/>
                        <a:pt x="802" y="334"/>
                      </a:cubicBezTo>
                      <a:cubicBezTo>
                        <a:pt x="803" y="334"/>
                        <a:pt x="803" y="334"/>
                        <a:pt x="803" y="334"/>
                      </a:cubicBezTo>
                      <a:cubicBezTo>
                        <a:pt x="808" y="334"/>
                        <a:pt x="808" y="334"/>
                        <a:pt x="808" y="334"/>
                      </a:cubicBezTo>
                      <a:cubicBezTo>
                        <a:pt x="810" y="334"/>
                        <a:pt x="810" y="334"/>
                        <a:pt x="810" y="334"/>
                      </a:cubicBezTo>
                      <a:cubicBezTo>
                        <a:pt x="812" y="333"/>
                        <a:pt x="812" y="333"/>
                        <a:pt x="812" y="333"/>
                      </a:cubicBezTo>
                      <a:cubicBezTo>
                        <a:pt x="813" y="333"/>
                        <a:pt x="813" y="333"/>
                        <a:pt x="813" y="333"/>
                      </a:cubicBezTo>
                      <a:cubicBezTo>
                        <a:pt x="815" y="331"/>
                        <a:pt x="815" y="331"/>
                        <a:pt x="815" y="331"/>
                      </a:cubicBezTo>
                      <a:cubicBezTo>
                        <a:pt x="816" y="331"/>
                        <a:pt x="816" y="331"/>
                        <a:pt x="816" y="331"/>
                      </a:cubicBezTo>
                      <a:cubicBezTo>
                        <a:pt x="817" y="331"/>
                        <a:pt x="817" y="331"/>
                        <a:pt x="817" y="331"/>
                      </a:cubicBezTo>
                      <a:cubicBezTo>
                        <a:pt x="817" y="333"/>
                        <a:pt x="817" y="333"/>
                        <a:pt x="817" y="333"/>
                      </a:cubicBezTo>
                      <a:cubicBezTo>
                        <a:pt x="819" y="335"/>
                        <a:pt x="819" y="335"/>
                        <a:pt x="819" y="335"/>
                      </a:cubicBezTo>
                      <a:cubicBezTo>
                        <a:pt x="819" y="336"/>
                        <a:pt x="819" y="336"/>
                        <a:pt x="819" y="336"/>
                      </a:cubicBezTo>
                      <a:cubicBezTo>
                        <a:pt x="817" y="337"/>
                        <a:pt x="817" y="337"/>
                        <a:pt x="817" y="337"/>
                      </a:cubicBezTo>
                      <a:cubicBezTo>
                        <a:pt x="817" y="339"/>
                        <a:pt x="817" y="339"/>
                        <a:pt x="817" y="339"/>
                      </a:cubicBezTo>
                      <a:cubicBezTo>
                        <a:pt x="819" y="340"/>
                        <a:pt x="819" y="340"/>
                        <a:pt x="819" y="340"/>
                      </a:cubicBezTo>
                      <a:cubicBezTo>
                        <a:pt x="820" y="342"/>
                        <a:pt x="820" y="342"/>
                        <a:pt x="820" y="342"/>
                      </a:cubicBezTo>
                      <a:cubicBezTo>
                        <a:pt x="821" y="343"/>
                        <a:pt x="821" y="343"/>
                        <a:pt x="821" y="343"/>
                      </a:cubicBezTo>
                      <a:cubicBezTo>
                        <a:pt x="822" y="343"/>
                        <a:pt x="822" y="343"/>
                        <a:pt x="822" y="343"/>
                      </a:cubicBezTo>
                      <a:cubicBezTo>
                        <a:pt x="824" y="344"/>
                        <a:pt x="824" y="344"/>
                        <a:pt x="824" y="344"/>
                      </a:cubicBezTo>
                      <a:cubicBezTo>
                        <a:pt x="825" y="344"/>
                        <a:pt x="825" y="344"/>
                        <a:pt x="825" y="344"/>
                      </a:cubicBezTo>
                      <a:cubicBezTo>
                        <a:pt x="826" y="345"/>
                        <a:pt x="826" y="345"/>
                        <a:pt x="826" y="345"/>
                      </a:cubicBezTo>
                      <a:cubicBezTo>
                        <a:pt x="827" y="345"/>
                        <a:pt x="827" y="345"/>
                        <a:pt x="827" y="345"/>
                      </a:cubicBezTo>
                      <a:cubicBezTo>
                        <a:pt x="829" y="345"/>
                        <a:pt x="829" y="345"/>
                        <a:pt x="829" y="345"/>
                      </a:cubicBezTo>
                      <a:cubicBezTo>
                        <a:pt x="830" y="344"/>
                        <a:pt x="830" y="344"/>
                        <a:pt x="830" y="344"/>
                      </a:cubicBezTo>
                      <a:cubicBezTo>
                        <a:pt x="831" y="344"/>
                        <a:pt x="831" y="344"/>
                        <a:pt x="831" y="344"/>
                      </a:cubicBezTo>
                      <a:cubicBezTo>
                        <a:pt x="832" y="344"/>
                        <a:pt x="832" y="344"/>
                        <a:pt x="832" y="344"/>
                      </a:cubicBezTo>
                      <a:cubicBezTo>
                        <a:pt x="832" y="343"/>
                        <a:pt x="832" y="343"/>
                        <a:pt x="832" y="343"/>
                      </a:cubicBezTo>
                      <a:cubicBezTo>
                        <a:pt x="832" y="342"/>
                        <a:pt x="832" y="342"/>
                        <a:pt x="832" y="342"/>
                      </a:cubicBezTo>
                      <a:cubicBezTo>
                        <a:pt x="832" y="339"/>
                        <a:pt x="832" y="339"/>
                        <a:pt x="832" y="339"/>
                      </a:cubicBezTo>
                      <a:cubicBezTo>
                        <a:pt x="832" y="337"/>
                        <a:pt x="832" y="337"/>
                        <a:pt x="832" y="337"/>
                      </a:cubicBezTo>
                      <a:cubicBezTo>
                        <a:pt x="835" y="337"/>
                        <a:pt x="835" y="337"/>
                        <a:pt x="835" y="337"/>
                      </a:cubicBezTo>
                      <a:cubicBezTo>
                        <a:pt x="836" y="337"/>
                        <a:pt x="836" y="337"/>
                        <a:pt x="836" y="337"/>
                      </a:cubicBezTo>
                      <a:cubicBezTo>
                        <a:pt x="837" y="339"/>
                        <a:pt x="837" y="339"/>
                        <a:pt x="837" y="339"/>
                      </a:cubicBezTo>
                      <a:cubicBezTo>
                        <a:pt x="839" y="339"/>
                        <a:pt x="839" y="339"/>
                        <a:pt x="839" y="339"/>
                      </a:cubicBezTo>
                      <a:cubicBezTo>
                        <a:pt x="839" y="337"/>
                        <a:pt x="839" y="337"/>
                        <a:pt x="839" y="337"/>
                      </a:cubicBezTo>
                      <a:cubicBezTo>
                        <a:pt x="840" y="337"/>
                        <a:pt x="840" y="337"/>
                        <a:pt x="840" y="337"/>
                      </a:cubicBezTo>
                      <a:cubicBezTo>
                        <a:pt x="844" y="342"/>
                        <a:pt x="844" y="342"/>
                        <a:pt x="844" y="342"/>
                      </a:cubicBezTo>
                      <a:cubicBezTo>
                        <a:pt x="845" y="342"/>
                        <a:pt x="845" y="342"/>
                        <a:pt x="845" y="342"/>
                      </a:cubicBezTo>
                      <a:cubicBezTo>
                        <a:pt x="845" y="343"/>
                        <a:pt x="845" y="343"/>
                        <a:pt x="845" y="343"/>
                      </a:cubicBezTo>
                      <a:cubicBezTo>
                        <a:pt x="844" y="344"/>
                        <a:pt x="844" y="344"/>
                        <a:pt x="844" y="344"/>
                      </a:cubicBezTo>
                      <a:cubicBezTo>
                        <a:pt x="844" y="345"/>
                        <a:pt x="844" y="345"/>
                        <a:pt x="844" y="345"/>
                      </a:cubicBezTo>
                      <a:cubicBezTo>
                        <a:pt x="843" y="345"/>
                        <a:pt x="843" y="345"/>
                        <a:pt x="843" y="345"/>
                      </a:cubicBezTo>
                      <a:cubicBezTo>
                        <a:pt x="844" y="346"/>
                        <a:pt x="844" y="346"/>
                        <a:pt x="844" y="346"/>
                      </a:cubicBezTo>
                      <a:cubicBezTo>
                        <a:pt x="845" y="348"/>
                        <a:pt x="845" y="348"/>
                        <a:pt x="845" y="348"/>
                      </a:cubicBezTo>
                      <a:cubicBezTo>
                        <a:pt x="846" y="349"/>
                        <a:pt x="846" y="349"/>
                        <a:pt x="846" y="349"/>
                      </a:cubicBezTo>
                      <a:cubicBezTo>
                        <a:pt x="845" y="349"/>
                        <a:pt x="845" y="349"/>
                        <a:pt x="845" y="349"/>
                      </a:cubicBezTo>
                      <a:cubicBezTo>
                        <a:pt x="844" y="349"/>
                        <a:pt x="844" y="349"/>
                        <a:pt x="844" y="349"/>
                      </a:cubicBezTo>
                      <a:cubicBezTo>
                        <a:pt x="844" y="350"/>
                        <a:pt x="844" y="350"/>
                        <a:pt x="844" y="350"/>
                      </a:cubicBezTo>
                      <a:cubicBezTo>
                        <a:pt x="843" y="350"/>
                        <a:pt x="843" y="350"/>
                        <a:pt x="843" y="350"/>
                      </a:cubicBezTo>
                      <a:cubicBezTo>
                        <a:pt x="843" y="351"/>
                        <a:pt x="843" y="351"/>
                        <a:pt x="843" y="351"/>
                      </a:cubicBezTo>
                      <a:cubicBezTo>
                        <a:pt x="843" y="353"/>
                        <a:pt x="843" y="353"/>
                        <a:pt x="843" y="353"/>
                      </a:cubicBezTo>
                      <a:cubicBezTo>
                        <a:pt x="841" y="354"/>
                        <a:pt x="841" y="354"/>
                        <a:pt x="841" y="354"/>
                      </a:cubicBezTo>
                      <a:cubicBezTo>
                        <a:pt x="843" y="354"/>
                        <a:pt x="843" y="354"/>
                        <a:pt x="843" y="354"/>
                      </a:cubicBezTo>
                      <a:cubicBezTo>
                        <a:pt x="844" y="354"/>
                        <a:pt x="844" y="354"/>
                        <a:pt x="844" y="354"/>
                      </a:cubicBezTo>
                      <a:cubicBezTo>
                        <a:pt x="845" y="354"/>
                        <a:pt x="845" y="354"/>
                        <a:pt x="845" y="354"/>
                      </a:cubicBezTo>
                      <a:cubicBezTo>
                        <a:pt x="845" y="355"/>
                        <a:pt x="845" y="355"/>
                        <a:pt x="845" y="355"/>
                      </a:cubicBezTo>
                      <a:cubicBezTo>
                        <a:pt x="846" y="356"/>
                        <a:pt x="846" y="356"/>
                        <a:pt x="846" y="356"/>
                      </a:cubicBezTo>
                      <a:cubicBezTo>
                        <a:pt x="848" y="358"/>
                        <a:pt x="848" y="358"/>
                        <a:pt x="848" y="358"/>
                      </a:cubicBezTo>
                      <a:cubicBezTo>
                        <a:pt x="849" y="358"/>
                        <a:pt x="849" y="358"/>
                        <a:pt x="849" y="358"/>
                      </a:cubicBezTo>
                      <a:cubicBezTo>
                        <a:pt x="849" y="356"/>
                        <a:pt x="849" y="356"/>
                        <a:pt x="849" y="356"/>
                      </a:cubicBezTo>
                      <a:cubicBezTo>
                        <a:pt x="849" y="355"/>
                        <a:pt x="849" y="355"/>
                        <a:pt x="849" y="355"/>
                      </a:cubicBezTo>
                      <a:cubicBezTo>
                        <a:pt x="850" y="355"/>
                        <a:pt x="850" y="355"/>
                        <a:pt x="850" y="355"/>
                      </a:cubicBezTo>
                      <a:cubicBezTo>
                        <a:pt x="851" y="354"/>
                        <a:pt x="851" y="354"/>
                        <a:pt x="851" y="354"/>
                      </a:cubicBezTo>
                      <a:cubicBezTo>
                        <a:pt x="853" y="354"/>
                        <a:pt x="853" y="354"/>
                        <a:pt x="853" y="354"/>
                      </a:cubicBezTo>
                      <a:cubicBezTo>
                        <a:pt x="853" y="353"/>
                        <a:pt x="853" y="353"/>
                        <a:pt x="853" y="353"/>
                      </a:cubicBezTo>
                      <a:cubicBezTo>
                        <a:pt x="854" y="351"/>
                        <a:pt x="854" y="351"/>
                        <a:pt x="854" y="351"/>
                      </a:cubicBezTo>
                      <a:cubicBezTo>
                        <a:pt x="854" y="349"/>
                        <a:pt x="854" y="349"/>
                        <a:pt x="854" y="349"/>
                      </a:cubicBezTo>
                      <a:cubicBezTo>
                        <a:pt x="854" y="348"/>
                        <a:pt x="854" y="348"/>
                        <a:pt x="854" y="348"/>
                      </a:cubicBezTo>
                      <a:cubicBezTo>
                        <a:pt x="853" y="348"/>
                        <a:pt x="853" y="348"/>
                        <a:pt x="853" y="348"/>
                      </a:cubicBezTo>
                      <a:cubicBezTo>
                        <a:pt x="851" y="348"/>
                        <a:pt x="851" y="348"/>
                        <a:pt x="851" y="348"/>
                      </a:cubicBezTo>
                      <a:cubicBezTo>
                        <a:pt x="851" y="349"/>
                        <a:pt x="851" y="349"/>
                        <a:pt x="851" y="349"/>
                      </a:cubicBezTo>
                      <a:cubicBezTo>
                        <a:pt x="850" y="349"/>
                        <a:pt x="850" y="349"/>
                        <a:pt x="850" y="349"/>
                      </a:cubicBezTo>
                      <a:cubicBezTo>
                        <a:pt x="850" y="348"/>
                        <a:pt x="850" y="348"/>
                        <a:pt x="850" y="348"/>
                      </a:cubicBezTo>
                      <a:cubicBezTo>
                        <a:pt x="849" y="348"/>
                        <a:pt x="849" y="348"/>
                        <a:pt x="849" y="348"/>
                      </a:cubicBezTo>
                      <a:cubicBezTo>
                        <a:pt x="849" y="346"/>
                        <a:pt x="849" y="346"/>
                        <a:pt x="849" y="346"/>
                      </a:cubicBezTo>
                      <a:cubicBezTo>
                        <a:pt x="848" y="346"/>
                        <a:pt x="848" y="346"/>
                        <a:pt x="848" y="346"/>
                      </a:cubicBezTo>
                      <a:cubicBezTo>
                        <a:pt x="848" y="345"/>
                        <a:pt x="848" y="345"/>
                        <a:pt x="848" y="345"/>
                      </a:cubicBezTo>
                      <a:cubicBezTo>
                        <a:pt x="849" y="345"/>
                        <a:pt x="849" y="345"/>
                        <a:pt x="849" y="345"/>
                      </a:cubicBezTo>
                      <a:cubicBezTo>
                        <a:pt x="850" y="345"/>
                        <a:pt x="850" y="345"/>
                        <a:pt x="850" y="345"/>
                      </a:cubicBezTo>
                      <a:cubicBezTo>
                        <a:pt x="851" y="345"/>
                        <a:pt x="851" y="345"/>
                        <a:pt x="851" y="345"/>
                      </a:cubicBezTo>
                      <a:cubicBezTo>
                        <a:pt x="851" y="344"/>
                        <a:pt x="851" y="344"/>
                        <a:pt x="851" y="344"/>
                      </a:cubicBezTo>
                      <a:cubicBezTo>
                        <a:pt x="853" y="343"/>
                        <a:pt x="853" y="343"/>
                        <a:pt x="853" y="343"/>
                      </a:cubicBezTo>
                      <a:cubicBezTo>
                        <a:pt x="853" y="342"/>
                        <a:pt x="853" y="342"/>
                        <a:pt x="853" y="342"/>
                      </a:cubicBezTo>
                      <a:cubicBezTo>
                        <a:pt x="851" y="342"/>
                        <a:pt x="851" y="342"/>
                        <a:pt x="851" y="342"/>
                      </a:cubicBezTo>
                      <a:cubicBezTo>
                        <a:pt x="851" y="340"/>
                        <a:pt x="851" y="340"/>
                        <a:pt x="851" y="340"/>
                      </a:cubicBezTo>
                      <a:cubicBezTo>
                        <a:pt x="850" y="340"/>
                        <a:pt x="850" y="340"/>
                        <a:pt x="850" y="340"/>
                      </a:cubicBezTo>
                      <a:cubicBezTo>
                        <a:pt x="850" y="339"/>
                        <a:pt x="850" y="339"/>
                        <a:pt x="850" y="339"/>
                      </a:cubicBezTo>
                      <a:cubicBezTo>
                        <a:pt x="851" y="339"/>
                        <a:pt x="851" y="339"/>
                        <a:pt x="851" y="339"/>
                      </a:cubicBezTo>
                      <a:cubicBezTo>
                        <a:pt x="853" y="339"/>
                        <a:pt x="853" y="339"/>
                        <a:pt x="853" y="339"/>
                      </a:cubicBezTo>
                      <a:cubicBezTo>
                        <a:pt x="853" y="337"/>
                        <a:pt x="853" y="337"/>
                        <a:pt x="853" y="337"/>
                      </a:cubicBezTo>
                      <a:cubicBezTo>
                        <a:pt x="851" y="337"/>
                        <a:pt x="851" y="337"/>
                        <a:pt x="851" y="337"/>
                      </a:cubicBezTo>
                      <a:cubicBezTo>
                        <a:pt x="853" y="335"/>
                        <a:pt x="853" y="335"/>
                        <a:pt x="853" y="335"/>
                      </a:cubicBezTo>
                      <a:cubicBezTo>
                        <a:pt x="854" y="335"/>
                        <a:pt x="854" y="335"/>
                        <a:pt x="854" y="335"/>
                      </a:cubicBezTo>
                      <a:cubicBezTo>
                        <a:pt x="854" y="336"/>
                        <a:pt x="854" y="336"/>
                        <a:pt x="854" y="336"/>
                      </a:cubicBezTo>
                      <a:cubicBezTo>
                        <a:pt x="855" y="336"/>
                        <a:pt x="855" y="336"/>
                        <a:pt x="855" y="336"/>
                      </a:cubicBezTo>
                      <a:cubicBezTo>
                        <a:pt x="855" y="337"/>
                        <a:pt x="855" y="337"/>
                        <a:pt x="855" y="337"/>
                      </a:cubicBezTo>
                      <a:cubicBezTo>
                        <a:pt x="856" y="337"/>
                        <a:pt x="856" y="337"/>
                        <a:pt x="856" y="337"/>
                      </a:cubicBezTo>
                      <a:cubicBezTo>
                        <a:pt x="858" y="336"/>
                        <a:pt x="858" y="336"/>
                        <a:pt x="858" y="336"/>
                      </a:cubicBezTo>
                      <a:cubicBezTo>
                        <a:pt x="858" y="335"/>
                        <a:pt x="858" y="335"/>
                        <a:pt x="858" y="335"/>
                      </a:cubicBezTo>
                      <a:cubicBezTo>
                        <a:pt x="859" y="335"/>
                        <a:pt x="859" y="335"/>
                        <a:pt x="859" y="335"/>
                      </a:cubicBezTo>
                      <a:cubicBezTo>
                        <a:pt x="860" y="335"/>
                        <a:pt x="860" y="335"/>
                        <a:pt x="860" y="335"/>
                      </a:cubicBezTo>
                      <a:cubicBezTo>
                        <a:pt x="862" y="335"/>
                        <a:pt x="862" y="335"/>
                        <a:pt x="862" y="335"/>
                      </a:cubicBezTo>
                      <a:cubicBezTo>
                        <a:pt x="863" y="335"/>
                        <a:pt x="863" y="335"/>
                        <a:pt x="863" y="335"/>
                      </a:cubicBezTo>
                      <a:cubicBezTo>
                        <a:pt x="864" y="335"/>
                        <a:pt x="864" y="335"/>
                        <a:pt x="864" y="335"/>
                      </a:cubicBezTo>
                      <a:cubicBezTo>
                        <a:pt x="865" y="335"/>
                        <a:pt x="865" y="335"/>
                        <a:pt x="865" y="335"/>
                      </a:cubicBezTo>
                      <a:cubicBezTo>
                        <a:pt x="867" y="334"/>
                        <a:pt x="867" y="334"/>
                        <a:pt x="867" y="334"/>
                      </a:cubicBezTo>
                      <a:cubicBezTo>
                        <a:pt x="865" y="334"/>
                        <a:pt x="865" y="334"/>
                        <a:pt x="865" y="334"/>
                      </a:cubicBezTo>
                      <a:cubicBezTo>
                        <a:pt x="865" y="333"/>
                        <a:pt x="865" y="333"/>
                        <a:pt x="865" y="333"/>
                      </a:cubicBezTo>
                      <a:cubicBezTo>
                        <a:pt x="867" y="331"/>
                        <a:pt x="867" y="331"/>
                        <a:pt x="867" y="331"/>
                      </a:cubicBezTo>
                      <a:cubicBezTo>
                        <a:pt x="865" y="331"/>
                        <a:pt x="865" y="331"/>
                        <a:pt x="865" y="331"/>
                      </a:cubicBezTo>
                      <a:cubicBezTo>
                        <a:pt x="865" y="330"/>
                        <a:pt x="865" y="330"/>
                        <a:pt x="865" y="330"/>
                      </a:cubicBezTo>
                      <a:cubicBezTo>
                        <a:pt x="864" y="329"/>
                        <a:pt x="864" y="329"/>
                        <a:pt x="864" y="329"/>
                      </a:cubicBezTo>
                      <a:cubicBezTo>
                        <a:pt x="864" y="328"/>
                        <a:pt x="864" y="328"/>
                        <a:pt x="864" y="328"/>
                      </a:cubicBezTo>
                      <a:cubicBezTo>
                        <a:pt x="865" y="328"/>
                        <a:pt x="865" y="328"/>
                        <a:pt x="865" y="328"/>
                      </a:cubicBezTo>
                      <a:cubicBezTo>
                        <a:pt x="865" y="326"/>
                        <a:pt x="865" y="326"/>
                        <a:pt x="865" y="326"/>
                      </a:cubicBezTo>
                      <a:cubicBezTo>
                        <a:pt x="865" y="325"/>
                        <a:pt x="865" y="325"/>
                        <a:pt x="865" y="325"/>
                      </a:cubicBezTo>
                      <a:cubicBezTo>
                        <a:pt x="865" y="324"/>
                        <a:pt x="865" y="324"/>
                        <a:pt x="865" y="324"/>
                      </a:cubicBezTo>
                      <a:cubicBezTo>
                        <a:pt x="867" y="324"/>
                        <a:pt x="867" y="324"/>
                        <a:pt x="867" y="324"/>
                      </a:cubicBezTo>
                      <a:cubicBezTo>
                        <a:pt x="867" y="323"/>
                        <a:pt x="867" y="323"/>
                        <a:pt x="867" y="323"/>
                      </a:cubicBezTo>
                      <a:cubicBezTo>
                        <a:pt x="865" y="323"/>
                        <a:pt x="865" y="323"/>
                        <a:pt x="865" y="323"/>
                      </a:cubicBezTo>
                      <a:cubicBezTo>
                        <a:pt x="864" y="323"/>
                        <a:pt x="864" y="323"/>
                        <a:pt x="864" y="323"/>
                      </a:cubicBezTo>
                      <a:cubicBezTo>
                        <a:pt x="864" y="321"/>
                        <a:pt x="864" y="321"/>
                        <a:pt x="864" y="321"/>
                      </a:cubicBezTo>
                      <a:cubicBezTo>
                        <a:pt x="864" y="320"/>
                        <a:pt x="864" y="320"/>
                        <a:pt x="864" y="320"/>
                      </a:cubicBezTo>
                      <a:cubicBezTo>
                        <a:pt x="863" y="319"/>
                        <a:pt x="863" y="319"/>
                        <a:pt x="863" y="319"/>
                      </a:cubicBezTo>
                      <a:cubicBezTo>
                        <a:pt x="863" y="318"/>
                        <a:pt x="863" y="318"/>
                        <a:pt x="863" y="318"/>
                      </a:cubicBezTo>
                      <a:cubicBezTo>
                        <a:pt x="862" y="316"/>
                        <a:pt x="862" y="316"/>
                        <a:pt x="862" y="316"/>
                      </a:cubicBezTo>
                      <a:cubicBezTo>
                        <a:pt x="860" y="316"/>
                        <a:pt x="860" y="316"/>
                        <a:pt x="860" y="316"/>
                      </a:cubicBezTo>
                      <a:cubicBezTo>
                        <a:pt x="860" y="315"/>
                        <a:pt x="860" y="315"/>
                        <a:pt x="860" y="315"/>
                      </a:cubicBezTo>
                      <a:cubicBezTo>
                        <a:pt x="860" y="314"/>
                        <a:pt x="860" y="314"/>
                        <a:pt x="860" y="314"/>
                      </a:cubicBezTo>
                      <a:cubicBezTo>
                        <a:pt x="862" y="314"/>
                        <a:pt x="862" y="314"/>
                        <a:pt x="862" y="314"/>
                      </a:cubicBezTo>
                      <a:cubicBezTo>
                        <a:pt x="863" y="314"/>
                        <a:pt x="863" y="314"/>
                        <a:pt x="863" y="314"/>
                      </a:cubicBezTo>
                      <a:cubicBezTo>
                        <a:pt x="863" y="312"/>
                        <a:pt x="863" y="312"/>
                        <a:pt x="863" y="312"/>
                      </a:cubicBezTo>
                      <a:cubicBezTo>
                        <a:pt x="863" y="310"/>
                        <a:pt x="863" y="310"/>
                        <a:pt x="863" y="310"/>
                      </a:cubicBezTo>
                      <a:cubicBezTo>
                        <a:pt x="863" y="309"/>
                        <a:pt x="863" y="309"/>
                        <a:pt x="863" y="309"/>
                      </a:cubicBezTo>
                      <a:cubicBezTo>
                        <a:pt x="864" y="309"/>
                        <a:pt x="864" y="309"/>
                        <a:pt x="864" y="309"/>
                      </a:cubicBezTo>
                      <a:cubicBezTo>
                        <a:pt x="865" y="309"/>
                        <a:pt x="865" y="309"/>
                        <a:pt x="865" y="309"/>
                      </a:cubicBezTo>
                      <a:cubicBezTo>
                        <a:pt x="865" y="307"/>
                        <a:pt x="865" y="307"/>
                        <a:pt x="865" y="307"/>
                      </a:cubicBezTo>
                      <a:cubicBezTo>
                        <a:pt x="868" y="309"/>
                        <a:pt x="868" y="309"/>
                        <a:pt x="868" y="309"/>
                      </a:cubicBezTo>
                      <a:cubicBezTo>
                        <a:pt x="869" y="309"/>
                        <a:pt x="869" y="309"/>
                        <a:pt x="869" y="309"/>
                      </a:cubicBezTo>
                      <a:cubicBezTo>
                        <a:pt x="870" y="307"/>
                        <a:pt x="870" y="307"/>
                        <a:pt x="870" y="307"/>
                      </a:cubicBezTo>
                      <a:cubicBezTo>
                        <a:pt x="870" y="306"/>
                        <a:pt x="870" y="306"/>
                        <a:pt x="870" y="306"/>
                      </a:cubicBezTo>
                      <a:cubicBezTo>
                        <a:pt x="872" y="304"/>
                        <a:pt x="872" y="304"/>
                        <a:pt x="872" y="304"/>
                      </a:cubicBezTo>
                      <a:cubicBezTo>
                        <a:pt x="873" y="302"/>
                        <a:pt x="873" y="302"/>
                        <a:pt x="873" y="302"/>
                      </a:cubicBezTo>
                      <a:cubicBezTo>
                        <a:pt x="873" y="301"/>
                        <a:pt x="873" y="301"/>
                        <a:pt x="873" y="301"/>
                      </a:cubicBezTo>
                      <a:cubicBezTo>
                        <a:pt x="874" y="301"/>
                        <a:pt x="874" y="301"/>
                        <a:pt x="874" y="301"/>
                      </a:cubicBezTo>
                      <a:cubicBezTo>
                        <a:pt x="875" y="300"/>
                        <a:pt x="875" y="300"/>
                        <a:pt x="875" y="300"/>
                      </a:cubicBezTo>
                      <a:cubicBezTo>
                        <a:pt x="876" y="301"/>
                        <a:pt x="876" y="301"/>
                        <a:pt x="876" y="301"/>
                      </a:cubicBezTo>
                      <a:cubicBezTo>
                        <a:pt x="876" y="300"/>
                        <a:pt x="876" y="300"/>
                        <a:pt x="876" y="300"/>
                      </a:cubicBezTo>
                      <a:cubicBezTo>
                        <a:pt x="878" y="300"/>
                        <a:pt x="878" y="300"/>
                        <a:pt x="878" y="300"/>
                      </a:cubicBezTo>
                      <a:cubicBezTo>
                        <a:pt x="878" y="299"/>
                        <a:pt x="878" y="299"/>
                        <a:pt x="878" y="299"/>
                      </a:cubicBezTo>
                      <a:cubicBezTo>
                        <a:pt x="879" y="299"/>
                        <a:pt x="879" y="299"/>
                        <a:pt x="879" y="299"/>
                      </a:cubicBezTo>
                      <a:cubicBezTo>
                        <a:pt x="880" y="299"/>
                        <a:pt x="880" y="299"/>
                        <a:pt x="880" y="299"/>
                      </a:cubicBezTo>
                      <a:cubicBezTo>
                        <a:pt x="881" y="297"/>
                        <a:pt x="881" y="297"/>
                        <a:pt x="881" y="297"/>
                      </a:cubicBezTo>
                      <a:cubicBezTo>
                        <a:pt x="884" y="297"/>
                        <a:pt x="884" y="297"/>
                        <a:pt x="884" y="297"/>
                      </a:cubicBezTo>
                      <a:cubicBezTo>
                        <a:pt x="886" y="297"/>
                        <a:pt x="886" y="297"/>
                        <a:pt x="886" y="297"/>
                      </a:cubicBezTo>
                      <a:cubicBezTo>
                        <a:pt x="887" y="296"/>
                        <a:pt x="887" y="296"/>
                        <a:pt x="887" y="296"/>
                      </a:cubicBezTo>
                      <a:cubicBezTo>
                        <a:pt x="888" y="295"/>
                        <a:pt x="888" y="295"/>
                        <a:pt x="888" y="295"/>
                      </a:cubicBezTo>
                      <a:cubicBezTo>
                        <a:pt x="889" y="296"/>
                        <a:pt x="889" y="296"/>
                        <a:pt x="889" y="296"/>
                      </a:cubicBezTo>
                      <a:cubicBezTo>
                        <a:pt x="890" y="296"/>
                        <a:pt x="890" y="296"/>
                        <a:pt x="890" y="296"/>
                      </a:cubicBezTo>
                      <a:cubicBezTo>
                        <a:pt x="892" y="296"/>
                        <a:pt x="892" y="296"/>
                        <a:pt x="892" y="296"/>
                      </a:cubicBezTo>
                      <a:cubicBezTo>
                        <a:pt x="892" y="295"/>
                        <a:pt x="892" y="295"/>
                        <a:pt x="892" y="295"/>
                      </a:cubicBezTo>
                      <a:cubicBezTo>
                        <a:pt x="893" y="296"/>
                        <a:pt x="893" y="296"/>
                        <a:pt x="893" y="296"/>
                      </a:cubicBezTo>
                      <a:cubicBezTo>
                        <a:pt x="894" y="296"/>
                        <a:pt x="894" y="296"/>
                        <a:pt x="894" y="296"/>
                      </a:cubicBezTo>
                      <a:cubicBezTo>
                        <a:pt x="894" y="295"/>
                        <a:pt x="894" y="295"/>
                        <a:pt x="894" y="295"/>
                      </a:cubicBezTo>
                      <a:cubicBezTo>
                        <a:pt x="895" y="295"/>
                        <a:pt x="895" y="295"/>
                        <a:pt x="895" y="295"/>
                      </a:cubicBezTo>
                      <a:cubicBezTo>
                        <a:pt x="895" y="293"/>
                        <a:pt x="895" y="293"/>
                        <a:pt x="895" y="293"/>
                      </a:cubicBezTo>
                      <a:cubicBezTo>
                        <a:pt x="897" y="292"/>
                        <a:pt x="897" y="292"/>
                        <a:pt x="897" y="292"/>
                      </a:cubicBezTo>
                      <a:cubicBezTo>
                        <a:pt x="898" y="292"/>
                        <a:pt x="898" y="292"/>
                        <a:pt x="898" y="292"/>
                      </a:cubicBezTo>
                      <a:cubicBezTo>
                        <a:pt x="898" y="291"/>
                        <a:pt x="898" y="291"/>
                        <a:pt x="898" y="291"/>
                      </a:cubicBezTo>
                      <a:cubicBezTo>
                        <a:pt x="898" y="290"/>
                        <a:pt x="898" y="290"/>
                        <a:pt x="898" y="290"/>
                      </a:cubicBezTo>
                      <a:cubicBezTo>
                        <a:pt x="898" y="288"/>
                        <a:pt x="898" y="288"/>
                        <a:pt x="898" y="288"/>
                      </a:cubicBezTo>
                      <a:cubicBezTo>
                        <a:pt x="897" y="288"/>
                        <a:pt x="897" y="288"/>
                        <a:pt x="897" y="288"/>
                      </a:cubicBezTo>
                      <a:cubicBezTo>
                        <a:pt x="897" y="287"/>
                        <a:pt x="897" y="287"/>
                        <a:pt x="897" y="287"/>
                      </a:cubicBezTo>
                      <a:cubicBezTo>
                        <a:pt x="897" y="286"/>
                        <a:pt x="897" y="286"/>
                        <a:pt x="897" y="286"/>
                      </a:cubicBezTo>
                      <a:cubicBezTo>
                        <a:pt x="898" y="286"/>
                        <a:pt x="898" y="286"/>
                        <a:pt x="898" y="286"/>
                      </a:cubicBezTo>
                      <a:cubicBezTo>
                        <a:pt x="897" y="285"/>
                        <a:pt x="897" y="285"/>
                        <a:pt x="897" y="285"/>
                      </a:cubicBezTo>
                      <a:cubicBezTo>
                        <a:pt x="897" y="283"/>
                        <a:pt x="897" y="283"/>
                        <a:pt x="897" y="283"/>
                      </a:cubicBezTo>
                      <a:cubicBezTo>
                        <a:pt x="898" y="283"/>
                        <a:pt x="898" y="283"/>
                        <a:pt x="898" y="283"/>
                      </a:cubicBezTo>
                      <a:cubicBezTo>
                        <a:pt x="898" y="282"/>
                        <a:pt x="898" y="282"/>
                        <a:pt x="898" y="282"/>
                      </a:cubicBezTo>
                      <a:cubicBezTo>
                        <a:pt x="899" y="283"/>
                        <a:pt x="899" y="283"/>
                        <a:pt x="899" y="283"/>
                      </a:cubicBezTo>
                      <a:cubicBezTo>
                        <a:pt x="899" y="282"/>
                        <a:pt x="899" y="282"/>
                        <a:pt x="899" y="282"/>
                      </a:cubicBezTo>
                      <a:cubicBezTo>
                        <a:pt x="899" y="281"/>
                        <a:pt x="899" y="281"/>
                        <a:pt x="899" y="281"/>
                      </a:cubicBezTo>
                      <a:cubicBezTo>
                        <a:pt x="900" y="281"/>
                        <a:pt x="900" y="281"/>
                        <a:pt x="900" y="281"/>
                      </a:cubicBezTo>
                      <a:cubicBezTo>
                        <a:pt x="899" y="280"/>
                        <a:pt x="899" y="280"/>
                        <a:pt x="899" y="280"/>
                      </a:cubicBezTo>
                      <a:cubicBezTo>
                        <a:pt x="900" y="280"/>
                        <a:pt x="900" y="280"/>
                        <a:pt x="900" y="280"/>
                      </a:cubicBezTo>
                      <a:cubicBezTo>
                        <a:pt x="900" y="278"/>
                        <a:pt x="900" y="278"/>
                        <a:pt x="900" y="278"/>
                      </a:cubicBezTo>
                      <a:cubicBezTo>
                        <a:pt x="900" y="277"/>
                        <a:pt x="900" y="277"/>
                        <a:pt x="900" y="277"/>
                      </a:cubicBezTo>
                      <a:cubicBezTo>
                        <a:pt x="900" y="276"/>
                        <a:pt x="900" y="276"/>
                        <a:pt x="900" y="276"/>
                      </a:cubicBezTo>
                      <a:cubicBezTo>
                        <a:pt x="902" y="276"/>
                        <a:pt x="902" y="276"/>
                        <a:pt x="902" y="276"/>
                      </a:cubicBezTo>
                      <a:cubicBezTo>
                        <a:pt x="903" y="276"/>
                        <a:pt x="903" y="276"/>
                        <a:pt x="903" y="276"/>
                      </a:cubicBezTo>
                      <a:cubicBezTo>
                        <a:pt x="903" y="277"/>
                        <a:pt x="903" y="277"/>
                        <a:pt x="903" y="277"/>
                      </a:cubicBezTo>
                      <a:cubicBezTo>
                        <a:pt x="904" y="276"/>
                        <a:pt x="904" y="276"/>
                        <a:pt x="904" y="276"/>
                      </a:cubicBezTo>
                      <a:cubicBezTo>
                        <a:pt x="904" y="275"/>
                        <a:pt x="904" y="275"/>
                        <a:pt x="904" y="275"/>
                      </a:cubicBezTo>
                      <a:cubicBezTo>
                        <a:pt x="903" y="275"/>
                        <a:pt x="903" y="275"/>
                        <a:pt x="903" y="275"/>
                      </a:cubicBezTo>
                      <a:cubicBezTo>
                        <a:pt x="904" y="273"/>
                        <a:pt x="904" y="273"/>
                        <a:pt x="904" y="273"/>
                      </a:cubicBezTo>
                      <a:cubicBezTo>
                        <a:pt x="903" y="273"/>
                        <a:pt x="903" y="273"/>
                        <a:pt x="903" y="273"/>
                      </a:cubicBezTo>
                      <a:cubicBezTo>
                        <a:pt x="903" y="272"/>
                        <a:pt x="903" y="272"/>
                        <a:pt x="903" y="272"/>
                      </a:cubicBezTo>
                      <a:cubicBezTo>
                        <a:pt x="904" y="272"/>
                        <a:pt x="904" y="272"/>
                        <a:pt x="904" y="272"/>
                      </a:cubicBezTo>
                      <a:cubicBezTo>
                        <a:pt x="904" y="271"/>
                        <a:pt x="904" y="271"/>
                        <a:pt x="904" y="271"/>
                      </a:cubicBezTo>
                      <a:cubicBezTo>
                        <a:pt x="906" y="271"/>
                        <a:pt x="906" y="271"/>
                        <a:pt x="906" y="271"/>
                      </a:cubicBezTo>
                      <a:cubicBezTo>
                        <a:pt x="907" y="272"/>
                        <a:pt x="907" y="272"/>
                        <a:pt x="907" y="272"/>
                      </a:cubicBezTo>
                      <a:cubicBezTo>
                        <a:pt x="908" y="272"/>
                        <a:pt x="908" y="272"/>
                        <a:pt x="908" y="272"/>
                      </a:cubicBezTo>
                      <a:cubicBezTo>
                        <a:pt x="908" y="271"/>
                        <a:pt x="908" y="271"/>
                        <a:pt x="908" y="271"/>
                      </a:cubicBezTo>
                      <a:cubicBezTo>
                        <a:pt x="909" y="271"/>
                        <a:pt x="909" y="271"/>
                        <a:pt x="909" y="271"/>
                      </a:cubicBezTo>
                      <a:cubicBezTo>
                        <a:pt x="909" y="269"/>
                        <a:pt x="909" y="269"/>
                        <a:pt x="909" y="269"/>
                      </a:cubicBezTo>
                      <a:cubicBezTo>
                        <a:pt x="911" y="269"/>
                        <a:pt x="911" y="269"/>
                        <a:pt x="911" y="269"/>
                      </a:cubicBezTo>
                      <a:cubicBezTo>
                        <a:pt x="911" y="271"/>
                        <a:pt x="911" y="271"/>
                        <a:pt x="911" y="271"/>
                      </a:cubicBezTo>
                      <a:cubicBezTo>
                        <a:pt x="912" y="271"/>
                        <a:pt x="912" y="271"/>
                        <a:pt x="912" y="271"/>
                      </a:cubicBezTo>
                      <a:cubicBezTo>
                        <a:pt x="912" y="272"/>
                        <a:pt x="912" y="272"/>
                        <a:pt x="912" y="272"/>
                      </a:cubicBezTo>
                      <a:cubicBezTo>
                        <a:pt x="912" y="273"/>
                        <a:pt x="912" y="273"/>
                        <a:pt x="912" y="273"/>
                      </a:cubicBezTo>
                      <a:cubicBezTo>
                        <a:pt x="913" y="273"/>
                        <a:pt x="913" y="273"/>
                        <a:pt x="913" y="273"/>
                      </a:cubicBezTo>
                      <a:cubicBezTo>
                        <a:pt x="914" y="273"/>
                        <a:pt x="914" y="273"/>
                        <a:pt x="914" y="273"/>
                      </a:cubicBezTo>
                      <a:cubicBezTo>
                        <a:pt x="914" y="275"/>
                        <a:pt x="914" y="275"/>
                        <a:pt x="914" y="275"/>
                      </a:cubicBezTo>
                      <a:cubicBezTo>
                        <a:pt x="916" y="275"/>
                        <a:pt x="916" y="275"/>
                        <a:pt x="916" y="275"/>
                      </a:cubicBezTo>
                      <a:cubicBezTo>
                        <a:pt x="916" y="276"/>
                        <a:pt x="916" y="276"/>
                        <a:pt x="916" y="276"/>
                      </a:cubicBezTo>
                      <a:cubicBezTo>
                        <a:pt x="917" y="276"/>
                        <a:pt x="917" y="276"/>
                        <a:pt x="917" y="276"/>
                      </a:cubicBezTo>
                      <a:cubicBezTo>
                        <a:pt x="917" y="277"/>
                        <a:pt x="917" y="277"/>
                        <a:pt x="917" y="277"/>
                      </a:cubicBezTo>
                      <a:cubicBezTo>
                        <a:pt x="918" y="277"/>
                        <a:pt x="918" y="277"/>
                        <a:pt x="918" y="277"/>
                      </a:cubicBezTo>
                      <a:cubicBezTo>
                        <a:pt x="918" y="278"/>
                        <a:pt x="918" y="278"/>
                        <a:pt x="918" y="278"/>
                      </a:cubicBezTo>
                      <a:cubicBezTo>
                        <a:pt x="919" y="278"/>
                        <a:pt x="919" y="278"/>
                        <a:pt x="919" y="278"/>
                      </a:cubicBezTo>
                      <a:cubicBezTo>
                        <a:pt x="919" y="277"/>
                        <a:pt x="919" y="277"/>
                        <a:pt x="919" y="277"/>
                      </a:cubicBezTo>
                      <a:cubicBezTo>
                        <a:pt x="919" y="276"/>
                        <a:pt x="919" y="276"/>
                        <a:pt x="919" y="276"/>
                      </a:cubicBezTo>
                      <a:cubicBezTo>
                        <a:pt x="919" y="275"/>
                        <a:pt x="919" y="275"/>
                        <a:pt x="919" y="275"/>
                      </a:cubicBezTo>
                      <a:cubicBezTo>
                        <a:pt x="921" y="275"/>
                        <a:pt x="921" y="275"/>
                        <a:pt x="921" y="275"/>
                      </a:cubicBezTo>
                      <a:cubicBezTo>
                        <a:pt x="921" y="276"/>
                        <a:pt x="921" y="276"/>
                        <a:pt x="921" y="276"/>
                      </a:cubicBezTo>
                      <a:cubicBezTo>
                        <a:pt x="922" y="276"/>
                        <a:pt x="922" y="276"/>
                        <a:pt x="922" y="276"/>
                      </a:cubicBezTo>
                      <a:cubicBezTo>
                        <a:pt x="923" y="276"/>
                        <a:pt x="923" y="276"/>
                        <a:pt x="923" y="276"/>
                      </a:cubicBezTo>
                      <a:cubicBezTo>
                        <a:pt x="924" y="276"/>
                        <a:pt x="924" y="276"/>
                        <a:pt x="924" y="276"/>
                      </a:cubicBezTo>
                      <a:cubicBezTo>
                        <a:pt x="924" y="275"/>
                        <a:pt x="924" y="275"/>
                        <a:pt x="924" y="275"/>
                      </a:cubicBezTo>
                      <a:cubicBezTo>
                        <a:pt x="924" y="273"/>
                        <a:pt x="924" y="273"/>
                        <a:pt x="924" y="273"/>
                      </a:cubicBezTo>
                      <a:cubicBezTo>
                        <a:pt x="926" y="273"/>
                        <a:pt x="926" y="273"/>
                        <a:pt x="926" y="273"/>
                      </a:cubicBezTo>
                      <a:cubicBezTo>
                        <a:pt x="926" y="272"/>
                        <a:pt x="926" y="272"/>
                        <a:pt x="926" y="272"/>
                      </a:cubicBezTo>
                      <a:cubicBezTo>
                        <a:pt x="928" y="272"/>
                        <a:pt x="928" y="272"/>
                        <a:pt x="928" y="272"/>
                      </a:cubicBezTo>
                      <a:cubicBezTo>
                        <a:pt x="930" y="272"/>
                        <a:pt x="930" y="272"/>
                        <a:pt x="930" y="272"/>
                      </a:cubicBezTo>
                      <a:cubicBezTo>
                        <a:pt x="931" y="272"/>
                        <a:pt x="931" y="272"/>
                        <a:pt x="931" y="272"/>
                      </a:cubicBezTo>
                      <a:cubicBezTo>
                        <a:pt x="932" y="272"/>
                        <a:pt x="932" y="272"/>
                        <a:pt x="932" y="272"/>
                      </a:cubicBezTo>
                      <a:cubicBezTo>
                        <a:pt x="933" y="272"/>
                        <a:pt x="933" y="272"/>
                        <a:pt x="933" y="272"/>
                      </a:cubicBezTo>
                      <a:cubicBezTo>
                        <a:pt x="933" y="268"/>
                        <a:pt x="933" y="268"/>
                        <a:pt x="933" y="268"/>
                      </a:cubicBezTo>
                      <a:cubicBezTo>
                        <a:pt x="933" y="267"/>
                        <a:pt x="933" y="267"/>
                        <a:pt x="933" y="267"/>
                      </a:cubicBezTo>
                      <a:cubicBezTo>
                        <a:pt x="935" y="266"/>
                        <a:pt x="935" y="266"/>
                        <a:pt x="935" y="266"/>
                      </a:cubicBezTo>
                      <a:lnTo>
                        <a:pt x="933" y="266"/>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grpSp>
        </p:grpSp>
        <p:grpSp>
          <p:nvGrpSpPr>
            <p:cNvPr id="12" name="Group 559105"/>
            <p:cNvGrpSpPr/>
            <p:nvPr/>
          </p:nvGrpSpPr>
          <p:grpSpPr>
            <a:xfrm>
              <a:off x="2459060" y="3045764"/>
              <a:ext cx="3118890" cy="1258787"/>
              <a:chOff x="2459060" y="3045764"/>
              <a:chExt cx="3118890" cy="1258787"/>
            </a:xfrm>
            <a:grpFill/>
          </p:grpSpPr>
          <p:sp>
            <p:nvSpPr>
              <p:cNvPr id="47" name="Freeform 17"/>
              <p:cNvSpPr>
                <a:spLocks/>
              </p:cNvSpPr>
              <p:nvPr/>
            </p:nvSpPr>
            <p:spPr bwMode="auto">
              <a:xfrm>
                <a:off x="4717755" y="3145755"/>
                <a:ext cx="26025" cy="26025"/>
              </a:xfrm>
              <a:custGeom>
                <a:avLst/>
                <a:gdLst>
                  <a:gd name="T0" fmla="*/ 7 w 19"/>
                  <a:gd name="T1" fmla="*/ 19 h 19"/>
                  <a:gd name="T2" fmla="*/ 9 w 19"/>
                  <a:gd name="T3" fmla="*/ 19 h 19"/>
                  <a:gd name="T4" fmla="*/ 14 w 19"/>
                  <a:gd name="T5" fmla="*/ 19 h 19"/>
                  <a:gd name="T6" fmla="*/ 14 w 19"/>
                  <a:gd name="T7" fmla="*/ 17 h 19"/>
                  <a:gd name="T8" fmla="*/ 14 w 19"/>
                  <a:gd name="T9" fmla="*/ 12 h 19"/>
                  <a:gd name="T10" fmla="*/ 19 w 19"/>
                  <a:gd name="T11" fmla="*/ 12 h 19"/>
                  <a:gd name="T12" fmla="*/ 19 w 19"/>
                  <a:gd name="T13" fmla="*/ 10 h 19"/>
                  <a:gd name="T14" fmla="*/ 11 w 19"/>
                  <a:gd name="T15" fmla="*/ 10 h 19"/>
                  <a:gd name="T16" fmla="*/ 11 w 19"/>
                  <a:gd name="T17" fmla="*/ 7 h 19"/>
                  <a:gd name="T18" fmla="*/ 14 w 19"/>
                  <a:gd name="T19" fmla="*/ 5 h 19"/>
                  <a:gd name="T20" fmla="*/ 11 w 19"/>
                  <a:gd name="T21" fmla="*/ 5 h 19"/>
                  <a:gd name="T22" fmla="*/ 9 w 19"/>
                  <a:gd name="T23" fmla="*/ 5 h 19"/>
                  <a:gd name="T24" fmla="*/ 9 w 19"/>
                  <a:gd name="T25" fmla="*/ 7 h 19"/>
                  <a:gd name="T26" fmla="*/ 7 w 19"/>
                  <a:gd name="T27" fmla="*/ 7 h 19"/>
                  <a:gd name="T28" fmla="*/ 7 w 19"/>
                  <a:gd name="T29" fmla="*/ 0 h 19"/>
                  <a:gd name="T30" fmla="*/ 2 w 19"/>
                  <a:gd name="T31" fmla="*/ 0 h 19"/>
                  <a:gd name="T32" fmla="*/ 0 w 19"/>
                  <a:gd name="T33" fmla="*/ 0 h 19"/>
                  <a:gd name="T34" fmla="*/ 2 w 19"/>
                  <a:gd name="T35" fmla="*/ 5 h 19"/>
                  <a:gd name="T36" fmla="*/ 2 w 19"/>
                  <a:gd name="T37" fmla="*/ 7 h 19"/>
                  <a:gd name="T38" fmla="*/ 2 w 19"/>
                  <a:gd name="T39" fmla="*/ 10 h 19"/>
                  <a:gd name="T40" fmla="*/ 0 w 19"/>
                  <a:gd name="T41" fmla="*/ 10 h 19"/>
                  <a:gd name="T42" fmla="*/ 0 w 19"/>
                  <a:gd name="T43" fmla="*/ 12 h 19"/>
                  <a:gd name="T44" fmla="*/ 7 w 19"/>
                  <a:gd name="T45" fmla="*/ 17 h 19"/>
                  <a:gd name="T46" fmla="*/ 7 w 19"/>
                  <a:gd name="T4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19">
                    <a:moveTo>
                      <a:pt x="7" y="19"/>
                    </a:moveTo>
                    <a:lnTo>
                      <a:pt x="9" y="19"/>
                    </a:lnTo>
                    <a:lnTo>
                      <a:pt x="14" y="19"/>
                    </a:lnTo>
                    <a:lnTo>
                      <a:pt x="14" y="17"/>
                    </a:lnTo>
                    <a:lnTo>
                      <a:pt x="14" y="12"/>
                    </a:lnTo>
                    <a:lnTo>
                      <a:pt x="19" y="12"/>
                    </a:lnTo>
                    <a:lnTo>
                      <a:pt x="19" y="10"/>
                    </a:lnTo>
                    <a:lnTo>
                      <a:pt x="11" y="10"/>
                    </a:lnTo>
                    <a:lnTo>
                      <a:pt x="11" y="7"/>
                    </a:lnTo>
                    <a:lnTo>
                      <a:pt x="14" y="5"/>
                    </a:lnTo>
                    <a:lnTo>
                      <a:pt x="11" y="5"/>
                    </a:lnTo>
                    <a:lnTo>
                      <a:pt x="9" y="5"/>
                    </a:lnTo>
                    <a:lnTo>
                      <a:pt x="9" y="7"/>
                    </a:lnTo>
                    <a:lnTo>
                      <a:pt x="7" y="7"/>
                    </a:lnTo>
                    <a:lnTo>
                      <a:pt x="7" y="0"/>
                    </a:lnTo>
                    <a:lnTo>
                      <a:pt x="2" y="0"/>
                    </a:lnTo>
                    <a:lnTo>
                      <a:pt x="0" y="0"/>
                    </a:lnTo>
                    <a:lnTo>
                      <a:pt x="2" y="5"/>
                    </a:lnTo>
                    <a:lnTo>
                      <a:pt x="2" y="7"/>
                    </a:lnTo>
                    <a:lnTo>
                      <a:pt x="2" y="10"/>
                    </a:lnTo>
                    <a:lnTo>
                      <a:pt x="0" y="10"/>
                    </a:lnTo>
                    <a:lnTo>
                      <a:pt x="0" y="12"/>
                    </a:lnTo>
                    <a:lnTo>
                      <a:pt x="7" y="17"/>
                    </a:lnTo>
                    <a:lnTo>
                      <a:pt x="7" y="19"/>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grpSp>
            <p:nvGrpSpPr>
              <p:cNvPr id="13" name="Group 559104"/>
              <p:cNvGrpSpPr/>
              <p:nvPr/>
            </p:nvGrpSpPr>
            <p:grpSpPr>
              <a:xfrm>
                <a:off x="2459060" y="3045764"/>
                <a:ext cx="3118890" cy="1258787"/>
                <a:chOff x="2459060" y="3045764"/>
                <a:chExt cx="3118890" cy="1258787"/>
              </a:xfrm>
              <a:grpFill/>
            </p:grpSpPr>
            <p:sp>
              <p:nvSpPr>
                <p:cNvPr id="51" name="Freeform 20"/>
                <p:cNvSpPr>
                  <a:spLocks/>
                </p:cNvSpPr>
                <p:nvPr/>
              </p:nvSpPr>
              <p:spPr bwMode="auto">
                <a:xfrm>
                  <a:off x="4086307" y="3204653"/>
                  <a:ext cx="132864" cy="232855"/>
                </a:xfrm>
                <a:custGeom>
                  <a:avLst/>
                  <a:gdLst>
                    <a:gd name="T0" fmla="*/ 83 w 97"/>
                    <a:gd name="T1" fmla="*/ 151 h 170"/>
                    <a:gd name="T2" fmla="*/ 57 w 97"/>
                    <a:gd name="T3" fmla="*/ 146 h 170"/>
                    <a:gd name="T4" fmla="*/ 61 w 97"/>
                    <a:gd name="T5" fmla="*/ 148 h 170"/>
                    <a:gd name="T6" fmla="*/ 61 w 97"/>
                    <a:gd name="T7" fmla="*/ 139 h 170"/>
                    <a:gd name="T8" fmla="*/ 50 w 97"/>
                    <a:gd name="T9" fmla="*/ 127 h 170"/>
                    <a:gd name="T10" fmla="*/ 52 w 97"/>
                    <a:gd name="T11" fmla="*/ 137 h 170"/>
                    <a:gd name="T12" fmla="*/ 45 w 97"/>
                    <a:gd name="T13" fmla="*/ 137 h 170"/>
                    <a:gd name="T14" fmla="*/ 47 w 97"/>
                    <a:gd name="T15" fmla="*/ 130 h 170"/>
                    <a:gd name="T16" fmla="*/ 47 w 97"/>
                    <a:gd name="T17" fmla="*/ 127 h 170"/>
                    <a:gd name="T18" fmla="*/ 50 w 97"/>
                    <a:gd name="T19" fmla="*/ 125 h 170"/>
                    <a:gd name="T20" fmla="*/ 50 w 97"/>
                    <a:gd name="T21" fmla="*/ 118 h 170"/>
                    <a:gd name="T22" fmla="*/ 52 w 97"/>
                    <a:gd name="T23" fmla="*/ 115 h 170"/>
                    <a:gd name="T24" fmla="*/ 45 w 97"/>
                    <a:gd name="T25" fmla="*/ 92 h 170"/>
                    <a:gd name="T26" fmla="*/ 38 w 97"/>
                    <a:gd name="T27" fmla="*/ 68 h 170"/>
                    <a:gd name="T28" fmla="*/ 35 w 97"/>
                    <a:gd name="T29" fmla="*/ 68 h 170"/>
                    <a:gd name="T30" fmla="*/ 35 w 97"/>
                    <a:gd name="T31" fmla="*/ 61 h 170"/>
                    <a:gd name="T32" fmla="*/ 28 w 97"/>
                    <a:gd name="T33" fmla="*/ 59 h 170"/>
                    <a:gd name="T34" fmla="*/ 33 w 97"/>
                    <a:gd name="T35" fmla="*/ 54 h 170"/>
                    <a:gd name="T36" fmla="*/ 26 w 97"/>
                    <a:gd name="T37" fmla="*/ 47 h 170"/>
                    <a:gd name="T38" fmla="*/ 26 w 97"/>
                    <a:gd name="T39" fmla="*/ 37 h 170"/>
                    <a:gd name="T40" fmla="*/ 26 w 97"/>
                    <a:gd name="T41" fmla="*/ 35 h 170"/>
                    <a:gd name="T42" fmla="*/ 24 w 97"/>
                    <a:gd name="T43" fmla="*/ 23 h 170"/>
                    <a:gd name="T44" fmla="*/ 24 w 97"/>
                    <a:gd name="T45" fmla="*/ 16 h 170"/>
                    <a:gd name="T46" fmla="*/ 28 w 97"/>
                    <a:gd name="T47" fmla="*/ 28 h 170"/>
                    <a:gd name="T48" fmla="*/ 26 w 97"/>
                    <a:gd name="T49" fmla="*/ 4 h 170"/>
                    <a:gd name="T50" fmla="*/ 0 w 97"/>
                    <a:gd name="T51" fmla="*/ 0 h 170"/>
                    <a:gd name="T52" fmla="*/ 0 w 97"/>
                    <a:gd name="T53" fmla="*/ 9 h 170"/>
                    <a:gd name="T54" fmla="*/ 2 w 97"/>
                    <a:gd name="T55" fmla="*/ 16 h 170"/>
                    <a:gd name="T56" fmla="*/ 5 w 97"/>
                    <a:gd name="T57" fmla="*/ 26 h 170"/>
                    <a:gd name="T58" fmla="*/ 19 w 97"/>
                    <a:gd name="T59" fmla="*/ 35 h 170"/>
                    <a:gd name="T60" fmla="*/ 19 w 97"/>
                    <a:gd name="T61" fmla="*/ 42 h 170"/>
                    <a:gd name="T62" fmla="*/ 19 w 97"/>
                    <a:gd name="T63" fmla="*/ 78 h 170"/>
                    <a:gd name="T64" fmla="*/ 26 w 97"/>
                    <a:gd name="T65" fmla="*/ 87 h 170"/>
                    <a:gd name="T66" fmla="*/ 33 w 97"/>
                    <a:gd name="T67" fmla="*/ 89 h 170"/>
                    <a:gd name="T68" fmla="*/ 40 w 97"/>
                    <a:gd name="T69" fmla="*/ 94 h 170"/>
                    <a:gd name="T70" fmla="*/ 47 w 97"/>
                    <a:gd name="T71" fmla="*/ 111 h 170"/>
                    <a:gd name="T72" fmla="*/ 33 w 97"/>
                    <a:gd name="T73" fmla="*/ 127 h 170"/>
                    <a:gd name="T74" fmla="*/ 28 w 97"/>
                    <a:gd name="T75" fmla="*/ 134 h 170"/>
                    <a:gd name="T76" fmla="*/ 47 w 97"/>
                    <a:gd name="T77" fmla="*/ 144 h 170"/>
                    <a:gd name="T78" fmla="*/ 61 w 97"/>
                    <a:gd name="T79" fmla="*/ 156 h 170"/>
                    <a:gd name="T80" fmla="*/ 78 w 97"/>
                    <a:gd name="T81" fmla="*/ 158 h 170"/>
                    <a:gd name="T82" fmla="*/ 92 w 97"/>
                    <a:gd name="T83" fmla="*/ 160 h 170"/>
                    <a:gd name="T84" fmla="*/ 92 w 97"/>
                    <a:gd name="T85" fmla="*/ 167 h 170"/>
                    <a:gd name="T86" fmla="*/ 94 w 97"/>
                    <a:gd name="T87" fmla="*/ 170 h 170"/>
                    <a:gd name="T88" fmla="*/ 94 w 97"/>
                    <a:gd name="T89"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70">
                      <a:moveTo>
                        <a:pt x="90" y="156"/>
                      </a:moveTo>
                      <a:lnTo>
                        <a:pt x="83" y="151"/>
                      </a:lnTo>
                      <a:lnTo>
                        <a:pt x="66" y="151"/>
                      </a:lnTo>
                      <a:lnTo>
                        <a:pt x="57" y="146"/>
                      </a:lnTo>
                      <a:lnTo>
                        <a:pt x="59" y="146"/>
                      </a:lnTo>
                      <a:lnTo>
                        <a:pt x="61" y="148"/>
                      </a:lnTo>
                      <a:lnTo>
                        <a:pt x="66" y="146"/>
                      </a:lnTo>
                      <a:lnTo>
                        <a:pt x="61" y="139"/>
                      </a:lnTo>
                      <a:lnTo>
                        <a:pt x="52" y="125"/>
                      </a:lnTo>
                      <a:lnTo>
                        <a:pt x="50" y="127"/>
                      </a:lnTo>
                      <a:lnTo>
                        <a:pt x="52" y="134"/>
                      </a:lnTo>
                      <a:lnTo>
                        <a:pt x="52" y="137"/>
                      </a:lnTo>
                      <a:lnTo>
                        <a:pt x="47" y="134"/>
                      </a:lnTo>
                      <a:lnTo>
                        <a:pt x="45" y="137"/>
                      </a:lnTo>
                      <a:lnTo>
                        <a:pt x="45" y="134"/>
                      </a:lnTo>
                      <a:lnTo>
                        <a:pt x="47" y="130"/>
                      </a:lnTo>
                      <a:lnTo>
                        <a:pt x="45" y="130"/>
                      </a:lnTo>
                      <a:lnTo>
                        <a:pt x="47" y="127"/>
                      </a:lnTo>
                      <a:lnTo>
                        <a:pt x="50" y="127"/>
                      </a:lnTo>
                      <a:lnTo>
                        <a:pt x="50" y="125"/>
                      </a:lnTo>
                      <a:lnTo>
                        <a:pt x="50" y="122"/>
                      </a:lnTo>
                      <a:lnTo>
                        <a:pt x="50" y="118"/>
                      </a:lnTo>
                      <a:lnTo>
                        <a:pt x="52" y="118"/>
                      </a:lnTo>
                      <a:lnTo>
                        <a:pt x="52" y="115"/>
                      </a:lnTo>
                      <a:lnTo>
                        <a:pt x="57" y="113"/>
                      </a:lnTo>
                      <a:lnTo>
                        <a:pt x="45" y="92"/>
                      </a:lnTo>
                      <a:lnTo>
                        <a:pt x="40" y="80"/>
                      </a:lnTo>
                      <a:lnTo>
                        <a:pt x="38" y="68"/>
                      </a:lnTo>
                      <a:lnTo>
                        <a:pt x="33" y="71"/>
                      </a:lnTo>
                      <a:lnTo>
                        <a:pt x="35" y="68"/>
                      </a:lnTo>
                      <a:lnTo>
                        <a:pt x="35" y="66"/>
                      </a:lnTo>
                      <a:lnTo>
                        <a:pt x="35" y="61"/>
                      </a:lnTo>
                      <a:lnTo>
                        <a:pt x="33" y="56"/>
                      </a:lnTo>
                      <a:lnTo>
                        <a:pt x="28" y="59"/>
                      </a:lnTo>
                      <a:lnTo>
                        <a:pt x="28" y="56"/>
                      </a:lnTo>
                      <a:lnTo>
                        <a:pt x="33" y="54"/>
                      </a:lnTo>
                      <a:lnTo>
                        <a:pt x="28" y="47"/>
                      </a:lnTo>
                      <a:lnTo>
                        <a:pt x="26" y="47"/>
                      </a:lnTo>
                      <a:lnTo>
                        <a:pt x="26" y="45"/>
                      </a:lnTo>
                      <a:lnTo>
                        <a:pt x="26" y="37"/>
                      </a:lnTo>
                      <a:lnTo>
                        <a:pt x="21" y="35"/>
                      </a:lnTo>
                      <a:lnTo>
                        <a:pt x="26" y="35"/>
                      </a:lnTo>
                      <a:lnTo>
                        <a:pt x="26" y="23"/>
                      </a:lnTo>
                      <a:lnTo>
                        <a:pt x="24" y="23"/>
                      </a:lnTo>
                      <a:lnTo>
                        <a:pt x="19" y="21"/>
                      </a:lnTo>
                      <a:lnTo>
                        <a:pt x="24" y="16"/>
                      </a:lnTo>
                      <a:lnTo>
                        <a:pt x="26" y="16"/>
                      </a:lnTo>
                      <a:lnTo>
                        <a:pt x="28" y="28"/>
                      </a:lnTo>
                      <a:lnTo>
                        <a:pt x="28" y="9"/>
                      </a:lnTo>
                      <a:lnTo>
                        <a:pt x="26" y="4"/>
                      </a:lnTo>
                      <a:lnTo>
                        <a:pt x="21" y="2"/>
                      </a:lnTo>
                      <a:lnTo>
                        <a:pt x="0" y="0"/>
                      </a:lnTo>
                      <a:lnTo>
                        <a:pt x="0" y="2"/>
                      </a:lnTo>
                      <a:lnTo>
                        <a:pt x="0" y="9"/>
                      </a:lnTo>
                      <a:lnTo>
                        <a:pt x="0" y="14"/>
                      </a:lnTo>
                      <a:lnTo>
                        <a:pt x="2" y="16"/>
                      </a:lnTo>
                      <a:lnTo>
                        <a:pt x="2" y="23"/>
                      </a:lnTo>
                      <a:lnTo>
                        <a:pt x="5" y="26"/>
                      </a:lnTo>
                      <a:lnTo>
                        <a:pt x="5" y="28"/>
                      </a:lnTo>
                      <a:lnTo>
                        <a:pt x="19" y="35"/>
                      </a:lnTo>
                      <a:lnTo>
                        <a:pt x="12" y="35"/>
                      </a:lnTo>
                      <a:lnTo>
                        <a:pt x="19" y="42"/>
                      </a:lnTo>
                      <a:lnTo>
                        <a:pt x="19" y="73"/>
                      </a:lnTo>
                      <a:lnTo>
                        <a:pt x="19" y="78"/>
                      </a:lnTo>
                      <a:lnTo>
                        <a:pt x="19" y="82"/>
                      </a:lnTo>
                      <a:lnTo>
                        <a:pt x="26" y="87"/>
                      </a:lnTo>
                      <a:lnTo>
                        <a:pt x="28" y="87"/>
                      </a:lnTo>
                      <a:lnTo>
                        <a:pt x="33" y="89"/>
                      </a:lnTo>
                      <a:lnTo>
                        <a:pt x="38" y="94"/>
                      </a:lnTo>
                      <a:lnTo>
                        <a:pt x="40" y="94"/>
                      </a:lnTo>
                      <a:lnTo>
                        <a:pt x="40" y="99"/>
                      </a:lnTo>
                      <a:lnTo>
                        <a:pt x="47" y="111"/>
                      </a:lnTo>
                      <a:lnTo>
                        <a:pt x="45" y="113"/>
                      </a:lnTo>
                      <a:lnTo>
                        <a:pt x="33" y="127"/>
                      </a:lnTo>
                      <a:lnTo>
                        <a:pt x="28" y="130"/>
                      </a:lnTo>
                      <a:lnTo>
                        <a:pt x="28" y="134"/>
                      </a:lnTo>
                      <a:lnTo>
                        <a:pt x="35" y="137"/>
                      </a:lnTo>
                      <a:lnTo>
                        <a:pt x="47" y="144"/>
                      </a:lnTo>
                      <a:lnTo>
                        <a:pt x="57" y="151"/>
                      </a:lnTo>
                      <a:lnTo>
                        <a:pt x="61" y="156"/>
                      </a:lnTo>
                      <a:lnTo>
                        <a:pt x="68" y="158"/>
                      </a:lnTo>
                      <a:lnTo>
                        <a:pt x="78" y="158"/>
                      </a:lnTo>
                      <a:lnTo>
                        <a:pt x="80" y="158"/>
                      </a:lnTo>
                      <a:lnTo>
                        <a:pt x="92" y="160"/>
                      </a:lnTo>
                      <a:lnTo>
                        <a:pt x="92" y="163"/>
                      </a:lnTo>
                      <a:lnTo>
                        <a:pt x="92" y="167"/>
                      </a:lnTo>
                      <a:lnTo>
                        <a:pt x="92" y="170"/>
                      </a:lnTo>
                      <a:lnTo>
                        <a:pt x="94" y="170"/>
                      </a:lnTo>
                      <a:lnTo>
                        <a:pt x="97" y="158"/>
                      </a:lnTo>
                      <a:lnTo>
                        <a:pt x="94" y="158"/>
                      </a:lnTo>
                      <a:lnTo>
                        <a:pt x="90" y="156"/>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grpSp>
              <p:nvGrpSpPr>
                <p:cNvPr id="14" name="Group 559103"/>
                <p:cNvGrpSpPr/>
                <p:nvPr/>
              </p:nvGrpSpPr>
              <p:grpSpPr>
                <a:xfrm>
                  <a:off x="2459060" y="3045764"/>
                  <a:ext cx="3118890" cy="1258787"/>
                  <a:chOff x="2459060" y="3045764"/>
                  <a:chExt cx="3118890" cy="1258787"/>
                </a:xfrm>
                <a:grpFill/>
              </p:grpSpPr>
              <p:sp>
                <p:nvSpPr>
                  <p:cNvPr id="53" name="Freeform 22"/>
                  <p:cNvSpPr>
                    <a:spLocks/>
                  </p:cNvSpPr>
                  <p:nvPr/>
                </p:nvSpPr>
                <p:spPr bwMode="auto">
                  <a:xfrm>
                    <a:off x="5364271" y="4190863"/>
                    <a:ext cx="213679" cy="113688"/>
                  </a:xfrm>
                  <a:custGeom>
                    <a:avLst/>
                    <a:gdLst>
                      <a:gd name="T0" fmla="*/ 151 w 156"/>
                      <a:gd name="T1" fmla="*/ 45 h 83"/>
                      <a:gd name="T2" fmla="*/ 147 w 156"/>
                      <a:gd name="T3" fmla="*/ 38 h 83"/>
                      <a:gd name="T4" fmla="*/ 144 w 156"/>
                      <a:gd name="T5" fmla="*/ 33 h 83"/>
                      <a:gd name="T6" fmla="*/ 144 w 156"/>
                      <a:gd name="T7" fmla="*/ 21 h 83"/>
                      <a:gd name="T8" fmla="*/ 135 w 156"/>
                      <a:gd name="T9" fmla="*/ 24 h 83"/>
                      <a:gd name="T10" fmla="*/ 130 w 156"/>
                      <a:gd name="T11" fmla="*/ 24 h 83"/>
                      <a:gd name="T12" fmla="*/ 121 w 156"/>
                      <a:gd name="T13" fmla="*/ 31 h 83"/>
                      <a:gd name="T14" fmla="*/ 114 w 156"/>
                      <a:gd name="T15" fmla="*/ 26 h 83"/>
                      <a:gd name="T16" fmla="*/ 109 w 156"/>
                      <a:gd name="T17" fmla="*/ 24 h 83"/>
                      <a:gd name="T18" fmla="*/ 106 w 156"/>
                      <a:gd name="T19" fmla="*/ 26 h 83"/>
                      <a:gd name="T20" fmla="*/ 99 w 156"/>
                      <a:gd name="T21" fmla="*/ 26 h 83"/>
                      <a:gd name="T22" fmla="*/ 90 w 156"/>
                      <a:gd name="T23" fmla="*/ 31 h 83"/>
                      <a:gd name="T24" fmla="*/ 78 w 156"/>
                      <a:gd name="T25" fmla="*/ 14 h 83"/>
                      <a:gd name="T26" fmla="*/ 69 w 156"/>
                      <a:gd name="T27" fmla="*/ 0 h 83"/>
                      <a:gd name="T28" fmla="*/ 62 w 156"/>
                      <a:gd name="T29" fmla="*/ 0 h 83"/>
                      <a:gd name="T30" fmla="*/ 57 w 156"/>
                      <a:gd name="T31" fmla="*/ 2 h 83"/>
                      <a:gd name="T32" fmla="*/ 50 w 156"/>
                      <a:gd name="T33" fmla="*/ 12 h 83"/>
                      <a:gd name="T34" fmla="*/ 43 w 156"/>
                      <a:gd name="T35" fmla="*/ 17 h 83"/>
                      <a:gd name="T36" fmla="*/ 43 w 156"/>
                      <a:gd name="T37" fmla="*/ 24 h 83"/>
                      <a:gd name="T38" fmla="*/ 36 w 156"/>
                      <a:gd name="T39" fmla="*/ 24 h 83"/>
                      <a:gd name="T40" fmla="*/ 31 w 156"/>
                      <a:gd name="T41" fmla="*/ 24 h 83"/>
                      <a:gd name="T42" fmla="*/ 28 w 156"/>
                      <a:gd name="T43" fmla="*/ 17 h 83"/>
                      <a:gd name="T44" fmla="*/ 24 w 156"/>
                      <a:gd name="T45" fmla="*/ 21 h 83"/>
                      <a:gd name="T46" fmla="*/ 19 w 156"/>
                      <a:gd name="T47" fmla="*/ 24 h 83"/>
                      <a:gd name="T48" fmla="*/ 17 w 156"/>
                      <a:gd name="T49" fmla="*/ 24 h 83"/>
                      <a:gd name="T50" fmla="*/ 7 w 156"/>
                      <a:gd name="T51" fmla="*/ 26 h 83"/>
                      <a:gd name="T52" fmla="*/ 5 w 156"/>
                      <a:gd name="T53" fmla="*/ 21 h 83"/>
                      <a:gd name="T54" fmla="*/ 0 w 156"/>
                      <a:gd name="T55" fmla="*/ 26 h 83"/>
                      <a:gd name="T56" fmla="*/ 5 w 156"/>
                      <a:gd name="T57" fmla="*/ 33 h 83"/>
                      <a:gd name="T58" fmla="*/ 10 w 156"/>
                      <a:gd name="T59" fmla="*/ 33 h 83"/>
                      <a:gd name="T60" fmla="*/ 17 w 156"/>
                      <a:gd name="T61" fmla="*/ 33 h 83"/>
                      <a:gd name="T62" fmla="*/ 24 w 156"/>
                      <a:gd name="T63" fmla="*/ 36 h 83"/>
                      <a:gd name="T64" fmla="*/ 33 w 156"/>
                      <a:gd name="T65" fmla="*/ 31 h 83"/>
                      <a:gd name="T66" fmla="*/ 40 w 156"/>
                      <a:gd name="T67" fmla="*/ 31 h 83"/>
                      <a:gd name="T68" fmla="*/ 45 w 156"/>
                      <a:gd name="T69" fmla="*/ 36 h 83"/>
                      <a:gd name="T70" fmla="*/ 57 w 156"/>
                      <a:gd name="T71" fmla="*/ 36 h 83"/>
                      <a:gd name="T72" fmla="*/ 66 w 156"/>
                      <a:gd name="T73" fmla="*/ 36 h 83"/>
                      <a:gd name="T74" fmla="*/ 76 w 156"/>
                      <a:gd name="T75" fmla="*/ 47 h 83"/>
                      <a:gd name="T76" fmla="*/ 80 w 156"/>
                      <a:gd name="T77" fmla="*/ 50 h 83"/>
                      <a:gd name="T78" fmla="*/ 80 w 156"/>
                      <a:gd name="T79" fmla="*/ 52 h 83"/>
                      <a:gd name="T80" fmla="*/ 88 w 156"/>
                      <a:gd name="T81" fmla="*/ 64 h 83"/>
                      <a:gd name="T82" fmla="*/ 90 w 156"/>
                      <a:gd name="T83" fmla="*/ 71 h 83"/>
                      <a:gd name="T84" fmla="*/ 99 w 156"/>
                      <a:gd name="T85" fmla="*/ 78 h 83"/>
                      <a:gd name="T86" fmla="*/ 114 w 156"/>
                      <a:gd name="T87" fmla="*/ 73 h 83"/>
                      <a:gd name="T88" fmla="*/ 125 w 156"/>
                      <a:gd name="T89" fmla="*/ 73 h 83"/>
                      <a:gd name="T90" fmla="*/ 137 w 156"/>
                      <a:gd name="T91" fmla="*/ 83 h 83"/>
                      <a:gd name="T92" fmla="*/ 144 w 156"/>
                      <a:gd name="T93" fmla="*/ 73 h 83"/>
                      <a:gd name="T94" fmla="*/ 151 w 156"/>
                      <a:gd name="T95" fmla="*/ 62 h 83"/>
                      <a:gd name="T96" fmla="*/ 156 w 156"/>
                      <a:gd name="T97" fmla="*/ 59 h 83"/>
                      <a:gd name="T98" fmla="*/ 156 w 156"/>
                      <a:gd name="T99" fmla="*/ 50 h 83"/>
                      <a:gd name="T100" fmla="*/ 154 w 156"/>
                      <a:gd name="T101"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83">
                        <a:moveTo>
                          <a:pt x="154" y="45"/>
                        </a:moveTo>
                        <a:lnTo>
                          <a:pt x="151" y="45"/>
                        </a:lnTo>
                        <a:lnTo>
                          <a:pt x="147" y="43"/>
                        </a:lnTo>
                        <a:lnTo>
                          <a:pt x="147" y="38"/>
                        </a:lnTo>
                        <a:lnTo>
                          <a:pt x="147" y="36"/>
                        </a:lnTo>
                        <a:lnTo>
                          <a:pt x="144" y="33"/>
                        </a:lnTo>
                        <a:lnTo>
                          <a:pt x="144" y="26"/>
                        </a:lnTo>
                        <a:lnTo>
                          <a:pt x="144" y="21"/>
                        </a:lnTo>
                        <a:lnTo>
                          <a:pt x="142" y="17"/>
                        </a:lnTo>
                        <a:lnTo>
                          <a:pt x="135" y="24"/>
                        </a:lnTo>
                        <a:lnTo>
                          <a:pt x="132" y="24"/>
                        </a:lnTo>
                        <a:lnTo>
                          <a:pt x="130" y="24"/>
                        </a:lnTo>
                        <a:lnTo>
                          <a:pt x="123" y="26"/>
                        </a:lnTo>
                        <a:lnTo>
                          <a:pt x="121" y="31"/>
                        </a:lnTo>
                        <a:lnTo>
                          <a:pt x="118" y="33"/>
                        </a:lnTo>
                        <a:lnTo>
                          <a:pt x="114" y="26"/>
                        </a:lnTo>
                        <a:lnTo>
                          <a:pt x="114" y="21"/>
                        </a:lnTo>
                        <a:lnTo>
                          <a:pt x="109" y="24"/>
                        </a:lnTo>
                        <a:lnTo>
                          <a:pt x="106" y="24"/>
                        </a:lnTo>
                        <a:lnTo>
                          <a:pt x="106" y="26"/>
                        </a:lnTo>
                        <a:lnTo>
                          <a:pt x="102" y="26"/>
                        </a:lnTo>
                        <a:lnTo>
                          <a:pt x="99" y="26"/>
                        </a:lnTo>
                        <a:lnTo>
                          <a:pt x="97" y="26"/>
                        </a:lnTo>
                        <a:lnTo>
                          <a:pt x="90" y="31"/>
                        </a:lnTo>
                        <a:lnTo>
                          <a:pt x="88" y="31"/>
                        </a:lnTo>
                        <a:lnTo>
                          <a:pt x="78" y="14"/>
                        </a:lnTo>
                        <a:lnTo>
                          <a:pt x="73" y="14"/>
                        </a:lnTo>
                        <a:lnTo>
                          <a:pt x="69" y="0"/>
                        </a:lnTo>
                        <a:lnTo>
                          <a:pt x="66" y="0"/>
                        </a:lnTo>
                        <a:lnTo>
                          <a:pt x="62" y="0"/>
                        </a:lnTo>
                        <a:lnTo>
                          <a:pt x="57" y="0"/>
                        </a:lnTo>
                        <a:lnTo>
                          <a:pt x="57" y="2"/>
                        </a:lnTo>
                        <a:lnTo>
                          <a:pt x="54" y="5"/>
                        </a:lnTo>
                        <a:lnTo>
                          <a:pt x="50" y="12"/>
                        </a:lnTo>
                        <a:lnTo>
                          <a:pt x="45" y="14"/>
                        </a:lnTo>
                        <a:lnTo>
                          <a:pt x="43" y="17"/>
                        </a:lnTo>
                        <a:lnTo>
                          <a:pt x="43" y="21"/>
                        </a:lnTo>
                        <a:lnTo>
                          <a:pt x="43" y="24"/>
                        </a:lnTo>
                        <a:lnTo>
                          <a:pt x="40" y="26"/>
                        </a:lnTo>
                        <a:lnTo>
                          <a:pt x="36" y="24"/>
                        </a:lnTo>
                        <a:lnTo>
                          <a:pt x="33" y="24"/>
                        </a:lnTo>
                        <a:lnTo>
                          <a:pt x="31" y="24"/>
                        </a:lnTo>
                        <a:lnTo>
                          <a:pt x="31" y="17"/>
                        </a:lnTo>
                        <a:lnTo>
                          <a:pt x="28" y="17"/>
                        </a:lnTo>
                        <a:lnTo>
                          <a:pt x="24" y="17"/>
                        </a:lnTo>
                        <a:lnTo>
                          <a:pt x="24" y="21"/>
                        </a:lnTo>
                        <a:lnTo>
                          <a:pt x="21" y="21"/>
                        </a:lnTo>
                        <a:lnTo>
                          <a:pt x="19" y="24"/>
                        </a:lnTo>
                        <a:lnTo>
                          <a:pt x="17" y="21"/>
                        </a:lnTo>
                        <a:lnTo>
                          <a:pt x="17" y="24"/>
                        </a:lnTo>
                        <a:lnTo>
                          <a:pt x="12" y="26"/>
                        </a:lnTo>
                        <a:lnTo>
                          <a:pt x="7" y="26"/>
                        </a:lnTo>
                        <a:lnTo>
                          <a:pt x="5" y="24"/>
                        </a:lnTo>
                        <a:lnTo>
                          <a:pt x="5" y="21"/>
                        </a:lnTo>
                        <a:lnTo>
                          <a:pt x="0" y="21"/>
                        </a:lnTo>
                        <a:lnTo>
                          <a:pt x="0" y="26"/>
                        </a:lnTo>
                        <a:lnTo>
                          <a:pt x="5" y="26"/>
                        </a:lnTo>
                        <a:lnTo>
                          <a:pt x="5" y="33"/>
                        </a:lnTo>
                        <a:lnTo>
                          <a:pt x="7" y="31"/>
                        </a:lnTo>
                        <a:lnTo>
                          <a:pt x="10" y="33"/>
                        </a:lnTo>
                        <a:lnTo>
                          <a:pt x="12" y="33"/>
                        </a:lnTo>
                        <a:lnTo>
                          <a:pt x="17" y="33"/>
                        </a:lnTo>
                        <a:lnTo>
                          <a:pt x="21" y="36"/>
                        </a:lnTo>
                        <a:lnTo>
                          <a:pt x="24" y="36"/>
                        </a:lnTo>
                        <a:lnTo>
                          <a:pt x="31" y="38"/>
                        </a:lnTo>
                        <a:lnTo>
                          <a:pt x="33" y="31"/>
                        </a:lnTo>
                        <a:lnTo>
                          <a:pt x="36" y="31"/>
                        </a:lnTo>
                        <a:lnTo>
                          <a:pt x="40" y="31"/>
                        </a:lnTo>
                        <a:lnTo>
                          <a:pt x="45" y="33"/>
                        </a:lnTo>
                        <a:lnTo>
                          <a:pt x="45" y="36"/>
                        </a:lnTo>
                        <a:lnTo>
                          <a:pt x="50" y="38"/>
                        </a:lnTo>
                        <a:lnTo>
                          <a:pt x="57" y="36"/>
                        </a:lnTo>
                        <a:lnTo>
                          <a:pt x="64" y="36"/>
                        </a:lnTo>
                        <a:lnTo>
                          <a:pt x="66" y="36"/>
                        </a:lnTo>
                        <a:lnTo>
                          <a:pt x="73" y="43"/>
                        </a:lnTo>
                        <a:lnTo>
                          <a:pt x="76" y="47"/>
                        </a:lnTo>
                        <a:lnTo>
                          <a:pt x="78" y="50"/>
                        </a:lnTo>
                        <a:lnTo>
                          <a:pt x="80" y="50"/>
                        </a:lnTo>
                        <a:lnTo>
                          <a:pt x="85" y="52"/>
                        </a:lnTo>
                        <a:lnTo>
                          <a:pt x="80" y="52"/>
                        </a:lnTo>
                        <a:lnTo>
                          <a:pt x="85" y="57"/>
                        </a:lnTo>
                        <a:lnTo>
                          <a:pt x="88" y="64"/>
                        </a:lnTo>
                        <a:lnTo>
                          <a:pt x="90" y="64"/>
                        </a:lnTo>
                        <a:lnTo>
                          <a:pt x="90" y="71"/>
                        </a:lnTo>
                        <a:lnTo>
                          <a:pt x="90" y="73"/>
                        </a:lnTo>
                        <a:lnTo>
                          <a:pt x="99" y="78"/>
                        </a:lnTo>
                        <a:lnTo>
                          <a:pt x="106" y="73"/>
                        </a:lnTo>
                        <a:lnTo>
                          <a:pt x="114" y="73"/>
                        </a:lnTo>
                        <a:lnTo>
                          <a:pt x="121" y="73"/>
                        </a:lnTo>
                        <a:lnTo>
                          <a:pt x="125" y="73"/>
                        </a:lnTo>
                        <a:lnTo>
                          <a:pt x="135" y="78"/>
                        </a:lnTo>
                        <a:lnTo>
                          <a:pt x="137" y="83"/>
                        </a:lnTo>
                        <a:lnTo>
                          <a:pt x="137" y="78"/>
                        </a:lnTo>
                        <a:lnTo>
                          <a:pt x="144" y="73"/>
                        </a:lnTo>
                        <a:lnTo>
                          <a:pt x="147" y="64"/>
                        </a:lnTo>
                        <a:lnTo>
                          <a:pt x="151" y="62"/>
                        </a:lnTo>
                        <a:lnTo>
                          <a:pt x="154" y="59"/>
                        </a:lnTo>
                        <a:lnTo>
                          <a:pt x="156" y="59"/>
                        </a:lnTo>
                        <a:lnTo>
                          <a:pt x="156" y="57"/>
                        </a:lnTo>
                        <a:lnTo>
                          <a:pt x="156" y="50"/>
                        </a:lnTo>
                        <a:lnTo>
                          <a:pt x="156" y="47"/>
                        </a:lnTo>
                        <a:lnTo>
                          <a:pt x="154" y="45"/>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sp>
                <p:nvSpPr>
                  <p:cNvPr id="55" name="Freeform 23"/>
                  <p:cNvSpPr>
                    <a:spLocks noEditPoints="1"/>
                  </p:cNvSpPr>
                  <p:nvPr/>
                </p:nvSpPr>
                <p:spPr bwMode="auto">
                  <a:xfrm>
                    <a:off x="2459060" y="3045764"/>
                    <a:ext cx="3106562" cy="1239611"/>
                  </a:xfrm>
                  <a:custGeom>
                    <a:avLst/>
                    <a:gdLst>
                      <a:gd name="T0" fmla="*/ 889 w 960"/>
                      <a:gd name="T1" fmla="*/ 316 h 383"/>
                      <a:gd name="T2" fmla="*/ 916 w 960"/>
                      <a:gd name="T3" fmla="*/ 292 h 383"/>
                      <a:gd name="T4" fmla="*/ 926 w 960"/>
                      <a:gd name="T5" fmla="*/ 259 h 383"/>
                      <a:gd name="T6" fmla="*/ 939 w 960"/>
                      <a:gd name="T7" fmla="*/ 227 h 383"/>
                      <a:gd name="T8" fmla="*/ 950 w 960"/>
                      <a:gd name="T9" fmla="*/ 204 h 383"/>
                      <a:gd name="T10" fmla="*/ 953 w 960"/>
                      <a:gd name="T11" fmla="*/ 177 h 383"/>
                      <a:gd name="T12" fmla="*/ 932 w 960"/>
                      <a:gd name="T13" fmla="*/ 167 h 383"/>
                      <a:gd name="T14" fmla="*/ 902 w 960"/>
                      <a:gd name="T15" fmla="*/ 162 h 383"/>
                      <a:gd name="T16" fmla="*/ 839 w 960"/>
                      <a:gd name="T17" fmla="*/ 121 h 383"/>
                      <a:gd name="T18" fmla="*/ 756 w 960"/>
                      <a:gd name="T19" fmla="*/ 80 h 383"/>
                      <a:gd name="T20" fmla="*/ 727 w 960"/>
                      <a:gd name="T21" fmla="*/ 20 h 383"/>
                      <a:gd name="T22" fmla="*/ 685 w 960"/>
                      <a:gd name="T23" fmla="*/ 44 h 383"/>
                      <a:gd name="T24" fmla="*/ 667 w 960"/>
                      <a:gd name="T25" fmla="*/ 36 h 383"/>
                      <a:gd name="T26" fmla="*/ 669 w 960"/>
                      <a:gd name="T27" fmla="*/ 6 h 383"/>
                      <a:gd name="T28" fmla="*/ 625 w 960"/>
                      <a:gd name="T29" fmla="*/ 30 h 383"/>
                      <a:gd name="T30" fmla="*/ 573 w 960"/>
                      <a:gd name="T31" fmla="*/ 6 h 383"/>
                      <a:gd name="T32" fmla="*/ 544 w 960"/>
                      <a:gd name="T33" fmla="*/ 30 h 383"/>
                      <a:gd name="T34" fmla="*/ 518 w 960"/>
                      <a:gd name="T35" fmla="*/ 50 h 383"/>
                      <a:gd name="T36" fmla="*/ 528 w 960"/>
                      <a:gd name="T37" fmla="*/ 101 h 383"/>
                      <a:gd name="T38" fmla="*/ 543 w 960"/>
                      <a:gd name="T39" fmla="*/ 122 h 383"/>
                      <a:gd name="T40" fmla="*/ 539 w 960"/>
                      <a:gd name="T41" fmla="*/ 123 h 383"/>
                      <a:gd name="T42" fmla="*/ 497 w 960"/>
                      <a:gd name="T43" fmla="*/ 103 h 383"/>
                      <a:gd name="T44" fmla="*/ 508 w 960"/>
                      <a:gd name="T45" fmla="*/ 79 h 383"/>
                      <a:gd name="T46" fmla="*/ 422 w 960"/>
                      <a:gd name="T47" fmla="*/ 110 h 383"/>
                      <a:gd name="T48" fmla="*/ 395 w 960"/>
                      <a:gd name="T49" fmla="*/ 113 h 383"/>
                      <a:gd name="T50" fmla="*/ 359 w 960"/>
                      <a:gd name="T51" fmla="*/ 91 h 383"/>
                      <a:gd name="T52" fmla="*/ 308 w 960"/>
                      <a:gd name="T53" fmla="*/ 73 h 383"/>
                      <a:gd name="T54" fmla="*/ 261 w 960"/>
                      <a:gd name="T55" fmla="*/ 86 h 383"/>
                      <a:gd name="T56" fmla="*/ 250 w 960"/>
                      <a:gd name="T57" fmla="*/ 63 h 383"/>
                      <a:gd name="T58" fmla="*/ 205 w 960"/>
                      <a:gd name="T59" fmla="*/ 30 h 383"/>
                      <a:gd name="T60" fmla="*/ 198 w 960"/>
                      <a:gd name="T61" fmla="*/ 39 h 383"/>
                      <a:gd name="T62" fmla="*/ 175 w 960"/>
                      <a:gd name="T63" fmla="*/ 49 h 383"/>
                      <a:gd name="T64" fmla="*/ 126 w 960"/>
                      <a:gd name="T65" fmla="*/ 84 h 383"/>
                      <a:gd name="T66" fmla="*/ 56 w 960"/>
                      <a:gd name="T67" fmla="*/ 112 h 383"/>
                      <a:gd name="T68" fmla="*/ 3 w 960"/>
                      <a:gd name="T69" fmla="*/ 145 h 383"/>
                      <a:gd name="T70" fmla="*/ 13 w 960"/>
                      <a:gd name="T71" fmla="*/ 189 h 383"/>
                      <a:gd name="T72" fmla="*/ 8 w 960"/>
                      <a:gd name="T73" fmla="*/ 218 h 383"/>
                      <a:gd name="T74" fmla="*/ 6 w 960"/>
                      <a:gd name="T75" fmla="*/ 248 h 383"/>
                      <a:gd name="T76" fmla="*/ 33 w 960"/>
                      <a:gd name="T77" fmla="*/ 268 h 383"/>
                      <a:gd name="T78" fmla="*/ 47 w 960"/>
                      <a:gd name="T79" fmla="*/ 291 h 383"/>
                      <a:gd name="T80" fmla="*/ 66 w 960"/>
                      <a:gd name="T81" fmla="*/ 313 h 383"/>
                      <a:gd name="T82" fmla="*/ 71 w 960"/>
                      <a:gd name="T83" fmla="*/ 301 h 383"/>
                      <a:gd name="T84" fmla="*/ 105 w 960"/>
                      <a:gd name="T85" fmla="*/ 295 h 383"/>
                      <a:gd name="T86" fmla="*/ 123 w 960"/>
                      <a:gd name="T87" fmla="*/ 288 h 383"/>
                      <a:gd name="T88" fmla="*/ 146 w 960"/>
                      <a:gd name="T89" fmla="*/ 295 h 383"/>
                      <a:gd name="T90" fmla="*/ 166 w 960"/>
                      <a:gd name="T91" fmla="*/ 306 h 383"/>
                      <a:gd name="T92" fmla="*/ 204 w 960"/>
                      <a:gd name="T93" fmla="*/ 312 h 383"/>
                      <a:gd name="T94" fmla="*/ 224 w 960"/>
                      <a:gd name="T95" fmla="*/ 327 h 383"/>
                      <a:gd name="T96" fmla="*/ 251 w 960"/>
                      <a:gd name="T97" fmla="*/ 311 h 383"/>
                      <a:gd name="T98" fmla="*/ 273 w 960"/>
                      <a:gd name="T99" fmla="*/ 329 h 383"/>
                      <a:gd name="T100" fmla="*/ 302 w 960"/>
                      <a:gd name="T101" fmla="*/ 330 h 383"/>
                      <a:gd name="T102" fmla="*/ 330 w 960"/>
                      <a:gd name="T103" fmla="*/ 316 h 383"/>
                      <a:gd name="T104" fmla="*/ 365 w 960"/>
                      <a:gd name="T105" fmla="*/ 329 h 383"/>
                      <a:gd name="T106" fmla="*/ 379 w 960"/>
                      <a:gd name="T107" fmla="*/ 338 h 383"/>
                      <a:gd name="T108" fmla="*/ 523 w 960"/>
                      <a:gd name="T109" fmla="*/ 214 h 383"/>
                      <a:gd name="T110" fmla="*/ 725 w 960"/>
                      <a:gd name="T111" fmla="*/ 230 h 383"/>
                      <a:gd name="T112" fmla="*/ 718 w 960"/>
                      <a:gd name="T113" fmla="*/ 373 h 383"/>
                      <a:gd name="T114" fmla="*/ 750 w 960"/>
                      <a:gd name="T115" fmla="*/ 380 h 383"/>
                      <a:gd name="T116" fmla="*/ 777 w 960"/>
                      <a:gd name="T117" fmla="*/ 370 h 383"/>
                      <a:gd name="T118" fmla="*/ 816 w 960"/>
                      <a:gd name="T119" fmla="*/ 372 h 383"/>
                      <a:gd name="T120" fmla="*/ 852 w 960"/>
                      <a:gd name="T121" fmla="*/ 367 h 383"/>
                      <a:gd name="T122" fmla="*/ 886 w 960"/>
                      <a:gd name="T123" fmla="*/ 3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0" h="383">
                        <a:moveTo>
                          <a:pt x="900" y="340"/>
                        </a:moveTo>
                        <a:cubicBezTo>
                          <a:pt x="901" y="341"/>
                          <a:pt x="901" y="341"/>
                          <a:pt x="901" y="341"/>
                        </a:cubicBezTo>
                        <a:cubicBezTo>
                          <a:pt x="902" y="339"/>
                          <a:pt x="902" y="339"/>
                          <a:pt x="902" y="339"/>
                        </a:cubicBezTo>
                        <a:cubicBezTo>
                          <a:pt x="901" y="339"/>
                          <a:pt x="901" y="339"/>
                          <a:pt x="901" y="339"/>
                        </a:cubicBezTo>
                        <a:cubicBezTo>
                          <a:pt x="900" y="339"/>
                          <a:pt x="900" y="339"/>
                          <a:pt x="900" y="339"/>
                        </a:cubicBezTo>
                        <a:cubicBezTo>
                          <a:pt x="900" y="336"/>
                          <a:pt x="900" y="336"/>
                          <a:pt x="900" y="336"/>
                        </a:cubicBezTo>
                        <a:cubicBezTo>
                          <a:pt x="898" y="336"/>
                          <a:pt x="898" y="336"/>
                          <a:pt x="898" y="336"/>
                        </a:cubicBezTo>
                        <a:cubicBezTo>
                          <a:pt x="897" y="336"/>
                          <a:pt x="897" y="336"/>
                          <a:pt x="897" y="336"/>
                        </a:cubicBezTo>
                        <a:cubicBezTo>
                          <a:pt x="896" y="336"/>
                          <a:pt x="896" y="336"/>
                          <a:pt x="896" y="336"/>
                        </a:cubicBezTo>
                        <a:cubicBezTo>
                          <a:pt x="896" y="335"/>
                          <a:pt x="896" y="335"/>
                          <a:pt x="896" y="335"/>
                        </a:cubicBezTo>
                        <a:cubicBezTo>
                          <a:pt x="894" y="335"/>
                          <a:pt x="894" y="335"/>
                          <a:pt x="894" y="335"/>
                        </a:cubicBezTo>
                        <a:cubicBezTo>
                          <a:pt x="892" y="334"/>
                          <a:pt x="892" y="334"/>
                          <a:pt x="892" y="334"/>
                        </a:cubicBezTo>
                        <a:cubicBezTo>
                          <a:pt x="894" y="334"/>
                          <a:pt x="894" y="334"/>
                          <a:pt x="894" y="334"/>
                        </a:cubicBezTo>
                        <a:cubicBezTo>
                          <a:pt x="894" y="332"/>
                          <a:pt x="894" y="332"/>
                          <a:pt x="894" y="332"/>
                        </a:cubicBezTo>
                        <a:cubicBezTo>
                          <a:pt x="892" y="331"/>
                          <a:pt x="892" y="331"/>
                          <a:pt x="892" y="331"/>
                        </a:cubicBezTo>
                        <a:cubicBezTo>
                          <a:pt x="891" y="330"/>
                          <a:pt x="891" y="330"/>
                          <a:pt x="891" y="330"/>
                        </a:cubicBezTo>
                        <a:cubicBezTo>
                          <a:pt x="892" y="329"/>
                          <a:pt x="892" y="329"/>
                          <a:pt x="892" y="329"/>
                        </a:cubicBezTo>
                        <a:cubicBezTo>
                          <a:pt x="892" y="327"/>
                          <a:pt x="892" y="327"/>
                          <a:pt x="892" y="327"/>
                        </a:cubicBezTo>
                        <a:cubicBezTo>
                          <a:pt x="891" y="326"/>
                          <a:pt x="891" y="326"/>
                          <a:pt x="891" y="326"/>
                        </a:cubicBezTo>
                        <a:cubicBezTo>
                          <a:pt x="889" y="325"/>
                          <a:pt x="889" y="325"/>
                          <a:pt x="889" y="325"/>
                        </a:cubicBezTo>
                        <a:cubicBezTo>
                          <a:pt x="889" y="324"/>
                          <a:pt x="889" y="324"/>
                          <a:pt x="889" y="324"/>
                        </a:cubicBezTo>
                        <a:cubicBezTo>
                          <a:pt x="889" y="321"/>
                          <a:pt x="889" y="321"/>
                          <a:pt x="889" y="321"/>
                        </a:cubicBezTo>
                        <a:cubicBezTo>
                          <a:pt x="891" y="320"/>
                          <a:pt x="891" y="320"/>
                          <a:pt x="891" y="320"/>
                        </a:cubicBezTo>
                        <a:cubicBezTo>
                          <a:pt x="889" y="317"/>
                          <a:pt x="889" y="317"/>
                          <a:pt x="889" y="317"/>
                        </a:cubicBezTo>
                        <a:cubicBezTo>
                          <a:pt x="889" y="316"/>
                          <a:pt x="889" y="316"/>
                          <a:pt x="889" y="316"/>
                        </a:cubicBezTo>
                        <a:cubicBezTo>
                          <a:pt x="891" y="316"/>
                          <a:pt x="891" y="316"/>
                          <a:pt x="891" y="316"/>
                        </a:cubicBezTo>
                        <a:cubicBezTo>
                          <a:pt x="891" y="315"/>
                          <a:pt x="891" y="315"/>
                          <a:pt x="891" y="315"/>
                        </a:cubicBezTo>
                        <a:cubicBezTo>
                          <a:pt x="891" y="313"/>
                          <a:pt x="891" y="313"/>
                          <a:pt x="891" y="313"/>
                        </a:cubicBezTo>
                        <a:cubicBezTo>
                          <a:pt x="892" y="312"/>
                          <a:pt x="892" y="312"/>
                          <a:pt x="892" y="312"/>
                        </a:cubicBezTo>
                        <a:cubicBezTo>
                          <a:pt x="892" y="310"/>
                          <a:pt x="892" y="310"/>
                          <a:pt x="892" y="310"/>
                        </a:cubicBezTo>
                        <a:cubicBezTo>
                          <a:pt x="894" y="308"/>
                          <a:pt x="894" y="308"/>
                          <a:pt x="894" y="308"/>
                        </a:cubicBezTo>
                        <a:cubicBezTo>
                          <a:pt x="895" y="308"/>
                          <a:pt x="895" y="308"/>
                          <a:pt x="895" y="308"/>
                        </a:cubicBezTo>
                        <a:cubicBezTo>
                          <a:pt x="896" y="308"/>
                          <a:pt x="896" y="308"/>
                          <a:pt x="896" y="308"/>
                        </a:cubicBezTo>
                        <a:cubicBezTo>
                          <a:pt x="898" y="307"/>
                          <a:pt x="898" y="307"/>
                          <a:pt x="898" y="307"/>
                        </a:cubicBezTo>
                        <a:cubicBezTo>
                          <a:pt x="900" y="307"/>
                          <a:pt x="900" y="307"/>
                          <a:pt x="900" y="307"/>
                        </a:cubicBezTo>
                        <a:cubicBezTo>
                          <a:pt x="901" y="307"/>
                          <a:pt x="901" y="307"/>
                          <a:pt x="901" y="307"/>
                        </a:cubicBezTo>
                        <a:cubicBezTo>
                          <a:pt x="902" y="305"/>
                          <a:pt x="902" y="305"/>
                          <a:pt x="902" y="305"/>
                        </a:cubicBezTo>
                        <a:cubicBezTo>
                          <a:pt x="902" y="303"/>
                          <a:pt x="902" y="303"/>
                          <a:pt x="902" y="303"/>
                        </a:cubicBezTo>
                        <a:cubicBezTo>
                          <a:pt x="905" y="302"/>
                          <a:pt x="905" y="302"/>
                          <a:pt x="905" y="302"/>
                        </a:cubicBezTo>
                        <a:cubicBezTo>
                          <a:pt x="906" y="301"/>
                          <a:pt x="906" y="301"/>
                          <a:pt x="906" y="301"/>
                        </a:cubicBezTo>
                        <a:cubicBezTo>
                          <a:pt x="907" y="299"/>
                          <a:pt x="907" y="299"/>
                          <a:pt x="907" y="299"/>
                        </a:cubicBezTo>
                        <a:cubicBezTo>
                          <a:pt x="907" y="296"/>
                          <a:pt x="907" y="296"/>
                          <a:pt x="907" y="296"/>
                        </a:cubicBezTo>
                        <a:cubicBezTo>
                          <a:pt x="907" y="294"/>
                          <a:pt x="907" y="294"/>
                          <a:pt x="907" y="294"/>
                        </a:cubicBezTo>
                        <a:cubicBezTo>
                          <a:pt x="908" y="294"/>
                          <a:pt x="908" y="294"/>
                          <a:pt x="908" y="294"/>
                        </a:cubicBezTo>
                        <a:cubicBezTo>
                          <a:pt x="911" y="294"/>
                          <a:pt x="911" y="294"/>
                          <a:pt x="911" y="294"/>
                        </a:cubicBezTo>
                        <a:cubicBezTo>
                          <a:pt x="912" y="295"/>
                          <a:pt x="912" y="295"/>
                          <a:pt x="912" y="295"/>
                        </a:cubicBezTo>
                        <a:cubicBezTo>
                          <a:pt x="913" y="295"/>
                          <a:pt x="913" y="295"/>
                          <a:pt x="913" y="295"/>
                        </a:cubicBezTo>
                        <a:cubicBezTo>
                          <a:pt x="915" y="295"/>
                          <a:pt x="915" y="295"/>
                          <a:pt x="915" y="295"/>
                        </a:cubicBezTo>
                        <a:cubicBezTo>
                          <a:pt x="916" y="294"/>
                          <a:pt x="916" y="294"/>
                          <a:pt x="916" y="294"/>
                        </a:cubicBezTo>
                        <a:cubicBezTo>
                          <a:pt x="916" y="292"/>
                          <a:pt x="916" y="292"/>
                          <a:pt x="916" y="292"/>
                        </a:cubicBezTo>
                        <a:cubicBezTo>
                          <a:pt x="916" y="291"/>
                          <a:pt x="916" y="291"/>
                          <a:pt x="916" y="291"/>
                        </a:cubicBezTo>
                        <a:cubicBezTo>
                          <a:pt x="916" y="288"/>
                          <a:pt x="916" y="288"/>
                          <a:pt x="916" y="288"/>
                        </a:cubicBezTo>
                        <a:cubicBezTo>
                          <a:pt x="917" y="287"/>
                          <a:pt x="917" y="287"/>
                          <a:pt x="917" y="287"/>
                        </a:cubicBezTo>
                        <a:cubicBezTo>
                          <a:pt x="920" y="285"/>
                          <a:pt x="920" y="285"/>
                          <a:pt x="920" y="285"/>
                        </a:cubicBezTo>
                        <a:cubicBezTo>
                          <a:pt x="921" y="282"/>
                          <a:pt x="921" y="282"/>
                          <a:pt x="921" y="282"/>
                        </a:cubicBezTo>
                        <a:cubicBezTo>
                          <a:pt x="922" y="280"/>
                          <a:pt x="922" y="280"/>
                          <a:pt x="922" y="280"/>
                        </a:cubicBezTo>
                        <a:cubicBezTo>
                          <a:pt x="922" y="278"/>
                          <a:pt x="922" y="278"/>
                          <a:pt x="922" y="278"/>
                        </a:cubicBezTo>
                        <a:cubicBezTo>
                          <a:pt x="924" y="277"/>
                          <a:pt x="924" y="277"/>
                          <a:pt x="924" y="277"/>
                        </a:cubicBezTo>
                        <a:cubicBezTo>
                          <a:pt x="926" y="276"/>
                          <a:pt x="926" y="276"/>
                          <a:pt x="926" y="276"/>
                        </a:cubicBezTo>
                        <a:cubicBezTo>
                          <a:pt x="927" y="276"/>
                          <a:pt x="927" y="276"/>
                          <a:pt x="927" y="276"/>
                        </a:cubicBezTo>
                        <a:cubicBezTo>
                          <a:pt x="926" y="273"/>
                          <a:pt x="926" y="273"/>
                          <a:pt x="926" y="273"/>
                        </a:cubicBezTo>
                        <a:cubicBezTo>
                          <a:pt x="926" y="272"/>
                          <a:pt x="926" y="272"/>
                          <a:pt x="926" y="272"/>
                        </a:cubicBezTo>
                        <a:cubicBezTo>
                          <a:pt x="924" y="271"/>
                          <a:pt x="924" y="271"/>
                          <a:pt x="924" y="271"/>
                        </a:cubicBezTo>
                        <a:cubicBezTo>
                          <a:pt x="922" y="271"/>
                          <a:pt x="922" y="271"/>
                          <a:pt x="922" y="271"/>
                        </a:cubicBezTo>
                        <a:cubicBezTo>
                          <a:pt x="920" y="272"/>
                          <a:pt x="920" y="272"/>
                          <a:pt x="920" y="272"/>
                        </a:cubicBezTo>
                        <a:cubicBezTo>
                          <a:pt x="919" y="273"/>
                          <a:pt x="919" y="273"/>
                          <a:pt x="919" y="273"/>
                        </a:cubicBezTo>
                        <a:cubicBezTo>
                          <a:pt x="916" y="272"/>
                          <a:pt x="916" y="272"/>
                          <a:pt x="916" y="272"/>
                        </a:cubicBezTo>
                        <a:cubicBezTo>
                          <a:pt x="916" y="269"/>
                          <a:pt x="916" y="269"/>
                          <a:pt x="916" y="269"/>
                        </a:cubicBezTo>
                        <a:cubicBezTo>
                          <a:pt x="916" y="268"/>
                          <a:pt x="916" y="268"/>
                          <a:pt x="916" y="268"/>
                        </a:cubicBezTo>
                        <a:cubicBezTo>
                          <a:pt x="919" y="267"/>
                          <a:pt x="919" y="267"/>
                          <a:pt x="919" y="267"/>
                        </a:cubicBezTo>
                        <a:cubicBezTo>
                          <a:pt x="921" y="264"/>
                          <a:pt x="921" y="264"/>
                          <a:pt x="921" y="264"/>
                        </a:cubicBezTo>
                        <a:cubicBezTo>
                          <a:pt x="921" y="262"/>
                          <a:pt x="921" y="262"/>
                          <a:pt x="921" y="262"/>
                        </a:cubicBezTo>
                        <a:cubicBezTo>
                          <a:pt x="922" y="262"/>
                          <a:pt x="922" y="262"/>
                          <a:pt x="922" y="262"/>
                        </a:cubicBezTo>
                        <a:cubicBezTo>
                          <a:pt x="925" y="261"/>
                          <a:pt x="925" y="261"/>
                          <a:pt x="925" y="261"/>
                        </a:cubicBezTo>
                        <a:cubicBezTo>
                          <a:pt x="926" y="259"/>
                          <a:pt x="926" y="259"/>
                          <a:pt x="926" y="259"/>
                        </a:cubicBezTo>
                        <a:cubicBezTo>
                          <a:pt x="927" y="257"/>
                          <a:pt x="927" y="257"/>
                          <a:pt x="927" y="257"/>
                        </a:cubicBezTo>
                        <a:cubicBezTo>
                          <a:pt x="929" y="256"/>
                          <a:pt x="929" y="256"/>
                          <a:pt x="929" y="256"/>
                        </a:cubicBezTo>
                        <a:cubicBezTo>
                          <a:pt x="930" y="253"/>
                          <a:pt x="930" y="253"/>
                          <a:pt x="930" y="253"/>
                        </a:cubicBezTo>
                        <a:cubicBezTo>
                          <a:pt x="930" y="251"/>
                          <a:pt x="930" y="251"/>
                          <a:pt x="930" y="251"/>
                        </a:cubicBezTo>
                        <a:cubicBezTo>
                          <a:pt x="930" y="249"/>
                          <a:pt x="930" y="249"/>
                          <a:pt x="930" y="249"/>
                        </a:cubicBezTo>
                        <a:cubicBezTo>
                          <a:pt x="930" y="248"/>
                          <a:pt x="930" y="248"/>
                          <a:pt x="930" y="248"/>
                        </a:cubicBezTo>
                        <a:cubicBezTo>
                          <a:pt x="930" y="247"/>
                          <a:pt x="930" y="247"/>
                          <a:pt x="930" y="247"/>
                        </a:cubicBezTo>
                        <a:cubicBezTo>
                          <a:pt x="931" y="245"/>
                          <a:pt x="931" y="245"/>
                          <a:pt x="931" y="245"/>
                        </a:cubicBezTo>
                        <a:cubicBezTo>
                          <a:pt x="932" y="244"/>
                          <a:pt x="932" y="244"/>
                          <a:pt x="932" y="244"/>
                        </a:cubicBezTo>
                        <a:cubicBezTo>
                          <a:pt x="934" y="244"/>
                          <a:pt x="934" y="244"/>
                          <a:pt x="934" y="244"/>
                        </a:cubicBezTo>
                        <a:cubicBezTo>
                          <a:pt x="934" y="242"/>
                          <a:pt x="934" y="242"/>
                          <a:pt x="934" y="242"/>
                        </a:cubicBezTo>
                        <a:cubicBezTo>
                          <a:pt x="932" y="240"/>
                          <a:pt x="932" y="240"/>
                          <a:pt x="932" y="240"/>
                        </a:cubicBezTo>
                        <a:cubicBezTo>
                          <a:pt x="931" y="240"/>
                          <a:pt x="931" y="240"/>
                          <a:pt x="931" y="240"/>
                        </a:cubicBezTo>
                        <a:cubicBezTo>
                          <a:pt x="929" y="239"/>
                          <a:pt x="929" y="239"/>
                          <a:pt x="929" y="239"/>
                        </a:cubicBezTo>
                        <a:cubicBezTo>
                          <a:pt x="929" y="238"/>
                          <a:pt x="929" y="238"/>
                          <a:pt x="929" y="238"/>
                        </a:cubicBezTo>
                        <a:cubicBezTo>
                          <a:pt x="929" y="237"/>
                          <a:pt x="929" y="237"/>
                          <a:pt x="929" y="237"/>
                        </a:cubicBezTo>
                        <a:cubicBezTo>
                          <a:pt x="932" y="232"/>
                          <a:pt x="932" y="232"/>
                          <a:pt x="932" y="232"/>
                        </a:cubicBezTo>
                        <a:cubicBezTo>
                          <a:pt x="932" y="230"/>
                          <a:pt x="932" y="230"/>
                          <a:pt x="932" y="230"/>
                        </a:cubicBezTo>
                        <a:cubicBezTo>
                          <a:pt x="932" y="228"/>
                          <a:pt x="932" y="228"/>
                          <a:pt x="932" y="228"/>
                        </a:cubicBezTo>
                        <a:cubicBezTo>
                          <a:pt x="932" y="226"/>
                          <a:pt x="932" y="226"/>
                          <a:pt x="932" y="226"/>
                        </a:cubicBezTo>
                        <a:cubicBezTo>
                          <a:pt x="932" y="224"/>
                          <a:pt x="932" y="224"/>
                          <a:pt x="932" y="224"/>
                        </a:cubicBezTo>
                        <a:cubicBezTo>
                          <a:pt x="934" y="223"/>
                          <a:pt x="934" y="223"/>
                          <a:pt x="934" y="223"/>
                        </a:cubicBezTo>
                        <a:cubicBezTo>
                          <a:pt x="936" y="224"/>
                          <a:pt x="936" y="224"/>
                          <a:pt x="936" y="224"/>
                        </a:cubicBezTo>
                        <a:cubicBezTo>
                          <a:pt x="937" y="226"/>
                          <a:pt x="937" y="226"/>
                          <a:pt x="937" y="226"/>
                        </a:cubicBezTo>
                        <a:cubicBezTo>
                          <a:pt x="939" y="227"/>
                          <a:pt x="939" y="227"/>
                          <a:pt x="939" y="227"/>
                        </a:cubicBezTo>
                        <a:cubicBezTo>
                          <a:pt x="941" y="226"/>
                          <a:pt x="941" y="226"/>
                          <a:pt x="941" y="226"/>
                        </a:cubicBezTo>
                        <a:cubicBezTo>
                          <a:pt x="943" y="224"/>
                          <a:pt x="943" y="224"/>
                          <a:pt x="943" y="224"/>
                        </a:cubicBezTo>
                        <a:cubicBezTo>
                          <a:pt x="941" y="223"/>
                          <a:pt x="941" y="223"/>
                          <a:pt x="941" y="223"/>
                        </a:cubicBezTo>
                        <a:cubicBezTo>
                          <a:pt x="941" y="221"/>
                          <a:pt x="941" y="221"/>
                          <a:pt x="941" y="221"/>
                        </a:cubicBezTo>
                        <a:cubicBezTo>
                          <a:pt x="941" y="220"/>
                          <a:pt x="941" y="220"/>
                          <a:pt x="941" y="220"/>
                        </a:cubicBezTo>
                        <a:cubicBezTo>
                          <a:pt x="941" y="219"/>
                          <a:pt x="941" y="219"/>
                          <a:pt x="941" y="219"/>
                        </a:cubicBezTo>
                        <a:cubicBezTo>
                          <a:pt x="943" y="218"/>
                          <a:pt x="943" y="218"/>
                          <a:pt x="943" y="218"/>
                        </a:cubicBezTo>
                        <a:cubicBezTo>
                          <a:pt x="944" y="218"/>
                          <a:pt x="944" y="218"/>
                          <a:pt x="944" y="218"/>
                        </a:cubicBezTo>
                        <a:cubicBezTo>
                          <a:pt x="944" y="216"/>
                          <a:pt x="944" y="216"/>
                          <a:pt x="944" y="216"/>
                        </a:cubicBezTo>
                        <a:cubicBezTo>
                          <a:pt x="943" y="215"/>
                          <a:pt x="943" y="215"/>
                          <a:pt x="943" y="215"/>
                        </a:cubicBezTo>
                        <a:cubicBezTo>
                          <a:pt x="941" y="214"/>
                          <a:pt x="941" y="214"/>
                          <a:pt x="941" y="214"/>
                        </a:cubicBezTo>
                        <a:cubicBezTo>
                          <a:pt x="941" y="213"/>
                          <a:pt x="941" y="213"/>
                          <a:pt x="941" y="213"/>
                        </a:cubicBezTo>
                        <a:cubicBezTo>
                          <a:pt x="941" y="212"/>
                          <a:pt x="941" y="212"/>
                          <a:pt x="941" y="212"/>
                        </a:cubicBezTo>
                        <a:cubicBezTo>
                          <a:pt x="941" y="210"/>
                          <a:pt x="941" y="210"/>
                          <a:pt x="941" y="210"/>
                        </a:cubicBezTo>
                        <a:cubicBezTo>
                          <a:pt x="944" y="209"/>
                          <a:pt x="944" y="209"/>
                          <a:pt x="944" y="209"/>
                        </a:cubicBezTo>
                        <a:cubicBezTo>
                          <a:pt x="945" y="209"/>
                          <a:pt x="945" y="209"/>
                          <a:pt x="945" y="209"/>
                        </a:cubicBezTo>
                        <a:cubicBezTo>
                          <a:pt x="946" y="210"/>
                          <a:pt x="946" y="210"/>
                          <a:pt x="946" y="210"/>
                        </a:cubicBezTo>
                        <a:cubicBezTo>
                          <a:pt x="948" y="210"/>
                          <a:pt x="948" y="210"/>
                          <a:pt x="948" y="210"/>
                        </a:cubicBezTo>
                        <a:cubicBezTo>
                          <a:pt x="949" y="210"/>
                          <a:pt x="949" y="210"/>
                          <a:pt x="949" y="210"/>
                        </a:cubicBezTo>
                        <a:cubicBezTo>
                          <a:pt x="950" y="210"/>
                          <a:pt x="950" y="210"/>
                          <a:pt x="950" y="210"/>
                        </a:cubicBezTo>
                        <a:cubicBezTo>
                          <a:pt x="951" y="210"/>
                          <a:pt x="951" y="210"/>
                          <a:pt x="951" y="210"/>
                        </a:cubicBezTo>
                        <a:cubicBezTo>
                          <a:pt x="953" y="208"/>
                          <a:pt x="953" y="208"/>
                          <a:pt x="953" y="208"/>
                        </a:cubicBezTo>
                        <a:cubicBezTo>
                          <a:pt x="953" y="207"/>
                          <a:pt x="953" y="207"/>
                          <a:pt x="953" y="207"/>
                        </a:cubicBezTo>
                        <a:cubicBezTo>
                          <a:pt x="951" y="204"/>
                          <a:pt x="951" y="204"/>
                          <a:pt x="951" y="204"/>
                        </a:cubicBezTo>
                        <a:cubicBezTo>
                          <a:pt x="950" y="204"/>
                          <a:pt x="950" y="204"/>
                          <a:pt x="950" y="204"/>
                        </a:cubicBezTo>
                        <a:cubicBezTo>
                          <a:pt x="949" y="204"/>
                          <a:pt x="949" y="204"/>
                          <a:pt x="949" y="204"/>
                        </a:cubicBezTo>
                        <a:cubicBezTo>
                          <a:pt x="946" y="203"/>
                          <a:pt x="946" y="203"/>
                          <a:pt x="946" y="203"/>
                        </a:cubicBezTo>
                        <a:cubicBezTo>
                          <a:pt x="945" y="202"/>
                          <a:pt x="945" y="202"/>
                          <a:pt x="945" y="202"/>
                        </a:cubicBezTo>
                        <a:cubicBezTo>
                          <a:pt x="945" y="200"/>
                          <a:pt x="945" y="200"/>
                          <a:pt x="945" y="200"/>
                        </a:cubicBezTo>
                        <a:cubicBezTo>
                          <a:pt x="946" y="199"/>
                          <a:pt x="946" y="199"/>
                          <a:pt x="946" y="199"/>
                        </a:cubicBezTo>
                        <a:cubicBezTo>
                          <a:pt x="948" y="198"/>
                          <a:pt x="948" y="198"/>
                          <a:pt x="948" y="198"/>
                        </a:cubicBezTo>
                        <a:cubicBezTo>
                          <a:pt x="949" y="196"/>
                          <a:pt x="949" y="196"/>
                          <a:pt x="949" y="196"/>
                        </a:cubicBezTo>
                        <a:cubicBezTo>
                          <a:pt x="950" y="195"/>
                          <a:pt x="950" y="195"/>
                          <a:pt x="950" y="195"/>
                        </a:cubicBezTo>
                        <a:cubicBezTo>
                          <a:pt x="951" y="195"/>
                          <a:pt x="951" y="195"/>
                          <a:pt x="951" y="195"/>
                        </a:cubicBezTo>
                        <a:cubicBezTo>
                          <a:pt x="954" y="195"/>
                          <a:pt x="954" y="195"/>
                          <a:pt x="954" y="195"/>
                        </a:cubicBezTo>
                        <a:cubicBezTo>
                          <a:pt x="955" y="194"/>
                          <a:pt x="955" y="194"/>
                          <a:pt x="955" y="194"/>
                        </a:cubicBezTo>
                        <a:cubicBezTo>
                          <a:pt x="956" y="193"/>
                          <a:pt x="956" y="193"/>
                          <a:pt x="956" y="193"/>
                        </a:cubicBezTo>
                        <a:cubicBezTo>
                          <a:pt x="956" y="191"/>
                          <a:pt x="956" y="191"/>
                          <a:pt x="956" y="191"/>
                        </a:cubicBezTo>
                        <a:cubicBezTo>
                          <a:pt x="956" y="190"/>
                          <a:pt x="956" y="190"/>
                          <a:pt x="956" y="190"/>
                        </a:cubicBezTo>
                        <a:cubicBezTo>
                          <a:pt x="958" y="190"/>
                          <a:pt x="958" y="190"/>
                          <a:pt x="958" y="190"/>
                        </a:cubicBezTo>
                        <a:cubicBezTo>
                          <a:pt x="959" y="189"/>
                          <a:pt x="959" y="189"/>
                          <a:pt x="959" y="189"/>
                        </a:cubicBezTo>
                        <a:cubicBezTo>
                          <a:pt x="960" y="189"/>
                          <a:pt x="960" y="189"/>
                          <a:pt x="960" y="189"/>
                        </a:cubicBezTo>
                        <a:cubicBezTo>
                          <a:pt x="959" y="188"/>
                          <a:pt x="959" y="188"/>
                          <a:pt x="959" y="188"/>
                        </a:cubicBezTo>
                        <a:cubicBezTo>
                          <a:pt x="958" y="186"/>
                          <a:pt x="958" y="186"/>
                          <a:pt x="958" y="186"/>
                        </a:cubicBezTo>
                        <a:cubicBezTo>
                          <a:pt x="955" y="184"/>
                          <a:pt x="955" y="184"/>
                          <a:pt x="955" y="184"/>
                        </a:cubicBezTo>
                        <a:cubicBezTo>
                          <a:pt x="955" y="183"/>
                          <a:pt x="955" y="183"/>
                          <a:pt x="955" y="183"/>
                        </a:cubicBezTo>
                        <a:cubicBezTo>
                          <a:pt x="954" y="181"/>
                          <a:pt x="954" y="181"/>
                          <a:pt x="954" y="181"/>
                        </a:cubicBezTo>
                        <a:cubicBezTo>
                          <a:pt x="954" y="180"/>
                          <a:pt x="954" y="180"/>
                          <a:pt x="954" y="180"/>
                        </a:cubicBezTo>
                        <a:cubicBezTo>
                          <a:pt x="953" y="179"/>
                          <a:pt x="953" y="179"/>
                          <a:pt x="953" y="179"/>
                        </a:cubicBezTo>
                        <a:cubicBezTo>
                          <a:pt x="953" y="177"/>
                          <a:pt x="953" y="177"/>
                          <a:pt x="953" y="177"/>
                        </a:cubicBezTo>
                        <a:cubicBezTo>
                          <a:pt x="949" y="179"/>
                          <a:pt x="949" y="179"/>
                          <a:pt x="949" y="179"/>
                        </a:cubicBezTo>
                        <a:cubicBezTo>
                          <a:pt x="949" y="180"/>
                          <a:pt x="949" y="180"/>
                          <a:pt x="949" y="180"/>
                        </a:cubicBezTo>
                        <a:cubicBezTo>
                          <a:pt x="948" y="181"/>
                          <a:pt x="948" y="181"/>
                          <a:pt x="948" y="181"/>
                        </a:cubicBezTo>
                        <a:cubicBezTo>
                          <a:pt x="948" y="180"/>
                          <a:pt x="948" y="180"/>
                          <a:pt x="948" y="180"/>
                        </a:cubicBezTo>
                        <a:cubicBezTo>
                          <a:pt x="945" y="179"/>
                          <a:pt x="945" y="179"/>
                          <a:pt x="945" y="179"/>
                        </a:cubicBezTo>
                        <a:cubicBezTo>
                          <a:pt x="945" y="180"/>
                          <a:pt x="945" y="180"/>
                          <a:pt x="945" y="180"/>
                        </a:cubicBezTo>
                        <a:cubicBezTo>
                          <a:pt x="944" y="181"/>
                          <a:pt x="944" y="181"/>
                          <a:pt x="944" y="181"/>
                        </a:cubicBezTo>
                        <a:cubicBezTo>
                          <a:pt x="943" y="181"/>
                          <a:pt x="943" y="181"/>
                          <a:pt x="943" y="181"/>
                        </a:cubicBezTo>
                        <a:cubicBezTo>
                          <a:pt x="941" y="183"/>
                          <a:pt x="941" y="183"/>
                          <a:pt x="941" y="183"/>
                        </a:cubicBezTo>
                        <a:cubicBezTo>
                          <a:pt x="939" y="184"/>
                          <a:pt x="939" y="184"/>
                          <a:pt x="939" y="184"/>
                        </a:cubicBezTo>
                        <a:cubicBezTo>
                          <a:pt x="937" y="184"/>
                          <a:pt x="937" y="184"/>
                          <a:pt x="937" y="184"/>
                        </a:cubicBezTo>
                        <a:cubicBezTo>
                          <a:pt x="937" y="181"/>
                          <a:pt x="937" y="181"/>
                          <a:pt x="937" y="181"/>
                        </a:cubicBezTo>
                        <a:cubicBezTo>
                          <a:pt x="937" y="180"/>
                          <a:pt x="937" y="180"/>
                          <a:pt x="937" y="180"/>
                        </a:cubicBezTo>
                        <a:cubicBezTo>
                          <a:pt x="939" y="179"/>
                          <a:pt x="939" y="179"/>
                          <a:pt x="939" y="179"/>
                        </a:cubicBezTo>
                        <a:cubicBezTo>
                          <a:pt x="939" y="177"/>
                          <a:pt x="939" y="177"/>
                          <a:pt x="939" y="177"/>
                        </a:cubicBezTo>
                        <a:cubicBezTo>
                          <a:pt x="937" y="177"/>
                          <a:pt x="937" y="177"/>
                          <a:pt x="937" y="177"/>
                        </a:cubicBezTo>
                        <a:cubicBezTo>
                          <a:pt x="936" y="177"/>
                          <a:pt x="936" y="177"/>
                          <a:pt x="936" y="177"/>
                        </a:cubicBezTo>
                        <a:cubicBezTo>
                          <a:pt x="936" y="175"/>
                          <a:pt x="936" y="175"/>
                          <a:pt x="936" y="175"/>
                        </a:cubicBezTo>
                        <a:cubicBezTo>
                          <a:pt x="939" y="175"/>
                          <a:pt x="939" y="175"/>
                          <a:pt x="939" y="175"/>
                        </a:cubicBezTo>
                        <a:cubicBezTo>
                          <a:pt x="937" y="174"/>
                          <a:pt x="937" y="174"/>
                          <a:pt x="937" y="174"/>
                        </a:cubicBezTo>
                        <a:cubicBezTo>
                          <a:pt x="937" y="171"/>
                          <a:pt x="937" y="171"/>
                          <a:pt x="937" y="171"/>
                        </a:cubicBezTo>
                        <a:cubicBezTo>
                          <a:pt x="937" y="170"/>
                          <a:pt x="937" y="170"/>
                          <a:pt x="937" y="170"/>
                        </a:cubicBezTo>
                        <a:cubicBezTo>
                          <a:pt x="935" y="167"/>
                          <a:pt x="935" y="167"/>
                          <a:pt x="935" y="167"/>
                        </a:cubicBezTo>
                        <a:cubicBezTo>
                          <a:pt x="934" y="169"/>
                          <a:pt x="934" y="169"/>
                          <a:pt x="934" y="169"/>
                        </a:cubicBezTo>
                        <a:cubicBezTo>
                          <a:pt x="932" y="167"/>
                          <a:pt x="932" y="167"/>
                          <a:pt x="932" y="167"/>
                        </a:cubicBezTo>
                        <a:cubicBezTo>
                          <a:pt x="929" y="165"/>
                          <a:pt x="929" y="165"/>
                          <a:pt x="929" y="165"/>
                        </a:cubicBezTo>
                        <a:cubicBezTo>
                          <a:pt x="927" y="166"/>
                          <a:pt x="927" y="166"/>
                          <a:pt x="927" y="166"/>
                        </a:cubicBezTo>
                        <a:cubicBezTo>
                          <a:pt x="927" y="167"/>
                          <a:pt x="927" y="167"/>
                          <a:pt x="927" y="167"/>
                        </a:cubicBezTo>
                        <a:cubicBezTo>
                          <a:pt x="926" y="166"/>
                          <a:pt x="926" y="166"/>
                          <a:pt x="926" y="166"/>
                        </a:cubicBezTo>
                        <a:cubicBezTo>
                          <a:pt x="925" y="167"/>
                          <a:pt x="925" y="167"/>
                          <a:pt x="925" y="167"/>
                        </a:cubicBezTo>
                        <a:cubicBezTo>
                          <a:pt x="922" y="166"/>
                          <a:pt x="922" y="166"/>
                          <a:pt x="922" y="166"/>
                        </a:cubicBezTo>
                        <a:cubicBezTo>
                          <a:pt x="922" y="167"/>
                          <a:pt x="922" y="167"/>
                          <a:pt x="922" y="167"/>
                        </a:cubicBezTo>
                        <a:cubicBezTo>
                          <a:pt x="920" y="167"/>
                          <a:pt x="920" y="167"/>
                          <a:pt x="920" y="167"/>
                        </a:cubicBezTo>
                        <a:cubicBezTo>
                          <a:pt x="919" y="169"/>
                          <a:pt x="919" y="169"/>
                          <a:pt x="919" y="169"/>
                        </a:cubicBezTo>
                        <a:cubicBezTo>
                          <a:pt x="919" y="167"/>
                          <a:pt x="919" y="167"/>
                          <a:pt x="919" y="167"/>
                        </a:cubicBezTo>
                        <a:cubicBezTo>
                          <a:pt x="917" y="167"/>
                          <a:pt x="917" y="167"/>
                          <a:pt x="917" y="167"/>
                        </a:cubicBezTo>
                        <a:cubicBezTo>
                          <a:pt x="916" y="167"/>
                          <a:pt x="916" y="167"/>
                          <a:pt x="916" y="167"/>
                        </a:cubicBezTo>
                        <a:cubicBezTo>
                          <a:pt x="916" y="166"/>
                          <a:pt x="916" y="166"/>
                          <a:pt x="916" y="166"/>
                        </a:cubicBezTo>
                        <a:cubicBezTo>
                          <a:pt x="915" y="166"/>
                          <a:pt x="915" y="166"/>
                          <a:pt x="915" y="166"/>
                        </a:cubicBezTo>
                        <a:cubicBezTo>
                          <a:pt x="913" y="167"/>
                          <a:pt x="913" y="167"/>
                          <a:pt x="913" y="167"/>
                        </a:cubicBezTo>
                        <a:cubicBezTo>
                          <a:pt x="913" y="166"/>
                          <a:pt x="913" y="166"/>
                          <a:pt x="913" y="166"/>
                        </a:cubicBezTo>
                        <a:cubicBezTo>
                          <a:pt x="912" y="166"/>
                          <a:pt x="912" y="166"/>
                          <a:pt x="912" y="166"/>
                        </a:cubicBezTo>
                        <a:cubicBezTo>
                          <a:pt x="910" y="166"/>
                          <a:pt x="910" y="166"/>
                          <a:pt x="910" y="166"/>
                        </a:cubicBezTo>
                        <a:cubicBezTo>
                          <a:pt x="910" y="167"/>
                          <a:pt x="910" y="167"/>
                          <a:pt x="910" y="167"/>
                        </a:cubicBezTo>
                        <a:cubicBezTo>
                          <a:pt x="908" y="166"/>
                          <a:pt x="908" y="166"/>
                          <a:pt x="908" y="166"/>
                        </a:cubicBezTo>
                        <a:cubicBezTo>
                          <a:pt x="908" y="165"/>
                          <a:pt x="908" y="165"/>
                          <a:pt x="908" y="165"/>
                        </a:cubicBezTo>
                        <a:cubicBezTo>
                          <a:pt x="907" y="165"/>
                          <a:pt x="907" y="165"/>
                          <a:pt x="907" y="165"/>
                        </a:cubicBezTo>
                        <a:cubicBezTo>
                          <a:pt x="905" y="165"/>
                          <a:pt x="905" y="165"/>
                          <a:pt x="905" y="165"/>
                        </a:cubicBezTo>
                        <a:cubicBezTo>
                          <a:pt x="903" y="166"/>
                          <a:pt x="903" y="166"/>
                          <a:pt x="903" y="166"/>
                        </a:cubicBezTo>
                        <a:cubicBezTo>
                          <a:pt x="902" y="162"/>
                          <a:pt x="902" y="162"/>
                          <a:pt x="902" y="162"/>
                        </a:cubicBezTo>
                        <a:cubicBezTo>
                          <a:pt x="903" y="161"/>
                          <a:pt x="903" y="161"/>
                          <a:pt x="903" y="161"/>
                        </a:cubicBezTo>
                        <a:cubicBezTo>
                          <a:pt x="901" y="159"/>
                          <a:pt x="901" y="159"/>
                          <a:pt x="901" y="159"/>
                        </a:cubicBezTo>
                        <a:cubicBezTo>
                          <a:pt x="882" y="150"/>
                          <a:pt x="882" y="150"/>
                          <a:pt x="882" y="150"/>
                        </a:cubicBezTo>
                        <a:cubicBezTo>
                          <a:pt x="878" y="147"/>
                          <a:pt x="878" y="147"/>
                          <a:pt x="878" y="147"/>
                        </a:cubicBezTo>
                        <a:cubicBezTo>
                          <a:pt x="876" y="146"/>
                          <a:pt x="876" y="146"/>
                          <a:pt x="876" y="146"/>
                        </a:cubicBezTo>
                        <a:cubicBezTo>
                          <a:pt x="876" y="141"/>
                          <a:pt x="876" y="141"/>
                          <a:pt x="876" y="141"/>
                        </a:cubicBezTo>
                        <a:cubicBezTo>
                          <a:pt x="876" y="138"/>
                          <a:pt x="876" y="138"/>
                          <a:pt x="876" y="138"/>
                        </a:cubicBezTo>
                        <a:cubicBezTo>
                          <a:pt x="876" y="134"/>
                          <a:pt x="876" y="134"/>
                          <a:pt x="876" y="134"/>
                        </a:cubicBezTo>
                        <a:cubicBezTo>
                          <a:pt x="877" y="131"/>
                          <a:pt x="877" y="131"/>
                          <a:pt x="877" y="131"/>
                        </a:cubicBezTo>
                        <a:cubicBezTo>
                          <a:pt x="877" y="128"/>
                          <a:pt x="877" y="128"/>
                          <a:pt x="877" y="128"/>
                        </a:cubicBezTo>
                        <a:cubicBezTo>
                          <a:pt x="876" y="127"/>
                          <a:pt x="876" y="127"/>
                          <a:pt x="876" y="127"/>
                        </a:cubicBezTo>
                        <a:cubicBezTo>
                          <a:pt x="871" y="122"/>
                          <a:pt x="871" y="122"/>
                          <a:pt x="871" y="122"/>
                        </a:cubicBezTo>
                        <a:cubicBezTo>
                          <a:pt x="867" y="116"/>
                          <a:pt x="867" y="116"/>
                          <a:pt x="867" y="116"/>
                        </a:cubicBezTo>
                        <a:cubicBezTo>
                          <a:pt x="866" y="113"/>
                          <a:pt x="866" y="113"/>
                          <a:pt x="866" y="113"/>
                        </a:cubicBezTo>
                        <a:cubicBezTo>
                          <a:pt x="863" y="112"/>
                          <a:pt x="863" y="112"/>
                          <a:pt x="863" y="112"/>
                        </a:cubicBezTo>
                        <a:cubicBezTo>
                          <a:pt x="857" y="110"/>
                          <a:pt x="857" y="110"/>
                          <a:pt x="857" y="110"/>
                        </a:cubicBezTo>
                        <a:cubicBezTo>
                          <a:pt x="856" y="111"/>
                          <a:pt x="856" y="111"/>
                          <a:pt x="856" y="111"/>
                        </a:cubicBezTo>
                        <a:cubicBezTo>
                          <a:pt x="854" y="112"/>
                          <a:pt x="854" y="112"/>
                          <a:pt x="854" y="112"/>
                        </a:cubicBezTo>
                        <a:cubicBezTo>
                          <a:pt x="854" y="113"/>
                          <a:pt x="854" y="113"/>
                          <a:pt x="854" y="113"/>
                        </a:cubicBezTo>
                        <a:cubicBezTo>
                          <a:pt x="853" y="115"/>
                          <a:pt x="853" y="115"/>
                          <a:pt x="853" y="115"/>
                        </a:cubicBezTo>
                        <a:cubicBezTo>
                          <a:pt x="852" y="116"/>
                          <a:pt x="852" y="116"/>
                          <a:pt x="852" y="116"/>
                        </a:cubicBezTo>
                        <a:cubicBezTo>
                          <a:pt x="843" y="117"/>
                          <a:pt x="843" y="117"/>
                          <a:pt x="843" y="117"/>
                        </a:cubicBezTo>
                        <a:cubicBezTo>
                          <a:pt x="843" y="120"/>
                          <a:pt x="843" y="120"/>
                          <a:pt x="843" y="120"/>
                        </a:cubicBezTo>
                        <a:cubicBezTo>
                          <a:pt x="842" y="120"/>
                          <a:pt x="842" y="120"/>
                          <a:pt x="842" y="120"/>
                        </a:cubicBezTo>
                        <a:cubicBezTo>
                          <a:pt x="839" y="121"/>
                          <a:pt x="839" y="121"/>
                          <a:pt x="839" y="121"/>
                        </a:cubicBezTo>
                        <a:cubicBezTo>
                          <a:pt x="838" y="122"/>
                          <a:pt x="838" y="122"/>
                          <a:pt x="838" y="122"/>
                        </a:cubicBezTo>
                        <a:cubicBezTo>
                          <a:pt x="835" y="126"/>
                          <a:pt x="835" y="126"/>
                          <a:pt x="835" y="126"/>
                        </a:cubicBezTo>
                        <a:cubicBezTo>
                          <a:pt x="832" y="123"/>
                          <a:pt x="832" y="123"/>
                          <a:pt x="832" y="123"/>
                        </a:cubicBezTo>
                        <a:cubicBezTo>
                          <a:pt x="830" y="123"/>
                          <a:pt x="830" y="123"/>
                          <a:pt x="830" y="123"/>
                        </a:cubicBezTo>
                        <a:cubicBezTo>
                          <a:pt x="816" y="118"/>
                          <a:pt x="816" y="118"/>
                          <a:pt x="816" y="118"/>
                        </a:cubicBezTo>
                        <a:cubicBezTo>
                          <a:pt x="815" y="118"/>
                          <a:pt x="815" y="118"/>
                          <a:pt x="815" y="118"/>
                        </a:cubicBezTo>
                        <a:cubicBezTo>
                          <a:pt x="815" y="122"/>
                          <a:pt x="815" y="122"/>
                          <a:pt x="815" y="122"/>
                        </a:cubicBezTo>
                        <a:cubicBezTo>
                          <a:pt x="814" y="123"/>
                          <a:pt x="814" y="123"/>
                          <a:pt x="814" y="123"/>
                        </a:cubicBezTo>
                        <a:cubicBezTo>
                          <a:pt x="812" y="123"/>
                          <a:pt x="812" y="123"/>
                          <a:pt x="812" y="123"/>
                        </a:cubicBezTo>
                        <a:cubicBezTo>
                          <a:pt x="803" y="123"/>
                          <a:pt x="803" y="123"/>
                          <a:pt x="803" y="123"/>
                        </a:cubicBezTo>
                        <a:cubicBezTo>
                          <a:pt x="793" y="121"/>
                          <a:pt x="793" y="121"/>
                          <a:pt x="793" y="121"/>
                        </a:cubicBezTo>
                        <a:cubicBezTo>
                          <a:pt x="791" y="121"/>
                          <a:pt x="791" y="121"/>
                          <a:pt x="791" y="121"/>
                        </a:cubicBezTo>
                        <a:cubicBezTo>
                          <a:pt x="785" y="123"/>
                          <a:pt x="785" y="123"/>
                          <a:pt x="785" y="123"/>
                        </a:cubicBezTo>
                        <a:cubicBezTo>
                          <a:pt x="784" y="122"/>
                          <a:pt x="784" y="122"/>
                          <a:pt x="784" y="122"/>
                        </a:cubicBezTo>
                        <a:cubicBezTo>
                          <a:pt x="781" y="120"/>
                          <a:pt x="781" y="120"/>
                          <a:pt x="781" y="120"/>
                        </a:cubicBezTo>
                        <a:cubicBezTo>
                          <a:pt x="784" y="113"/>
                          <a:pt x="784" y="113"/>
                          <a:pt x="784" y="113"/>
                        </a:cubicBezTo>
                        <a:cubicBezTo>
                          <a:pt x="786" y="104"/>
                          <a:pt x="786" y="104"/>
                          <a:pt x="786" y="104"/>
                        </a:cubicBezTo>
                        <a:cubicBezTo>
                          <a:pt x="786" y="102"/>
                          <a:pt x="786" y="102"/>
                          <a:pt x="786" y="102"/>
                        </a:cubicBezTo>
                        <a:cubicBezTo>
                          <a:pt x="777" y="97"/>
                          <a:pt x="777" y="97"/>
                          <a:pt x="777" y="97"/>
                        </a:cubicBezTo>
                        <a:cubicBezTo>
                          <a:pt x="775" y="94"/>
                          <a:pt x="775" y="94"/>
                          <a:pt x="775" y="94"/>
                        </a:cubicBezTo>
                        <a:cubicBezTo>
                          <a:pt x="766" y="97"/>
                          <a:pt x="766" y="97"/>
                          <a:pt x="766" y="97"/>
                        </a:cubicBezTo>
                        <a:cubicBezTo>
                          <a:pt x="765" y="98"/>
                          <a:pt x="765" y="98"/>
                          <a:pt x="765" y="98"/>
                        </a:cubicBezTo>
                        <a:cubicBezTo>
                          <a:pt x="757" y="97"/>
                          <a:pt x="757" y="97"/>
                          <a:pt x="757" y="97"/>
                        </a:cubicBezTo>
                        <a:cubicBezTo>
                          <a:pt x="756" y="82"/>
                          <a:pt x="756" y="82"/>
                          <a:pt x="756" y="82"/>
                        </a:cubicBezTo>
                        <a:cubicBezTo>
                          <a:pt x="756" y="80"/>
                          <a:pt x="756" y="80"/>
                          <a:pt x="756" y="80"/>
                        </a:cubicBezTo>
                        <a:cubicBezTo>
                          <a:pt x="755" y="79"/>
                          <a:pt x="755" y="79"/>
                          <a:pt x="755" y="79"/>
                        </a:cubicBezTo>
                        <a:cubicBezTo>
                          <a:pt x="753" y="79"/>
                          <a:pt x="753" y="79"/>
                          <a:pt x="753" y="79"/>
                        </a:cubicBezTo>
                        <a:cubicBezTo>
                          <a:pt x="753" y="78"/>
                          <a:pt x="753" y="78"/>
                          <a:pt x="753" y="78"/>
                        </a:cubicBezTo>
                        <a:cubicBezTo>
                          <a:pt x="753" y="75"/>
                          <a:pt x="753" y="75"/>
                          <a:pt x="753" y="75"/>
                        </a:cubicBezTo>
                        <a:cubicBezTo>
                          <a:pt x="752" y="73"/>
                          <a:pt x="752" y="73"/>
                          <a:pt x="752" y="73"/>
                        </a:cubicBezTo>
                        <a:cubicBezTo>
                          <a:pt x="741" y="58"/>
                          <a:pt x="741" y="58"/>
                          <a:pt x="741" y="58"/>
                        </a:cubicBezTo>
                        <a:cubicBezTo>
                          <a:pt x="746" y="48"/>
                          <a:pt x="746" y="48"/>
                          <a:pt x="746" y="48"/>
                        </a:cubicBezTo>
                        <a:cubicBezTo>
                          <a:pt x="751" y="43"/>
                          <a:pt x="751" y="43"/>
                          <a:pt x="751" y="43"/>
                        </a:cubicBezTo>
                        <a:cubicBezTo>
                          <a:pt x="751" y="40"/>
                          <a:pt x="751" y="40"/>
                          <a:pt x="751" y="40"/>
                        </a:cubicBezTo>
                        <a:cubicBezTo>
                          <a:pt x="746" y="24"/>
                          <a:pt x="746" y="24"/>
                          <a:pt x="746" y="24"/>
                        </a:cubicBezTo>
                        <a:cubicBezTo>
                          <a:pt x="745" y="21"/>
                          <a:pt x="745" y="21"/>
                          <a:pt x="745" y="21"/>
                        </a:cubicBezTo>
                        <a:cubicBezTo>
                          <a:pt x="739" y="21"/>
                          <a:pt x="739" y="21"/>
                          <a:pt x="739" y="21"/>
                        </a:cubicBezTo>
                        <a:cubicBezTo>
                          <a:pt x="737" y="21"/>
                          <a:pt x="737" y="21"/>
                          <a:pt x="737" y="21"/>
                        </a:cubicBezTo>
                        <a:cubicBezTo>
                          <a:pt x="735" y="21"/>
                          <a:pt x="735" y="21"/>
                          <a:pt x="735" y="21"/>
                        </a:cubicBezTo>
                        <a:cubicBezTo>
                          <a:pt x="735" y="19"/>
                          <a:pt x="735" y="19"/>
                          <a:pt x="735" y="19"/>
                        </a:cubicBezTo>
                        <a:cubicBezTo>
                          <a:pt x="733" y="18"/>
                          <a:pt x="733" y="18"/>
                          <a:pt x="733" y="18"/>
                        </a:cubicBezTo>
                        <a:cubicBezTo>
                          <a:pt x="733" y="16"/>
                          <a:pt x="733" y="16"/>
                          <a:pt x="733" y="16"/>
                        </a:cubicBezTo>
                        <a:cubicBezTo>
                          <a:pt x="735" y="14"/>
                          <a:pt x="735" y="14"/>
                          <a:pt x="735" y="14"/>
                        </a:cubicBezTo>
                        <a:cubicBezTo>
                          <a:pt x="733" y="14"/>
                          <a:pt x="733" y="14"/>
                          <a:pt x="733" y="14"/>
                        </a:cubicBezTo>
                        <a:cubicBezTo>
                          <a:pt x="732" y="14"/>
                          <a:pt x="732" y="14"/>
                          <a:pt x="732" y="14"/>
                        </a:cubicBezTo>
                        <a:cubicBezTo>
                          <a:pt x="731" y="15"/>
                          <a:pt x="731" y="15"/>
                          <a:pt x="731" y="15"/>
                        </a:cubicBezTo>
                        <a:cubicBezTo>
                          <a:pt x="729" y="15"/>
                          <a:pt x="729" y="15"/>
                          <a:pt x="729" y="15"/>
                        </a:cubicBezTo>
                        <a:cubicBezTo>
                          <a:pt x="728" y="16"/>
                          <a:pt x="728" y="16"/>
                          <a:pt x="728" y="16"/>
                        </a:cubicBezTo>
                        <a:cubicBezTo>
                          <a:pt x="728" y="19"/>
                          <a:pt x="728" y="19"/>
                          <a:pt x="728" y="19"/>
                        </a:cubicBezTo>
                        <a:cubicBezTo>
                          <a:pt x="727" y="20"/>
                          <a:pt x="727" y="20"/>
                          <a:pt x="727" y="20"/>
                        </a:cubicBezTo>
                        <a:cubicBezTo>
                          <a:pt x="726" y="21"/>
                          <a:pt x="726" y="21"/>
                          <a:pt x="726" y="21"/>
                        </a:cubicBezTo>
                        <a:cubicBezTo>
                          <a:pt x="725" y="23"/>
                          <a:pt x="725" y="23"/>
                          <a:pt x="725" y="23"/>
                        </a:cubicBezTo>
                        <a:cubicBezTo>
                          <a:pt x="725" y="24"/>
                          <a:pt x="725" y="24"/>
                          <a:pt x="725" y="24"/>
                        </a:cubicBezTo>
                        <a:cubicBezTo>
                          <a:pt x="725" y="25"/>
                          <a:pt x="725" y="25"/>
                          <a:pt x="725" y="25"/>
                        </a:cubicBezTo>
                        <a:cubicBezTo>
                          <a:pt x="725" y="26"/>
                          <a:pt x="725" y="26"/>
                          <a:pt x="725" y="26"/>
                        </a:cubicBezTo>
                        <a:cubicBezTo>
                          <a:pt x="725" y="29"/>
                          <a:pt x="725" y="29"/>
                          <a:pt x="725" y="29"/>
                        </a:cubicBezTo>
                        <a:cubicBezTo>
                          <a:pt x="723" y="30"/>
                          <a:pt x="723" y="30"/>
                          <a:pt x="723" y="30"/>
                        </a:cubicBezTo>
                        <a:cubicBezTo>
                          <a:pt x="723" y="33"/>
                          <a:pt x="723" y="33"/>
                          <a:pt x="723" y="33"/>
                        </a:cubicBezTo>
                        <a:cubicBezTo>
                          <a:pt x="722" y="34"/>
                          <a:pt x="722" y="34"/>
                          <a:pt x="722" y="34"/>
                        </a:cubicBezTo>
                        <a:cubicBezTo>
                          <a:pt x="720" y="35"/>
                          <a:pt x="720" y="35"/>
                          <a:pt x="720" y="35"/>
                        </a:cubicBezTo>
                        <a:cubicBezTo>
                          <a:pt x="706" y="48"/>
                          <a:pt x="706" y="48"/>
                          <a:pt x="706" y="48"/>
                        </a:cubicBezTo>
                        <a:cubicBezTo>
                          <a:pt x="702" y="50"/>
                          <a:pt x="702" y="50"/>
                          <a:pt x="702" y="50"/>
                        </a:cubicBezTo>
                        <a:cubicBezTo>
                          <a:pt x="701" y="51"/>
                          <a:pt x="701" y="51"/>
                          <a:pt x="701" y="51"/>
                        </a:cubicBezTo>
                        <a:cubicBezTo>
                          <a:pt x="699" y="54"/>
                          <a:pt x="699" y="54"/>
                          <a:pt x="699" y="54"/>
                        </a:cubicBezTo>
                        <a:cubicBezTo>
                          <a:pt x="697" y="55"/>
                          <a:pt x="697" y="55"/>
                          <a:pt x="697" y="55"/>
                        </a:cubicBezTo>
                        <a:cubicBezTo>
                          <a:pt x="694" y="55"/>
                          <a:pt x="694" y="55"/>
                          <a:pt x="694" y="55"/>
                        </a:cubicBezTo>
                        <a:cubicBezTo>
                          <a:pt x="696" y="53"/>
                          <a:pt x="696" y="53"/>
                          <a:pt x="696" y="53"/>
                        </a:cubicBezTo>
                        <a:cubicBezTo>
                          <a:pt x="696" y="51"/>
                          <a:pt x="696" y="51"/>
                          <a:pt x="696" y="51"/>
                        </a:cubicBezTo>
                        <a:cubicBezTo>
                          <a:pt x="694" y="51"/>
                          <a:pt x="694" y="51"/>
                          <a:pt x="694" y="51"/>
                        </a:cubicBezTo>
                        <a:cubicBezTo>
                          <a:pt x="694" y="49"/>
                          <a:pt x="694" y="49"/>
                          <a:pt x="694" y="49"/>
                        </a:cubicBezTo>
                        <a:cubicBezTo>
                          <a:pt x="693" y="48"/>
                          <a:pt x="693" y="48"/>
                          <a:pt x="693" y="48"/>
                        </a:cubicBezTo>
                        <a:cubicBezTo>
                          <a:pt x="691" y="47"/>
                          <a:pt x="691" y="47"/>
                          <a:pt x="691" y="47"/>
                        </a:cubicBezTo>
                        <a:cubicBezTo>
                          <a:pt x="689" y="45"/>
                          <a:pt x="689" y="45"/>
                          <a:pt x="689" y="45"/>
                        </a:cubicBezTo>
                        <a:cubicBezTo>
                          <a:pt x="688" y="44"/>
                          <a:pt x="688" y="44"/>
                          <a:pt x="688" y="44"/>
                        </a:cubicBezTo>
                        <a:cubicBezTo>
                          <a:pt x="685" y="44"/>
                          <a:pt x="685" y="44"/>
                          <a:pt x="685" y="44"/>
                        </a:cubicBezTo>
                        <a:cubicBezTo>
                          <a:pt x="683" y="45"/>
                          <a:pt x="683" y="45"/>
                          <a:pt x="683" y="45"/>
                        </a:cubicBezTo>
                        <a:cubicBezTo>
                          <a:pt x="680" y="47"/>
                          <a:pt x="680" y="47"/>
                          <a:pt x="680" y="47"/>
                        </a:cubicBezTo>
                        <a:cubicBezTo>
                          <a:pt x="680" y="45"/>
                          <a:pt x="680" y="45"/>
                          <a:pt x="680" y="45"/>
                        </a:cubicBezTo>
                        <a:cubicBezTo>
                          <a:pt x="679" y="45"/>
                          <a:pt x="679" y="45"/>
                          <a:pt x="679" y="45"/>
                        </a:cubicBezTo>
                        <a:cubicBezTo>
                          <a:pt x="678" y="44"/>
                          <a:pt x="678" y="44"/>
                          <a:pt x="678" y="44"/>
                        </a:cubicBezTo>
                        <a:cubicBezTo>
                          <a:pt x="677" y="45"/>
                          <a:pt x="677" y="45"/>
                          <a:pt x="677" y="45"/>
                        </a:cubicBezTo>
                        <a:cubicBezTo>
                          <a:pt x="674" y="44"/>
                          <a:pt x="674" y="44"/>
                          <a:pt x="674" y="44"/>
                        </a:cubicBezTo>
                        <a:cubicBezTo>
                          <a:pt x="669" y="44"/>
                          <a:pt x="669" y="44"/>
                          <a:pt x="669" y="44"/>
                        </a:cubicBezTo>
                        <a:cubicBezTo>
                          <a:pt x="660" y="44"/>
                          <a:pt x="660" y="44"/>
                          <a:pt x="660" y="44"/>
                        </a:cubicBezTo>
                        <a:cubicBezTo>
                          <a:pt x="659" y="45"/>
                          <a:pt x="659" y="45"/>
                          <a:pt x="659" y="45"/>
                        </a:cubicBezTo>
                        <a:cubicBezTo>
                          <a:pt x="658" y="44"/>
                          <a:pt x="658" y="44"/>
                          <a:pt x="658" y="44"/>
                        </a:cubicBezTo>
                        <a:cubicBezTo>
                          <a:pt x="656" y="43"/>
                          <a:pt x="656" y="43"/>
                          <a:pt x="656" y="43"/>
                        </a:cubicBezTo>
                        <a:cubicBezTo>
                          <a:pt x="655" y="43"/>
                          <a:pt x="655" y="43"/>
                          <a:pt x="655" y="43"/>
                        </a:cubicBezTo>
                        <a:cubicBezTo>
                          <a:pt x="654" y="43"/>
                          <a:pt x="654" y="43"/>
                          <a:pt x="654" y="43"/>
                        </a:cubicBezTo>
                        <a:cubicBezTo>
                          <a:pt x="654" y="40"/>
                          <a:pt x="654" y="40"/>
                          <a:pt x="654" y="40"/>
                        </a:cubicBezTo>
                        <a:cubicBezTo>
                          <a:pt x="654" y="39"/>
                          <a:pt x="654" y="39"/>
                          <a:pt x="654" y="39"/>
                        </a:cubicBezTo>
                        <a:cubicBezTo>
                          <a:pt x="654" y="36"/>
                          <a:pt x="654" y="36"/>
                          <a:pt x="654" y="36"/>
                        </a:cubicBezTo>
                        <a:cubicBezTo>
                          <a:pt x="654" y="35"/>
                          <a:pt x="654" y="35"/>
                          <a:pt x="654" y="35"/>
                        </a:cubicBezTo>
                        <a:cubicBezTo>
                          <a:pt x="655" y="35"/>
                          <a:pt x="655" y="35"/>
                          <a:pt x="655" y="35"/>
                        </a:cubicBezTo>
                        <a:cubicBezTo>
                          <a:pt x="656" y="35"/>
                          <a:pt x="656" y="35"/>
                          <a:pt x="656" y="35"/>
                        </a:cubicBezTo>
                        <a:cubicBezTo>
                          <a:pt x="659" y="35"/>
                          <a:pt x="659" y="35"/>
                          <a:pt x="659" y="35"/>
                        </a:cubicBezTo>
                        <a:cubicBezTo>
                          <a:pt x="660" y="36"/>
                          <a:pt x="660" y="36"/>
                          <a:pt x="660" y="36"/>
                        </a:cubicBezTo>
                        <a:cubicBezTo>
                          <a:pt x="661" y="36"/>
                          <a:pt x="661" y="36"/>
                          <a:pt x="661" y="36"/>
                        </a:cubicBezTo>
                        <a:cubicBezTo>
                          <a:pt x="664" y="36"/>
                          <a:pt x="664" y="36"/>
                          <a:pt x="664" y="36"/>
                        </a:cubicBezTo>
                        <a:cubicBezTo>
                          <a:pt x="667" y="36"/>
                          <a:pt x="667" y="36"/>
                          <a:pt x="667" y="36"/>
                        </a:cubicBezTo>
                        <a:cubicBezTo>
                          <a:pt x="668" y="38"/>
                          <a:pt x="668" y="38"/>
                          <a:pt x="668" y="38"/>
                        </a:cubicBezTo>
                        <a:cubicBezTo>
                          <a:pt x="670" y="39"/>
                          <a:pt x="670" y="39"/>
                          <a:pt x="670" y="39"/>
                        </a:cubicBezTo>
                        <a:cubicBezTo>
                          <a:pt x="670" y="40"/>
                          <a:pt x="670" y="40"/>
                          <a:pt x="670" y="40"/>
                        </a:cubicBezTo>
                        <a:cubicBezTo>
                          <a:pt x="673" y="40"/>
                          <a:pt x="673" y="40"/>
                          <a:pt x="673" y="40"/>
                        </a:cubicBezTo>
                        <a:cubicBezTo>
                          <a:pt x="672" y="39"/>
                          <a:pt x="672" y="39"/>
                          <a:pt x="672" y="39"/>
                        </a:cubicBezTo>
                        <a:cubicBezTo>
                          <a:pt x="670" y="36"/>
                          <a:pt x="670" y="36"/>
                          <a:pt x="670" y="36"/>
                        </a:cubicBezTo>
                        <a:cubicBezTo>
                          <a:pt x="670" y="33"/>
                          <a:pt x="670" y="33"/>
                          <a:pt x="670" y="33"/>
                        </a:cubicBezTo>
                        <a:cubicBezTo>
                          <a:pt x="670" y="28"/>
                          <a:pt x="670" y="28"/>
                          <a:pt x="670" y="28"/>
                        </a:cubicBezTo>
                        <a:cubicBezTo>
                          <a:pt x="672" y="25"/>
                          <a:pt x="672" y="25"/>
                          <a:pt x="672" y="25"/>
                        </a:cubicBezTo>
                        <a:cubicBezTo>
                          <a:pt x="673" y="24"/>
                          <a:pt x="673" y="24"/>
                          <a:pt x="673" y="24"/>
                        </a:cubicBezTo>
                        <a:cubicBezTo>
                          <a:pt x="674" y="24"/>
                          <a:pt x="674" y="24"/>
                          <a:pt x="674" y="24"/>
                        </a:cubicBezTo>
                        <a:cubicBezTo>
                          <a:pt x="675" y="24"/>
                          <a:pt x="675" y="24"/>
                          <a:pt x="675" y="24"/>
                        </a:cubicBezTo>
                        <a:cubicBezTo>
                          <a:pt x="677" y="24"/>
                          <a:pt x="677" y="24"/>
                          <a:pt x="677" y="24"/>
                        </a:cubicBezTo>
                        <a:cubicBezTo>
                          <a:pt x="675" y="23"/>
                          <a:pt x="675" y="23"/>
                          <a:pt x="675" y="23"/>
                        </a:cubicBezTo>
                        <a:cubicBezTo>
                          <a:pt x="674" y="21"/>
                          <a:pt x="674" y="21"/>
                          <a:pt x="674" y="21"/>
                        </a:cubicBezTo>
                        <a:cubicBezTo>
                          <a:pt x="674" y="20"/>
                          <a:pt x="674" y="20"/>
                          <a:pt x="674" y="20"/>
                        </a:cubicBezTo>
                        <a:cubicBezTo>
                          <a:pt x="677" y="16"/>
                          <a:pt x="677" y="16"/>
                          <a:pt x="677" y="16"/>
                        </a:cubicBezTo>
                        <a:cubicBezTo>
                          <a:pt x="677" y="15"/>
                          <a:pt x="677" y="15"/>
                          <a:pt x="677" y="15"/>
                        </a:cubicBezTo>
                        <a:cubicBezTo>
                          <a:pt x="677" y="12"/>
                          <a:pt x="677" y="12"/>
                          <a:pt x="677" y="12"/>
                        </a:cubicBezTo>
                        <a:cubicBezTo>
                          <a:pt x="673" y="12"/>
                          <a:pt x="673" y="12"/>
                          <a:pt x="673" y="12"/>
                        </a:cubicBezTo>
                        <a:cubicBezTo>
                          <a:pt x="672" y="12"/>
                          <a:pt x="672" y="12"/>
                          <a:pt x="672" y="12"/>
                        </a:cubicBezTo>
                        <a:cubicBezTo>
                          <a:pt x="670" y="11"/>
                          <a:pt x="670" y="11"/>
                          <a:pt x="670" y="11"/>
                        </a:cubicBezTo>
                        <a:cubicBezTo>
                          <a:pt x="670" y="9"/>
                          <a:pt x="670" y="9"/>
                          <a:pt x="670" y="9"/>
                        </a:cubicBezTo>
                        <a:cubicBezTo>
                          <a:pt x="670" y="7"/>
                          <a:pt x="670" y="7"/>
                          <a:pt x="670" y="7"/>
                        </a:cubicBezTo>
                        <a:cubicBezTo>
                          <a:pt x="669" y="6"/>
                          <a:pt x="669" y="6"/>
                          <a:pt x="669" y="6"/>
                        </a:cubicBezTo>
                        <a:cubicBezTo>
                          <a:pt x="665" y="4"/>
                          <a:pt x="665" y="4"/>
                          <a:pt x="665" y="4"/>
                        </a:cubicBezTo>
                        <a:cubicBezTo>
                          <a:pt x="664" y="4"/>
                          <a:pt x="664" y="4"/>
                          <a:pt x="664" y="4"/>
                        </a:cubicBezTo>
                        <a:cubicBezTo>
                          <a:pt x="663" y="4"/>
                          <a:pt x="663" y="4"/>
                          <a:pt x="663" y="4"/>
                        </a:cubicBezTo>
                        <a:cubicBezTo>
                          <a:pt x="660" y="4"/>
                          <a:pt x="660" y="4"/>
                          <a:pt x="660" y="4"/>
                        </a:cubicBezTo>
                        <a:cubicBezTo>
                          <a:pt x="660" y="2"/>
                          <a:pt x="660" y="2"/>
                          <a:pt x="660" y="2"/>
                        </a:cubicBezTo>
                        <a:cubicBezTo>
                          <a:pt x="660" y="1"/>
                          <a:pt x="660" y="1"/>
                          <a:pt x="660" y="1"/>
                        </a:cubicBezTo>
                        <a:cubicBezTo>
                          <a:pt x="659" y="0"/>
                          <a:pt x="659" y="0"/>
                          <a:pt x="659" y="0"/>
                        </a:cubicBezTo>
                        <a:cubicBezTo>
                          <a:pt x="658" y="0"/>
                          <a:pt x="658" y="0"/>
                          <a:pt x="658" y="0"/>
                        </a:cubicBezTo>
                        <a:cubicBezTo>
                          <a:pt x="654" y="1"/>
                          <a:pt x="654" y="1"/>
                          <a:pt x="654" y="1"/>
                        </a:cubicBezTo>
                        <a:cubicBezTo>
                          <a:pt x="653" y="1"/>
                          <a:pt x="653" y="1"/>
                          <a:pt x="653" y="1"/>
                        </a:cubicBezTo>
                        <a:cubicBezTo>
                          <a:pt x="653" y="4"/>
                          <a:pt x="653" y="4"/>
                          <a:pt x="653" y="4"/>
                        </a:cubicBezTo>
                        <a:cubicBezTo>
                          <a:pt x="652" y="5"/>
                          <a:pt x="652" y="5"/>
                          <a:pt x="652" y="5"/>
                        </a:cubicBezTo>
                        <a:cubicBezTo>
                          <a:pt x="649" y="7"/>
                          <a:pt x="649" y="7"/>
                          <a:pt x="649" y="7"/>
                        </a:cubicBezTo>
                        <a:cubicBezTo>
                          <a:pt x="648" y="9"/>
                          <a:pt x="648" y="9"/>
                          <a:pt x="648" y="9"/>
                        </a:cubicBezTo>
                        <a:cubicBezTo>
                          <a:pt x="645" y="10"/>
                          <a:pt x="645" y="10"/>
                          <a:pt x="645" y="10"/>
                        </a:cubicBezTo>
                        <a:cubicBezTo>
                          <a:pt x="643" y="14"/>
                          <a:pt x="643" y="14"/>
                          <a:pt x="643" y="14"/>
                        </a:cubicBezTo>
                        <a:cubicBezTo>
                          <a:pt x="641" y="15"/>
                          <a:pt x="641" y="15"/>
                          <a:pt x="641" y="15"/>
                        </a:cubicBezTo>
                        <a:cubicBezTo>
                          <a:pt x="640" y="16"/>
                          <a:pt x="640" y="16"/>
                          <a:pt x="640" y="16"/>
                        </a:cubicBezTo>
                        <a:cubicBezTo>
                          <a:pt x="638" y="16"/>
                          <a:pt x="638" y="16"/>
                          <a:pt x="638" y="16"/>
                        </a:cubicBezTo>
                        <a:cubicBezTo>
                          <a:pt x="638" y="18"/>
                          <a:pt x="638" y="18"/>
                          <a:pt x="638" y="18"/>
                        </a:cubicBezTo>
                        <a:cubicBezTo>
                          <a:pt x="634" y="24"/>
                          <a:pt x="634" y="24"/>
                          <a:pt x="634" y="24"/>
                        </a:cubicBezTo>
                        <a:cubicBezTo>
                          <a:pt x="631" y="24"/>
                          <a:pt x="631" y="24"/>
                          <a:pt x="631" y="24"/>
                        </a:cubicBezTo>
                        <a:cubicBezTo>
                          <a:pt x="628" y="26"/>
                          <a:pt x="628" y="26"/>
                          <a:pt x="628" y="26"/>
                        </a:cubicBezTo>
                        <a:cubicBezTo>
                          <a:pt x="626" y="26"/>
                          <a:pt x="626" y="26"/>
                          <a:pt x="626" y="26"/>
                        </a:cubicBezTo>
                        <a:cubicBezTo>
                          <a:pt x="625" y="30"/>
                          <a:pt x="625" y="30"/>
                          <a:pt x="625" y="30"/>
                        </a:cubicBezTo>
                        <a:cubicBezTo>
                          <a:pt x="626" y="35"/>
                          <a:pt x="626" y="35"/>
                          <a:pt x="626" y="35"/>
                        </a:cubicBezTo>
                        <a:cubicBezTo>
                          <a:pt x="625" y="35"/>
                          <a:pt x="625" y="35"/>
                          <a:pt x="625" y="35"/>
                        </a:cubicBezTo>
                        <a:cubicBezTo>
                          <a:pt x="623" y="35"/>
                          <a:pt x="623" y="35"/>
                          <a:pt x="623" y="35"/>
                        </a:cubicBezTo>
                        <a:cubicBezTo>
                          <a:pt x="621" y="35"/>
                          <a:pt x="621" y="35"/>
                          <a:pt x="621" y="35"/>
                        </a:cubicBezTo>
                        <a:cubicBezTo>
                          <a:pt x="619" y="36"/>
                          <a:pt x="619" y="36"/>
                          <a:pt x="619" y="36"/>
                        </a:cubicBezTo>
                        <a:cubicBezTo>
                          <a:pt x="617" y="36"/>
                          <a:pt x="617" y="36"/>
                          <a:pt x="617" y="36"/>
                        </a:cubicBezTo>
                        <a:cubicBezTo>
                          <a:pt x="612" y="34"/>
                          <a:pt x="612" y="34"/>
                          <a:pt x="612" y="34"/>
                        </a:cubicBezTo>
                        <a:cubicBezTo>
                          <a:pt x="610" y="33"/>
                          <a:pt x="610" y="33"/>
                          <a:pt x="610" y="33"/>
                        </a:cubicBezTo>
                        <a:cubicBezTo>
                          <a:pt x="607" y="33"/>
                          <a:pt x="607" y="33"/>
                          <a:pt x="607" y="33"/>
                        </a:cubicBezTo>
                        <a:cubicBezTo>
                          <a:pt x="606" y="31"/>
                          <a:pt x="606" y="31"/>
                          <a:pt x="606" y="31"/>
                        </a:cubicBezTo>
                        <a:cubicBezTo>
                          <a:pt x="604" y="30"/>
                          <a:pt x="604" y="30"/>
                          <a:pt x="604" y="30"/>
                        </a:cubicBezTo>
                        <a:cubicBezTo>
                          <a:pt x="602" y="31"/>
                          <a:pt x="602" y="31"/>
                          <a:pt x="602" y="31"/>
                        </a:cubicBezTo>
                        <a:cubicBezTo>
                          <a:pt x="601" y="30"/>
                          <a:pt x="601" y="30"/>
                          <a:pt x="601" y="30"/>
                        </a:cubicBezTo>
                        <a:cubicBezTo>
                          <a:pt x="595" y="31"/>
                          <a:pt x="595" y="31"/>
                          <a:pt x="595" y="31"/>
                        </a:cubicBezTo>
                        <a:cubicBezTo>
                          <a:pt x="587" y="34"/>
                          <a:pt x="587" y="34"/>
                          <a:pt x="587" y="34"/>
                        </a:cubicBezTo>
                        <a:cubicBezTo>
                          <a:pt x="587" y="29"/>
                          <a:pt x="587" y="29"/>
                          <a:pt x="587" y="29"/>
                        </a:cubicBezTo>
                        <a:cubicBezTo>
                          <a:pt x="586" y="26"/>
                          <a:pt x="586" y="26"/>
                          <a:pt x="586" y="26"/>
                        </a:cubicBezTo>
                        <a:cubicBezTo>
                          <a:pt x="587" y="20"/>
                          <a:pt x="587" y="20"/>
                          <a:pt x="587" y="20"/>
                        </a:cubicBezTo>
                        <a:cubicBezTo>
                          <a:pt x="588" y="18"/>
                          <a:pt x="588" y="18"/>
                          <a:pt x="588" y="18"/>
                        </a:cubicBezTo>
                        <a:cubicBezTo>
                          <a:pt x="591" y="15"/>
                          <a:pt x="591" y="15"/>
                          <a:pt x="591" y="15"/>
                        </a:cubicBezTo>
                        <a:cubicBezTo>
                          <a:pt x="593" y="11"/>
                          <a:pt x="593" y="11"/>
                          <a:pt x="593" y="11"/>
                        </a:cubicBezTo>
                        <a:cubicBezTo>
                          <a:pt x="592" y="9"/>
                          <a:pt x="592" y="9"/>
                          <a:pt x="592" y="9"/>
                        </a:cubicBezTo>
                        <a:cubicBezTo>
                          <a:pt x="590" y="6"/>
                          <a:pt x="590" y="6"/>
                          <a:pt x="590" y="6"/>
                        </a:cubicBezTo>
                        <a:cubicBezTo>
                          <a:pt x="576" y="7"/>
                          <a:pt x="576" y="7"/>
                          <a:pt x="576" y="7"/>
                        </a:cubicBezTo>
                        <a:cubicBezTo>
                          <a:pt x="573" y="6"/>
                          <a:pt x="573" y="6"/>
                          <a:pt x="573" y="6"/>
                        </a:cubicBezTo>
                        <a:cubicBezTo>
                          <a:pt x="571" y="6"/>
                          <a:pt x="571" y="6"/>
                          <a:pt x="571" y="6"/>
                        </a:cubicBezTo>
                        <a:cubicBezTo>
                          <a:pt x="570" y="9"/>
                          <a:pt x="570" y="9"/>
                          <a:pt x="570" y="9"/>
                        </a:cubicBezTo>
                        <a:cubicBezTo>
                          <a:pt x="568" y="10"/>
                          <a:pt x="568" y="10"/>
                          <a:pt x="568" y="10"/>
                        </a:cubicBezTo>
                        <a:cubicBezTo>
                          <a:pt x="566" y="10"/>
                          <a:pt x="566" y="10"/>
                          <a:pt x="566" y="10"/>
                        </a:cubicBezTo>
                        <a:cubicBezTo>
                          <a:pt x="565" y="10"/>
                          <a:pt x="565" y="10"/>
                          <a:pt x="565" y="10"/>
                        </a:cubicBezTo>
                        <a:cubicBezTo>
                          <a:pt x="562" y="10"/>
                          <a:pt x="562" y="10"/>
                          <a:pt x="562" y="10"/>
                        </a:cubicBezTo>
                        <a:cubicBezTo>
                          <a:pt x="557" y="11"/>
                          <a:pt x="557" y="11"/>
                          <a:pt x="557" y="11"/>
                        </a:cubicBezTo>
                        <a:cubicBezTo>
                          <a:pt x="553" y="14"/>
                          <a:pt x="553" y="14"/>
                          <a:pt x="553" y="14"/>
                        </a:cubicBezTo>
                        <a:cubicBezTo>
                          <a:pt x="548" y="16"/>
                          <a:pt x="548" y="16"/>
                          <a:pt x="548" y="16"/>
                        </a:cubicBezTo>
                        <a:cubicBezTo>
                          <a:pt x="547" y="18"/>
                          <a:pt x="547" y="18"/>
                          <a:pt x="547" y="18"/>
                        </a:cubicBezTo>
                        <a:cubicBezTo>
                          <a:pt x="546" y="18"/>
                          <a:pt x="546" y="18"/>
                          <a:pt x="546" y="18"/>
                        </a:cubicBezTo>
                        <a:cubicBezTo>
                          <a:pt x="544" y="18"/>
                          <a:pt x="544" y="18"/>
                          <a:pt x="544" y="18"/>
                        </a:cubicBezTo>
                        <a:cubicBezTo>
                          <a:pt x="543" y="19"/>
                          <a:pt x="543" y="19"/>
                          <a:pt x="543" y="19"/>
                        </a:cubicBezTo>
                        <a:cubicBezTo>
                          <a:pt x="543" y="20"/>
                          <a:pt x="543" y="20"/>
                          <a:pt x="543" y="20"/>
                        </a:cubicBezTo>
                        <a:cubicBezTo>
                          <a:pt x="544" y="20"/>
                          <a:pt x="544" y="20"/>
                          <a:pt x="544" y="20"/>
                        </a:cubicBezTo>
                        <a:cubicBezTo>
                          <a:pt x="546" y="19"/>
                          <a:pt x="546" y="19"/>
                          <a:pt x="546" y="19"/>
                        </a:cubicBezTo>
                        <a:cubicBezTo>
                          <a:pt x="548" y="21"/>
                          <a:pt x="548" y="21"/>
                          <a:pt x="548" y="21"/>
                        </a:cubicBezTo>
                        <a:cubicBezTo>
                          <a:pt x="547" y="23"/>
                          <a:pt x="547" y="23"/>
                          <a:pt x="547" y="23"/>
                        </a:cubicBezTo>
                        <a:cubicBezTo>
                          <a:pt x="547" y="24"/>
                          <a:pt x="547" y="24"/>
                          <a:pt x="547" y="24"/>
                        </a:cubicBezTo>
                        <a:cubicBezTo>
                          <a:pt x="548" y="25"/>
                          <a:pt x="548" y="25"/>
                          <a:pt x="548" y="25"/>
                        </a:cubicBezTo>
                        <a:cubicBezTo>
                          <a:pt x="548" y="26"/>
                          <a:pt x="548" y="26"/>
                          <a:pt x="548" y="26"/>
                        </a:cubicBezTo>
                        <a:cubicBezTo>
                          <a:pt x="547" y="26"/>
                          <a:pt x="547" y="26"/>
                          <a:pt x="547" y="26"/>
                        </a:cubicBezTo>
                        <a:cubicBezTo>
                          <a:pt x="547" y="29"/>
                          <a:pt x="547" y="29"/>
                          <a:pt x="547" y="29"/>
                        </a:cubicBezTo>
                        <a:cubicBezTo>
                          <a:pt x="546" y="30"/>
                          <a:pt x="546" y="30"/>
                          <a:pt x="546" y="30"/>
                        </a:cubicBezTo>
                        <a:cubicBezTo>
                          <a:pt x="544" y="30"/>
                          <a:pt x="544" y="30"/>
                          <a:pt x="544" y="30"/>
                        </a:cubicBezTo>
                        <a:cubicBezTo>
                          <a:pt x="544" y="31"/>
                          <a:pt x="544" y="31"/>
                          <a:pt x="544" y="31"/>
                        </a:cubicBezTo>
                        <a:cubicBezTo>
                          <a:pt x="543" y="33"/>
                          <a:pt x="543" y="33"/>
                          <a:pt x="543" y="33"/>
                        </a:cubicBezTo>
                        <a:cubicBezTo>
                          <a:pt x="546" y="36"/>
                          <a:pt x="546" y="36"/>
                          <a:pt x="546" y="36"/>
                        </a:cubicBezTo>
                        <a:cubicBezTo>
                          <a:pt x="552" y="50"/>
                          <a:pt x="552" y="50"/>
                          <a:pt x="552" y="50"/>
                        </a:cubicBezTo>
                        <a:cubicBezTo>
                          <a:pt x="556" y="54"/>
                          <a:pt x="556" y="54"/>
                          <a:pt x="556" y="54"/>
                        </a:cubicBezTo>
                        <a:cubicBezTo>
                          <a:pt x="555" y="55"/>
                          <a:pt x="555" y="55"/>
                          <a:pt x="555" y="55"/>
                        </a:cubicBezTo>
                        <a:cubicBezTo>
                          <a:pt x="555" y="56"/>
                          <a:pt x="555" y="56"/>
                          <a:pt x="555" y="56"/>
                        </a:cubicBezTo>
                        <a:cubicBezTo>
                          <a:pt x="555" y="58"/>
                          <a:pt x="555" y="58"/>
                          <a:pt x="555" y="58"/>
                        </a:cubicBezTo>
                        <a:cubicBezTo>
                          <a:pt x="553" y="59"/>
                          <a:pt x="553" y="59"/>
                          <a:pt x="553" y="59"/>
                        </a:cubicBezTo>
                        <a:cubicBezTo>
                          <a:pt x="551" y="60"/>
                          <a:pt x="551" y="60"/>
                          <a:pt x="551" y="60"/>
                        </a:cubicBezTo>
                        <a:cubicBezTo>
                          <a:pt x="548" y="61"/>
                          <a:pt x="548" y="61"/>
                          <a:pt x="548" y="61"/>
                        </a:cubicBezTo>
                        <a:cubicBezTo>
                          <a:pt x="546" y="63"/>
                          <a:pt x="546" y="63"/>
                          <a:pt x="546" y="63"/>
                        </a:cubicBezTo>
                        <a:cubicBezTo>
                          <a:pt x="544" y="63"/>
                          <a:pt x="544" y="63"/>
                          <a:pt x="544" y="63"/>
                        </a:cubicBezTo>
                        <a:cubicBezTo>
                          <a:pt x="543" y="63"/>
                          <a:pt x="543" y="63"/>
                          <a:pt x="543" y="63"/>
                        </a:cubicBezTo>
                        <a:cubicBezTo>
                          <a:pt x="541" y="63"/>
                          <a:pt x="541" y="63"/>
                          <a:pt x="541" y="63"/>
                        </a:cubicBezTo>
                        <a:cubicBezTo>
                          <a:pt x="538" y="60"/>
                          <a:pt x="538" y="60"/>
                          <a:pt x="538" y="60"/>
                        </a:cubicBezTo>
                        <a:cubicBezTo>
                          <a:pt x="537" y="60"/>
                          <a:pt x="537" y="60"/>
                          <a:pt x="537" y="60"/>
                        </a:cubicBezTo>
                        <a:cubicBezTo>
                          <a:pt x="534" y="60"/>
                          <a:pt x="534" y="60"/>
                          <a:pt x="534" y="60"/>
                        </a:cubicBezTo>
                        <a:cubicBezTo>
                          <a:pt x="533" y="60"/>
                          <a:pt x="533" y="60"/>
                          <a:pt x="533" y="60"/>
                        </a:cubicBezTo>
                        <a:cubicBezTo>
                          <a:pt x="529" y="60"/>
                          <a:pt x="529" y="60"/>
                          <a:pt x="529" y="60"/>
                        </a:cubicBezTo>
                        <a:cubicBezTo>
                          <a:pt x="528" y="59"/>
                          <a:pt x="528" y="59"/>
                          <a:pt x="528" y="59"/>
                        </a:cubicBezTo>
                        <a:cubicBezTo>
                          <a:pt x="528" y="54"/>
                          <a:pt x="528" y="54"/>
                          <a:pt x="528" y="54"/>
                        </a:cubicBezTo>
                        <a:cubicBezTo>
                          <a:pt x="527" y="51"/>
                          <a:pt x="527" y="51"/>
                          <a:pt x="527" y="51"/>
                        </a:cubicBezTo>
                        <a:cubicBezTo>
                          <a:pt x="519" y="50"/>
                          <a:pt x="519" y="50"/>
                          <a:pt x="519" y="50"/>
                        </a:cubicBezTo>
                        <a:cubicBezTo>
                          <a:pt x="518" y="50"/>
                          <a:pt x="518" y="50"/>
                          <a:pt x="518" y="50"/>
                        </a:cubicBezTo>
                        <a:cubicBezTo>
                          <a:pt x="514" y="50"/>
                          <a:pt x="514" y="50"/>
                          <a:pt x="514" y="50"/>
                        </a:cubicBezTo>
                        <a:cubicBezTo>
                          <a:pt x="512" y="50"/>
                          <a:pt x="512" y="50"/>
                          <a:pt x="512" y="50"/>
                        </a:cubicBezTo>
                        <a:cubicBezTo>
                          <a:pt x="518" y="51"/>
                          <a:pt x="518" y="51"/>
                          <a:pt x="518" y="51"/>
                        </a:cubicBezTo>
                        <a:cubicBezTo>
                          <a:pt x="518" y="53"/>
                          <a:pt x="518" y="53"/>
                          <a:pt x="518" y="53"/>
                        </a:cubicBezTo>
                        <a:cubicBezTo>
                          <a:pt x="517" y="53"/>
                          <a:pt x="517" y="53"/>
                          <a:pt x="517" y="53"/>
                        </a:cubicBezTo>
                        <a:cubicBezTo>
                          <a:pt x="517" y="67"/>
                          <a:pt x="517" y="67"/>
                          <a:pt x="517" y="67"/>
                        </a:cubicBezTo>
                        <a:cubicBezTo>
                          <a:pt x="519" y="74"/>
                          <a:pt x="519" y="74"/>
                          <a:pt x="519" y="74"/>
                        </a:cubicBezTo>
                        <a:cubicBezTo>
                          <a:pt x="528" y="74"/>
                          <a:pt x="528" y="74"/>
                          <a:pt x="528" y="74"/>
                        </a:cubicBezTo>
                        <a:cubicBezTo>
                          <a:pt x="528" y="75"/>
                          <a:pt x="528" y="75"/>
                          <a:pt x="528" y="75"/>
                        </a:cubicBezTo>
                        <a:cubicBezTo>
                          <a:pt x="519" y="75"/>
                          <a:pt x="519" y="75"/>
                          <a:pt x="519" y="75"/>
                        </a:cubicBezTo>
                        <a:cubicBezTo>
                          <a:pt x="522" y="80"/>
                          <a:pt x="522" y="80"/>
                          <a:pt x="522" y="80"/>
                        </a:cubicBezTo>
                        <a:cubicBezTo>
                          <a:pt x="522" y="82"/>
                          <a:pt x="522" y="82"/>
                          <a:pt x="522" y="82"/>
                        </a:cubicBezTo>
                        <a:cubicBezTo>
                          <a:pt x="522" y="83"/>
                          <a:pt x="522" y="83"/>
                          <a:pt x="522" y="83"/>
                        </a:cubicBezTo>
                        <a:cubicBezTo>
                          <a:pt x="523" y="84"/>
                          <a:pt x="523" y="84"/>
                          <a:pt x="523" y="84"/>
                        </a:cubicBezTo>
                        <a:cubicBezTo>
                          <a:pt x="524" y="87"/>
                          <a:pt x="524" y="87"/>
                          <a:pt x="524" y="87"/>
                        </a:cubicBezTo>
                        <a:cubicBezTo>
                          <a:pt x="524" y="88"/>
                          <a:pt x="524" y="88"/>
                          <a:pt x="524" y="88"/>
                        </a:cubicBezTo>
                        <a:cubicBezTo>
                          <a:pt x="527" y="92"/>
                          <a:pt x="527" y="92"/>
                          <a:pt x="527" y="92"/>
                        </a:cubicBezTo>
                        <a:cubicBezTo>
                          <a:pt x="529" y="97"/>
                          <a:pt x="529" y="97"/>
                          <a:pt x="529" y="97"/>
                        </a:cubicBezTo>
                        <a:cubicBezTo>
                          <a:pt x="539" y="97"/>
                          <a:pt x="539" y="97"/>
                          <a:pt x="539" y="97"/>
                        </a:cubicBezTo>
                        <a:cubicBezTo>
                          <a:pt x="539" y="98"/>
                          <a:pt x="539" y="98"/>
                          <a:pt x="539" y="98"/>
                        </a:cubicBezTo>
                        <a:cubicBezTo>
                          <a:pt x="529" y="98"/>
                          <a:pt x="529" y="98"/>
                          <a:pt x="529" y="98"/>
                        </a:cubicBezTo>
                        <a:cubicBezTo>
                          <a:pt x="532" y="99"/>
                          <a:pt x="532" y="99"/>
                          <a:pt x="532" y="99"/>
                        </a:cubicBezTo>
                        <a:cubicBezTo>
                          <a:pt x="536" y="104"/>
                          <a:pt x="536" y="104"/>
                          <a:pt x="536" y="104"/>
                        </a:cubicBezTo>
                        <a:cubicBezTo>
                          <a:pt x="533" y="103"/>
                          <a:pt x="533" y="103"/>
                          <a:pt x="533" y="103"/>
                        </a:cubicBezTo>
                        <a:cubicBezTo>
                          <a:pt x="528" y="101"/>
                          <a:pt x="528" y="101"/>
                          <a:pt x="528" y="101"/>
                        </a:cubicBezTo>
                        <a:cubicBezTo>
                          <a:pt x="527" y="101"/>
                          <a:pt x="527" y="101"/>
                          <a:pt x="527" y="101"/>
                        </a:cubicBezTo>
                        <a:cubicBezTo>
                          <a:pt x="527" y="102"/>
                          <a:pt x="527" y="102"/>
                          <a:pt x="527" y="102"/>
                        </a:cubicBezTo>
                        <a:cubicBezTo>
                          <a:pt x="531" y="106"/>
                          <a:pt x="531" y="106"/>
                          <a:pt x="531" y="106"/>
                        </a:cubicBezTo>
                        <a:cubicBezTo>
                          <a:pt x="538" y="106"/>
                          <a:pt x="538" y="106"/>
                          <a:pt x="538" y="106"/>
                        </a:cubicBezTo>
                        <a:cubicBezTo>
                          <a:pt x="542" y="107"/>
                          <a:pt x="542" y="107"/>
                          <a:pt x="542" y="107"/>
                        </a:cubicBezTo>
                        <a:cubicBezTo>
                          <a:pt x="543" y="107"/>
                          <a:pt x="543" y="107"/>
                          <a:pt x="543" y="107"/>
                        </a:cubicBezTo>
                        <a:cubicBezTo>
                          <a:pt x="547" y="107"/>
                          <a:pt x="547" y="107"/>
                          <a:pt x="547" y="107"/>
                        </a:cubicBezTo>
                        <a:cubicBezTo>
                          <a:pt x="547" y="108"/>
                          <a:pt x="547" y="108"/>
                          <a:pt x="547" y="108"/>
                        </a:cubicBezTo>
                        <a:cubicBezTo>
                          <a:pt x="544" y="108"/>
                          <a:pt x="544" y="108"/>
                          <a:pt x="544" y="108"/>
                        </a:cubicBezTo>
                        <a:cubicBezTo>
                          <a:pt x="544" y="110"/>
                          <a:pt x="544" y="110"/>
                          <a:pt x="544" y="110"/>
                        </a:cubicBezTo>
                        <a:cubicBezTo>
                          <a:pt x="547" y="110"/>
                          <a:pt x="547" y="110"/>
                          <a:pt x="547" y="110"/>
                        </a:cubicBezTo>
                        <a:cubicBezTo>
                          <a:pt x="547" y="111"/>
                          <a:pt x="547" y="111"/>
                          <a:pt x="547" y="111"/>
                        </a:cubicBezTo>
                        <a:cubicBezTo>
                          <a:pt x="544" y="111"/>
                          <a:pt x="544" y="111"/>
                          <a:pt x="544" y="111"/>
                        </a:cubicBezTo>
                        <a:cubicBezTo>
                          <a:pt x="546" y="113"/>
                          <a:pt x="546" y="113"/>
                          <a:pt x="546" y="113"/>
                        </a:cubicBezTo>
                        <a:cubicBezTo>
                          <a:pt x="546" y="112"/>
                          <a:pt x="546" y="112"/>
                          <a:pt x="546" y="112"/>
                        </a:cubicBezTo>
                        <a:cubicBezTo>
                          <a:pt x="547" y="113"/>
                          <a:pt x="547" y="113"/>
                          <a:pt x="547" y="113"/>
                        </a:cubicBezTo>
                        <a:cubicBezTo>
                          <a:pt x="546" y="113"/>
                          <a:pt x="546" y="113"/>
                          <a:pt x="546" y="113"/>
                        </a:cubicBezTo>
                        <a:cubicBezTo>
                          <a:pt x="544" y="116"/>
                          <a:pt x="544" y="116"/>
                          <a:pt x="544" y="116"/>
                        </a:cubicBezTo>
                        <a:cubicBezTo>
                          <a:pt x="546" y="116"/>
                          <a:pt x="546" y="116"/>
                          <a:pt x="546" y="116"/>
                        </a:cubicBezTo>
                        <a:cubicBezTo>
                          <a:pt x="547" y="118"/>
                          <a:pt x="547" y="118"/>
                          <a:pt x="547" y="118"/>
                        </a:cubicBezTo>
                        <a:cubicBezTo>
                          <a:pt x="546" y="118"/>
                          <a:pt x="546" y="118"/>
                          <a:pt x="546" y="118"/>
                        </a:cubicBezTo>
                        <a:cubicBezTo>
                          <a:pt x="546" y="120"/>
                          <a:pt x="546" y="120"/>
                          <a:pt x="546" y="120"/>
                        </a:cubicBezTo>
                        <a:cubicBezTo>
                          <a:pt x="546" y="121"/>
                          <a:pt x="546" y="121"/>
                          <a:pt x="546" y="121"/>
                        </a:cubicBezTo>
                        <a:cubicBezTo>
                          <a:pt x="544" y="122"/>
                          <a:pt x="544" y="122"/>
                          <a:pt x="544" y="122"/>
                        </a:cubicBezTo>
                        <a:cubicBezTo>
                          <a:pt x="543" y="122"/>
                          <a:pt x="543" y="122"/>
                          <a:pt x="543" y="122"/>
                        </a:cubicBezTo>
                        <a:cubicBezTo>
                          <a:pt x="542" y="122"/>
                          <a:pt x="542" y="122"/>
                          <a:pt x="542" y="122"/>
                        </a:cubicBezTo>
                        <a:cubicBezTo>
                          <a:pt x="541" y="123"/>
                          <a:pt x="541" y="123"/>
                          <a:pt x="541" y="123"/>
                        </a:cubicBezTo>
                        <a:cubicBezTo>
                          <a:pt x="541" y="126"/>
                          <a:pt x="541" y="126"/>
                          <a:pt x="541" y="126"/>
                        </a:cubicBezTo>
                        <a:cubicBezTo>
                          <a:pt x="539" y="127"/>
                          <a:pt x="539" y="127"/>
                          <a:pt x="539" y="127"/>
                        </a:cubicBezTo>
                        <a:cubicBezTo>
                          <a:pt x="538" y="129"/>
                          <a:pt x="538" y="129"/>
                          <a:pt x="538" y="129"/>
                        </a:cubicBezTo>
                        <a:cubicBezTo>
                          <a:pt x="537" y="129"/>
                          <a:pt x="537" y="129"/>
                          <a:pt x="537" y="129"/>
                        </a:cubicBezTo>
                        <a:cubicBezTo>
                          <a:pt x="534" y="131"/>
                          <a:pt x="534" y="131"/>
                          <a:pt x="534" y="131"/>
                        </a:cubicBezTo>
                        <a:cubicBezTo>
                          <a:pt x="533" y="132"/>
                          <a:pt x="533" y="132"/>
                          <a:pt x="533" y="132"/>
                        </a:cubicBezTo>
                        <a:cubicBezTo>
                          <a:pt x="532" y="132"/>
                          <a:pt x="532" y="132"/>
                          <a:pt x="532" y="132"/>
                        </a:cubicBezTo>
                        <a:cubicBezTo>
                          <a:pt x="531" y="134"/>
                          <a:pt x="531" y="134"/>
                          <a:pt x="531" y="134"/>
                        </a:cubicBezTo>
                        <a:cubicBezTo>
                          <a:pt x="528" y="135"/>
                          <a:pt x="528" y="135"/>
                          <a:pt x="528" y="135"/>
                        </a:cubicBezTo>
                        <a:cubicBezTo>
                          <a:pt x="525" y="135"/>
                          <a:pt x="525" y="135"/>
                          <a:pt x="525" y="135"/>
                        </a:cubicBezTo>
                        <a:cubicBezTo>
                          <a:pt x="523" y="136"/>
                          <a:pt x="523" y="136"/>
                          <a:pt x="523" y="136"/>
                        </a:cubicBezTo>
                        <a:cubicBezTo>
                          <a:pt x="522" y="137"/>
                          <a:pt x="522" y="137"/>
                          <a:pt x="522" y="137"/>
                        </a:cubicBezTo>
                        <a:cubicBezTo>
                          <a:pt x="520" y="141"/>
                          <a:pt x="520" y="141"/>
                          <a:pt x="520" y="141"/>
                        </a:cubicBezTo>
                        <a:cubicBezTo>
                          <a:pt x="520" y="138"/>
                          <a:pt x="520" y="138"/>
                          <a:pt x="520" y="138"/>
                        </a:cubicBezTo>
                        <a:cubicBezTo>
                          <a:pt x="520" y="136"/>
                          <a:pt x="520" y="136"/>
                          <a:pt x="520" y="136"/>
                        </a:cubicBezTo>
                        <a:cubicBezTo>
                          <a:pt x="523" y="135"/>
                          <a:pt x="523" y="135"/>
                          <a:pt x="523" y="135"/>
                        </a:cubicBezTo>
                        <a:cubicBezTo>
                          <a:pt x="528" y="132"/>
                          <a:pt x="528" y="132"/>
                          <a:pt x="528" y="132"/>
                        </a:cubicBezTo>
                        <a:cubicBezTo>
                          <a:pt x="531" y="131"/>
                          <a:pt x="531" y="131"/>
                          <a:pt x="531" y="131"/>
                        </a:cubicBezTo>
                        <a:cubicBezTo>
                          <a:pt x="532" y="129"/>
                          <a:pt x="532" y="129"/>
                          <a:pt x="532" y="129"/>
                        </a:cubicBezTo>
                        <a:cubicBezTo>
                          <a:pt x="533" y="129"/>
                          <a:pt x="533" y="129"/>
                          <a:pt x="533" y="129"/>
                        </a:cubicBezTo>
                        <a:cubicBezTo>
                          <a:pt x="536" y="128"/>
                          <a:pt x="536" y="128"/>
                          <a:pt x="536" y="128"/>
                        </a:cubicBezTo>
                        <a:cubicBezTo>
                          <a:pt x="539" y="125"/>
                          <a:pt x="539" y="125"/>
                          <a:pt x="539" y="125"/>
                        </a:cubicBezTo>
                        <a:cubicBezTo>
                          <a:pt x="539" y="123"/>
                          <a:pt x="539" y="123"/>
                          <a:pt x="539" y="123"/>
                        </a:cubicBezTo>
                        <a:cubicBezTo>
                          <a:pt x="541" y="121"/>
                          <a:pt x="541" y="121"/>
                          <a:pt x="541" y="121"/>
                        </a:cubicBezTo>
                        <a:cubicBezTo>
                          <a:pt x="541" y="120"/>
                          <a:pt x="541" y="120"/>
                          <a:pt x="541" y="120"/>
                        </a:cubicBezTo>
                        <a:cubicBezTo>
                          <a:pt x="538" y="118"/>
                          <a:pt x="538" y="118"/>
                          <a:pt x="538" y="118"/>
                        </a:cubicBezTo>
                        <a:cubicBezTo>
                          <a:pt x="534" y="118"/>
                          <a:pt x="534" y="118"/>
                          <a:pt x="534" y="118"/>
                        </a:cubicBezTo>
                        <a:cubicBezTo>
                          <a:pt x="529" y="117"/>
                          <a:pt x="529" y="117"/>
                          <a:pt x="529" y="117"/>
                        </a:cubicBezTo>
                        <a:cubicBezTo>
                          <a:pt x="527" y="116"/>
                          <a:pt x="527" y="116"/>
                          <a:pt x="527" y="116"/>
                        </a:cubicBezTo>
                        <a:cubicBezTo>
                          <a:pt x="524" y="113"/>
                          <a:pt x="524" y="113"/>
                          <a:pt x="524" y="113"/>
                        </a:cubicBezTo>
                        <a:cubicBezTo>
                          <a:pt x="522" y="112"/>
                          <a:pt x="522" y="112"/>
                          <a:pt x="522" y="112"/>
                        </a:cubicBezTo>
                        <a:cubicBezTo>
                          <a:pt x="518" y="111"/>
                          <a:pt x="518" y="111"/>
                          <a:pt x="518" y="111"/>
                        </a:cubicBezTo>
                        <a:cubicBezTo>
                          <a:pt x="517" y="110"/>
                          <a:pt x="517" y="110"/>
                          <a:pt x="517" y="110"/>
                        </a:cubicBezTo>
                        <a:cubicBezTo>
                          <a:pt x="515" y="112"/>
                          <a:pt x="515" y="112"/>
                          <a:pt x="515" y="112"/>
                        </a:cubicBezTo>
                        <a:cubicBezTo>
                          <a:pt x="515" y="110"/>
                          <a:pt x="515" y="110"/>
                          <a:pt x="515" y="110"/>
                        </a:cubicBezTo>
                        <a:cubicBezTo>
                          <a:pt x="513" y="107"/>
                          <a:pt x="513" y="107"/>
                          <a:pt x="513" y="107"/>
                        </a:cubicBezTo>
                        <a:cubicBezTo>
                          <a:pt x="513" y="103"/>
                          <a:pt x="513" y="103"/>
                          <a:pt x="513" y="103"/>
                        </a:cubicBezTo>
                        <a:cubicBezTo>
                          <a:pt x="511" y="104"/>
                          <a:pt x="511" y="104"/>
                          <a:pt x="511" y="104"/>
                        </a:cubicBezTo>
                        <a:cubicBezTo>
                          <a:pt x="509" y="103"/>
                          <a:pt x="509" y="103"/>
                          <a:pt x="509" y="103"/>
                        </a:cubicBezTo>
                        <a:cubicBezTo>
                          <a:pt x="505" y="103"/>
                          <a:pt x="505" y="103"/>
                          <a:pt x="505" y="103"/>
                        </a:cubicBezTo>
                        <a:cubicBezTo>
                          <a:pt x="504" y="103"/>
                          <a:pt x="504" y="103"/>
                          <a:pt x="504" y="103"/>
                        </a:cubicBezTo>
                        <a:cubicBezTo>
                          <a:pt x="503" y="103"/>
                          <a:pt x="503" y="103"/>
                          <a:pt x="503" y="103"/>
                        </a:cubicBezTo>
                        <a:cubicBezTo>
                          <a:pt x="501" y="104"/>
                          <a:pt x="501" y="104"/>
                          <a:pt x="501" y="104"/>
                        </a:cubicBezTo>
                        <a:cubicBezTo>
                          <a:pt x="499" y="103"/>
                          <a:pt x="499" y="103"/>
                          <a:pt x="499" y="103"/>
                        </a:cubicBezTo>
                        <a:cubicBezTo>
                          <a:pt x="500" y="102"/>
                          <a:pt x="500" y="102"/>
                          <a:pt x="500" y="102"/>
                        </a:cubicBezTo>
                        <a:cubicBezTo>
                          <a:pt x="499" y="101"/>
                          <a:pt x="499" y="101"/>
                          <a:pt x="499" y="101"/>
                        </a:cubicBezTo>
                        <a:cubicBezTo>
                          <a:pt x="498" y="103"/>
                          <a:pt x="498" y="103"/>
                          <a:pt x="498" y="103"/>
                        </a:cubicBezTo>
                        <a:cubicBezTo>
                          <a:pt x="497" y="103"/>
                          <a:pt x="497" y="103"/>
                          <a:pt x="497" y="103"/>
                        </a:cubicBezTo>
                        <a:cubicBezTo>
                          <a:pt x="495" y="104"/>
                          <a:pt x="495" y="104"/>
                          <a:pt x="495" y="104"/>
                        </a:cubicBezTo>
                        <a:cubicBezTo>
                          <a:pt x="498" y="101"/>
                          <a:pt x="498" y="101"/>
                          <a:pt x="498" y="101"/>
                        </a:cubicBezTo>
                        <a:cubicBezTo>
                          <a:pt x="492" y="94"/>
                          <a:pt x="492" y="94"/>
                          <a:pt x="492" y="94"/>
                        </a:cubicBezTo>
                        <a:cubicBezTo>
                          <a:pt x="500" y="86"/>
                          <a:pt x="500" y="86"/>
                          <a:pt x="500" y="86"/>
                        </a:cubicBezTo>
                        <a:cubicBezTo>
                          <a:pt x="501" y="86"/>
                          <a:pt x="501" y="86"/>
                          <a:pt x="501" y="86"/>
                        </a:cubicBezTo>
                        <a:cubicBezTo>
                          <a:pt x="494" y="94"/>
                          <a:pt x="494" y="94"/>
                          <a:pt x="494" y="94"/>
                        </a:cubicBezTo>
                        <a:cubicBezTo>
                          <a:pt x="499" y="98"/>
                          <a:pt x="499" y="98"/>
                          <a:pt x="499" y="98"/>
                        </a:cubicBezTo>
                        <a:cubicBezTo>
                          <a:pt x="500" y="97"/>
                          <a:pt x="500" y="97"/>
                          <a:pt x="500" y="97"/>
                        </a:cubicBezTo>
                        <a:cubicBezTo>
                          <a:pt x="503" y="98"/>
                          <a:pt x="503" y="98"/>
                          <a:pt x="503" y="98"/>
                        </a:cubicBezTo>
                        <a:cubicBezTo>
                          <a:pt x="501" y="99"/>
                          <a:pt x="501" y="99"/>
                          <a:pt x="501" y="99"/>
                        </a:cubicBezTo>
                        <a:cubicBezTo>
                          <a:pt x="501" y="101"/>
                          <a:pt x="501" y="101"/>
                          <a:pt x="501" y="101"/>
                        </a:cubicBezTo>
                        <a:cubicBezTo>
                          <a:pt x="505" y="102"/>
                          <a:pt x="505" y="102"/>
                          <a:pt x="505" y="102"/>
                        </a:cubicBezTo>
                        <a:cubicBezTo>
                          <a:pt x="506" y="102"/>
                          <a:pt x="506" y="102"/>
                          <a:pt x="506" y="102"/>
                        </a:cubicBezTo>
                        <a:cubicBezTo>
                          <a:pt x="509" y="103"/>
                          <a:pt x="509" y="103"/>
                          <a:pt x="509" y="103"/>
                        </a:cubicBezTo>
                        <a:cubicBezTo>
                          <a:pt x="511" y="102"/>
                          <a:pt x="511" y="102"/>
                          <a:pt x="511" y="102"/>
                        </a:cubicBezTo>
                        <a:cubicBezTo>
                          <a:pt x="514" y="102"/>
                          <a:pt x="514" y="102"/>
                          <a:pt x="514" y="102"/>
                        </a:cubicBezTo>
                        <a:cubicBezTo>
                          <a:pt x="518" y="97"/>
                          <a:pt x="518" y="97"/>
                          <a:pt x="518" y="97"/>
                        </a:cubicBezTo>
                        <a:cubicBezTo>
                          <a:pt x="519" y="96"/>
                          <a:pt x="519" y="96"/>
                          <a:pt x="519" y="96"/>
                        </a:cubicBezTo>
                        <a:cubicBezTo>
                          <a:pt x="518" y="92"/>
                          <a:pt x="518" y="92"/>
                          <a:pt x="518" y="92"/>
                        </a:cubicBezTo>
                        <a:cubicBezTo>
                          <a:pt x="513" y="88"/>
                          <a:pt x="513" y="88"/>
                          <a:pt x="513" y="88"/>
                        </a:cubicBezTo>
                        <a:cubicBezTo>
                          <a:pt x="512" y="87"/>
                          <a:pt x="512" y="87"/>
                          <a:pt x="512" y="87"/>
                        </a:cubicBezTo>
                        <a:cubicBezTo>
                          <a:pt x="511" y="87"/>
                          <a:pt x="511" y="87"/>
                          <a:pt x="511" y="87"/>
                        </a:cubicBezTo>
                        <a:cubicBezTo>
                          <a:pt x="508" y="86"/>
                          <a:pt x="508" y="86"/>
                          <a:pt x="508" y="86"/>
                        </a:cubicBezTo>
                        <a:cubicBezTo>
                          <a:pt x="506" y="80"/>
                          <a:pt x="506" y="80"/>
                          <a:pt x="506" y="80"/>
                        </a:cubicBezTo>
                        <a:cubicBezTo>
                          <a:pt x="508" y="79"/>
                          <a:pt x="508" y="79"/>
                          <a:pt x="508" y="79"/>
                        </a:cubicBezTo>
                        <a:cubicBezTo>
                          <a:pt x="505" y="74"/>
                          <a:pt x="505" y="74"/>
                          <a:pt x="505" y="74"/>
                        </a:cubicBezTo>
                        <a:cubicBezTo>
                          <a:pt x="505" y="69"/>
                          <a:pt x="505" y="69"/>
                          <a:pt x="505" y="69"/>
                        </a:cubicBezTo>
                        <a:cubicBezTo>
                          <a:pt x="504" y="68"/>
                          <a:pt x="504" y="68"/>
                          <a:pt x="504" y="68"/>
                        </a:cubicBezTo>
                        <a:cubicBezTo>
                          <a:pt x="503" y="65"/>
                          <a:pt x="503" y="65"/>
                          <a:pt x="503" y="65"/>
                        </a:cubicBezTo>
                        <a:cubicBezTo>
                          <a:pt x="499" y="60"/>
                          <a:pt x="499" y="60"/>
                          <a:pt x="499" y="60"/>
                        </a:cubicBezTo>
                        <a:cubicBezTo>
                          <a:pt x="498" y="60"/>
                          <a:pt x="498" y="60"/>
                          <a:pt x="498" y="60"/>
                        </a:cubicBezTo>
                        <a:cubicBezTo>
                          <a:pt x="494" y="65"/>
                          <a:pt x="494" y="65"/>
                          <a:pt x="494" y="65"/>
                        </a:cubicBezTo>
                        <a:cubicBezTo>
                          <a:pt x="487" y="74"/>
                          <a:pt x="487" y="74"/>
                          <a:pt x="487" y="74"/>
                        </a:cubicBezTo>
                        <a:cubicBezTo>
                          <a:pt x="476" y="87"/>
                          <a:pt x="476" y="87"/>
                          <a:pt x="476" y="87"/>
                        </a:cubicBezTo>
                        <a:cubicBezTo>
                          <a:pt x="469" y="89"/>
                          <a:pt x="469" y="89"/>
                          <a:pt x="469" y="89"/>
                        </a:cubicBezTo>
                        <a:cubicBezTo>
                          <a:pt x="452" y="99"/>
                          <a:pt x="452" y="99"/>
                          <a:pt x="452" y="99"/>
                        </a:cubicBezTo>
                        <a:cubicBezTo>
                          <a:pt x="451" y="101"/>
                          <a:pt x="451" y="101"/>
                          <a:pt x="451" y="101"/>
                        </a:cubicBezTo>
                        <a:cubicBezTo>
                          <a:pt x="447" y="103"/>
                          <a:pt x="447" y="103"/>
                          <a:pt x="447" y="103"/>
                        </a:cubicBezTo>
                        <a:cubicBezTo>
                          <a:pt x="446" y="103"/>
                          <a:pt x="446" y="103"/>
                          <a:pt x="446" y="103"/>
                        </a:cubicBezTo>
                        <a:cubicBezTo>
                          <a:pt x="446" y="104"/>
                          <a:pt x="446" y="104"/>
                          <a:pt x="446" y="104"/>
                        </a:cubicBezTo>
                        <a:cubicBezTo>
                          <a:pt x="444" y="106"/>
                          <a:pt x="444" y="106"/>
                          <a:pt x="444" y="106"/>
                        </a:cubicBezTo>
                        <a:cubicBezTo>
                          <a:pt x="441" y="107"/>
                          <a:pt x="441" y="107"/>
                          <a:pt x="441" y="107"/>
                        </a:cubicBezTo>
                        <a:cubicBezTo>
                          <a:pt x="440" y="107"/>
                          <a:pt x="440" y="107"/>
                          <a:pt x="440" y="107"/>
                        </a:cubicBezTo>
                        <a:cubicBezTo>
                          <a:pt x="437" y="104"/>
                          <a:pt x="437" y="104"/>
                          <a:pt x="437" y="104"/>
                        </a:cubicBezTo>
                        <a:cubicBezTo>
                          <a:pt x="436" y="106"/>
                          <a:pt x="436" y="106"/>
                          <a:pt x="436" y="106"/>
                        </a:cubicBezTo>
                        <a:cubicBezTo>
                          <a:pt x="433" y="106"/>
                          <a:pt x="433" y="106"/>
                          <a:pt x="433" y="106"/>
                        </a:cubicBezTo>
                        <a:cubicBezTo>
                          <a:pt x="431" y="104"/>
                          <a:pt x="431" y="104"/>
                          <a:pt x="431" y="104"/>
                        </a:cubicBezTo>
                        <a:cubicBezTo>
                          <a:pt x="427" y="106"/>
                          <a:pt x="427" y="106"/>
                          <a:pt x="427" y="106"/>
                        </a:cubicBezTo>
                        <a:cubicBezTo>
                          <a:pt x="426" y="107"/>
                          <a:pt x="426" y="107"/>
                          <a:pt x="426" y="107"/>
                        </a:cubicBezTo>
                        <a:cubicBezTo>
                          <a:pt x="422" y="110"/>
                          <a:pt x="422" y="110"/>
                          <a:pt x="422" y="110"/>
                        </a:cubicBezTo>
                        <a:cubicBezTo>
                          <a:pt x="421" y="111"/>
                          <a:pt x="421" y="111"/>
                          <a:pt x="421" y="111"/>
                        </a:cubicBezTo>
                        <a:cubicBezTo>
                          <a:pt x="420" y="113"/>
                          <a:pt x="420" y="113"/>
                          <a:pt x="420" y="113"/>
                        </a:cubicBezTo>
                        <a:cubicBezTo>
                          <a:pt x="416" y="113"/>
                          <a:pt x="416" y="113"/>
                          <a:pt x="416" y="113"/>
                        </a:cubicBezTo>
                        <a:cubicBezTo>
                          <a:pt x="416" y="115"/>
                          <a:pt x="416" y="115"/>
                          <a:pt x="416" y="115"/>
                        </a:cubicBezTo>
                        <a:cubicBezTo>
                          <a:pt x="414" y="115"/>
                          <a:pt x="414" y="115"/>
                          <a:pt x="414" y="115"/>
                        </a:cubicBezTo>
                        <a:cubicBezTo>
                          <a:pt x="414" y="116"/>
                          <a:pt x="414" y="116"/>
                          <a:pt x="414" y="116"/>
                        </a:cubicBezTo>
                        <a:cubicBezTo>
                          <a:pt x="413" y="116"/>
                          <a:pt x="413" y="116"/>
                          <a:pt x="413" y="116"/>
                        </a:cubicBezTo>
                        <a:cubicBezTo>
                          <a:pt x="410" y="116"/>
                          <a:pt x="410" y="116"/>
                          <a:pt x="410" y="116"/>
                        </a:cubicBezTo>
                        <a:cubicBezTo>
                          <a:pt x="410" y="117"/>
                          <a:pt x="410" y="117"/>
                          <a:pt x="410" y="117"/>
                        </a:cubicBezTo>
                        <a:cubicBezTo>
                          <a:pt x="410" y="118"/>
                          <a:pt x="410" y="118"/>
                          <a:pt x="410" y="118"/>
                        </a:cubicBezTo>
                        <a:cubicBezTo>
                          <a:pt x="407" y="118"/>
                          <a:pt x="407" y="118"/>
                          <a:pt x="407" y="118"/>
                        </a:cubicBezTo>
                        <a:cubicBezTo>
                          <a:pt x="406" y="115"/>
                          <a:pt x="406" y="115"/>
                          <a:pt x="406" y="115"/>
                        </a:cubicBezTo>
                        <a:cubicBezTo>
                          <a:pt x="405" y="115"/>
                          <a:pt x="405" y="115"/>
                          <a:pt x="405" y="115"/>
                        </a:cubicBezTo>
                        <a:cubicBezTo>
                          <a:pt x="403" y="115"/>
                          <a:pt x="403" y="115"/>
                          <a:pt x="403" y="115"/>
                        </a:cubicBezTo>
                        <a:cubicBezTo>
                          <a:pt x="403" y="116"/>
                          <a:pt x="403" y="116"/>
                          <a:pt x="403" y="116"/>
                        </a:cubicBezTo>
                        <a:cubicBezTo>
                          <a:pt x="402" y="116"/>
                          <a:pt x="402" y="116"/>
                          <a:pt x="402" y="116"/>
                        </a:cubicBezTo>
                        <a:cubicBezTo>
                          <a:pt x="402" y="120"/>
                          <a:pt x="402" y="120"/>
                          <a:pt x="402" y="120"/>
                        </a:cubicBezTo>
                        <a:cubicBezTo>
                          <a:pt x="400" y="120"/>
                          <a:pt x="400" y="120"/>
                          <a:pt x="400" y="120"/>
                        </a:cubicBezTo>
                        <a:cubicBezTo>
                          <a:pt x="396" y="121"/>
                          <a:pt x="396" y="121"/>
                          <a:pt x="396" y="121"/>
                        </a:cubicBezTo>
                        <a:cubicBezTo>
                          <a:pt x="393" y="122"/>
                          <a:pt x="393" y="122"/>
                          <a:pt x="393" y="122"/>
                        </a:cubicBezTo>
                        <a:cubicBezTo>
                          <a:pt x="391" y="120"/>
                          <a:pt x="391" y="120"/>
                          <a:pt x="391" y="120"/>
                        </a:cubicBezTo>
                        <a:cubicBezTo>
                          <a:pt x="391" y="118"/>
                          <a:pt x="391" y="118"/>
                          <a:pt x="391" y="118"/>
                        </a:cubicBezTo>
                        <a:cubicBezTo>
                          <a:pt x="393" y="117"/>
                          <a:pt x="393" y="117"/>
                          <a:pt x="393" y="117"/>
                        </a:cubicBezTo>
                        <a:cubicBezTo>
                          <a:pt x="395" y="115"/>
                          <a:pt x="395" y="115"/>
                          <a:pt x="395" y="115"/>
                        </a:cubicBezTo>
                        <a:cubicBezTo>
                          <a:pt x="395" y="113"/>
                          <a:pt x="395" y="113"/>
                          <a:pt x="395" y="113"/>
                        </a:cubicBezTo>
                        <a:cubicBezTo>
                          <a:pt x="393" y="112"/>
                          <a:pt x="393" y="112"/>
                          <a:pt x="393" y="112"/>
                        </a:cubicBezTo>
                        <a:cubicBezTo>
                          <a:pt x="387" y="116"/>
                          <a:pt x="387" y="116"/>
                          <a:pt x="387" y="116"/>
                        </a:cubicBezTo>
                        <a:cubicBezTo>
                          <a:pt x="386" y="117"/>
                          <a:pt x="386" y="117"/>
                          <a:pt x="386" y="117"/>
                        </a:cubicBezTo>
                        <a:cubicBezTo>
                          <a:pt x="384" y="116"/>
                          <a:pt x="384" y="116"/>
                          <a:pt x="384" y="116"/>
                        </a:cubicBezTo>
                        <a:cubicBezTo>
                          <a:pt x="383" y="116"/>
                          <a:pt x="383" y="116"/>
                          <a:pt x="383" y="116"/>
                        </a:cubicBezTo>
                        <a:cubicBezTo>
                          <a:pt x="379" y="115"/>
                          <a:pt x="379" y="115"/>
                          <a:pt x="379" y="115"/>
                        </a:cubicBezTo>
                        <a:cubicBezTo>
                          <a:pt x="377" y="116"/>
                          <a:pt x="377" y="116"/>
                          <a:pt x="377" y="116"/>
                        </a:cubicBezTo>
                        <a:cubicBezTo>
                          <a:pt x="374" y="117"/>
                          <a:pt x="374" y="117"/>
                          <a:pt x="374" y="117"/>
                        </a:cubicBezTo>
                        <a:cubicBezTo>
                          <a:pt x="373" y="116"/>
                          <a:pt x="373" y="116"/>
                          <a:pt x="373" y="116"/>
                        </a:cubicBezTo>
                        <a:cubicBezTo>
                          <a:pt x="372" y="115"/>
                          <a:pt x="372" y="115"/>
                          <a:pt x="372" y="115"/>
                        </a:cubicBezTo>
                        <a:cubicBezTo>
                          <a:pt x="369" y="113"/>
                          <a:pt x="369" y="113"/>
                          <a:pt x="369" y="113"/>
                        </a:cubicBezTo>
                        <a:cubicBezTo>
                          <a:pt x="369" y="115"/>
                          <a:pt x="369" y="115"/>
                          <a:pt x="369" y="115"/>
                        </a:cubicBezTo>
                        <a:cubicBezTo>
                          <a:pt x="369" y="116"/>
                          <a:pt x="369" y="116"/>
                          <a:pt x="369" y="116"/>
                        </a:cubicBezTo>
                        <a:cubicBezTo>
                          <a:pt x="368" y="116"/>
                          <a:pt x="368" y="116"/>
                          <a:pt x="368" y="116"/>
                        </a:cubicBezTo>
                        <a:cubicBezTo>
                          <a:pt x="367" y="115"/>
                          <a:pt x="367" y="115"/>
                          <a:pt x="367" y="115"/>
                        </a:cubicBezTo>
                        <a:cubicBezTo>
                          <a:pt x="364" y="113"/>
                          <a:pt x="364" y="113"/>
                          <a:pt x="364" y="113"/>
                        </a:cubicBezTo>
                        <a:cubicBezTo>
                          <a:pt x="365" y="111"/>
                          <a:pt x="365" y="111"/>
                          <a:pt x="365" y="111"/>
                        </a:cubicBezTo>
                        <a:cubicBezTo>
                          <a:pt x="367" y="98"/>
                          <a:pt x="367" y="98"/>
                          <a:pt x="367" y="98"/>
                        </a:cubicBezTo>
                        <a:cubicBezTo>
                          <a:pt x="368" y="94"/>
                          <a:pt x="368" y="94"/>
                          <a:pt x="368" y="94"/>
                        </a:cubicBezTo>
                        <a:cubicBezTo>
                          <a:pt x="368" y="93"/>
                          <a:pt x="368" y="93"/>
                          <a:pt x="368" y="93"/>
                        </a:cubicBezTo>
                        <a:cubicBezTo>
                          <a:pt x="364" y="92"/>
                          <a:pt x="364" y="92"/>
                          <a:pt x="364" y="92"/>
                        </a:cubicBezTo>
                        <a:cubicBezTo>
                          <a:pt x="362" y="89"/>
                          <a:pt x="362" y="89"/>
                          <a:pt x="362" y="89"/>
                        </a:cubicBezTo>
                        <a:cubicBezTo>
                          <a:pt x="362" y="91"/>
                          <a:pt x="362" y="91"/>
                          <a:pt x="362" y="91"/>
                        </a:cubicBezTo>
                        <a:cubicBezTo>
                          <a:pt x="360" y="91"/>
                          <a:pt x="360" y="91"/>
                          <a:pt x="360" y="91"/>
                        </a:cubicBezTo>
                        <a:cubicBezTo>
                          <a:pt x="359" y="91"/>
                          <a:pt x="359" y="91"/>
                          <a:pt x="359" y="91"/>
                        </a:cubicBezTo>
                        <a:cubicBezTo>
                          <a:pt x="358" y="88"/>
                          <a:pt x="358" y="88"/>
                          <a:pt x="358" y="88"/>
                        </a:cubicBezTo>
                        <a:cubicBezTo>
                          <a:pt x="358" y="87"/>
                          <a:pt x="358" y="87"/>
                          <a:pt x="358" y="87"/>
                        </a:cubicBezTo>
                        <a:cubicBezTo>
                          <a:pt x="357" y="87"/>
                          <a:pt x="357" y="87"/>
                          <a:pt x="357" y="87"/>
                        </a:cubicBezTo>
                        <a:cubicBezTo>
                          <a:pt x="351" y="84"/>
                          <a:pt x="351" y="84"/>
                          <a:pt x="351" y="84"/>
                        </a:cubicBezTo>
                        <a:cubicBezTo>
                          <a:pt x="348" y="83"/>
                          <a:pt x="348" y="83"/>
                          <a:pt x="348" y="83"/>
                        </a:cubicBezTo>
                        <a:cubicBezTo>
                          <a:pt x="346" y="83"/>
                          <a:pt x="346" y="83"/>
                          <a:pt x="346" y="83"/>
                        </a:cubicBezTo>
                        <a:cubicBezTo>
                          <a:pt x="346" y="84"/>
                          <a:pt x="346" y="84"/>
                          <a:pt x="346" y="84"/>
                        </a:cubicBezTo>
                        <a:cubicBezTo>
                          <a:pt x="344" y="83"/>
                          <a:pt x="344" y="83"/>
                          <a:pt x="344" y="83"/>
                        </a:cubicBezTo>
                        <a:cubicBezTo>
                          <a:pt x="342" y="83"/>
                          <a:pt x="342" y="83"/>
                          <a:pt x="342" y="83"/>
                        </a:cubicBezTo>
                        <a:cubicBezTo>
                          <a:pt x="340" y="83"/>
                          <a:pt x="340" y="83"/>
                          <a:pt x="340" y="83"/>
                        </a:cubicBezTo>
                        <a:cubicBezTo>
                          <a:pt x="339" y="80"/>
                          <a:pt x="339" y="80"/>
                          <a:pt x="339" y="80"/>
                        </a:cubicBezTo>
                        <a:cubicBezTo>
                          <a:pt x="338" y="80"/>
                          <a:pt x="338" y="80"/>
                          <a:pt x="338" y="80"/>
                        </a:cubicBezTo>
                        <a:cubicBezTo>
                          <a:pt x="337" y="79"/>
                          <a:pt x="337" y="79"/>
                          <a:pt x="337" y="79"/>
                        </a:cubicBezTo>
                        <a:cubicBezTo>
                          <a:pt x="330" y="75"/>
                          <a:pt x="330" y="75"/>
                          <a:pt x="330" y="75"/>
                        </a:cubicBezTo>
                        <a:cubicBezTo>
                          <a:pt x="328" y="74"/>
                          <a:pt x="328" y="74"/>
                          <a:pt x="328" y="74"/>
                        </a:cubicBezTo>
                        <a:cubicBezTo>
                          <a:pt x="325" y="75"/>
                          <a:pt x="325" y="75"/>
                          <a:pt x="325" y="75"/>
                        </a:cubicBezTo>
                        <a:cubicBezTo>
                          <a:pt x="321" y="73"/>
                          <a:pt x="321" y="73"/>
                          <a:pt x="321" y="73"/>
                        </a:cubicBezTo>
                        <a:cubicBezTo>
                          <a:pt x="319" y="73"/>
                          <a:pt x="319" y="73"/>
                          <a:pt x="319" y="73"/>
                        </a:cubicBezTo>
                        <a:cubicBezTo>
                          <a:pt x="318" y="70"/>
                          <a:pt x="318" y="70"/>
                          <a:pt x="318" y="70"/>
                        </a:cubicBezTo>
                        <a:cubicBezTo>
                          <a:pt x="311" y="67"/>
                          <a:pt x="311" y="67"/>
                          <a:pt x="311" y="67"/>
                        </a:cubicBezTo>
                        <a:cubicBezTo>
                          <a:pt x="309" y="68"/>
                          <a:pt x="309" y="68"/>
                          <a:pt x="309" y="68"/>
                        </a:cubicBezTo>
                        <a:cubicBezTo>
                          <a:pt x="308" y="69"/>
                          <a:pt x="308" y="69"/>
                          <a:pt x="308" y="69"/>
                        </a:cubicBezTo>
                        <a:cubicBezTo>
                          <a:pt x="309" y="70"/>
                          <a:pt x="309" y="70"/>
                          <a:pt x="309" y="70"/>
                        </a:cubicBezTo>
                        <a:cubicBezTo>
                          <a:pt x="309" y="72"/>
                          <a:pt x="309" y="72"/>
                          <a:pt x="309" y="72"/>
                        </a:cubicBezTo>
                        <a:cubicBezTo>
                          <a:pt x="308" y="73"/>
                          <a:pt x="308" y="73"/>
                          <a:pt x="308" y="73"/>
                        </a:cubicBezTo>
                        <a:cubicBezTo>
                          <a:pt x="308" y="74"/>
                          <a:pt x="308" y="74"/>
                          <a:pt x="308" y="74"/>
                        </a:cubicBezTo>
                        <a:cubicBezTo>
                          <a:pt x="306" y="73"/>
                          <a:pt x="306" y="73"/>
                          <a:pt x="306" y="73"/>
                        </a:cubicBezTo>
                        <a:cubicBezTo>
                          <a:pt x="305" y="72"/>
                          <a:pt x="305" y="72"/>
                          <a:pt x="305" y="72"/>
                        </a:cubicBezTo>
                        <a:cubicBezTo>
                          <a:pt x="304" y="70"/>
                          <a:pt x="304" y="70"/>
                          <a:pt x="304" y="70"/>
                        </a:cubicBezTo>
                        <a:cubicBezTo>
                          <a:pt x="301" y="69"/>
                          <a:pt x="301" y="69"/>
                          <a:pt x="301" y="69"/>
                        </a:cubicBezTo>
                        <a:cubicBezTo>
                          <a:pt x="301" y="70"/>
                          <a:pt x="301" y="70"/>
                          <a:pt x="301" y="70"/>
                        </a:cubicBezTo>
                        <a:cubicBezTo>
                          <a:pt x="300" y="73"/>
                          <a:pt x="300" y="73"/>
                          <a:pt x="300" y="73"/>
                        </a:cubicBezTo>
                        <a:cubicBezTo>
                          <a:pt x="297" y="72"/>
                          <a:pt x="297" y="72"/>
                          <a:pt x="297" y="72"/>
                        </a:cubicBezTo>
                        <a:cubicBezTo>
                          <a:pt x="296" y="72"/>
                          <a:pt x="296" y="72"/>
                          <a:pt x="296" y="72"/>
                        </a:cubicBezTo>
                        <a:cubicBezTo>
                          <a:pt x="295" y="73"/>
                          <a:pt x="295" y="73"/>
                          <a:pt x="295" y="73"/>
                        </a:cubicBezTo>
                        <a:cubicBezTo>
                          <a:pt x="295" y="74"/>
                          <a:pt x="295" y="74"/>
                          <a:pt x="295" y="74"/>
                        </a:cubicBezTo>
                        <a:cubicBezTo>
                          <a:pt x="294" y="74"/>
                          <a:pt x="294" y="74"/>
                          <a:pt x="294" y="74"/>
                        </a:cubicBezTo>
                        <a:cubicBezTo>
                          <a:pt x="292" y="73"/>
                          <a:pt x="292" y="73"/>
                          <a:pt x="292" y="73"/>
                        </a:cubicBezTo>
                        <a:cubicBezTo>
                          <a:pt x="289" y="73"/>
                          <a:pt x="289" y="73"/>
                          <a:pt x="289" y="73"/>
                        </a:cubicBezTo>
                        <a:cubicBezTo>
                          <a:pt x="290" y="88"/>
                          <a:pt x="290" y="88"/>
                          <a:pt x="290" y="88"/>
                        </a:cubicBezTo>
                        <a:cubicBezTo>
                          <a:pt x="290" y="91"/>
                          <a:pt x="290" y="91"/>
                          <a:pt x="290" y="91"/>
                        </a:cubicBezTo>
                        <a:cubicBezTo>
                          <a:pt x="281" y="92"/>
                          <a:pt x="281" y="92"/>
                          <a:pt x="281" y="92"/>
                        </a:cubicBezTo>
                        <a:cubicBezTo>
                          <a:pt x="275" y="92"/>
                          <a:pt x="275" y="92"/>
                          <a:pt x="275" y="92"/>
                        </a:cubicBezTo>
                        <a:cubicBezTo>
                          <a:pt x="270" y="92"/>
                          <a:pt x="270" y="92"/>
                          <a:pt x="270" y="92"/>
                        </a:cubicBezTo>
                        <a:cubicBezTo>
                          <a:pt x="267" y="92"/>
                          <a:pt x="267" y="92"/>
                          <a:pt x="267" y="92"/>
                        </a:cubicBezTo>
                        <a:cubicBezTo>
                          <a:pt x="266" y="91"/>
                          <a:pt x="266" y="91"/>
                          <a:pt x="266" y="91"/>
                        </a:cubicBezTo>
                        <a:cubicBezTo>
                          <a:pt x="265" y="89"/>
                          <a:pt x="265" y="89"/>
                          <a:pt x="265" y="89"/>
                        </a:cubicBezTo>
                        <a:cubicBezTo>
                          <a:pt x="262" y="91"/>
                          <a:pt x="262" y="91"/>
                          <a:pt x="262" y="91"/>
                        </a:cubicBezTo>
                        <a:cubicBezTo>
                          <a:pt x="261" y="88"/>
                          <a:pt x="261" y="88"/>
                          <a:pt x="261" y="88"/>
                        </a:cubicBezTo>
                        <a:cubicBezTo>
                          <a:pt x="261" y="86"/>
                          <a:pt x="261" y="86"/>
                          <a:pt x="261" y="86"/>
                        </a:cubicBezTo>
                        <a:cubicBezTo>
                          <a:pt x="260" y="84"/>
                          <a:pt x="260" y="84"/>
                          <a:pt x="260" y="84"/>
                        </a:cubicBezTo>
                        <a:cubicBezTo>
                          <a:pt x="259" y="83"/>
                          <a:pt x="259" y="83"/>
                          <a:pt x="259" y="83"/>
                        </a:cubicBezTo>
                        <a:cubicBezTo>
                          <a:pt x="259" y="84"/>
                          <a:pt x="259" y="84"/>
                          <a:pt x="259" y="84"/>
                        </a:cubicBezTo>
                        <a:cubicBezTo>
                          <a:pt x="256" y="83"/>
                          <a:pt x="256" y="83"/>
                          <a:pt x="256" y="83"/>
                        </a:cubicBezTo>
                        <a:cubicBezTo>
                          <a:pt x="256" y="82"/>
                          <a:pt x="256" y="82"/>
                          <a:pt x="256" y="82"/>
                        </a:cubicBezTo>
                        <a:cubicBezTo>
                          <a:pt x="255" y="80"/>
                          <a:pt x="255" y="80"/>
                          <a:pt x="255" y="80"/>
                        </a:cubicBezTo>
                        <a:cubicBezTo>
                          <a:pt x="253" y="80"/>
                          <a:pt x="253" y="80"/>
                          <a:pt x="253" y="80"/>
                        </a:cubicBezTo>
                        <a:cubicBezTo>
                          <a:pt x="253" y="79"/>
                          <a:pt x="253" y="79"/>
                          <a:pt x="253" y="79"/>
                        </a:cubicBezTo>
                        <a:cubicBezTo>
                          <a:pt x="252" y="77"/>
                          <a:pt x="252" y="77"/>
                          <a:pt x="252" y="77"/>
                        </a:cubicBezTo>
                        <a:cubicBezTo>
                          <a:pt x="252" y="75"/>
                          <a:pt x="252" y="75"/>
                          <a:pt x="252" y="75"/>
                        </a:cubicBezTo>
                        <a:cubicBezTo>
                          <a:pt x="250" y="75"/>
                          <a:pt x="250" y="75"/>
                          <a:pt x="250" y="75"/>
                        </a:cubicBezTo>
                        <a:cubicBezTo>
                          <a:pt x="248" y="74"/>
                          <a:pt x="248" y="74"/>
                          <a:pt x="248" y="74"/>
                        </a:cubicBezTo>
                        <a:cubicBezTo>
                          <a:pt x="248" y="73"/>
                          <a:pt x="248" y="73"/>
                          <a:pt x="248" y="73"/>
                        </a:cubicBezTo>
                        <a:cubicBezTo>
                          <a:pt x="250" y="73"/>
                          <a:pt x="250" y="73"/>
                          <a:pt x="250" y="73"/>
                        </a:cubicBezTo>
                        <a:cubicBezTo>
                          <a:pt x="250" y="72"/>
                          <a:pt x="250" y="72"/>
                          <a:pt x="250" y="72"/>
                        </a:cubicBezTo>
                        <a:cubicBezTo>
                          <a:pt x="250" y="70"/>
                          <a:pt x="250" y="70"/>
                          <a:pt x="250" y="70"/>
                        </a:cubicBezTo>
                        <a:cubicBezTo>
                          <a:pt x="250" y="69"/>
                          <a:pt x="250" y="69"/>
                          <a:pt x="250" y="69"/>
                        </a:cubicBezTo>
                        <a:cubicBezTo>
                          <a:pt x="250" y="68"/>
                          <a:pt x="250" y="68"/>
                          <a:pt x="250" y="68"/>
                        </a:cubicBezTo>
                        <a:cubicBezTo>
                          <a:pt x="248" y="67"/>
                          <a:pt x="248" y="67"/>
                          <a:pt x="248" y="67"/>
                        </a:cubicBezTo>
                        <a:cubicBezTo>
                          <a:pt x="247" y="67"/>
                          <a:pt x="247" y="67"/>
                          <a:pt x="247" y="67"/>
                        </a:cubicBezTo>
                        <a:cubicBezTo>
                          <a:pt x="246" y="64"/>
                          <a:pt x="246" y="64"/>
                          <a:pt x="246" y="64"/>
                        </a:cubicBezTo>
                        <a:cubicBezTo>
                          <a:pt x="246" y="63"/>
                          <a:pt x="246" y="63"/>
                          <a:pt x="246" y="63"/>
                        </a:cubicBezTo>
                        <a:cubicBezTo>
                          <a:pt x="247" y="63"/>
                          <a:pt x="247" y="63"/>
                          <a:pt x="247" y="63"/>
                        </a:cubicBezTo>
                        <a:cubicBezTo>
                          <a:pt x="248" y="63"/>
                          <a:pt x="248" y="63"/>
                          <a:pt x="248" y="63"/>
                        </a:cubicBezTo>
                        <a:cubicBezTo>
                          <a:pt x="250" y="63"/>
                          <a:pt x="250" y="63"/>
                          <a:pt x="250" y="63"/>
                        </a:cubicBezTo>
                        <a:cubicBezTo>
                          <a:pt x="250" y="61"/>
                          <a:pt x="250" y="61"/>
                          <a:pt x="250" y="61"/>
                        </a:cubicBezTo>
                        <a:cubicBezTo>
                          <a:pt x="248" y="61"/>
                          <a:pt x="248" y="61"/>
                          <a:pt x="248" y="61"/>
                        </a:cubicBezTo>
                        <a:cubicBezTo>
                          <a:pt x="248" y="60"/>
                          <a:pt x="248" y="60"/>
                          <a:pt x="248" y="60"/>
                        </a:cubicBezTo>
                        <a:cubicBezTo>
                          <a:pt x="246" y="58"/>
                          <a:pt x="246" y="58"/>
                          <a:pt x="246" y="58"/>
                        </a:cubicBezTo>
                        <a:cubicBezTo>
                          <a:pt x="245" y="56"/>
                          <a:pt x="245" y="56"/>
                          <a:pt x="245" y="56"/>
                        </a:cubicBezTo>
                        <a:cubicBezTo>
                          <a:pt x="247" y="53"/>
                          <a:pt x="247" y="53"/>
                          <a:pt x="247" y="53"/>
                        </a:cubicBezTo>
                        <a:cubicBezTo>
                          <a:pt x="251" y="50"/>
                          <a:pt x="251" y="50"/>
                          <a:pt x="251" y="50"/>
                        </a:cubicBezTo>
                        <a:cubicBezTo>
                          <a:pt x="253" y="48"/>
                          <a:pt x="253" y="48"/>
                          <a:pt x="253" y="48"/>
                        </a:cubicBezTo>
                        <a:cubicBezTo>
                          <a:pt x="253" y="45"/>
                          <a:pt x="253" y="45"/>
                          <a:pt x="253" y="45"/>
                        </a:cubicBezTo>
                        <a:cubicBezTo>
                          <a:pt x="252" y="43"/>
                          <a:pt x="252" y="43"/>
                          <a:pt x="252" y="43"/>
                        </a:cubicBezTo>
                        <a:cubicBezTo>
                          <a:pt x="250" y="40"/>
                          <a:pt x="250" y="40"/>
                          <a:pt x="250" y="40"/>
                        </a:cubicBezTo>
                        <a:cubicBezTo>
                          <a:pt x="251" y="38"/>
                          <a:pt x="251" y="38"/>
                          <a:pt x="251" y="38"/>
                        </a:cubicBezTo>
                        <a:cubicBezTo>
                          <a:pt x="251" y="35"/>
                          <a:pt x="251" y="35"/>
                          <a:pt x="251" y="35"/>
                        </a:cubicBezTo>
                        <a:cubicBezTo>
                          <a:pt x="250" y="33"/>
                          <a:pt x="250" y="33"/>
                          <a:pt x="250" y="33"/>
                        </a:cubicBezTo>
                        <a:cubicBezTo>
                          <a:pt x="248" y="29"/>
                          <a:pt x="248" y="29"/>
                          <a:pt x="248" y="29"/>
                        </a:cubicBezTo>
                        <a:cubicBezTo>
                          <a:pt x="246" y="30"/>
                          <a:pt x="246" y="30"/>
                          <a:pt x="246" y="30"/>
                        </a:cubicBezTo>
                        <a:cubicBezTo>
                          <a:pt x="241" y="31"/>
                          <a:pt x="241" y="31"/>
                          <a:pt x="241" y="31"/>
                        </a:cubicBezTo>
                        <a:cubicBezTo>
                          <a:pt x="232" y="33"/>
                          <a:pt x="232" y="33"/>
                          <a:pt x="232" y="33"/>
                        </a:cubicBezTo>
                        <a:cubicBezTo>
                          <a:pt x="223" y="35"/>
                          <a:pt x="223" y="35"/>
                          <a:pt x="223" y="35"/>
                        </a:cubicBezTo>
                        <a:cubicBezTo>
                          <a:pt x="216" y="38"/>
                          <a:pt x="216" y="38"/>
                          <a:pt x="216" y="38"/>
                        </a:cubicBezTo>
                        <a:cubicBezTo>
                          <a:pt x="212" y="38"/>
                          <a:pt x="212" y="38"/>
                          <a:pt x="212" y="38"/>
                        </a:cubicBezTo>
                        <a:cubicBezTo>
                          <a:pt x="208" y="36"/>
                          <a:pt x="208" y="36"/>
                          <a:pt x="208" y="36"/>
                        </a:cubicBezTo>
                        <a:cubicBezTo>
                          <a:pt x="207" y="35"/>
                          <a:pt x="207" y="35"/>
                          <a:pt x="207" y="35"/>
                        </a:cubicBezTo>
                        <a:cubicBezTo>
                          <a:pt x="207" y="33"/>
                          <a:pt x="207" y="33"/>
                          <a:pt x="207" y="33"/>
                        </a:cubicBezTo>
                        <a:cubicBezTo>
                          <a:pt x="205" y="30"/>
                          <a:pt x="205" y="30"/>
                          <a:pt x="205" y="30"/>
                        </a:cubicBezTo>
                        <a:cubicBezTo>
                          <a:pt x="205" y="28"/>
                          <a:pt x="205" y="28"/>
                          <a:pt x="205" y="28"/>
                        </a:cubicBezTo>
                        <a:cubicBezTo>
                          <a:pt x="203" y="26"/>
                          <a:pt x="203" y="26"/>
                          <a:pt x="203" y="26"/>
                        </a:cubicBezTo>
                        <a:cubicBezTo>
                          <a:pt x="202" y="26"/>
                          <a:pt x="202" y="26"/>
                          <a:pt x="202" y="26"/>
                        </a:cubicBezTo>
                        <a:cubicBezTo>
                          <a:pt x="202" y="28"/>
                          <a:pt x="202" y="28"/>
                          <a:pt x="202" y="28"/>
                        </a:cubicBezTo>
                        <a:cubicBezTo>
                          <a:pt x="203" y="28"/>
                          <a:pt x="203" y="28"/>
                          <a:pt x="203" y="28"/>
                        </a:cubicBezTo>
                        <a:cubicBezTo>
                          <a:pt x="204" y="29"/>
                          <a:pt x="204" y="29"/>
                          <a:pt x="204" y="29"/>
                        </a:cubicBezTo>
                        <a:cubicBezTo>
                          <a:pt x="202" y="30"/>
                          <a:pt x="202" y="30"/>
                          <a:pt x="202" y="30"/>
                        </a:cubicBezTo>
                        <a:cubicBezTo>
                          <a:pt x="202" y="31"/>
                          <a:pt x="202" y="31"/>
                          <a:pt x="202" y="31"/>
                        </a:cubicBezTo>
                        <a:cubicBezTo>
                          <a:pt x="203" y="31"/>
                          <a:pt x="203" y="31"/>
                          <a:pt x="203" y="31"/>
                        </a:cubicBezTo>
                        <a:cubicBezTo>
                          <a:pt x="203" y="30"/>
                          <a:pt x="203" y="30"/>
                          <a:pt x="203" y="30"/>
                        </a:cubicBezTo>
                        <a:cubicBezTo>
                          <a:pt x="204" y="30"/>
                          <a:pt x="204" y="30"/>
                          <a:pt x="204" y="30"/>
                        </a:cubicBezTo>
                        <a:cubicBezTo>
                          <a:pt x="205" y="33"/>
                          <a:pt x="205" y="33"/>
                          <a:pt x="205" y="33"/>
                        </a:cubicBezTo>
                        <a:cubicBezTo>
                          <a:pt x="203" y="34"/>
                          <a:pt x="203" y="34"/>
                          <a:pt x="203" y="34"/>
                        </a:cubicBezTo>
                        <a:cubicBezTo>
                          <a:pt x="203" y="35"/>
                          <a:pt x="203" y="35"/>
                          <a:pt x="203" y="35"/>
                        </a:cubicBezTo>
                        <a:cubicBezTo>
                          <a:pt x="205" y="34"/>
                          <a:pt x="205" y="34"/>
                          <a:pt x="205" y="34"/>
                        </a:cubicBezTo>
                        <a:cubicBezTo>
                          <a:pt x="205" y="36"/>
                          <a:pt x="205" y="36"/>
                          <a:pt x="205" y="36"/>
                        </a:cubicBezTo>
                        <a:cubicBezTo>
                          <a:pt x="204" y="36"/>
                          <a:pt x="204" y="36"/>
                          <a:pt x="204" y="36"/>
                        </a:cubicBezTo>
                        <a:cubicBezTo>
                          <a:pt x="204" y="38"/>
                          <a:pt x="204" y="38"/>
                          <a:pt x="204" y="38"/>
                        </a:cubicBezTo>
                        <a:cubicBezTo>
                          <a:pt x="203" y="39"/>
                          <a:pt x="203" y="39"/>
                          <a:pt x="203" y="39"/>
                        </a:cubicBezTo>
                        <a:cubicBezTo>
                          <a:pt x="202" y="39"/>
                          <a:pt x="202" y="39"/>
                          <a:pt x="202" y="39"/>
                        </a:cubicBezTo>
                        <a:cubicBezTo>
                          <a:pt x="200" y="39"/>
                          <a:pt x="200" y="39"/>
                          <a:pt x="200" y="39"/>
                        </a:cubicBezTo>
                        <a:cubicBezTo>
                          <a:pt x="200" y="38"/>
                          <a:pt x="200" y="38"/>
                          <a:pt x="200" y="38"/>
                        </a:cubicBezTo>
                        <a:cubicBezTo>
                          <a:pt x="199" y="39"/>
                          <a:pt x="199" y="39"/>
                          <a:pt x="199" y="39"/>
                        </a:cubicBezTo>
                        <a:cubicBezTo>
                          <a:pt x="197" y="42"/>
                          <a:pt x="197" y="42"/>
                          <a:pt x="197" y="42"/>
                        </a:cubicBezTo>
                        <a:cubicBezTo>
                          <a:pt x="198" y="39"/>
                          <a:pt x="198" y="39"/>
                          <a:pt x="198" y="39"/>
                        </a:cubicBezTo>
                        <a:cubicBezTo>
                          <a:pt x="197" y="39"/>
                          <a:pt x="197" y="39"/>
                          <a:pt x="197" y="39"/>
                        </a:cubicBezTo>
                        <a:cubicBezTo>
                          <a:pt x="196" y="42"/>
                          <a:pt x="196" y="42"/>
                          <a:pt x="196" y="42"/>
                        </a:cubicBezTo>
                        <a:cubicBezTo>
                          <a:pt x="194" y="43"/>
                          <a:pt x="194" y="43"/>
                          <a:pt x="194" y="43"/>
                        </a:cubicBezTo>
                        <a:cubicBezTo>
                          <a:pt x="196" y="39"/>
                          <a:pt x="196" y="39"/>
                          <a:pt x="196" y="39"/>
                        </a:cubicBezTo>
                        <a:cubicBezTo>
                          <a:pt x="197" y="38"/>
                          <a:pt x="197" y="38"/>
                          <a:pt x="197" y="38"/>
                        </a:cubicBezTo>
                        <a:cubicBezTo>
                          <a:pt x="200" y="35"/>
                          <a:pt x="200" y="35"/>
                          <a:pt x="200" y="35"/>
                        </a:cubicBezTo>
                        <a:cubicBezTo>
                          <a:pt x="200" y="34"/>
                          <a:pt x="200" y="34"/>
                          <a:pt x="200" y="34"/>
                        </a:cubicBezTo>
                        <a:cubicBezTo>
                          <a:pt x="196" y="36"/>
                          <a:pt x="196" y="36"/>
                          <a:pt x="196" y="36"/>
                        </a:cubicBezTo>
                        <a:cubicBezTo>
                          <a:pt x="196" y="35"/>
                          <a:pt x="196" y="35"/>
                          <a:pt x="196" y="35"/>
                        </a:cubicBezTo>
                        <a:cubicBezTo>
                          <a:pt x="199" y="33"/>
                          <a:pt x="199" y="33"/>
                          <a:pt x="199" y="33"/>
                        </a:cubicBezTo>
                        <a:cubicBezTo>
                          <a:pt x="199" y="31"/>
                          <a:pt x="199" y="31"/>
                          <a:pt x="199" y="31"/>
                        </a:cubicBezTo>
                        <a:cubicBezTo>
                          <a:pt x="196" y="34"/>
                          <a:pt x="196" y="34"/>
                          <a:pt x="196" y="34"/>
                        </a:cubicBezTo>
                        <a:cubicBezTo>
                          <a:pt x="194" y="33"/>
                          <a:pt x="194" y="33"/>
                          <a:pt x="194" y="33"/>
                        </a:cubicBezTo>
                        <a:cubicBezTo>
                          <a:pt x="198" y="31"/>
                          <a:pt x="198" y="31"/>
                          <a:pt x="198" y="31"/>
                        </a:cubicBezTo>
                        <a:cubicBezTo>
                          <a:pt x="198" y="29"/>
                          <a:pt x="198" y="29"/>
                          <a:pt x="198" y="29"/>
                        </a:cubicBezTo>
                        <a:cubicBezTo>
                          <a:pt x="199" y="29"/>
                          <a:pt x="199" y="29"/>
                          <a:pt x="199" y="29"/>
                        </a:cubicBezTo>
                        <a:cubicBezTo>
                          <a:pt x="199" y="28"/>
                          <a:pt x="199" y="28"/>
                          <a:pt x="199" y="28"/>
                        </a:cubicBezTo>
                        <a:cubicBezTo>
                          <a:pt x="197" y="29"/>
                          <a:pt x="197" y="29"/>
                          <a:pt x="197" y="29"/>
                        </a:cubicBezTo>
                        <a:cubicBezTo>
                          <a:pt x="193" y="31"/>
                          <a:pt x="193" y="31"/>
                          <a:pt x="193" y="31"/>
                        </a:cubicBezTo>
                        <a:cubicBezTo>
                          <a:pt x="194" y="38"/>
                          <a:pt x="194" y="38"/>
                          <a:pt x="194" y="38"/>
                        </a:cubicBezTo>
                        <a:cubicBezTo>
                          <a:pt x="194" y="40"/>
                          <a:pt x="194" y="40"/>
                          <a:pt x="194" y="40"/>
                        </a:cubicBezTo>
                        <a:cubicBezTo>
                          <a:pt x="193" y="44"/>
                          <a:pt x="193" y="44"/>
                          <a:pt x="193" y="44"/>
                        </a:cubicBezTo>
                        <a:cubicBezTo>
                          <a:pt x="188" y="45"/>
                          <a:pt x="188" y="45"/>
                          <a:pt x="188" y="45"/>
                        </a:cubicBezTo>
                        <a:cubicBezTo>
                          <a:pt x="180" y="48"/>
                          <a:pt x="180" y="48"/>
                          <a:pt x="180" y="48"/>
                        </a:cubicBezTo>
                        <a:cubicBezTo>
                          <a:pt x="175" y="49"/>
                          <a:pt x="175" y="49"/>
                          <a:pt x="175" y="49"/>
                        </a:cubicBezTo>
                        <a:cubicBezTo>
                          <a:pt x="173" y="49"/>
                          <a:pt x="173" y="49"/>
                          <a:pt x="173" y="49"/>
                        </a:cubicBezTo>
                        <a:cubicBezTo>
                          <a:pt x="169" y="50"/>
                          <a:pt x="169" y="50"/>
                          <a:pt x="169" y="50"/>
                        </a:cubicBezTo>
                        <a:cubicBezTo>
                          <a:pt x="166" y="51"/>
                          <a:pt x="166" y="51"/>
                          <a:pt x="166" y="51"/>
                        </a:cubicBezTo>
                        <a:cubicBezTo>
                          <a:pt x="164" y="51"/>
                          <a:pt x="164" y="51"/>
                          <a:pt x="164" y="51"/>
                        </a:cubicBezTo>
                        <a:cubicBezTo>
                          <a:pt x="163" y="53"/>
                          <a:pt x="163" y="53"/>
                          <a:pt x="163" y="53"/>
                        </a:cubicBezTo>
                        <a:cubicBezTo>
                          <a:pt x="161" y="54"/>
                          <a:pt x="161" y="54"/>
                          <a:pt x="161" y="54"/>
                        </a:cubicBezTo>
                        <a:cubicBezTo>
                          <a:pt x="159" y="55"/>
                          <a:pt x="159" y="55"/>
                          <a:pt x="159" y="55"/>
                        </a:cubicBezTo>
                        <a:cubicBezTo>
                          <a:pt x="156" y="56"/>
                          <a:pt x="156" y="56"/>
                          <a:pt x="156" y="56"/>
                        </a:cubicBezTo>
                        <a:cubicBezTo>
                          <a:pt x="150" y="60"/>
                          <a:pt x="150" y="60"/>
                          <a:pt x="150" y="60"/>
                        </a:cubicBezTo>
                        <a:cubicBezTo>
                          <a:pt x="141" y="65"/>
                          <a:pt x="141" y="65"/>
                          <a:pt x="141" y="65"/>
                        </a:cubicBezTo>
                        <a:cubicBezTo>
                          <a:pt x="139" y="67"/>
                          <a:pt x="139" y="67"/>
                          <a:pt x="139" y="67"/>
                        </a:cubicBezTo>
                        <a:cubicBezTo>
                          <a:pt x="135" y="69"/>
                          <a:pt x="135" y="69"/>
                          <a:pt x="135" y="69"/>
                        </a:cubicBezTo>
                        <a:cubicBezTo>
                          <a:pt x="126" y="73"/>
                          <a:pt x="126" y="73"/>
                          <a:pt x="126" y="73"/>
                        </a:cubicBezTo>
                        <a:cubicBezTo>
                          <a:pt x="121" y="77"/>
                          <a:pt x="121" y="77"/>
                          <a:pt x="121" y="77"/>
                        </a:cubicBezTo>
                        <a:cubicBezTo>
                          <a:pt x="116" y="78"/>
                          <a:pt x="116" y="78"/>
                          <a:pt x="116" y="78"/>
                        </a:cubicBezTo>
                        <a:cubicBezTo>
                          <a:pt x="116" y="79"/>
                          <a:pt x="116" y="79"/>
                          <a:pt x="116" y="79"/>
                        </a:cubicBezTo>
                        <a:cubicBezTo>
                          <a:pt x="117" y="80"/>
                          <a:pt x="117" y="80"/>
                          <a:pt x="117" y="80"/>
                        </a:cubicBezTo>
                        <a:cubicBezTo>
                          <a:pt x="118" y="80"/>
                          <a:pt x="118" y="80"/>
                          <a:pt x="118" y="80"/>
                        </a:cubicBezTo>
                        <a:cubicBezTo>
                          <a:pt x="117" y="82"/>
                          <a:pt x="117" y="82"/>
                          <a:pt x="117" y="82"/>
                        </a:cubicBezTo>
                        <a:cubicBezTo>
                          <a:pt x="117" y="83"/>
                          <a:pt x="117" y="83"/>
                          <a:pt x="117" y="83"/>
                        </a:cubicBezTo>
                        <a:cubicBezTo>
                          <a:pt x="118" y="83"/>
                          <a:pt x="118" y="83"/>
                          <a:pt x="118" y="83"/>
                        </a:cubicBezTo>
                        <a:cubicBezTo>
                          <a:pt x="120" y="83"/>
                          <a:pt x="120" y="83"/>
                          <a:pt x="120" y="83"/>
                        </a:cubicBezTo>
                        <a:cubicBezTo>
                          <a:pt x="121" y="83"/>
                          <a:pt x="121" y="83"/>
                          <a:pt x="121" y="83"/>
                        </a:cubicBezTo>
                        <a:cubicBezTo>
                          <a:pt x="123" y="82"/>
                          <a:pt x="123" y="82"/>
                          <a:pt x="123" y="82"/>
                        </a:cubicBezTo>
                        <a:cubicBezTo>
                          <a:pt x="126" y="84"/>
                          <a:pt x="126" y="84"/>
                          <a:pt x="126" y="84"/>
                        </a:cubicBezTo>
                        <a:cubicBezTo>
                          <a:pt x="125" y="84"/>
                          <a:pt x="125" y="84"/>
                          <a:pt x="125" y="84"/>
                        </a:cubicBezTo>
                        <a:cubicBezTo>
                          <a:pt x="123" y="84"/>
                          <a:pt x="123" y="84"/>
                          <a:pt x="123" y="84"/>
                        </a:cubicBezTo>
                        <a:cubicBezTo>
                          <a:pt x="121" y="84"/>
                          <a:pt x="121" y="84"/>
                          <a:pt x="121" y="84"/>
                        </a:cubicBezTo>
                        <a:cubicBezTo>
                          <a:pt x="120" y="86"/>
                          <a:pt x="120" y="86"/>
                          <a:pt x="120" y="86"/>
                        </a:cubicBezTo>
                        <a:cubicBezTo>
                          <a:pt x="118" y="86"/>
                          <a:pt x="118" y="86"/>
                          <a:pt x="118" y="86"/>
                        </a:cubicBezTo>
                        <a:cubicBezTo>
                          <a:pt x="117" y="84"/>
                          <a:pt x="117" y="84"/>
                          <a:pt x="117" y="84"/>
                        </a:cubicBezTo>
                        <a:cubicBezTo>
                          <a:pt x="116" y="82"/>
                          <a:pt x="116" y="82"/>
                          <a:pt x="116" y="82"/>
                        </a:cubicBezTo>
                        <a:cubicBezTo>
                          <a:pt x="116" y="80"/>
                          <a:pt x="116" y="80"/>
                          <a:pt x="116" y="80"/>
                        </a:cubicBezTo>
                        <a:cubicBezTo>
                          <a:pt x="115" y="79"/>
                          <a:pt x="115" y="79"/>
                          <a:pt x="115" y="79"/>
                        </a:cubicBezTo>
                        <a:cubicBezTo>
                          <a:pt x="112" y="79"/>
                          <a:pt x="112" y="79"/>
                          <a:pt x="112" y="79"/>
                        </a:cubicBezTo>
                        <a:cubicBezTo>
                          <a:pt x="110" y="80"/>
                          <a:pt x="110" y="80"/>
                          <a:pt x="110" y="80"/>
                        </a:cubicBezTo>
                        <a:cubicBezTo>
                          <a:pt x="109" y="83"/>
                          <a:pt x="109" y="83"/>
                          <a:pt x="109" y="83"/>
                        </a:cubicBezTo>
                        <a:cubicBezTo>
                          <a:pt x="107" y="84"/>
                          <a:pt x="107" y="84"/>
                          <a:pt x="107" y="84"/>
                        </a:cubicBezTo>
                        <a:cubicBezTo>
                          <a:pt x="105" y="84"/>
                          <a:pt x="105" y="84"/>
                          <a:pt x="105" y="84"/>
                        </a:cubicBezTo>
                        <a:cubicBezTo>
                          <a:pt x="97" y="89"/>
                          <a:pt x="97" y="89"/>
                          <a:pt x="97" y="89"/>
                        </a:cubicBezTo>
                        <a:cubicBezTo>
                          <a:pt x="92" y="93"/>
                          <a:pt x="92" y="93"/>
                          <a:pt x="92" y="93"/>
                        </a:cubicBezTo>
                        <a:cubicBezTo>
                          <a:pt x="90" y="93"/>
                          <a:pt x="90" y="93"/>
                          <a:pt x="90" y="93"/>
                        </a:cubicBezTo>
                        <a:cubicBezTo>
                          <a:pt x="85" y="96"/>
                          <a:pt x="85" y="96"/>
                          <a:pt x="85" y="96"/>
                        </a:cubicBezTo>
                        <a:cubicBezTo>
                          <a:pt x="80" y="98"/>
                          <a:pt x="80" y="98"/>
                          <a:pt x="80" y="98"/>
                        </a:cubicBezTo>
                        <a:cubicBezTo>
                          <a:pt x="74" y="101"/>
                          <a:pt x="74" y="101"/>
                          <a:pt x="74" y="101"/>
                        </a:cubicBezTo>
                        <a:cubicBezTo>
                          <a:pt x="71" y="103"/>
                          <a:pt x="71" y="103"/>
                          <a:pt x="71" y="103"/>
                        </a:cubicBezTo>
                        <a:cubicBezTo>
                          <a:pt x="66" y="106"/>
                          <a:pt x="66" y="106"/>
                          <a:pt x="66" y="106"/>
                        </a:cubicBezTo>
                        <a:cubicBezTo>
                          <a:pt x="63" y="107"/>
                          <a:pt x="63" y="107"/>
                          <a:pt x="63" y="107"/>
                        </a:cubicBezTo>
                        <a:cubicBezTo>
                          <a:pt x="56" y="111"/>
                          <a:pt x="56" y="111"/>
                          <a:pt x="56" y="111"/>
                        </a:cubicBezTo>
                        <a:cubicBezTo>
                          <a:pt x="56" y="112"/>
                          <a:pt x="56" y="112"/>
                          <a:pt x="56" y="112"/>
                        </a:cubicBezTo>
                        <a:cubicBezTo>
                          <a:pt x="57" y="111"/>
                          <a:pt x="57" y="111"/>
                          <a:pt x="57" y="111"/>
                        </a:cubicBezTo>
                        <a:cubicBezTo>
                          <a:pt x="57" y="112"/>
                          <a:pt x="57" y="112"/>
                          <a:pt x="57" y="112"/>
                        </a:cubicBezTo>
                        <a:cubicBezTo>
                          <a:pt x="57" y="113"/>
                          <a:pt x="57" y="113"/>
                          <a:pt x="57" y="113"/>
                        </a:cubicBezTo>
                        <a:cubicBezTo>
                          <a:pt x="58" y="113"/>
                          <a:pt x="58" y="113"/>
                          <a:pt x="58" y="113"/>
                        </a:cubicBezTo>
                        <a:cubicBezTo>
                          <a:pt x="58" y="115"/>
                          <a:pt x="58" y="115"/>
                          <a:pt x="58" y="115"/>
                        </a:cubicBezTo>
                        <a:cubicBezTo>
                          <a:pt x="54" y="111"/>
                          <a:pt x="54" y="111"/>
                          <a:pt x="54" y="111"/>
                        </a:cubicBezTo>
                        <a:cubicBezTo>
                          <a:pt x="53" y="112"/>
                          <a:pt x="53" y="112"/>
                          <a:pt x="53" y="112"/>
                        </a:cubicBezTo>
                        <a:cubicBezTo>
                          <a:pt x="50" y="113"/>
                          <a:pt x="50" y="113"/>
                          <a:pt x="50" y="113"/>
                        </a:cubicBezTo>
                        <a:cubicBezTo>
                          <a:pt x="49" y="113"/>
                          <a:pt x="49" y="113"/>
                          <a:pt x="49" y="113"/>
                        </a:cubicBezTo>
                        <a:cubicBezTo>
                          <a:pt x="47" y="115"/>
                          <a:pt x="47" y="115"/>
                          <a:pt x="47" y="115"/>
                        </a:cubicBezTo>
                        <a:cubicBezTo>
                          <a:pt x="44" y="116"/>
                          <a:pt x="44" y="116"/>
                          <a:pt x="44" y="116"/>
                        </a:cubicBezTo>
                        <a:cubicBezTo>
                          <a:pt x="42" y="117"/>
                          <a:pt x="42" y="117"/>
                          <a:pt x="42" y="117"/>
                        </a:cubicBezTo>
                        <a:cubicBezTo>
                          <a:pt x="34" y="120"/>
                          <a:pt x="34" y="120"/>
                          <a:pt x="34" y="120"/>
                        </a:cubicBezTo>
                        <a:cubicBezTo>
                          <a:pt x="30" y="122"/>
                          <a:pt x="30" y="122"/>
                          <a:pt x="30" y="122"/>
                        </a:cubicBezTo>
                        <a:cubicBezTo>
                          <a:pt x="29" y="122"/>
                          <a:pt x="29" y="122"/>
                          <a:pt x="29" y="122"/>
                        </a:cubicBezTo>
                        <a:cubicBezTo>
                          <a:pt x="25" y="123"/>
                          <a:pt x="25" y="123"/>
                          <a:pt x="25" y="123"/>
                        </a:cubicBezTo>
                        <a:cubicBezTo>
                          <a:pt x="23" y="125"/>
                          <a:pt x="23" y="125"/>
                          <a:pt x="23" y="125"/>
                        </a:cubicBezTo>
                        <a:cubicBezTo>
                          <a:pt x="18" y="127"/>
                          <a:pt x="18" y="127"/>
                          <a:pt x="18" y="127"/>
                        </a:cubicBezTo>
                        <a:cubicBezTo>
                          <a:pt x="13" y="129"/>
                          <a:pt x="13" y="129"/>
                          <a:pt x="13" y="129"/>
                        </a:cubicBezTo>
                        <a:cubicBezTo>
                          <a:pt x="9" y="132"/>
                          <a:pt x="9" y="132"/>
                          <a:pt x="9" y="132"/>
                        </a:cubicBezTo>
                        <a:cubicBezTo>
                          <a:pt x="0" y="136"/>
                          <a:pt x="0" y="136"/>
                          <a:pt x="0" y="136"/>
                        </a:cubicBezTo>
                        <a:cubicBezTo>
                          <a:pt x="0" y="138"/>
                          <a:pt x="0" y="138"/>
                          <a:pt x="0" y="138"/>
                        </a:cubicBezTo>
                        <a:cubicBezTo>
                          <a:pt x="1" y="141"/>
                          <a:pt x="1" y="141"/>
                          <a:pt x="1" y="141"/>
                        </a:cubicBezTo>
                        <a:cubicBezTo>
                          <a:pt x="3" y="143"/>
                          <a:pt x="3" y="143"/>
                          <a:pt x="3" y="143"/>
                        </a:cubicBezTo>
                        <a:cubicBezTo>
                          <a:pt x="3" y="145"/>
                          <a:pt x="3" y="145"/>
                          <a:pt x="3" y="145"/>
                        </a:cubicBezTo>
                        <a:cubicBezTo>
                          <a:pt x="3" y="146"/>
                          <a:pt x="3" y="146"/>
                          <a:pt x="3" y="146"/>
                        </a:cubicBezTo>
                        <a:cubicBezTo>
                          <a:pt x="3" y="147"/>
                          <a:pt x="3" y="147"/>
                          <a:pt x="3" y="147"/>
                        </a:cubicBezTo>
                        <a:cubicBezTo>
                          <a:pt x="3" y="150"/>
                          <a:pt x="3" y="150"/>
                          <a:pt x="3" y="150"/>
                        </a:cubicBezTo>
                        <a:cubicBezTo>
                          <a:pt x="3" y="151"/>
                          <a:pt x="3" y="151"/>
                          <a:pt x="3" y="151"/>
                        </a:cubicBezTo>
                        <a:cubicBezTo>
                          <a:pt x="3" y="152"/>
                          <a:pt x="3" y="152"/>
                          <a:pt x="3" y="152"/>
                        </a:cubicBezTo>
                        <a:cubicBezTo>
                          <a:pt x="4" y="157"/>
                          <a:pt x="4" y="157"/>
                          <a:pt x="4" y="157"/>
                        </a:cubicBezTo>
                        <a:cubicBezTo>
                          <a:pt x="4" y="159"/>
                          <a:pt x="4" y="159"/>
                          <a:pt x="4" y="159"/>
                        </a:cubicBezTo>
                        <a:cubicBezTo>
                          <a:pt x="4" y="161"/>
                          <a:pt x="4" y="161"/>
                          <a:pt x="4" y="161"/>
                        </a:cubicBezTo>
                        <a:cubicBezTo>
                          <a:pt x="4" y="162"/>
                          <a:pt x="4" y="162"/>
                          <a:pt x="4" y="162"/>
                        </a:cubicBezTo>
                        <a:cubicBezTo>
                          <a:pt x="4" y="169"/>
                          <a:pt x="4" y="169"/>
                          <a:pt x="4" y="169"/>
                        </a:cubicBezTo>
                        <a:cubicBezTo>
                          <a:pt x="4" y="171"/>
                          <a:pt x="4" y="171"/>
                          <a:pt x="4" y="171"/>
                        </a:cubicBezTo>
                        <a:cubicBezTo>
                          <a:pt x="3" y="171"/>
                          <a:pt x="3" y="171"/>
                          <a:pt x="3" y="171"/>
                        </a:cubicBezTo>
                        <a:cubicBezTo>
                          <a:pt x="4" y="175"/>
                          <a:pt x="4" y="175"/>
                          <a:pt x="4" y="175"/>
                        </a:cubicBezTo>
                        <a:cubicBezTo>
                          <a:pt x="4" y="176"/>
                          <a:pt x="4" y="176"/>
                          <a:pt x="4" y="176"/>
                        </a:cubicBezTo>
                        <a:cubicBezTo>
                          <a:pt x="4" y="177"/>
                          <a:pt x="4" y="177"/>
                          <a:pt x="4" y="177"/>
                        </a:cubicBezTo>
                        <a:cubicBezTo>
                          <a:pt x="4" y="179"/>
                          <a:pt x="4" y="179"/>
                          <a:pt x="4" y="179"/>
                        </a:cubicBezTo>
                        <a:cubicBezTo>
                          <a:pt x="5" y="179"/>
                          <a:pt x="5" y="179"/>
                          <a:pt x="5" y="179"/>
                        </a:cubicBezTo>
                        <a:cubicBezTo>
                          <a:pt x="8" y="181"/>
                          <a:pt x="8" y="181"/>
                          <a:pt x="8" y="181"/>
                        </a:cubicBezTo>
                        <a:cubicBezTo>
                          <a:pt x="9" y="183"/>
                          <a:pt x="9" y="183"/>
                          <a:pt x="9" y="183"/>
                        </a:cubicBezTo>
                        <a:cubicBezTo>
                          <a:pt x="10" y="183"/>
                          <a:pt x="10" y="183"/>
                          <a:pt x="10" y="183"/>
                        </a:cubicBezTo>
                        <a:cubicBezTo>
                          <a:pt x="12" y="183"/>
                          <a:pt x="12" y="183"/>
                          <a:pt x="12" y="183"/>
                        </a:cubicBezTo>
                        <a:cubicBezTo>
                          <a:pt x="13" y="185"/>
                          <a:pt x="13" y="185"/>
                          <a:pt x="13" y="185"/>
                        </a:cubicBezTo>
                        <a:cubicBezTo>
                          <a:pt x="13" y="186"/>
                          <a:pt x="13" y="186"/>
                          <a:pt x="13" y="186"/>
                        </a:cubicBezTo>
                        <a:cubicBezTo>
                          <a:pt x="13" y="188"/>
                          <a:pt x="13" y="188"/>
                          <a:pt x="13" y="188"/>
                        </a:cubicBezTo>
                        <a:cubicBezTo>
                          <a:pt x="13" y="189"/>
                          <a:pt x="13" y="189"/>
                          <a:pt x="13" y="189"/>
                        </a:cubicBezTo>
                        <a:cubicBezTo>
                          <a:pt x="13" y="190"/>
                          <a:pt x="13" y="190"/>
                          <a:pt x="13" y="190"/>
                        </a:cubicBezTo>
                        <a:cubicBezTo>
                          <a:pt x="14" y="191"/>
                          <a:pt x="14" y="191"/>
                          <a:pt x="14" y="191"/>
                        </a:cubicBezTo>
                        <a:cubicBezTo>
                          <a:pt x="14" y="194"/>
                          <a:pt x="14" y="194"/>
                          <a:pt x="14" y="194"/>
                        </a:cubicBezTo>
                        <a:cubicBezTo>
                          <a:pt x="15" y="195"/>
                          <a:pt x="15" y="195"/>
                          <a:pt x="15" y="195"/>
                        </a:cubicBezTo>
                        <a:cubicBezTo>
                          <a:pt x="15" y="198"/>
                          <a:pt x="15" y="198"/>
                          <a:pt x="15" y="198"/>
                        </a:cubicBezTo>
                        <a:cubicBezTo>
                          <a:pt x="17" y="199"/>
                          <a:pt x="17" y="199"/>
                          <a:pt x="17" y="199"/>
                        </a:cubicBezTo>
                        <a:cubicBezTo>
                          <a:pt x="17" y="202"/>
                          <a:pt x="17" y="202"/>
                          <a:pt x="17" y="202"/>
                        </a:cubicBezTo>
                        <a:cubicBezTo>
                          <a:pt x="18" y="203"/>
                          <a:pt x="18" y="203"/>
                          <a:pt x="18" y="203"/>
                        </a:cubicBezTo>
                        <a:cubicBezTo>
                          <a:pt x="18" y="205"/>
                          <a:pt x="18" y="205"/>
                          <a:pt x="18" y="205"/>
                        </a:cubicBezTo>
                        <a:cubicBezTo>
                          <a:pt x="17" y="207"/>
                          <a:pt x="17" y="207"/>
                          <a:pt x="17" y="207"/>
                        </a:cubicBezTo>
                        <a:cubicBezTo>
                          <a:pt x="14" y="207"/>
                          <a:pt x="14" y="207"/>
                          <a:pt x="14" y="207"/>
                        </a:cubicBezTo>
                        <a:cubicBezTo>
                          <a:pt x="13" y="207"/>
                          <a:pt x="13" y="207"/>
                          <a:pt x="13" y="207"/>
                        </a:cubicBezTo>
                        <a:cubicBezTo>
                          <a:pt x="13" y="208"/>
                          <a:pt x="13" y="208"/>
                          <a:pt x="13" y="208"/>
                        </a:cubicBezTo>
                        <a:cubicBezTo>
                          <a:pt x="13" y="209"/>
                          <a:pt x="13" y="209"/>
                          <a:pt x="13" y="209"/>
                        </a:cubicBezTo>
                        <a:cubicBezTo>
                          <a:pt x="13" y="210"/>
                          <a:pt x="13" y="210"/>
                          <a:pt x="13" y="210"/>
                        </a:cubicBezTo>
                        <a:cubicBezTo>
                          <a:pt x="12" y="210"/>
                          <a:pt x="12" y="210"/>
                          <a:pt x="12" y="210"/>
                        </a:cubicBezTo>
                        <a:cubicBezTo>
                          <a:pt x="10" y="210"/>
                          <a:pt x="10" y="210"/>
                          <a:pt x="10" y="210"/>
                        </a:cubicBezTo>
                        <a:cubicBezTo>
                          <a:pt x="9" y="212"/>
                          <a:pt x="9" y="212"/>
                          <a:pt x="9" y="212"/>
                        </a:cubicBezTo>
                        <a:cubicBezTo>
                          <a:pt x="8" y="213"/>
                          <a:pt x="8" y="213"/>
                          <a:pt x="8" y="213"/>
                        </a:cubicBezTo>
                        <a:cubicBezTo>
                          <a:pt x="6" y="214"/>
                          <a:pt x="6" y="214"/>
                          <a:pt x="6" y="214"/>
                        </a:cubicBezTo>
                        <a:cubicBezTo>
                          <a:pt x="5" y="215"/>
                          <a:pt x="5" y="215"/>
                          <a:pt x="5" y="215"/>
                        </a:cubicBezTo>
                        <a:cubicBezTo>
                          <a:pt x="4" y="215"/>
                          <a:pt x="4" y="215"/>
                          <a:pt x="4" y="215"/>
                        </a:cubicBezTo>
                        <a:cubicBezTo>
                          <a:pt x="5" y="216"/>
                          <a:pt x="5" y="216"/>
                          <a:pt x="5" y="216"/>
                        </a:cubicBezTo>
                        <a:cubicBezTo>
                          <a:pt x="5" y="218"/>
                          <a:pt x="5" y="218"/>
                          <a:pt x="5" y="218"/>
                        </a:cubicBezTo>
                        <a:cubicBezTo>
                          <a:pt x="8" y="218"/>
                          <a:pt x="8" y="218"/>
                          <a:pt x="8" y="218"/>
                        </a:cubicBezTo>
                        <a:cubicBezTo>
                          <a:pt x="8" y="216"/>
                          <a:pt x="8" y="216"/>
                          <a:pt x="8" y="216"/>
                        </a:cubicBezTo>
                        <a:cubicBezTo>
                          <a:pt x="9" y="218"/>
                          <a:pt x="9" y="218"/>
                          <a:pt x="9" y="218"/>
                        </a:cubicBezTo>
                        <a:cubicBezTo>
                          <a:pt x="9" y="219"/>
                          <a:pt x="9" y="219"/>
                          <a:pt x="9" y="219"/>
                        </a:cubicBezTo>
                        <a:cubicBezTo>
                          <a:pt x="9" y="220"/>
                          <a:pt x="9" y="220"/>
                          <a:pt x="9" y="220"/>
                        </a:cubicBezTo>
                        <a:cubicBezTo>
                          <a:pt x="9" y="221"/>
                          <a:pt x="9" y="221"/>
                          <a:pt x="9" y="221"/>
                        </a:cubicBezTo>
                        <a:cubicBezTo>
                          <a:pt x="8" y="221"/>
                          <a:pt x="8" y="221"/>
                          <a:pt x="8" y="221"/>
                        </a:cubicBezTo>
                        <a:cubicBezTo>
                          <a:pt x="8" y="224"/>
                          <a:pt x="8" y="224"/>
                          <a:pt x="8" y="224"/>
                        </a:cubicBezTo>
                        <a:cubicBezTo>
                          <a:pt x="9" y="226"/>
                          <a:pt x="9" y="226"/>
                          <a:pt x="9" y="226"/>
                        </a:cubicBezTo>
                        <a:cubicBezTo>
                          <a:pt x="9" y="227"/>
                          <a:pt x="9" y="227"/>
                          <a:pt x="9" y="227"/>
                        </a:cubicBezTo>
                        <a:cubicBezTo>
                          <a:pt x="9" y="228"/>
                          <a:pt x="9" y="228"/>
                          <a:pt x="9" y="228"/>
                        </a:cubicBezTo>
                        <a:cubicBezTo>
                          <a:pt x="8" y="229"/>
                          <a:pt x="8" y="229"/>
                          <a:pt x="8" y="229"/>
                        </a:cubicBezTo>
                        <a:cubicBezTo>
                          <a:pt x="6" y="230"/>
                          <a:pt x="6" y="230"/>
                          <a:pt x="6" y="230"/>
                        </a:cubicBezTo>
                        <a:cubicBezTo>
                          <a:pt x="8" y="232"/>
                          <a:pt x="8" y="232"/>
                          <a:pt x="8" y="232"/>
                        </a:cubicBezTo>
                        <a:cubicBezTo>
                          <a:pt x="8" y="233"/>
                          <a:pt x="8" y="233"/>
                          <a:pt x="8" y="233"/>
                        </a:cubicBezTo>
                        <a:cubicBezTo>
                          <a:pt x="9" y="234"/>
                          <a:pt x="9" y="234"/>
                          <a:pt x="9" y="234"/>
                        </a:cubicBezTo>
                        <a:cubicBezTo>
                          <a:pt x="8" y="235"/>
                          <a:pt x="8" y="235"/>
                          <a:pt x="8" y="235"/>
                        </a:cubicBezTo>
                        <a:cubicBezTo>
                          <a:pt x="6" y="237"/>
                          <a:pt x="6" y="237"/>
                          <a:pt x="6" y="237"/>
                        </a:cubicBezTo>
                        <a:cubicBezTo>
                          <a:pt x="6" y="238"/>
                          <a:pt x="6" y="238"/>
                          <a:pt x="6" y="238"/>
                        </a:cubicBezTo>
                        <a:cubicBezTo>
                          <a:pt x="8" y="239"/>
                          <a:pt x="8" y="239"/>
                          <a:pt x="8" y="239"/>
                        </a:cubicBezTo>
                        <a:cubicBezTo>
                          <a:pt x="8" y="242"/>
                          <a:pt x="8" y="242"/>
                          <a:pt x="8" y="242"/>
                        </a:cubicBezTo>
                        <a:cubicBezTo>
                          <a:pt x="6" y="243"/>
                          <a:pt x="6" y="243"/>
                          <a:pt x="6" y="243"/>
                        </a:cubicBezTo>
                        <a:cubicBezTo>
                          <a:pt x="4" y="247"/>
                          <a:pt x="4" y="247"/>
                          <a:pt x="4" y="247"/>
                        </a:cubicBezTo>
                        <a:cubicBezTo>
                          <a:pt x="4" y="248"/>
                          <a:pt x="4" y="248"/>
                          <a:pt x="4" y="248"/>
                        </a:cubicBezTo>
                        <a:cubicBezTo>
                          <a:pt x="5" y="248"/>
                          <a:pt x="5" y="248"/>
                          <a:pt x="5" y="248"/>
                        </a:cubicBezTo>
                        <a:cubicBezTo>
                          <a:pt x="6" y="248"/>
                          <a:pt x="6" y="248"/>
                          <a:pt x="6" y="248"/>
                        </a:cubicBezTo>
                        <a:cubicBezTo>
                          <a:pt x="8" y="248"/>
                          <a:pt x="8" y="248"/>
                          <a:pt x="8" y="248"/>
                        </a:cubicBezTo>
                        <a:cubicBezTo>
                          <a:pt x="8" y="251"/>
                          <a:pt x="8" y="251"/>
                          <a:pt x="8" y="251"/>
                        </a:cubicBezTo>
                        <a:cubicBezTo>
                          <a:pt x="8" y="252"/>
                          <a:pt x="8" y="252"/>
                          <a:pt x="8" y="252"/>
                        </a:cubicBezTo>
                        <a:cubicBezTo>
                          <a:pt x="8" y="253"/>
                          <a:pt x="8" y="253"/>
                          <a:pt x="8" y="253"/>
                        </a:cubicBezTo>
                        <a:cubicBezTo>
                          <a:pt x="9" y="253"/>
                          <a:pt x="9" y="253"/>
                          <a:pt x="9" y="253"/>
                        </a:cubicBezTo>
                        <a:cubicBezTo>
                          <a:pt x="10" y="254"/>
                          <a:pt x="10" y="254"/>
                          <a:pt x="10" y="254"/>
                        </a:cubicBezTo>
                        <a:cubicBezTo>
                          <a:pt x="10" y="256"/>
                          <a:pt x="10" y="256"/>
                          <a:pt x="10" y="256"/>
                        </a:cubicBezTo>
                        <a:cubicBezTo>
                          <a:pt x="10" y="259"/>
                          <a:pt x="10" y="259"/>
                          <a:pt x="10" y="259"/>
                        </a:cubicBezTo>
                        <a:cubicBezTo>
                          <a:pt x="12" y="262"/>
                          <a:pt x="12" y="262"/>
                          <a:pt x="12" y="262"/>
                        </a:cubicBezTo>
                        <a:cubicBezTo>
                          <a:pt x="12" y="264"/>
                          <a:pt x="12" y="264"/>
                          <a:pt x="12" y="264"/>
                        </a:cubicBezTo>
                        <a:cubicBezTo>
                          <a:pt x="13" y="266"/>
                          <a:pt x="13" y="266"/>
                          <a:pt x="13" y="266"/>
                        </a:cubicBezTo>
                        <a:cubicBezTo>
                          <a:pt x="14" y="266"/>
                          <a:pt x="14" y="266"/>
                          <a:pt x="14" y="266"/>
                        </a:cubicBezTo>
                        <a:cubicBezTo>
                          <a:pt x="15" y="266"/>
                          <a:pt x="15" y="266"/>
                          <a:pt x="15" y="266"/>
                        </a:cubicBezTo>
                        <a:cubicBezTo>
                          <a:pt x="18" y="266"/>
                          <a:pt x="18" y="266"/>
                          <a:pt x="18" y="266"/>
                        </a:cubicBezTo>
                        <a:cubicBezTo>
                          <a:pt x="19" y="264"/>
                          <a:pt x="19" y="264"/>
                          <a:pt x="19" y="264"/>
                        </a:cubicBezTo>
                        <a:cubicBezTo>
                          <a:pt x="22" y="264"/>
                          <a:pt x="22" y="264"/>
                          <a:pt x="22" y="264"/>
                        </a:cubicBezTo>
                        <a:cubicBezTo>
                          <a:pt x="22" y="263"/>
                          <a:pt x="22" y="263"/>
                          <a:pt x="22" y="263"/>
                        </a:cubicBezTo>
                        <a:cubicBezTo>
                          <a:pt x="23" y="262"/>
                          <a:pt x="23" y="262"/>
                          <a:pt x="23" y="262"/>
                        </a:cubicBezTo>
                        <a:cubicBezTo>
                          <a:pt x="24" y="263"/>
                          <a:pt x="24" y="263"/>
                          <a:pt x="24" y="263"/>
                        </a:cubicBezTo>
                        <a:cubicBezTo>
                          <a:pt x="24" y="266"/>
                          <a:pt x="24" y="266"/>
                          <a:pt x="24" y="266"/>
                        </a:cubicBezTo>
                        <a:cubicBezTo>
                          <a:pt x="25" y="267"/>
                          <a:pt x="25" y="267"/>
                          <a:pt x="25" y="267"/>
                        </a:cubicBezTo>
                        <a:cubicBezTo>
                          <a:pt x="27" y="267"/>
                          <a:pt x="27" y="267"/>
                          <a:pt x="27" y="267"/>
                        </a:cubicBezTo>
                        <a:cubicBezTo>
                          <a:pt x="29" y="267"/>
                          <a:pt x="29" y="267"/>
                          <a:pt x="29" y="267"/>
                        </a:cubicBezTo>
                        <a:cubicBezTo>
                          <a:pt x="32" y="267"/>
                          <a:pt x="32" y="267"/>
                          <a:pt x="32" y="267"/>
                        </a:cubicBezTo>
                        <a:cubicBezTo>
                          <a:pt x="33" y="268"/>
                          <a:pt x="33" y="268"/>
                          <a:pt x="33" y="268"/>
                        </a:cubicBezTo>
                        <a:cubicBezTo>
                          <a:pt x="34" y="267"/>
                          <a:pt x="34" y="267"/>
                          <a:pt x="34" y="267"/>
                        </a:cubicBezTo>
                        <a:cubicBezTo>
                          <a:pt x="37" y="268"/>
                          <a:pt x="37" y="268"/>
                          <a:pt x="37" y="268"/>
                        </a:cubicBezTo>
                        <a:cubicBezTo>
                          <a:pt x="37" y="269"/>
                          <a:pt x="37" y="269"/>
                          <a:pt x="37" y="269"/>
                        </a:cubicBezTo>
                        <a:cubicBezTo>
                          <a:pt x="38" y="269"/>
                          <a:pt x="38" y="269"/>
                          <a:pt x="38" y="269"/>
                        </a:cubicBezTo>
                        <a:cubicBezTo>
                          <a:pt x="38" y="271"/>
                          <a:pt x="38" y="271"/>
                          <a:pt x="38" y="271"/>
                        </a:cubicBezTo>
                        <a:cubicBezTo>
                          <a:pt x="38" y="272"/>
                          <a:pt x="38" y="272"/>
                          <a:pt x="38" y="272"/>
                        </a:cubicBezTo>
                        <a:cubicBezTo>
                          <a:pt x="38" y="273"/>
                          <a:pt x="38" y="273"/>
                          <a:pt x="38" y="273"/>
                        </a:cubicBezTo>
                        <a:cubicBezTo>
                          <a:pt x="37" y="273"/>
                          <a:pt x="37" y="273"/>
                          <a:pt x="37" y="273"/>
                        </a:cubicBezTo>
                        <a:cubicBezTo>
                          <a:pt x="37" y="276"/>
                          <a:pt x="37" y="276"/>
                          <a:pt x="37" y="276"/>
                        </a:cubicBezTo>
                        <a:cubicBezTo>
                          <a:pt x="38" y="277"/>
                          <a:pt x="38" y="277"/>
                          <a:pt x="38" y="277"/>
                        </a:cubicBezTo>
                        <a:cubicBezTo>
                          <a:pt x="38" y="278"/>
                          <a:pt x="38" y="278"/>
                          <a:pt x="38" y="278"/>
                        </a:cubicBezTo>
                        <a:cubicBezTo>
                          <a:pt x="39" y="278"/>
                          <a:pt x="39" y="278"/>
                          <a:pt x="39" y="278"/>
                        </a:cubicBezTo>
                        <a:cubicBezTo>
                          <a:pt x="39" y="280"/>
                          <a:pt x="39" y="280"/>
                          <a:pt x="39" y="280"/>
                        </a:cubicBezTo>
                        <a:cubicBezTo>
                          <a:pt x="39" y="281"/>
                          <a:pt x="39" y="281"/>
                          <a:pt x="39" y="281"/>
                        </a:cubicBezTo>
                        <a:cubicBezTo>
                          <a:pt x="40" y="282"/>
                          <a:pt x="40" y="282"/>
                          <a:pt x="40" y="282"/>
                        </a:cubicBezTo>
                        <a:cubicBezTo>
                          <a:pt x="40" y="283"/>
                          <a:pt x="40" y="283"/>
                          <a:pt x="40" y="283"/>
                        </a:cubicBezTo>
                        <a:cubicBezTo>
                          <a:pt x="40" y="285"/>
                          <a:pt x="40" y="285"/>
                          <a:pt x="40" y="285"/>
                        </a:cubicBezTo>
                        <a:cubicBezTo>
                          <a:pt x="43" y="285"/>
                          <a:pt x="43" y="285"/>
                          <a:pt x="43" y="285"/>
                        </a:cubicBezTo>
                        <a:cubicBezTo>
                          <a:pt x="44" y="285"/>
                          <a:pt x="44" y="285"/>
                          <a:pt x="44" y="285"/>
                        </a:cubicBezTo>
                        <a:cubicBezTo>
                          <a:pt x="45" y="286"/>
                          <a:pt x="45" y="286"/>
                          <a:pt x="45" y="286"/>
                        </a:cubicBezTo>
                        <a:cubicBezTo>
                          <a:pt x="45" y="287"/>
                          <a:pt x="45" y="287"/>
                          <a:pt x="45" y="287"/>
                        </a:cubicBezTo>
                        <a:cubicBezTo>
                          <a:pt x="47" y="287"/>
                          <a:pt x="47" y="287"/>
                          <a:pt x="47" y="287"/>
                        </a:cubicBezTo>
                        <a:cubicBezTo>
                          <a:pt x="47" y="288"/>
                          <a:pt x="47" y="288"/>
                          <a:pt x="47" y="288"/>
                        </a:cubicBezTo>
                        <a:cubicBezTo>
                          <a:pt x="47" y="289"/>
                          <a:pt x="47" y="289"/>
                          <a:pt x="47" y="289"/>
                        </a:cubicBezTo>
                        <a:cubicBezTo>
                          <a:pt x="47" y="291"/>
                          <a:pt x="47" y="291"/>
                          <a:pt x="47" y="291"/>
                        </a:cubicBezTo>
                        <a:cubicBezTo>
                          <a:pt x="45" y="292"/>
                          <a:pt x="45" y="292"/>
                          <a:pt x="45" y="292"/>
                        </a:cubicBezTo>
                        <a:cubicBezTo>
                          <a:pt x="47" y="292"/>
                          <a:pt x="47" y="292"/>
                          <a:pt x="47" y="292"/>
                        </a:cubicBezTo>
                        <a:cubicBezTo>
                          <a:pt x="48" y="294"/>
                          <a:pt x="48" y="294"/>
                          <a:pt x="48" y="294"/>
                        </a:cubicBezTo>
                        <a:cubicBezTo>
                          <a:pt x="47" y="295"/>
                          <a:pt x="47" y="295"/>
                          <a:pt x="47" y="295"/>
                        </a:cubicBezTo>
                        <a:cubicBezTo>
                          <a:pt x="47" y="296"/>
                          <a:pt x="47" y="296"/>
                          <a:pt x="47" y="296"/>
                        </a:cubicBezTo>
                        <a:cubicBezTo>
                          <a:pt x="48" y="297"/>
                          <a:pt x="48" y="297"/>
                          <a:pt x="48" y="297"/>
                        </a:cubicBezTo>
                        <a:cubicBezTo>
                          <a:pt x="49" y="297"/>
                          <a:pt x="49" y="297"/>
                          <a:pt x="49" y="297"/>
                        </a:cubicBezTo>
                        <a:cubicBezTo>
                          <a:pt x="50" y="297"/>
                          <a:pt x="50" y="297"/>
                          <a:pt x="50" y="297"/>
                        </a:cubicBezTo>
                        <a:cubicBezTo>
                          <a:pt x="49" y="299"/>
                          <a:pt x="49" y="299"/>
                          <a:pt x="49" y="299"/>
                        </a:cubicBezTo>
                        <a:cubicBezTo>
                          <a:pt x="52" y="299"/>
                          <a:pt x="52" y="299"/>
                          <a:pt x="52" y="299"/>
                        </a:cubicBezTo>
                        <a:cubicBezTo>
                          <a:pt x="52" y="300"/>
                          <a:pt x="52" y="300"/>
                          <a:pt x="52" y="300"/>
                        </a:cubicBezTo>
                        <a:cubicBezTo>
                          <a:pt x="52" y="302"/>
                          <a:pt x="52" y="302"/>
                          <a:pt x="52" y="302"/>
                        </a:cubicBezTo>
                        <a:cubicBezTo>
                          <a:pt x="52" y="305"/>
                          <a:pt x="52" y="305"/>
                          <a:pt x="52" y="305"/>
                        </a:cubicBezTo>
                        <a:cubicBezTo>
                          <a:pt x="53" y="307"/>
                          <a:pt x="53" y="307"/>
                          <a:pt x="53" y="307"/>
                        </a:cubicBezTo>
                        <a:cubicBezTo>
                          <a:pt x="53" y="308"/>
                          <a:pt x="53" y="308"/>
                          <a:pt x="53" y="308"/>
                        </a:cubicBezTo>
                        <a:cubicBezTo>
                          <a:pt x="53" y="310"/>
                          <a:pt x="53" y="310"/>
                          <a:pt x="53" y="310"/>
                        </a:cubicBezTo>
                        <a:cubicBezTo>
                          <a:pt x="54" y="311"/>
                          <a:pt x="54" y="311"/>
                          <a:pt x="54" y="311"/>
                        </a:cubicBezTo>
                        <a:cubicBezTo>
                          <a:pt x="56" y="312"/>
                          <a:pt x="56" y="312"/>
                          <a:pt x="56" y="312"/>
                        </a:cubicBezTo>
                        <a:cubicBezTo>
                          <a:pt x="57" y="313"/>
                          <a:pt x="57" y="313"/>
                          <a:pt x="57" y="313"/>
                        </a:cubicBezTo>
                        <a:cubicBezTo>
                          <a:pt x="59" y="315"/>
                          <a:pt x="59" y="315"/>
                          <a:pt x="59" y="315"/>
                        </a:cubicBezTo>
                        <a:cubicBezTo>
                          <a:pt x="61" y="316"/>
                          <a:pt x="61" y="316"/>
                          <a:pt x="61" y="316"/>
                        </a:cubicBezTo>
                        <a:cubicBezTo>
                          <a:pt x="62" y="315"/>
                          <a:pt x="62" y="315"/>
                          <a:pt x="62" y="315"/>
                        </a:cubicBezTo>
                        <a:cubicBezTo>
                          <a:pt x="63" y="315"/>
                          <a:pt x="63" y="315"/>
                          <a:pt x="63" y="315"/>
                        </a:cubicBezTo>
                        <a:cubicBezTo>
                          <a:pt x="64" y="315"/>
                          <a:pt x="64" y="315"/>
                          <a:pt x="64" y="315"/>
                        </a:cubicBezTo>
                        <a:cubicBezTo>
                          <a:pt x="66" y="313"/>
                          <a:pt x="66" y="313"/>
                          <a:pt x="66" y="313"/>
                        </a:cubicBezTo>
                        <a:cubicBezTo>
                          <a:pt x="67" y="313"/>
                          <a:pt x="67" y="313"/>
                          <a:pt x="67" y="313"/>
                        </a:cubicBezTo>
                        <a:cubicBezTo>
                          <a:pt x="68" y="313"/>
                          <a:pt x="68" y="313"/>
                          <a:pt x="68" y="313"/>
                        </a:cubicBezTo>
                        <a:cubicBezTo>
                          <a:pt x="69" y="313"/>
                          <a:pt x="69" y="313"/>
                          <a:pt x="69" y="313"/>
                        </a:cubicBezTo>
                        <a:cubicBezTo>
                          <a:pt x="71" y="313"/>
                          <a:pt x="71" y="313"/>
                          <a:pt x="71" y="313"/>
                        </a:cubicBezTo>
                        <a:cubicBezTo>
                          <a:pt x="71" y="315"/>
                          <a:pt x="71" y="315"/>
                          <a:pt x="71" y="315"/>
                        </a:cubicBezTo>
                        <a:cubicBezTo>
                          <a:pt x="71" y="316"/>
                          <a:pt x="71" y="316"/>
                          <a:pt x="71" y="316"/>
                        </a:cubicBezTo>
                        <a:cubicBezTo>
                          <a:pt x="72" y="317"/>
                          <a:pt x="72" y="317"/>
                          <a:pt x="72" y="317"/>
                        </a:cubicBezTo>
                        <a:cubicBezTo>
                          <a:pt x="73" y="320"/>
                          <a:pt x="73" y="320"/>
                          <a:pt x="73" y="320"/>
                        </a:cubicBezTo>
                        <a:cubicBezTo>
                          <a:pt x="73" y="321"/>
                          <a:pt x="73" y="321"/>
                          <a:pt x="73" y="321"/>
                        </a:cubicBezTo>
                        <a:cubicBezTo>
                          <a:pt x="74" y="320"/>
                          <a:pt x="74" y="320"/>
                          <a:pt x="74" y="320"/>
                        </a:cubicBezTo>
                        <a:cubicBezTo>
                          <a:pt x="76" y="320"/>
                          <a:pt x="76" y="320"/>
                          <a:pt x="76" y="320"/>
                        </a:cubicBezTo>
                        <a:cubicBezTo>
                          <a:pt x="76" y="319"/>
                          <a:pt x="76" y="319"/>
                          <a:pt x="76" y="319"/>
                        </a:cubicBezTo>
                        <a:cubicBezTo>
                          <a:pt x="76" y="317"/>
                          <a:pt x="76" y="317"/>
                          <a:pt x="76" y="317"/>
                        </a:cubicBezTo>
                        <a:cubicBezTo>
                          <a:pt x="74" y="316"/>
                          <a:pt x="74" y="316"/>
                          <a:pt x="74" y="316"/>
                        </a:cubicBezTo>
                        <a:cubicBezTo>
                          <a:pt x="74" y="315"/>
                          <a:pt x="74" y="315"/>
                          <a:pt x="74" y="315"/>
                        </a:cubicBezTo>
                        <a:cubicBezTo>
                          <a:pt x="73" y="313"/>
                          <a:pt x="73" y="313"/>
                          <a:pt x="73" y="313"/>
                        </a:cubicBezTo>
                        <a:cubicBezTo>
                          <a:pt x="71" y="311"/>
                          <a:pt x="71" y="311"/>
                          <a:pt x="71" y="311"/>
                        </a:cubicBezTo>
                        <a:cubicBezTo>
                          <a:pt x="69" y="310"/>
                          <a:pt x="69" y="310"/>
                          <a:pt x="69" y="310"/>
                        </a:cubicBezTo>
                        <a:cubicBezTo>
                          <a:pt x="69" y="308"/>
                          <a:pt x="69" y="308"/>
                          <a:pt x="69" y="308"/>
                        </a:cubicBezTo>
                        <a:cubicBezTo>
                          <a:pt x="71" y="307"/>
                          <a:pt x="71" y="307"/>
                          <a:pt x="71" y="307"/>
                        </a:cubicBezTo>
                        <a:cubicBezTo>
                          <a:pt x="72" y="306"/>
                          <a:pt x="72" y="306"/>
                          <a:pt x="72" y="306"/>
                        </a:cubicBezTo>
                        <a:cubicBezTo>
                          <a:pt x="72" y="305"/>
                          <a:pt x="72" y="305"/>
                          <a:pt x="72" y="305"/>
                        </a:cubicBezTo>
                        <a:cubicBezTo>
                          <a:pt x="71" y="303"/>
                          <a:pt x="71" y="303"/>
                          <a:pt x="71" y="303"/>
                        </a:cubicBezTo>
                        <a:cubicBezTo>
                          <a:pt x="71" y="302"/>
                          <a:pt x="71" y="302"/>
                          <a:pt x="71" y="302"/>
                        </a:cubicBezTo>
                        <a:cubicBezTo>
                          <a:pt x="71" y="301"/>
                          <a:pt x="71" y="301"/>
                          <a:pt x="71" y="301"/>
                        </a:cubicBezTo>
                        <a:cubicBezTo>
                          <a:pt x="72" y="300"/>
                          <a:pt x="72" y="300"/>
                          <a:pt x="72" y="300"/>
                        </a:cubicBezTo>
                        <a:cubicBezTo>
                          <a:pt x="73" y="299"/>
                          <a:pt x="73" y="299"/>
                          <a:pt x="73" y="299"/>
                        </a:cubicBezTo>
                        <a:cubicBezTo>
                          <a:pt x="74" y="299"/>
                          <a:pt x="74" y="299"/>
                          <a:pt x="74" y="299"/>
                        </a:cubicBezTo>
                        <a:cubicBezTo>
                          <a:pt x="77" y="299"/>
                          <a:pt x="77" y="299"/>
                          <a:pt x="77" y="299"/>
                        </a:cubicBezTo>
                        <a:cubicBezTo>
                          <a:pt x="78" y="297"/>
                          <a:pt x="78" y="297"/>
                          <a:pt x="78" y="297"/>
                        </a:cubicBezTo>
                        <a:cubicBezTo>
                          <a:pt x="78" y="299"/>
                          <a:pt x="78" y="299"/>
                          <a:pt x="78" y="299"/>
                        </a:cubicBezTo>
                        <a:cubicBezTo>
                          <a:pt x="78" y="300"/>
                          <a:pt x="78" y="300"/>
                          <a:pt x="78" y="300"/>
                        </a:cubicBezTo>
                        <a:cubicBezTo>
                          <a:pt x="80" y="300"/>
                          <a:pt x="80" y="300"/>
                          <a:pt x="80" y="300"/>
                        </a:cubicBezTo>
                        <a:cubicBezTo>
                          <a:pt x="81" y="300"/>
                          <a:pt x="81" y="300"/>
                          <a:pt x="81" y="300"/>
                        </a:cubicBezTo>
                        <a:cubicBezTo>
                          <a:pt x="81" y="299"/>
                          <a:pt x="81" y="299"/>
                          <a:pt x="81" y="299"/>
                        </a:cubicBezTo>
                        <a:cubicBezTo>
                          <a:pt x="82" y="299"/>
                          <a:pt x="82" y="299"/>
                          <a:pt x="82" y="299"/>
                        </a:cubicBezTo>
                        <a:cubicBezTo>
                          <a:pt x="83" y="301"/>
                          <a:pt x="83" y="301"/>
                          <a:pt x="83" y="301"/>
                        </a:cubicBezTo>
                        <a:cubicBezTo>
                          <a:pt x="86" y="301"/>
                          <a:pt x="86" y="301"/>
                          <a:pt x="86" y="301"/>
                        </a:cubicBezTo>
                        <a:cubicBezTo>
                          <a:pt x="87" y="302"/>
                          <a:pt x="87" y="302"/>
                          <a:pt x="87" y="302"/>
                        </a:cubicBezTo>
                        <a:cubicBezTo>
                          <a:pt x="91" y="301"/>
                          <a:pt x="91" y="301"/>
                          <a:pt x="91" y="301"/>
                        </a:cubicBezTo>
                        <a:cubicBezTo>
                          <a:pt x="92" y="301"/>
                          <a:pt x="92" y="301"/>
                          <a:pt x="92" y="301"/>
                        </a:cubicBezTo>
                        <a:cubicBezTo>
                          <a:pt x="92" y="300"/>
                          <a:pt x="92" y="300"/>
                          <a:pt x="92" y="300"/>
                        </a:cubicBezTo>
                        <a:cubicBezTo>
                          <a:pt x="92" y="299"/>
                          <a:pt x="92" y="299"/>
                          <a:pt x="92" y="299"/>
                        </a:cubicBezTo>
                        <a:cubicBezTo>
                          <a:pt x="93" y="299"/>
                          <a:pt x="93" y="299"/>
                          <a:pt x="93" y="299"/>
                        </a:cubicBezTo>
                        <a:cubicBezTo>
                          <a:pt x="93" y="297"/>
                          <a:pt x="93" y="297"/>
                          <a:pt x="93" y="297"/>
                        </a:cubicBezTo>
                        <a:cubicBezTo>
                          <a:pt x="96" y="296"/>
                          <a:pt x="96" y="296"/>
                          <a:pt x="96" y="296"/>
                        </a:cubicBezTo>
                        <a:cubicBezTo>
                          <a:pt x="98" y="295"/>
                          <a:pt x="98" y="295"/>
                          <a:pt x="98" y="295"/>
                        </a:cubicBezTo>
                        <a:cubicBezTo>
                          <a:pt x="101" y="294"/>
                          <a:pt x="101" y="294"/>
                          <a:pt x="101" y="294"/>
                        </a:cubicBezTo>
                        <a:cubicBezTo>
                          <a:pt x="104" y="294"/>
                          <a:pt x="104" y="294"/>
                          <a:pt x="104" y="294"/>
                        </a:cubicBezTo>
                        <a:cubicBezTo>
                          <a:pt x="105" y="295"/>
                          <a:pt x="105" y="295"/>
                          <a:pt x="105" y="295"/>
                        </a:cubicBezTo>
                        <a:cubicBezTo>
                          <a:pt x="106" y="292"/>
                          <a:pt x="106" y="292"/>
                          <a:pt x="106" y="292"/>
                        </a:cubicBezTo>
                        <a:cubicBezTo>
                          <a:pt x="106" y="289"/>
                          <a:pt x="106" y="289"/>
                          <a:pt x="106" y="289"/>
                        </a:cubicBezTo>
                        <a:cubicBezTo>
                          <a:pt x="104" y="288"/>
                          <a:pt x="104" y="288"/>
                          <a:pt x="104" y="288"/>
                        </a:cubicBezTo>
                        <a:cubicBezTo>
                          <a:pt x="104" y="287"/>
                          <a:pt x="104" y="287"/>
                          <a:pt x="104" y="287"/>
                        </a:cubicBezTo>
                        <a:cubicBezTo>
                          <a:pt x="102" y="286"/>
                          <a:pt x="102" y="286"/>
                          <a:pt x="102" y="286"/>
                        </a:cubicBezTo>
                        <a:cubicBezTo>
                          <a:pt x="101" y="285"/>
                          <a:pt x="101" y="285"/>
                          <a:pt x="101" y="285"/>
                        </a:cubicBezTo>
                        <a:cubicBezTo>
                          <a:pt x="100" y="283"/>
                          <a:pt x="100" y="283"/>
                          <a:pt x="100" y="283"/>
                        </a:cubicBezTo>
                        <a:cubicBezTo>
                          <a:pt x="102" y="283"/>
                          <a:pt x="102" y="283"/>
                          <a:pt x="102" y="283"/>
                        </a:cubicBezTo>
                        <a:cubicBezTo>
                          <a:pt x="104" y="282"/>
                          <a:pt x="104" y="282"/>
                          <a:pt x="104" y="282"/>
                        </a:cubicBezTo>
                        <a:cubicBezTo>
                          <a:pt x="106" y="283"/>
                          <a:pt x="106" y="283"/>
                          <a:pt x="106" y="283"/>
                        </a:cubicBezTo>
                        <a:cubicBezTo>
                          <a:pt x="107" y="282"/>
                          <a:pt x="107" y="282"/>
                          <a:pt x="107" y="282"/>
                        </a:cubicBezTo>
                        <a:cubicBezTo>
                          <a:pt x="110" y="281"/>
                          <a:pt x="110" y="281"/>
                          <a:pt x="110" y="281"/>
                        </a:cubicBezTo>
                        <a:cubicBezTo>
                          <a:pt x="112" y="281"/>
                          <a:pt x="112" y="281"/>
                          <a:pt x="112" y="281"/>
                        </a:cubicBezTo>
                        <a:cubicBezTo>
                          <a:pt x="115" y="281"/>
                          <a:pt x="115" y="281"/>
                          <a:pt x="115" y="281"/>
                        </a:cubicBezTo>
                        <a:cubicBezTo>
                          <a:pt x="117" y="278"/>
                          <a:pt x="117" y="278"/>
                          <a:pt x="117" y="278"/>
                        </a:cubicBezTo>
                        <a:cubicBezTo>
                          <a:pt x="118" y="278"/>
                          <a:pt x="118" y="278"/>
                          <a:pt x="118" y="278"/>
                        </a:cubicBezTo>
                        <a:cubicBezTo>
                          <a:pt x="118" y="280"/>
                          <a:pt x="118" y="280"/>
                          <a:pt x="118" y="280"/>
                        </a:cubicBezTo>
                        <a:cubicBezTo>
                          <a:pt x="121" y="281"/>
                          <a:pt x="121" y="281"/>
                          <a:pt x="121" y="281"/>
                        </a:cubicBezTo>
                        <a:cubicBezTo>
                          <a:pt x="123" y="281"/>
                          <a:pt x="123" y="281"/>
                          <a:pt x="123" y="281"/>
                        </a:cubicBezTo>
                        <a:cubicBezTo>
                          <a:pt x="123" y="282"/>
                          <a:pt x="123" y="282"/>
                          <a:pt x="123" y="282"/>
                        </a:cubicBezTo>
                        <a:cubicBezTo>
                          <a:pt x="121" y="283"/>
                          <a:pt x="121" y="283"/>
                          <a:pt x="121" y="283"/>
                        </a:cubicBezTo>
                        <a:cubicBezTo>
                          <a:pt x="121" y="285"/>
                          <a:pt x="121" y="285"/>
                          <a:pt x="121" y="285"/>
                        </a:cubicBezTo>
                        <a:cubicBezTo>
                          <a:pt x="121" y="287"/>
                          <a:pt x="121" y="287"/>
                          <a:pt x="121" y="287"/>
                        </a:cubicBezTo>
                        <a:cubicBezTo>
                          <a:pt x="121" y="288"/>
                          <a:pt x="121" y="288"/>
                          <a:pt x="121" y="288"/>
                        </a:cubicBezTo>
                        <a:cubicBezTo>
                          <a:pt x="123" y="288"/>
                          <a:pt x="123" y="288"/>
                          <a:pt x="123" y="288"/>
                        </a:cubicBezTo>
                        <a:cubicBezTo>
                          <a:pt x="121" y="291"/>
                          <a:pt x="121" y="291"/>
                          <a:pt x="121" y="291"/>
                        </a:cubicBezTo>
                        <a:cubicBezTo>
                          <a:pt x="124" y="292"/>
                          <a:pt x="124" y="292"/>
                          <a:pt x="124" y="292"/>
                        </a:cubicBezTo>
                        <a:cubicBezTo>
                          <a:pt x="125" y="292"/>
                          <a:pt x="125" y="292"/>
                          <a:pt x="125" y="292"/>
                        </a:cubicBezTo>
                        <a:cubicBezTo>
                          <a:pt x="126" y="294"/>
                          <a:pt x="126" y="294"/>
                          <a:pt x="126" y="294"/>
                        </a:cubicBezTo>
                        <a:cubicBezTo>
                          <a:pt x="126" y="295"/>
                          <a:pt x="126" y="295"/>
                          <a:pt x="126" y="295"/>
                        </a:cubicBezTo>
                        <a:cubicBezTo>
                          <a:pt x="124" y="295"/>
                          <a:pt x="124" y="295"/>
                          <a:pt x="124" y="295"/>
                        </a:cubicBezTo>
                        <a:cubicBezTo>
                          <a:pt x="123" y="296"/>
                          <a:pt x="123" y="296"/>
                          <a:pt x="123" y="296"/>
                        </a:cubicBezTo>
                        <a:cubicBezTo>
                          <a:pt x="124" y="296"/>
                          <a:pt x="124" y="296"/>
                          <a:pt x="124" y="296"/>
                        </a:cubicBezTo>
                        <a:cubicBezTo>
                          <a:pt x="125" y="297"/>
                          <a:pt x="125" y="297"/>
                          <a:pt x="125" y="297"/>
                        </a:cubicBezTo>
                        <a:cubicBezTo>
                          <a:pt x="126" y="297"/>
                          <a:pt x="126" y="297"/>
                          <a:pt x="126" y="297"/>
                        </a:cubicBezTo>
                        <a:cubicBezTo>
                          <a:pt x="127" y="297"/>
                          <a:pt x="127" y="297"/>
                          <a:pt x="127" y="297"/>
                        </a:cubicBezTo>
                        <a:cubicBezTo>
                          <a:pt x="127" y="296"/>
                          <a:pt x="127" y="296"/>
                          <a:pt x="127" y="296"/>
                        </a:cubicBezTo>
                        <a:cubicBezTo>
                          <a:pt x="129" y="295"/>
                          <a:pt x="129" y="295"/>
                          <a:pt x="129" y="295"/>
                        </a:cubicBezTo>
                        <a:cubicBezTo>
                          <a:pt x="130" y="295"/>
                          <a:pt x="130" y="295"/>
                          <a:pt x="130" y="295"/>
                        </a:cubicBezTo>
                        <a:cubicBezTo>
                          <a:pt x="131" y="295"/>
                          <a:pt x="131" y="295"/>
                          <a:pt x="131" y="295"/>
                        </a:cubicBezTo>
                        <a:cubicBezTo>
                          <a:pt x="132" y="294"/>
                          <a:pt x="132" y="294"/>
                          <a:pt x="132" y="294"/>
                        </a:cubicBezTo>
                        <a:cubicBezTo>
                          <a:pt x="134" y="294"/>
                          <a:pt x="134" y="294"/>
                          <a:pt x="134" y="294"/>
                        </a:cubicBezTo>
                        <a:cubicBezTo>
                          <a:pt x="136" y="295"/>
                          <a:pt x="136" y="295"/>
                          <a:pt x="136" y="295"/>
                        </a:cubicBezTo>
                        <a:cubicBezTo>
                          <a:pt x="139" y="296"/>
                          <a:pt x="139" y="296"/>
                          <a:pt x="139" y="296"/>
                        </a:cubicBezTo>
                        <a:cubicBezTo>
                          <a:pt x="140" y="297"/>
                          <a:pt x="140" y="297"/>
                          <a:pt x="140" y="297"/>
                        </a:cubicBezTo>
                        <a:cubicBezTo>
                          <a:pt x="141" y="297"/>
                          <a:pt x="141" y="297"/>
                          <a:pt x="141" y="297"/>
                        </a:cubicBezTo>
                        <a:cubicBezTo>
                          <a:pt x="142" y="297"/>
                          <a:pt x="142" y="297"/>
                          <a:pt x="142" y="297"/>
                        </a:cubicBezTo>
                        <a:cubicBezTo>
                          <a:pt x="144" y="296"/>
                          <a:pt x="144" y="296"/>
                          <a:pt x="144" y="296"/>
                        </a:cubicBezTo>
                        <a:cubicBezTo>
                          <a:pt x="145" y="295"/>
                          <a:pt x="145" y="295"/>
                          <a:pt x="145" y="295"/>
                        </a:cubicBezTo>
                        <a:cubicBezTo>
                          <a:pt x="146" y="295"/>
                          <a:pt x="146" y="295"/>
                          <a:pt x="146" y="295"/>
                        </a:cubicBezTo>
                        <a:cubicBezTo>
                          <a:pt x="148" y="294"/>
                          <a:pt x="148" y="294"/>
                          <a:pt x="148" y="294"/>
                        </a:cubicBezTo>
                        <a:cubicBezTo>
                          <a:pt x="149" y="292"/>
                          <a:pt x="149" y="292"/>
                          <a:pt x="149" y="292"/>
                        </a:cubicBezTo>
                        <a:cubicBezTo>
                          <a:pt x="149" y="291"/>
                          <a:pt x="149" y="291"/>
                          <a:pt x="149" y="291"/>
                        </a:cubicBezTo>
                        <a:cubicBezTo>
                          <a:pt x="149" y="289"/>
                          <a:pt x="149" y="289"/>
                          <a:pt x="149" y="289"/>
                        </a:cubicBezTo>
                        <a:cubicBezTo>
                          <a:pt x="150" y="288"/>
                          <a:pt x="150" y="288"/>
                          <a:pt x="150" y="288"/>
                        </a:cubicBezTo>
                        <a:cubicBezTo>
                          <a:pt x="151" y="289"/>
                          <a:pt x="151" y="289"/>
                          <a:pt x="151" y="289"/>
                        </a:cubicBezTo>
                        <a:cubicBezTo>
                          <a:pt x="151" y="291"/>
                          <a:pt x="151" y="291"/>
                          <a:pt x="151" y="291"/>
                        </a:cubicBezTo>
                        <a:cubicBezTo>
                          <a:pt x="153" y="291"/>
                          <a:pt x="153" y="291"/>
                          <a:pt x="153" y="291"/>
                        </a:cubicBezTo>
                        <a:cubicBezTo>
                          <a:pt x="154" y="292"/>
                          <a:pt x="154" y="292"/>
                          <a:pt x="154" y="292"/>
                        </a:cubicBezTo>
                        <a:cubicBezTo>
                          <a:pt x="155" y="294"/>
                          <a:pt x="155" y="294"/>
                          <a:pt x="155" y="294"/>
                        </a:cubicBezTo>
                        <a:cubicBezTo>
                          <a:pt x="156" y="292"/>
                          <a:pt x="156" y="292"/>
                          <a:pt x="156" y="292"/>
                        </a:cubicBezTo>
                        <a:cubicBezTo>
                          <a:pt x="159" y="292"/>
                          <a:pt x="159" y="292"/>
                          <a:pt x="159" y="292"/>
                        </a:cubicBezTo>
                        <a:cubicBezTo>
                          <a:pt x="160" y="291"/>
                          <a:pt x="160" y="291"/>
                          <a:pt x="160" y="291"/>
                        </a:cubicBezTo>
                        <a:cubicBezTo>
                          <a:pt x="161" y="292"/>
                          <a:pt x="161" y="292"/>
                          <a:pt x="161" y="292"/>
                        </a:cubicBezTo>
                        <a:cubicBezTo>
                          <a:pt x="161" y="294"/>
                          <a:pt x="161" y="294"/>
                          <a:pt x="161" y="294"/>
                        </a:cubicBezTo>
                        <a:cubicBezTo>
                          <a:pt x="161" y="295"/>
                          <a:pt x="161" y="295"/>
                          <a:pt x="161" y="295"/>
                        </a:cubicBezTo>
                        <a:cubicBezTo>
                          <a:pt x="161" y="296"/>
                          <a:pt x="161" y="296"/>
                          <a:pt x="161" y="296"/>
                        </a:cubicBezTo>
                        <a:cubicBezTo>
                          <a:pt x="161" y="297"/>
                          <a:pt x="161" y="297"/>
                          <a:pt x="161" y="297"/>
                        </a:cubicBezTo>
                        <a:cubicBezTo>
                          <a:pt x="163" y="297"/>
                          <a:pt x="163" y="297"/>
                          <a:pt x="163" y="297"/>
                        </a:cubicBezTo>
                        <a:cubicBezTo>
                          <a:pt x="164" y="300"/>
                          <a:pt x="164" y="300"/>
                          <a:pt x="164" y="300"/>
                        </a:cubicBezTo>
                        <a:cubicBezTo>
                          <a:pt x="164" y="301"/>
                          <a:pt x="164" y="301"/>
                          <a:pt x="164" y="301"/>
                        </a:cubicBezTo>
                        <a:cubicBezTo>
                          <a:pt x="165" y="303"/>
                          <a:pt x="165" y="303"/>
                          <a:pt x="165" y="303"/>
                        </a:cubicBezTo>
                        <a:cubicBezTo>
                          <a:pt x="165" y="305"/>
                          <a:pt x="165" y="305"/>
                          <a:pt x="165" y="305"/>
                        </a:cubicBezTo>
                        <a:cubicBezTo>
                          <a:pt x="166" y="305"/>
                          <a:pt x="166" y="305"/>
                          <a:pt x="166" y="305"/>
                        </a:cubicBezTo>
                        <a:cubicBezTo>
                          <a:pt x="166" y="306"/>
                          <a:pt x="166" y="306"/>
                          <a:pt x="166" y="306"/>
                        </a:cubicBezTo>
                        <a:cubicBezTo>
                          <a:pt x="166" y="307"/>
                          <a:pt x="166" y="307"/>
                          <a:pt x="166" y="307"/>
                        </a:cubicBezTo>
                        <a:cubicBezTo>
                          <a:pt x="168" y="308"/>
                          <a:pt x="168" y="308"/>
                          <a:pt x="168" y="308"/>
                        </a:cubicBezTo>
                        <a:cubicBezTo>
                          <a:pt x="169" y="308"/>
                          <a:pt x="169" y="308"/>
                          <a:pt x="169" y="308"/>
                        </a:cubicBezTo>
                        <a:cubicBezTo>
                          <a:pt x="169" y="307"/>
                          <a:pt x="169" y="307"/>
                          <a:pt x="169" y="307"/>
                        </a:cubicBezTo>
                        <a:cubicBezTo>
                          <a:pt x="170" y="307"/>
                          <a:pt x="170" y="307"/>
                          <a:pt x="170" y="307"/>
                        </a:cubicBezTo>
                        <a:cubicBezTo>
                          <a:pt x="170" y="308"/>
                          <a:pt x="170" y="308"/>
                          <a:pt x="170" y="308"/>
                        </a:cubicBezTo>
                        <a:cubicBezTo>
                          <a:pt x="174" y="308"/>
                          <a:pt x="174" y="308"/>
                          <a:pt x="174" y="308"/>
                        </a:cubicBezTo>
                        <a:cubicBezTo>
                          <a:pt x="175" y="307"/>
                          <a:pt x="175" y="307"/>
                          <a:pt x="175" y="307"/>
                        </a:cubicBezTo>
                        <a:cubicBezTo>
                          <a:pt x="177" y="307"/>
                          <a:pt x="177" y="307"/>
                          <a:pt x="177" y="307"/>
                        </a:cubicBezTo>
                        <a:cubicBezTo>
                          <a:pt x="179" y="306"/>
                          <a:pt x="179" y="306"/>
                          <a:pt x="179" y="306"/>
                        </a:cubicBezTo>
                        <a:cubicBezTo>
                          <a:pt x="180" y="305"/>
                          <a:pt x="180" y="305"/>
                          <a:pt x="180" y="305"/>
                        </a:cubicBezTo>
                        <a:cubicBezTo>
                          <a:pt x="183" y="305"/>
                          <a:pt x="183" y="305"/>
                          <a:pt x="183" y="305"/>
                        </a:cubicBezTo>
                        <a:cubicBezTo>
                          <a:pt x="184" y="306"/>
                          <a:pt x="184" y="306"/>
                          <a:pt x="184" y="306"/>
                        </a:cubicBezTo>
                        <a:cubicBezTo>
                          <a:pt x="185" y="308"/>
                          <a:pt x="185" y="308"/>
                          <a:pt x="185" y="308"/>
                        </a:cubicBezTo>
                        <a:cubicBezTo>
                          <a:pt x="186" y="308"/>
                          <a:pt x="186" y="308"/>
                          <a:pt x="186" y="308"/>
                        </a:cubicBezTo>
                        <a:cubicBezTo>
                          <a:pt x="188" y="310"/>
                          <a:pt x="188" y="310"/>
                          <a:pt x="188" y="310"/>
                        </a:cubicBezTo>
                        <a:cubicBezTo>
                          <a:pt x="189" y="311"/>
                          <a:pt x="189" y="311"/>
                          <a:pt x="189" y="311"/>
                        </a:cubicBezTo>
                        <a:cubicBezTo>
                          <a:pt x="193" y="312"/>
                          <a:pt x="193" y="312"/>
                          <a:pt x="193" y="312"/>
                        </a:cubicBezTo>
                        <a:cubicBezTo>
                          <a:pt x="197" y="313"/>
                          <a:pt x="197" y="313"/>
                          <a:pt x="197" y="313"/>
                        </a:cubicBezTo>
                        <a:cubicBezTo>
                          <a:pt x="199" y="312"/>
                          <a:pt x="199" y="312"/>
                          <a:pt x="199" y="312"/>
                        </a:cubicBezTo>
                        <a:cubicBezTo>
                          <a:pt x="200" y="312"/>
                          <a:pt x="200" y="312"/>
                          <a:pt x="200" y="312"/>
                        </a:cubicBezTo>
                        <a:cubicBezTo>
                          <a:pt x="200" y="313"/>
                          <a:pt x="200" y="313"/>
                          <a:pt x="200" y="313"/>
                        </a:cubicBezTo>
                        <a:cubicBezTo>
                          <a:pt x="202" y="313"/>
                          <a:pt x="202" y="313"/>
                          <a:pt x="202" y="313"/>
                        </a:cubicBezTo>
                        <a:cubicBezTo>
                          <a:pt x="203" y="312"/>
                          <a:pt x="203" y="312"/>
                          <a:pt x="203" y="312"/>
                        </a:cubicBezTo>
                        <a:cubicBezTo>
                          <a:pt x="204" y="312"/>
                          <a:pt x="204" y="312"/>
                          <a:pt x="204" y="312"/>
                        </a:cubicBezTo>
                        <a:cubicBezTo>
                          <a:pt x="205" y="312"/>
                          <a:pt x="205" y="312"/>
                          <a:pt x="205" y="312"/>
                        </a:cubicBezTo>
                        <a:cubicBezTo>
                          <a:pt x="207" y="313"/>
                          <a:pt x="207" y="313"/>
                          <a:pt x="207" y="313"/>
                        </a:cubicBezTo>
                        <a:cubicBezTo>
                          <a:pt x="209" y="319"/>
                          <a:pt x="209" y="319"/>
                          <a:pt x="209" y="319"/>
                        </a:cubicBezTo>
                        <a:cubicBezTo>
                          <a:pt x="209" y="320"/>
                          <a:pt x="209" y="320"/>
                          <a:pt x="209" y="320"/>
                        </a:cubicBezTo>
                        <a:cubicBezTo>
                          <a:pt x="209" y="321"/>
                          <a:pt x="209" y="321"/>
                          <a:pt x="209" y="321"/>
                        </a:cubicBezTo>
                        <a:cubicBezTo>
                          <a:pt x="210" y="322"/>
                          <a:pt x="210" y="322"/>
                          <a:pt x="210" y="322"/>
                        </a:cubicBezTo>
                        <a:cubicBezTo>
                          <a:pt x="210" y="324"/>
                          <a:pt x="210" y="324"/>
                          <a:pt x="210" y="324"/>
                        </a:cubicBezTo>
                        <a:cubicBezTo>
                          <a:pt x="210" y="325"/>
                          <a:pt x="210" y="325"/>
                          <a:pt x="210" y="325"/>
                        </a:cubicBezTo>
                        <a:cubicBezTo>
                          <a:pt x="209" y="326"/>
                          <a:pt x="209" y="326"/>
                          <a:pt x="209" y="326"/>
                        </a:cubicBezTo>
                        <a:cubicBezTo>
                          <a:pt x="209" y="327"/>
                          <a:pt x="209" y="327"/>
                          <a:pt x="209" y="327"/>
                        </a:cubicBezTo>
                        <a:cubicBezTo>
                          <a:pt x="209" y="329"/>
                          <a:pt x="209" y="329"/>
                          <a:pt x="209" y="329"/>
                        </a:cubicBezTo>
                        <a:cubicBezTo>
                          <a:pt x="210" y="329"/>
                          <a:pt x="210" y="329"/>
                          <a:pt x="210" y="329"/>
                        </a:cubicBezTo>
                        <a:cubicBezTo>
                          <a:pt x="212" y="329"/>
                          <a:pt x="212" y="329"/>
                          <a:pt x="212" y="329"/>
                        </a:cubicBezTo>
                        <a:cubicBezTo>
                          <a:pt x="212" y="330"/>
                          <a:pt x="212" y="330"/>
                          <a:pt x="212" y="330"/>
                        </a:cubicBezTo>
                        <a:cubicBezTo>
                          <a:pt x="213" y="330"/>
                          <a:pt x="213" y="330"/>
                          <a:pt x="213" y="330"/>
                        </a:cubicBezTo>
                        <a:cubicBezTo>
                          <a:pt x="214" y="331"/>
                          <a:pt x="214" y="331"/>
                          <a:pt x="214" y="331"/>
                        </a:cubicBezTo>
                        <a:cubicBezTo>
                          <a:pt x="216" y="331"/>
                          <a:pt x="216" y="331"/>
                          <a:pt x="216" y="331"/>
                        </a:cubicBezTo>
                        <a:cubicBezTo>
                          <a:pt x="218" y="334"/>
                          <a:pt x="218" y="334"/>
                          <a:pt x="218" y="334"/>
                        </a:cubicBezTo>
                        <a:cubicBezTo>
                          <a:pt x="219" y="334"/>
                          <a:pt x="219" y="334"/>
                          <a:pt x="219" y="334"/>
                        </a:cubicBezTo>
                        <a:cubicBezTo>
                          <a:pt x="219" y="332"/>
                          <a:pt x="219" y="332"/>
                          <a:pt x="219" y="332"/>
                        </a:cubicBezTo>
                        <a:cubicBezTo>
                          <a:pt x="222" y="331"/>
                          <a:pt x="222" y="331"/>
                          <a:pt x="222" y="331"/>
                        </a:cubicBezTo>
                        <a:cubicBezTo>
                          <a:pt x="222" y="330"/>
                          <a:pt x="222" y="330"/>
                          <a:pt x="222" y="330"/>
                        </a:cubicBezTo>
                        <a:cubicBezTo>
                          <a:pt x="223" y="329"/>
                          <a:pt x="223" y="329"/>
                          <a:pt x="223" y="329"/>
                        </a:cubicBezTo>
                        <a:cubicBezTo>
                          <a:pt x="223" y="327"/>
                          <a:pt x="223" y="327"/>
                          <a:pt x="223" y="327"/>
                        </a:cubicBezTo>
                        <a:cubicBezTo>
                          <a:pt x="224" y="327"/>
                          <a:pt x="224" y="327"/>
                          <a:pt x="224" y="327"/>
                        </a:cubicBezTo>
                        <a:cubicBezTo>
                          <a:pt x="227" y="327"/>
                          <a:pt x="227" y="327"/>
                          <a:pt x="227" y="327"/>
                        </a:cubicBezTo>
                        <a:cubicBezTo>
                          <a:pt x="229" y="326"/>
                          <a:pt x="229" y="326"/>
                          <a:pt x="229" y="326"/>
                        </a:cubicBezTo>
                        <a:cubicBezTo>
                          <a:pt x="231" y="325"/>
                          <a:pt x="231" y="325"/>
                          <a:pt x="231" y="325"/>
                        </a:cubicBezTo>
                        <a:cubicBezTo>
                          <a:pt x="232" y="324"/>
                          <a:pt x="232" y="324"/>
                          <a:pt x="232" y="324"/>
                        </a:cubicBezTo>
                        <a:cubicBezTo>
                          <a:pt x="233" y="322"/>
                          <a:pt x="233" y="322"/>
                          <a:pt x="233" y="322"/>
                        </a:cubicBezTo>
                        <a:cubicBezTo>
                          <a:pt x="233" y="320"/>
                          <a:pt x="233" y="320"/>
                          <a:pt x="233" y="320"/>
                        </a:cubicBezTo>
                        <a:cubicBezTo>
                          <a:pt x="233" y="319"/>
                          <a:pt x="233" y="319"/>
                          <a:pt x="233" y="319"/>
                        </a:cubicBezTo>
                        <a:cubicBezTo>
                          <a:pt x="236" y="319"/>
                          <a:pt x="236" y="319"/>
                          <a:pt x="236" y="319"/>
                        </a:cubicBezTo>
                        <a:cubicBezTo>
                          <a:pt x="237" y="319"/>
                          <a:pt x="237" y="319"/>
                          <a:pt x="237" y="319"/>
                        </a:cubicBezTo>
                        <a:cubicBezTo>
                          <a:pt x="240" y="319"/>
                          <a:pt x="240" y="319"/>
                          <a:pt x="240" y="319"/>
                        </a:cubicBezTo>
                        <a:cubicBezTo>
                          <a:pt x="241" y="319"/>
                          <a:pt x="241" y="319"/>
                          <a:pt x="241" y="319"/>
                        </a:cubicBezTo>
                        <a:cubicBezTo>
                          <a:pt x="242" y="319"/>
                          <a:pt x="242" y="319"/>
                          <a:pt x="242" y="319"/>
                        </a:cubicBezTo>
                        <a:cubicBezTo>
                          <a:pt x="242" y="317"/>
                          <a:pt x="242" y="317"/>
                          <a:pt x="242" y="317"/>
                        </a:cubicBezTo>
                        <a:cubicBezTo>
                          <a:pt x="242" y="315"/>
                          <a:pt x="242" y="315"/>
                          <a:pt x="242" y="315"/>
                        </a:cubicBezTo>
                        <a:cubicBezTo>
                          <a:pt x="243" y="316"/>
                          <a:pt x="243" y="316"/>
                          <a:pt x="243" y="316"/>
                        </a:cubicBezTo>
                        <a:cubicBezTo>
                          <a:pt x="243" y="315"/>
                          <a:pt x="243" y="315"/>
                          <a:pt x="243" y="315"/>
                        </a:cubicBezTo>
                        <a:cubicBezTo>
                          <a:pt x="245" y="313"/>
                          <a:pt x="245" y="313"/>
                          <a:pt x="245" y="313"/>
                        </a:cubicBezTo>
                        <a:cubicBezTo>
                          <a:pt x="246" y="313"/>
                          <a:pt x="246" y="313"/>
                          <a:pt x="246" y="313"/>
                        </a:cubicBezTo>
                        <a:cubicBezTo>
                          <a:pt x="247" y="315"/>
                          <a:pt x="247" y="315"/>
                          <a:pt x="247" y="315"/>
                        </a:cubicBezTo>
                        <a:cubicBezTo>
                          <a:pt x="248" y="315"/>
                          <a:pt x="248" y="315"/>
                          <a:pt x="248" y="315"/>
                        </a:cubicBezTo>
                        <a:cubicBezTo>
                          <a:pt x="248" y="313"/>
                          <a:pt x="248" y="313"/>
                          <a:pt x="248" y="313"/>
                        </a:cubicBezTo>
                        <a:cubicBezTo>
                          <a:pt x="248" y="311"/>
                          <a:pt x="248" y="311"/>
                          <a:pt x="248" y="311"/>
                        </a:cubicBezTo>
                        <a:cubicBezTo>
                          <a:pt x="250" y="310"/>
                          <a:pt x="250" y="310"/>
                          <a:pt x="250" y="310"/>
                        </a:cubicBezTo>
                        <a:cubicBezTo>
                          <a:pt x="250" y="308"/>
                          <a:pt x="250" y="308"/>
                          <a:pt x="250" y="308"/>
                        </a:cubicBezTo>
                        <a:cubicBezTo>
                          <a:pt x="251" y="311"/>
                          <a:pt x="251" y="311"/>
                          <a:pt x="251" y="311"/>
                        </a:cubicBezTo>
                        <a:cubicBezTo>
                          <a:pt x="251" y="313"/>
                          <a:pt x="251" y="313"/>
                          <a:pt x="251" y="313"/>
                        </a:cubicBezTo>
                        <a:cubicBezTo>
                          <a:pt x="252" y="313"/>
                          <a:pt x="252" y="313"/>
                          <a:pt x="252" y="313"/>
                        </a:cubicBezTo>
                        <a:cubicBezTo>
                          <a:pt x="253" y="313"/>
                          <a:pt x="253" y="313"/>
                          <a:pt x="253" y="313"/>
                        </a:cubicBezTo>
                        <a:cubicBezTo>
                          <a:pt x="255" y="315"/>
                          <a:pt x="255" y="315"/>
                          <a:pt x="255" y="315"/>
                        </a:cubicBezTo>
                        <a:cubicBezTo>
                          <a:pt x="255" y="313"/>
                          <a:pt x="255" y="313"/>
                          <a:pt x="255" y="313"/>
                        </a:cubicBezTo>
                        <a:cubicBezTo>
                          <a:pt x="256" y="315"/>
                          <a:pt x="256" y="315"/>
                          <a:pt x="256" y="315"/>
                        </a:cubicBezTo>
                        <a:cubicBezTo>
                          <a:pt x="257" y="315"/>
                          <a:pt x="257" y="315"/>
                          <a:pt x="257" y="315"/>
                        </a:cubicBezTo>
                        <a:cubicBezTo>
                          <a:pt x="259" y="315"/>
                          <a:pt x="259" y="315"/>
                          <a:pt x="259" y="315"/>
                        </a:cubicBezTo>
                        <a:cubicBezTo>
                          <a:pt x="261" y="316"/>
                          <a:pt x="261" y="316"/>
                          <a:pt x="261" y="316"/>
                        </a:cubicBezTo>
                        <a:cubicBezTo>
                          <a:pt x="264" y="316"/>
                          <a:pt x="264" y="316"/>
                          <a:pt x="264" y="316"/>
                        </a:cubicBezTo>
                        <a:cubicBezTo>
                          <a:pt x="265" y="315"/>
                          <a:pt x="265" y="315"/>
                          <a:pt x="265" y="315"/>
                        </a:cubicBezTo>
                        <a:cubicBezTo>
                          <a:pt x="266" y="315"/>
                          <a:pt x="266" y="315"/>
                          <a:pt x="266" y="315"/>
                        </a:cubicBezTo>
                        <a:cubicBezTo>
                          <a:pt x="269" y="315"/>
                          <a:pt x="269" y="315"/>
                          <a:pt x="269" y="315"/>
                        </a:cubicBezTo>
                        <a:cubicBezTo>
                          <a:pt x="270" y="313"/>
                          <a:pt x="270" y="313"/>
                          <a:pt x="270" y="313"/>
                        </a:cubicBezTo>
                        <a:cubicBezTo>
                          <a:pt x="272" y="313"/>
                          <a:pt x="272" y="313"/>
                          <a:pt x="272" y="313"/>
                        </a:cubicBezTo>
                        <a:cubicBezTo>
                          <a:pt x="273" y="313"/>
                          <a:pt x="273" y="313"/>
                          <a:pt x="273" y="313"/>
                        </a:cubicBezTo>
                        <a:cubicBezTo>
                          <a:pt x="273" y="315"/>
                          <a:pt x="273" y="315"/>
                          <a:pt x="273" y="315"/>
                        </a:cubicBezTo>
                        <a:cubicBezTo>
                          <a:pt x="273" y="316"/>
                          <a:pt x="273" y="316"/>
                          <a:pt x="273" y="316"/>
                        </a:cubicBezTo>
                        <a:cubicBezTo>
                          <a:pt x="273" y="317"/>
                          <a:pt x="273" y="317"/>
                          <a:pt x="273" y="317"/>
                        </a:cubicBezTo>
                        <a:cubicBezTo>
                          <a:pt x="275" y="321"/>
                          <a:pt x="275" y="321"/>
                          <a:pt x="275" y="321"/>
                        </a:cubicBezTo>
                        <a:cubicBezTo>
                          <a:pt x="275" y="324"/>
                          <a:pt x="275" y="324"/>
                          <a:pt x="275" y="324"/>
                        </a:cubicBezTo>
                        <a:cubicBezTo>
                          <a:pt x="273" y="325"/>
                          <a:pt x="273" y="325"/>
                          <a:pt x="273" y="325"/>
                        </a:cubicBezTo>
                        <a:cubicBezTo>
                          <a:pt x="273" y="326"/>
                          <a:pt x="273" y="326"/>
                          <a:pt x="273" y="326"/>
                        </a:cubicBezTo>
                        <a:cubicBezTo>
                          <a:pt x="272" y="327"/>
                          <a:pt x="272" y="327"/>
                          <a:pt x="272" y="327"/>
                        </a:cubicBezTo>
                        <a:cubicBezTo>
                          <a:pt x="273" y="329"/>
                          <a:pt x="273" y="329"/>
                          <a:pt x="273" y="329"/>
                        </a:cubicBezTo>
                        <a:cubicBezTo>
                          <a:pt x="275" y="327"/>
                          <a:pt x="275" y="327"/>
                          <a:pt x="275" y="327"/>
                        </a:cubicBezTo>
                        <a:cubicBezTo>
                          <a:pt x="276" y="327"/>
                          <a:pt x="276" y="327"/>
                          <a:pt x="276" y="327"/>
                        </a:cubicBezTo>
                        <a:cubicBezTo>
                          <a:pt x="277" y="327"/>
                          <a:pt x="277" y="327"/>
                          <a:pt x="277" y="327"/>
                        </a:cubicBezTo>
                        <a:cubicBezTo>
                          <a:pt x="278" y="330"/>
                          <a:pt x="278" y="330"/>
                          <a:pt x="278" y="330"/>
                        </a:cubicBezTo>
                        <a:cubicBezTo>
                          <a:pt x="278" y="331"/>
                          <a:pt x="278" y="331"/>
                          <a:pt x="278" y="331"/>
                        </a:cubicBezTo>
                        <a:cubicBezTo>
                          <a:pt x="280" y="331"/>
                          <a:pt x="280" y="331"/>
                          <a:pt x="280" y="331"/>
                        </a:cubicBezTo>
                        <a:cubicBezTo>
                          <a:pt x="281" y="331"/>
                          <a:pt x="281" y="331"/>
                          <a:pt x="281" y="331"/>
                        </a:cubicBezTo>
                        <a:cubicBezTo>
                          <a:pt x="282" y="331"/>
                          <a:pt x="282" y="331"/>
                          <a:pt x="282" y="331"/>
                        </a:cubicBezTo>
                        <a:cubicBezTo>
                          <a:pt x="285" y="331"/>
                          <a:pt x="285" y="331"/>
                          <a:pt x="285" y="331"/>
                        </a:cubicBezTo>
                        <a:cubicBezTo>
                          <a:pt x="286" y="331"/>
                          <a:pt x="286" y="331"/>
                          <a:pt x="286" y="331"/>
                        </a:cubicBezTo>
                        <a:cubicBezTo>
                          <a:pt x="287" y="331"/>
                          <a:pt x="287" y="331"/>
                          <a:pt x="287" y="331"/>
                        </a:cubicBezTo>
                        <a:cubicBezTo>
                          <a:pt x="289" y="330"/>
                          <a:pt x="289" y="330"/>
                          <a:pt x="289" y="330"/>
                        </a:cubicBezTo>
                        <a:cubicBezTo>
                          <a:pt x="290" y="330"/>
                          <a:pt x="290" y="330"/>
                          <a:pt x="290" y="330"/>
                        </a:cubicBezTo>
                        <a:cubicBezTo>
                          <a:pt x="291" y="330"/>
                          <a:pt x="291" y="330"/>
                          <a:pt x="291" y="330"/>
                        </a:cubicBezTo>
                        <a:cubicBezTo>
                          <a:pt x="292" y="330"/>
                          <a:pt x="292" y="330"/>
                          <a:pt x="292" y="330"/>
                        </a:cubicBezTo>
                        <a:cubicBezTo>
                          <a:pt x="294" y="332"/>
                          <a:pt x="294" y="332"/>
                          <a:pt x="294" y="332"/>
                        </a:cubicBezTo>
                        <a:cubicBezTo>
                          <a:pt x="295" y="334"/>
                          <a:pt x="295" y="334"/>
                          <a:pt x="295" y="334"/>
                        </a:cubicBezTo>
                        <a:cubicBezTo>
                          <a:pt x="296" y="335"/>
                          <a:pt x="296" y="335"/>
                          <a:pt x="296" y="335"/>
                        </a:cubicBezTo>
                        <a:cubicBezTo>
                          <a:pt x="297" y="336"/>
                          <a:pt x="297" y="336"/>
                          <a:pt x="297" y="336"/>
                        </a:cubicBezTo>
                        <a:cubicBezTo>
                          <a:pt x="299" y="336"/>
                          <a:pt x="299" y="336"/>
                          <a:pt x="299" y="336"/>
                        </a:cubicBezTo>
                        <a:cubicBezTo>
                          <a:pt x="301" y="336"/>
                          <a:pt x="301" y="336"/>
                          <a:pt x="301" y="336"/>
                        </a:cubicBezTo>
                        <a:cubicBezTo>
                          <a:pt x="301" y="335"/>
                          <a:pt x="301" y="335"/>
                          <a:pt x="301" y="335"/>
                        </a:cubicBezTo>
                        <a:cubicBezTo>
                          <a:pt x="302" y="335"/>
                          <a:pt x="302" y="335"/>
                          <a:pt x="302" y="335"/>
                        </a:cubicBezTo>
                        <a:cubicBezTo>
                          <a:pt x="302" y="332"/>
                          <a:pt x="302" y="332"/>
                          <a:pt x="302" y="332"/>
                        </a:cubicBezTo>
                        <a:cubicBezTo>
                          <a:pt x="302" y="330"/>
                          <a:pt x="302" y="330"/>
                          <a:pt x="302" y="330"/>
                        </a:cubicBezTo>
                        <a:cubicBezTo>
                          <a:pt x="302" y="329"/>
                          <a:pt x="302" y="329"/>
                          <a:pt x="302" y="329"/>
                        </a:cubicBezTo>
                        <a:cubicBezTo>
                          <a:pt x="305" y="326"/>
                          <a:pt x="305" y="326"/>
                          <a:pt x="305" y="326"/>
                        </a:cubicBezTo>
                        <a:cubicBezTo>
                          <a:pt x="309" y="324"/>
                          <a:pt x="309" y="324"/>
                          <a:pt x="309" y="324"/>
                        </a:cubicBezTo>
                        <a:cubicBezTo>
                          <a:pt x="309" y="322"/>
                          <a:pt x="309" y="322"/>
                          <a:pt x="309" y="322"/>
                        </a:cubicBezTo>
                        <a:cubicBezTo>
                          <a:pt x="309" y="321"/>
                          <a:pt x="309" y="321"/>
                          <a:pt x="309" y="321"/>
                        </a:cubicBezTo>
                        <a:cubicBezTo>
                          <a:pt x="309" y="320"/>
                          <a:pt x="309" y="320"/>
                          <a:pt x="309" y="320"/>
                        </a:cubicBezTo>
                        <a:cubicBezTo>
                          <a:pt x="310" y="320"/>
                          <a:pt x="310" y="320"/>
                          <a:pt x="310" y="320"/>
                        </a:cubicBezTo>
                        <a:cubicBezTo>
                          <a:pt x="311" y="320"/>
                          <a:pt x="311" y="320"/>
                          <a:pt x="311" y="320"/>
                        </a:cubicBezTo>
                        <a:cubicBezTo>
                          <a:pt x="313" y="320"/>
                          <a:pt x="313" y="320"/>
                          <a:pt x="313" y="320"/>
                        </a:cubicBezTo>
                        <a:cubicBezTo>
                          <a:pt x="313" y="319"/>
                          <a:pt x="313" y="319"/>
                          <a:pt x="313" y="319"/>
                        </a:cubicBezTo>
                        <a:cubicBezTo>
                          <a:pt x="313" y="317"/>
                          <a:pt x="313" y="317"/>
                          <a:pt x="313" y="317"/>
                        </a:cubicBezTo>
                        <a:cubicBezTo>
                          <a:pt x="314" y="316"/>
                          <a:pt x="314" y="316"/>
                          <a:pt x="314" y="316"/>
                        </a:cubicBezTo>
                        <a:cubicBezTo>
                          <a:pt x="315" y="315"/>
                          <a:pt x="315" y="315"/>
                          <a:pt x="315" y="315"/>
                        </a:cubicBezTo>
                        <a:cubicBezTo>
                          <a:pt x="316" y="315"/>
                          <a:pt x="316" y="315"/>
                          <a:pt x="316" y="315"/>
                        </a:cubicBezTo>
                        <a:cubicBezTo>
                          <a:pt x="319" y="313"/>
                          <a:pt x="319" y="313"/>
                          <a:pt x="319" y="313"/>
                        </a:cubicBezTo>
                        <a:cubicBezTo>
                          <a:pt x="321" y="313"/>
                          <a:pt x="321" y="313"/>
                          <a:pt x="321" y="313"/>
                        </a:cubicBezTo>
                        <a:cubicBezTo>
                          <a:pt x="323" y="312"/>
                          <a:pt x="323" y="312"/>
                          <a:pt x="323" y="312"/>
                        </a:cubicBezTo>
                        <a:cubicBezTo>
                          <a:pt x="324" y="311"/>
                          <a:pt x="324" y="311"/>
                          <a:pt x="324" y="311"/>
                        </a:cubicBezTo>
                        <a:cubicBezTo>
                          <a:pt x="325" y="312"/>
                          <a:pt x="325" y="312"/>
                          <a:pt x="325" y="312"/>
                        </a:cubicBezTo>
                        <a:cubicBezTo>
                          <a:pt x="325" y="313"/>
                          <a:pt x="325" y="313"/>
                          <a:pt x="325" y="313"/>
                        </a:cubicBezTo>
                        <a:cubicBezTo>
                          <a:pt x="325" y="315"/>
                          <a:pt x="325" y="315"/>
                          <a:pt x="325" y="315"/>
                        </a:cubicBezTo>
                        <a:cubicBezTo>
                          <a:pt x="325" y="316"/>
                          <a:pt x="325" y="316"/>
                          <a:pt x="325" y="316"/>
                        </a:cubicBezTo>
                        <a:cubicBezTo>
                          <a:pt x="327" y="316"/>
                          <a:pt x="327" y="316"/>
                          <a:pt x="327" y="316"/>
                        </a:cubicBezTo>
                        <a:cubicBezTo>
                          <a:pt x="328" y="316"/>
                          <a:pt x="328" y="316"/>
                          <a:pt x="328" y="316"/>
                        </a:cubicBezTo>
                        <a:cubicBezTo>
                          <a:pt x="330" y="316"/>
                          <a:pt x="330" y="316"/>
                          <a:pt x="330" y="316"/>
                        </a:cubicBezTo>
                        <a:cubicBezTo>
                          <a:pt x="332" y="316"/>
                          <a:pt x="332" y="316"/>
                          <a:pt x="332" y="316"/>
                        </a:cubicBezTo>
                        <a:cubicBezTo>
                          <a:pt x="333" y="316"/>
                          <a:pt x="333" y="316"/>
                          <a:pt x="333" y="316"/>
                        </a:cubicBezTo>
                        <a:cubicBezTo>
                          <a:pt x="334" y="315"/>
                          <a:pt x="334" y="315"/>
                          <a:pt x="334" y="315"/>
                        </a:cubicBezTo>
                        <a:cubicBezTo>
                          <a:pt x="335" y="315"/>
                          <a:pt x="335" y="315"/>
                          <a:pt x="335" y="315"/>
                        </a:cubicBezTo>
                        <a:cubicBezTo>
                          <a:pt x="337" y="313"/>
                          <a:pt x="337" y="313"/>
                          <a:pt x="337" y="313"/>
                        </a:cubicBezTo>
                        <a:cubicBezTo>
                          <a:pt x="338" y="312"/>
                          <a:pt x="338" y="312"/>
                          <a:pt x="338" y="312"/>
                        </a:cubicBezTo>
                        <a:cubicBezTo>
                          <a:pt x="338" y="315"/>
                          <a:pt x="338" y="315"/>
                          <a:pt x="338" y="315"/>
                        </a:cubicBezTo>
                        <a:cubicBezTo>
                          <a:pt x="337" y="316"/>
                          <a:pt x="337" y="316"/>
                          <a:pt x="337" y="316"/>
                        </a:cubicBezTo>
                        <a:cubicBezTo>
                          <a:pt x="337" y="317"/>
                          <a:pt x="337" y="317"/>
                          <a:pt x="337" y="317"/>
                        </a:cubicBezTo>
                        <a:cubicBezTo>
                          <a:pt x="338" y="319"/>
                          <a:pt x="338" y="319"/>
                          <a:pt x="338" y="319"/>
                        </a:cubicBezTo>
                        <a:cubicBezTo>
                          <a:pt x="338" y="320"/>
                          <a:pt x="338" y="320"/>
                          <a:pt x="338" y="320"/>
                        </a:cubicBezTo>
                        <a:cubicBezTo>
                          <a:pt x="339" y="322"/>
                          <a:pt x="339" y="322"/>
                          <a:pt x="339" y="322"/>
                        </a:cubicBezTo>
                        <a:cubicBezTo>
                          <a:pt x="340" y="324"/>
                          <a:pt x="340" y="324"/>
                          <a:pt x="340" y="324"/>
                        </a:cubicBezTo>
                        <a:cubicBezTo>
                          <a:pt x="342" y="325"/>
                          <a:pt x="342" y="325"/>
                          <a:pt x="342" y="325"/>
                        </a:cubicBezTo>
                        <a:cubicBezTo>
                          <a:pt x="342" y="327"/>
                          <a:pt x="342" y="327"/>
                          <a:pt x="342" y="327"/>
                        </a:cubicBezTo>
                        <a:cubicBezTo>
                          <a:pt x="354" y="327"/>
                          <a:pt x="354" y="327"/>
                          <a:pt x="354" y="327"/>
                        </a:cubicBezTo>
                        <a:cubicBezTo>
                          <a:pt x="354" y="329"/>
                          <a:pt x="354" y="329"/>
                          <a:pt x="354" y="329"/>
                        </a:cubicBezTo>
                        <a:cubicBezTo>
                          <a:pt x="355" y="330"/>
                          <a:pt x="355" y="330"/>
                          <a:pt x="355" y="330"/>
                        </a:cubicBezTo>
                        <a:cubicBezTo>
                          <a:pt x="357" y="331"/>
                          <a:pt x="357" y="331"/>
                          <a:pt x="357" y="331"/>
                        </a:cubicBezTo>
                        <a:cubicBezTo>
                          <a:pt x="359" y="331"/>
                          <a:pt x="359" y="331"/>
                          <a:pt x="359" y="331"/>
                        </a:cubicBezTo>
                        <a:cubicBezTo>
                          <a:pt x="360" y="332"/>
                          <a:pt x="360" y="332"/>
                          <a:pt x="360" y="332"/>
                        </a:cubicBezTo>
                        <a:cubicBezTo>
                          <a:pt x="362" y="330"/>
                          <a:pt x="362" y="330"/>
                          <a:pt x="362" y="330"/>
                        </a:cubicBezTo>
                        <a:cubicBezTo>
                          <a:pt x="363" y="330"/>
                          <a:pt x="363" y="330"/>
                          <a:pt x="363" y="330"/>
                        </a:cubicBezTo>
                        <a:cubicBezTo>
                          <a:pt x="364" y="329"/>
                          <a:pt x="364" y="329"/>
                          <a:pt x="364" y="329"/>
                        </a:cubicBezTo>
                        <a:cubicBezTo>
                          <a:pt x="365" y="329"/>
                          <a:pt x="365" y="329"/>
                          <a:pt x="365" y="329"/>
                        </a:cubicBezTo>
                        <a:cubicBezTo>
                          <a:pt x="367" y="327"/>
                          <a:pt x="367" y="327"/>
                          <a:pt x="367" y="327"/>
                        </a:cubicBezTo>
                        <a:cubicBezTo>
                          <a:pt x="367" y="329"/>
                          <a:pt x="367" y="329"/>
                          <a:pt x="367" y="329"/>
                        </a:cubicBezTo>
                        <a:cubicBezTo>
                          <a:pt x="368" y="329"/>
                          <a:pt x="368" y="329"/>
                          <a:pt x="368" y="329"/>
                        </a:cubicBezTo>
                        <a:cubicBezTo>
                          <a:pt x="373" y="327"/>
                          <a:pt x="373" y="327"/>
                          <a:pt x="373" y="327"/>
                        </a:cubicBezTo>
                        <a:cubicBezTo>
                          <a:pt x="373" y="329"/>
                          <a:pt x="373" y="329"/>
                          <a:pt x="373" y="329"/>
                        </a:cubicBezTo>
                        <a:cubicBezTo>
                          <a:pt x="376" y="330"/>
                          <a:pt x="376" y="330"/>
                          <a:pt x="376" y="330"/>
                        </a:cubicBezTo>
                        <a:cubicBezTo>
                          <a:pt x="377" y="332"/>
                          <a:pt x="377" y="332"/>
                          <a:pt x="377" y="332"/>
                        </a:cubicBezTo>
                        <a:cubicBezTo>
                          <a:pt x="377" y="334"/>
                          <a:pt x="377" y="334"/>
                          <a:pt x="377" y="334"/>
                        </a:cubicBezTo>
                        <a:cubicBezTo>
                          <a:pt x="377" y="336"/>
                          <a:pt x="377" y="336"/>
                          <a:pt x="377" y="336"/>
                        </a:cubicBezTo>
                        <a:cubicBezTo>
                          <a:pt x="376" y="337"/>
                          <a:pt x="376" y="337"/>
                          <a:pt x="376" y="337"/>
                        </a:cubicBezTo>
                        <a:cubicBezTo>
                          <a:pt x="376" y="340"/>
                          <a:pt x="376" y="340"/>
                          <a:pt x="376" y="340"/>
                        </a:cubicBezTo>
                        <a:cubicBezTo>
                          <a:pt x="374" y="343"/>
                          <a:pt x="374" y="343"/>
                          <a:pt x="374" y="343"/>
                        </a:cubicBezTo>
                        <a:cubicBezTo>
                          <a:pt x="374" y="345"/>
                          <a:pt x="374" y="345"/>
                          <a:pt x="374" y="345"/>
                        </a:cubicBezTo>
                        <a:cubicBezTo>
                          <a:pt x="374" y="348"/>
                          <a:pt x="374" y="348"/>
                          <a:pt x="374" y="348"/>
                        </a:cubicBezTo>
                        <a:cubicBezTo>
                          <a:pt x="377" y="348"/>
                          <a:pt x="377" y="348"/>
                          <a:pt x="377" y="348"/>
                        </a:cubicBezTo>
                        <a:cubicBezTo>
                          <a:pt x="377" y="349"/>
                          <a:pt x="377" y="349"/>
                          <a:pt x="377" y="349"/>
                        </a:cubicBezTo>
                        <a:cubicBezTo>
                          <a:pt x="379" y="351"/>
                          <a:pt x="379" y="351"/>
                          <a:pt x="379" y="351"/>
                        </a:cubicBezTo>
                        <a:cubicBezTo>
                          <a:pt x="379" y="354"/>
                          <a:pt x="379" y="354"/>
                          <a:pt x="379" y="354"/>
                        </a:cubicBezTo>
                        <a:cubicBezTo>
                          <a:pt x="379" y="355"/>
                          <a:pt x="379" y="355"/>
                          <a:pt x="379" y="355"/>
                        </a:cubicBezTo>
                        <a:cubicBezTo>
                          <a:pt x="381" y="356"/>
                          <a:pt x="381" y="356"/>
                          <a:pt x="381" y="356"/>
                        </a:cubicBezTo>
                        <a:cubicBezTo>
                          <a:pt x="382" y="355"/>
                          <a:pt x="382" y="355"/>
                          <a:pt x="382" y="355"/>
                        </a:cubicBezTo>
                        <a:cubicBezTo>
                          <a:pt x="382" y="356"/>
                          <a:pt x="382" y="356"/>
                          <a:pt x="382" y="356"/>
                        </a:cubicBezTo>
                        <a:cubicBezTo>
                          <a:pt x="383" y="354"/>
                          <a:pt x="383" y="354"/>
                          <a:pt x="383" y="354"/>
                        </a:cubicBezTo>
                        <a:cubicBezTo>
                          <a:pt x="383" y="354"/>
                          <a:pt x="383" y="354"/>
                          <a:pt x="383" y="354"/>
                        </a:cubicBezTo>
                        <a:cubicBezTo>
                          <a:pt x="380" y="349"/>
                          <a:pt x="375" y="344"/>
                          <a:pt x="379" y="338"/>
                        </a:cubicBezTo>
                        <a:cubicBezTo>
                          <a:pt x="381" y="338"/>
                          <a:pt x="385" y="336"/>
                          <a:pt x="386" y="340"/>
                        </a:cubicBezTo>
                        <a:cubicBezTo>
                          <a:pt x="389" y="340"/>
                          <a:pt x="392" y="339"/>
                          <a:pt x="395" y="339"/>
                        </a:cubicBezTo>
                        <a:cubicBezTo>
                          <a:pt x="395" y="337"/>
                          <a:pt x="395" y="337"/>
                          <a:pt x="395" y="336"/>
                        </a:cubicBezTo>
                        <a:cubicBezTo>
                          <a:pt x="390" y="330"/>
                          <a:pt x="391" y="317"/>
                          <a:pt x="401" y="317"/>
                        </a:cubicBezTo>
                        <a:cubicBezTo>
                          <a:pt x="402" y="319"/>
                          <a:pt x="402" y="321"/>
                          <a:pt x="402" y="323"/>
                        </a:cubicBezTo>
                        <a:cubicBezTo>
                          <a:pt x="405" y="321"/>
                          <a:pt x="413" y="322"/>
                          <a:pt x="416" y="321"/>
                        </a:cubicBezTo>
                        <a:cubicBezTo>
                          <a:pt x="417" y="320"/>
                          <a:pt x="417" y="318"/>
                          <a:pt x="418" y="318"/>
                        </a:cubicBezTo>
                        <a:cubicBezTo>
                          <a:pt x="419" y="317"/>
                          <a:pt x="421" y="319"/>
                          <a:pt x="422" y="319"/>
                        </a:cubicBezTo>
                        <a:cubicBezTo>
                          <a:pt x="430" y="315"/>
                          <a:pt x="435" y="309"/>
                          <a:pt x="433" y="298"/>
                        </a:cubicBezTo>
                        <a:cubicBezTo>
                          <a:pt x="433" y="295"/>
                          <a:pt x="430" y="296"/>
                          <a:pt x="427" y="295"/>
                        </a:cubicBezTo>
                        <a:cubicBezTo>
                          <a:pt x="427" y="293"/>
                          <a:pt x="427" y="293"/>
                          <a:pt x="427" y="292"/>
                        </a:cubicBezTo>
                        <a:cubicBezTo>
                          <a:pt x="436" y="282"/>
                          <a:pt x="444" y="268"/>
                          <a:pt x="442" y="255"/>
                        </a:cubicBezTo>
                        <a:cubicBezTo>
                          <a:pt x="442" y="254"/>
                          <a:pt x="443" y="253"/>
                          <a:pt x="443" y="252"/>
                        </a:cubicBezTo>
                        <a:cubicBezTo>
                          <a:pt x="448" y="250"/>
                          <a:pt x="452" y="256"/>
                          <a:pt x="456" y="256"/>
                        </a:cubicBezTo>
                        <a:cubicBezTo>
                          <a:pt x="457" y="255"/>
                          <a:pt x="459" y="256"/>
                          <a:pt x="461" y="255"/>
                        </a:cubicBezTo>
                        <a:cubicBezTo>
                          <a:pt x="462" y="253"/>
                          <a:pt x="463" y="251"/>
                          <a:pt x="462" y="249"/>
                        </a:cubicBezTo>
                        <a:cubicBezTo>
                          <a:pt x="466" y="243"/>
                          <a:pt x="454" y="235"/>
                          <a:pt x="464" y="230"/>
                        </a:cubicBezTo>
                        <a:cubicBezTo>
                          <a:pt x="464" y="229"/>
                          <a:pt x="463" y="228"/>
                          <a:pt x="464" y="227"/>
                        </a:cubicBezTo>
                        <a:cubicBezTo>
                          <a:pt x="465" y="226"/>
                          <a:pt x="466" y="226"/>
                          <a:pt x="466" y="226"/>
                        </a:cubicBezTo>
                        <a:cubicBezTo>
                          <a:pt x="473" y="230"/>
                          <a:pt x="483" y="227"/>
                          <a:pt x="486" y="221"/>
                        </a:cubicBezTo>
                        <a:cubicBezTo>
                          <a:pt x="486" y="218"/>
                          <a:pt x="483" y="217"/>
                          <a:pt x="485" y="214"/>
                        </a:cubicBezTo>
                        <a:cubicBezTo>
                          <a:pt x="490" y="214"/>
                          <a:pt x="488" y="208"/>
                          <a:pt x="490" y="205"/>
                        </a:cubicBezTo>
                        <a:cubicBezTo>
                          <a:pt x="493" y="205"/>
                          <a:pt x="497" y="206"/>
                          <a:pt x="499" y="204"/>
                        </a:cubicBezTo>
                        <a:cubicBezTo>
                          <a:pt x="506" y="203"/>
                          <a:pt x="512" y="210"/>
                          <a:pt x="519" y="213"/>
                        </a:cubicBezTo>
                        <a:cubicBezTo>
                          <a:pt x="523" y="214"/>
                          <a:pt x="523" y="214"/>
                          <a:pt x="523" y="214"/>
                        </a:cubicBezTo>
                        <a:cubicBezTo>
                          <a:pt x="523" y="212"/>
                          <a:pt x="526" y="212"/>
                          <a:pt x="527" y="211"/>
                        </a:cubicBezTo>
                        <a:cubicBezTo>
                          <a:pt x="527" y="211"/>
                          <a:pt x="529" y="212"/>
                          <a:pt x="529" y="212"/>
                        </a:cubicBezTo>
                        <a:cubicBezTo>
                          <a:pt x="530" y="215"/>
                          <a:pt x="529" y="218"/>
                          <a:pt x="529" y="220"/>
                        </a:cubicBezTo>
                        <a:cubicBezTo>
                          <a:pt x="530" y="222"/>
                          <a:pt x="532" y="223"/>
                          <a:pt x="533" y="225"/>
                        </a:cubicBezTo>
                        <a:cubicBezTo>
                          <a:pt x="540" y="228"/>
                          <a:pt x="546" y="225"/>
                          <a:pt x="553" y="231"/>
                        </a:cubicBezTo>
                        <a:cubicBezTo>
                          <a:pt x="555" y="230"/>
                          <a:pt x="557" y="231"/>
                          <a:pt x="559" y="230"/>
                        </a:cubicBezTo>
                        <a:cubicBezTo>
                          <a:pt x="561" y="229"/>
                          <a:pt x="556" y="225"/>
                          <a:pt x="561" y="224"/>
                        </a:cubicBezTo>
                        <a:cubicBezTo>
                          <a:pt x="565" y="225"/>
                          <a:pt x="567" y="232"/>
                          <a:pt x="572" y="231"/>
                        </a:cubicBezTo>
                        <a:cubicBezTo>
                          <a:pt x="573" y="229"/>
                          <a:pt x="574" y="228"/>
                          <a:pt x="575" y="226"/>
                        </a:cubicBezTo>
                        <a:cubicBezTo>
                          <a:pt x="577" y="227"/>
                          <a:pt x="579" y="229"/>
                          <a:pt x="580" y="227"/>
                        </a:cubicBezTo>
                        <a:cubicBezTo>
                          <a:pt x="582" y="230"/>
                          <a:pt x="585" y="230"/>
                          <a:pt x="588" y="232"/>
                        </a:cubicBezTo>
                        <a:cubicBezTo>
                          <a:pt x="589" y="232"/>
                          <a:pt x="590" y="232"/>
                          <a:pt x="590" y="232"/>
                        </a:cubicBezTo>
                        <a:cubicBezTo>
                          <a:pt x="593" y="221"/>
                          <a:pt x="614" y="217"/>
                          <a:pt x="622" y="227"/>
                        </a:cubicBezTo>
                        <a:cubicBezTo>
                          <a:pt x="629" y="222"/>
                          <a:pt x="636" y="221"/>
                          <a:pt x="644" y="217"/>
                        </a:cubicBezTo>
                        <a:cubicBezTo>
                          <a:pt x="654" y="222"/>
                          <a:pt x="654" y="233"/>
                          <a:pt x="665" y="227"/>
                        </a:cubicBezTo>
                        <a:cubicBezTo>
                          <a:pt x="669" y="224"/>
                          <a:pt x="671" y="225"/>
                          <a:pt x="677" y="224"/>
                        </a:cubicBezTo>
                        <a:cubicBezTo>
                          <a:pt x="677" y="223"/>
                          <a:pt x="678" y="223"/>
                          <a:pt x="678" y="223"/>
                        </a:cubicBezTo>
                        <a:cubicBezTo>
                          <a:pt x="680" y="220"/>
                          <a:pt x="682" y="219"/>
                          <a:pt x="685" y="219"/>
                        </a:cubicBezTo>
                        <a:cubicBezTo>
                          <a:pt x="690" y="221"/>
                          <a:pt x="693" y="218"/>
                          <a:pt x="696" y="216"/>
                        </a:cubicBezTo>
                        <a:cubicBezTo>
                          <a:pt x="697" y="216"/>
                          <a:pt x="697" y="216"/>
                          <a:pt x="698" y="216"/>
                        </a:cubicBezTo>
                        <a:cubicBezTo>
                          <a:pt x="698" y="216"/>
                          <a:pt x="699" y="218"/>
                          <a:pt x="700" y="219"/>
                        </a:cubicBezTo>
                        <a:cubicBezTo>
                          <a:pt x="701" y="220"/>
                          <a:pt x="702" y="223"/>
                          <a:pt x="703" y="222"/>
                        </a:cubicBezTo>
                        <a:cubicBezTo>
                          <a:pt x="711" y="221"/>
                          <a:pt x="708" y="225"/>
                          <a:pt x="712" y="227"/>
                        </a:cubicBezTo>
                        <a:cubicBezTo>
                          <a:pt x="715" y="229"/>
                          <a:pt x="719" y="227"/>
                          <a:pt x="722" y="231"/>
                        </a:cubicBezTo>
                        <a:cubicBezTo>
                          <a:pt x="723" y="231"/>
                          <a:pt x="724" y="230"/>
                          <a:pt x="725" y="230"/>
                        </a:cubicBezTo>
                        <a:cubicBezTo>
                          <a:pt x="726" y="230"/>
                          <a:pt x="727" y="229"/>
                          <a:pt x="728" y="228"/>
                        </a:cubicBezTo>
                        <a:cubicBezTo>
                          <a:pt x="726" y="218"/>
                          <a:pt x="732" y="215"/>
                          <a:pt x="741" y="219"/>
                        </a:cubicBezTo>
                        <a:cubicBezTo>
                          <a:pt x="744" y="222"/>
                          <a:pt x="749" y="226"/>
                          <a:pt x="749" y="231"/>
                        </a:cubicBezTo>
                        <a:cubicBezTo>
                          <a:pt x="746" y="232"/>
                          <a:pt x="743" y="233"/>
                          <a:pt x="740" y="231"/>
                        </a:cubicBezTo>
                        <a:cubicBezTo>
                          <a:pt x="739" y="232"/>
                          <a:pt x="739" y="233"/>
                          <a:pt x="739" y="234"/>
                        </a:cubicBezTo>
                        <a:cubicBezTo>
                          <a:pt x="740" y="236"/>
                          <a:pt x="741" y="238"/>
                          <a:pt x="741" y="241"/>
                        </a:cubicBezTo>
                        <a:cubicBezTo>
                          <a:pt x="735" y="241"/>
                          <a:pt x="731" y="244"/>
                          <a:pt x="727" y="248"/>
                        </a:cubicBezTo>
                        <a:cubicBezTo>
                          <a:pt x="726" y="251"/>
                          <a:pt x="728" y="254"/>
                          <a:pt x="729" y="257"/>
                        </a:cubicBezTo>
                        <a:cubicBezTo>
                          <a:pt x="729" y="258"/>
                          <a:pt x="729" y="258"/>
                          <a:pt x="729" y="258"/>
                        </a:cubicBezTo>
                        <a:cubicBezTo>
                          <a:pt x="724" y="259"/>
                          <a:pt x="720" y="261"/>
                          <a:pt x="717" y="264"/>
                        </a:cubicBezTo>
                        <a:cubicBezTo>
                          <a:pt x="716" y="264"/>
                          <a:pt x="716" y="265"/>
                          <a:pt x="715" y="265"/>
                        </a:cubicBezTo>
                        <a:cubicBezTo>
                          <a:pt x="714" y="269"/>
                          <a:pt x="717" y="272"/>
                          <a:pt x="718" y="275"/>
                        </a:cubicBezTo>
                        <a:cubicBezTo>
                          <a:pt x="718" y="275"/>
                          <a:pt x="719" y="276"/>
                          <a:pt x="719" y="276"/>
                        </a:cubicBezTo>
                        <a:cubicBezTo>
                          <a:pt x="722" y="277"/>
                          <a:pt x="726" y="276"/>
                          <a:pt x="728" y="280"/>
                        </a:cubicBezTo>
                        <a:cubicBezTo>
                          <a:pt x="732" y="281"/>
                          <a:pt x="736" y="275"/>
                          <a:pt x="741" y="278"/>
                        </a:cubicBezTo>
                        <a:cubicBezTo>
                          <a:pt x="741" y="283"/>
                          <a:pt x="748" y="280"/>
                          <a:pt x="751" y="281"/>
                        </a:cubicBezTo>
                        <a:cubicBezTo>
                          <a:pt x="758" y="285"/>
                          <a:pt x="757" y="297"/>
                          <a:pt x="747" y="299"/>
                        </a:cubicBezTo>
                        <a:cubicBezTo>
                          <a:pt x="742" y="308"/>
                          <a:pt x="735" y="320"/>
                          <a:pt x="740" y="330"/>
                        </a:cubicBezTo>
                        <a:cubicBezTo>
                          <a:pt x="739" y="332"/>
                          <a:pt x="737" y="334"/>
                          <a:pt x="736" y="336"/>
                        </a:cubicBezTo>
                        <a:cubicBezTo>
                          <a:pt x="725" y="337"/>
                          <a:pt x="732" y="352"/>
                          <a:pt x="727" y="359"/>
                        </a:cubicBezTo>
                        <a:cubicBezTo>
                          <a:pt x="728" y="360"/>
                          <a:pt x="729" y="361"/>
                          <a:pt x="730" y="362"/>
                        </a:cubicBezTo>
                        <a:cubicBezTo>
                          <a:pt x="732" y="365"/>
                          <a:pt x="729" y="368"/>
                          <a:pt x="727" y="370"/>
                        </a:cubicBezTo>
                        <a:cubicBezTo>
                          <a:pt x="727" y="371"/>
                          <a:pt x="727" y="371"/>
                          <a:pt x="727" y="372"/>
                        </a:cubicBezTo>
                        <a:cubicBezTo>
                          <a:pt x="725" y="372"/>
                          <a:pt x="725" y="375"/>
                          <a:pt x="724" y="376"/>
                        </a:cubicBezTo>
                        <a:cubicBezTo>
                          <a:pt x="722" y="375"/>
                          <a:pt x="720" y="373"/>
                          <a:pt x="718" y="373"/>
                        </a:cubicBezTo>
                        <a:cubicBezTo>
                          <a:pt x="718" y="374"/>
                          <a:pt x="718" y="374"/>
                          <a:pt x="718" y="374"/>
                        </a:cubicBezTo>
                        <a:cubicBezTo>
                          <a:pt x="718" y="375"/>
                          <a:pt x="718" y="375"/>
                          <a:pt x="718" y="375"/>
                        </a:cubicBezTo>
                        <a:cubicBezTo>
                          <a:pt x="721" y="375"/>
                          <a:pt x="721" y="375"/>
                          <a:pt x="721" y="375"/>
                        </a:cubicBezTo>
                        <a:cubicBezTo>
                          <a:pt x="722" y="375"/>
                          <a:pt x="722" y="375"/>
                          <a:pt x="722" y="375"/>
                        </a:cubicBezTo>
                        <a:cubicBezTo>
                          <a:pt x="722" y="376"/>
                          <a:pt x="722" y="376"/>
                          <a:pt x="722" y="376"/>
                        </a:cubicBezTo>
                        <a:cubicBezTo>
                          <a:pt x="723" y="376"/>
                          <a:pt x="723" y="376"/>
                          <a:pt x="723" y="376"/>
                        </a:cubicBezTo>
                        <a:cubicBezTo>
                          <a:pt x="725" y="376"/>
                          <a:pt x="725" y="376"/>
                          <a:pt x="725" y="376"/>
                        </a:cubicBezTo>
                        <a:cubicBezTo>
                          <a:pt x="725" y="378"/>
                          <a:pt x="725" y="378"/>
                          <a:pt x="725" y="378"/>
                        </a:cubicBezTo>
                        <a:cubicBezTo>
                          <a:pt x="727" y="378"/>
                          <a:pt x="727" y="378"/>
                          <a:pt x="727" y="378"/>
                        </a:cubicBezTo>
                        <a:cubicBezTo>
                          <a:pt x="728" y="375"/>
                          <a:pt x="728" y="375"/>
                          <a:pt x="728" y="375"/>
                        </a:cubicBezTo>
                        <a:cubicBezTo>
                          <a:pt x="732" y="376"/>
                          <a:pt x="732" y="376"/>
                          <a:pt x="732" y="376"/>
                        </a:cubicBezTo>
                        <a:cubicBezTo>
                          <a:pt x="733" y="376"/>
                          <a:pt x="733" y="376"/>
                          <a:pt x="733" y="376"/>
                        </a:cubicBezTo>
                        <a:cubicBezTo>
                          <a:pt x="735" y="376"/>
                          <a:pt x="735" y="376"/>
                          <a:pt x="735" y="376"/>
                        </a:cubicBezTo>
                        <a:cubicBezTo>
                          <a:pt x="735" y="378"/>
                          <a:pt x="735" y="378"/>
                          <a:pt x="735" y="378"/>
                        </a:cubicBezTo>
                        <a:cubicBezTo>
                          <a:pt x="736" y="378"/>
                          <a:pt x="736" y="378"/>
                          <a:pt x="736" y="378"/>
                        </a:cubicBezTo>
                        <a:cubicBezTo>
                          <a:pt x="736" y="379"/>
                          <a:pt x="736" y="379"/>
                          <a:pt x="736" y="379"/>
                        </a:cubicBezTo>
                        <a:cubicBezTo>
                          <a:pt x="737" y="380"/>
                          <a:pt x="737" y="380"/>
                          <a:pt x="737" y="380"/>
                        </a:cubicBezTo>
                        <a:cubicBezTo>
                          <a:pt x="739" y="380"/>
                          <a:pt x="739" y="380"/>
                          <a:pt x="739" y="380"/>
                        </a:cubicBezTo>
                        <a:cubicBezTo>
                          <a:pt x="741" y="381"/>
                          <a:pt x="741" y="381"/>
                          <a:pt x="741" y="381"/>
                        </a:cubicBezTo>
                        <a:cubicBezTo>
                          <a:pt x="742" y="383"/>
                          <a:pt x="742" y="383"/>
                          <a:pt x="742" y="383"/>
                        </a:cubicBezTo>
                        <a:cubicBezTo>
                          <a:pt x="743" y="381"/>
                          <a:pt x="743" y="381"/>
                          <a:pt x="743" y="381"/>
                        </a:cubicBezTo>
                        <a:cubicBezTo>
                          <a:pt x="745" y="383"/>
                          <a:pt x="745" y="383"/>
                          <a:pt x="745" y="383"/>
                        </a:cubicBezTo>
                        <a:cubicBezTo>
                          <a:pt x="747" y="381"/>
                          <a:pt x="747" y="381"/>
                          <a:pt x="747" y="381"/>
                        </a:cubicBezTo>
                        <a:cubicBezTo>
                          <a:pt x="748" y="381"/>
                          <a:pt x="748" y="381"/>
                          <a:pt x="748" y="381"/>
                        </a:cubicBezTo>
                        <a:cubicBezTo>
                          <a:pt x="750" y="380"/>
                          <a:pt x="750" y="380"/>
                          <a:pt x="750" y="380"/>
                        </a:cubicBezTo>
                        <a:cubicBezTo>
                          <a:pt x="751" y="380"/>
                          <a:pt x="751" y="380"/>
                          <a:pt x="751" y="380"/>
                        </a:cubicBezTo>
                        <a:cubicBezTo>
                          <a:pt x="751" y="378"/>
                          <a:pt x="751" y="378"/>
                          <a:pt x="751" y="378"/>
                        </a:cubicBezTo>
                        <a:cubicBezTo>
                          <a:pt x="750" y="375"/>
                          <a:pt x="750" y="375"/>
                          <a:pt x="750" y="375"/>
                        </a:cubicBezTo>
                        <a:cubicBezTo>
                          <a:pt x="750" y="374"/>
                          <a:pt x="750" y="374"/>
                          <a:pt x="750" y="374"/>
                        </a:cubicBezTo>
                        <a:cubicBezTo>
                          <a:pt x="747" y="374"/>
                          <a:pt x="747" y="374"/>
                          <a:pt x="747" y="374"/>
                        </a:cubicBezTo>
                        <a:cubicBezTo>
                          <a:pt x="747" y="373"/>
                          <a:pt x="747" y="373"/>
                          <a:pt x="747" y="373"/>
                        </a:cubicBezTo>
                        <a:cubicBezTo>
                          <a:pt x="748" y="370"/>
                          <a:pt x="748" y="370"/>
                          <a:pt x="748" y="370"/>
                        </a:cubicBezTo>
                        <a:cubicBezTo>
                          <a:pt x="750" y="370"/>
                          <a:pt x="750" y="370"/>
                          <a:pt x="750" y="370"/>
                        </a:cubicBezTo>
                        <a:cubicBezTo>
                          <a:pt x="753" y="373"/>
                          <a:pt x="753" y="373"/>
                          <a:pt x="753" y="373"/>
                        </a:cubicBezTo>
                        <a:cubicBezTo>
                          <a:pt x="755" y="374"/>
                          <a:pt x="755" y="374"/>
                          <a:pt x="755" y="374"/>
                        </a:cubicBezTo>
                        <a:cubicBezTo>
                          <a:pt x="756" y="373"/>
                          <a:pt x="756" y="373"/>
                          <a:pt x="756" y="373"/>
                        </a:cubicBezTo>
                        <a:cubicBezTo>
                          <a:pt x="757" y="373"/>
                          <a:pt x="757" y="373"/>
                          <a:pt x="757" y="373"/>
                        </a:cubicBezTo>
                        <a:cubicBezTo>
                          <a:pt x="759" y="372"/>
                          <a:pt x="759" y="372"/>
                          <a:pt x="759" y="372"/>
                        </a:cubicBezTo>
                        <a:cubicBezTo>
                          <a:pt x="760" y="372"/>
                          <a:pt x="760" y="372"/>
                          <a:pt x="760" y="372"/>
                        </a:cubicBezTo>
                        <a:cubicBezTo>
                          <a:pt x="764" y="372"/>
                          <a:pt x="764" y="372"/>
                          <a:pt x="764" y="372"/>
                        </a:cubicBezTo>
                        <a:cubicBezTo>
                          <a:pt x="765" y="374"/>
                          <a:pt x="765" y="374"/>
                          <a:pt x="765" y="374"/>
                        </a:cubicBezTo>
                        <a:cubicBezTo>
                          <a:pt x="766" y="373"/>
                          <a:pt x="766" y="373"/>
                          <a:pt x="766" y="373"/>
                        </a:cubicBezTo>
                        <a:cubicBezTo>
                          <a:pt x="767" y="372"/>
                          <a:pt x="767" y="372"/>
                          <a:pt x="767" y="372"/>
                        </a:cubicBezTo>
                        <a:cubicBezTo>
                          <a:pt x="767" y="369"/>
                          <a:pt x="767" y="369"/>
                          <a:pt x="767" y="369"/>
                        </a:cubicBezTo>
                        <a:cubicBezTo>
                          <a:pt x="769" y="373"/>
                          <a:pt x="769" y="373"/>
                          <a:pt x="769" y="373"/>
                        </a:cubicBezTo>
                        <a:cubicBezTo>
                          <a:pt x="770" y="375"/>
                          <a:pt x="770" y="375"/>
                          <a:pt x="770" y="375"/>
                        </a:cubicBezTo>
                        <a:cubicBezTo>
                          <a:pt x="774" y="375"/>
                          <a:pt x="774" y="375"/>
                          <a:pt x="774" y="375"/>
                        </a:cubicBezTo>
                        <a:cubicBezTo>
                          <a:pt x="776" y="374"/>
                          <a:pt x="776" y="374"/>
                          <a:pt x="776" y="374"/>
                        </a:cubicBezTo>
                        <a:cubicBezTo>
                          <a:pt x="776" y="373"/>
                          <a:pt x="776" y="373"/>
                          <a:pt x="776" y="373"/>
                        </a:cubicBezTo>
                        <a:cubicBezTo>
                          <a:pt x="777" y="370"/>
                          <a:pt x="777" y="370"/>
                          <a:pt x="777" y="370"/>
                        </a:cubicBezTo>
                        <a:cubicBezTo>
                          <a:pt x="779" y="370"/>
                          <a:pt x="779" y="370"/>
                          <a:pt x="779" y="370"/>
                        </a:cubicBezTo>
                        <a:cubicBezTo>
                          <a:pt x="780" y="370"/>
                          <a:pt x="780" y="370"/>
                          <a:pt x="780" y="370"/>
                        </a:cubicBezTo>
                        <a:cubicBezTo>
                          <a:pt x="781" y="372"/>
                          <a:pt x="781" y="372"/>
                          <a:pt x="781" y="372"/>
                        </a:cubicBezTo>
                        <a:cubicBezTo>
                          <a:pt x="784" y="372"/>
                          <a:pt x="784" y="372"/>
                          <a:pt x="784" y="372"/>
                        </a:cubicBezTo>
                        <a:cubicBezTo>
                          <a:pt x="785" y="373"/>
                          <a:pt x="785" y="373"/>
                          <a:pt x="785" y="373"/>
                        </a:cubicBezTo>
                        <a:cubicBezTo>
                          <a:pt x="786" y="375"/>
                          <a:pt x="786" y="375"/>
                          <a:pt x="786" y="375"/>
                        </a:cubicBezTo>
                        <a:cubicBezTo>
                          <a:pt x="789" y="374"/>
                          <a:pt x="789" y="374"/>
                          <a:pt x="789" y="374"/>
                        </a:cubicBezTo>
                        <a:cubicBezTo>
                          <a:pt x="789" y="372"/>
                          <a:pt x="789" y="372"/>
                          <a:pt x="789" y="372"/>
                        </a:cubicBezTo>
                        <a:cubicBezTo>
                          <a:pt x="791" y="370"/>
                          <a:pt x="791" y="370"/>
                          <a:pt x="791" y="370"/>
                        </a:cubicBezTo>
                        <a:cubicBezTo>
                          <a:pt x="794" y="369"/>
                          <a:pt x="794" y="369"/>
                          <a:pt x="794" y="369"/>
                        </a:cubicBezTo>
                        <a:cubicBezTo>
                          <a:pt x="796" y="368"/>
                          <a:pt x="796" y="368"/>
                          <a:pt x="796" y="368"/>
                        </a:cubicBezTo>
                        <a:cubicBezTo>
                          <a:pt x="798" y="367"/>
                          <a:pt x="798" y="367"/>
                          <a:pt x="798" y="367"/>
                        </a:cubicBezTo>
                        <a:cubicBezTo>
                          <a:pt x="800" y="365"/>
                          <a:pt x="800" y="365"/>
                          <a:pt x="800" y="365"/>
                        </a:cubicBezTo>
                        <a:cubicBezTo>
                          <a:pt x="800" y="364"/>
                          <a:pt x="800" y="364"/>
                          <a:pt x="800" y="364"/>
                        </a:cubicBezTo>
                        <a:cubicBezTo>
                          <a:pt x="803" y="364"/>
                          <a:pt x="803" y="364"/>
                          <a:pt x="803" y="364"/>
                        </a:cubicBezTo>
                        <a:cubicBezTo>
                          <a:pt x="807" y="363"/>
                          <a:pt x="807" y="363"/>
                          <a:pt x="807" y="363"/>
                        </a:cubicBezTo>
                        <a:cubicBezTo>
                          <a:pt x="808" y="364"/>
                          <a:pt x="808" y="364"/>
                          <a:pt x="808" y="364"/>
                        </a:cubicBezTo>
                        <a:cubicBezTo>
                          <a:pt x="809" y="365"/>
                          <a:pt x="809" y="365"/>
                          <a:pt x="809" y="365"/>
                        </a:cubicBezTo>
                        <a:cubicBezTo>
                          <a:pt x="810" y="364"/>
                          <a:pt x="810" y="364"/>
                          <a:pt x="810" y="364"/>
                        </a:cubicBezTo>
                        <a:cubicBezTo>
                          <a:pt x="813" y="363"/>
                          <a:pt x="813" y="363"/>
                          <a:pt x="813" y="363"/>
                        </a:cubicBezTo>
                        <a:cubicBezTo>
                          <a:pt x="813" y="364"/>
                          <a:pt x="813" y="364"/>
                          <a:pt x="813" y="364"/>
                        </a:cubicBezTo>
                        <a:cubicBezTo>
                          <a:pt x="814" y="367"/>
                          <a:pt x="814" y="367"/>
                          <a:pt x="814" y="367"/>
                        </a:cubicBezTo>
                        <a:cubicBezTo>
                          <a:pt x="814" y="368"/>
                          <a:pt x="814" y="368"/>
                          <a:pt x="814" y="368"/>
                        </a:cubicBezTo>
                        <a:cubicBezTo>
                          <a:pt x="815" y="369"/>
                          <a:pt x="815" y="369"/>
                          <a:pt x="815" y="369"/>
                        </a:cubicBezTo>
                        <a:cubicBezTo>
                          <a:pt x="816" y="372"/>
                          <a:pt x="816" y="372"/>
                          <a:pt x="816" y="372"/>
                        </a:cubicBezTo>
                        <a:cubicBezTo>
                          <a:pt x="818" y="374"/>
                          <a:pt x="818" y="374"/>
                          <a:pt x="818" y="374"/>
                        </a:cubicBezTo>
                        <a:cubicBezTo>
                          <a:pt x="820" y="374"/>
                          <a:pt x="820" y="374"/>
                          <a:pt x="820" y="374"/>
                        </a:cubicBezTo>
                        <a:cubicBezTo>
                          <a:pt x="821" y="376"/>
                          <a:pt x="821" y="376"/>
                          <a:pt x="821" y="376"/>
                        </a:cubicBezTo>
                        <a:cubicBezTo>
                          <a:pt x="821" y="375"/>
                          <a:pt x="821" y="375"/>
                          <a:pt x="821" y="375"/>
                        </a:cubicBezTo>
                        <a:cubicBezTo>
                          <a:pt x="823" y="374"/>
                          <a:pt x="823" y="374"/>
                          <a:pt x="823" y="374"/>
                        </a:cubicBezTo>
                        <a:cubicBezTo>
                          <a:pt x="824" y="376"/>
                          <a:pt x="824" y="376"/>
                          <a:pt x="824" y="376"/>
                        </a:cubicBezTo>
                        <a:cubicBezTo>
                          <a:pt x="826" y="375"/>
                          <a:pt x="826" y="375"/>
                          <a:pt x="826" y="375"/>
                        </a:cubicBezTo>
                        <a:cubicBezTo>
                          <a:pt x="829" y="375"/>
                          <a:pt x="829" y="375"/>
                          <a:pt x="829" y="375"/>
                        </a:cubicBezTo>
                        <a:cubicBezTo>
                          <a:pt x="829" y="376"/>
                          <a:pt x="829" y="376"/>
                          <a:pt x="829" y="376"/>
                        </a:cubicBezTo>
                        <a:cubicBezTo>
                          <a:pt x="830" y="376"/>
                          <a:pt x="830" y="376"/>
                          <a:pt x="830" y="376"/>
                        </a:cubicBezTo>
                        <a:cubicBezTo>
                          <a:pt x="832" y="374"/>
                          <a:pt x="832" y="374"/>
                          <a:pt x="832" y="374"/>
                        </a:cubicBezTo>
                        <a:cubicBezTo>
                          <a:pt x="832" y="373"/>
                          <a:pt x="832" y="373"/>
                          <a:pt x="832" y="373"/>
                        </a:cubicBezTo>
                        <a:cubicBezTo>
                          <a:pt x="832" y="370"/>
                          <a:pt x="832" y="370"/>
                          <a:pt x="832" y="370"/>
                        </a:cubicBezTo>
                        <a:cubicBezTo>
                          <a:pt x="834" y="370"/>
                          <a:pt x="834" y="370"/>
                          <a:pt x="834" y="370"/>
                        </a:cubicBezTo>
                        <a:cubicBezTo>
                          <a:pt x="834" y="369"/>
                          <a:pt x="834" y="369"/>
                          <a:pt x="834" y="369"/>
                        </a:cubicBezTo>
                        <a:cubicBezTo>
                          <a:pt x="837" y="370"/>
                          <a:pt x="837" y="370"/>
                          <a:pt x="837" y="370"/>
                        </a:cubicBezTo>
                        <a:cubicBezTo>
                          <a:pt x="837" y="372"/>
                          <a:pt x="837" y="372"/>
                          <a:pt x="837" y="372"/>
                        </a:cubicBezTo>
                        <a:cubicBezTo>
                          <a:pt x="838" y="374"/>
                          <a:pt x="838" y="374"/>
                          <a:pt x="838" y="374"/>
                        </a:cubicBezTo>
                        <a:cubicBezTo>
                          <a:pt x="843" y="374"/>
                          <a:pt x="843" y="374"/>
                          <a:pt x="843" y="374"/>
                        </a:cubicBezTo>
                        <a:cubicBezTo>
                          <a:pt x="844" y="372"/>
                          <a:pt x="844" y="372"/>
                          <a:pt x="844" y="372"/>
                        </a:cubicBezTo>
                        <a:cubicBezTo>
                          <a:pt x="847" y="370"/>
                          <a:pt x="847" y="370"/>
                          <a:pt x="847" y="370"/>
                        </a:cubicBezTo>
                        <a:cubicBezTo>
                          <a:pt x="848" y="370"/>
                          <a:pt x="848" y="370"/>
                          <a:pt x="848" y="370"/>
                        </a:cubicBezTo>
                        <a:cubicBezTo>
                          <a:pt x="849" y="369"/>
                          <a:pt x="849" y="369"/>
                          <a:pt x="849" y="369"/>
                        </a:cubicBezTo>
                        <a:cubicBezTo>
                          <a:pt x="852" y="369"/>
                          <a:pt x="852" y="369"/>
                          <a:pt x="852" y="369"/>
                        </a:cubicBezTo>
                        <a:cubicBezTo>
                          <a:pt x="852" y="367"/>
                          <a:pt x="852" y="367"/>
                          <a:pt x="852" y="367"/>
                        </a:cubicBezTo>
                        <a:cubicBezTo>
                          <a:pt x="852" y="364"/>
                          <a:pt x="852" y="364"/>
                          <a:pt x="852" y="364"/>
                        </a:cubicBezTo>
                        <a:cubicBezTo>
                          <a:pt x="852" y="363"/>
                          <a:pt x="852" y="363"/>
                          <a:pt x="852" y="363"/>
                        </a:cubicBezTo>
                        <a:cubicBezTo>
                          <a:pt x="852" y="361"/>
                          <a:pt x="852" y="361"/>
                          <a:pt x="852" y="361"/>
                        </a:cubicBezTo>
                        <a:cubicBezTo>
                          <a:pt x="853" y="361"/>
                          <a:pt x="853" y="361"/>
                          <a:pt x="853" y="361"/>
                        </a:cubicBezTo>
                        <a:cubicBezTo>
                          <a:pt x="853" y="360"/>
                          <a:pt x="853" y="360"/>
                          <a:pt x="853" y="360"/>
                        </a:cubicBezTo>
                        <a:cubicBezTo>
                          <a:pt x="854" y="360"/>
                          <a:pt x="854" y="360"/>
                          <a:pt x="854" y="360"/>
                        </a:cubicBezTo>
                        <a:cubicBezTo>
                          <a:pt x="856" y="360"/>
                          <a:pt x="856" y="360"/>
                          <a:pt x="856" y="360"/>
                        </a:cubicBezTo>
                        <a:cubicBezTo>
                          <a:pt x="858" y="359"/>
                          <a:pt x="858" y="359"/>
                          <a:pt x="858" y="359"/>
                        </a:cubicBezTo>
                        <a:cubicBezTo>
                          <a:pt x="861" y="360"/>
                          <a:pt x="861" y="360"/>
                          <a:pt x="861" y="360"/>
                        </a:cubicBezTo>
                        <a:cubicBezTo>
                          <a:pt x="862" y="359"/>
                          <a:pt x="862" y="359"/>
                          <a:pt x="862" y="359"/>
                        </a:cubicBezTo>
                        <a:cubicBezTo>
                          <a:pt x="863" y="359"/>
                          <a:pt x="863" y="359"/>
                          <a:pt x="863" y="359"/>
                        </a:cubicBezTo>
                        <a:cubicBezTo>
                          <a:pt x="866" y="358"/>
                          <a:pt x="866" y="358"/>
                          <a:pt x="866" y="358"/>
                        </a:cubicBezTo>
                        <a:cubicBezTo>
                          <a:pt x="867" y="356"/>
                          <a:pt x="867" y="356"/>
                          <a:pt x="867" y="356"/>
                        </a:cubicBezTo>
                        <a:cubicBezTo>
                          <a:pt x="867" y="355"/>
                          <a:pt x="867" y="355"/>
                          <a:pt x="867" y="355"/>
                        </a:cubicBezTo>
                        <a:cubicBezTo>
                          <a:pt x="868" y="354"/>
                          <a:pt x="868" y="354"/>
                          <a:pt x="868" y="354"/>
                        </a:cubicBezTo>
                        <a:cubicBezTo>
                          <a:pt x="871" y="355"/>
                          <a:pt x="871" y="355"/>
                          <a:pt x="871" y="355"/>
                        </a:cubicBezTo>
                        <a:cubicBezTo>
                          <a:pt x="873" y="355"/>
                          <a:pt x="873" y="355"/>
                          <a:pt x="873" y="355"/>
                        </a:cubicBezTo>
                        <a:cubicBezTo>
                          <a:pt x="877" y="354"/>
                          <a:pt x="877" y="354"/>
                          <a:pt x="877" y="354"/>
                        </a:cubicBezTo>
                        <a:cubicBezTo>
                          <a:pt x="878" y="354"/>
                          <a:pt x="878" y="354"/>
                          <a:pt x="878" y="354"/>
                        </a:cubicBezTo>
                        <a:cubicBezTo>
                          <a:pt x="878" y="353"/>
                          <a:pt x="878" y="353"/>
                          <a:pt x="878" y="353"/>
                        </a:cubicBezTo>
                        <a:cubicBezTo>
                          <a:pt x="878" y="351"/>
                          <a:pt x="878" y="351"/>
                          <a:pt x="878" y="351"/>
                        </a:cubicBezTo>
                        <a:cubicBezTo>
                          <a:pt x="880" y="350"/>
                          <a:pt x="880" y="350"/>
                          <a:pt x="880" y="350"/>
                        </a:cubicBezTo>
                        <a:cubicBezTo>
                          <a:pt x="881" y="350"/>
                          <a:pt x="881" y="350"/>
                          <a:pt x="881" y="350"/>
                        </a:cubicBezTo>
                        <a:cubicBezTo>
                          <a:pt x="885" y="351"/>
                          <a:pt x="885" y="351"/>
                          <a:pt x="885" y="351"/>
                        </a:cubicBezTo>
                        <a:cubicBezTo>
                          <a:pt x="886" y="350"/>
                          <a:pt x="886" y="350"/>
                          <a:pt x="886" y="350"/>
                        </a:cubicBezTo>
                        <a:cubicBezTo>
                          <a:pt x="888" y="349"/>
                          <a:pt x="888" y="349"/>
                          <a:pt x="888" y="349"/>
                        </a:cubicBezTo>
                        <a:cubicBezTo>
                          <a:pt x="888" y="348"/>
                          <a:pt x="888" y="348"/>
                          <a:pt x="888" y="348"/>
                        </a:cubicBezTo>
                        <a:cubicBezTo>
                          <a:pt x="891" y="345"/>
                          <a:pt x="891" y="345"/>
                          <a:pt x="891" y="345"/>
                        </a:cubicBezTo>
                        <a:cubicBezTo>
                          <a:pt x="891" y="341"/>
                          <a:pt x="891" y="341"/>
                          <a:pt x="891" y="341"/>
                        </a:cubicBezTo>
                        <a:cubicBezTo>
                          <a:pt x="894" y="340"/>
                          <a:pt x="894" y="340"/>
                          <a:pt x="894" y="340"/>
                        </a:cubicBezTo>
                        <a:cubicBezTo>
                          <a:pt x="895" y="340"/>
                          <a:pt x="895" y="340"/>
                          <a:pt x="895" y="340"/>
                        </a:cubicBezTo>
                        <a:cubicBezTo>
                          <a:pt x="896" y="341"/>
                          <a:pt x="896" y="341"/>
                          <a:pt x="896" y="341"/>
                        </a:cubicBezTo>
                        <a:cubicBezTo>
                          <a:pt x="897" y="340"/>
                          <a:pt x="897" y="340"/>
                          <a:pt x="897" y="340"/>
                        </a:cubicBezTo>
                        <a:cubicBezTo>
                          <a:pt x="898" y="340"/>
                          <a:pt x="898" y="340"/>
                          <a:pt x="898" y="340"/>
                        </a:cubicBezTo>
                        <a:lnTo>
                          <a:pt x="900" y="340"/>
                        </a:lnTo>
                        <a:close/>
                        <a:moveTo>
                          <a:pt x="58" y="117"/>
                        </a:moveTo>
                        <a:cubicBezTo>
                          <a:pt x="58" y="116"/>
                          <a:pt x="58" y="116"/>
                          <a:pt x="58" y="116"/>
                        </a:cubicBezTo>
                        <a:cubicBezTo>
                          <a:pt x="59" y="118"/>
                          <a:pt x="59" y="118"/>
                          <a:pt x="59" y="118"/>
                        </a:cubicBezTo>
                        <a:lnTo>
                          <a:pt x="58" y="117"/>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grpSp>
            <p:sp>
              <p:nvSpPr>
                <p:cNvPr id="56" name="Freeform 24"/>
                <p:cNvSpPr>
                  <a:spLocks/>
                </p:cNvSpPr>
                <p:nvPr/>
              </p:nvSpPr>
              <p:spPr bwMode="auto">
                <a:xfrm>
                  <a:off x="4179449" y="3392307"/>
                  <a:ext cx="39722" cy="26025"/>
                </a:xfrm>
                <a:custGeom>
                  <a:avLst/>
                  <a:gdLst>
                    <a:gd name="T0" fmla="*/ 29 w 29"/>
                    <a:gd name="T1" fmla="*/ 14 h 19"/>
                    <a:gd name="T2" fmla="*/ 24 w 29"/>
                    <a:gd name="T3" fmla="*/ 2 h 19"/>
                    <a:gd name="T4" fmla="*/ 15 w 29"/>
                    <a:gd name="T5" fmla="*/ 0 h 19"/>
                    <a:gd name="T6" fmla="*/ 0 w 29"/>
                    <a:gd name="T7" fmla="*/ 0 h 19"/>
                    <a:gd name="T8" fmla="*/ 0 w 29"/>
                    <a:gd name="T9" fmla="*/ 2 h 19"/>
                    <a:gd name="T10" fmla="*/ 12 w 29"/>
                    <a:gd name="T11" fmla="*/ 7 h 19"/>
                    <a:gd name="T12" fmla="*/ 15 w 29"/>
                    <a:gd name="T13" fmla="*/ 7 h 19"/>
                    <a:gd name="T14" fmla="*/ 15 w 29"/>
                    <a:gd name="T15" fmla="*/ 9 h 19"/>
                    <a:gd name="T16" fmla="*/ 0 w 29"/>
                    <a:gd name="T17" fmla="*/ 7 h 19"/>
                    <a:gd name="T18" fmla="*/ 0 w 29"/>
                    <a:gd name="T19" fmla="*/ 11 h 19"/>
                    <a:gd name="T20" fmla="*/ 15 w 29"/>
                    <a:gd name="T21" fmla="*/ 11 h 19"/>
                    <a:gd name="T22" fmla="*/ 17 w 29"/>
                    <a:gd name="T23" fmla="*/ 14 h 19"/>
                    <a:gd name="T24" fmla="*/ 22 w 29"/>
                    <a:gd name="T25" fmla="*/ 14 h 19"/>
                    <a:gd name="T26" fmla="*/ 22 w 29"/>
                    <a:gd name="T27" fmla="*/ 19 h 19"/>
                    <a:gd name="T28" fmla="*/ 29 w 29"/>
                    <a:gd name="T29" fmla="*/ 19 h 19"/>
                    <a:gd name="T30" fmla="*/ 29 w 29"/>
                    <a:gd name="T3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29" y="14"/>
                      </a:moveTo>
                      <a:lnTo>
                        <a:pt x="24" y="2"/>
                      </a:lnTo>
                      <a:lnTo>
                        <a:pt x="15" y="0"/>
                      </a:lnTo>
                      <a:lnTo>
                        <a:pt x="0" y="0"/>
                      </a:lnTo>
                      <a:lnTo>
                        <a:pt x="0" y="2"/>
                      </a:lnTo>
                      <a:lnTo>
                        <a:pt x="12" y="7"/>
                      </a:lnTo>
                      <a:lnTo>
                        <a:pt x="15" y="7"/>
                      </a:lnTo>
                      <a:lnTo>
                        <a:pt x="15" y="9"/>
                      </a:lnTo>
                      <a:lnTo>
                        <a:pt x="0" y="7"/>
                      </a:lnTo>
                      <a:lnTo>
                        <a:pt x="0" y="11"/>
                      </a:lnTo>
                      <a:lnTo>
                        <a:pt x="15" y="11"/>
                      </a:lnTo>
                      <a:lnTo>
                        <a:pt x="17" y="14"/>
                      </a:lnTo>
                      <a:lnTo>
                        <a:pt x="22" y="14"/>
                      </a:lnTo>
                      <a:lnTo>
                        <a:pt x="22" y="19"/>
                      </a:lnTo>
                      <a:lnTo>
                        <a:pt x="29" y="19"/>
                      </a:lnTo>
                      <a:lnTo>
                        <a:pt x="29" y="14"/>
                      </a:lnTo>
                      <a:close/>
                    </a:path>
                  </a:pathLst>
                </a:custGeom>
                <a:grpFill/>
                <a:ln w="6350" cmpd="sng">
                  <a:solidFill>
                    <a:schemeClr val="accent1"/>
                  </a:solidFill>
                  <a:round/>
                  <a:headEnd/>
                  <a:tailEnd/>
                </a:ln>
              </p:spPr>
              <p:txBody>
                <a:bodyPr vert="horz" wrap="square" lIns="84406" tIns="42203" rIns="84406" bIns="42203" numCol="1" anchor="t" anchorCtr="0" compatLnSpc="1">
                  <a:prstTxWarp prst="textNoShape">
                    <a:avLst/>
                  </a:prstTxWarp>
                </a:bodyPr>
                <a:lstStyle/>
                <a:p>
                  <a:endParaRPr lang="fr-BE" sz="1200" dirty="0"/>
                </a:p>
              </p:txBody>
            </p:sp>
          </p:grpSp>
        </p:grpSp>
      </p:grpSp>
      <p:cxnSp>
        <p:nvCxnSpPr>
          <p:cNvPr id="559111" name="Straight Connector 559110"/>
          <p:cNvCxnSpPr>
            <a:stCxn id="31" idx="0"/>
          </p:cNvCxnSpPr>
          <p:nvPr/>
        </p:nvCxnSpPr>
        <p:spPr>
          <a:xfrm flipH="1">
            <a:off x="3880112" y="3508563"/>
            <a:ext cx="627710" cy="84809"/>
          </a:xfrm>
          <a:prstGeom prst="line">
            <a:avLst/>
          </a:prstGeom>
          <a:ln w="22225" cmpd="sng">
            <a:solidFill>
              <a:schemeClr val="accent6"/>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86" name="Straight Connector 285"/>
          <p:cNvCxnSpPr>
            <a:endCxn id="55" idx="11"/>
          </p:cNvCxnSpPr>
          <p:nvPr/>
        </p:nvCxnSpPr>
        <p:spPr>
          <a:xfrm flipV="1">
            <a:off x="4209569" y="2674910"/>
            <a:ext cx="180114" cy="637193"/>
          </a:xfrm>
          <a:prstGeom prst="line">
            <a:avLst/>
          </a:prstGeom>
          <a:ln w="22225" cmpd="sng">
            <a:solidFill>
              <a:schemeClr val="tx2"/>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289" name="Straight Connector 288"/>
          <p:cNvCxnSpPr>
            <a:stCxn id="37" idx="54"/>
            <a:endCxn id="31" idx="20"/>
          </p:cNvCxnSpPr>
          <p:nvPr/>
        </p:nvCxnSpPr>
        <p:spPr>
          <a:xfrm flipH="1" flipV="1">
            <a:off x="4150582" y="4032775"/>
            <a:ext cx="1093802" cy="1082562"/>
          </a:xfrm>
          <a:prstGeom prst="line">
            <a:avLst/>
          </a:prstGeom>
          <a:ln w="22225" cmpd="sng">
            <a:solidFill>
              <a:schemeClr val="tx2"/>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cxnSp>
      <p:sp>
        <p:nvSpPr>
          <p:cNvPr id="559142" name="Arc 559141"/>
          <p:cNvSpPr/>
          <p:nvPr/>
        </p:nvSpPr>
        <p:spPr>
          <a:xfrm>
            <a:off x="3370463" y="2954477"/>
            <a:ext cx="1496514" cy="1496514"/>
          </a:xfrm>
          <a:prstGeom prst="arc">
            <a:avLst>
              <a:gd name="adj1" fmla="val 9205824"/>
              <a:gd name="adj2" fmla="val 8813876"/>
            </a:avLst>
          </a:prstGeom>
          <a:ln w="22225" cmpd="sng">
            <a:solidFill>
              <a:srgbClr val="FF6400"/>
            </a:solidFill>
            <a:headEnd type="triangle" w="lg" len="lg"/>
            <a:tailEnd type="triangle"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sz="1200" dirty="0"/>
          </a:p>
        </p:txBody>
      </p:sp>
      <p:sp>
        <p:nvSpPr>
          <p:cNvPr id="10" name="Joined 10"/>
          <p:cNvSpPr txBox="1">
            <a:spLocks/>
          </p:cNvSpPr>
          <p:nvPr/>
        </p:nvSpPr>
        <p:spPr>
          <a:xfrm>
            <a:off x="650337" y="1941482"/>
            <a:ext cx="2316947" cy="1867494"/>
          </a:xfrm>
          <a:prstGeom prst="borderCallout1">
            <a:avLst>
              <a:gd name="adj1" fmla="val 28603"/>
              <a:gd name="adj2" fmla="val 99873"/>
              <a:gd name="adj3" fmla="val 87032"/>
              <a:gd name="adj4" fmla="val 152749"/>
            </a:avLst>
          </a:prstGeom>
          <a:solidFill>
            <a:schemeClr val="bg1">
              <a:alpha val="65000"/>
            </a:schemeClr>
          </a:solidFill>
          <a:ln w="6350">
            <a:solidFill>
              <a:schemeClr val="accent6"/>
            </a:solidFill>
            <a:tailEnd type="none"/>
          </a:ln>
        </p:spPr>
        <p:txBody>
          <a:bodyPr vert="horz" wrap="square" lIns="66462" tIns="66462" rIns="33231" bIns="0" rtlCol="0">
            <a:noAutofit/>
          </a:bodyPr>
          <a:lstStyle/>
          <a:p>
            <a:pPr>
              <a:lnSpc>
                <a:spcPct val="90000"/>
              </a:lnSpc>
              <a:spcBef>
                <a:spcPts val="185"/>
              </a:spcBef>
              <a:spcAft>
                <a:spcPts val="0"/>
              </a:spcAft>
              <a:buSzPct val="100000"/>
            </a:pPr>
            <a:r>
              <a:rPr lang="fr-BE" sz="1385" dirty="0">
                <a:solidFill>
                  <a:srgbClr val="003F56"/>
                </a:solidFill>
              </a:rPr>
              <a:t>Intra Métropolitain</a:t>
            </a:r>
          </a:p>
          <a:p>
            <a:pPr>
              <a:lnSpc>
                <a:spcPct val="90000"/>
              </a:lnSpc>
              <a:spcBef>
                <a:spcPts val="185"/>
              </a:spcBef>
              <a:spcAft>
                <a:spcPts val="0"/>
              </a:spcAft>
              <a:buSzPct val="100000"/>
            </a:pPr>
            <a:r>
              <a:rPr lang="fr-BE" sz="1200" b="0" dirty="0">
                <a:solidFill>
                  <a:srgbClr val="000000"/>
                </a:solidFill>
                <a:latin typeface="Arial Narrow"/>
                <a:cs typeface="Arial Narrow" pitchFamily="34" charset="0"/>
              </a:rPr>
              <a:t>Interaction entre un grand nombre de régions/niveaux de pouvoir et de nombreux modes de transport avec des structures de charges différentes</a:t>
            </a:r>
          </a:p>
          <a:p>
            <a:pPr marL="151915" lvl="1" indent="-151915">
              <a:lnSpc>
                <a:spcPct val="90000"/>
              </a:lnSpc>
              <a:spcBef>
                <a:spcPts val="1108"/>
              </a:spcBef>
              <a:spcAft>
                <a:spcPts val="0"/>
              </a:spcAft>
              <a:buSzPct val="100000"/>
              <a:buFont typeface="Arial Narrow"/>
              <a:buChar char="&gt;"/>
            </a:pPr>
            <a:r>
              <a:rPr lang="fr-BE" sz="1200" b="0" dirty="0">
                <a:solidFill>
                  <a:srgbClr val="000000"/>
                </a:solidFill>
                <a:latin typeface="Arial Narrow"/>
                <a:cs typeface="Arial Narrow" pitchFamily="34" charset="0"/>
              </a:rPr>
              <a:t>Acteurs:</a:t>
            </a:r>
            <a:br>
              <a:rPr lang="fr-BE" sz="1200" b="0" dirty="0">
                <a:solidFill>
                  <a:srgbClr val="000000"/>
                </a:solidFill>
                <a:latin typeface="Arial Narrow"/>
                <a:cs typeface="Arial Narrow" pitchFamily="34" charset="0"/>
              </a:rPr>
            </a:br>
            <a:endParaRPr lang="fr-BE" sz="1200" b="0" dirty="0">
              <a:solidFill>
                <a:srgbClr val="000000"/>
              </a:solidFill>
              <a:latin typeface="Arial Narrow"/>
              <a:cs typeface="Arial Narrow" pitchFamily="34" charset="0"/>
            </a:endParaRPr>
          </a:p>
          <a:p>
            <a:pPr marL="151915" lvl="1" indent="-151915">
              <a:lnSpc>
                <a:spcPct val="90000"/>
              </a:lnSpc>
              <a:spcBef>
                <a:spcPts val="185"/>
              </a:spcBef>
              <a:spcAft>
                <a:spcPts val="0"/>
              </a:spcAft>
              <a:buSzPct val="100000"/>
              <a:buFont typeface="Arial Narrow"/>
              <a:buChar char="&gt;"/>
            </a:pPr>
            <a:r>
              <a:rPr lang="fr-BE" sz="1200" b="0" dirty="0">
                <a:solidFill>
                  <a:srgbClr val="000000"/>
                </a:solidFill>
                <a:latin typeface="Arial Narrow"/>
                <a:cs typeface="Arial Narrow" pitchFamily="34" charset="0"/>
              </a:rPr>
              <a:t>Transport: bus, tram, métro, ferroviaire métropolitain/ suburbain</a:t>
            </a:r>
          </a:p>
          <a:p>
            <a:pPr marL="151915" lvl="1" indent="-151915">
              <a:lnSpc>
                <a:spcPct val="90000"/>
              </a:lnSpc>
              <a:spcBef>
                <a:spcPts val="185"/>
              </a:spcBef>
              <a:spcAft>
                <a:spcPts val="0"/>
              </a:spcAft>
              <a:buSzPct val="100000"/>
              <a:buFont typeface="Arial Narrow"/>
              <a:buChar char="&gt;"/>
            </a:pPr>
            <a:endParaRPr lang="fr-BE" sz="1200" b="0" dirty="0">
              <a:solidFill>
                <a:srgbClr val="000000"/>
              </a:solidFill>
              <a:latin typeface="Arial Narrow"/>
              <a:cs typeface="Arial Narrow" pitchFamily="34" charset="0"/>
            </a:endParaRPr>
          </a:p>
        </p:txBody>
      </p:sp>
      <p:sp>
        <p:nvSpPr>
          <p:cNvPr id="11" name="Joined 11"/>
          <p:cNvSpPr txBox="1">
            <a:spLocks/>
          </p:cNvSpPr>
          <p:nvPr/>
        </p:nvSpPr>
        <p:spPr>
          <a:xfrm>
            <a:off x="5031357" y="1941482"/>
            <a:ext cx="2031066" cy="1858558"/>
          </a:xfrm>
          <a:prstGeom prst="borderCallout1">
            <a:avLst>
              <a:gd name="adj1" fmla="val 20024"/>
              <a:gd name="adj2" fmla="val -160"/>
              <a:gd name="adj3" fmla="val 66210"/>
              <a:gd name="adj4" fmla="val -37350"/>
            </a:avLst>
          </a:prstGeom>
          <a:solidFill>
            <a:schemeClr val="bg1">
              <a:alpha val="65000"/>
            </a:schemeClr>
          </a:solidFill>
          <a:ln w="6350">
            <a:solidFill>
              <a:schemeClr val="tx2"/>
            </a:solidFill>
            <a:tailEnd type="none"/>
          </a:ln>
        </p:spPr>
        <p:txBody>
          <a:bodyPr vert="horz" wrap="square" lIns="66462" tIns="66462" rIns="33231" bIns="0" rtlCol="0">
            <a:noAutofit/>
          </a:bodyPr>
          <a:lstStyle/>
          <a:p>
            <a:pPr>
              <a:lnSpc>
                <a:spcPct val="90000"/>
              </a:lnSpc>
              <a:spcBef>
                <a:spcPts val="185"/>
              </a:spcBef>
              <a:spcAft>
                <a:spcPts val="0"/>
              </a:spcAft>
              <a:buSzPct val="100000"/>
            </a:pPr>
            <a:r>
              <a:rPr lang="fr-BE" sz="1385" dirty="0">
                <a:solidFill>
                  <a:srgbClr val="003F56"/>
                </a:solidFill>
              </a:rPr>
              <a:t>Interactions RBC – Wallonie et Flandre</a:t>
            </a:r>
          </a:p>
          <a:p>
            <a:pPr>
              <a:lnSpc>
                <a:spcPct val="90000"/>
              </a:lnSpc>
              <a:spcBef>
                <a:spcPts val="185"/>
              </a:spcBef>
              <a:spcAft>
                <a:spcPts val="0"/>
              </a:spcAft>
              <a:buSzPct val="100000"/>
            </a:pPr>
            <a:r>
              <a:rPr lang="fr-BE" sz="1200" b="0" dirty="0">
                <a:solidFill>
                  <a:srgbClr val="000000"/>
                </a:solidFill>
                <a:latin typeface="Arial Narrow"/>
                <a:cs typeface="Arial Narrow" pitchFamily="34" charset="0"/>
              </a:rPr>
              <a:t>Conciliation entre des modes de transport rapides et flexibles</a:t>
            </a:r>
          </a:p>
          <a:p>
            <a:pPr marL="151915" lvl="1" indent="-151915">
              <a:lnSpc>
                <a:spcPct val="90000"/>
              </a:lnSpc>
              <a:spcBef>
                <a:spcPts val="1108"/>
              </a:spcBef>
              <a:spcAft>
                <a:spcPts val="0"/>
              </a:spcAft>
              <a:buSzPct val="100000"/>
              <a:buFont typeface="Arial Narrow"/>
              <a:buChar char="&gt;"/>
            </a:pPr>
            <a:r>
              <a:rPr lang="fr-BE" sz="1200" b="0" dirty="0">
                <a:solidFill>
                  <a:srgbClr val="000000"/>
                </a:solidFill>
                <a:latin typeface="Arial Narrow"/>
                <a:cs typeface="Arial Narrow" pitchFamily="34" charset="0"/>
              </a:rPr>
              <a:t>Acteurs:</a:t>
            </a:r>
            <a:br>
              <a:rPr lang="fr-BE" sz="1200" b="0" dirty="0">
                <a:solidFill>
                  <a:srgbClr val="000000"/>
                </a:solidFill>
                <a:latin typeface="Arial Narrow"/>
                <a:cs typeface="Arial Narrow" pitchFamily="34" charset="0"/>
              </a:rPr>
            </a:br>
            <a:endParaRPr lang="fr-BE" sz="1200" b="0" dirty="0">
              <a:solidFill>
                <a:srgbClr val="000000"/>
              </a:solidFill>
              <a:latin typeface="Arial Narrow"/>
              <a:cs typeface="Arial Narrow" pitchFamily="34" charset="0"/>
            </a:endParaRPr>
          </a:p>
          <a:p>
            <a:pPr marL="151915" lvl="1" indent="-151915">
              <a:lnSpc>
                <a:spcPct val="90000"/>
              </a:lnSpc>
              <a:spcBef>
                <a:spcPts val="185"/>
              </a:spcBef>
              <a:spcAft>
                <a:spcPts val="0"/>
              </a:spcAft>
              <a:buSzPct val="100000"/>
              <a:buFont typeface="Arial Narrow"/>
              <a:buChar char="&gt;"/>
            </a:pPr>
            <a:r>
              <a:rPr lang="fr-BE" sz="1200" b="0" dirty="0">
                <a:solidFill>
                  <a:srgbClr val="000000"/>
                </a:solidFill>
                <a:latin typeface="Arial Narrow"/>
                <a:cs typeface="Arial Narrow" pitchFamily="34" charset="0"/>
              </a:rPr>
              <a:t>Mode de transport: bus/bus rapide, tram, ferroviaire régional/sous-régional</a:t>
            </a:r>
          </a:p>
          <a:p>
            <a:pPr marL="151915" lvl="1" indent="-151915">
              <a:lnSpc>
                <a:spcPct val="90000"/>
              </a:lnSpc>
              <a:spcBef>
                <a:spcPts val="185"/>
              </a:spcBef>
              <a:spcAft>
                <a:spcPts val="0"/>
              </a:spcAft>
              <a:buSzPct val="100000"/>
              <a:buFont typeface="Arial Narrow"/>
              <a:buChar char="&gt;"/>
            </a:pPr>
            <a:endParaRPr lang="fr-BE" sz="1200" b="0" dirty="0">
              <a:solidFill>
                <a:srgbClr val="000000"/>
              </a:solidFill>
              <a:latin typeface="Arial Narrow"/>
              <a:cs typeface="Arial Narrow" pitchFamily="34" charset="0"/>
            </a:endParaRPr>
          </a:p>
          <a:p>
            <a:pPr>
              <a:lnSpc>
                <a:spcPct val="90000"/>
              </a:lnSpc>
              <a:spcBef>
                <a:spcPts val="185"/>
              </a:spcBef>
              <a:spcAft>
                <a:spcPts val="0"/>
              </a:spcAft>
              <a:buSzPct val="100000"/>
            </a:pPr>
            <a:endParaRPr lang="fr-BE" sz="1385" b="0" dirty="0">
              <a:latin typeface="+mn-lt"/>
              <a:cs typeface="Arial Narrow" pitchFamily="34" charset="0"/>
            </a:endParaRPr>
          </a:p>
        </p:txBody>
      </p:sp>
      <p:sp>
        <p:nvSpPr>
          <p:cNvPr id="17" name="Joined 17"/>
          <p:cNvSpPr txBox="1">
            <a:spLocks/>
          </p:cNvSpPr>
          <p:nvPr/>
        </p:nvSpPr>
        <p:spPr>
          <a:xfrm>
            <a:off x="650334" y="3968764"/>
            <a:ext cx="2316948" cy="1986057"/>
          </a:xfrm>
          <a:prstGeom prst="borderCallout1">
            <a:avLst>
              <a:gd name="adj1" fmla="val 39456"/>
              <a:gd name="adj2" fmla="val 99892"/>
              <a:gd name="adj3" fmla="val 15412"/>
              <a:gd name="adj4" fmla="val 129224"/>
            </a:avLst>
          </a:prstGeom>
          <a:solidFill>
            <a:schemeClr val="bg1">
              <a:alpha val="65000"/>
            </a:schemeClr>
          </a:solidFill>
          <a:ln w="6350">
            <a:solidFill>
              <a:srgbClr val="FF6400"/>
            </a:solidFill>
            <a:tailEnd type="none"/>
          </a:ln>
        </p:spPr>
        <p:txBody>
          <a:bodyPr vert="horz" wrap="square" lIns="66462" tIns="66462" rIns="33231" bIns="0" rtlCol="0">
            <a:noAutofit/>
          </a:bodyPr>
          <a:lstStyle/>
          <a:p>
            <a:pPr>
              <a:lnSpc>
                <a:spcPct val="90000"/>
              </a:lnSpc>
              <a:spcBef>
                <a:spcPts val="185"/>
              </a:spcBef>
              <a:spcAft>
                <a:spcPts val="0"/>
              </a:spcAft>
              <a:buSzPct val="100000"/>
            </a:pPr>
            <a:r>
              <a:rPr lang="fr-BE" sz="1385" dirty="0">
                <a:solidFill>
                  <a:srgbClr val="003F56"/>
                </a:solidFill>
              </a:rPr>
              <a:t>Intra-régional (Wallonie, Flandre)</a:t>
            </a:r>
          </a:p>
          <a:p>
            <a:pPr>
              <a:lnSpc>
                <a:spcPct val="90000"/>
              </a:lnSpc>
              <a:spcBef>
                <a:spcPts val="185"/>
              </a:spcBef>
              <a:spcAft>
                <a:spcPts val="0"/>
              </a:spcAft>
              <a:buSzPct val="100000"/>
            </a:pPr>
            <a:r>
              <a:rPr lang="fr-BE" sz="1200" b="0" dirty="0">
                <a:solidFill>
                  <a:srgbClr val="000000"/>
                </a:solidFill>
                <a:latin typeface="Arial Narrow"/>
                <a:cs typeface="Arial Narrow" pitchFamily="34" charset="0"/>
              </a:rPr>
              <a:t>Jonction entre un mode de transport fortement structurant (train IC, IR) et des modes de collecte/dispersion du trafic (bus, bus rapides)</a:t>
            </a:r>
          </a:p>
          <a:p>
            <a:pPr marL="151915" lvl="1" indent="-151915">
              <a:lnSpc>
                <a:spcPct val="90000"/>
              </a:lnSpc>
              <a:spcBef>
                <a:spcPts val="1108"/>
              </a:spcBef>
              <a:spcAft>
                <a:spcPts val="0"/>
              </a:spcAft>
              <a:buSzPct val="100000"/>
              <a:buFont typeface="Arial Narrow"/>
              <a:buChar char="&gt;"/>
            </a:pPr>
            <a:r>
              <a:rPr lang="fr-BE" sz="1200" b="0" dirty="0">
                <a:solidFill>
                  <a:srgbClr val="000000"/>
                </a:solidFill>
                <a:latin typeface="Arial Narrow"/>
                <a:cs typeface="Arial Narrow" pitchFamily="34" charset="0"/>
              </a:rPr>
              <a:t>Acteurs:</a:t>
            </a:r>
            <a:br>
              <a:rPr lang="fr-BE" sz="1200" b="0" dirty="0">
                <a:solidFill>
                  <a:srgbClr val="000000"/>
                </a:solidFill>
                <a:latin typeface="Arial Narrow"/>
                <a:cs typeface="Arial Narrow" pitchFamily="34" charset="0"/>
              </a:rPr>
            </a:br>
            <a:endParaRPr lang="fr-BE" sz="1200" b="0" dirty="0">
              <a:solidFill>
                <a:srgbClr val="000000"/>
              </a:solidFill>
              <a:latin typeface="Arial Narrow"/>
              <a:cs typeface="Arial Narrow" pitchFamily="34" charset="0"/>
            </a:endParaRPr>
          </a:p>
          <a:p>
            <a:pPr marL="151915" lvl="1" indent="-151915">
              <a:lnSpc>
                <a:spcPct val="90000"/>
              </a:lnSpc>
              <a:spcBef>
                <a:spcPts val="185"/>
              </a:spcBef>
              <a:spcAft>
                <a:spcPts val="0"/>
              </a:spcAft>
              <a:buSzPct val="100000"/>
              <a:buFont typeface="Arial Narrow"/>
              <a:buChar char="&gt;"/>
            </a:pPr>
            <a:r>
              <a:rPr lang="fr-BE" sz="1200" b="0" dirty="0">
                <a:solidFill>
                  <a:srgbClr val="000000"/>
                </a:solidFill>
                <a:latin typeface="Arial Narrow"/>
                <a:cs typeface="Arial Narrow" pitchFamily="34" charset="0"/>
              </a:rPr>
              <a:t>Mode de transport: bus/bus rapide, train IC/IR</a:t>
            </a:r>
            <a:endParaRPr lang="fr-BE" sz="1200" b="0" dirty="0">
              <a:latin typeface="+mn-lt"/>
              <a:cs typeface="Arial Narrow" pitchFamily="34" charset="0"/>
            </a:endParaRPr>
          </a:p>
        </p:txBody>
      </p:sp>
      <p:cxnSp>
        <p:nvCxnSpPr>
          <p:cNvPr id="559146" name="Straight Connector 559145"/>
          <p:cNvCxnSpPr/>
          <p:nvPr/>
        </p:nvCxnSpPr>
        <p:spPr>
          <a:xfrm flipH="1">
            <a:off x="4407022" y="2291673"/>
            <a:ext cx="624338" cy="1986671"/>
          </a:xfrm>
          <a:prstGeom prst="line">
            <a:avLst/>
          </a:prstGeom>
          <a:solidFill>
            <a:schemeClr val="bg1">
              <a:alpha val="50000"/>
            </a:schemeClr>
          </a:solidFill>
          <a:ln w="6350">
            <a:solidFill>
              <a:schemeClr val="tx2"/>
            </a:solidFill>
            <a:tailEnd type="none"/>
          </a:ln>
        </p:spPr>
      </p:cxnSp>
      <p:sp>
        <p:nvSpPr>
          <p:cNvPr id="38" name="ListLeanHorizontalTextDetail1"/>
          <p:cNvSpPr txBox="1">
            <a:spLocks/>
          </p:cNvSpPr>
          <p:nvPr/>
        </p:nvSpPr>
        <p:spPr>
          <a:xfrm>
            <a:off x="3963171" y="2685829"/>
            <a:ext cx="293350" cy="118879"/>
          </a:xfrm>
          <a:prstGeom prst="rect">
            <a:avLst/>
          </a:prstGeom>
          <a:noFill/>
          <a:ln w="9525">
            <a:noFill/>
          </a:ln>
        </p:spPr>
        <p:txBody>
          <a:bodyPr vert="horz" wrap="none" lIns="0" tIns="0" rIns="0" bIns="0" rtlCol="0" anchor="ctr">
            <a:spAutoFit/>
          </a:bodyPr>
          <a:lstStyle/>
          <a:p>
            <a:pPr marL="0" lvl="1" algn="ctr">
              <a:lnSpc>
                <a:spcPct val="93000"/>
              </a:lnSpc>
              <a:spcAft>
                <a:spcPts val="0"/>
              </a:spcAft>
              <a:buClr>
                <a:schemeClr val="tx1"/>
              </a:buClr>
              <a:buSzPct val="100000"/>
            </a:pPr>
            <a:r>
              <a:rPr lang="fr-BE" sz="831" b="0" dirty="0"/>
              <a:t>Flandre</a:t>
            </a:r>
          </a:p>
        </p:txBody>
      </p:sp>
      <p:sp>
        <p:nvSpPr>
          <p:cNvPr id="40" name="ListLeanHorizontalTextDetail1"/>
          <p:cNvSpPr txBox="1">
            <a:spLocks/>
          </p:cNvSpPr>
          <p:nvPr/>
        </p:nvSpPr>
        <p:spPr>
          <a:xfrm>
            <a:off x="4152804" y="3607388"/>
            <a:ext cx="384721" cy="118879"/>
          </a:xfrm>
          <a:prstGeom prst="rect">
            <a:avLst/>
          </a:prstGeom>
          <a:noFill/>
          <a:ln w="9525">
            <a:noFill/>
          </a:ln>
        </p:spPr>
        <p:txBody>
          <a:bodyPr vert="horz" wrap="none" lIns="0" tIns="0" rIns="0" bIns="0" rtlCol="0" anchor="ctr">
            <a:spAutoFit/>
          </a:bodyPr>
          <a:lstStyle/>
          <a:p>
            <a:pPr marL="0" lvl="1" algn="ctr">
              <a:lnSpc>
                <a:spcPct val="93000"/>
              </a:lnSpc>
              <a:spcAft>
                <a:spcPts val="0"/>
              </a:spcAft>
              <a:buClr>
                <a:schemeClr val="tx1"/>
              </a:buClr>
              <a:buSzPct val="100000"/>
            </a:pPr>
            <a:r>
              <a:rPr lang="fr-BE" sz="831" b="0" dirty="0"/>
              <a:t>Métropole</a:t>
            </a:r>
          </a:p>
        </p:txBody>
      </p:sp>
      <p:sp>
        <p:nvSpPr>
          <p:cNvPr id="41" name="ListLeanHorizontalTextDetail1"/>
          <p:cNvSpPr txBox="1">
            <a:spLocks/>
          </p:cNvSpPr>
          <p:nvPr/>
        </p:nvSpPr>
        <p:spPr>
          <a:xfrm>
            <a:off x="4787437" y="5117309"/>
            <a:ext cx="331822" cy="118879"/>
          </a:xfrm>
          <a:prstGeom prst="rect">
            <a:avLst/>
          </a:prstGeom>
          <a:noFill/>
          <a:ln w="9525">
            <a:noFill/>
          </a:ln>
        </p:spPr>
        <p:txBody>
          <a:bodyPr vert="horz" wrap="none" lIns="0" tIns="0" rIns="0" bIns="0" rtlCol="0" anchor="ctr">
            <a:spAutoFit/>
          </a:bodyPr>
          <a:lstStyle/>
          <a:p>
            <a:pPr marL="0" lvl="1" algn="ctr">
              <a:lnSpc>
                <a:spcPct val="93000"/>
              </a:lnSpc>
              <a:spcAft>
                <a:spcPts val="0"/>
              </a:spcAft>
              <a:buClr>
                <a:schemeClr val="tx1"/>
              </a:buClr>
              <a:buSzPct val="100000"/>
            </a:pPr>
            <a:r>
              <a:rPr lang="fr-BE" sz="831" b="0" dirty="0"/>
              <a:t>Wallonie</a:t>
            </a:r>
          </a:p>
        </p:txBody>
      </p:sp>
      <p:sp>
        <p:nvSpPr>
          <p:cNvPr id="313" name="ListLeanHorizontalTextDetail1"/>
          <p:cNvSpPr txBox="1">
            <a:spLocks/>
          </p:cNvSpPr>
          <p:nvPr/>
        </p:nvSpPr>
        <p:spPr>
          <a:xfrm>
            <a:off x="3722020" y="3552680"/>
            <a:ext cx="134653" cy="118879"/>
          </a:xfrm>
          <a:prstGeom prst="rect">
            <a:avLst/>
          </a:prstGeom>
          <a:noFill/>
          <a:ln w="9525">
            <a:noFill/>
          </a:ln>
        </p:spPr>
        <p:txBody>
          <a:bodyPr vert="horz" wrap="none" lIns="0" tIns="0" rIns="0" bIns="0" rtlCol="0" anchor="ctr">
            <a:spAutoFit/>
          </a:bodyPr>
          <a:lstStyle/>
          <a:p>
            <a:pPr marL="0" lvl="1" algn="ctr">
              <a:lnSpc>
                <a:spcPct val="93000"/>
              </a:lnSpc>
              <a:spcAft>
                <a:spcPts val="0"/>
              </a:spcAft>
              <a:buClr>
                <a:schemeClr val="tx1"/>
              </a:buClr>
              <a:buSzPct val="100000"/>
            </a:pPr>
            <a:r>
              <a:rPr lang="fr-BE" sz="831" b="0" dirty="0"/>
              <a:t>BXl</a:t>
            </a:r>
          </a:p>
        </p:txBody>
      </p:sp>
      <p:grpSp>
        <p:nvGrpSpPr>
          <p:cNvPr id="15" name="Group 559155"/>
          <p:cNvGrpSpPr/>
          <p:nvPr/>
        </p:nvGrpSpPr>
        <p:grpSpPr>
          <a:xfrm>
            <a:off x="1377076" y="2946168"/>
            <a:ext cx="1492240" cy="357883"/>
            <a:chOff x="1479582" y="3273589"/>
            <a:chExt cx="1432387" cy="343529"/>
          </a:xfrm>
        </p:grpSpPr>
        <p:pic>
          <p:nvPicPr>
            <p:cNvPr id="318" name="Picture 8" descr="http://www.scotty.be/media/21360/logo_tec.png"/>
            <p:cNvPicPr>
              <a:picLocks noChangeAspect="1" noChangeArrowheads="1"/>
            </p:cNvPicPr>
            <p:nvPr/>
          </p:nvPicPr>
          <p:blipFill>
            <a:blip r:embed="rId6" cstate="print"/>
            <a:srcRect/>
            <a:stretch>
              <a:fillRect/>
            </a:stretch>
          </p:blipFill>
          <p:spPr bwMode="auto">
            <a:xfrm>
              <a:off x="2106948" y="3339224"/>
              <a:ext cx="442370" cy="210125"/>
            </a:xfrm>
            <a:prstGeom prst="rect">
              <a:avLst/>
            </a:prstGeom>
            <a:noFill/>
          </p:spPr>
        </p:pic>
        <p:pic>
          <p:nvPicPr>
            <p:cNvPr id="563229" name="Picture 29" descr="R:\BRU\Services\Graphics\3 - Logos (of companies)\SNCB.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4391" y="3273589"/>
              <a:ext cx="337578" cy="337578"/>
            </a:xfrm>
            <a:prstGeom prst="rect">
              <a:avLst/>
            </a:prstGeom>
            <a:noFill/>
            <a:extLst>
              <a:ext uri="{909E8E84-426E-40DD-AFC4-6F175D3DCCD1}">
                <a14:hiddenFill xmlns:a14="http://schemas.microsoft.com/office/drawing/2010/main">
                  <a:solidFill>
                    <a:srgbClr val="FFFFFF"/>
                  </a:solidFill>
                </a14:hiddenFill>
              </a:ext>
            </a:extLst>
          </p:spPr>
        </p:pic>
        <p:pic>
          <p:nvPicPr>
            <p:cNvPr id="563230" name="Picture 30" descr="R:\BRU\Services\Graphics\3 - Logos (of companies)\Stib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9582" y="3288113"/>
              <a:ext cx="240570" cy="329005"/>
            </a:xfrm>
            <a:prstGeom prst="rect">
              <a:avLst/>
            </a:prstGeom>
            <a:noFill/>
            <a:extLst>
              <a:ext uri="{909E8E84-426E-40DD-AFC4-6F175D3DCCD1}">
                <a14:hiddenFill xmlns:a14="http://schemas.microsoft.com/office/drawing/2010/main">
                  <a:solidFill>
                    <a:srgbClr val="FFFFFF"/>
                  </a:solidFill>
                </a14:hiddenFill>
              </a:ext>
            </a:extLst>
          </p:spPr>
        </p:pic>
        <p:pic>
          <p:nvPicPr>
            <p:cNvPr id="563232" name="Picture 32" descr="http://upload.wikimedia.org/wikipedia/fr/thumb/6/6e/De_Lijn.svg/100px-De_Lij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6047" y="3313121"/>
              <a:ext cx="326878" cy="3039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325"/>
          <p:cNvGrpSpPr/>
          <p:nvPr/>
        </p:nvGrpSpPr>
        <p:grpSpPr>
          <a:xfrm>
            <a:off x="1377076" y="5163057"/>
            <a:ext cx="1228708" cy="357883"/>
            <a:chOff x="1732544" y="3273589"/>
            <a:chExt cx="1179425" cy="343529"/>
          </a:xfrm>
        </p:grpSpPr>
        <p:pic>
          <p:nvPicPr>
            <p:cNvPr id="327" name="Picture 8" descr="http://www.scotty.be/media/21360/logo_tec.png"/>
            <p:cNvPicPr>
              <a:picLocks noChangeAspect="1" noChangeArrowheads="1"/>
            </p:cNvPicPr>
            <p:nvPr/>
          </p:nvPicPr>
          <p:blipFill>
            <a:blip r:embed="rId6" cstate="print"/>
            <a:srcRect/>
            <a:stretch>
              <a:fillRect/>
            </a:stretch>
          </p:blipFill>
          <p:spPr bwMode="auto">
            <a:xfrm>
              <a:off x="2106948" y="3339224"/>
              <a:ext cx="442370" cy="210125"/>
            </a:xfrm>
            <a:prstGeom prst="rect">
              <a:avLst/>
            </a:prstGeom>
            <a:noFill/>
          </p:spPr>
        </p:pic>
        <p:pic>
          <p:nvPicPr>
            <p:cNvPr id="328" name="Picture 29" descr="R:\BRU\Services\Graphics\3 - Logos (of companies)\SNCB.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4391" y="3273589"/>
              <a:ext cx="337578" cy="337578"/>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32" descr="http://upload.wikimedia.org/wikipedia/fr/thumb/6/6e/De_Lijn.svg/100px-De_Lij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2544" y="3313121"/>
              <a:ext cx="326878" cy="3039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330"/>
          <p:cNvGrpSpPr/>
          <p:nvPr/>
        </p:nvGrpSpPr>
        <p:grpSpPr>
          <a:xfrm>
            <a:off x="5761506" y="2826696"/>
            <a:ext cx="1228708" cy="357883"/>
            <a:chOff x="1732544" y="3273589"/>
            <a:chExt cx="1179425" cy="343529"/>
          </a:xfrm>
        </p:grpSpPr>
        <p:pic>
          <p:nvPicPr>
            <p:cNvPr id="332" name="Picture 8" descr="http://www.scotty.be/media/21360/logo_tec.png"/>
            <p:cNvPicPr>
              <a:picLocks noChangeAspect="1" noChangeArrowheads="1"/>
            </p:cNvPicPr>
            <p:nvPr/>
          </p:nvPicPr>
          <p:blipFill>
            <a:blip r:embed="rId6" cstate="print"/>
            <a:srcRect/>
            <a:stretch>
              <a:fillRect/>
            </a:stretch>
          </p:blipFill>
          <p:spPr bwMode="auto">
            <a:xfrm>
              <a:off x="2106948" y="3339224"/>
              <a:ext cx="442370" cy="210125"/>
            </a:xfrm>
            <a:prstGeom prst="rect">
              <a:avLst/>
            </a:prstGeom>
            <a:noFill/>
          </p:spPr>
        </p:pic>
        <p:pic>
          <p:nvPicPr>
            <p:cNvPr id="333" name="Picture 29" descr="R:\BRU\Services\Graphics\3 - Logos (of companies)\SNCB.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4391" y="3273589"/>
              <a:ext cx="337578" cy="337578"/>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32" descr="http://upload.wikimedia.org/wikipedia/fr/thumb/6/6e/De_Lijn.svg/100px-De_Lij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2544" y="3313121"/>
              <a:ext cx="326878" cy="303997"/>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Freeform 9"/>
          <p:cNvSpPr>
            <a:spLocks noEditPoints="1"/>
          </p:cNvSpPr>
          <p:nvPr/>
        </p:nvSpPr>
        <p:spPr bwMode="auto">
          <a:xfrm flipH="1">
            <a:off x="3211729" y="3263250"/>
            <a:ext cx="182923" cy="113193"/>
          </a:xfrm>
          <a:custGeom>
            <a:avLst/>
            <a:gdLst/>
            <a:ahLst/>
            <a:cxnLst>
              <a:cxn ang="0">
                <a:pos x="116" y="17"/>
              </a:cxn>
              <a:cxn ang="0">
                <a:pos x="93" y="37"/>
              </a:cxn>
              <a:cxn ang="0">
                <a:pos x="130" y="69"/>
              </a:cxn>
              <a:cxn ang="0">
                <a:pos x="228" y="33"/>
              </a:cxn>
              <a:cxn ang="0">
                <a:pos x="173" y="16"/>
              </a:cxn>
              <a:cxn ang="0">
                <a:pos x="134" y="14"/>
              </a:cxn>
              <a:cxn ang="0">
                <a:pos x="252" y="73"/>
              </a:cxn>
              <a:cxn ang="0">
                <a:pos x="262" y="53"/>
              </a:cxn>
              <a:cxn ang="0">
                <a:pos x="72" y="104"/>
              </a:cxn>
              <a:cxn ang="0">
                <a:pos x="59" y="102"/>
              </a:cxn>
              <a:cxn ang="0">
                <a:pos x="54" y="112"/>
              </a:cxn>
              <a:cxn ang="0">
                <a:pos x="64" y="123"/>
              </a:cxn>
              <a:cxn ang="0">
                <a:pos x="74" y="117"/>
              </a:cxn>
              <a:cxn ang="0">
                <a:pos x="113" y="195"/>
              </a:cxn>
              <a:cxn ang="0">
                <a:pos x="95" y="156"/>
              </a:cxn>
              <a:cxn ang="0">
                <a:pos x="58" y="140"/>
              </a:cxn>
              <a:cxn ang="0">
                <a:pos x="29" y="149"/>
              </a:cxn>
              <a:cxn ang="0">
                <a:pos x="6" y="177"/>
              </a:cxn>
              <a:cxn ang="0">
                <a:pos x="0" y="172"/>
              </a:cxn>
              <a:cxn ang="0">
                <a:pos x="15" y="134"/>
              </a:cxn>
              <a:cxn ang="0">
                <a:pos x="15" y="76"/>
              </a:cxn>
              <a:cxn ang="0">
                <a:pos x="32" y="21"/>
              </a:cxn>
              <a:cxn ang="0">
                <a:pos x="23" y="10"/>
              </a:cxn>
              <a:cxn ang="0">
                <a:pos x="103" y="1"/>
              </a:cxn>
              <a:cxn ang="0">
                <a:pos x="200" y="5"/>
              </a:cxn>
              <a:cxn ang="0">
                <a:pos x="292" y="52"/>
              </a:cxn>
              <a:cxn ang="0">
                <a:pos x="347" y="95"/>
              </a:cxn>
              <a:cxn ang="0">
                <a:pos x="343" y="101"/>
              </a:cxn>
              <a:cxn ang="0">
                <a:pos x="377" y="120"/>
              </a:cxn>
              <a:cxn ang="0">
                <a:pos x="380" y="133"/>
              </a:cxn>
              <a:cxn ang="0">
                <a:pos x="376" y="140"/>
              </a:cxn>
              <a:cxn ang="0">
                <a:pos x="361" y="144"/>
              </a:cxn>
              <a:cxn ang="0">
                <a:pos x="330" y="141"/>
              </a:cxn>
              <a:cxn ang="0">
                <a:pos x="295" y="164"/>
              </a:cxn>
              <a:cxn ang="0">
                <a:pos x="286" y="195"/>
              </a:cxn>
              <a:cxn ang="0">
                <a:pos x="113" y="195"/>
              </a:cxn>
              <a:cxn ang="0">
                <a:pos x="299" y="186"/>
              </a:cxn>
              <a:cxn ang="0">
                <a:pos x="317" y="160"/>
              </a:cxn>
              <a:cxn ang="0">
                <a:pos x="340" y="153"/>
              </a:cxn>
              <a:cxn ang="0">
                <a:pos x="370" y="164"/>
              </a:cxn>
              <a:cxn ang="0">
                <a:pos x="383" y="195"/>
              </a:cxn>
              <a:cxn ang="0">
                <a:pos x="376" y="219"/>
              </a:cxn>
              <a:cxn ang="0">
                <a:pos x="348" y="237"/>
              </a:cxn>
              <a:cxn ang="0">
                <a:pos x="324" y="234"/>
              </a:cxn>
              <a:cxn ang="0">
                <a:pos x="301" y="212"/>
              </a:cxn>
              <a:cxn ang="0">
                <a:pos x="15" y="195"/>
              </a:cxn>
              <a:cxn ang="0">
                <a:pos x="22" y="172"/>
              </a:cxn>
              <a:cxn ang="0">
                <a:pos x="49" y="153"/>
              </a:cxn>
              <a:cxn ang="0">
                <a:pos x="74" y="156"/>
              </a:cxn>
              <a:cxn ang="0">
                <a:pos x="97" y="179"/>
              </a:cxn>
              <a:cxn ang="0">
                <a:pos x="98" y="203"/>
              </a:cxn>
              <a:cxn ang="0">
                <a:pos x="81" y="229"/>
              </a:cxn>
              <a:cxn ang="0">
                <a:pos x="58" y="237"/>
              </a:cxn>
              <a:cxn ang="0">
                <a:pos x="28" y="225"/>
              </a:cxn>
              <a:cxn ang="0">
                <a:pos x="15" y="195"/>
              </a:cxn>
            </a:cxnLst>
            <a:rect l="0" t="0" r="r" b="b"/>
            <a:pathLst>
              <a:path w="383" h="237">
                <a:moveTo>
                  <a:pt x="130" y="69"/>
                </a:moveTo>
                <a:lnTo>
                  <a:pt x="124" y="14"/>
                </a:lnTo>
                <a:lnTo>
                  <a:pt x="124" y="14"/>
                </a:lnTo>
                <a:lnTo>
                  <a:pt x="116" y="17"/>
                </a:lnTo>
                <a:lnTo>
                  <a:pt x="108" y="20"/>
                </a:lnTo>
                <a:lnTo>
                  <a:pt x="101" y="24"/>
                </a:lnTo>
                <a:lnTo>
                  <a:pt x="95" y="30"/>
                </a:lnTo>
                <a:lnTo>
                  <a:pt x="93" y="37"/>
                </a:lnTo>
                <a:lnTo>
                  <a:pt x="90" y="46"/>
                </a:lnTo>
                <a:lnTo>
                  <a:pt x="88" y="55"/>
                </a:lnTo>
                <a:lnTo>
                  <a:pt x="90" y="65"/>
                </a:lnTo>
                <a:lnTo>
                  <a:pt x="130" y="69"/>
                </a:lnTo>
                <a:close/>
                <a:moveTo>
                  <a:pt x="262" y="53"/>
                </a:moveTo>
                <a:lnTo>
                  <a:pt x="262" y="53"/>
                </a:lnTo>
                <a:lnTo>
                  <a:pt x="240" y="39"/>
                </a:lnTo>
                <a:lnTo>
                  <a:pt x="228" y="33"/>
                </a:lnTo>
                <a:lnTo>
                  <a:pt x="217" y="27"/>
                </a:lnTo>
                <a:lnTo>
                  <a:pt x="204" y="21"/>
                </a:lnTo>
                <a:lnTo>
                  <a:pt x="189" y="18"/>
                </a:lnTo>
                <a:lnTo>
                  <a:pt x="173" y="16"/>
                </a:lnTo>
                <a:lnTo>
                  <a:pt x="158" y="16"/>
                </a:lnTo>
                <a:lnTo>
                  <a:pt x="158" y="16"/>
                </a:lnTo>
                <a:lnTo>
                  <a:pt x="145" y="14"/>
                </a:lnTo>
                <a:lnTo>
                  <a:pt x="134" y="14"/>
                </a:lnTo>
                <a:lnTo>
                  <a:pt x="139" y="70"/>
                </a:lnTo>
                <a:lnTo>
                  <a:pt x="254" y="83"/>
                </a:lnTo>
                <a:lnTo>
                  <a:pt x="254" y="83"/>
                </a:lnTo>
                <a:lnTo>
                  <a:pt x="252" y="73"/>
                </a:lnTo>
                <a:lnTo>
                  <a:pt x="253" y="65"/>
                </a:lnTo>
                <a:lnTo>
                  <a:pt x="256" y="59"/>
                </a:lnTo>
                <a:lnTo>
                  <a:pt x="262" y="53"/>
                </a:lnTo>
                <a:lnTo>
                  <a:pt x="262" y="53"/>
                </a:lnTo>
                <a:close/>
                <a:moveTo>
                  <a:pt x="75" y="112"/>
                </a:moveTo>
                <a:lnTo>
                  <a:pt x="75" y="112"/>
                </a:lnTo>
                <a:lnTo>
                  <a:pt x="74" y="108"/>
                </a:lnTo>
                <a:lnTo>
                  <a:pt x="72" y="104"/>
                </a:lnTo>
                <a:lnTo>
                  <a:pt x="68" y="102"/>
                </a:lnTo>
                <a:lnTo>
                  <a:pt x="64" y="101"/>
                </a:lnTo>
                <a:lnTo>
                  <a:pt x="64" y="101"/>
                </a:lnTo>
                <a:lnTo>
                  <a:pt x="59" y="102"/>
                </a:lnTo>
                <a:lnTo>
                  <a:pt x="56" y="104"/>
                </a:lnTo>
                <a:lnTo>
                  <a:pt x="54" y="108"/>
                </a:lnTo>
                <a:lnTo>
                  <a:pt x="54" y="112"/>
                </a:lnTo>
                <a:lnTo>
                  <a:pt x="54" y="112"/>
                </a:lnTo>
                <a:lnTo>
                  <a:pt x="54" y="117"/>
                </a:lnTo>
                <a:lnTo>
                  <a:pt x="56" y="120"/>
                </a:lnTo>
                <a:lnTo>
                  <a:pt x="59" y="123"/>
                </a:lnTo>
                <a:lnTo>
                  <a:pt x="64" y="123"/>
                </a:lnTo>
                <a:lnTo>
                  <a:pt x="64" y="123"/>
                </a:lnTo>
                <a:lnTo>
                  <a:pt x="68" y="123"/>
                </a:lnTo>
                <a:lnTo>
                  <a:pt x="72" y="120"/>
                </a:lnTo>
                <a:lnTo>
                  <a:pt x="74" y="117"/>
                </a:lnTo>
                <a:lnTo>
                  <a:pt x="75" y="112"/>
                </a:lnTo>
                <a:lnTo>
                  <a:pt x="75" y="112"/>
                </a:lnTo>
                <a:close/>
                <a:moveTo>
                  <a:pt x="113" y="195"/>
                </a:moveTo>
                <a:lnTo>
                  <a:pt x="113" y="195"/>
                </a:lnTo>
                <a:lnTo>
                  <a:pt x="111" y="183"/>
                </a:lnTo>
                <a:lnTo>
                  <a:pt x="108" y="173"/>
                </a:lnTo>
                <a:lnTo>
                  <a:pt x="103" y="164"/>
                </a:lnTo>
                <a:lnTo>
                  <a:pt x="95" y="156"/>
                </a:lnTo>
                <a:lnTo>
                  <a:pt x="88" y="150"/>
                </a:lnTo>
                <a:lnTo>
                  <a:pt x="78" y="144"/>
                </a:lnTo>
                <a:lnTo>
                  <a:pt x="68" y="141"/>
                </a:lnTo>
                <a:lnTo>
                  <a:pt x="58" y="140"/>
                </a:lnTo>
                <a:lnTo>
                  <a:pt x="58" y="140"/>
                </a:lnTo>
                <a:lnTo>
                  <a:pt x="48" y="141"/>
                </a:lnTo>
                <a:lnTo>
                  <a:pt x="38" y="144"/>
                </a:lnTo>
                <a:lnTo>
                  <a:pt x="29" y="149"/>
                </a:lnTo>
                <a:lnTo>
                  <a:pt x="22" y="153"/>
                </a:lnTo>
                <a:lnTo>
                  <a:pt x="15" y="160"/>
                </a:lnTo>
                <a:lnTo>
                  <a:pt x="10" y="169"/>
                </a:lnTo>
                <a:lnTo>
                  <a:pt x="6" y="177"/>
                </a:lnTo>
                <a:lnTo>
                  <a:pt x="3" y="186"/>
                </a:lnTo>
                <a:lnTo>
                  <a:pt x="0" y="185"/>
                </a:lnTo>
                <a:lnTo>
                  <a:pt x="0" y="185"/>
                </a:lnTo>
                <a:lnTo>
                  <a:pt x="0" y="172"/>
                </a:lnTo>
                <a:lnTo>
                  <a:pt x="3" y="159"/>
                </a:lnTo>
                <a:lnTo>
                  <a:pt x="9" y="146"/>
                </a:lnTo>
                <a:lnTo>
                  <a:pt x="15" y="134"/>
                </a:lnTo>
                <a:lnTo>
                  <a:pt x="15" y="134"/>
                </a:lnTo>
                <a:lnTo>
                  <a:pt x="13" y="120"/>
                </a:lnTo>
                <a:lnTo>
                  <a:pt x="12" y="105"/>
                </a:lnTo>
                <a:lnTo>
                  <a:pt x="13" y="91"/>
                </a:lnTo>
                <a:lnTo>
                  <a:pt x="15" y="76"/>
                </a:lnTo>
                <a:lnTo>
                  <a:pt x="17" y="62"/>
                </a:lnTo>
                <a:lnTo>
                  <a:pt x="20" y="49"/>
                </a:lnTo>
                <a:lnTo>
                  <a:pt x="26" y="34"/>
                </a:lnTo>
                <a:lnTo>
                  <a:pt x="32" y="21"/>
                </a:lnTo>
                <a:lnTo>
                  <a:pt x="32" y="21"/>
                </a:lnTo>
                <a:lnTo>
                  <a:pt x="25" y="16"/>
                </a:lnTo>
                <a:lnTo>
                  <a:pt x="23" y="13"/>
                </a:lnTo>
                <a:lnTo>
                  <a:pt x="23" y="10"/>
                </a:lnTo>
                <a:lnTo>
                  <a:pt x="23" y="10"/>
                </a:lnTo>
                <a:lnTo>
                  <a:pt x="49" y="5"/>
                </a:lnTo>
                <a:lnTo>
                  <a:pt x="77" y="3"/>
                </a:lnTo>
                <a:lnTo>
                  <a:pt x="103" y="1"/>
                </a:lnTo>
                <a:lnTo>
                  <a:pt x="127" y="0"/>
                </a:lnTo>
                <a:lnTo>
                  <a:pt x="152" y="1"/>
                </a:lnTo>
                <a:lnTo>
                  <a:pt x="176" y="3"/>
                </a:lnTo>
                <a:lnTo>
                  <a:pt x="200" y="5"/>
                </a:lnTo>
                <a:lnTo>
                  <a:pt x="223" y="11"/>
                </a:lnTo>
                <a:lnTo>
                  <a:pt x="223" y="11"/>
                </a:lnTo>
                <a:lnTo>
                  <a:pt x="257" y="30"/>
                </a:lnTo>
                <a:lnTo>
                  <a:pt x="292" y="52"/>
                </a:lnTo>
                <a:lnTo>
                  <a:pt x="324" y="73"/>
                </a:lnTo>
                <a:lnTo>
                  <a:pt x="356" y="95"/>
                </a:lnTo>
                <a:lnTo>
                  <a:pt x="356" y="95"/>
                </a:lnTo>
                <a:lnTo>
                  <a:pt x="347" y="95"/>
                </a:lnTo>
                <a:lnTo>
                  <a:pt x="343" y="96"/>
                </a:lnTo>
                <a:lnTo>
                  <a:pt x="341" y="98"/>
                </a:lnTo>
                <a:lnTo>
                  <a:pt x="343" y="101"/>
                </a:lnTo>
                <a:lnTo>
                  <a:pt x="343" y="101"/>
                </a:lnTo>
                <a:lnTo>
                  <a:pt x="351" y="108"/>
                </a:lnTo>
                <a:lnTo>
                  <a:pt x="360" y="112"/>
                </a:lnTo>
                <a:lnTo>
                  <a:pt x="369" y="117"/>
                </a:lnTo>
                <a:lnTo>
                  <a:pt x="377" y="120"/>
                </a:lnTo>
                <a:lnTo>
                  <a:pt x="377" y="120"/>
                </a:lnTo>
                <a:lnTo>
                  <a:pt x="380" y="125"/>
                </a:lnTo>
                <a:lnTo>
                  <a:pt x="380" y="130"/>
                </a:lnTo>
                <a:lnTo>
                  <a:pt x="380" y="133"/>
                </a:lnTo>
                <a:lnTo>
                  <a:pt x="380" y="133"/>
                </a:lnTo>
                <a:lnTo>
                  <a:pt x="379" y="134"/>
                </a:lnTo>
                <a:lnTo>
                  <a:pt x="377" y="134"/>
                </a:lnTo>
                <a:lnTo>
                  <a:pt x="376" y="140"/>
                </a:lnTo>
                <a:lnTo>
                  <a:pt x="379" y="157"/>
                </a:lnTo>
                <a:lnTo>
                  <a:pt x="379" y="157"/>
                </a:lnTo>
                <a:lnTo>
                  <a:pt x="371" y="150"/>
                </a:lnTo>
                <a:lnTo>
                  <a:pt x="361" y="144"/>
                </a:lnTo>
                <a:lnTo>
                  <a:pt x="351" y="141"/>
                </a:lnTo>
                <a:lnTo>
                  <a:pt x="340" y="140"/>
                </a:lnTo>
                <a:lnTo>
                  <a:pt x="340" y="140"/>
                </a:lnTo>
                <a:lnTo>
                  <a:pt x="330" y="141"/>
                </a:lnTo>
                <a:lnTo>
                  <a:pt x="319" y="144"/>
                </a:lnTo>
                <a:lnTo>
                  <a:pt x="309" y="150"/>
                </a:lnTo>
                <a:lnTo>
                  <a:pt x="302" y="156"/>
                </a:lnTo>
                <a:lnTo>
                  <a:pt x="295" y="164"/>
                </a:lnTo>
                <a:lnTo>
                  <a:pt x="291" y="173"/>
                </a:lnTo>
                <a:lnTo>
                  <a:pt x="286" y="183"/>
                </a:lnTo>
                <a:lnTo>
                  <a:pt x="286" y="195"/>
                </a:lnTo>
                <a:lnTo>
                  <a:pt x="286" y="195"/>
                </a:lnTo>
                <a:lnTo>
                  <a:pt x="286" y="202"/>
                </a:lnTo>
                <a:lnTo>
                  <a:pt x="111" y="202"/>
                </a:lnTo>
                <a:lnTo>
                  <a:pt x="111" y="202"/>
                </a:lnTo>
                <a:lnTo>
                  <a:pt x="113" y="195"/>
                </a:lnTo>
                <a:lnTo>
                  <a:pt x="113" y="195"/>
                </a:lnTo>
                <a:close/>
                <a:moveTo>
                  <a:pt x="298" y="195"/>
                </a:moveTo>
                <a:lnTo>
                  <a:pt x="298" y="195"/>
                </a:lnTo>
                <a:lnTo>
                  <a:pt x="299" y="186"/>
                </a:lnTo>
                <a:lnTo>
                  <a:pt x="301" y="179"/>
                </a:lnTo>
                <a:lnTo>
                  <a:pt x="305" y="172"/>
                </a:lnTo>
                <a:lnTo>
                  <a:pt x="311" y="164"/>
                </a:lnTo>
                <a:lnTo>
                  <a:pt x="317" y="160"/>
                </a:lnTo>
                <a:lnTo>
                  <a:pt x="324" y="156"/>
                </a:lnTo>
                <a:lnTo>
                  <a:pt x="331" y="153"/>
                </a:lnTo>
                <a:lnTo>
                  <a:pt x="340" y="153"/>
                </a:lnTo>
                <a:lnTo>
                  <a:pt x="340" y="153"/>
                </a:lnTo>
                <a:lnTo>
                  <a:pt x="348" y="153"/>
                </a:lnTo>
                <a:lnTo>
                  <a:pt x="357" y="156"/>
                </a:lnTo>
                <a:lnTo>
                  <a:pt x="364" y="160"/>
                </a:lnTo>
                <a:lnTo>
                  <a:pt x="370" y="164"/>
                </a:lnTo>
                <a:lnTo>
                  <a:pt x="376" y="172"/>
                </a:lnTo>
                <a:lnTo>
                  <a:pt x="379" y="179"/>
                </a:lnTo>
                <a:lnTo>
                  <a:pt x="382" y="186"/>
                </a:lnTo>
                <a:lnTo>
                  <a:pt x="383" y="195"/>
                </a:lnTo>
                <a:lnTo>
                  <a:pt x="383" y="195"/>
                </a:lnTo>
                <a:lnTo>
                  <a:pt x="382" y="203"/>
                </a:lnTo>
                <a:lnTo>
                  <a:pt x="379" y="212"/>
                </a:lnTo>
                <a:lnTo>
                  <a:pt x="376" y="219"/>
                </a:lnTo>
                <a:lnTo>
                  <a:pt x="370" y="225"/>
                </a:lnTo>
                <a:lnTo>
                  <a:pt x="364" y="229"/>
                </a:lnTo>
                <a:lnTo>
                  <a:pt x="357" y="234"/>
                </a:lnTo>
                <a:lnTo>
                  <a:pt x="348" y="237"/>
                </a:lnTo>
                <a:lnTo>
                  <a:pt x="340" y="237"/>
                </a:lnTo>
                <a:lnTo>
                  <a:pt x="340" y="237"/>
                </a:lnTo>
                <a:lnTo>
                  <a:pt x="331" y="237"/>
                </a:lnTo>
                <a:lnTo>
                  <a:pt x="324" y="234"/>
                </a:lnTo>
                <a:lnTo>
                  <a:pt x="317" y="229"/>
                </a:lnTo>
                <a:lnTo>
                  <a:pt x="311" y="225"/>
                </a:lnTo>
                <a:lnTo>
                  <a:pt x="305" y="219"/>
                </a:lnTo>
                <a:lnTo>
                  <a:pt x="301" y="212"/>
                </a:lnTo>
                <a:lnTo>
                  <a:pt x="299" y="203"/>
                </a:lnTo>
                <a:lnTo>
                  <a:pt x="298" y="195"/>
                </a:lnTo>
                <a:lnTo>
                  <a:pt x="298" y="195"/>
                </a:lnTo>
                <a:close/>
                <a:moveTo>
                  <a:pt x="15" y="195"/>
                </a:moveTo>
                <a:lnTo>
                  <a:pt x="15" y="195"/>
                </a:lnTo>
                <a:lnTo>
                  <a:pt x="16" y="186"/>
                </a:lnTo>
                <a:lnTo>
                  <a:pt x="19" y="179"/>
                </a:lnTo>
                <a:lnTo>
                  <a:pt x="22" y="172"/>
                </a:lnTo>
                <a:lnTo>
                  <a:pt x="28" y="164"/>
                </a:lnTo>
                <a:lnTo>
                  <a:pt x="33" y="160"/>
                </a:lnTo>
                <a:lnTo>
                  <a:pt x="41" y="156"/>
                </a:lnTo>
                <a:lnTo>
                  <a:pt x="49" y="153"/>
                </a:lnTo>
                <a:lnTo>
                  <a:pt x="58" y="153"/>
                </a:lnTo>
                <a:lnTo>
                  <a:pt x="58" y="153"/>
                </a:lnTo>
                <a:lnTo>
                  <a:pt x="65" y="153"/>
                </a:lnTo>
                <a:lnTo>
                  <a:pt x="74" y="156"/>
                </a:lnTo>
                <a:lnTo>
                  <a:pt x="81" y="160"/>
                </a:lnTo>
                <a:lnTo>
                  <a:pt x="87" y="164"/>
                </a:lnTo>
                <a:lnTo>
                  <a:pt x="93" y="172"/>
                </a:lnTo>
                <a:lnTo>
                  <a:pt x="97" y="179"/>
                </a:lnTo>
                <a:lnTo>
                  <a:pt x="98" y="186"/>
                </a:lnTo>
                <a:lnTo>
                  <a:pt x="100" y="195"/>
                </a:lnTo>
                <a:lnTo>
                  <a:pt x="100" y="195"/>
                </a:lnTo>
                <a:lnTo>
                  <a:pt x="98" y="203"/>
                </a:lnTo>
                <a:lnTo>
                  <a:pt x="97" y="212"/>
                </a:lnTo>
                <a:lnTo>
                  <a:pt x="93" y="219"/>
                </a:lnTo>
                <a:lnTo>
                  <a:pt x="87" y="225"/>
                </a:lnTo>
                <a:lnTo>
                  <a:pt x="81" y="229"/>
                </a:lnTo>
                <a:lnTo>
                  <a:pt x="74" y="234"/>
                </a:lnTo>
                <a:lnTo>
                  <a:pt x="65" y="237"/>
                </a:lnTo>
                <a:lnTo>
                  <a:pt x="58" y="237"/>
                </a:lnTo>
                <a:lnTo>
                  <a:pt x="58" y="237"/>
                </a:lnTo>
                <a:lnTo>
                  <a:pt x="49" y="237"/>
                </a:lnTo>
                <a:lnTo>
                  <a:pt x="41" y="234"/>
                </a:lnTo>
                <a:lnTo>
                  <a:pt x="33" y="229"/>
                </a:lnTo>
                <a:lnTo>
                  <a:pt x="28" y="225"/>
                </a:lnTo>
                <a:lnTo>
                  <a:pt x="22" y="219"/>
                </a:lnTo>
                <a:lnTo>
                  <a:pt x="19" y="212"/>
                </a:lnTo>
                <a:lnTo>
                  <a:pt x="16" y="203"/>
                </a:lnTo>
                <a:lnTo>
                  <a:pt x="15" y="195"/>
                </a:lnTo>
                <a:lnTo>
                  <a:pt x="15" y="195"/>
                </a:lnTo>
                <a:close/>
              </a:path>
            </a:pathLst>
          </a:custGeom>
          <a:solidFill>
            <a:schemeClr val="bg2"/>
          </a:solidFill>
          <a:ln w="9525">
            <a:noFill/>
            <a:round/>
            <a:headEnd/>
            <a:tailEnd/>
          </a:ln>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fr-BE" sz="1662" b="0" kern="0" dirty="0">
              <a:solidFill>
                <a:sysClr val="windowText" lastClr="000000"/>
              </a:solidFill>
            </a:endParaRPr>
          </a:p>
        </p:txBody>
      </p:sp>
      <p:cxnSp>
        <p:nvCxnSpPr>
          <p:cNvPr id="52" name="Straight Connector 51"/>
          <p:cNvCxnSpPr/>
          <p:nvPr/>
        </p:nvCxnSpPr>
        <p:spPr>
          <a:xfrm flipH="1" flipV="1">
            <a:off x="3398104" y="3114240"/>
            <a:ext cx="272550" cy="322176"/>
          </a:xfrm>
          <a:prstGeom prst="line">
            <a:avLst/>
          </a:prstGeom>
          <a:ln w="9525">
            <a:solidFill>
              <a:schemeClr val="accent3"/>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64" name="Freeform 9"/>
          <p:cNvSpPr>
            <a:spLocks noEditPoints="1"/>
          </p:cNvSpPr>
          <p:nvPr/>
        </p:nvSpPr>
        <p:spPr bwMode="auto">
          <a:xfrm flipH="1">
            <a:off x="3783229" y="4476588"/>
            <a:ext cx="182923" cy="113193"/>
          </a:xfrm>
          <a:custGeom>
            <a:avLst/>
            <a:gdLst/>
            <a:ahLst/>
            <a:cxnLst>
              <a:cxn ang="0">
                <a:pos x="116" y="17"/>
              </a:cxn>
              <a:cxn ang="0">
                <a:pos x="93" y="37"/>
              </a:cxn>
              <a:cxn ang="0">
                <a:pos x="130" y="69"/>
              </a:cxn>
              <a:cxn ang="0">
                <a:pos x="228" y="33"/>
              </a:cxn>
              <a:cxn ang="0">
                <a:pos x="173" y="16"/>
              </a:cxn>
              <a:cxn ang="0">
                <a:pos x="134" y="14"/>
              </a:cxn>
              <a:cxn ang="0">
                <a:pos x="252" y="73"/>
              </a:cxn>
              <a:cxn ang="0">
                <a:pos x="262" y="53"/>
              </a:cxn>
              <a:cxn ang="0">
                <a:pos x="72" y="104"/>
              </a:cxn>
              <a:cxn ang="0">
                <a:pos x="59" y="102"/>
              </a:cxn>
              <a:cxn ang="0">
                <a:pos x="54" y="112"/>
              </a:cxn>
              <a:cxn ang="0">
                <a:pos x="64" y="123"/>
              </a:cxn>
              <a:cxn ang="0">
                <a:pos x="74" y="117"/>
              </a:cxn>
              <a:cxn ang="0">
                <a:pos x="113" y="195"/>
              </a:cxn>
              <a:cxn ang="0">
                <a:pos x="95" y="156"/>
              </a:cxn>
              <a:cxn ang="0">
                <a:pos x="58" y="140"/>
              </a:cxn>
              <a:cxn ang="0">
                <a:pos x="29" y="149"/>
              </a:cxn>
              <a:cxn ang="0">
                <a:pos x="6" y="177"/>
              </a:cxn>
              <a:cxn ang="0">
                <a:pos x="0" y="172"/>
              </a:cxn>
              <a:cxn ang="0">
                <a:pos x="15" y="134"/>
              </a:cxn>
              <a:cxn ang="0">
                <a:pos x="15" y="76"/>
              </a:cxn>
              <a:cxn ang="0">
                <a:pos x="32" y="21"/>
              </a:cxn>
              <a:cxn ang="0">
                <a:pos x="23" y="10"/>
              </a:cxn>
              <a:cxn ang="0">
                <a:pos x="103" y="1"/>
              </a:cxn>
              <a:cxn ang="0">
                <a:pos x="200" y="5"/>
              </a:cxn>
              <a:cxn ang="0">
                <a:pos x="292" y="52"/>
              </a:cxn>
              <a:cxn ang="0">
                <a:pos x="347" y="95"/>
              </a:cxn>
              <a:cxn ang="0">
                <a:pos x="343" y="101"/>
              </a:cxn>
              <a:cxn ang="0">
                <a:pos x="377" y="120"/>
              </a:cxn>
              <a:cxn ang="0">
                <a:pos x="380" y="133"/>
              </a:cxn>
              <a:cxn ang="0">
                <a:pos x="376" y="140"/>
              </a:cxn>
              <a:cxn ang="0">
                <a:pos x="361" y="144"/>
              </a:cxn>
              <a:cxn ang="0">
                <a:pos x="330" y="141"/>
              </a:cxn>
              <a:cxn ang="0">
                <a:pos x="295" y="164"/>
              </a:cxn>
              <a:cxn ang="0">
                <a:pos x="286" y="195"/>
              </a:cxn>
              <a:cxn ang="0">
                <a:pos x="113" y="195"/>
              </a:cxn>
              <a:cxn ang="0">
                <a:pos x="299" y="186"/>
              </a:cxn>
              <a:cxn ang="0">
                <a:pos x="317" y="160"/>
              </a:cxn>
              <a:cxn ang="0">
                <a:pos x="340" y="153"/>
              </a:cxn>
              <a:cxn ang="0">
                <a:pos x="370" y="164"/>
              </a:cxn>
              <a:cxn ang="0">
                <a:pos x="383" y="195"/>
              </a:cxn>
              <a:cxn ang="0">
                <a:pos x="376" y="219"/>
              </a:cxn>
              <a:cxn ang="0">
                <a:pos x="348" y="237"/>
              </a:cxn>
              <a:cxn ang="0">
                <a:pos x="324" y="234"/>
              </a:cxn>
              <a:cxn ang="0">
                <a:pos x="301" y="212"/>
              </a:cxn>
              <a:cxn ang="0">
                <a:pos x="15" y="195"/>
              </a:cxn>
              <a:cxn ang="0">
                <a:pos x="22" y="172"/>
              </a:cxn>
              <a:cxn ang="0">
                <a:pos x="49" y="153"/>
              </a:cxn>
              <a:cxn ang="0">
                <a:pos x="74" y="156"/>
              </a:cxn>
              <a:cxn ang="0">
                <a:pos x="97" y="179"/>
              </a:cxn>
              <a:cxn ang="0">
                <a:pos x="98" y="203"/>
              </a:cxn>
              <a:cxn ang="0">
                <a:pos x="81" y="229"/>
              </a:cxn>
              <a:cxn ang="0">
                <a:pos x="58" y="237"/>
              </a:cxn>
              <a:cxn ang="0">
                <a:pos x="28" y="225"/>
              </a:cxn>
              <a:cxn ang="0">
                <a:pos x="15" y="195"/>
              </a:cxn>
            </a:cxnLst>
            <a:rect l="0" t="0" r="r" b="b"/>
            <a:pathLst>
              <a:path w="383" h="237">
                <a:moveTo>
                  <a:pt x="130" y="69"/>
                </a:moveTo>
                <a:lnTo>
                  <a:pt x="124" y="14"/>
                </a:lnTo>
                <a:lnTo>
                  <a:pt x="124" y="14"/>
                </a:lnTo>
                <a:lnTo>
                  <a:pt x="116" y="17"/>
                </a:lnTo>
                <a:lnTo>
                  <a:pt x="108" y="20"/>
                </a:lnTo>
                <a:lnTo>
                  <a:pt x="101" y="24"/>
                </a:lnTo>
                <a:lnTo>
                  <a:pt x="95" y="30"/>
                </a:lnTo>
                <a:lnTo>
                  <a:pt x="93" y="37"/>
                </a:lnTo>
                <a:lnTo>
                  <a:pt x="90" y="46"/>
                </a:lnTo>
                <a:lnTo>
                  <a:pt x="88" y="55"/>
                </a:lnTo>
                <a:lnTo>
                  <a:pt x="90" y="65"/>
                </a:lnTo>
                <a:lnTo>
                  <a:pt x="130" y="69"/>
                </a:lnTo>
                <a:close/>
                <a:moveTo>
                  <a:pt x="262" y="53"/>
                </a:moveTo>
                <a:lnTo>
                  <a:pt x="262" y="53"/>
                </a:lnTo>
                <a:lnTo>
                  <a:pt x="240" y="39"/>
                </a:lnTo>
                <a:lnTo>
                  <a:pt x="228" y="33"/>
                </a:lnTo>
                <a:lnTo>
                  <a:pt x="217" y="27"/>
                </a:lnTo>
                <a:lnTo>
                  <a:pt x="204" y="21"/>
                </a:lnTo>
                <a:lnTo>
                  <a:pt x="189" y="18"/>
                </a:lnTo>
                <a:lnTo>
                  <a:pt x="173" y="16"/>
                </a:lnTo>
                <a:lnTo>
                  <a:pt x="158" y="16"/>
                </a:lnTo>
                <a:lnTo>
                  <a:pt x="158" y="16"/>
                </a:lnTo>
                <a:lnTo>
                  <a:pt x="145" y="14"/>
                </a:lnTo>
                <a:lnTo>
                  <a:pt x="134" y="14"/>
                </a:lnTo>
                <a:lnTo>
                  <a:pt x="139" y="70"/>
                </a:lnTo>
                <a:lnTo>
                  <a:pt x="254" y="83"/>
                </a:lnTo>
                <a:lnTo>
                  <a:pt x="254" y="83"/>
                </a:lnTo>
                <a:lnTo>
                  <a:pt x="252" y="73"/>
                </a:lnTo>
                <a:lnTo>
                  <a:pt x="253" y="65"/>
                </a:lnTo>
                <a:lnTo>
                  <a:pt x="256" y="59"/>
                </a:lnTo>
                <a:lnTo>
                  <a:pt x="262" y="53"/>
                </a:lnTo>
                <a:lnTo>
                  <a:pt x="262" y="53"/>
                </a:lnTo>
                <a:close/>
                <a:moveTo>
                  <a:pt x="75" y="112"/>
                </a:moveTo>
                <a:lnTo>
                  <a:pt x="75" y="112"/>
                </a:lnTo>
                <a:lnTo>
                  <a:pt x="74" y="108"/>
                </a:lnTo>
                <a:lnTo>
                  <a:pt x="72" y="104"/>
                </a:lnTo>
                <a:lnTo>
                  <a:pt x="68" y="102"/>
                </a:lnTo>
                <a:lnTo>
                  <a:pt x="64" y="101"/>
                </a:lnTo>
                <a:lnTo>
                  <a:pt x="64" y="101"/>
                </a:lnTo>
                <a:lnTo>
                  <a:pt x="59" y="102"/>
                </a:lnTo>
                <a:lnTo>
                  <a:pt x="56" y="104"/>
                </a:lnTo>
                <a:lnTo>
                  <a:pt x="54" y="108"/>
                </a:lnTo>
                <a:lnTo>
                  <a:pt x="54" y="112"/>
                </a:lnTo>
                <a:lnTo>
                  <a:pt x="54" y="112"/>
                </a:lnTo>
                <a:lnTo>
                  <a:pt x="54" y="117"/>
                </a:lnTo>
                <a:lnTo>
                  <a:pt x="56" y="120"/>
                </a:lnTo>
                <a:lnTo>
                  <a:pt x="59" y="123"/>
                </a:lnTo>
                <a:lnTo>
                  <a:pt x="64" y="123"/>
                </a:lnTo>
                <a:lnTo>
                  <a:pt x="64" y="123"/>
                </a:lnTo>
                <a:lnTo>
                  <a:pt x="68" y="123"/>
                </a:lnTo>
                <a:lnTo>
                  <a:pt x="72" y="120"/>
                </a:lnTo>
                <a:lnTo>
                  <a:pt x="74" y="117"/>
                </a:lnTo>
                <a:lnTo>
                  <a:pt x="75" y="112"/>
                </a:lnTo>
                <a:lnTo>
                  <a:pt x="75" y="112"/>
                </a:lnTo>
                <a:close/>
                <a:moveTo>
                  <a:pt x="113" y="195"/>
                </a:moveTo>
                <a:lnTo>
                  <a:pt x="113" y="195"/>
                </a:lnTo>
                <a:lnTo>
                  <a:pt x="111" y="183"/>
                </a:lnTo>
                <a:lnTo>
                  <a:pt x="108" y="173"/>
                </a:lnTo>
                <a:lnTo>
                  <a:pt x="103" y="164"/>
                </a:lnTo>
                <a:lnTo>
                  <a:pt x="95" y="156"/>
                </a:lnTo>
                <a:lnTo>
                  <a:pt x="88" y="150"/>
                </a:lnTo>
                <a:lnTo>
                  <a:pt x="78" y="144"/>
                </a:lnTo>
                <a:lnTo>
                  <a:pt x="68" y="141"/>
                </a:lnTo>
                <a:lnTo>
                  <a:pt x="58" y="140"/>
                </a:lnTo>
                <a:lnTo>
                  <a:pt x="58" y="140"/>
                </a:lnTo>
                <a:lnTo>
                  <a:pt x="48" y="141"/>
                </a:lnTo>
                <a:lnTo>
                  <a:pt x="38" y="144"/>
                </a:lnTo>
                <a:lnTo>
                  <a:pt x="29" y="149"/>
                </a:lnTo>
                <a:lnTo>
                  <a:pt x="22" y="153"/>
                </a:lnTo>
                <a:lnTo>
                  <a:pt x="15" y="160"/>
                </a:lnTo>
                <a:lnTo>
                  <a:pt x="10" y="169"/>
                </a:lnTo>
                <a:lnTo>
                  <a:pt x="6" y="177"/>
                </a:lnTo>
                <a:lnTo>
                  <a:pt x="3" y="186"/>
                </a:lnTo>
                <a:lnTo>
                  <a:pt x="0" y="185"/>
                </a:lnTo>
                <a:lnTo>
                  <a:pt x="0" y="185"/>
                </a:lnTo>
                <a:lnTo>
                  <a:pt x="0" y="172"/>
                </a:lnTo>
                <a:lnTo>
                  <a:pt x="3" y="159"/>
                </a:lnTo>
                <a:lnTo>
                  <a:pt x="9" y="146"/>
                </a:lnTo>
                <a:lnTo>
                  <a:pt x="15" y="134"/>
                </a:lnTo>
                <a:lnTo>
                  <a:pt x="15" y="134"/>
                </a:lnTo>
                <a:lnTo>
                  <a:pt x="13" y="120"/>
                </a:lnTo>
                <a:lnTo>
                  <a:pt x="12" y="105"/>
                </a:lnTo>
                <a:lnTo>
                  <a:pt x="13" y="91"/>
                </a:lnTo>
                <a:lnTo>
                  <a:pt x="15" y="76"/>
                </a:lnTo>
                <a:lnTo>
                  <a:pt x="17" y="62"/>
                </a:lnTo>
                <a:lnTo>
                  <a:pt x="20" y="49"/>
                </a:lnTo>
                <a:lnTo>
                  <a:pt x="26" y="34"/>
                </a:lnTo>
                <a:lnTo>
                  <a:pt x="32" y="21"/>
                </a:lnTo>
                <a:lnTo>
                  <a:pt x="32" y="21"/>
                </a:lnTo>
                <a:lnTo>
                  <a:pt x="25" y="16"/>
                </a:lnTo>
                <a:lnTo>
                  <a:pt x="23" y="13"/>
                </a:lnTo>
                <a:lnTo>
                  <a:pt x="23" y="10"/>
                </a:lnTo>
                <a:lnTo>
                  <a:pt x="23" y="10"/>
                </a:lnTo>
                <a:lnTo>
                  <a:pt x="49" y="5"/>
                </a:lnTo>
                <a:lnTo>
                  <a:pt x="77" y="3"/>
                </a:lnTo>
                <a:lnTo>
                  <a:pt x="103" y="1"/>
                </a:lnTo>
                <a:lnTo>
                  <a:pt x="127" y="0"/>
                </a:lnTo>
                <a:lnTo>
                  <a:pt x="152" y="1"/>
                </a:lnTo>
                <a:lnTo>
                  <a:pt x="176" y="3"/>
                </a:lnTo>
                <a:lnTo>
                  <a:pt x="200" y="5"/>
                </a:lnTo>
                <a:lnTo>
                  <a:pt x="223" y="11"/>
                </a:lnTo>
                <a:lnTo>
                  <a:pt x="223" y="11"/>
                </a:lnTo>
                <a:lnTo>
                  <a:pt x="257" y="30"/>
                </a:lnTo>
                <a:lnTo>
                  <a:pt x="292" y="52"/>
                </a:lnTo>
                <a:lnTo>
                  <a:pt x="324" y="73"/>
                </a:lnTo>
                <a:lnTo>
                  <a:pt x="356" y="95"/>
                </a:lnTo>
                <a:lnTo>
                  <a:pt x="356" y="95"/>
                </a:lnTo>
                <a:lnTo>
                  <a:pt x="347" y="95"/>
                </a:lnTo>
                <a:lnTo>
                  <a:pt x="343" y="96"/>
                </a:lnTo>
                <a:lnTo>
                  <a:pt x="341" y="98"/>
                </a:lnTo>
                <a:lnTo>
                  <a:pt x="343" y="101"/>
                </a:lnTo>
                <a:lnTo>
                  <a:pt x="343" y="101"/>
                </a:lnTo>
                <a:lnTo>
                  <a:pt x="351" y="108"/>
                </a:lnTo>
                <a:lnTo>
                  <a:pt x="360" y="112"/>
                </a:lnTo>
                <a:lnTo>
                  <a:pt x="369" y="117"/>
                </a:lnTo>
                <a:lnTo>
                  <a:pt x="377" y="120"/>
                </a:lnTo>
                <a:lnTo>
                  <a:pt x="377" y="120"/>
                </a:lnTo>
                <a:lnTo>
                  <a:pt x="380" y="125"/>
                </a:lnTo>
                <a:lnTo>
                  <a:pt x="380" y="130"/>
                </a:lnTo>
                <a:lnTo>
                  <a:pt x="380" y="133"/>
                </a:lnTo>
                <a:lnTo>
                  <a:pt x="380" y="133"/>
                </a:lnTo>
                <a:lnTo>
                  <a:pt x="379" y="134"/>
                </a:lnTo>
                <a:lnTo>
                  <a:pt x="377" y="134"/>
                </a:lnTo>
                <a:lnTo>
                  <a:pt x="376" y="140"/>
                </a:lnTo>
                <a:lnTo>
                  <a:pt x="379" y="157"/>
                </a:lnTo>
                <a:lnTo>
                  <a:pt x="379" y="157"/>
                </a:lnTo>
                <a:lnTo>
                  <a:pt x="371" y="150"/>
                </a:lnTo>
                <a:lnTo>
                  <a:pt x="361" y="144"/>
                </a:lnTo>
                <a:lnTo>
                  <a:pt x="351" y="141"/>
                </a:lnTo>
                <a:lnTo>
                  <a:pt x="340" y="140"/>
                </a:lnTo>
                <a:lnTo>
                  <a:pt x="340" y="140"/>
                </a:lnTo>
                <a:lnTo>
                  <a:pt x="330" y="141"/>
                </a:lnTo>
                <a:lnTo>
                  <a:pt x="319" y="144"/>
                </a:lnTo>
                <a:lnTo>
                  <a:pt x="309" y="150"/>
                </a:lnTo>
                <a:lnTo>
                  <a:pt x="302" y="156"/>
                </a:lnTo>
                <a:lnTo>
                  <a:pt x="295" y="164"/>
                </a:lnTo>
                <a:lnTo>
                  <a:pt x="291" y="173"/>
                </a:lnTo>
                <a:lnTo>
                  <a:pt x="286" y="183"/>
                </a:lnTo>
                <a:lnTo>
                  <a:pt x="286" y="195"/>
                </a:lnTo>
                <a:lnTo>
                  <a:pt x="286" y="195"/>
                </a:lnTo>
                <a:lnTo>
                  <a:pt x="286" y="202"/>
                </a:lnTo>
                <a:lnTo>
                  <a:pt x="111" y="202"/>
                </a:lnTo>
                <a:lnTo>
                  <a:pt x="111" y="202"/>
                </a:lnTo>
                <a:lnTo>
                  <a:pt x="113" y="195"/>
                </a:lnTo>
                <a:lnTo>
                  <a:pt x="113" y="195"/>
                </a:lnTo>
                <a:close/>
                <a:moveTo>
                  <a:pt x="298" y="195"/>
                </a:moveTo>
                <a:lnTo>
                  <a:pt x="298" y="195"/>
                </a:lnTo>
                <a:lnTo>
                  <a:pt x="299" y="186"/>
                </a:lnTo>
                <a:lnTo>
                  <a:pt x="301" y="179"/>
                </a:lnTo>
                <a:lnTo>
                  <a:pt x="305" y="172"/>
                </a:lnTo>
                <a:lnTo>
                  <a:pt x="311" y="164"/>
                </a:lnTo>
                <a:lnTo>
                  <a:pt x="317" y="160"/>
                </a:lnTo>
                <a:lnTo>
                  <a:pt x="324" y="156"/>
                </a:lnTo>
                <a:lnTo>
                  <a:pt x="331" y="153"/>
                </a:lnTo>
                <a:lnTo>
                  <a:pt x="340" y="153"/>
                </a:lnTo>
                <a:lnTo>
                  <a:pt x="340" y="153"/>
                </a:lnTo>
                <a:lnTo>
                  <a:pt x="348" y="153"/>
                </a:lnTo>
                <a:lnTo>
                  <a:pt x="357" y="156"/>
                </a:lnTo>
                <a:lnTo>
                  <a:pt x="364" y="160"/>
                </a:lnTo>
                <a:lnTo>
                  <a:pt x="370" y="164"/>
                </a:lnTo>
                <a:lnTo>
                  <a:pt x="376" y="172"/>
                </a:lnTo>
                <a:lnTo>
                  <a:pt x="379" y="179"/>
                </a:lnTo>
                <a:lnTo>
                  <a:pt x="382" y="186"/>
                </a:lnTo>
                <a:lnTo>
                  <a:pt x="383" y="195"/>
                </a:lnTo>
                <a:lnTo>
                  <a:pt x="383" y="195"/>
                </a:lnTo>
                <a:lnTo>
                  <a:pt x="382" y="203"/>
                </a:lnTo>
                <a:lnTo>
                  <a:pt x="379" y="212"/>
                </a:lnTo>
                <a:lnTo>
                  <a:pt x="376" y="219"/>
                </a:lnTo>
                <a:lnTo>
                  <a:pt x="370" y="225"/>
                </a:lnTo>
                <a:lnTo>
                  <a:pt x="364" y="229"/>
                </a:lnTo>
                <a:lnTo>
                  <a:pt x="357" y="234"/>
                </a:lnTo>
                <a:lnTo>
                  <a:pt x="348" y="237"/>
                </a:lnTo>
                <a:lnTo>
                  <a:pt x="340" y="237"/>
                </a:lnTo>
                <a:lnTo>
                  <a:pt x="340" y="237"/>
                </a:lnTo>
                <a:lnTo>
                  <a:pt x="331" y="237"/>
                </a:lnTo>
                <a:lnTo>
                  <a:pt x="324" y="234"/>
                </a:lnTo>
                <a:lnTo>
                  <a:pt x="317" y="229"/>
                </a:lnTo>
                <a:lnTo>
                  <a:pt x="311" y="225"/>
                </a:lnTo>
                <a:lnTo>
                  <a:pt x="305" y="219"/>
                </a:lnTo>
                <a:lnTo>
                  <a:pt x="301" y="212"/>
                </a:lnTo>
                <a:lnTo>
                  <a:pt x="299" y="203"/>
                </a:lnTo>
                <a:lnTo>
                  <a:pt x="298" y="195"/>
                </a:lnTo>
                <a:lnTo>
                  <a:pt x="298" y="195"/>
                </a:lnTo>
                <a:close/>
                <a:moveTo>
                  <a:pt x="15" y="195"/>
                </a:moveTo>
                <a:lnTo>
                  <a:pt x="15" y="195"/>
                </a:lnTo>
                <a:lnTo>
                  <a:pt x="16" y="186"/>
                </a:lnTo>
                <a:lnTo>
                  <a:pt x="19" y="179"/>
                </a:lnTo>
                <a:lnTo>
                  <a:pt x="22" y="172"/>
                </a:lnTo>
                <a:lnTo>
                  <a:pt x="28" y="164"/>
                </a:lnTo>
                <a:lnTo>
                  <a:pt x="33" y="160"/>
                </a:lnTo>
                <a:lnTo>
                  <a:pt x="41" y="156"/>
                </a:lnTo>
                <a:lnTo>
                  <a:pt x="49" y="153"/>
                </a:lnTo>
                <a:lnTo>
                  <a:pt x="58" y="153"/>
                </a:lnTo>
                <a:lnTo>
                  <a:pt x="58" y="153"/>
                </a:lnTo>
                <a:lnTo>
                  <a:pt x="65" y="153"/>
                </a:lnTo>
                <a:lnTo>
                  <a:pt x="74" y="156"/>
                </a:lnTo>
                <a:lnTo>
                  <a:pt x="81" y="160"/>
                </a:lnTo>
                <a:lnTo>
                  <a:pt x="87" y="164"/>
                </a:lnTo>
                <a:lnTo>
                  <a:pt x="93" y="172"/>
                </a:lnTo>
                <a:lnTo>
                  <a:pt x="97" y="179"/>
                </a:lnTo>
                <a:lnTo>
                  <a:pt x="98" y="186"/>
                </a:lnTo>
                <a:lnTo>
                  <a:pt x="100" y="195"/>
                </a:lnTo>
                <a:lnTo>
                  <a:pt x="100" y="195"/>
                </a:lnTo>
                <a:lnTo>
                  <a:pt x="98" y="203"/>
                </a:lnTo>
                <a:lnTo>
                  <a:pt x="97" y="212"/>
                </a:lnTo>
                <a:lnTo>
                  <a:pt x="93" y="219"/>
                </a:lnTo>
                <a:lnTo>
                  <a:pt x="87" y="225"/>
                </a:lnTo>
                <a:lnTo>
                  <a:pt x="81" y="229"/>
                </a:lnTo>
                <a:lnTo>
                  <a:pt x="74" y="234"/>
                </a:lnTo>
                <a:lnTo>
                  <a:pt x="65" y="237"/>
                </a:lnTo>
                <a:lnTo>
                  <a:pt x="58" y="237"/>
                </a:lnTo>
                <a:lnTo>
                  <a:pt x="58" y="237"/>
                </a:lnTo>
                <a:lnTo>
                  <a:pt x="49" y="237"/>
                </a:lnTo>
                <a:lnTo>
                  <a:pt x="41" y="234"/>
                </a:lnTo>
                <a:lnTo>
                  <a:pt x="33" y="229"/>
                </a:lnTo>
                <a:lnTo>
                  <a:pt x="28" y="225"/>
                </a:lnTo>
                <a:lnTo>
                  <a:pt x="22" y="219"/>
                </a:lnTo>
                <a:lnTo>
                  <a:pt x="19" y="212"/>
                </a:lnTo>
                <a:lnTo>
                  <a:pt x="16" y="203"/>
                </a:lnTo>
                <a:lnTo>
                  <a:pt x="15" y="195"/>
                </a:lnTo>
                <a:lnTo>
                  <a:pt x="15" y="195"/>
                </a:lnTo>
                <a:close/>
              </a:path>
            </a:pathLst>
          </a:custGeom>
          <a:solidFill>
            <a:schemeClr val="bg2"/>
          </a:solidFill>
          <a:ln w="9525">
            <a:noFill/>
            <a:round/>
            <a:headEnd/>
            <a:tailEnd/>
          </a:ln>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fr-BE" sz="1662" b="0" kern="0" dirty="0">
              <a:solidFill>
                <a:sysClr val="windowText" lastClr="000000"/>
              </a:solidFill>
            </a:endParaRPr>
          </a:p>
        </p:txBody>
      </p:sp>
      <p:cxnSp>
        <p:nvCxnSpPr>
          <p:cNvPr id="65" name="Straight Connector 64"/>
          <p:cNvCxnSpPr/>
          <p:nvPr/>
        </p:nvCxnSpPr>
        <p:spPr>
          <a:xfrm flipV="1">
            <a:off x="3670667" y="4198625"/>
            <a:ext cx="213946" cy="313592"/>
          </a:xfrm>
          <a:prstGeom prst="line">
            <a:avLst/>
          </a:prstGeom>
          <a:ln w="9525">
            <a:solidFill>
              <a:schemeClr val="accent3"/>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29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91" y="570837"/>
            <a:ext cx="8574491" cy="690366"/>
          </a:xfrm>
        </p:spPr>
        <p:txBody>
          <a:bodyPr vert="horz" lIns="0" tIns="0" rIns="0" bIns="0" rtlCol="0" anchor="t" anchorCtr="0">
            <a:noAutofit/>
          </a:bodyPr>
          <a:lstStyle/>
          <a:p>
            <a:r>
              <a:rPr lang="fr-BE" b="1" dirty="0">
                <a:latin typeface="Arial" panose="020B0604020202020204" pitchFamily="34" charset="0"/>
                <a:cs typeface="Arial" panose="020B0604020202020204" pitchFamily="34" charset="0"/>
              </a:rPr>
              <a:t>Une vision concertée de la mobilité doit s'appuyer sur la combinaison de trois éléments forts</a:t>
            </a:r>
          </a:p>
        </p:txBody>
      </p:sp>
      <p:sp>
        <p:nvSpPr>
          <p:cNvPr id="19" name="Isosceles Triangle 18"/>
          <p:cNvSpPr>
            <a:spLocks/>
          </p:cNvSpPr>
          <p:nvPr/>
        </p:nvSpPr>
        <p:spPr>
          <a:xfrm>
            <a:off x="628820" y="1634340"/>
            <a:ext cx="7864846" cy="693920"/>
          </a:xfrm>
          <a:prstGeom prst="triangle">
            <a:avLst/>
          </a:prstGeom>
          <a:solidFill>
            <a:schemeClr val="accent3"/>
          </a:solidFill>
          <a:ln w="9525" cmpd="sng">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fr-BE" sz="1200" dirty="0">
              <a:solidFill>
                <a:schemeClr val="bg1"/>
              </a:solidFill>
            </a:endParaRPr>
          </a:p>
        </p:txBody>
      </p:sp>
      <p:sp>
        <p:nvSpPr>
          <p:cNvPr id="20" name="Trapezoid 19"/>
          <p:cNvSpPr>
            <a:spLocks/>
          </p:cNvSpPr>
          <p:nvPr/>
        </p:nvSpPr>
        <p:spPr>
          <a:xfrm>
            <a:off x="872860" y="5381749"/>
            <a:ext cx="7376764" cy="166124"/>
          </a:xfrm>
          <a:prstGeom prst="trapezoid">
            <a:avLst>
              <a:gd name="adj" fmla="val 0"/>
            </a:avLst>
          </a:prstGeom>
          <a:solidFill>
            <a:schemeClr val="accent3"/>
          </a:solidFill>
          <a:ln w="9525" cmpd="sng">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0" dirty="0">
              <a:solidFill>
                <a:schemeClr val="bg1"/>
              </a:solidFill>
              <a:cs typeface="Arial" pitchFamily="34" charset="0"/>
            </a:endParaRPr>
          </a:p>
        </p:txBody>
      </p:sp>
      <p:sp>
        <p:nvSpPr>
          <p:cNvPr id="21" name="Trapezoid 20"/>
          <p:cNvSpPr>
            <a:spLocks/>
          </p:cNvSpPr>
          <p:nvPr/>
        </p:nvSpPr>
        <p:spPr>
          <a:xfrm>
            <a:off x="628820" y="5591414"/>
            <a:ext cx="7864846" cy="166124"/>
          </a:xfrm>
          <a:prstGeom prst="trapezoid">
            <a:avLst>
              <a:gd name="adj" fmla="val 0"/>
            </a:avLst>
          </a:prstGeom>
          <a:solidFill>
            <a:schemeClr val="accent3"/>
          </a:solidFill>
          <a:ln w="9525" cmpd="sng">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0" dirty="0">
              <a:solidFill>
                <a:schemeClr val="bg1"/>
              </a:solidFill>
              <a:cs typeface="Arial" pitchFamily="34" charset="0"/>
            </a:endParaRPr>
          </a:p>
        </p:txBody>
      </p:sp>
      <p:sp>
        <p:nvSpPr>
          <p:cNvPr id="5" name="TextBox 4"/>
          <p:cNvSpPr txBox="1"/>
          <p:nvPr/>
        </p:nvSpPr>
        <p:spPr>
          <a:xfrm>
            <a:off x="2663708" y="1985407"/>
            <a:ext cx="3795075" cy="242952"/>
          </a:xfrm>
          <a:prstGeom prst="rect">
            <a:avLst/>
          </a:prstGeom>
          <a:noFill/>
          <a:ln w="9525">
            <a:noFill/>
          </a:ln>
        </p:spPr>
        <p:txBody>
          <a:bodyPr vert="horz" wrap="square" lIns="0" tIns="0" rIns="0" bIns="0" rtlCol="0" anchor="ctr">
            <a:spAutoFit/>
          </a:bodyPr>
          <a:lstStyle/>
          <a:p>
            <a:pPr algn="ctr">
              <a:lnSpc>
                <a:spcPct val="90000"/>
              </a:lnSpc>
              <a:buSzPct val="100000"/>
            </a:pPr>
            <a:r>
              <a:rPr lang="fr-BE" sz="1754" dirty="0">
                <a:solidFill>
                  <a:schemeClr val="bg1"/>
                </a:solidFill>
                <a:latin typeface="+mn-lt"/>
                <a:cs typeface="Arial" pitchFamily="34" charset="0"/>
              </a:rPr>
              <a:t>Vision concertée de la mobilité</a:t>
            </a:r>
          </a:p>
        </p:txBody>
      </p:sp>
      <p:sp>
        <p:nvSpPr>
          <p:cNvPr id="16" name="Textframe 4"/>
          <p:cNvSpPr txBox="1">
            <a:spLocks/>
          </p:cNvSpPr>
          <p:nvPr/>
        </p:nvSpPr>
        <p:spPr>
          <a:xfrm>
            <a:off x="1405988" y="2757212"/>
            <a:ext cx="1675834" cy="2419382"/>
          </a:xfrm>
          <a:prstGeom prst="rect">
            <a:avLst/>
          </a:prstGeom>
          <a:solidFill>
            <a:schemeClr val="accent2"/>
          </a:solidFill>
          <a:ln w="9525">
            <a:noFill/>
          </a:ln>
        </p:spPr>
        <p:txBody>
          <a:bodyPr vert="horz" wrap="square" lIns="99692" tIns="199385" rIns="66462" bIns="99692" rtlCol="0">
            <a:noAutofit/>
          </a:bodyPr>
          <a:lstStyle/>
          <a:p>
            <a:pPr>
              <a:lnSpc>
                <a:spcPct val="90000"/>
              </a:lnSpc>
              <a:spcBef>
                <a:spcPts val="369"/>
              </a:spcBef>
              <a:buSzPct val="100000"/>
            </a:pPr>
            <a:r>
              <a:rPr lang="fr-BE" sz="1292" dirty="0">
                <a:latin typeface="+mn-lt"/>
                <a:cs typeface="Arial Narrow" pitchFamily="34" charset="0"/>
              </a:rPr>
              <a:t>Gouvernance forte</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donnant un signal politique fort</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à tous les acteurs</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réalisant un win-win entre les compétences et objectifs du fédéral et ceux des régions</a:t>
            </a:r>
          </a:p>
        </p:txBody>
      </p:sp>
      <p:sp>
        <p:nvSpPr>
          <p:cNvPr id="13" name="Textframe 4"/>
          <p:cNvSpPr txBox="1">
            <a:spLocks/>
          </p:cNvSpPr>
          <p:nvPr/>
        </p:nvSpPr>
        <p:spPr>
          <a:xfrm>
            <a:off x="3723327" y="2757212"/>
            <a:ext cx="1675834" cy="2419382"/>
          </a:xfrm>
          <a:prstGeom prst="rect">
            <a:avLst/>
          </a:prstGeom>
          <a:solidFill>
            <a:schemeClr val="accent2"/>
          </a:solidFill>
          <a:ln w="9525">
            <a:noFill/>
          </a:ln>
        </p:spPr>
        <p:txBody>
          <a:bodyPr vert="horz" wrap="square" lIns="99692" tIns="199385" rIns="66462" bIns="99692" rtlCol="0">
            <a:noAutofit/>
          </a:bodyPr>
          <a:lstStyle/>
          <a:p>
            <a:pPr>
              <a:lnSpc>
                <a:spcPct val="90000"/>
              </a:lnSpc>
              <a:spcBef>
                <a:spcPts val="369"/>
              </a:spcBef>
              <a:buSzPct val="100000"/>
            </a:pPr>
            <a:r>
              <a:rPr lang="fr-BE" sz="1292" dirty="0">
                <a:latin typeface="+mn-lt"/>
                <a:cs typeface="Arial Narrow" pitchFamily="34" charset="0"/>
              </a:rPr>
              <a:t>Eléments constitutifs de la vision</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un nombre limité de thèmes porteurs</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demandant une réflexion de fond</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sur le moyen à long terme</a:t>
            </a:r>
          </a:p>
          <a:p>
            <a:pPr>
              <a:lnSpc>
                <a:spcPct val="90000"/>
              </a:lnSpc>
              <a:spcBef>
                <a:spcPts val="369"/>
              </a:spcBef>
              <a:buSzPct val="100000"/>
            </a:pPr>
            <a:endParaRPr lang="fr-BE" sz="1292" b="0" dirty="0">
              <a:latin typeface="+mn-lt"/>
              <a:cs typeface="Arial Narrow" pitchFamily="34" charset="0"/>
            </a:endParaRPr>
          </a:p>
        </p:txBody>
      </p:sp>
      <p:sp>
        <p:nvSpPr>
          <p:cNvPr id="10" name="Textframe 4"/>
          <p:cNvSpPr txBox="1">
            <a:spLocks/>
          </p:cNvSpPr>
          <p:nvPr/>
        </p:nvSpPr>
        <p:spPr>
          <a:xfrm>
            <a:off x="6040666" y="2757212"/>
            <a:ext cx="1675834" cy="2419382"/>
          </a:xfrm>
          <a:prstGeom prst="rect">
            <a:avLst/>
          </a:prstGeom>
          <a:solidFill>
            <a:schemeClr val="accent2"/>
          </a:solidFill>
          <a:ln w="9525">
            <a:noFill/>
          </a:ln>
        </p:spPr>
        <p:txBody>
          <a:bodyPr vert="horz" wrap="square" lIns="99692" tIns="199385" rIns="66462" bIns="99692" rtlCol="0">
            <a:noAutofit/>
          </a:bodyPr>
          <a:lstStyle/>
          <a:p>
            <a:pPr>
              <a:lnSpc>
                <a:spcPct val="90000"/>
              </a:lnSpc>
              <a:spcBef>
                <a:spcPts val="369"/>
              </a:spcBef>
              <a:buSzPct val="100000"/>
            </a:pPr>
            <a:r>
              <a:rPr lang="fr-BE" sz="1292" dirty="0">
                <a:latin typeface="+mn-lt"/>
                <a:cs typeface="Arial Narrow" pitchFamily="34" charset="0"/>
              </a:rPr>
              <a:t>Suivi de projets emblématiques</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à court et moyen terme</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sur des thèmes clairs</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requérant des acteurs multi-régionaux</a:t>
            </a:r>
          </a:p>
          <a:p>
            <a:pPr marL="151915" lvl="1" indent="-151915">
              <a:lnSpc>
                <a:spcPct val="90000"/>
              </a:lnSpc>
              <a:spcBef>
                <a:spcPts val="369"/>
              </a:spcBef>
              <a:buSzPct val="100000"/>
              <a:buFont typeface="Arial Narrow"/>
              <a:buChar char="&gt;"/>
            </a:pPr>
            <a:r>
              <a:rPr lang="fr-BE" sz="1292" b="0" dirty="0">
                <a:latin typeface="+mn-lt"/>
                <a:cs typeface="Arial Narrow" pitchFamily="34" charset="0"/>
              </a:rPr>
              <a:t>pour démontrer que le système fonctionne</a:t>
            </a:r>
          </a:p>
        </p:txBody>
      </p:sp>
      <p:sp>
        <p:nvSpPr>
          <p:cNvPr id="17" name="AutoShape 8"/>
          <p:cNvSpPr>
            <a:spLocks/>
          </p:cNvSpPr>
          <p:nvPr/>
        </p:nvSpPr>
        <p:spPr bwMode="auto">
          <a:xfrm>
            <a:off x="1163938"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18" name="AutoShape 9"/>
          <p:cNvSpPr>
            <a:spLocks/>
          </p:cNvSpPr>
          <p:nvPr/>
        </p:nvSpPr>
        <p:spPr bwMode="auto">
          <a:xfrm flipH="1">
            <a:off x="3162645"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14" name="AutoShape 8"/>
          <p:cNvSpPr>
            <a:spLocks/>
          </p:cNvSpPr>
          <p:nvPr/>
        </p:nvSpPr>
        <p:spPr bwMode="auto">
          <a:xfrm>
            <a:off x="3481278"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15" name="AutoShape 9"/>
          <p:cNvSpPr>
            <a:spLocks/>
          </p:cNvSpPr>
          <p:nvPr/>
        </p:nvSpPr>
        <p:spPr bwMode="auto">
          <a:xfrm flipH="1">
            <a:off x="5479984"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11" name="AutoShape 8"/>
          <p:cNvSpPr>
            <a:spLocks/>
          </p:cNvSpPr>
          <p:nvPr/>
        </p:nvSpPr>
        <p:spPr bwMode="auto">
          <a:xfrm>
            <a:off x="5798616"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12" name="AutoShape 9"/>
          <p:cNvSpPr>
            <a:spLocks/>
          </p:cNvSpPr>
          <p:nvPr/>
        </p:nvSpPr>
        <p:spPr bwMode="auto">
          <a:xfrm flipH="1">
            <a:off x="7797323" y="2465435"/>
            <a:ext cx="161226" cy="2790695"/>
          </a:xfrm>
          <a:prstGeom prst="rightBracket">
            <a:avLst>
              <a:gd name="adj" fmla="val 0"/>
            </a:avLst>
          </a:prstGeom>
          <a:noFill/>
          <a:ln w="22225">
            <a:solidFill>
              <a:schemeClr val="accent3"/>
            </a:solidFill>
            <a:round/>
            <a:headEnd/>
            <a:tailEnd/>
          </a:ln>
          <a:effectLst/>
        </p:spPr>
        <p:txBody>
          <a:bodyPr wrap="none" lIns="132923" tIns="0" rIns="66462" bIns="0" anchor="ctr"/>
          <a:lstStyle/>
          <a:p>
            <a:endParaRPr lang="fr-BE" sz="1200" dirty="0">
              <a:latin typeface="+mn-lt"/>
              <a:cs typeface="Arial" pitchFamily="34" charset="0"/>
            </a:endParaRPr>
          </a:p>
        </p:txBody>
      </p:sp>
      <p:sp>
        <p:nvSpPr>
          <p:cNvPr id="23" name="RbNavigator"/>
          <p:cNvSpPr txBox="1">
            <a:spLocks/>
          </p:cNvSpPr>
          <p:nvPr/>
        </p:nvSpPr>
        <p:spPr>
          <a:xfrm>
            <a:off x="1405988" y="2465433"/>
            <a:ext cx="253218" cy="253218"/>
          </a:xfrm>
          <a:prstGeom prst="rect">
            <a:avLst/>
          </a:prstGeom>
          <a:solidFill>
            <a:schemeClr val="accent3"/>
          </a:solidFill>
          <a:ln w="9525">
            <a:noFill/>
          </a:ln>
        </p:spPr>
        <p:txBody>
          <a:bodyPr vert="horz" wrap="none" lIns="0" tIns="0" rIns="0" bIns="0" rtlCol="0" anchor="ctr">
            <a:noAutofit/>
          </a:bodyPr>
          <a:lstStyle/>
          <a:p>
            <a:pPr algn="ctr">
              <a:lnSpc>
                <a:spcPct val="90000"/>
              </a:lnSpc>
              <a:spcBef>
                <a:spcPts val="369"/>
              </a:spcBef>
              <a:buClr>
                <a:srgbClr val="000000"/>
              </a:buClr>
              <a:buSzPct val="100000"/>
            </a:pPr>
            <a:r>
              <a:rPr kumimoji="1" lang="en-US" sz="1200" dirty="0">
                <a:solidFill>
                  <a:schemeClr val="bg1"/>
                </a:solidFill>
                <a:latin typeface="+mn-lt"/>
                <a:cs typeface="Arial Narrow" pitchFamily="34" charset="0"/>
              </a:rPr>
              <a:t>1</a:t>
            </a:r>
          </a:p>
        </p:txBody>
      </p:sp>
      <p:sp>
        <p:nvSpPr>
          <p:cNvPr id="24" name="RbNavigator"/>
          <p:cNvSpPr txBox="1">
            <a:spLocks/>
          </p:cNvSpPr>
          <p:nvPr/>
        </p:nvSpPr>
        <p:spPr>
          <a:xfrm>
            <a:off x="3723327" y="2465433"/>
            <a:ext cx="253218" cy="253218"/>
          </a:xfrm>
          <a:prstGeom prst="rect">
            <a:avLst/>
          </a:prstGeom>
          <a:solidFill>
            <a:schemeClr val="accent3"/>
          </a:solidFill>
          <a:ln w="9525">
            <a:noFill/>
          </a:ln>
        </p:spPr>
        <p:txBody>
          <a:bodyPr vert="horz" wrap="none" lIns="0" tIns="0" rIns="0" bIns="0" rtlCol="0" anchor="ctr">
            <a:noAutofit/>
          </a:bodyPr>
          <a:lstStyle/>
          <a:p>
            <a:pPr algn="ctr">
              <a:lnSpc>
                <a:spcPct val="90000"/>
              </a:lnSpc>
              <a:spcBef>
                <a:spcPts val="369"/>
              </a:spcBef>
              <a:buClr>
                <a:srgbClr val="000000"/>
              </a:buClr>
              <a:buSzPct val="100000"/>
            </a:pPr>
            <a:r>
              <a:rPr kumimoji="1" lang="en-US" sz="1200" dirty="0">
                <a:solidFill>
                  <a:schemeClr val="bg1"/>
                </a:solidFill>
                <a:latin typeface="+mn-lt"/>
                <a:cs typeface="Arial Narrow" pitchFamily="34" charset="0"/>
              </a:rPr>
              <a:t>2</a:t>
            </a:r>
          </a:p>
        </p:txBody>
      </p:sp>
      <p:sp>
        <p:nvSpPr>
          <p:cNvPr id="25" name="RbNavigator"/>
          <p:cNvSpPr txBox="1">
            <a:spLocks/>
          </p:cNvSpPr>
          <p:nvPr/>
        </p:nvSpPr>
        <p:spPr>
          <a:xfrm>
            <a:off x="6040665" y="2465433"/>
            <a:ext cx="253218" cy="253218"/>
          </a:xfrm>
          <a:prstGeom prst="rect">
            <a:avLst/>
          </a:prstGeom>
          <a:solidFill>
            <a:schemeClr val="accent3"/>
          </a:solidFill>
          <a:ln w="9525">
            <a:noFill/>
          </a:ln>
        </p:spPr>
        <p:txBody>
          <a:bodyPr vert="horz" wrap="none" lIns="0" tIns="0" rIns="0" bIns="0" rtlCol="0" anchor="ctr">
            <a:noAutofit/>
          </a:bodyPr>
          <a:lstStyle/>
          <a:p>
            <a:pPr algn="ctr">
              <a:lnSpc>
                <a:spcPct val="90000"/>
              </a:lnSpc>
              <a:spcBef>
                <a:spcPts val="369"/>
              </a:spcBef>
              <a:buClr>
                <a:srgbClr val="000000"/>
              </a:buClr>
              <a:buSzPct val="100000"/>
            </a:pPr>
            <a:r>
              <a:rPr kumimoji="1" lang="en-US" sz="1200" dirty="0">
                <a:solidFill>
                  <a:schemeClr val="bg1"/>
                </a:solidFill>
                <a:latin typeface="+mn-lt"/>
                <a:cs typeface="Arial Narrow" pitchFamily="34" charset="0"/>
              </a:rPr>
              <a:t>3</a:t>
            </a:r>
          </a:p>
        </p:txBody>
      </p:sp>
      <p:sp>
        <p:nvSpPr>
          <p:cNvPr id="22" name="TextBox 21"/>
          <p:cNvSpPr txBox="1"/>
          <p:nvPr/>
        </p:nvSpPr>
        <p:spPr>
          <a:xfrm>
            <a:off x="1684912" y="2508968"/>
            <a:ext cx="1396913" cy="166199"/>
          </a:xfrm>
          <a:prstGeom prst="rect">
            <a:avLst/>
          </a:prstGeom>
          <a:noFill/>
          <a:ln w="9525">
            <a:noFill/>
          </a:ln>
        </p:spPr>
        <p:txBody>
          <a:bodyPr vert="horz" wrap="square" lIns="0" tIns="0" rIns="0" bIns="0" rtlCol="0" anchor="ctr">
            <a:spAutoFit/>
          </a:bodyPr>
          <a:lstStyle/>
          <a:p>
            <a:pPr>
              <a:lnSpc>
                <a:spcPct val="90000"/>
              </a:lnSpc>
              <a:buSzPct val="100000"/>
            </a:pPr>
            <a:r>
              <a:rPr lang="fr-BE" sz="1200" dirty="0">
                <a:solidFill>
                  <a:schemeClr val="accent3"/>
                </a:solidFill>
                <a:latin typeface="+mn-lt"/>
                <a:cs typeface="Arial" pitchFamily="34" charset="0"/>
              </a:rPr>
              <a:t>Gouvernance</a:t>
            </a:r>
          </a:p>
        </p:txBody>
      </p:sp>
      <p:sp>
        <p:nvSpPr>
          <p:cNvPr id="26" name="TextBox 25"/>
          <p:cNvSpPr txBox="1"/>
          <p:nvPr/>
        </p:nvSpPr>
        <p:spPr>
          <a:xfrm>
            <a:off x="4002250" y="2508968"/>
            <a:ext cx="1396913" cy="166199"/>
          </a:xfrm>
          <a:prstGeom prst="rect">
            <a:avLst/>
          </a:prstGeom>
          <a:noFill/>
          <a:ln w="9525">
            <a:noFill/>
          </a:ln>
        </p:spPr>
        <p:txBody>
          <a:bodyPr vert="horz" wrap="square" lIns="0" tIns="0" rIns="0" bIns="0" rtlCol="0" anchor="ctr">
            <a:spAutoFit/>
          </a:bodyPr>
          <a:lstStyle/>
          <a:p>
            <a:pPr>
              <a:lnSpc>
                <a:spcPct val="90000"/>
              </a:lnSpc>
              <a:buSzPct val="100000"/>
            </a:pPr>
            <a:r>
              <a:rPr lang="fr-BE" sz="1200" dirty="0">
                <a:solidFill>
                  <a:schemeClr val="accent3"/>
                </a:solidFill>
                <a:latin typeface="+mn-lt"/>
                <a:cs typeface="Arial" pitchFamily="34" charset="0"/>
              </a:rPr>
              <a:t>Périmètre clair</a:t>
            </a:r>
          </a:p>
        </p:txBody>
      </p:sp>
      <p:sp>
        <p:nvSpPr>
          <p:cNvPr id="27" name="TextBox 26"/>
          <p:cNvSpPr txBox="1"/>
          <p:nvPr/>
        </p:nvSpPr>
        <p:spPr>
          <a:xfrm>
            <a:off x="6319589" y="2508968"/>
            <a:ext cx="1396913" cy="166199"/>
          </a:xfrm>
          <a:prstGeom prst="rect">
            <a:avLst/>
          </a:prstGeom>
          <a:noFill/>
          <a:ln w="9525">
            <a:noFill/>
          </a:ln>
        </p:spPr>
        <p:txBody>
          <a:bodyPr vert="horz" wrap="square" lIns="0" tIns="0" rIns="0" bIns="0" rtlCol="0" anchor="ctr">
            <a:spAutoFit/>
          </a:bodyPr>
          <a:lstStyle/>
          <a:p>
            <a:pPr>
              <a:lnSpc>
                <a:spcPct val="90000"/>
              </a:lnSpc>
              <a:buSzPct val="100000"/>
            </a:pPr>
            <a:r>
              <a:rPr lang="fr-BE" sz="1200" dirty="0">
                <a:solidFill>
                  <a:schemeClr val="accent3"/>
                </a:solidFill>
                <a:latin typeface="+mn-lt"/>
                <a:cs typeface="Arial" pitchFamily="34" charset="0"/>
              </a:rPr>
              <a:t>Force d'exécution</a:t>
            </a:r>
          </a:p>
        </p:txBody>
      </p:sp>
    </p:spTree>
    <p:extLst>
      <p:ext uri="{BB962C8B-B14F-4D97-AF65-F5344CB8AC3E}">
        <p14:creationId xmlns:p14="http://schemas.microsoft.com/office/powerpoint/2010/main" val="34480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0" grpId="0" animBg="1"/>
      <p:bldP spid="17" grpId="0" animBg="1"/>
      <p:bldP spid="18" grpId="0" animBg="1"/>
      <p:bldP spid="14" grpId="0" animBg="1"/>
      <p:bldP spid="15" grpId="0" animBg="1"/>
      <p:bldP spid="11" grpId="0" animBg="1"/>
      <p:bldP spid="12" grpId="0" animBg="1"/>
      <p:bldP spid="23" grpId="0" animBg="1"/>
      <p:bldP spid="24" grpId="0" animBg="1"/>
      <p:bldP spid="25" grpId="0" animBg="1"/>
      <p:bldP spid="22"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582" y="1118288"/>
            <a:ext cx="4102936" cy="5251045"/>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216650" y="260648"/>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a:t>Mobilisation interne pour la recherche et la collecte d’informations</a:t>
            </a:r>
            <a:endParaRPr lang="en-US" sz="2585" b="1" dirty="0">
              <a:latin typeface="Arial" panose="020B0604020202020204" pitchFamily="34" charset="0"/>
              <a:ea typeface="+mn-ea"/>
              <a:cs typeface="Arial" panose="020B0604020202020204" pitchFamily="34" charset="0"/>
            </a:endParaRPr>
          </a:p>
        </p:txBody>
      </p:sp>
      <p:sp>
        <p:nvSpPr>
          <p:cNvPr id="6" name="Espace réservé du contenu 2"/>
          <p:cNvSpPr>
            <a:spLocks noGrp="1"/>
          </p:cNvSpPr>
          <p:nvPr>
            <p:ph idx="1"/>
          </p:nvPr>
        </p:nvSpPr>
        <p:spPr>
          <a:xfrm>
            <a:off x="255421" y="1916832"/>
            <a:ext cx="3812523" cy="3664080"/>
          </a:xfrm>
        </p:spPr>
        <p:txBody>
          <a:bodyPr vert="horz" wrap="square" lIns="0" tIns="0" rIns="0" bIns="0" rtlCol="0">
            <a:spAutoFit/>
          </a:bodyPr>
          <a:lstStyle/>
          <a:p>
            <a:pPr marL="285750" indent="-285750" fontAlgn="base">
              <a:spcAft>
                <a:spcPct val="0"/>
              </a:spcAft>
              <a:buFont typeface="Wingdings" panose="05000000000000000000" pitchFamily="2" charset="2"/>
              <a:buChar char="§"/>
            </a:pPr>
            <a:r>
              <a:rPr lang="en-US" sz="1800" dirty="0"/>
              <a:t>Large consultation </a:t>
            </a:r>
            <a:r>
              <a:rPr lang="en-US" sz="1800" dirty="0" err="1"/>
              <a:t>en</a:t>
            </a:r>
            <a:r>
              <a:rPr lang="en-US" sz="1800" dirty="0"/>
              <a:t> </a:t>
            </a:r>
            <a:r>
              <a:rPr lang="en-US" sz="1800" dirty="0" err="1"/>
              <a:t>vue</a:t>
            </a:r>
            <a:r>
              <a:rPr lang="en-US" sz="1800" dirty="0"/>
              <a:t> de la </a:t>
            </a:r>
            <a:r>
              <a:rPr lang="en-US" sz="1800" dirty="0" err="1"/>
              <a:t>préparation</a:t>
            </a:r>
            <a:r>
              <a:rPr lang="en-US" sz="1800" dirty="0"/>
              <a:t> de </a:t>
            </a:r>
            <a:r>
              <a:rPr lang="en-US" sz="1800" dirty="0" err="1"/>
              <a:t>nouvelles</a:t>
            </a:r>
            <a:r>
              <a:rPr lang="en-US" sz="1800" dirty="0"/>
              <a:t> initiatives </a:t>
            </a:r>
            <a:r>
              <a:rPr lang="en-US" sz="1800" dirty="0" err="1"/>
              <a:t>ou</a:t>
            </a:r>
            <a:r>
              <a:rPr lang="en-US" sz="1800" dirty="0"/>
              <a:t> de </a:t>
            </a:r>
            <a:r>
              <a:rPr lang="en-US" sz="1800" dirty="0" err="1"/>
              <a:t>nouvelles</a:t>
            </a:r>
            <a:r>
              <a:rPr lang="en-US" sz="1800" dirty="0"/>
              <a:t> </a:t>
            </a:r>
            <a:r>
              <a:rPr lang="en-US" sz="1800" dirty="0" err="1"/>
              <a:t>réglementations</a:t>
            </a:r>
            <a:r>
              <a:rPr lang="en-US" sz="1800" dirty="0" smtClean="0"/>
              <a:t>:</a:t>
            </a:r>
          </a:p>
          <a:p>
            <a:pPr marL="496888" lvl="1" indent="-231775" fontAlgn="base">
              <a:spcAft>
                <a:spcPct val="0"/>
              </a:spcAft>
              <a:buFont typeface="Arial" panose="020B0604020202020204" pitchFamily="34" charset="0"/>
              <a:buChar char="•"/>
            </a:pPr>
            <a:r>
              <a:rPr lang="nl-BE" sz="1800" dirty="0" smtClean="0"/>
              <a:t>les stakeholders</a:t>
            </a:r>
            <a:endParaRPr lang="nl-BE" sz="1800" dirty="0"/>
          </a:p>
          <a:p>
            <a:pPr marL="496888" lvl="1" indent="-231775" fontAlgn="base">
              <a:spcAft>
                <a:spcPct val="0"/>
              </a:spcAft>
              <a:buFont typeface="Arial" panose="020B0604020202020204" pitchFamily="34" charset="0"/>
              <a:buChar char="•"/>
            </a:pPr>
            <a:r>
              <a:rPr lang="nl-BE" sz="1800" dirty="0" smtClean="0"/>
              <a:t>les </a:t>
            </a:r>
            <a:r>
              <a:rPr lang="nl-BE" sz="1800" dirty="0" err="1"/>
              <a:t>groupements</a:t>
            </a:r>
            <a:r>
              <a:rPr lang="nl-BE" sz="1800" dirty="0"/>
              <a:t> </a:t>
            </a:r>
            <a:r>
              <a:rPr lang="nl-BE" sz="1800" dirty="0" err="1" smtClean="0"/>
              <a:t>d’intérêts</a:t>
            </a:r>
            <a:endParaRPr lang="nl-BE" sz="1800" dirty="0"/>
          </a:p>
          <a:p>
            <a:pPr marL="496888" lvl="1" indent="-231775" fontAlgn="base">
              <a:spcAft>
                <a:spcPct val="0"/>
              </a:spcAft>
              <a:buFont typeface="Arial" panose="020B0604020202020204" pitchFamily="34" charset="0"/>
              <a:buChar char="•"/>
            </a:pPr>
            <a:r>
              <a:rPr lang="nl-BE" sz="1800" dirty="0" smtClean="0"/>
              <a:t>les </a:t>
            </a:r>
            <a:r>
              <a:rPr lang="nl-BE" sz="1800" dirty="0" err="1"/>
              <a:t>autres</a:t>
            </a:r>
            <a:r>
              <a:rPr lang="nl-BE" sz="1800" dirty="0"/>
              <a:t> services </a:t>
            </a:r>
            <a:r>
              <a:rPr lang="nl-BE" sz="1800" dirty="0" err="1"/>
              <a:t>publics</a:t>
            </a:r>
            <a:r>
              <a:rPr lang="nl-BE" sz="1800" dirty="0"/>
              <a:t> </a:t>
            </a:r>
            <a:r>
              <a:rPr lang="nl-BE" sz="1800" dirty="0" err="1"/>
              <a:t>fédéraux</a:t>
            </a:r>
            <a:r>
              <a:rPr lang="nl-BE" sz="1800" dirty="0"/>
              <a:t> et </a:t>
            </a:r>
            <a:r>
              <a:rPr lang="nl-BE" sz="1800" dirty="0" err="1"/>
              <a:t>institutions</a:t>
            </a:r>
            <a:r>
              <a:rPr lang="nl-BE" sz="1800" dirty="0"/>
              <a:t> </a:t>
            </a:r>
            <a:r>
              <a:rPr lang="nl-BE" sz="1800" dirty="0" err="1"/>
              <a:t>concernés</a:t>
            </a:r>
            <a:r>
              <a:rPr lang="nl-BE" sz="1800" dirty="0"/>
              <a:t>.</a:t>
            </a:r>
          </a:p>
          <a:p>
            <a:pPr marL="285750" indent="-285750" fontAlgn="base">
              <a:spcAft>
                <a:spcPct val="0"/>
              </a:spcAft>
              <a:buFont typeface="Wingdings" panose="05000000000000000000" pitchFamily="2" charset="2"/>
              <a:buChar char="§"/>
            </a:pPr>
            <a:endParaRPr lang="nl-BE" sz="1800" dirty="0"/>
          </a:p>
          <a:p>
            <a:pPr marL="285750" indent="-285750" fontAlgn="base">
              <a:spcAft>
                <a:spcPct val="0"/>
              </a:spcAft>
              <a:buFont typeface="Wingdings" panose="05000000000000000000" pitchFamily="2" charset="2"/>
              <a:buChar char="§"/>
            </a:pPr>
            <a:r>
              <a:rPr lang="en-US" sz="1800" dirty="0"/>
              <a:t>Participation de </a:t>
            </a:r>
            <a:r>
              <a:rPr lang="en-US" sz="1800" dirty="0" err="1"/>
              <a:t>collaborateurs</a:t>
            </a:r>
            <a:r>
              <a:rPr lang="en-US" sz="1800" dirty="0"/>
              <a:t> aux </a:t>
            </a:r>
            <a:r>
              <a:rPr lang="en-US" sz="1800" dirty="0" err="1"/>
              <a:t>plateformes</a:t>
            </a:r>
            <a:r>
              <a:rPr lang="en-US" sz="1800" dirty="0"/>
              <a:t>, </a:t>
            </a:r>
            <a:r>
              <a:rPr lang="en-US" sz="1800" dirty="0" err="1"/>
              <a:t>organes</a:t>
            </a:r>
            <a:r>
              <a:rPr lang="en-US" sz="1800" dirty="0"/>
              <a:t> de concertation, etc. (</a:t>
            </a:r>
            <a:r>
              <a:rPr lang="en-US" sz="1800" dirty="0" err="1"/>
              <a:t>p.ex</a:t>
            </a:r>
            <a:r>
              <a:rPr lang="en-US" sz="1800" dirty="0"/>
              <a:t>. </a:t>
            </a:r>
            <a:r>
              <a:rPr lang="en-US" sz="1800" dirty="0" err="1"/>
              <a:t>plateforme</a:t>
            </a:r>
            <a:r>
              <a:rPr lang="en-US" sz="1800" dirty="0"/>
              <a:t> navigation de </a:t>
            </a:r>
            <a:r>
              <a:rPr lang="en-US" sz="1800" dirty="0" err="1"/>
              <a:t>plaisance</a:t>
            </a:r>
            <a:r>
              <a:rPr lang="en-US" sz="1800" dirty="0" smtClean="0"/>
              <a:t>)</a:t>
            </a:r>
            <a:r>
              <a:rPr lang="en-US" sz="1800" dirty="0"/>
              <a:t/>
            </a:r>
            <a:br>
              <a:rPr lang="en-US" sz="1800" dirty="0"/>
            </a:br>
            <a:r>
              <a:rPr lang="en-US" sz="1800" dirty="0"/>
              <a:t/>
            </a:r>
            <a:br>
              <a:rPr lang="en-US" sz="1800" dirty="0"/>
            </a:br>
            <a:endParaRPr lang="en-US" sz="1800" dirty="0"/>
          </a:p>
        </p:txBody>
      </p:sp>
      <p:sp>
        <p:nvSpPr>
          <p:cNvPr id="8" name="Espace réservé du contenu 2"/>
          <p:cNvSpPr txBox="1">
            <a:spLocks/>
          </p:cNvSpPr>
          <p:nvPr/>
        </p:nvSpPr>
        <p:spPr>
          <a:xfrm>
            <a:off x="251522" y="1333049"/>
            <a:ext cx="3921667" cy="36933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nSpc>
                <a:spcPct val="100000"/>
              </a:lnSpc>
            </a:pPr>
            <a:r>
              <a:rPr lang="nl-BE" sz="2400" b="1" i="1" dirty="0" smtClean="0"/>
              <a:t>Micro</a:t>
            </a:r>
            <a:endParaRPr lang="en-US" sz="2400" b="1" dirty="0"/>
          </a:p>
        </p:txBody>
      </p:sp>
      <p:sp>
        <p:nvSpPr>
          <p:cNvPr id="20" name="Rectangle 19"/>
          <p:cNvSpPr/>
          <p:nvPr/>
        </p:nvSpPr>
        <p:spPr>
          <a:xfrm>
            <a:off x="4439062" y="1177357"/>
            <a:ext cx="4320480" cy="5132904"/>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697759" y="1043957"/>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4638471" y="1333051"/>
            <a:ext cx="4037985" cy="481324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nl-BE" sz="2400" b="1" i="1" dirty="0" smtClean="0"/>
              <a:t>Macro</a:t>
            </a:r>
            <a:endParaRPr lang="nl-BE" sz="2400" b="1" i="1" dirty="0"/>
          </a:p>
          <a:p>
            <a:pPr>
              <a:lnSpc>
                <a:spcPct val="50000"/>
              </a:lnSpc>
            </a:pPr>
            <a:endParaRPr lang="en-US" sz="1477" dirty="0"/>
          </a:p>
          <a:p>
            <a:pPr>
              <a:lnSpc>
                <a:spcPct val="50000"/>
              </a:lnSpc>
            </a:pPr>
            <a:endParaRPr lang="en-US" sz="1477" dirty="0"/>
          </a:p>
          <a:p>
            <a:pPr marL="285750" indent="-285750">
              <a:lnSpc>
                <a:spcPct val="100000"/>
              </a:lnSpc>
              <a:buFont typeface="Wingdings" panose="05000000000000000000" pitchFamily="2" charset="2"/>
              <a:buChar char="§"/>
            </a:pPr>
            <a:r>
              <a:rPr lang="nl-BE" sz="1800" dirty="0" smtClean="0"/>
              <a:t>Analyse </a:t>
            </a:r>
            <a:r>
              <a:rPr lang="nl-BE" sz="1800" dirty="0"/>
              <a:t>de </a:t>
            </a:r>
            <a:r>
              <a:rPr lang="nl-BE" sz="1800" dirty="0" err="1"/>
              <a:t>l’input</a:t>
            </a:r>
            <a:r>
              <a:rPr lang="nl-BE" sz="1800" dirty="0"/>
              <a:t> extérieur </a:t>
            </a:r>
            <a:r>
              <a:rPr lang="nl-BE" sz="1800" dirty="0" err="1"/>
              <a:t>axée</a:t>
            </a:r>
            <a:r>
              <a:rPr lang="nl-BE" sz="1800" dirty="0"/>
              <a:t> </a:t>
            </a:r>
            <a:r>
              <a:rPr lang="nl-BE" sz="1800" dirty="0" err="1"/>
              <a:t>sur</a:t>
            </a:r>
            <a:r>
              <a:rPr lang="nl-BE" sz="1800" dirty="0"/>
              <a:t> 4 </a:t>
            </a:r>
            <a:r>
              <a:rPr lang="nl-BE" sz="1800" dirty="0" err="1"/>
              <a:t>piliers</a:t>
            </a:r>
            <a:r>
              <a:rPr lang="nl-BE" sz="1800" dirty="0" smtClean="0"/>
              <a:t>:</a:t>
            </a:r>
            <a:endParaRPr lang="en-US" sz="1800" dirty="0"/>
          </a:p>
          <a:p>
            <a:pPr marL="550863" lvl="1" indent="-285750">
              <a:lnSpc>
                <a:spcPct val="100000"/>
              </a:lnSpc>
              <a:buFont typeface="Arial" panose="020B0604020202020204" pitchFamily="34" charset="0"/>
              <a:buChar char="•"/>
            </a:pPr>
            <a:r>
              <a:rPr lang="nl-BE" sz="1800" dirty="0" smtClean="0"/>
              <a:t>Incident </a:t>
            </a:r>
            <a:r>
              <a:rPr lang="nl-BE" sz="1800" dirty="0"/>
              <a:t>management : </a:t>
            </a:r>
            <a:r>
              <a:rPr lang="fr-BE" sz="1800" dirty="0"/>
              <a:t>mesure et analyse des </a:t>
            </a:r>
            <a:r>
              <a:rPr lang="fr-BE" sz="1800" dirty="0" smtClean="0"/>
              <a:t>plaintes</a:t>
            </a:r>
          </a:p>
          <a:p>
            <a:pPr marL="550863" lvl="1" indent="-285750">
              <a:lnSpc>
                <a:spcPct val="100000"/>
              </a:lnSpc>
              <a:buFont typeface="Arial" panose="020B0604020202020204" pitchFamily="34" charset="0"/>
              <a:buChar char="•"/>
            </a:pPr>
            <a:r>
              <a:rPr lang="nl-BE" sz="1800" dirty="0" err="1" smtClean="0"/>
              <a:t>Qualité</a:t>
            </a:r>
            <a:r>
              <a:rPr lang="nl-BE" sz="1800" dirty="0" smtClean="0"/>
              <a:t> </a:t>
            </a:r>
            <a:r>
              <a:rPr lang="nl-BE" sz="1800" dirty="0"/>
              <a:t>de la </a:t>
            </a:r>
            <a:r>
              <a:rPr lang="nl-BE" sz="1800" dirty="0" err="1"/>
              <a:t>gestion</a:t>
            </a:r>
            <a:r>
              <a:rPr lang="nl-BE" sz="1800" dirty="0"/>
              <a:t> de </a:t>
            </a:r>
            <a:r>
              <a:rPr lang="nl-BE" sz="1800" dirty="0" err="1"/>
              <a:t>l’information</a:t>
            </a:r>
            <a:r>
              <a:rPr lang="nl-BE" sz="1800" dirty="0"/>
              <a:t>: </a:t>
            </a:r>
            <a:r>
              <a:rPr lang="nl-BE" sz="1800" dirty="0" err="1"/>
              <a:t>gestion</a:t>
            </a:r>
            <a:r>
              <a:rPr lang="nl-BE" sz="1800" dirty="0"/>
              <a:t> </a:t>
            </a:r>
            <a:r>
              <a:rPr lang="nl-BE" sz="1800" dirty="0" err="1"/>
              <a:t>centralisée</a:t>
            </a:r>
            <a:r>
              <a:rPr lang="nl-BE" sz="1800" dirty="0"/>
              <a:t> des </a:t>
            </a:r>
            <a:r>
              <a:rPr lang="nl-BE" sz="1800" dirty="0" err="1"/>
              <a:t>demandes</a:t>
            </a:r>
            <a:r>
              <a:rPr lang="nl-BE" sz="1800" dirty="0"/>
              <a:t> </a:t>
            </a:r>
            <a:r>
              <a:rPr lang="nl-BE" sz="1800" dirty="0" err="1" smtClean="0"/>
              <a:t>d’information</a:t>
            </a:r>
            <a:endParaRPr lang="en-US" sz="1800" dirty="0"/>
          </a:p>
          <a:p>
            <a:pPr marL="550863" lvl="1" indent="-285750">
              <a:lnSpc>
                <a:spcPct val="100000"/>
              </a:lnSpc>
              <a:buFont typeface="Arial" panose="020B0604020202020204" pitchFamily="34" charset="0"/>
              <a:buChar char="•"/>
            </a:pPr>
            <a:r>
              <a:rPr lang="fr-FR" sz="1800" dirty="0" err="1" smtClean="0"/>
              <a:t>Reputation</a:t>
            </a:r>
            <a:r>
              <a:rPr lang="fr-FR" sz="1800" dirty="0" smtClean="0"/>
              <a:t> </a:t>
            </a:r>
            <a:r>
              <a:rPr lang="fr-FR" sz="1800" dirty="0"/>
              <a:t>management : enquête auprès des </a:t>
            </a:r>
            <a:r>
              <a:rPr lang="fr-FR" sz="1800" dirty="0" err="1" smtClean="0"/>
              <a:t>stakeholders</a:t>
            </a:r>
            <a:endParaRPr lang="en-US" sz="1800" dirty="0"/>
          </a:p>
          <a:p>
            <a:pPr marL="550863" lvl="1" indent="-285750">
              <a:lnSpc>
                <a:spcPct val="100000"/>
              </a:lnSpc>
              <a:buFont typeface="Arial" panose="020B0604020202020204" pitchFamily="34" charset="0"/>
              <a:buChar char="•"/>
            </a:pPr>
            <a:r>
              <a:rPr lang="fr-FR" sz="1800" dirty="0" smtClean="0"/>
              <a:t>Output</a:t>
            </a:r>
            <a:r>
              <a:rPr lang="fr-FR" sz="1800" dirty="0"/>
              <a:t> : BSC, KPI, …</a:t>
            </a:r>
          </a:p>
          <a:p>
            <a:pPr marL="263776" indent="-263776">
              <a:lnSpc>
                <a:spcPct val="100000"/>
              </a:lnSpc>
              <a:buFont typeface="Arial" panose="020B0604020202020204" pitchFamily="34" charset="0"/>
              <a:buChar char="•"/>
            </a:pPr>
            <a:endParaRPr lang="fr-FR" sz="1800" dirty="0"/>
          </a:p>
          <a:p>
            <a:pPr marL="285750" indent="-285750">
              <a:lnSpc>
                <a:spcPct val="100000"/>
              </a:lnSpc>
              <a:buFont typeface="Wingdings" panose="05000000000000000000" pitchFamily="2" charset="2"/>
              <a:buChar char="§"/>
            </a:pPr>
            <a:r>
              <a:rPr lang="fr-BE" sz="1800" dirty="0"/>
              <a:t>Vue d’ensemble </a:t>
            </a:r>
            <a:r>
              <a:rPr lang="nl-BE" sz="1800" dirty="0"/>
              <a:t>et analyse </a:t>
            </a:r>
            <a:r>
              <a:rPr lang="nl-BE" sz="1800" dirty="0" err="1"/>
              <a:t>intégrée</a:t>
            </a:r>
            <a:r>
              <a:rPr lang="nl-BE" sz="1800" dirty="0"/>
              <a:t> : pas </a:t>
            </a:r>
            <a:r>
              <a:rPr lang="nl-BE" sz="1800" dirty="0" err="1"/>
              <a:t>encore</a:t>
            </a:r>
            <a:r>
              <a:rPr lang="nl-BE" sz="1800" dirty="0"/>
              <a:t> </a:t>
            </a:r>
            <a:r>
              <a:rPr lang="nl-BE" sz="1800" dirty="0" err="1" smtClean="0"/>
              <a:t>réalisé</a:t>
            </a:r>
            <a:endParaRPr lang="nl-BE" sz="1800" b="1" i="1" dirty="0"/>
          </a:p>
        </p:txBody>
      </p:sp>
    </p:spTree>
    <p:extLst>
      <p:ext uri="{BB962C8B-B14F-4D97-AF65-F5344CB8AC3E}">
        <p14:creationId xmlns:p14="http://schemas.microsoft.com/office/powerpoint/2010/main" val="2698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21" grpId="0" build="p"/>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867" y="1118288"/>
            <a:ext cx="4102936" cy="5251045"/>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216650" y="188640"/>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a:t>Processus d’analyse des informations et processus décisionnel</a:t>
            </a:r>
            <a:endParaRPr lang="en-US" sz="2585" b="1" dirty="0">
              <a:latin typeface="Arial" panose="020B0604020202020204" pitchFamily="34" charset="0"/>
              <a:ea typeface="+mn-ea"/>
              <a:cs typeface="Arial" panose="020B0604020202020204" pitchFamily="34" charset="0"/>
            </a:endParaRPr>
          </a:p>
        </p:txBody>
      </p:sp>
      <p:sp>
        <p:nvSpPr>
          <p:cNvPr id="6" name="Espace réservé du contenu 2"/>
          <p:cNvSpPr>
            <a:spLocks noGrp="1"/>
          </p:cNvSpPr>
          <p:nvPr>
            <p:ph idx="1"/>
          </p:nvPr>
        </p:nvSpPr>
        <p:spPr>
          <a:xfrm>
            <a:off x="255421" y="1894391"/>
            <a:ext cx="3740515" cy="4270913"/>
          </a:xfrm>
        </p:spPr>
        <p:txBody>
          <a:bodyPr vert="horz" wrap="square" lIns="0" tIns="0" rIns="0" bIns="0" rtlCol="0">
            <a:spAutoFit/>
          </a:bodyPr>
          <a:lstStyle/>
          <a:p>
            <a:pPr marL="285750" indent="-285750" fontAlgn="base">
              <a:spcAft>
                <a:spcPct val="0"/>
              </a:spcAft>
              <a:buFont typeface="Wingdings" panose="05000000000000000000" pitchFamily="2" charset="2"/>
              <a:buChar char="§"/>
            </a:pPr>
            <a:r>
              <a:rPr lang="en-US" sz="1600" dirty="0" err="1"/>
              <a:t>Développement</a:t>
            </a:r>
            <a:r>
              <a:rPr lang="en-US" sz="1600" dirty="0"/>
              <a:t> d’un point de </a:t>
            </a:r>
            <a:r>
              <a:rPr lang="en-US" sz="1600" dirty="0" err="1"/>
              <a:t>vue</a:t>
            </a:r>
            <a:r>
              <a:rPr lang="en-US" sz="1600" dirty="0"/>
              <a:t> </a:t>
            </a:r>
            <a:r>
              <a:rPr lang="en-US" sz="1600" dirty="0" err="1"/>
              <a:t>belge</a:t>
            </a:r>
            <a:r>
              <a:rPr lang="en-US" sz="1600" dirty="0"/>
              <a:t> et fixation d’un </a:t>
            </a:r>
            <a:r>
              <a:rPr lang="fr-BE" sz="1600" dirty="0"/>
              <a:t>mandat en vue des réunions (internationales ou non</a:t>
            </a:r>
            <a:r>
              <a:rPr lang="fr-BE" sz="1600" dirty="0" smtClean="0"/>
              <a:t>)</a:t>
            </a:r>
            <a:endParaRPr lang="fr-BE" sz="1600" dirty="0"/>
          </a:p>
          <a:p>
            <a:pPr marL="285750" indent="-285750" fontAlgn="base">
              <a:spcAft>
                <a:spcPct val="0"/>
              </a:spcAft>
              <a:buFont typeface="Wingdings" panose="05000000000000000000" pitchFamily="2" charset="2"/>
              <a:buChar char="§"/>
            </a:pPr>
            <a:endParaRPr lang="fr-BE" sz="1600" dirty="0" smtClean="0"/>
          </a:p>
          <a:p>
            <a:pPr marL="285750" indent="-285750" fontAlgn="base">
              <a:spcAft>
                <a:spcPct val="0"/>
              </a:spcAft>
              <a:buFont typeface="Wingdings" panose="05000000000000000000" pitchFamily="2" charset="2"/>
              <a:buChar char="§"/>
            </a:pPr>
            <a:r>
              <a:rPr lang="fr-BE" sz="1600" dirty="0" smtClean="0"/>
              <a:t>Développer </a:t>
            </a:r>
            <a:r>
              <a:rPr lang="fr-BE" sz="1600" dirty="0"/>
              <a:t>la législation et les processus </a:t>
            </a:r>
            <a:r>
              <a:rPr lang="fr-BE" sz="1600" dirty="0" smtClean="0"/>
              <a:t>opérationnels</a:t>
            </a:r>
            <a:r>
              <a:rPr lang="en-US" sz="1600" dirty="0" smtClean="0"/>
              <a:t>. </a:t>
            </a:r>
            <a:r>
              <a:rPr lang="nl-BE" sz="1600" i="1" dirty="0" smtClean="0"/>
              <a:t>Ces </a:t>
            </a:r>
            <a:r>
              <a:rPr lang="nl-BE" sz="1600" i="1" dirty="0" err="1"/>
              <a:t>processus</a:t>
            </a:r>
            <a:r>
              <a:rPr lang="nl-BE" sz="1600" i="1" dirty="0"/>
              <a:t> </a:t>
            </a:r>
            <a:r>
              <a:rPr lang="nl-BE" sz="1600" i="1" dirty="0" err="1"/>
              <a:t>sont</a:t>
            </a:r>
            <a:r>
              <a:rPr lang="nl-BE" sz="1600" i="1" dirty="0"/>
              <a:t> </a:t>
            </a:r>
            <a:r>
              <a:rPr lang="nl-BE" sz="1600" i="1" dirty="0" err="1"/>
              <a:t>décrits</a:t>
            </a:r>
            <a:r>
              <a:rPr lang="nl-BE" sz="1600" i="1" dirty="0"/>
              <a:t> dans </a:t>
            </a:r>
            <a:r>
              <a:rPr lang="nl-BE" sz="1600" i="1" dirty="0" err="1"/>
              <a:t>le</a:t>
            </a:r>
            <a:r>
              <a:rPr lang="nl-BE" sz="1600" i="1" dirty="0"/>
              <a:t> </a:t>
            </a:r>
            <a:r>
              <a:rPr lang="nl-BE" sz="1600" i="1" dirty="0" err="1"/>
              <a:t>contrat</a:t>
            </a:r>
            <a:r>
              <a:rPr lang="nl-BE" sz="1600" i="1" dirty="0"/>
              <a:t> </a:t>
            </a:r>
            <a:r>
              <a:rPr lang="nl-BE" sz="1600" i="1" dirty="0" err="1" smtClean="0"/>
              <a:t>d’administration</a:t>
            </a:r>
            <a:r>
              <a:rPr lang="nl-BE" sz="1600" i="1" dirty="0" smtClean="0"/>
              <a:t> </a:t>
            </a:r>
            <a:r>
              <a:rPr lang="nl-BE" sz="1600" i="1" dirty="0"/>
              <a:t>(</a:t>
            </a:r>
            <a:r>
              <a:rPr lang="nl-BE" sz="1600" i="1" dirty="0" err="1"/>
              <a:t>p.ex</a:t>
            </a:r>
            <a:r>
              <a:rPr lang="nl-BE" sz="1600" i="1" dirty="0"/>
              <a:t>. SNCB)</a:t>
            </a:r>
          </a:p>
          <a:p>
            <a:pPr marL="285750" indent="-285750" fontAlgn="base">
              <a:spcAft>
                <a:spcPct val="0"/>
              </a:spcAft>
              <a:buFont typeface="Wingdings" panose="05000000000000000000" pitchFamily="2" charset="2"/>
              <a:buChar char="§"/>
            </a:pPr>
            <a:endParaRPr lang="nl-BE" sz="1600" i="1" dirty="0"/>
          </a:p>
          <a:p>
            <a:pPr marL="285750" indent="-285750" fontAlgn="base">
              <a:spcAft>
                <a:spcPct val="0"/>
              </a:spcAft>
              <a:buFont typeface="Wingdings" panose="05000000000000000000" pitchFamily="2" charset="2"/>
              <a:buChar char="§"/>
            </a:pPr>
            <a:r>
              <a:rPr lang="en-US" sz="1600" dirty="0" err="1"/>
              <a:t>Préparation</a:t>
            </a:r>
            <a:r>
              <a:rPr lang="en-US" sz="1600" dirty="0"/>
              <a:t> de la </a:t>
            </a:r>
            <a:r>
              <a:rPr lang="en-US" sz="1600" dirty="0" err="1"/>
              <a:t>politique</a:t>
            </a:r>
            <a:r>
              <a:rPr lang="en-US" sz="1600" dirty="0"/>
              <a:t>  par un </a:t>
            </a:r>
            <a:r>
              <a:rPr lang="en-US" sz="1600" dirty="0" err="1"/>
              <a:t>processus</a:t>
            </a:r>
            <a:r>
              <a:rPr lang="en-US" sz="1600" dirty="0"/>
              <a:t> </a:t>
            </a:r>
            <a:r>
              <a:rPr lang="en-US" sz="1600" dirty="0" err="1"/>
              <a:t>décisionnel</a:t>
            </a:r>
            <a:r>
              <a:rPr lang="en-US" sz="1600" dirty="0"/>
              <a:t> </a:t>
            </a:r>
            <a:r>
              <a:rPr lang="en-US" sz="1600" dirty="0" err="1"/>
              <a:t>interactif</a:t>
            </a:r>
            <a:r>
              <a:rPr lang="en-US" sz="1600" dirty="0"/>
              <a:t> : </a:t>
            </a:r>
          </a:p>
          <a:p>
            <a:pPr marL="476250" lvl="1" indent="-211138" fontAlgn="base">
              <a:spcAft>
                <a:spcPct val="0"/>
              </a:spcAft>
              <a:buFont typeface="Arial" panose="020B0604020202020204" pitchFamily="34" charset="0"/>
              <a:buChar char="•"/>
            </a:pPr>
            <a:r>
              <a:rPr lang="en-US" sz="1600" dirty="0" err="1"/>
              <a:t>M</a:t>
            </a:r>
            <a:r>
              <a:rPr lang="en-US" sz="1600" dirty="0" err="1" smtClean="0"/>
              <a:t>ise</a:t>
            </a:r>
            <a:r>
              <a:rPr lang="en-US" sz="1600" dirty="0" smtClean="0"/>
              <a:t> </a:t>
            </a:r>
            <a:r>
              <a:rPr lang="en-US" sz="1600" dirty="0" err="1"/>
              <a:t>en</a:t>
            </a:r>
            <a:r>
              <a:rPr lang="en-US" sz="1600" dirty="0"/>
              <a:t> perspective de </a:t>
            </a:r>
            <a:r>
              <a:rPr lang="en-US" sz="1600" dirty="0" err="1"/>
              <a:t>tous</a:t>
            </a:r>
            <a:r>
              <a:rPr lang="en-US" sz="1600" dirty="0"/>
              <a:t> les </a:t>
            </a:r>
            <a:r>
              <a:rPr lang="en-US" sz="1600" dirty="0" err="1"/>
              <a:t>projets</a:t>
            </a:r>
            <a:r>
              <a:rPr lang="en-US" sz="1600" dirty="0"/>
              <a:t> </a:t>
            </a:r>
            <a:r>
              <a:rPr lang="nl-BE" sz="1600" dirty="0">
                <a:sym typeface="Wingdings" panose="05000000000000000000" pitchFamily="2" charset="2"/>
              </a:rPr>
              <a:t></a:t>
            </a:r>
            <a:r>
              <a:rPr lang="nl-BE" sz="1600" dirty="0"/>
              <a:t> </a:t>
            </a:r>
            <a:r>
              <a:rPr lang="nl-BE" sz="1600" dirty="0" err="1"/>
              <a:t>cocréation</a:t>
            </a:r>
            <a:endParaRPr lang="nl-BE" sz="1600" dirty="0"/>
          </a:p>
          <a:p>
            <a:pPr marL="476250" lvl="1" indent="-211138" fontAlgn="base">
              <a:spcAft>
                <a:spcPct val="0"/>
              </a:spcAft>
              <a:buFont typeface="Arial" panose="020B0604020202020204" pitchFamily="34" charset="0"/>
              <a:buChar char="•"/>
            </a:pPr>
            <a:r>
              <a:rPr lang="nl-BE" sz="1600" dirty="0"/>
              <a:t>Analyses </a:t>
            </a:r>
            <a:r>
              <a:rPr lang="nl-BE" sz="1600" dirty="0" err="1"/>
              <a:t>d’impact</a:t>
            </a:r>
            <a:r>
              <a:rPr lang="nl-BE" sz="1600" dirty="0"/>
              <a:t> </a:t>
            </a:r>
            <a:r>
              <a:rPr lang="nl-BE" sz="1600" dirty="0" err="1"/>
              <a:t>rendues</a:t>
            </a:r>
            <a:r>
              <a:rPr lang="nl-BE" sz="1600" dirty="0"/>
              <a:t> </a:t>
            </a:r>
            <a:r>
              <a:rPr lang="nl-BE" sz="1600" dirty="0" err="1"/>
              <a:t>obligatoires</a:t>
            </a:r>
            <a:r>
              <a:rPr lang="nl-BE" sz="1600" dirty="0"/>
              <a:t> (AIR: Analyse </a:t>
            </a:r>
            <a:r>
              <a:rPr lang="nl-BE" sz="1600" dirty="0" err="1"/>
              <a:t>d’impact</a:t>
            </a:r>
            <a:r>
              <a:rPr lang="nl-BE" sz="1600" dirty="0"/>
              <a:t> de la </a:t>
            </a:r>
            <a:r>
              <a:rPr lang="nl-BE" sz="1600" dirty="0" err="1"/>
              <a:t>réglementation</a:t>
            </a:r>
            <a:r>
              <a:rPr lang="nl-BE" sz="1600" dirty="0"/>
              <a:t>)</a:t>
            </a:r>
            <a:r>
              <a:rPr lang="en-US" sz="1600" dirty="0"/>
              <a:t/>
            </a:r>
            <a:br>
              <a:rPr lang="en-US" sz="1600" dirty="0"/>
            </a:br>
            <a:r>
              <a:rPr lang="en-US" sz="1600" dirty="0"/>
              <a:t/>
            </a:r>
            <a:br>
              <a:rPr lang="en-US" sz="1600" dirty="0"/>
            </a:br>
            <a:r>
              <a:rPr lang="en-US" sz="1600" dirty="0"/>
              <a:t/>
            </a:r>
            <a:br>
              <a:rPr lang="en-US" sz="1600" dirty="0"/>
            </a:br>
            <a:endParaRPr lang="en-US" sz="1600" dirty="0"/>
          </a:p>
        </p:txBody>
      </p:sp>
      <p:sp>
        <p:nvSpPr>
          <p:cNvPr id="8" name="Espace réservé du contenu 2"/>
          <p:cNvSpPr txBox="1">
            <a:spLocks/>
          </p:cNvSpPr>
          <p:nvPr/>
        </p:nvSpPr>
        <p:spPr>
          <a:xfrm>
            <a:off x="251522" y="1268760"/>
            <a:ext cx="4254011" cy="30777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lvl="0">
              <a:lnSpc>
                <a:spcPct val="100000"/>
              </a:lnSpc>
            </a:pPr>
            <a:r>
              <a:rPr lang="en-US" sz="2000" b="1" dirty="0" smtClean="0"/>
              <a:t>P</a:t>
            </a:r>
            <a:r>
              <a:rPr lang="fr-FR" sz="2000" b="1" dirty="0" err="1"/>
              <a:t>rocessus</a:t>
            </a:r>
            <a:r>
              <a:rPr lang="fr-FR" sz="2000" b="1" dirty="0"/>
              <a:t> d’analyse</a:t>
            </a:r>
            <a:endParaRPr lang="en-US" sz="2000" b="1" dirty="0"/>
          </a:p>
        </p:txBody>
      </p:sp>
      <p:sp>
        <p:nvSpPr>
          <p:cNvPr id="20" name="Rectangle 19"/>
          <p:cNvSpPr/>
          <p:nvPr/>
        </p:nvSpPr>
        <p:spPr>
          <a:xfrm>
            <a:off x="4439062" y="1177357"/>
            <a:ext cx="4320480" cy="5132904"/>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697759" y="1043957"/>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4505533" y="1268760"/>
            <a:ext cx="4254011" cy="377430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pPr>
            <a:r>
              <a:rPr lang="en-US" sz="2000" b="1" dirty="0" smtClean="0"/>
              <a:t>P</a:t>
            </a:r>
            <a:r>
              <a:rPr lang="fr-FR" sz="2000" b="1" dirty="0" err="1"/>
              <a:t>rocessus</a:t>
            </a:r>
            <a:r>
              <a:rPr lang="fr-FR" sz="2000" b="1" dirty="0"/>
              <a:t> décisionnel</a:t>
            </a:r>
            <a:endParaRPr lang="en-US" sz="2000" dirty="0"/>
          </a:p>
          <a:p>
            <a:pPr>
              <a:lnSpc>
                <a:spcPct val="50000"/>
              </a:lnSpc>
            </a:pPr>
            <a:endParaRPr lang="en-US" sz="1477" dirty="0"/>
          </a:p>
          <a:p>
            <a:pPr>
              <a:lnSpc>
                <a:spcPct val="50000"/>
              </a:lnSpc>
            </a:pPr>
            <a:endParaRPr lang="en-US" sz="1477" dirty="0"/>
          </a:p>
          <a:p>
            <a:pPr>
              <a:lnSpc>
                <a:spcPct val="50000"/>
              </a:lnSpc>
            </a:pPr>
            <a:endParaRPr lang="en-US" sz="1477" dirty="0"/>
          </a:p>
          <a:p>
            <a:pPr marL="285750" indent="-285750">
              <a:lnSpc>
                <a:spcPct val="100000"/>
              </a:lnSpc>
              <a:buFont typeface="Wingdings" panose="05000000000000000000" pitchFamily="2" charset="2"/>
              <a:buChar char="§"/>
            </a:pPr>
            <a:r>
              <a:rPr lang="nl-BE" sz="1477" dirty="0"/>
              <a:t>Procédures </a:t>
            </a:r>
            <a:r>
              <a:rPr lang="nl-BE" sz="1477" dirty="0" err="1"/>
              <a:t>réglementaires</a:t>
            </a:r>
            <a:r>
              <a:rPr lang="nl-BE" sz="1477" dirty="0"/>
              <a:t> </a:t>
            </a:r>
            <a:r>
              <a:rPr lang="nl-BE" sz="1477" dirty="0" err="1"/>
              <a:t>telles</a:t>
            </a:r>
            <a:r>
              <a:rPr lang="nl-BE" sz="1477" dirty="0"/>
              <a:t> que </a:t>
            </a:r>
            <a:r>
              <a:rPr lang="nl-BE" sz="1477" dirty="0" err="1"/>
              <a:t>décrites</a:t>
            </a:r>
            <a:r>
              <a:rPr lang="nl-BE" sz="1477" dirty="0"/>
              <a:t> dans les </a:t>
            </a:r>
            <a:r>
              <a:rPr lang="nl-BE" sz="1477" dirty="0" err="1"/>
              <a:t>textes</a:t>
            </a:r>
            <a:r>
              <a:rPr lang="nl-BE" sz="1477" dirty="0"/>
              <a:t> : </a:t>
            </a:r>
            <a:r>
              <a:rPr lang="nl-BE" sz="1477" dirty="0" err="1"/>
              <a:t>Conseil</a:t>
            </a:r>
            <a:r>
              <a:rPr lang="nl-BE" sz="1477" dirty="0"/>
              <a:t> </a:t>
            </a:r>
            <a:r>
              <a:rPr lang="nl-BE" sz="1477" dirty="0" err="1"/>
              <a:t>d’État</a:t>
            </a:r>
            <a:r>
              <a:rPr lang="nl-BE" sz="1477" dirty="0"/>
              <a:t>, Budget, </a:t>
            </a:r>
            <a:r>
              <a:rPr lang="nl-BE" sz="1477" dirty="0" err="1"/>
              <a:t>Régions</a:t>
            </a:r>
            <a:r>
              <a:rPr lang="nl-BE" sz="1477" dirty="0"/>
              <a:t>, </a:t>
            </a:r>
            <a:r>
              <a:rPr lang="nl-BE" sz="1477" dirty="0" err="1"/>
              <a:t>Commission</a:t>
            </a:r>
            <a:r>
              <a:rPr lang="nl-BE" sz="1477" dirty="0"/>
              <a:t> </a:t>
            </a:r>
            <a:r>
              <a:rPr lang="nl-BE" sz="1477" dirty="0" err="1" smtClean="0"/>
              <a:t>européenne</a:t>
            </a:r>
            <a:endParaRPr lang="nl-BE" sz="1477" dirty="0" smtClean="0"/>
          </a:p>
          <a:p>
            <a:pPr marL="285750" indent="-285750">
              <a:lnSpc>
                <a:spcPct val="100000"/>
              </a:lnSpc>
              <a:buFont typeface="Wingdings" panose="05000000000000000000" pitchFamily="2" charset="2"/>
              <a:buChar char="§"/>
            </a:pPr>
            <a:endParaRPr lang="nl-BE" sz="1477" dirty="0"/>
          </a:p>
          <a:p>
            <a:pPr marL="285750" indent="-285750">
              <a:lnSpc>
                <a:spcPct val="100000"/>
              </a:lnSpc>
              <a:buFont typeface="Wingdings" panose="05000000000000000000" pitchFamily="2" charset="2"/>
              <a:buChar char="§"/>
            </a:pPr>
            <a:r>
              <a:rPr lang="fr-FR" sz="1477" dirty="0"/>
              <a:t>Organes réglementaires consultatifs</a:t>
            </a:r>
          </a:p>
          <a:p>
            <a:pPr marL="285750" indent="-285750">
              <a:lnSpc>
                <a:spcPct val="100000"/>
              </a:lnSpc>
              <a:buFont typeface="Wingdings" panose="05000000000000000000" pitchFamily="2" charset="2"/>
              <a:buChar char="§"/>
            </a:pPr>
            <a:endParaRPr lang="fr-FR" sz="1477" dirty="0" smtClean="0"/>
          </a:p>
          <a:p>
            <a:pPr marL="285750" indent="-285750">
              <a:lnSpc>
                <a:spcPct val="100000"/>
              </a:lnSpc>
              <a:buFont typeface="Wingdings" panose="05000000000000000000" pitchFamily="2" charset="2"/>
              <a:buChar char="§"/>
            </a:pPr>
            <a:r>
              <a:rPr lang="fr-FR" sz="1477" dirty="0" smtClean="0"/>
              <a:t>Protocole </a:t>
            </a:r>
            <a:r>
              <a:rPr lang="fr-FR" sz="1477" dirty="0"/>
              <a:t>de coopération cellule stratégique</a:t>
            </a:r>
          </a:p>
          <a:p>
            <a:pPr marL="285750" indent="-285750">
              <a:lnSpc>
                <a:spcPct val="100000"/>
              </a:lnSpc>
              <a:buFont typeface="Wingdings" panose="05000000000000000000" pitchFamily="2" charset="2"/>
              <a:buChar char="§"/>
            </a:pPr>
            <a:endParaRPr lang="nl-BE" sz="1477" dirty="0" smtClean="0"/>
          </a:p>
          <a:p>
            <a:pPr marL="285750" indent="-285750">
              <a:lnSpc>
                <a:spcPct val="100000"/>
              </a:lnSpc>
              <a:buFont typeface="Wingdings" panose="05000000000000000000" pitchFamily="2" charset="2"/>
              <a:buChar char="§"/>
            </a:pPr>
            <a:r>
              <a:rPr lang="nl-BE" sz="1477" dirty="0" err="1" smtClean="0"/>
              <a:t>Plateformes</a:t>
            </a:r>
            <a:r>
              <a:rPr lang="nl-BE" sz="1477" dirty="0" smtClean="0"/>
              <a:t> </a:t>
            </a:r>
            <a:r>
              <a:rPr lang="nl-BE" sz="1477" dirty="0"/>
              <a:t>de </a:t>
            </a:r>
            <a:r>
              <a:rPr lang="nl-BE" sz="1477" dirty="0" err="1"/>
              <a:t>concertation</a:t>
            </a:r>
            <a:r>
              <a:rPr lang="nl-BE" sz="1477" dirty="0"/>
              <a:t> : </a:t>
            </a:r>
            <a:r>
              <a:rPr lang="nl-BE" sz="1477" dirty="0" err="1"/>
              <a:t>inter</a:t>
            </a:r>
            <a:r>
              <a:rPr lang="nl-BE" sz="1477" dirty="0"/>
              <a:t> SPF, </a:t>
            </a:r>
            <a:r>
              <a:rPr lang="nl-BE" sz="1477" dirty="0" err="1"/>
              <a:t>organisations</a:t>
            </a:r>
            <a:r>
              <a:rPr lang="nl-BE" sz="1477" dirty="0"/>
              <a:t> UE, </a:t>
            </a:r>
            <a:r>
              <a:rPr lang="nl-BE" sz="1477" dirty="0" err="1"/>
              <a:t>Centres</a:t>
            </a:r>
            <a:r>
              <a:rPr lang="nl-BE" sz="1477" dirty="0"/>
              <a:t> </a:t>
            </a:r>
            <a:r>
              <a:rPr lang="nl-BE" sz="1477" dirty="0" err="1"/>
              <a:t>belges</a:t>
            </a:r>
            <a:r>
              <a:rPr lang="nl-BE" sz="1477" dirty="0"/>
              <a:t> </a:t>
            </a:r>
            <a:r>
              <a:rPr lang="nl-BE" sz="1477" dirty="0" err="1"/>
              <a:t>d’expertise</a:t>
            </a:r>
            <a:r>
              <a:rPr lang="nl-BE" sz="1477" dirty="0"/>
              <a:t>,… </a:t>
            </a:r>
            <a:r>
              <a:rPr lang="en-US" sz="1477" dirty="0"/>
              <a:t/>
            </a:r>
            <a:br>
              <a:rPr lang="en-US" sz="1477" dirty="0"/>
            </a:br>
            <a:r>
              <a:rPr lang="nl-BE" sz="1477" b="1" i="1" dirty="0"/>
              <a:t> </a:t>
            </a:r>
          </a:p>
          <a:p>
            <a:pPr>
              <a:lnSpc>
                <a:spcPct val="100000"/>
              </a:lnSpc>
            </a:pPr>
            <a:endParaRPr lang="nl-BE" sz="1477" b="1" i="1" dirty="0"/>
          </a:p>
          <a:p>
            <a:pPr>
              <a:lnSpc>
                <a:spcPct val="100000"/>
              </a:lnSpc>
            </a:pPr>
            <a:r>
              <a:rPr lang="nl-BE" sz="1477" dirty="0"/>
              <a:t/>
            </a:r>
            <a:br>
              <a:rPr lang="nl-BE" sz="1477" dirty="0"/>
            </a:br>
            <a:endParaRPr lang="en-US" sz="1108" dirty="0"/>
          </a:p>
        </p:txBody>
      </p:sp>
    </p:spTree>
    <p:extLst>
      <p:ext uri="{BB962C8B-B14F-4D97-AF65-F5344CB8AC3E}">
        <p14:creationId xmlns:p14="http://schemas.microsoft.com/office/powerpoint/2010/main" val="193201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21" grpId="0" build="p"/>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51" y="260648"/>
            <a:ext cx="8495513" cy="562590"/>
          </a:xfrm>
          <a:noFill/>
          <a:ln w="9525">
            <a:noFill/>
          </a:ln>
        </p:spPr>
        <p:txBody>
          <a:bodyPr vert="horz" wrap="square" lIns="0" tIns="0" rIns="0" bIns="0" rtlCol="0" anchor="t" anchorCtr="0">
            <a:spAutoFit/>
          </a:bodyPr>
          <a:lstStyle/>
          <a:p>
            <a:pPr lvl="0"/>
            <a:r>
              <a:rPr lang="fr-BE" sz="2400" b="1" dirty="0"/>
              <a:t>Partage de l’information en interne</a:t>
            </a:r>
            <a:r>
              <a:rPr lang="en-US" sz="2400" dirty="0"/>
              <a:t/>
            </a:r>
            <a:br>
              <a:rPr lang="en-US" sz="2400" dirty="0"/>
            </a:br>
            <a:endParaRPr lang="en-US" sz="1662" b="1" dirty="0">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52951" y="1185133"/>
            <a:ext cx="8495513" cy="2991588"/>
          </a:xfrm>
          <a:prstGeom prst="rect">
            <a:avLst/>
          </a:prstGeom>
          <a:noFill/>
          <a:ln w="9525">
            <a:noFill/>
          </a:ln>
        </p:spPr>
        <p:txBody>
          <a:bodyPr vert="horz" wrap="square" lIns="0" tIns="0" rIns="0" bIns="0" rtlCol="0" anchor="t" anchorCtr="0">
            <a:spAutoFit/>
          </a:bodyPr>
          <a:lstStyle>
            <a:lvl1pPr algn="l" defTabSz="844083" rtl="0" eaLnBrk="1" latinLnBrk="0" hangingPunct="1">
              <a:lnSpc>
                <a:spcPct val="90000"/>
              </a:lnSpc>
              <a:spcBef>
                <a:spcPct val="0"/>
              </a:spcBef>
              <a:buNone/>
              <a:defRPr lang="en-US" sz="2492" b="0" kern="1200" baseline="0" dirty="0">
                <a:solidFill>
                  <a:schemeClr val="tx1"/>
                </a:solidFill>
                <a:latin typeface="+mj-lt"/>
                <a:ea typeface="+mj-ea"/>
                <a:cs typeface="+mj-cs"/>
                <a:sym typeface="+mn-lt"/>
              </a:defRPr>
            </a:lvl1pPr>
          </a:lstStyle>
          <a:p>
            <a:pPr marL="342900" indent="-342900" fontAlgn="auto">
              <a:spcAft>
                <a:spcPts val="0"/>
              </a:spcAft>
              <a:buFont typeface="Wingdings" panose="05000000000000000000" pitchFamily="2" charset="2"/>
              <a:buChar char="§"/>
            </a:pPr>
            <a:r>
              <a:rPr lang="fr-BE" sz="2400" dirty="0" smtClean="0"/>
              <a:t>Canaux standard d’échange d’information en interne, p.ex. concernant le comité de direction, la concertation dans les services…</a:t>
            </a:r>
            <a:endParaRPr lang="fr-BE" sz="2400" dirty="0"/>
          </a:p>
          <a:p>
            <a:pPr marL="342900" indent="-342900" fontAlgn="auto">
              <a:spcAft>
                <a:spcPts val="0"/>
              </a:spcAft>
              <a:buFont typeface="Wingdings" panose="05000000000000000000" pitchFamily="2" charset="2"/>
              <a:buChar char="§"/>
            </a:pPr>
            <a:endParaRPr lang="fr-BE" sz="2400" dirty="0" smtClean="0"/>
          </a:p>
          <a:p>
            <a:pPr marL="342900" indent="-342900" fontAlgn="auto">
              <a:spcAft>
                <a:spcPts val="0"/>
              </a:spcAft>
              <a:buFont typeface="Wingdings" panose="05000000000000000000" pitchFamily="2" charset="2"/>
              <a:buChar char="§"/>
            </a:pPr>
            <a:r>
              <a:rPr lang="fr-BE" sz="2400" dirty="0" smtClean="0"/>
              <a:t>Concertation dans le cadre de travaux préparatoires (pas encore formalisée)</a:t>
            </a:r>
            <a:endParaRPr lang="fr-BE" sz="2400" dirty="0"/>
          </a:p>
          <a:p>
            <a:pPr marL="342900" indent="-342900" fontAlgn="auto">
              <a:spcAft>
                <a:spcPts val="0"/>
              </a:spcAft>
              <a:buFont typeface="Wingdings" panose="05000000000000000000" pitchFamily="2" charset="2"/>
              <a:buChar char="§"/>
            </a:pPr>
            <a:endParaRPr lang="fr-BE" sz="2400" dirty="0" smtClean="0"/>
          </a:p>
          <a:p>
            <a:pPr marL="342900" indent="-342900" fontAlgn="auto">
              <a:spcAft>
                <a:spcPts val="0"/>
              </a:spcAft>
              <a:buFont typeface="Wingdings" panose="05000000000000000000" pitchFamily="2" charset="2"/>
              <a:buChar char="§"/>
            </a:pPr>
            <a:r>
              <a:rPr lang="fr-BE" sz="2400" dirty="0" smtClean="0"/>
              <a:t>Gestion des plaintes, </a:t>
            </a:r>
            <a:r>
              <a:rPr lang="fr-BE" sz="2400" dirty="0" err="1" smtClean="0"/>
              <a:t>infodesk</a:t>
            </a:r>
            <a:endParaRPr lang="fr-BE" sz="2400" dirty="0"/>
          </a:p>
          <a:p>
            <a:pPr marL="342900" indent="-342900" fontAlgn="auto">
              <a:spcAft>
                <a:spcPts val="0"/>
              </a:spcAft>
              <a:buFont typeface="Wingdings" panose="05000000000000000000" pitchFamily="2" charset="2"/>
              <a:buChar char="§"/>
            </a:pPr>
            <a:endParaRPr lang="fr-BE" sz="2400" dirty="0" smtClean="0"/>
          </a:p>
          <a:p>
            <a:pPr marL="342900" indent="-342900" fontAlgn="auto">
              <a:spcAft>
                <a:spcPts val="0"/>
              </a:spcAft>
              <a:buFont typeface="Wingdings" panose="05000000000000000000" pitchFamily="2" charset="2"/>
              <a:buChar char="§"/>
            </a:pPr>
            <a:endParaRPr lang="fr-BE" sz="2400" dirty="0" smtClean="0"/>
          </a:p>
        </p:txBody>
      </p:sp>
    </p:spTree>
    <p:extLst>
      <p:ext uri="{BB962C8B-B14F-4D97-AF65-F5344CB8AC3E}">
        <p14:creationId xmlns:p14="http://schemas.microsoft.com/office/powerpoint/2010/main" val="2893918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11249" cy="747897"/>
          </a:xfrm>
        </p:spPr>
        <p:txBody>
          <a:bodyPr/>
          <a:lstStyle/>
          <a:p>
            <a:pPr fontAlgn="auto">
              <a:spcAft>
                <a:spcPts val="0"/>
              </a:spcAft>
            </a:pPr>
            <a:r>
              <a:rPr lang="fr-BE" sz="2800" b="1" dirty="0" smtClean="0"/>
              <a:t>Gestion documentaire - </a:t>
            </a:r>
            <a:r>
              <a:rPr lang="fr-BE" sz="2800" b="1" dirty="0" err="1" smtClean="0"/>
              <a:t>Mobiconnect</a:t>
            </a:r>
            <a:r>
              <a:rPr lang="fr-BE" sz="2800" b="1" dirty="0" smtClean="0"/>
              <a:t> </a:t>
            </a:r>
            <a:br>
              <a:rPr lang="fr-BE" sz="2800" b="1" dirty="0" smtClean="0"/>
            </a:br>
            <a:r>
              <a:rPr lang="fr-BE" sz="2800" b="1" dirty="0" smtClean="0"/>
              <a:t>(</a:t>
            </a:r>
            <a:r>
              <a:rPr lang="fr-BE" sz="2800" b="1" dirty="0"/>
              <a:t>aujourd’hui: </a:t>
            </a:r>
            <a:r>
              <a:rPr lang="fr-BE" sz="2800" b="1" dirty="0" err="1"/>
              <a:t>bates</a:t>
            </a:r>
            <a:r>
              <a:rPr lang="fr-BE" sz="2800" b="1" dirty="0"/>
              <a:t>, </a:t>
            </a:r>
            <a:r>
              <a:rPr lang="fr-BE" sz="2800" b="1" dirty="0" err="1" smtClean="0"/>
              <a:t>demain:Sharepoint</a:t>
            </a:r>
            <a:r>
              <a:rPr lang="fr-BE" sz="2800" b="1" dirty="0" smtClean="0"/>
              <a:t>)</a:t>
            </a:r>
            <a:endParaRPr lang="nl-BE" b="1" dirty="0"/>
          </a:p>
        </p:txBody>
      </p:sp>
      <p:grpSp>
        <p:nvGrpSpPr>
          <p:cNvPr id="5" name="Groep 14"/>
          <p:cNvGrpSpPr/>
          <p:nvPr/>
        </p:nvGrpSpPr>
        <p:grpSpPr>
          <a:xfrm>
            <a:off x="611559" y="2307933"/>
            <a:ext cx="7995225" cy="2345203"/>
            <a:chOff x="1925534" y="1063695"/>
            <a:chExt cx="6776501" cy="848845"/>
          </a:xfrm>
        </p:grpSpPr>
        <p:pic>
          <p:nvPicPr>
            <p:cNvPr id="6" name="Afbeelding 11"/>
            <p:cNvPicPr>
              <a:picLocks noChangeAspect="1"/>
            </p:cNvPicPr>
            <p:nvPr/>
          </p:nvPicPr>
          <p:blipFill>
            <a:blip r:embed="rId2"/>
            <a:stretch>
              <a:fillRect/>
            </a:stretch>
          </p:blipFill>
          <p:spPr>
            <a:xfrm>
              <a:off x="1925534" y="1063695"/>
              <a:ext cx="2661214" cy="746438"/>
            </a:xfrm>
            <a:prstGeom prst="rect">
              <a:avLst/>
            </a:prstGeom>
          </p:spPr>
        </p:pic>
        <p:pic>
          <p:nvPicPr>
            <p:cNvPr id="7" name="Afbeelding 13"/>
            <p:cNvPicPr>
              <a:picLocks noChangeAspect="1"/>
            </p:cNvPicPr>
            <p:nvPr/>
          </p:nvPicPr>
          <p:blipFill>
            <a:blip r:embed="rId3"/>
            <a:stretch>
              <a:fillRect/>
            </a:stretch>
          </p:blipFill>
          <p:spPr>
            <a:xfrm>
              <a:off x="6356707" y="1063695"/>
              <a:ext cx="2345328" cy="848845"/>
            </a:xfrm>
            <a:prstGeom prst="rect">
              <a:avLst/>
            </a:prstGeom>
          </p:spPr>
        </p:pic>
      </p:grpSp>
    </p:spTree>
    <p:extLst>
      <p:ext uri="{BB962C8B-B14F-4D97-AF65-F5344CB8AC3E}">
        <p14:creationId xmlns:p14="http://schemas.microsoft.com/office/powerpoint/2010/main" val="567898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1231" y="1710000"/>
            <a:ext cx="7879374" cy="268600"/>
          </a:xfrm>
        </p:spPr>
        <p:txBody>
          <a:bodyPr/>
          <a:lstStyle/>
          <a:p>
            <a:endParaRPr lang="fr-BE"/>
          </a:p>
        </p:txBody>
      </p:sp>
      <p:pic>
        <p:nvPicPr>
          <p:cNvPr id="4" name="Picture 4"/>
          <p:cNvPicPr>
            <a:picLocks noChangeAspect="1"/>
          </p:cNvPicPr>
          <p:nvPr/>
        </p:nvPicPr>
        <p:blipFill>
          <a:blip r:embed="rId2"/>
          <a:stretch>
            <a:fillRect/>
          </a:stretch>
        </p:blipFill>
        <p:spPr>
          <a:xfrm>
            <a:off x="681231" y="881025"/>
            <a:ext cx="8011842" cy="5716327"/>
          </a:xfrm>
          <a:prstGeom prst="rect">
            <a:avLst/>
          </a:prstGeom>
        </p:spPr>
      </p:pic>
      <p:sp>
        <p:nvSpPr>
          <p:cNvPr id="5" name="Rectangle 4"/>
          <p:cNvSpPr/>
          <p:nvPr/>
        </p:nvSpPr>
        <p:spPr>
          <a:xfrm>
            <a:off x="577239" y="220578"/>
            <a:ext cx="7595161" cy="461665"/>
          </a:xfrm>
          <a:prstGeom prst="rect">
            <a:avLst/>
          </a:prstGeom>
        </p:spPr>
        <p:txBody>
          <a:bodyPr wrap="square">
            <a:spAutoFit/>
          </a:bodyPr>
          <a:lstStyle/>
          <a:p>
            <a:pPr fontAlgn="auto">
              <a:spcAft>
                <a:spcPts val="0"/>
              </a:spcAft>
            </a:pPr>
            <a:r>
              <a:rPr lang="fr-BE" sz="2400" dirty="0"/>
              <a:t>Discussion stratégique : (Open) </a:t>
            </a:r>
            <a:r>
              <a:rPr lang="fr-BE" sz="2400" dirty="0" err="1"/>
              <a:t>Dircom</a:t>
            </a:r>
            <a:r>
              <a:rPr lang="fr-BE" sz="2400" dirty="0"/>
              <a:t> – comité de direction</a:t>
            </a:r>
            <a:endParaRPr lang="fr-BE" sz="2400" dirty="0"/>
          </a:p>
        </p:txBody>
      </p:sp>
    </p:spTree>
    <p:extLst>
      <p:ext uri="{BB962C8B-B14F-4D97-AF65-F5344CB8AC3E}">
        <p14:creationId xmlns:p14="http://schemas.microsoft.com/office/powerpoint/2010/main" val="272748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Imag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7592"/>
          <a:stretch/>
        </p:blipFill>
        <p:spPr bwMode="auto">
          <a:xfrm>
            <a:off x="179511" y="648382"/>
            <a:ext cx="8822901" cy="6020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504" y="116632"/>
            <a:ext cx="5556906" cy="461665"/>
          </a:xfrm>
          <a:prstGeom prst="rect">
            <a:avLst/>
          </a:prstGeom>
        </p:spPr>
        <p:txBody>
          <a:bodyPr wrap="none">
            <a:spAutoFit/>
          </a:bodyPr>
          <a:lstStyle/>
          <a:p>
            <a:pPr fontAlgn="auto">
              <a:spcAft>
                <a:spcPts val="0"/>
              </a:spcAft>
            </a:pPr>
            <a:r>
              <a:rPr lang="fr-BE" sz="2400" dirty="0" err="1"/>
              <a:t>Yammer</a:t>
            </a:r>
            <a:r>
              <a:rPr lang="fr-BE" sz="2400" dirty="0"/>
              <a:t> : diffusion d’informations par thème</a:t>
            </a:r>
            <a:endParaRPr lang="fr-BE" sz="2400" dirty="0"/>
          </a:p>
        </p:txBody>
      </p:sp>
    </p:spTree>
    <p:extLst>
      <p:ext uri="{BB962C8B-B14F-4D97-AF65-F5344CB8AC3E}">
        <p14:creationId xmlns:p14="http://schemas.microsoft.com/office/powerpoint/2010/main" val="268178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2735" t="12422" r="22338" b="24578"/>
          <a:stretch/>
        </p:blipFill>
        <p:spPr>
          <a:xfrm>
            <a:off x="-108520" y="-349192"/>
            <a:ext cx="9433048" cy="6491560"/>
          </a:xfrm>
          <a:prstGeom prst="rect">
            <a:avLst/>
          </a:prstGeom>
        </p:spPr>
      </p:pic>
    </p:spTree>
    <p:extLst>
      <p:ext uri="{BB962C8B-B14F-4D97-AF65-F5344CB8AC3E}">
        <p14:creationId xmlns:p14="http://schemas.microsoft.com/office/powerpoint/2010/main" val="1321523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pic>
        <p:nvPicPr>
          <p:cNvPr id="4" name="Picture 4"/>
          <p:cNvPicPr>
            <a:picLocks noChangeAspect="1"/>
          </p:cNvPicPr>
          <p:nvPr/>
        </p:nvPicPr>
        <p:blipFill rotWithShape="1">
          <a:blip r:embed="rId2"/>
          <a:srcRect l="32531" t="7569" r="31638" b="32524"/>
          <a:stretch/>
        </p:blipFill>
        <p:spPr>
          <a:xfrm>
            <a:off x="179512" y="-27384"/>
            <a:ext cx="8876762" cy="6408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3564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39"/>
          <p:cNvSpPr>
            <a:spLocks noChangeShapeType="1"/>
          </p:cNvSpPr>
          <p:nvPr/>
        </p:nvSpPr>
        <p:spPr bwMode="auto">
          <a:xfrm>
            <a:off x="2576879" y="2647992"/>
            <a:ext cx="0" cy="79716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51" name="Line 24"/>
          <p:cNvSpPr>
            <a:spLocks noChangeShapeType="1"/>
          </p:cNvSpPr>
          <p:nvPr/>
        </p:nvSpPr>
        <p:spPr bwMode="auto">
          <a:xfrm>
            <a:off x="4567240" y="2640339"/>
            <a:ext cx="23270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52" name="Line 27"/>
          <p:cNvSpPr>
            <a:spLocks noChangeShapeType="1"/>
          </p:cNvSpPr>
          <p:nvPr/>
        </p:nvSpPr>
        <p:spPr bwMode="auto">
          <a:xfrm>
            <a:off x="1513742" y="4760019"/>
            <a:ext cx="0" cy="5978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53" name="Line 28"/>
          <p:cNvSpPr>
            <a:spLocks noChangeShapeType="1"/>
          </p:cNvSpPr>
          <p:nvPr/>
        </p:nvSpPr>
        <p:spPr bwMode="auto">
          <a:xfrm>
            <a:off x="3641480" y="4760019"/>
            <a:ext cx="0" cy="5978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54" name="Line 29"/>
          <p:cNvSpPr>
            <a:spLocks noChangeShapeType="1"/>
          </p:cNvSpPr>
          <p:nvPr/>
        </p:nvSpPr>
        <p:spPr bwMode="auto">
          <a:xfrm>
            <a:off x="5635868" y="4760019"/>
            <a:ext cx="0" cy="5978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55" name="Line 30"/>
          <p:cNvSpPr>
            <a:spLocks noChangeShapeType="1"/>
          </p:cNvSpPr>
          <p:nvPr/>
        </p:nvSpPr>
        <p:spPr bwMode="auto">
          <a:xfrm>
            <a:off x="7630257" y="4760017"/>
            <a:ext cx="0" cy="463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61" name="Line 7"/>
          <p:cNvSpPr>
            <a:spLocks noChangeShapeType="1"/>
          </p:cNvSpPr>
          <p:nvPr/>
        </p:nvSpPr>
        <p:spPr bwMode="auto">
          <a:xfrm>
            <a:off x="4572000" y="915435"/>
            <a:ext cx="0" cy="38445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62" name="Text Box 8"/>
          <p:cNvSpPr txBox="1">
            <a:spLocks noChangeArrowheads="1"/>
          </p:cNvSpPr>
          <p:nvPr/>
        </p:nvSpPr>
        <p:spPr bwMode="auto">
          <a:xfrm>
            <a:off x="3442192" y="1560205"/>
            <a:ext cx="2259623" cy="560923"/>
          </a:xfrm>
          <a:prstGeom prst="rect">
            <a:avLst/>
          </a:prstGeom>
          <a:solidFill>
            <a:schemeClr val="bg1"/>
          </a:solidFill>
          <a:ln w="44450">
            <a:solidFill>
              <a:srgbClr val="00708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1015" dirty="0"/>
              <a:t>Président du comité de direction</a:t>
            </a:r>
            <a:br>
              <a:rPr lang="nl-BE" altLang="nl-BE" sz="1015" dirty="0"/>
            </a:br>
            <a:r>
              <a:rPr lang="nl-BE" altLang="nl-BE" sz="1015" dirty="0"/>
              <a:t>SPF Mobilité et Transports</a:t>
            </a:r>
            <a:br>
              <a:rPr lang="nl-BE" altLang="nl-BE" sz="1015" dirty="0"/>
            </a:br>
            <a:r>
              <a:rPr lang="nl-BE" altLang="nl-BE" sz="1015" dirty="0"/>
              <a:t>Laurent Ledoux</a:t>
            </a:r>
          </a:p>
        </p:txBody>
      </p:sp>
      <p:sp>
        <p:nvSpPr>
          <p:cNvPr id="2063" name="Text Box 9"/>
          <p:cNvSpPr txBox="1">
            <a:spLocks noChangeArrowheads="1"/>
          </p:cNvSpPr>
          <p:nvPr/>
        </p:nvSpPr>
        <p:spPr bwMode="auto">
          <a:xfrm>
            <a:off x="668676" y="5224297"/>
            <a:ext cx="1746738" cy="376385"/>
          </a:xfrm>
          <a:prstGeom prst="rect">
            <a:avLst/>
          </a:prstGeom>
          <a:solidFill>
            <a:schemeClr val="bg1"/>
          </a:solidFill>
          <a:ln w="28575">
            <a:solidFill>
              <a:srgbClr val="A18B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a:hlinkClick r:id="" action="ppaction://noaction"/>
              </a:rPr>
              <a:t>Transport routier et Sécurité routière</a:t>
            </a:r>
            <a:endParaRPr lang="nl-BE" altLang="nl-BE" sz="923"/>
          </a:p>
        </p:txBody>
      </p:sp>
      <p:sp>
        <p:nvSpPr>
          <p:cNvPr id="2065" name="Line 17"/>
          <p:cNvSpPr>
            <a:spLocks noChangeShapeType="1"/>
          </p:cNvSpPr>
          <p:nvPr/>
        </p:nvSpPr>
        <p:spPr bwMode="auto">
          <a:xfrm>
            <a:off x="1513745" y="4760017"/>
            <a:ext cx="61165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66" name="Text Box 21"/>
          <p:cNvSpPr txBox="1">
            <a:spLocks noChangeArrowheads="1"/>
          </p:cNvSpPr>
          <p:nvPr/>
        </p:nvSpPr>
        <p:spPr bwMode="auto">
          <a:xfrm>
            <a:off x="2712427" y="5224547"/>
            <a:ext cx="1746738" cy="376385"/>
          </a:xfrm>
          <a:prstGeom prst="rect">
            <a:avLst/>
          </a:prstGeom>
          <a:solidFill>
            <a:schemeClr val="bg1"/>
          </a:solidFill>
          <a:ln w="28575">
            <a:solidFill>
              <a:srgbClr val="A979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hlinkClick r:id="" action="ppaction://noaction"/>
              </a:rPr>
              <a:t>Politique de mobilité durable et ferroviaire</a:t>
            </a:r>
            <a:endParaRPr lang="nl-BE" altLang="nl-BE" sz="923" dirty="0"/>
          </a:p>
        </p:txBody>
      </p:sp>
      <p:sp>
        <p:nvSpPr>
          <p:cNvPr id="2067" name="Text Box 22"/>
          <p:cNvSpPr txBox="1">
            <a:spLocks noChangeArrowheads="1"/>
          </p:cNvSpPr>
          <p:nvPr/>
        </p:nvSpPr>
        <p:spPr bwMode="auto">
          <a:xfrm>
            <a:off x="4762499" y="5223080"/>
            <a:ext cx="1746738" cy="395942"/>
          </a:xfrm>
          <a:prstGeom prst="rect">
            <a:avLst/>
          </a:prstGeom>
          <a:solidFill>
            <a:schemeClr val="bg1"/>
          </a:solidFill>
          <a:ln w="28575">
            <a:solidFill>
              <a:srgbClr val="6DC6C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hlinkClick r:id="" action="ppaction://noaction"/>
              </a:rPr>
              <a:t>Transport </a:t>
            </a:r>
            <a:r>
              <a:rPr lang="nl-BE" altLang="nl-BE" sz="923" dirty="0" err="1" smtClean="0">
                <a:hlinkClick r:id="" action="ppaction://noaction"/>
              </a:rPr>
              <a:t>maritime</a:t>
            </a:r>
            <a:endParaRPr lang="nl-BE" altLang="nl-BE" sz="923" dirty="0" smtClean="0"/>
          </a:p>
          <a:p>
            <a:pPr algn="ctr" eaLnBrk="1" hangingPunct="1">
              <a:spcBef>
                <a:spcPct val="50000"/>
              </a:spcBef>
              <a:buFontTx/>
              <a:buNone/>
            </a:pPr>
            <a:endParaRPr lang="nl-BE" altLang="nl-BE" sz="700" dirty="0"/>
          </a:p>
        </p:txBody>
      </p:sp>
      <p:sp>
        <p:nvSpPr>
          <p:cNvPr id="2068" name="Text Box 23"/>
          <p:cNvSpPr txBox="1">
            <a:spLocks noChangeArrowheads="1"/>
          </p:cNvSpPr>
          <p:nvPr/>
        </p:nvSpPr>
        <p:spPr bwMode="auto">
          <a:xfrm>
            <a:off x="6756886" y="5223080"/>
            <a:ext cx="1746738" cy="395942"/>
          </a:xfrm>
          <a:prstGeom prst="rect">
            <a:avLst/>
          </a:prstGeom>
          <a:solidFill>
            <a:schemeClr val="bg1"/>
          </a:solidFill>
          <a:ln w="28575">
            <a:solidFill>
              <a:srgbClr val="F3694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hlinkClick r:id="" action="ppaction://noaction"/>
              </a:rPr>
              <a:t>Transport </a:t>
            </a:r>
            <a:r>
              <a:rPr lang="nl-BE" altLang="nl-BE" sz="923" dirty="0" err="1" smtClean="0">
                <a:hlinkClick r:id="" action="ppaction://noaction"/>
              </a:rPr>
              <a:t>aérien</a:t>
            </a:r>
            <a:endParaRPr lang="nl-BE" altLang="nl-BE" sz="923" dirty="0" smtClean="0"/>
          </a:p>
          <a:p>
            <a:pPr algn="ctr" eaLnBrk="1" hangingPunct="1">
              <a:spcBef>
                <a:spcPct val="50000"/>
              </a:spcBef>
              <a:buFontTx/>
              <a:buNone/>
            </a:pPr>
            <a:endParaRPr lang="nl-BE" altLang="nl-BE" sz="700" dirty="0"/>
          </a:p>
        </p:txBody>
      </p:sp>
      <p:sp>
        <p:nvSpPr>
          <p:cNvPr id="2069" name="Text Box 26"/>
          <p:cNvSpPr txBox="1">
            <a:spLocks noChangeArrowheads="1"/>
          </p:cNvSpPr>
          <p:nvPr/>
        </p:nvSpPr>
        <p:spPr bwMode="auto">
          <a:xfrm>
            <a:off x="5369627" y="2538855"/>
            <a:ext cx="1726658" cy="234360"/>
          </a:xfrm>
          <a:prstGeom prst="rect">
            <a:avLst/>
          </a:prstGeom>
          <a:solidFill>
            <a:schemeClr val="bg1"/>
          </a:solidFill>
          <a:ln w="1905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hlinkClick r:id="" action="ppaction://noaction"/>
              </a:rPr>
              <a:t>Stratégie &amp; Support</a:t>
            </a:r>
            <a:endParaRPr lang="nl-BE" altLang="nl-BE" sz="923" dirty="0"/>
          </a:p>
        </p:txBody>
      </p:sp>
      <p:sp>
        <p:nvSpPr>
          <p:cNvPr id="2070" name="Text Box 36"/>
          <p:cNvSpPr txBox="1">
            <a:spLocks noChangeArrowheads="1"/>
          </p:cNvSpPr>
          <p:nvPr/>
        </p:nvSpPr>
        <p:spPr bwMode="auto">
          <a:xfrm>
            <a:off x="3906715" y="692696"/>
            <a:ext cx="1396512" cy="433324"/>
          </a:xfrm>
          <a:prstGeom prst="rect">
            <a:avLst/>
          </a:prstGeom>
          <a:solidFill>
            <a:schemeClr val="bg1"/>
          </a:solidFill>
          <a:ln w="76200">
            <a:solidFill>
              <a:srgbClr val="FFCF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1108" dirty="0"/>
              <a:t>Ministre</a:t>
            </a:r>
            <a:br>
              <a:rPr lang="nl-BE" altLang="nl-BE" sz="1108" dirty="0"/>
            </a:br>
            <a:r>
              <a:rPr lang="nl-BE" sz="1108" dirty="0"/>
              <a:t>Jacqueline Galant</a:t>
            </a:r>
            <a:endParaRPr lang="nl-BE" altLang="nl-BE" sz="1108" dirty="0"/>
          </a:p>
        </p:txBody>
      </p:sp>
      <p:sp>
        <p:nvSpPr>
          <p:cNvPr id="2071" name="Line 37"/>
          <p:cNvSpPr>
            <a:spLocks noChangeShapeType="1"/>
          </p:cNvSpPr>
          <p:nvPr/>
        </p:nvSpPr>
        <p:spPr bwMode="auto">
          <a:xfrm>
            <a:off x="1514476" y="2979167"/>
            <a:ext cx="21262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72" name="Line 38"/>
          <p:cNvSpPr>
            <a:spLocks noChangeShapeType="1"/>
          </p:cNvSpPr>
          <p:nvPr/>
        </p:nvSpPr>
        <p:spPr bwMode="auto">
          <a:xfrm flipV="1">
            <a:off x="3436698" y="2634437"/>
            <a:ext cx="1130543" cy="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73" name="Text Box 25"/>
          <p:cNvSpPr txBox="1">
            <a:spLocks noChangeArrowheads="1"/>
          </p:cNvSpPr>
          <p:nvPr/>
        </p:nvSpPr>
        <p:spPr bwMode="auto">
          <a:xfrm>
            <a:off x="1713770" y="2514641"/>
            <a:ext cx="1727689" cy="234360"/>
          </a:xfrm>
          <a:prstGeom prst="rect">
            <a:avLst/>
          </a:prstGeom>
          <a:solidFill>
            <a:schemeClr val="bg1"/>
          </a:solidFill>
          <a:ln w="1905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t>Services d’encadrement</a:t>
            </a:r>
          </a:p>
        </p:txBody>
      </p:sp>
      <p:sp>
        <p:nvSpPr>
          <p:cNvPr id="2074" name="Line 40"/>
          <p:cNvSpPr>
            <a:spLocks noChangeShapeType="1"/>
          </p:cNvSpPr>
          <p:nvPr/>
        </p:nvSpPr>
        <p:spPr bwMode="auto">
          <a:xfrm>
            <a:off x="1514475" y="2979169"/>
            <a:ext cx="0" cy="3985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75" name="Line 41"/>
          <p:cNvSpPr>
            <a:spLocks noChangeShapeType="1"/>
          </p:cNvSpPr>
          <p:nvPr/>
        </p:nvSpPr>
        <p:spPr bwMode="auto">
          <a:xfrm>
            <a:off x="3640748" y="2979169"/>
            <a:ext cx="0" cy="3985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2076" name="Text Box 42"/>
          <p:cNvSpPr txBox="1">
            <a:spLocks noChangeArrowheads="1"/>
          </p:cNvSpPr>
          <p:nvPr/>
        </p:nvSpPr>
        <p:spPr bwMode="auto">
          <a:xfrm>
            <a:off x="981078" y="3200611"/>
            <a:ext cx="1063869" cy="660437"/>
          </a:xfrm>
          <a:prstGeom prst="rect">
            <a:avLst/>
          </a:prstGeom>
          <a:solidFill>
            <a:schemeClr val="bg1"/>
          </a:solidFill>
          <a:ln w="1270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a:hlinkClick r:id="" action="ppaction://noaction"/>
              </a:rPr>
              <a:t>Budget, Contrôle de la gestion et Logistique</a:t>
            </a:r>
            <a:endParaRPr lang="nl-BE" altLang="nl-BE" sz="923"/>
          </a:p>
        </p:txBody>
      </p:sp>
      <p:sp>
        <p:nvSpPr>
          <p:cNvPr id="2077" name="Text Box 44"/>
          <p:cNvSpPr txBox="1">
            <a:spLocks noChangeArrowheads="1"/>
          </p:cNvSpPr>
          <p:nvPr/>
        </p:nvSpPr>
        <p:spPr bwMode="auto">
          <a:xfrm>
            <a:off x="2112353" y="3191648"/>
            <a:ext cx="930520" cy="518412"/>
          </a:xfrm>
          <a:prstGeom prst="rect">
            <a:avLst/>
          </a:prstGeom>
          <a:solidFill>
            <a:schemeClr val="bg1"/>
          </a:solidFill>
          <a:ln w="1270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a:hlinkClick r:id="" action="ppaction://noaction"/>
              </a:rPr>
              <a:t>Personnel </a:t>
            </a:r>
            <a:br>
              <a:rPr lang="nl-BE" altLang="nl-BE" sz="923">
                <a:hlinkClick r:id="" action="ppaction://noaction"/>
              </a:rPr>
            </a:br>
            <a:r>
              <a:rPr lang="nl-BE" altLang="nl-BE" sz="923">
                <a:hlinkClick r:id="" action="ppaction://noaction"/>
              </a:rPr>
              <a:t>et</a:t>
            </a:r>
            <a:br>
              <a:rPr lang="nl-BE" altLang="nl-BE" sz="923">
                <a:hlinkClick r:id="" action="ppaction://noaction"/>
              </a:rPr>
            </a:br>
            <a:r>
              <a:rPr lang="nl-BE" altLang="nl-BE" sz="923">
                <a:hlinkClick r:id="" action="ppaction://noaction"/>
              </a:rPr>
              <a:t>Organisation</a:t>
            </a:r>
            <a:endParaRPr lang="nl-BE" altLang="nl-BE" sz="923"/>
          </a:p>
        </p:txBody>
      </p:sp>
      <p:sp>
        <p:nvSpPr>
          <p:cNvPr id="2078" name="Text Box 45"/>
          <p:cNvSpPr txBox="1">
            <a:spLocks noChangeArrowheads="1"/>
          </p:cNvSpPr>
          <p:nvPr/>
        </p:nvSpPr>
        <p:spPr bwMode="auto">
          <a:xfrm>
            <a:off x="3101909" y="3128861"/>
            <a:ext cx="1062404" cy="660437"/>
          </a:xfrm>
          <a:prstGeom prst="rect">
            <a:avLst/>
          </a:prstGeom>
          <a:solidFill>
            <a:schemeClr val="bg1"/>
          </a:solidFill>
          <a:ln w="1270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a:hlinkClick r:id="" action="ppaction://noaction"/>
              </a:rPr>
              <a:t>Technologie de l’information et de la communication</a:t>
            </a:r>
            <a:endParaRPr lang="nl-BE" altLang="nl-BE" sz="923"/>
          </a:p>
        </p:txBody>
      </p:sp>
      <p:sp>
        <p:nvSpPr>
          <p:cNvPr id="2081" name="Text Box 48"/>
          <p:cNvSpPr txBox="1">
            <a:spLocks noChangeArrowheads="1"/>
          </p:cNvSpPr>
          <p:nvPr/>
        </p:nvSpPr>
        <p:spPr bwMode="auto">
          <a:xfrm>
            <a:off x="478750" y="6366951"/>
            <a:ext cx="1462866" cy="23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923" dirty="0">
                <a:solidFill>
                  <a:srgbClr val="5F5F5F"/>
                </a:solidFill>
              </a:rPr>
              <a:t>Version: 29-01-2016</a:t>
            </a:r>
            <a:endParaRPr lang="nl-NL" altLang="nl-BE" sz="923" dirty="0">
              <a:solidFill>
                <a:srgbClr val="5F5F5F"/>
              </a:solidFill>
            </a:endParaRPr>
          </a:p>
        </p:txBody>
      </p:sp>
      <p:sp>
        <p:nvSpPr>
          <p:cNvPr id="35" name="Text Box 126"/>
          <p:cNvSpPr txBox="1">
            <a:spLocks noChangeArrowheads="1"/>
          </p:cNvSpPr>
          <p:nvPr/>
        </p:nvSpPr>
        <p:spPr bwMode="auto">
          <a:xfrm>
            <a:off x="5334826" y="3565709"/>
            <a:ext cx="1796697" cy="560923"/>
          </a:xfrm>
          <a:prstGeom prst="rect">
            <a:avLst/>
          </a:prstGeom>
          <a:solidFill>
            <a:schemeClr val="bg1"/>
          </a:solidFill>
          <a:ln w="19050">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nl-BE" altLang="nl-BE" sz="1015" dirty="0">
                <a:hlinkClick r:id="" action="ppaction://noaction"/>
              </a:rPr>
              <a:t>Infrastructure de transport</a:t>
            </a:r>
            <a:endParaRPr lang="nl-BE" altLang="nl-BE" sz="1015" dirty="0"/>
          </a:p>
          <a:p>
            <a:pPr algn="ctr" eaLnBrk="1" hangingPunct="1">
              <a:spcBef>
                <a:spcPct val="0"/>
              </a:spcBef>
              <a:buFontTx/>
              <a:buNone/>
            </a:pPr>
            <a:r>
              <a:rPr lang="nl-BE" altLang="nl-BE" sz="1015" dirty="0" err="1"/>
              <a:t>Beliris</a:t>
            </a:r>
            <a:endParaRPr lang="nl-BE" altLang="nl-BE" sz="1015" dirty="0"/>
          </a:p>
        </p:txBody>
      </p:sp>
      <p:sp>
        <p:nvSpPr>
          <p:cNvPr id="36" name="Line 24"/>
          <p:cNvSpPr>
            <a:spLocks noChangeShapeType="1"/>
          </p:cNvSpPr>
          <p:nvPr/>
        </p:nvSpPr>
        <p:spPr bwMode="auto">
          <a:xfrm flipV="1">
            <a:off x="4576764" y="3754179"/>
            <a:ext cx="7491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37" name="Text Box 36"/>
          <p:cNvSpPr txBox="1">
            <a:spLocks noChangeArrowheads="1"/>
          </p:cNvSpPr>
          <p:nvPr/>
        </p:nvSpPr>
        <p:spPr bwMode="auto">
          <a:xfrm>
            <a:off x="4937612" y="4109430"/>
            <a:ext cx="1396512" cy="433324"/>
          </a:xfrm>
          <a:prstGeom prst="rect">
            <a:avLst/>
          </a:prstGeom>
          <a:solidFill>
            <a:schemeClr val="bg1"/>
          </a:solidFill>
          <a:ln w="76200">
            <a:solidFill>
              <a:srgbClr val="FFCF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1108" dirty="0"/>
              <a:t>Secrétaire d'Etat Bart Tommelein</a:t>
            </a:r>
          </a:p>
        </p:txBody>
      </p:sp>
      <p:cxnSp>
        <p:nvCxnSpPr>
          <p:cNvPr id="3" name="Connecteur droit 2"/>
          <p:cNvCxnSpPr/>
          <p:nvPr/>
        </p:nvCxnSpPr>
        <p:spPr>
          <a:xfrm>
            <a:off x="5701813" y="4571546"/>
            <a:ext cx="160" cy="640451"/>
          </a:xfrm>
          <a:prstGeom prst="line">
            <a:avLst/>
          </a:prstGeom>
          <a:ln w="12700">
            <a:solidFill>
              <a:schemeClr val="tx1"/>
            </a:solidFill>
            <a:prstDash val="dash"/>
            <a:miter lim="800000"/>
            <a:headEnd w="sm" len="sm"/>
          </a:ln>
          <a:effectLst/>
        </p:spPr>
        <p:style>
          <a:lnRef idx="1">
            <a:schemeClr val="accent1"/>
          </a:lnRef>
          <a:fillRef idx="0">
            <a:schemeClr val="accent1"/>
          </a:fillRef>
          <a:effectRef idx="0">
            <a:schemeClr val="accent1"/>
          </a:effectRef>
          <a:fontRef idx="minor">
            <a:schemeClr val="tx1"/>
          </a:fontRef>
        </p:style>
      </p:cxnSp>
      <p:sp>
        <p:nvSpPr>
          <p:cNvPr id="44" name="Text Box 36"/>
          <p:cNvSpPr txBox="1">
            <a:spLocks noChangeArrowheads="1"/>
          </p:cNvSpPr>
          <p:nvPr/>
        </p:nvSpPr>
        <p:spPr bwMode="auto">
          <a:xfrm>
            <a:off x="5369631" y="2937332"/>
            <a:ext cx="1727231" cy="433324"/>
          </a:xfrm>
          <a:prstGeom prst="rect">
            <a:avLst/>
          </a:prstGeom>
          <a:solidFill>
            <a:schemeClr val="bg1"/>
          </a:solidFill>
          <a:ln w="76200">
            <a:solidFill>
              <a:srgbClr val="FFCF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nl-BE" altLang="nl-BE" sz="1108" dirty="0"/>
              <a:t>Vice-Premier ministre</a:t>
            </a:r>
            <a:br>
              <a:rPr lang="nl-BE" altLang="nl-BE" sz="1108" dirty="0"/>
            </a:br>
            <a:r>
              <a:rPr lang="nl-BE" altLang="nl-BE" sz="1108" dirty="0"/>
              <a:t>Didier Reynders</a:t>
            </a:r>
          </a:p>
        </p:txBody>
      </p:sp>
      <p:cxnSp>
        <p:nvCxnSpPr>
          <p:cNvPr id="45" name="Connecteur droit 44"/>
          <p:cNvCxnSpPr/>
          <p:nvPr/>
        </p:nvCxnSpPr>
        <p:spPr>
          <a:xfrm flipH="1">
            <a:off x="6232956" y="3405565"/>
            <a:ext cx="550" cy="153768"/>
          </a:xfrm>
          <a:prstGeom prst="line">
            <a:avLst/>
          </a:prstGeom>
          <a:ln w="9525">
            <a:solidFill>
              <a:schemeClr val="tx1"/>
            </a:solidFill>
            <a:prstDash val="solid"/>
            <a:round/>
            <a:head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607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710000"/>
            <a:ext cx="7879374" cy="268600"/>
          </a:xfrm>
        </p:spPr>
        <p:txBody>
          <a:bodyPr/>
          <a:lstStyle/>
          <a:p>
            <a:endParaRPr lang="en-US"/>
          </a:p>
        </p:txBody>
      </p:sp>
      <p:pic>
        <p:nvPicPr>
          <p:cNvPr id="4" name="Picture 3"/>
          <p:cNvPicPr>
            <a:picLocks noChangeAspect="1"/>
          </p:cNvPicPr>
          <p:nvPr/>
        </p:nvPicPr>
        <p:blipFill>
          <a:blip r:embed="rId2"/>
          <a:stretch>
            <a:fillRect/>
          </a:stretch>
        </p:blipFill>
        <p:spPr>
          <a:xfrm>
            <a:off x="179512" y="620688"/>
            <a:ext cx="8775321" cy="5850214"/>
          </a:xfrm>
          <a:prstGeom prst="rect">
            <a:avLst/>
          </a:prstGeom>
        </p:spPr>
      </p:pic>
    </p:spTree>
    <p:extLst>
      <p:ext uri="{BB962C8B-B14F-4D97-AF65-F5344CB8AC3E}">
        <p14:creationId xmlns:p14="http://schemas.microsoft.com/office/powerpoint/2010/main" val="717488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710000"/>
            <a:ext cx="7879374" cy="268600"/>
          </a:xfrm>
        </p:spPr>
        <p:txBody>
          <a:bodyPr/>
          <a:lstStyle/>
          <a:p>
            <a:endParaRPr lang="en-US"/>
          </a:p>
        </p:txBody>
      </p:sp>
      <p:pic>
        <p:nvPicPr>
          <p:cNvPr id="5" name="Picture 4"/>
          <p:cNvPicPr>
            <a:picLocks noChangeAspect="1"/>
          </p:cNvPicPr>
          <p:nvPr/>
        </p:nvPicPr>
        <p:blipFill>
          <a:blip r:embed="rId2"/>
          <a:stretch>
            <a:fillRect/>
          </a:stretch>
        </p:blipFill>
        <p:spPr>
          <a:xfrm>
            <a:off x="395275" y="620688"/>
            <a:ext cx="8451285" cy="5634190"/>
          </a:xfrm>
          <a:prstGeom prst="rect">
            <a:avLst/>
          </a:prstGeom>
        </p:spPr>
      </p:pic>
    </p:spTree>
    <p:extLst>
      <p:ext uri="{BB962C8B-B14F-4D97-AF65-F5344CB8AC3E}">
        <p14:creationId xmlns:p14="http://schemas.microsoft.com/office/powerpoint/2010/main" val="2344344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260" t="7534" r="39762" b="3742"/>
          <a:stretch/>
        </p:blipFill>
        <p:spPr>
          <a:xfrm>
            <a:off x="1259632" y="912042"/>
            <a:ext cx="6624736" cy="5685310"/>
          </a:xfrm>
          <a:prstGeom prst="rect">
            <a:avLst/>
          </a:prstGeom>
        </p:spPr>
      </p:pic>
      <p:sp>
        <p:nvSpPr>
          <p:cNvPr id="5" name="Rectangle 4"/>
          <p:cNvSpPr/>
          <p:nvPr/>
        </p:nvSpPr>
        <p:spPr>
          <a:xfrm>
            <a:off x="681230" y="137288"/>
            <a:ext cx="7653801" cy="461665"/>
          </a:xfrm>
          <a:prstGeom prst="rect">
            <a:avLst/>
          </a:prstGeom>
        </p:spPr>
        <p:txBody>
          <a:bodyPr wrap="square">
            <a:spAutoFit/>
          </a:bodyPr>
          <a:lstStyle/>
          <a:p>
            <a:pPr fontAlgn="auto">
              <a:spcAft>
                <a:spcPts val="0"/>
              </a:spcAft>
            </a:pPr>
            <a:r>
              <a:rPr lang="fr-BE" sz="2400" dirty="0"/>
              <a:t>Newsletter des cellules stratégiques de chaque </a:t>
            </a:r>
            <a:r>
              <a:rPr lang="fr-BE" sz="2400" dirty="0" smtClean="0"/>
              <a:t>DG</a:t>
            </a:r>
            <a:endParaRPr lang="fr-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636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4766" t="9432" r="5501" b="7882"/>
          <a:stretch/>
        </p:blipFill>
        <p:spPr>
          <a:xfrm>
            <a:off x="287016" y="248722"/>
            <a:ext cx="8856984" cy="6480720"/>
          </a:xfrm>
          <a:prstGeom prst="rect">
            <a:avLst/>
          </a:prstGeom>
        </p:spPr>
      </p:pic>
    </p:spTree>
    <p:extLst>
      <p:ext uri="{BB962C8B-B14F-4D97-AF65-F5344CB8AC3E}">
        <p14:creationId xmlns:p14="http://schemas.microsoft.com/office/powerpoint/2010/main" val="280291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231" y="1710000"/>
            <a:ext cx="7879374" cy="268600"/>
          </a:xfrm>
        </p:spPr>
        <p:txBody>
          <a:bodyPr/>
          <a:lstStyle/>
          <a:p>
            <a:endParaRPr lang="en-US"/>
          </a:p>
        </p:txBody>
      </p:sp>
      <p:pic>
        <p:nvPicPr>
          <p:cNvPr id="4" name="Picture 3"/>
          <p:cNvPicPr>
            <a:picLocks noChangeAspect="1"/>
          </p:cNvPicPr>
          <p:nvPr/>
        </p:nvPicPr>
        <p:blipFill rotWithShape="1">
          <a:blip r:embed="rId2"/>
          <a:srcRect l="33364" t="8292" r="31658" b="4500"/>
          <a:stretch/>
        </p:blipFill>
        <p:spPr>
          <a:xfrm>
            <a:off x="681231" y="260647"/>
            <a:ext cx="7879374" cy="6251431"/>
          </a:xfrm>
          <a:prstGeom prst="rect">
            <a:avLst/>
          </a:prstGeom>
        </p:spPr>
      </p:pic>
    </p:spTree>
    <p:extLst>
      <p:ext uri="{BB962C8B-B14F-4D97-AF65-F5344CB8AC3E}">
        <p14:creationId xmlns:p14="http://schemas.microsoft.com/office/powerpoint/2010/main" val="6953197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p:cNvPicPr>
            <a:picLocks noGrp="1" noChangeAspect="1"/>
          </p:cNvPicPr>
          <p:nvPr>
            <p:ph idx="1"/>
          </p:nvPr>
        </p:nvPicPr>
        <p:blipFill rotWithShape="1">
          <a:blip r:embed="rId2"/>
          <a:srcRect l="37271" t="13646" r="36595" b="24673"/>
          <a:stretch/>
        </p:blipFill>
        <p:spPr>
          <a:xfrm>
            <a:off x="1438483" y="188640"/>
            <a:ext cx="6085845" cy="6487267"/>
          </a:xfrm>
          <a:prstGeom prst="rect">
            <a:avLst/>
          </a:prstGeom>
        </p:spPr>
      </p:pic>
    </p:spTree>
    <p:extLst>
      <p:ext uri="{BB962C8B-B14F-4D97-AF65-F5344CB8AC3E}">
        <p14:creationId xmlns:p14="http://schemas.microsoft.com/office/powerpoint/2010/main" val="2093714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pic>
        <p:nvPicPr>
          <p:cNvPr id="5" name="Espace réservé du contenu 4"/>
          <p:cNvPicPr>
            <a:picLocks noGrp="1" noChangeAspect="1"/>
          </p:cNvPicPr>
          <p:nvPr>
            <p:ph idx="1"/>
          </p:nvPr>
        </p:nvPicPr>
        <p:blipFill rotWithShape="1">
          <a:blip r:embed="rId2"/>
          <a:srcRect l="23530" t="13786" r="23045" b="24060"/>
          <a:stretch/>
        </p:blipFill>
        <p:spPr>
          <a:xfrm>
            <a:off x="681231" y="476672"/>
            <a:ext cx="7923217" cy="6089657"/>
          </a:xfrm>
          <a:prstGeom prst="rect">
            <a:avLst/>
          </a:prstGeom>
        </p:spPr>
      </p:pic>
    </p:spTree>
    <p:extLst>
      <p:ext uri="{BB962C8B-B14F-4D97-AF65-F5344CB8AC3E}">
        <p14:creationId xmlns:p14="http://schemas.microsoft.com/office/powerpoint/2010/main" val="2926371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p:cNvPicPr>
            <a:picLocks noGrp="1" noChangeAspect="1"/>
          </p:cNvPicPr>
          <p:nvPr>
            <p:ph idx="1"/>
          </p:nvPr>
        </p:nvPicPr>
        <p:blipFill rotWithShape="1">
          <a:blip r:embed="rId2"/>
          <a:srcRect l="23112" t="12938" r="23551" b="24640"/>
          <a:stretch/>
        </p:blipFill>
        <p:spPr>
          <a:xfrm>
            <a:off x="161946" y="548680"/>
            <a:ext cx="8982054" cy="5688632"/>
          </a:xfrm>
          <a:prstGeom prst="rect">
            <a:avLst/>
          </a:prstGeom>
        </p:spPr>
      </p:pic>
    </p:spTree>
    <p:extLst>
      <p:ext uri="{BB962C8B-B14F-4D97-AF65-F5344CB8AC3E}">
        <p14:creationId xmlns:p14="http://schemas.microsoft.com/office/powerpoint/2010/main" val="3670381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p:cNvPicPr>
            <a:picLocks noGrp="1" noChangeAspect="1"/>
          </p:cNvPicPr>
          <p:nvPr>
            <p:ph idx="1"/>
          </p:nvPr>
        </p:nvPicPr>
        <p:blipFill rotWithShape="1">
          <a:blip r:embed="rId2"/>
          <a:srcRect l="22910" t="13433" r="22234" b="23880"/>
          <a:stretch/>
        </p:blipFill>
        <p:spPr>
          <a:xfrm>
            <a:off x="681231" y="735825"/>
            <a:ext cx="7879374" cy="5934239"/>
          </a:xfrm>
          <a:prstGeom prst="rect">
            <a:avLst/>
          </a:prstGeom>
        </p:spPr>
      </p:pic>
    </p:spTree>
    <p:extLst>
      <p:ext uri="{BB962C8B-B14F-4D97-AF65-F5344CB8AC3E}">
        <p14:creationId xmlns:p14="http://schemas.microsoft.com/office/powerpoint/2010/main" val="1229138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fgeronde rechthoek 6"/>
          <p:cNvSpPr/>
          <p:nvPr/>
        </p:nvSpPr>
        <p:spPr>
          <a:xfrm>
            <a:off x="163288" y="963386"/>
            <a:ext cx="8662307" cy="76744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BE" sz="3000" dirty="0"/>
              <a:t>Stuurgroep</a:t>
            </a:r>
          </a:p>
        </p:txBody>
      </p:sp>
      <p:sp>
        <p:nvSpPr>
          <p:cNvPr id="8" name="Afgeronde rechthoek 7"/>
          <p:cNvSpPr/>
          <p:nvPr/>
        </p:nvSpPr>
        <p:spPr>
          <a:xfrm>
            <a:off x="163286" y="1905947"/>
            <a:ext cx="8752114" cy="15757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r>
              <a:rPr lang="nl-BE" sz="3000" dirty="0"/>
              <a:t>Projectgroep</a:t>
            </a:r>
          </a:p>
        </p:txBody>
      </p:sp>
      <p:sp>
        <p:nvSpPr>
          <p:cNvPr id="9" name="Afgeronde rechthoek 8"/>
          <p:cNvSpPr/>
          <p:nvPr/>
        </p:nvSpPr>
        <p:spPr>
          <a:xfrm>
            <a:off x="4638871" y="2666711"/>
            <a:ext cx="2069024" cy="60443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3000" dirty="0"/>
              <a:t>ICT</a:t>
            </a:r>
          </a:p>
        </p:txBody>
      </p:sp>
      <p:sp>
        <p:nvSpPr>
          <p:cNvPr id="10" name="Afgeronde rechthoek 9"/>
          <p:cNvSpPr/>
          <p:nvPr/>
        </p:nvSpPr>
        <p:spPr>
          <a:xfrm>
            <a:off x="2485463" y="2670549"/>
            <a:ext cx="2069024" cy="60443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3000" dirty="0" err="1"/>
              <a:t>Comm</a:t>
            </a:r>
            <a:endParaRPr lang="nl-BE" sz="3000" dirty="0"/>
          </a:p>
        </p:txBody>
      </p:sp>
      <p:sp>
        <p:nvSpPr>
          <p:cNvPr id="11" name="Afgeronde rechthoek 10"/>
          <p:cNvSpPr/>
          <p:nvPr/>
        </p:nvSpPr>
        <p:spPr>
          <a:xfrm>
            <a:off x="6777136" y="2655086"/>
            <a:ext cx="2069024" cy="60443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3000" dirty="0"/>
              <a:t>Infobeheer</a:t>
            </a:r>
          </a:p>
        </p:txBody>
      </p:sp>
      <p:sp>
        <p:nvSpPr>
          <p:cNvPr id="12" name="Afgeronde rechthoek 11"/>
          <p:cNvSpPr/>
          <p:nvPr/>
        </p:nvSpPr>
        <p:spPr>
          <a:xfrm>
            <a:off x="332054" y="2693799"/>
            <a:ext cx="2069024" cy="60443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BE" sz="3000" dirty="0" err="1"/>
              <a:t>NWoW</a:t>
            </a:r>
            <a:endParaRPr lang="nl-BE" sz="3000" dirty="0"/>
          </a:p>
        </p:txBody>
      </p:sp>
      <p:sp>
        <p:nvSpPr>
          <p:cNvPr id="13" name="Afgeronde rechthoek 12"/>
          <p:cNvSpPr/>
          <p:nvPr/>
        </p:nvSpPr>
        <p:spPr>
          <a:xfrm>
            <a:off x="163286" y="3656769"/>
            <a:ext cx="906098" cy="20574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Active Directory </a:t>
            </a:r>
            <a:r>
              <a:rPr lang="nl-BE" sz="2400" dirty="0"/>
              <a:t>Infrastructuur</a:t>
            </a:r>
          </a:p>
        </p:txBody>
      </p:sp>
      <p:sp>
        <p:nvSpPr>
          <p:cNvPr id="15" name="Afgeronde rechthoek 14"/>
          <p:cNvSpPr/>
          <p:nvPr/>
        </p:nvSpPr>
        <p:spPr>
          <a:xfrm>
            <a:off x="1209574" y="3656769"/>
            <a:ext cx="894323"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400" dirty="0"/>
              <a:t>Aanwezigheid, chat, video</a:t>
            </a:r>
          </a:p>
        </p:txBody>
      </p:sp>
      <p:sp>
        <p:nvSpPr>
          <p:cNvPr id="16" name="Afgeronde rechthoek 15"/>
          <p:cNvSpPr/>
          <p:nvPr/>
        </p:nvSpPr>
        <p:spPr>
          <a:xfrm>
            <a:off x="2244085" y="3656769"/>
            <a:ext cx="882701" cy="20574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400" dirty="0"/>
              <a:t>Mail &amp; Kalender</a:t>
            </a:r>
          </a:p>
        </p:txBody>
      </p:sp>
      <p:sp>
        <p:nvSpPr>
          <p:cNvPr id="17" name="Afgeronde rechthoek 16"/>
          <p:cNvSpPr/>
          <p:nvPr/>
        </p:nvSpPr>
        <p:spPr>
          <a:xfrm>
            <a:off x="3247921" y="3656769"/>
            <a:ext cx="670530"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nchorCtr="1"/>
          <a:lstStyle/>
          <a:p>
            <a:r>
              <a:rPr lang="nl-BE" sz="2100" dirty="0"/>
              <a:t>Office 2013</a:t>
            </a:r>
          </a:p>
        </p:txBody>
      </p:sp>
      <p:sp>
        <p:nvSpPr>
          <p:cNvPr id="18" name="Afgeronde rechthoek 17"/>
          <p:cNvSpPr/>
          <p:nvPr/>
        </p:nvSpPr>
        <p:spPr>
          <a:xfrm>
            <a:off x="4057749" y="3656769"/>
            <a:ext cx="929495"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Document management I</a:t>
            </a:r>
            <a:endParaRPr lang="nl-BE" sz="2400" dirty="0"/>
          </a:p>
        </p:txBody>
      </p:sp>
      <p:sp>
        <p:nvSpPr>
          <p:cNvPr id="19" name="Afgeronde rechthoek 18"/>
          <p:cNvSpPr/>
          <p:nvPr/>
        </p:nvSpPr>
        <p:spPr>
          <a:xfrm>
            <a:off x="6231354" y="3656769"/>
            <a:ext cx="719968"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Telefonie</a:t>
            </a:r>
            <a:endParaRPr lang="nl-BE" sz="2400" dirty="0"/>
          </a:p>
        </p:txBody>
      </p:sp>
      <p:sp>
        <p:nvSpPr>
          <p:cNvPr id="20" name="Afgeronde rechthoek 19"/>
          <p:cNvSpPr/>
          <p:nvPr/>
        </p:nvSpPr>
        <p:spPr>
          <a:xfrm>
            <a:off x="5126538" y="3651094"/>
            <a:ext cx="965523"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Document management II</a:t>
            </a:r>
            <a:endParaRPr lang="nl-BE" sz="2400" dirty="0"/>
          </a:p>
        </p:txBody>
      </p:sp>
      <p:sp>
        <p:nvSpPr>
          <p:cNvPr id="21" name="Afgeronde rechthoek 20"/>
          <p:cNvSpPr/>
          <p:nvPr/>
        </p:nvSpPr>
        <p:spPr>
          <a:xfrm>
            <a:off x="8195433" y="3651094"/>
            <a:ext cx="719968"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Intranet</a:t>
            </a:r>
            <a:endParaRPr lang="nl-BE" sz="2400" dirty="0"/>
          </a:p>
        </p:txBody>
      </p:sp>
      <p:sp>
        <p:nvSpPr>
          <p:cNvPr id="22" name="Afgeronde rechthoek 21"/>
          <p:cNvSpPr/>
          <p:nvPr/>
        </p:nvSpPr>
        <p:spPr>
          <a:xfrm>
            <a:off x="7090617" y="3651094"/>
            <a:ext cx="965523"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Applicaties</a:t>
            </a:r>
            <a:endParaRPr lang="nl-BE" sz="2400" dirty="0"/>
          </a:p>
        </p:txBody>
      </p:sp>
      <p:sp>
        <p:nvSpPr>
          <p:cNvPr id="23" name="Afgeronde rechthoek 22"/>
          <p:cNvSpPr/>
          <p:nvPr/>
        </p:nvSpPr>
        <p:spPr>
          <a:xfrm>
            <a:off x="167830" y="3656769"/>
            <a:ext cx="906098" cy="2187000"/>
          </a:xfrm>
          <a:prstGeom prst="roundRect">
            <a:avLst/>
          </a:prstGeom>
          <a:solidFill>
            <a:schemeClr val="bg1">
              <a:lumMod val="85000"/>
            </a:schemeClr>
          </a:solidFill>
          <a:ln w="69850">
            <a:solidFill>
              <a:schemeClr val="bg1">
                <a:lumMod val="75000"/>
              </a:schemeClr>
            </a:solidFill>
            <a:prstDash val="dash"/>
          </a:ln>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100" dirty="0"/>
              <a:t>Active Directory </a:t>
            </a:r>
            <a:r>
              <a:rPr lang="nl-BE" sz="2400" dirty="0"/>
              <a:t>Infrastructuur</a:t>
            </a:r>
          </a:p>
        </p:txBody>
      </p:sp>
      <p:sp>
        <p:nvSpPr>
          <p:cNvPr id="25" name="Afgeronde rechthoek 24"/>
          <p:cNvSpPr/>
          <p:nvPr/>
        </p:nvSpPr>
        <p:spPr>
          <a:xfrm>
            <a:off x="2241268" y="3651094"/>
            <a:ext cx="882701" cy="2187000"/>
          </a:xfrm>
          <a:prstGeom prst="roundRect">
            <a:avLst/>
          </a:prstGeom>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nl-BE" sz="2400" dirty="0"/>
              <a:t>Mail &amp; Kalender</a:t>
            </a:r>
          </a:p>
        </p:txBody>
      </p:sp>
    </p:spTree>
    <p:extLst>
      <p:ext uri="{BB962C8B-B14F-4D97-AF65-F5344CB8AC3E}">
        <p14:creationId xmlns:p14="http://schemas.microsoft.com/office/powerpoint/2010/main" val="2386044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844423258"/>
              </p:ext>
            </p:extLst>
          </p:nvPr>
        </p:nvGraphicFramePr>
        <p:xfrm>
          <a:off x="844061" y="1177700"/>
          <a:ext cx="7596554" cy="4474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el 2"/>
          <p:cNvSpPr>
            <a:spLocks noGrp="1"/>
          </p:cNvSpPr>
          <p:nvPr>
            <p:ph type="title"/>
          </p:nvPr>
        </p:nvSpPr>
        <p:spPr>
          <a:xfrm>
            <a:off x="6131040" y="1935529"/>
            <a:ext cx="2488425" cy="675514"/>
          </a:xfrm>
        </p:spPr>
        <p:txBody>
          <a:bodyPr>
            <a:normAutofit/>
          </a:bodyPr>
          <a:lstStyle/>
          <a:p>
            <a:pPr algn="ctr"/>
            <a:r>
              <a:rPr lang="fr-BE" sz="2400" b="1" dirty="0" smtClean="0">
                <a:solidFill>
                  <a:schemeClr val="tx1"/>
                </a:solidFill>
              </a:rPr>
              <a:t>Sécurité </a:t>
            </a:r>
            <a:r>
              <a:rPr lang="fr-BE" sz="2031" dirty="0">
                <a:solidFill>
                  <a:schemeClr val="tx1"/>
                </a:solidFill>
              </a:rPr>
              <a:t/>
            </a:r>
            <a:br>
              <a:rPr lang="fr-BE" sz="2031" dirty="0">
                <a:solidFill>
                  <a:schemeClr val="tx1"/>
                </a:solidFill>
              </a:rPr>
            </a:br>
            <a:r>
              <a:rPr lang="fr-BE" sz="1846" b="1" dirty="0">
                <a:solidFill>
                  <a:schemeClr val="tx1"/>
                </a:solidFill>
              </a:rPr>
              <a:t>« Zéro » accident</a:t>
            </a:r>
          </a:p>
        </p:txBody>
      </p:sp>
      <p:sp>
        <p:nvSpPr>
          <p:cNvPr id="6" name="Titel 2"/>
          <p:cNvSpPr txBox="1">
            <a:spLocks/>
          </p:cNvSpPr>
          <p:nvPr/>
        </p:nvSpPr>
        <p:spPr bwMode="auto">
          <a:xfrm>
            <a:off x="568464" y="2020796"/>
            <a:ext cx="2488425" cy="675514"/>
          </a:xfrm>
          <a:prstGeom prst="rect">
            <a:avLst/>
          </a:prstGeom>
          <a:noFill/>
          <a:ln w="9525">
            <a:noFill/>
            <a:miter lim="800000"/>
            <a:headEnd/>
            <a:tailEnd/>
          </a:ln>
        </p:spPr>
        <p:txBody>
          <a:bodyPr vert="horz" lIns="84406" tIns="42203" rIns="84406" bIns="42203" rtlCol="0" anchor="ctr">
            <a:normAutofit fontScale="92500" lnSpcReduction="10000"/>
          </a:bodyPr>
          <a:lstStyle>
            <a:lvl1pPr algn="ctr" defTabSz="457200" rtl="0" eaLnBrk="1" latinLnBrk="0" hangingPunct="1">
              <a:spcBef>
                <a:spcPct val="0"/>
              </a:spcBef>
              <a:buNone/>
              <a:defRPr sz="3600" kern="1200">
                <a:gradFill flip="none" rotWithShape="1">
                  <a:gsLst>
                    <a:gs pos="0">
                      <a:schemeClr val="accent1"/>
                    </a:gs>
                    <a:gs pos="100000">
                      <a:schemeClr val="accent2"/>
                    </a:gs>
                  </a:gsLst>
                  <a:lin ang="16200000" scaled="0"/>
                  <a:tileRect/>
                </a:gradFill>
                <a:latin typeface="Century Gothic"/>
                <a:ea typeface="+mj-ea"/>
                <a:cs typeface="Century Gothic"/>
              </a:defRPr>
            </a:lvl1pPr>
          </a:lstStyle>
          <a:p>
            <a:r>
              <a:rPr lang="fr-BE" sz="2585" dirty="0" smtClean="0">
                <a:solidFill>
                  <a:schemeClr val="tx1"/>
                </a:solidFill>
              </a:rPr>
              <a:t>Compétitivité</a:t>
            </a:r>
            <a:r>
              <a:rPr lang="fr-BE" sz="2031" dirty="0" smtClean="0">
                <a:solidFill>
                  <a:schemeClr val="tx1"/>
                </a:solidFill>
              </a:rPr>
              <a:t> </a:t>
            </a:r>
            <a:r>
              <a:rPr lang="fr-BE" sz="2031" dirty="0">
                <a:solidFill>
                  <a:schemeClr val="tx1"/>
                </a:solidFill>
              </a:rPr>
              <a:t>« Zéro » dumping</a:t>
            </a:r>
          </a:p>
          <a:p>
            <a:endParaRPr lang="fr-BE" sz="2585" dirty="0"/>
          </a:p>
        </p:txBody>
      </p:sp>
      <p:sp>
        <p:nvSpPr>
          <p:cNvPr id="7" name="Titel 2"/>
          <p:cNvSpPr txBox="1">
            <a:spLocks/>
          </p:cNvSpPr>
          <p:nvPr/>
        </p:nvSpPr>
        <p:spPr bwMode="auto">
          <a:xfrm>
            <a:off x="1740429" y="514896"/>
            <a:ext cx="5751535" cy="675514"/>
          </a:xfrm>
          <a:prstGeom prst="rect">
            <a:avLst/>
          </a:prstGeom>
          <a:noFill/>
          <a:ln w="9525">
            <a:noFill/>
            <a:miter lim="800000"/>
            <a:headEnd/>
            <a:tailEnd/>
          </a:ln>
        </p:spPr>
        <p:txBody>
          <a:bodyPr vert="horz" lIns="84406" tIns="42203" rIns="84406" bIns="42203" rtlCol="0" anchor="ctr">
            <a:normAutofit fontScale="92500" lnSpcReduction="10000"/>
          </a:bodyPr>
          <a:lstStyle>
            <a:lvl1pPr algn="ctr" defTabSz="457200" rtl="0" eaLnBrk="1" latinLnBrk="0" hangingPunct="1">
              <a:spcBef>
                <a:spcPct val="0"/>
              </a:spcBef>
              <a:buNone/>
              <a:defRPr sz="3600" kern="1200">
                <a:gradFill flip="none" rotWithShape="1">
                  <a:gsLst>
                    <a:gs pos="0">
                      <a:schemeClr val="accent1"/>
                    </a:gs>
                    <a:gs pos="100000">
                      <a:schemeClr val="accent2"/>
                    </a:gs>
                  </a:gsLst>
                  <a:lin ang="16200000" scaled="0"/>
                  <a:tileRect/>
                </a:gradFill>
                <a:latin typeface="Century Gothic"/>
                <a:ea typeface="+mj-ea"/>
                <a:cs typeface="Century Gothic"/>
              </a:defRPr>
            </a:lvl1pPr>
          </a:lstStyle>
          <a:p>
            <a:r>
              <a:rPr lang="fr-BE" sz="2585" dirty="0" smtClean="0">
                <a:solidFill>
                  <a:schemeClr val="tx1"/>
                </a:solidFill>
              </a:rPr>
              <a:t>Environnement</a:t>
            </a:r>
            <a:r>
              <a:rPr lang="fr-BE" sz="1846" dirty="0" smtClean="0">
                <a:solidFill>
                  <a:schemeClr val="tx1"/>
                </a:solidFill>
              </a:rPr>
              <a:t> </a:t>
            </a:r>
            <a:endParaRPr lang="fr-BE" sz="1846" dirty="0">
              <a:solidFill>
                <a:schemeClr val="tx1"/>
              </a:solidFill>
            </a:endParaRPr>
          </a:p>
          <a:p>
            <a:r>
              <a:rPr lang="fr-BE" sz="1846" dirty="0">
                <a:solidFill>
                  <a:schemeClr val="tx1"/>
                </a:solidFill>
              </a:rPr>
              <a:t>« Zéro » émission</a:t>
            </a:r>
          </a:p>
          <a:p>
            <a:endParaRPr lang="fr-BE" sz="2585" dirty="0"/>
          </a:p>
        </p:txBody>
      </p:sp>
      <p:sp>
        <p:nvSpPr>
          <p:cNvPr id="8" name="Titel 2"/>
          <p:cNvSpPr txBox="1">
            <a:spLocks/>
          </p:cNvSpPr>
          <p:nvPr/>
        </p:nvSpPr>
        <p:spPr bwMode="auto">
          <a:xfrm>
            <a:off x="2207562" y="5902049"/>
            <a:ext cx="4817269" cy="675514"/>
          </a:xfrm>
          <a:prstGeom prst="rect">
            <a:avLst/>
          </a:prstGeom>
          <a:noFill/>
          <a:ln w="9525">
            <a:noFill/>
            <a:miter lim="800000"/>
            <a:headEnd/>
            <a:tailEnd/>
          </a:ln>
        </p:spPr>
        <p:txBody>
          <a:bodyPr vert="horz" lIns="84406" tIns="42203" rIns="84406" bIns="42203" rtlCol="0" anchor="ctr">
            <a:normAutofit fontScale="92500" lnSpcReduction="10000"/>
          </a:bodyPr>
          <a:lstStyle>
            <a:lvl1pPr algn="ctr" defTabSz="457200" rtl="0" eaLnBrk="1" latinLnBrk="0" hangingPunct="1">
              <a:spcBef>
                <a:spcPct val="0"/>
              </a:spcBef>
              <a:buNone/>
              <a:defRPr sz="3600" kern="1200">
                <a:gradFill flip="none" rotWithShape="1">
                  <a:gsLst>
                    <a:gs pos="0">
                      <a:schemeClr val="accent1"/>
                    </a:gs>
                    <a:gs pos="100000">
                      <a:schemeClr val="accent2"/>
                    </a:gs>
                  </a:gsLst>
                  <a:lin ang="16200000" scaled="0"/>
                  <a:tileRect/>
                </a:gradFill>
                <a:latin typeface="Century Gothic"/>
                <a:ea typeface="+mj-ea"/>
                <a:cs typeface="Century Gothic"/>
              </a:defRPr>
            </a:lvl1pPr>
          </a:lstStyle>
          <a:p>
            <a:r>
              <a:rPr lang="fr-BE" sz="2585" dirty="0" smtClean="0">
                <a:solidFill>
                  <a:schemeClr val="tx1"/>
                </a:solidFill>
              </a:rPr>
              <a:t>Mobilité</a:t>
            </a:r>
            <a:r>
              <a:rPr lang="fr-BE" sz="1846" dirty="0" smtClean="0">
                <a:solidFill>
                  <a:schemeClr val="tx1"/>
                </a:solidFill>
              </a:rPr>
              <a:t> </a:t>
            </a:r>
            <a:endParaRPr lang="fr-BE" sz="1846" dirty="0">
              <a:solidFill>
                <a:schemeClr val="tx1"/>
              </a:solidFill>
            </a:endParaRPr>
          </a:p>
          <a:p>
            <a:r>
              <a:rPr lang="fr-BE" sz="1846" dirty="0">
                <a:solidFill>
                  <a:schemeClr val="tx1"/>
                </a:solidFill>
              </a:rPr>
              <a:t>« Zéro » congestion</a:t>
            </a:r>
          </a:p>
        </p:txBody>
      </p:sp>
    </p:spTree>
    <p:extLst>
      <p:ext uri="{BB962C8B-B14F-4D97-AF65-F5344CB8AC3E}">
        <p14:creationId xmlns:p14="http://schemas.microsoft.com/office/powerpoint/2010/main" val="66246647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bates.data.intra\homedirs\ledoux\Frederic-Laloux-e1416602202398.jpg"/>
          <p:cNvPicPr>
            <a:picLocks noChangeAspect="1" noChangeArrowheads="1"/>
          </p:cNvPicPr>
          <p:nvPr/>
        </p:nvPicPr>
        <p:blipFill>
          <a:blip r:embed="rId2">
            <a:extLst>
              <a:ext uri="{28A0092B-C50C-407E-A947-70E740481C1C}">
                <a14:useLocalDpi xmlns:a14="http://schemas.microsoft.com/office/drawing/2010/main" val="0"/>
              </a:ext>
            </a:extLst>
          </a:blip>
          <a:srcRect l="29314" t="13152" r="22290" b="30652"/>
          <a:stretch>
            <a:fillRect/>
          </a:stretch>
        </p:blipFill>
        <p:spPr bwMode="auto">
          <a:xfrm>
            <a:off x="4572000" y="312465"/>
            <a:ext cx="4220308" cy="62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Isaac Getz face"/>
          <p:cNvPicPr>
            <a:picLocks noChangeAspect="1" noChangeArrowheads="1"/>
          </p:cNvPicPr>
          <p:nvPr/>
        </p:nvPicPr>
        <p:blipFill>
          <a:blip r:embed="rId3">
            <a:extLst>
              <a:ext uri="{28A0092B-C50C-407E-A947-70E740481C1C}">
                <a14:useLocalDpi xmlns:a14="http://schemas.microsoft.com/office/drawing/2010/main" val="0"/>
              </a:ext>
            </a:extLst>
          </a:blip>
          <a:srcRect l="8527" r="3925"/>
          <a:stretch>
            <a:fillRect/>
          </a:stretch>
        </p:blipFill>
        <p:spPr bwMode="auto">
          <a:xfrm>
            <a:off x="338167" y="312465"/>
            <a:ext cx="4233834" cy="6233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8"/>
                    </a:srgbClr>
                  </a:outerShdw>
                </a:effectLst>
              </a14:hiddenEffects>
            </a:ext>
          </a:extLst>
        </p:spPr>
      </p:pic>
      <p:sp>
        <p:nvSpPr>
          <p:cNvPr id="6" name="Rectangle 6"/>
          <p:cNvSpPr>
            <a:spLocks noChangeArrowheads="1"/>
          </p:cNvSpPr>
          <p:nvPr/>
        </p:nvSpPr>
        <p:spPr bwMode="auto">
          <a:xfrm>
            <a:off x="351695" y="3919863"/>
            <a:ext cx="8440615" cy="183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eaLnBrk="1" hangingPunct="1">
              <a:defRPr/>
            </a:pPr>
            <a:r>
              <a:rPr lang="fr-BE"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Respect intégral / Egalité intrinsèque</a:t>
            </a:r>
            <a:endPar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endParaRPr>
          </a:p>
          <a:p>
            <a:pPr algn="ctr" eaLnBrk="1" hangingPunct="1">
              <a:defRPr/>
            </a:pPr>
            <a:endPar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endParaRPr>
          </a:p>
          <a:p>
            <a:pPr algn="ctr" eaLnBrk="1" hangingPunct="1">
              <a:defRPr/>
            </a:pPr>
            <a:r>
              <a:rPr lang="en-US" sz="2386" spc="46" dirty="0" err="1">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Développement</a:t>
            </a:r>
            <a:r>
              <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 des </a:t>
            </a:r>
            <a:r>
              <a:rPr lang="en-US" sz="2386" spc="46" dirty="0" err="1">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personnes</a:t>
            </a:r>
            <a:endPar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endParaRPr>
          </a:p>
          <a:p>
            <a:pPr algn="ctr" eaLnBrk="1" hangingPunct="1">
              <a:defRPr/>
            </a:pPr>
            <a:endPar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endParaRPr>
          </a:p>
          <a:p>
            <a:pPr algn="ctr" eaLnBrk="1" hangingPunct="1">
              <a:defRPr/>
            </a:pPr>
            <a:r>
              <a:rPr lang="en-US" sz="2386" spc="46" dirty="0" err="1">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rPr>
              <a:t>Autonomie</a:t>
            </a:r>
            <a:endParaRPr lang="en-US" sz="2386" spc="46" dirty="0">
              <a:ln w="12700" cmpd="sng">
                <a:solidFill>
                  <a:schemeClr val="accent6">
                    <a:satMod val="120000"/>
                    <a:shade val="80000"/>
                  </a:schemeClr>
                </a:solidFill>
                <a:prstDash val="solid"/>
              </a:ln>
              <a:solidFill>
                <a:schemeClr val="bg1"/>
              </a:solidFill>
              <a:effectLst>
                <a:glow rad="53100">
                  <a:schemeClr val="accent6">
                    <a:satMod val="180000"/>
                    <a:alpha val="30000"/>
                  </a:schemeClr>
                </a:glow>
                <a:outerShdw blurRad="38100" dist="38100" dir="2700000" algn="tl">
                  <a:srgbClr val="000000">
                    <a:alpha val="43137"/>
                  </a:srgbClr>
                </a:outerShdw>
              </a:effectLst>
            </a:endParaRPr>
          </a:p>
        </p:txBody>
      </p:sp>
      <p:pic>
        <p:nvPicPr>
          <p:cNvPr id="20485" name="Picture 3" descr="C:\Users\Laurent Ledoux\Documents\laloux book.jpg"/>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7639840" y="422033"/>
            <a:ext cx="1019908" cy="12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C:\Users\Laurent Ledoux\Documents\freedom inc.jpg"/>
          <p:cNvPicPr>
            <a:picLocks noChangeAspect="1" noChangeArrowheads="1"/>
          </p:cNvPicPr>
          <p:nvPr/>
        </p:nvPicPr>
        <p:blipFill>
          <a:blip r:embed="rId5">
            <a:extLst>
              <a:ext uri="{28A0092B-C50C-407E-A947-70E740481C1C}">
                <a14:useLocalDpi xmlns:a14="http://schemas.microsoft.com/office/drawing/2010/main" val="0"/>
              </a:ext>
            </a:extLst>
          </a:blip>
          <a:srcRect l="18889" t="19333" r="24667" b="7245"/>
          <a:stretch>
            <a:fillRect/>
          </a:stretch>
        </p:blipFill>
        <p:spPr bwMode="auto">
          <a:xfrm>
            <a:off x="497781" y="422033"/>
            <a:ext cx="953628" cy="122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626947" y="361120"/>
            <a:ext cx="2270121" cy="4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1" hangingPunct="1">
              <a:defRPr/>
            </a:pPr>
            <a:r>
              <a:rPr lang="en-US" sz="3067" spc="46"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Getz</a:t>
            </a:r>
          </a:p>
        </p:txBody>
      </p:sp>
      <p:sp>
        <p:nvSpPr>
          <p:cNvPr id="11" name="Rectangle 6"/>
          <p:cNvSpPr>
            <a:spLocks noChangeArrowheads="1"/>
          </p:cNvSpPr>
          <p:nvPr/>
        </p:nvSpPr>
        <p:spPr bwMode="auto">
          <a:xfrm>
            <a:off x="5185579" y="361120"/>
            <a:ext cx="2270121" cy="4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r" eaLnBrk="1" hangingPunct="1">
              <a:defRPr/>
            </a:pPr>
            <a:r>
              <a:rPr lang="en-US" sz="3067" spc="46"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Laloux</a:t>
            </a:r>
          </a:p>
        </p:txBody>
      </p:sp>
    </p:spTree>
    <p:extLst>
      <p:ext uri="{BB962C8B-B14F-4D97-AF65-F5344CB8AC3E}">
        <p14:creationId xmlns:p14="http://schemas.microsoft.com/office/powerpoint/2010/main" val="58900102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bates.data.intra\homedirs\ledoux\FOD Mob_voor na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5" y="265121"/>
            <a:ext cx="8440615" cy="632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516103"/>
      </p:ext>
    </p:extLst>
  </p:cSld>
  <p:clrMapOvr>
    <a:masterClrMapping/>
  </p:clrMapOvr>
  <p:transition spd="slow">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tes.data.intra\homedirs\ledoux\FOD Mob_voor na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9" y="312465"/>
            <a:ext cx="9344194" cy="62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99608"/>
      </p:ext>
    </p:extLst>
  </p:cSld>
  <p:clrMapOvr>
    <a:masterClrMapping/>
  </p:clrMapOvr>
  <p:transition spd="slow">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7"/>
          <p:cNvSpPr/>
          <p:nvPr/>
        </p:nvSpPr>
        <p:spPr>
          <a:xfrm>
            <a:off x="517395" y="614811"/>
            <a:ext cx="2991102" cy="596019"/>
          </a:xfrm>
          <a:prstGeom prst="rect">
            <a:avLst/>
          </a:prstGeom>
          <a:noFill/>
        </p:spPr>
        <p:txBody>
          <a:bodyPr lIns="83843" tIns="41921" rIns="83843" bIns="41921">
            <a:spAutoFit/>
          </a:bodyPr>
          <a:lstStyle/>
          <a:p>
            <a:pPr algn="ctr" eaLnBrk="1" hangingPunct="1">
              <a:defRPr/>
            </a:pPr>
            <a:r>
              <a:rPr lang="nl-NL" sz="3323" dirty="0">
                <a:ln w="1905"/>
                <a:solidFill>
                  <a:schemeClr val="accent2">
                    <a:lumMod val="75000"/>
                  </a:schemeClr>
                </a:solidFill>
                <a:effectLst>
                  <a:innerShdw blurRad="69850" dist="43180" dir="5400000">
                    <a:srgbClr val="000000">
                      <a:alpha val="65000"/>
                    </a:srgbClr>
                  </a:innerShdw>
                </a:effectLst>
                <a:latin typeface="Calibri Light" panose="020F0302020204030204" pitchFamily="34" charset="0"/>
              </a:rPr>
              <a:t>Dynamic office</a:t>
            </a:r>
          </a:p>
        </p:txBody>
      </p:sp>
      <p:pic>
        <p:nvPicPr>
          <p:cNvPr id="23555"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809" y="300293"/>
            <a:ext cx="5297027" cy="347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Afbeelding 4"/>
          <p:cNvPicPr>
            <a:picLocks noChangeAspect="1"/>
          </p:cNvPicPr>
          <p:nvPr/>
        </p:nvPicPr>
        <p:blipFill>
          <a:blip r:embed="rId3">
            <a:extLst>
              <a:ext uri="{28A0092B-C50C-407E-A947-70E740481C1C}">
                <a14:useLocalDpi xmlns:a14="http://schemas.microsoft.com/office/drawing/2010/main" val="0"/>
              </a:ext>
            </a:extLst>
          </a:blip>
          <a:srcRect l="12619" t="36143" b="15326"/>
          <a:stretch>
            <a:fillRect/>
          </a:stretch>
        </p:blipFill>
        <p:spPr bwMode="auto">
          <a:xfrm>
            <a:off x="338168" y="312465"/>
            <a:ext cx="8467669" cy="62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632047"/>
      </p:ext>
    </p:extLst>
  </p:cSld>
  <p:clrMapOvr>
    <a:masterClrMapping/>
  </p:clrMapOvr>
  <p:transition spd="slow">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endParaRPr lang="fr-FR" altLang="fr-FR" smtClean="0"/>
          </a:p>
        </p:txBody>
      </p:sp>
      <p:sp>
        <p:nvSpPr>
          <p:cNvPr id="24579" name="Espace réservé du contenu 2"/>
          <p:cNvSpPr>
            <a:spLocks noGrp="1"/>
          </p:cNvSpPr>
          <p:nvPr>
            <p:ph idx="1"/>
          </p:nvPr>
        </p:nvSpPr>
        <p:spPr>
          <a:xfrm>
            <a:off x="681231" y="1842231"/>
            <a:ext cx="7879374" cy="268476"/>
          </a:xfrm>
        </p:spPr>
        <p:txBody>
          <a:bodyPr/>
          <a:lstStyle/>
          <a:p>
            <a:endParaRPr lang="fr-FR" altLang="fr-FR" smtClean="0"/>
          </a:p>
        </p:txBody>
      </p:sp>
      <p:sp>
        <p:nvSpPr>
          <p:cNvPr id="24580" name="Espace réservé du numéro de diapositive 3"/>
          <p:cNvSpPr>
            <a:spLocks noGrp="1"/>
          </p:cNvSpPr>
          <p:nvPr>
            <p:ph type="sldNum" sz="quarter" idx="10"/>
          </p:nvPr>
        </p:nvSpPr>
        <p:spPr>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EF888525-79F3-42F4-A20B-599A88DD407F}" type="slidenum">
              <a:rPr lang="fr-BE" altLang="fr-FR" sz="852" b="0">
                <a:solidFill>
                  <a:schemeClr val="tx1"/>
                </a:solidFill>
              </a:rPr>
              <a:pPr/>
              <a:t>44</a:t>
            </a:fld>
            <a:endParaRPr lang="fr-BE" altLang="fr-FR" sz="852" b="0">
              <a:solidFill>
                <a:schemeClr val="tx1"/>
              </a:solidFill>
            </a:endParaRPr>
          </a:p>
        </p:txBody>
      </p:sp>
      <p:pic>
        <p:nvPicPr>
          <p:cNvPr id="24581" name="Tijdelijke aanduiding voor inhou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719" y="300292"/>
            <a:ext cx="9492987" cy="6242538"/>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565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endParaRPr lang="fr-FR" altLang="fr-FR" smtClean="0"/>
          </a:p>
        </p:txBody>
      </p:sp>
      <p:sp>
        <p:nvSpPr>
          <p:cNvPr id="25603" name="Espace réservé du contenu 2"/>
          <p:cNvSpPr>
            <a:spLocks noGrp="1"/>
          </p:cNvSpPr>
          <p:nvPr>
            <p:ph idx="1"/>
          </p:nvPr>
        </p:nvSpPr>
        <p:spPr>
          <a:xfrm>
            <a:off x="681231" y="1842231"/>
            <a:ext cx="7879374" cy="268476"/>
          </a:xfrm>
        </p:spPr>
        <p:txBody>
          <a:bodyPr/>
          <a:lstStyle/>
          <a:p>
            <a:endParaRPr lang="fr-FR" altLang="fr-FR" smtClean="0"/>
          </a:p>
        </p:txBody>
      </p:sp>
      <p:sp>
        <p:nvSpPr>
          <p:cNvPr id="25604" name="Espace réservé du numéro de diapositive 3"/>
          <p:cNvSpPr>
            <a:spLocks noGrp="1"/>
          </p:cNvSpPr>
          <p:nvPr>
            <p:ph type="sldNum" sz="quarter" idx="10"/>
          </p:nvPr>
        </p:nvSpPr>
        <p:spPr>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B637D5C9-A76A-4655-B4FA-3A2AEF5216AF}" type="slidenum">
              <a:rPr lang="fr-BE" altLang="fr-FR" sz="852" b="0">
                <a:solidFill>
                  <a:schemeClr val="tx1"/>
                </a:solidFill>
              </a:rPr>
              <a:pPr/>
              <a:t>45</a:t>
            </a:fld>
            <a:endParaRPr lang="fr-BE" altLang="fr-FR" sz="852" b="0">
              <a:solidFill>
                <a:schemeClr val="tx1"/>
              </a:solidFill>
            </a:endParaRPr>
          </a:p>
        </p:txBody>
      </p:sp>
      <p:pic>
        <p:nvPicPr>
          <p:cNvPr id="25605" name="Tijdelijke aanduiding voor inhoud 3"/>
          <p:cNvPicPr>
            <a:picLocks noChangeAspect="1"/>
          </p:cNvPicPr>
          <p:nvPr/>
        </p:nvPicPr>
        <p:blipFill>
          <a:blip r:embed="rId2">
            <a:extLst>
              <a:ext uri="{28A0092B-C50C-407E-A947-70E740481C1C}">
                <a14:useLocalDpi xmlns:a14="http://schemas.microsoft.com/office/drawing/2010/main" val="0"/>
              </a:ext>
            </a:extLst>
          </a:blip>
          <a:srcRect l="22835"/>
          <a:stretch>
            <a:fillRect/>
          </a:stretch>
        </p:blipFill>
        <p:spPr bwMode="auto">
          <a:xfrm>
            <a:off x="351695" y="300291"/>
            <a:ext cx="8440615" cy="717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629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595173" y="921163"/>
            <a:ext cx="7418002" cy="338166"/>
          </a:xfrm>
        </p:spPr>
        <p:txBody>
          <a:bodyPr/>
          <a:lstStyle/>
          <a:p>
            <a:pPr algn="ctr"/>
            <a:r>
              <a:rPr lang="nl-NL" altLang="en-US" smtClean="0"/>
              <a:t>Van weerstand naar fan</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l="36195" t="26973" r="21883" b="17105"/>
          <a:stretch>
            <a:fillRect/>
          </a:stretch>
        </p:blipFill>
        <p:spPr bwMode="auto">
          <a:xfrm>
            <a:off x="351695" y="312465"/>
            <a:ext cx="8440615" cy="623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011393"/>
      </p:ext>
    </p:extLst>
  </p:cSld>
  <p:clrMapOvr>
    <a:masterClrMapping/>
  </p:clrMapOvr>
  <p:transition spd="slow">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1111891" y="578941"/>
            <a:ext cx="6941865" cy="338166"/>
          </a:xfrm>
        </p:spPr>
        <p:txBody>
          <a:bodyPr/>
          <a:lstStyle/>
          <a:p>
            <a:pPr algn="ctr"/>
            <a:r>
              <a:rPr lang="nl-NL" altLang="en-US" smtClean="0"/>
              <a:t>Open Space &amp; Dynamic Office pour tous</a:t>
            </a:r>
          </a:p>
        </p:txBody>
      </p:sp>
      <p:sp>
        <p:nvSpPr>
          <p:cNvPr id="12" name="Titel 1"/>
          <p:cNvSpPr txBox="1">
            <a:spLocks/>
          </p:cNvSpPr>
          <p:nvPr/>
        </p:nvSpPr>
        <p:spPr bwMode="auto">
          <a:xfrm>
            <a:off x="849474" y="5065725"/>
            <a:ext cx="7445056" cy="1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875" dirty="0">
                <a:solidFill>
                  <a:schemeClr val="accent5">
                    <a:lumMod val="75000"/>
                  </a:schemeClr>
                </a:solidFill>
              </a:rPr>
              <a:t>1100 </a:t>
            </a:r>
            <a:r>
              <a:rPr lang="nl-NL" sz="1875" dirty="0" err="1">
                <a:solidFill>
                  <a:schemeClr val="bg2">
                    <a:lumMod val="75000"/>
                  </a:schemeClr>
                </a:solidFill>
              </a:rPr>
              <a:t>postes</a:t>
            </a:r>
            <a:r>
              <a:rPr lang="nl-NL" sz="1875" dirty="0">
                <a:solidFill>
                  <a:schemeClr val="bg2">
                    <a:lumMod val="75000"/>
                  </a:schemeClr>
                </a:solidFill>
              </a:rPr>
              <a:t> de </a:t>
            </a:r>
            <a:r>
              <a:rPr lang="nl-NL" sz="1875" dirty="0" err="1">
                <a:solidFill>
                  <a:schemeClr val="bg2">
                    <a:lumMod val="75000"/>
                  </a:schemeClr>
                </a:solidFill>
              </a:rPr>
              <a:t>travail</a:t>
            </a:r>
            <a:r>
              <a:rPr lang="nl-NL" sz="1875" dirty="0">
                <a:solidFill>
                  <a:schemeClr val="bg2">
                    <a:lumMod val="75000"/>
                  </a:schemeClr>
                </a:solidFill>
              </a:rPr>
              <a:t> </a:t>
            </a:r>
            <a:r>
              <a:rPr lang="nl-NL" sz="1875" dirty="0">
                <a:solidFill>
                  <a:schemeClr val="accent5">
                    <a:lumMod val="75000"/>
                  </a:schemeClr>
                </a:solidFill>
                <a:sym typeface="Wingdings" panose="05000000000000000000" pitchFamily="2" charset="2"/>
              </a:rPr>
              <a:t></a:t>
            </a:r>
            <a:r>
              <a:rPr lang="nl-NL" sz="1875" dirty="0">
                <a:solidFill>
                  <a:schemeClr val="accent5">
                    <a:lumMod val="75000"/>
                  </a:schemeClr>
                </a:solidFill>
              </a:rPr>
              <a:t>750 </a:t>
            </a:r>
            <a:r>
              <a:rPr lang="nl-NL" sz="1875" dirty="0" err="1">
                <a:solidFill>
                  <a:schemeClr val="bg2">
                    <a:lumMod val="75000"/>
                  </a:schemeClr>
                </a:solidFill>
              </a:rPr>
              <a:t>flexdesks</a:t>
            </a:r>
            <a:endParaRPr lang="nl-NL" sz="1875" dirty="0">
              <a:solidFill>
                <a:schemeClr val="bg2">
                  <a:lumMod val="75000"/>
                </a:schemeClr>
              </a:solidFill>
            </a:endParaRPr>
          </a:p>
          <a:p>
            <a:pPr eaLnBrk="1" hangingPunct="1">
              <a:defRPr/>
            </a:pPr>
            <a:r>
              <a:rPr lang="nl-NL" sz="1875" dirty="0">
                <a:solidFill>
                  <a:schemeClr val="accent5">
                    <a:lumMod val="75000"/>
                  </a:schemeClr>
                </a:solidFill>
              </a:rPr>
              <a:t>39.000 m² </a:t>
            </a:r>
            <a:r>
              <a:rPr lang="nl-NL" sz="1875" dirty="0">
                <a:solidFill>
                  <a:schemeClr val="accent5">
                    <a:lumMod val="75000"/>
                  </a:schemeClr>
                </a:solidFill>
                <a:sym typeface="Wingdings" panose="05000000000000000000" pitchFamily="2" charset="2"/>
              </a:rPr>
              <a:t> 20.000 m²</a:t>
            </a:r>
          </a:p>
          <a:p>
            <a:pPr eaLnBrk="1" hangingPunct="1">
              <a:defRPr/>
            </a:pPr>
            <a:r>
              <a:rPr lang="nl-NL" sz="1875" dirty="0" err="1">
                <a:solidFill>
                  <a:schemeClr val="bg2">
                    <a:lumMod val="75000"/>
                  </a:schemeClr>
                </a:solidFill>
                <a:sym typeface="Wingdings" panose="05000000000000000000" pitchFamily="2" charset="2"/>
              </a:rPr>
              <a:t>Investissement</a:t>
            </a:r>
            <a:r>
              <a:rPr lang="nl-NL" sz="1875" dirty="0">
                <a:solidFill>
                  <a:schemeClr val="bg2">
                    <a:lumMod val="75000"/>
                  </a:schemeClr>
                </a:solidFill>
                <a:sym typeface="Wingdings" panose="05000000000000000000" pitchFamily="2" charset="2"/>
              </a:rPr>
              <a:t> </a:t>
            </a:r>
            <a:r>
              <a:rPr lang="nl-NL" sz="1875" dirty="0">
                <a:solidFill>
                  <a:schemeClr val="accent5">
                    <a:lumMod val="75000"/>
                  </a:schemeClr>
                </a:solidFill>
                <a:sym typeface="Wingdings" panose="05000000000000000000" pitchFamily="2" charset="2"/>
              </a:rPr>
              <a:t>: 5.7 </a:t>
            </a:r>
            <a:r>
              <a:rPr lang="nl-NL" sz="1875" dirty="0" err="1">
                <a:solidFill>
                  <a:schemeClr val="accent5">
                    <a:lumMod val="75000"/>
                  </a:schemeClr>
                </a:solidFill>
                <a:sym typeface="Wingdings" panose="05000000000000000000" pitchFamily="2" charset="2"/>
              </a:rPr>
              <a:t>mio</a:t>
            </a:r>
            <a:r>
              <a:rPr lang="nl-NL" sz="1875" dirty="0">
                <a:solidFill>
                  <a:schemeClr val="accent5">
                    <a:lumMod val="75000"/>
                  </a:schemeClr>
                </a:solidFill>
                <a:sym typeface="Wingdings" panose="05000000000000000000" pitchFamily="2" charset="2"/>
              </a:rPr>
              <a:t> – </a:t>
            </a:r>
            <a:r>
              <a:rPr lang="nl-NL" sz="1875" dirty="0">
                <a:solidFill>
                  <a:schemeClr val="bg2">
                    <a:lumMod val="75000"/>
                  </a:schemeClr>
                </a:solidFill>
                <a:sym typeface="Wingdings" panose="05000000000000000000" pitchFamily="2" charset="2"/>
              </a:rPr>
              <a:t>Economie </a:t>
            </a:r>
            <a:r>
              <a:rPr lang="nl-NL" sz="1875" dirty="0" err="1">
                <a:solidFill>
                  <a:schemeClr val="bg2">
                    <a:lumMod val="75000"/>
                  </a:schemeClr>
                </a:solidFill>
                <a:sym typeface="Wingdings" panose="05000000000000000000" pitchFamily="2" charset="2"/>
              </a:rPr>
              <a:t>annuelle</a:t>
            </a:r>
            <a:r>
              <a:rPr lang="nl-NL" sz="1875" dirty="0">
                <a:solidFill>
                  <a:schemeClr val="accent5">
                    <a:lumMod val="75000"/>
                  </a:schemeClr>
                </a:solidFill>
                <a:sym typeface="Wingdings" panose="05000000000000000000" pitchFamily="2" charset="2"/>
              </a:rPr>
              <a:t> : 4.1 </a:t>
            </a:r>
            <a:r>
              <a:rPr lang="nl-NL" sz="1875" dirty="0" err="1">
                <a:solidFill>
                  <a:schemeClr val="accent5">
                    <a:lumMod val="75000"/>
                  </a:schemeClr>
                </a:solidFill>
                <a:sym typeface="Wingdings" panose="05000000000000000000" pitchFamily="2" charset="2"/>
              </a:rPr>
              <a:t>mio</a:t>
            </a:r>
            <a:r>
              <a:rPr lang="nl-NL" sz="1875" dirty="0">
                <a:solidFill>
                  <a:schemeClr val="accent5">
                    <a:lumMod val="75000"/>
                  </a:schemeClr>
                </a:solidFill>
                <a:sym typeface="Wingdings" panose="05000000000000000000" pitchFamily="2" charset="2"/>
              </a:rPr>
              <a:t> </a:t>
            </a:r>
            <a:endParaRPr lang="nl-NL" sz="1875" dirty="0">
              <a:solidFill>
                <a:schemeClr val="accent5">
                  <a:lumMod val="75000"/>
                </a:schemeClr>
              </a:solidFill>
            </a:endParaRPr>
          </a:p>
        </p:txBody>
      </p:sp>
      <p:sp>
        <p:nvSpPr>
          <p:cNvPr id="9" name="Titel 1"/>
          <p:cNvSpPr txBox="1">
            <a:spLocks/>
          </p:cNvSpPr>
          <p:nvPr/>
        </p:nvSpPr>
        <p:spPr bwMode="auto">
          <a:xfrm>
            <a:off x="849474" y="2382042"/>
            <a:ext cx="2156144" cy="4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Poste</a:t>
            </a:r>
            <a:r>
              <a:rPr lang="nl-NL" sz="1619" dirty="0">
                <a:solidFill>
                  <a:schemeClr val="accent5">
                    <a:lumMod val="75000"/>
                  </a:schemeClr>
                </a:solidFill>
              </a:rPr>
              <a:t> de </a:t>
            </a:r>
            <a:r>
              <a:rPr lang="nl-NL" sz="1619" dirty="0" err="1">
                <a:solidFill>
                  <a:schemeClr val="accent5">
                    <a:lumMod val="75000"/>
                  </a:schemeClr>
                </a:solidFill>
              </a:rPr>
              <a:t>travail</a:t>
            </a:r>
            <a:endParaRPr lang="nl-NL" sz="1619" dirty="0">
              <a:solidFill>
                <a:schemeClr val="accent5">
                  <a:lumMod val="75000"/>
                </a:schemeClr>
              </a:solidFill>
            </a:endParaRPr>
          </a:p>
          <a:p>
            <a:pPr eaLnBrk="1" hangingPunct="1">
              <a:defRPr/>
            </a:pPr>
            <a:r>
              <a:rPr lang="nl-NL" sz="1619" dirty="0">
                <a:solidFill>
                  <a:schemeClr val="bg2">
                    <a:lumMod val="75000"/>
                  </a:schemeClr>
                </a:solidFill>
              </a:rPr>
              <a:t>sans </a:t>
            </a:r>
            <a:r>
              <a:rPr lang="nl-NL" sz="1619" dirty="0" err="1">
                <a:solidFill>
                  <a:schemeClr val="bg2">
                    <a:lumMod val="75000"/>
                  </a:schemeClr>
                </a:solidFill>
              </a:rPr>
              <a:t>cloison</a:t>
            </a:r>
            <a:endParaRPr lang="nl-NL" sz="1619" dirty="0">
              <a:solidFill>
                <a:schemeClr val="bg2">
                  <a:lumMod val="75000"/>
                </a:schemeClr>
              </a:solidFill>
            </a:endParaRPr>
          </a:p>
        </p:txBody>
      </p:sp>
      <p:pic>
        <p:nvPicPr>
          <p:cNvPr id="27653"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00874" y="1022614"/>
            <a:ext cx="2053342" cy="1349958"/>
          </a:xfrm>
        </p:spPr>
      </p:pic>
      <p:pic>
        <p:nvPicPr>
          <p:cNvPr id="27654" name="Tijdelijke aanduiding voor inhoud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807" y="1022615"/>
            <a:ext cx="2027642" cy="13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el 1"/>
          <p:cNvSpPr txBox="1">
            <a:spLocks/>
          </p:cNvSpPr>
          <p:nvPr/>
        </p:nvSpPr>
        <p:spPr bwMode="auto">
          <a:xfrm>
            <a:off x="3445237" y="2382042"/>
            <a:ext cx="2154791" cy="4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Poste</a:t>
            </a:r>
            <a:r>
              <a:rPr lang="nl-NL" sz="1619" dirty="0">
                <a:solidFill>
                  <a:schemeClr val="accent5">
                    <a:lumMod val="75000"/>
                  </a:schemeClr>
                </a:solidFill>
              </a:rPr>
              <a:t> de </a:t>
            </a:r>
            <a:r>
              <a:rPr lang="nl-NL" sz="1619" dirty="0" err="1">
                <a:solidFill>
                  <a:schemeClr val="accent5">
                    <a:lumMod val="75000"/>
                  </a:schemeClr>
                </a:solidFill>
              </a:rPr>
              <a:t>travail</a:t>
            </a:r>
            <a:endParaRPr lang="nl-NL" sz="1619" dirty="0">
              <a:solidFill>
                <a:schemeClr val="accent5">
                  <a:lumMod val="75000"/>
                </a:schemeClr>
              </a:solidFill>
            </a:endParaRPr>
          </a:p>
          <a:p>
            <a:pPr eaLnBrk="1" hangingPunct="1">
              <a:defRPr/>
            </a:pPr>
            <a:r>
              <a:rPr lang="nl-NL" sz="1619" dirty="0" err="1">
                <a:solidFill>
                  <a:schemeClr val="bg2">
                    <a:lumMod val="75000"/>
                  </a:schemeClr>
                </a:solidFill>
              </a:rPr>
              <a:t>avec</a:t>
            </a:r>
            <a:r>
              <a:rPr lang="nl-NL" sz="1619" dirty="0">
                <a:solidFill>
                  <a:schemeClr val="bg2">
                    <a:lumMod val="75000"/>
                  </a:schemeClr>
                </a:solidFill>
              </a:rPr>
              <a:t> </a:t>
            </a:r>
            <a:r>
              <a:rPr lang="nl-NL" sz="1619" dirty="0" err="1">
                <a:solidFill>
                  <a:schemeClr val="bg2">
                    <a:lumMod val="75000"/>
                  </a:schemeClr>
                </a:solidFill>
              </a:rPr>
              <a:t>cloison</a:t>
            </a:r>
            <a:endParaRPr lang="nl-NL" sz="1619" dirty="0">
              <a:solidFill>
                <a:schemeClr val="bg2">
                  <a:lumMod val="75000"/>
                </a:schemeClr>
              </a:solidFill>
            </a:endParaRPr>
          </a:p>
        </p:txBody>
      </p:sp>
      <p:pic>
        <p:nvPicPr>
          <p:cNvPr id="27656" name="Tijdelijke aanduiding voor inhoud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6790" y="1007737"/>
            <a:ext cx="2061458" cy="13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el 1"/>
          <p:cNvSpPr txBox="1">
            <a:spLocks/>
          </p:cNvSpPr>
          <p:nvPr/>
        </p:nvSpPr>
        <p:spPr bwMode="auto">
          <a:xfrm>
            <a:off x="6138386" y="2382042"/>
            <a:ext cx="2156144" cy="4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Poste</a:t>
            </a:r>
            <a:r>
              <a:rPr lang="nl-NL" sz="1619" dirty="0">
                <a:solidFill>
                  <a:schemeClr val="accent5">
                    <a:lumMod val="75000"/>
                  </a:schemeClr>
                </a:solidFill>
              </a:rPr>
              <a:t> de </a:t>
            </a:r>
            <a:r>
              <a:rPr lang="nl-NL" sz="1619" dirty="0" err="1">
                <a:solidFill>
                  <a:schemeClr val="accent5">
                    <a:lumMod val="75000"/>
                  </a:schemeClr>
                </a:solidFill>
              </a:rPr>
              <a:t>travail</a:t>
            </a:r>
            <a:r>
              <a:rPr lang="nl-NL" sz="1619" dirty="0">
                <a:solidFill>
                  <a:schemeClr val="accent5">
                    <a:lumMod val="75000"/>
                  </a:schemeClr>
                </a:solidFill>
              </a:rPr>
              <a:t> </a:t>
            </a:r>
            <a:r>
              <a:rPr lang="nl-NL" sz="1619" dirty="0" err="1">
                <a:solidFill>
                  <a:schemeClr val="bg2">
                    <a:lumMod val="75000"/>
                  </a:schemeClr>
                </a:solidFill>
              </a:rPr>
              <a:t>individuel</a:t>
            </a:r>
            <a:r>
              <a:rPr lang="nl-NL" sz="1619" dirty="0">
                <a:solidFill>
                  <a:schemeClr val="bg2">
                    <a:lumMod val="75000"/>
                  </a:schemeClr>
                </a:solidFill>
              </a:rPr>
              <a:t> temporaire</a:t>
            </a:r>
          </a:p>
        </p:txBody>
      </p:sp>
      <p:sp>
        <p:nvSpPr>
          <p:cNvPr id="19" name="Titel 1"/>
          <p:cNvSpPr txBox="1">
            <a:spLocks/>
          </p:cNvSpPr>
          <p:nvPr/>
        </p:nvSpPr>
        <p:spPr bwMode="auto">
          <a:xfrm>
            <a:off x="849474" y="4607171"/>
            <a:ext cx="2156144" cy="4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Espace</a:t>
            </a:r>
            <a:endParaRPr lang="nl-NL" sz="1619" dirty="0">
              <a:solidFill>
                <a:schemeClr val="accent5">
                  <a:lumMod val="75000"/>
                </a:schemeClr>
              </a:solidFill>
            </a:endParaRPr>
          </a:p>
          <a:p>
            <a:pPr eaLnBrk="1" hangingPunct="1">
              <a:defRPr/>
            </a:pPr>
            <a:r>
              <a:rPr lang="nl-NL" sz="1619" dirty="0">
                <a:solidFill>
                  <a:schemeClr val="bg2">
                    <a:lumMod val="75000"/>
                  </a:schemeClr>
                </a:solidFill>
              </a:rPr>
              <a:t>de </a:t>
            </a:r>
            <a:r>
              <a:rPr lang="nl-NL" sz="1619" dirty="0" err="1">
                <a:solidFill>
                  <a:schemeClr val="bg2">
                    <a:lumMod val="75000"/>
                  </a:schemeClr>
                </a:solidFill>
              </a:rPr>
              <a:t>silence</a:t>
            </a:r>
            <a:endParaRPr lang="nl-NL" sz="1619" dirty="0">
              <a:solidFill>
                <a:schemeClr val="bg2">
                  <a:lumMod val="75000"/>
                </a:schemeClr>
              </a:solidFill>
            </a:endParaRPr>
          </a:p>
        </p:txBody>
      </p:sp>
      <p:sp>
        <p:nvSpPr>
          <p:cNvPr id="20" name="Titel 1"/>
          <p:cNvSpPr txBox="1">
            <a:spLocks/>
          </p:cNvSpPr>
          <p:nvPr/>
        </p:nvSpPr>
        <p:spPr bwMode="auto">
          <a:xfrm>
            <a:off x="3445237" y="4607171"/>
            <a:ext cx="2154791" cy="4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Espace</a:t>
            </a:r>
            <a:endParaRPr lang="nl-NL" sz="1619" dirty="0">
              <a:solidFill>
                <a:schemeClr val="accent5">
                  <a:lumMod val="75000"/>
                </a:schemeClr>
              </a:solidFill>
            </a:endParaRPr>
          </a:p>
          <a:p>
            <a:pPr eaLnBrk="1" hangingPunct="1">
              <a:defRPr/>
            </a:pPr>
            <a:r>
              <a:rPr lang="nl-NL" sz="1619" dirty="0">
                <a:solidFill>
                  <a:schemeClr val="bg2">
                    <a:lumMod val="75000"/>
                  </a:schemeClr>
                </a:solidFill>
              </a:rPr>
              <a:t>overflow</a:t>
            </a:r>
          </a:p>
        </p:txBody>
      </p:sp>
      <p:sp>
        <p:nvSpPr>
          <p:cNvPr id="21" name="Titel 1"/>
          <p:cNvSpPr txBox="1">
            <a:spLocks/>
          </p:cNvSpPr>
          <p:nvPr/>
        </p:nvSpPr>
        <p:spPr bwMode="auto">
          <a:xfrm>
            <a:off x="6138386" y="4607171"/>
            <a:ext cx="2156144" cy="4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619" dirty="0" err="1">
                <a:solidFill>
                  <a:schemeClr val="accent5">
                    <a:lumMod val="75000"/>
                  </a:schemeClr>
                </a:solidFill>
              </a:rPr>
              <a:t>Salle</a:t>
            </a:r>
            <a:r>
              <a:rPr lang="nl-NL" sz="1619" dirty="0">
                <a:solidFill>
                  <a:schemeClr val="accent5">
                    <a:lumMod val="75000"/>
                  </a:schemeClr>
                </a:solidFill>
              </a:rPr>
              <a:t> de </a:t>
            </a:r>
          </a:p>
          <a:p>
            <a:pPr eaLnBrk="1" hangingPunct="1">
              <a:defRPr/>
            </a:pPr>
            <a:r>
              <a:rPr lang="nl-NL" sz="1619" dirty="0" err="1">
                <a:solidFill>
                  <a:schemeClr val="bg2">
                    <a:lumMod val="75000"/>
                  </a:schemeClr>
                </a:solidFill>
              </a:rPr>
              <a:t>réunion</a:t>
            </a:r>
            <a:endParaRPr lang="nl-NL" sz="1619" dirty="0">
              <a:solidFill>
                <a:schemeClr val="bg2">
                  <a:lumMod val="75000"/>
                </a:schemeClr>
              </a:solidFill>
            </a:endParaRPr>
          </a:p>
        </p:txBody>
      </p:sp>
      <p:pic>
        <p:nvPicPr>
          <p:cNvPr id="276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31995" t="28705" r="17886" b="9952"/>
          <a:stretch>
            <a:fillRect/>
          </a:stretch>
        </p:blipFill>
        <p:spPr bwMode="auto">
          <a:xfrm>
            <a:off x="3539920" y="3166586"/>
            <a:ext cx="2028994" cy="137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32986" t="25616" r="19408" b="17024"/>
          <a:stretch>
            <a:fillRect/>
          </a:stretch>
        </p:blipFill>
        <p:spPr bwMode="auto">
          <a:xfrm>
            <a:off x="6166790" y="3166584"/>
            <a:ext cx="2061458" cy="137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34729" t="27632" r="20105" b="14027"/>
          <a:stretch>
            <a:fillRect/>
          </a:stretch>
        </p:blipFill>
        <p:spPr bwMode="auto">
          <a:xfrm>
            <a:off x="959042" y="3155764"/>
            <a:ext cx="1937013" cy="138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87524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351695" y="447735"/>
            <a:ext cx="8440615" cy="772371"/>
          </a:xfrm>
        </p:spPr>
        <p:txBody>
          <a:bodyPr/>
          <a:lstStyle/>
          <a:p>
            <a:pPr algn="ctr"/>
            <a:r>
              <a:rPr lang="nl-NL" altLang="en-US" sz="3067" b="1"/>
              <a:t>Travailler quand chacun veut</a:t>
            </a:r>
            <a:br>
              <a:rPr lang="nl-NL" altLang="en-US" sz="3067" b="1"/>
            </a:br>
            <a:r>
              <a:rPr lang="nl-NL" altLang="en-US" smtClean="0"/>
              <a:t>Suppression de l’obligation de pointer</a:t>
            </a:r>
          </a:p>
        </p:txBody>
      </p:sp>
      <p:sp>
        <p:nvSpPr>
          <p:cNvPr id="6" name="Titel 1"/>
          <p:cNvSpPr txBox="1">
            <a:spLocks/>
          </p:cNvSpPr>
          <p:nvPr/>
        </p:nvSpPr>
        <p:spPr bwMode="auto">
          <a:xfrm>
            <a:off x="4858768" y="5050843"/>
            <a:ext cx="390107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875" dirty="0" err="1">
                <a:solidFill>
                  <a:schemeClr val="accent5">
                    <a:lumMod val="75000"/>
                  </a:schemeClr>
                </a:solidFill>
              </a:rPr>
              <a:t>Réseau</a:t>
            </a:r>
            <a:r>
              <a:rPr lang="nl-NL" sz="1875" dirty="0">
                <a:solidFill>
                  <a:schemeClr val="accent5">
                    <a:lumMod val="75000"/>
                  </a:schemeClr>
                </a:solidFill>
              </a:rPr>
              <a:t> </a:t>
            </a:r>
            <a:r>
              <a:rPr lang="nl-NL" sz="1875" dirty="0" err="1">
                <a:solidFill>
                  <a:schemeClr val="accent5">
                    <a:lumMod val="75000"/>
                  </a:schemeClr>
                </a:solidFill>
              </a:rPr>
              <a:t>fédéral</a:t>
            </a:r>
            <a:r>
              <a:rPr lang="nl-NL" sz="1875" dirty="0">
                <a:solidFill>
                  <a:schemeClr val="accent5">
                    <a:lumMod val="75000"/>
                  </a:schemeClr>
                </a:solidFill>
              </a:rPr>
              <a:t> de </a:t>
            </a:r>
            <a:r>
              <a:rPr lang="nl-NL" sz="1875" dirty="0" err="1">
                <a:solidFill>
                  <a:schemeClr val="bg2">
                    <a:lumMod val="75000"/>
                  </a:schemeClr>
                </a:solidFill>
              </a:rPr>
              <a:t>bureaux</a:t>
            </a:r>
            <a:r>
              <a:rPr lang="nl-NL" sz="1875" dirty="0">
                <a:solidFill>
                  <a:schemeClr val="bg2">
                    <a:lumMod val="75000"/>
                  </a:schemeClr>
                </a:solidFill>
              </a:rPr>
              <a:t> </a:t>
            </a:r>
            <a:r>
              <a:rPr lang="nl-NL" sz="1875" dirty="0" err="1">
                <a:solidFill>
                  <a:schemeClr val="bg2">
                    <a:lumMod val="75000"/>
                  </a:schemeClr>
                </a:solidFill>
              </a:rPr>
              <a:t>satellites</a:t>
            </a:r>
            <a:endParaRPr lang="nl-NL" sz="1875" dirty="0">
              <a:solidFill>
                <a:schemeClr val="bg2">
                  <a:lumMod val="75000"/>
                </a:schemeClr>
              </a:solidFill>
            </a:endParaRPr>
          </a:p>
        </p:txBody>
      </p:sp>
      <p:sp>
        <p:nvSpPr>
          <p:cNvPr id="8" name="Titel 1"/>
          <p:cNvSpPr txBox="1">
            <a:spLocks/>
          </p:cNvSpPr>
          <p:nvPr/>
        </p:nvSpPr>
        <p:spPr bwMode="auto">
          <a:xfrm>
            <a:off x="450440" y="5050843"/>
            <a:ext cx="44083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nl-NL" sz="1875" dirty="0" err="1">
                <a:solidFill>
                  <a:schemeClr val="accent5">
                    <a:lumMod val="75000"/>
                  </a:schemeClr>
                </a:solidFill>
              </a:rPr>
              <a:t>Jusqu’à</a:t>
            </a:r>
            <a:r>
              <a:rPr lang="nl-NL" sz="1875" dirty="0">
                <a:solidFill>
                  <a:schemeClr val="accent5">
                    <a:lumMod val="75000"/>
                  </a:schemeClr>
                </a:solidFill>
              </a:rPr>
              <a:t> 3 jours de </a:t>
            </a:r>
            <a:r>
              <a:rPr lang="nl-NL" sz="1875" dirty="0" err="1">
                <a:solidFill>
                  <a:schemeClr val="bg2">
                    <a:lumMod val="75000"/>
                  </a:schemeClr>
                </a:solidFill>
              </a:rPr>
              <a:t>télétravail</a:t>
            </a:r>
            <a:endParaRPr lang="nl-NL" sz="1875" dirty="0">
              <a:solidFill>
                <a:schemeClr val="bg2">
                  <a:lumMod val="75000"/>
                </a:schemeClr>
              </a:solidFill>
            </a:endParaRPr>
          </a:p>
        </p:txBody>
      </p:sp>
      <p:pic>
        <p:nvPicPr>
          <p:cNvPr id="2867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695" y="1280973"/>
            <a:ext cx="8440615" cy="562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58479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351695" y="825126"/>
            <a:ext cx="8440615" cy="434204"/>
          </a:xfrm>
        </p:spPr>
        <p:txBody>
          <a:bodyPr/>
          <a:lstStyle/>
          <a:p>
            <a:pPr algn="ctr"/>
            <a:r>
              <a:rPr lang="nl-NL" altLang="en-US" sz="3067" b="1"/>
              <a:t>Travailler où chacun veut</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l="39091" t="40625" r="29723" b="14029"/>
          <a:stretch>
            <a:fillRect/>
          </a:stretch>
        </p:blipFill>
        <p:spPr bwMode="auto">
          <a:xfrm>
            <a:off x="4561180" y="1588029"/>
            <a:ext cx="4244656" cy="34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bwMode="auto">
          <a:xfrm>
            <a:off x="4561180" y="5241569"/>
            <a:ext cx="42446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defRPr sz="1600" b="1">
                <a:solidFill>
                  <a:schemeClr val="folHlink"/>
                </a:solidFill>
                <a:latin typeface="Arial" panose="020B0604020202020204" pitchFamily="34" charset="0"/>
              </a:defRPr>
            </a:lvl1pPr>
            <a:lvl2pPr marL="1588" indent="455613">
              <a:defRPr sz="1600">
                <a:solidFill>
                  <a:schemeClr val="tx1"/>
                </a:solidFill>
                <a:latin typeface="Arial" panose="020B0604020202020204" pitchFamily="34" charset="0"/>
              </a:defRPr>
            </a:lvl2pPr>
            <a:lvl3pPr marL="114300" indent="-111125">
              <a:buChar char="•"/>
              <a:defRPr sz="1600">
                <a:solidFill>
                  <a:schemeClr val="tx1"/>
                </a:solidFill>
                <a:latin typeface="Arial" panose="020B0604020202020204" pitchFamily="34" charset="0"/>
              </a:defRPr>
            </a:lvl3pPr>
            <a:lvl4pPr marL="219075" indent="-103188">
              <a:buFont typeface="Arial" panose="020B0604020202020204" pitchFamily="34" charset="0"/>
              <a:buChar char="-"/>
              <a:defRPr sz="1600">
                <a:solidFill>
                  <a:schemeClr val="tx1"/>
                </a:solidFill>
                <a:latin typeface="Arial" panose="020B0604020202020204" pitchFamily="34" charset="0"/>
              </a:defRPr>
            </a:lvl4pPr>
            <a:lvl5pPr marL="323850" indent="-103188">
              <a:buFont typeface="Arial" panose="020B0604020202020204" pitchFamily="34" charset="0"/>
              <a:buChar char="-"/>
              <a:defRPr sz="1600">
                <a:solidFill>
                  <a:schemeClr val="tx1"/>
                </a:solidFill>
                <a:latin typeface="Arial" panose="020B0604020202020204" pitchFamily="34" charset="0"/>
              </a:defRPr>
            </a:lvl5pPr>
            <a:lvl6pPr marL="7810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12382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16954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21526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r>
              <a:rPr lang="nl-NL" altLang="en-US" sz="2045">
                <a:solidFill>
                  <a:schemeClr val="tx1"/>
                </a:solidFill>
              </a:rPr>
              <a:t>Réseau fédéral de bureaux satellites</a:t>
            </a:r>
          </a:p>
        </p:txBody>
      </p:sp>
      <p:pic>
        <p:nvPicPr>
          <p:cNvPr id="29701" name="Picture 4" descr="http://foto.regiojobs.hln.be/fotosartikelen/W600H9999Q100/22/31/-Geen-zin-om-te-gaan-werken-Misschien-is-thuiswerk-iets-voor-jou_0003223141.jpg"/>
          <p:cNvPicPr>
            <a:picLocks noChangeAspect="1" noChangeArrowheads="1"/>
          </p:cNvPicPr>
          <p:nvPr/>
        </p:nvPicPr>
        <p:blipFill>
          <a:blip r:embed="rId3">
            <a:extLst>
              <a:ext uri="{28A0092B-C50C-407E-A947-70E740481C1C}">
                <a14:useLocalDpi xmlns:a14="http://schemas.microsoft.com/office/drawing/2010/main" val="0"/>
              </a:ext>
            </a:extLst>
          </a:blip>
          <a:srcRect l="22250"/>
          <a:stretch>
            <a:fillRect/>
          </a:stretch>
        </p:blipFill>
        <p:spPr bwMode="auto">
          <a:xfrm>
            <a:off x="338167" y="1588028"/>
            <a:ext cx="4060694" cy="342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el 1"/>
          <p:cNvSpPr txBox="1">
            <a:spLocks/>
          </p:cNvSpPr>
          <p:nvPr/>
        </p:nvSpPr>
        <p:spPr bwMode="auto">
          <a:xfrm>
            <a:off x="351696" y="5086013"/>
            <a:ext cx="40471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defRPr sz="1600" b="1">
                <a:solidFill>
                  <a:schemeClr val="folHlink"/>
                </a:solidFill>
                <a:latin typeface="Arial" panose="020B0604020202020204" pitchFamily="34" charset="0"/>
              </a:defRPr>
            </a:lvl1pPr>
            <a:lvl2pPr marL="1588" indent="455613">
              <a:defRPr sz="1600">
                <a:solidFill>
                  <a:schemeClr val="tx1"/>
                </a:solidFill>
                <a:latin typeface="Arial" panose="020B0604020202020204" pitchFamily="34" charset="0"/>
              </a:defRPr>
            </a:lvl2pPr>
            <a:lvl3pPr marL="114300" indent="-111125">
              <a:buChar char="•"/>
              <a:defRPr sz="1600">
                <a:solidFill>
                  <a:schemeClr val="tx1"/>
                </a:solidFill>
                <a:latin typeface="Arial" panose="020B0604020202020204" pitchFamily="34" charset="0"/>
              </a:defRPr>
            </a:lvl3pPr>
            <a:lvl4pPr marL="219075" indent="-103188">
              <a:buFont typeface="Arial" panose="020B0604020202020204" pitchFamily="34" charset="0"/>
              <a:buChar char="-"/>
              <a:defRPr sz="1600">
                <a:solidFill>
                  <a:schemeClr val="tx1"/>
                </a:solidFill>
                <a:latin typeface="Arial" panose="020B0604020202020204" pitchFamily="34" charset="0"/>
              </a:defRPr>
            </a:lvl4pPr>
            <a:lvl5pPr marL="323850" indent="-103188">
              <a:buFont typeface="Arial" panose="020B0604020202020204" pitchFamily="34" charset="0"/>
              <a:buChar char="-"/>
              <a:defRPr sz="1600">
                <a:solidFill>
                  <a:schemeClr val="tx1"/>
                </a:solidFill>
                <a:latin typeface="Arial" panose="020B0604020202020204" pitchFamily="34" charset="0"/>
              </a:defRPr>
            </a:lvl5pPr>
            <a:lvl6pPr marL="7810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12382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16954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21526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r>
              <a:rPr lang="nl-NL" altLang="en-US" sz="2045">
                <a:solidFill>
                  <a:schemeClr val="tx1"/>
                </a:solidFill>
              </a:rPr>
              <a:t>Jusqu’à 3 jours de télétravail</a:t>
            </a:r>
          </a:p>
        </p:txBody>
      </p:sp>
    </p:spTree>
    <p:extLst>
      <p:ext uri="{BB962C8B-B14F-4D97-AF65-F5344CB8AC3E}">
        <p14:creationId xmlns:p14="http://schemas.microsoft.com/office/powerpoint/2010/main" val="17790168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 name="Object 98"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14758"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251520" y="478691"/>
            <a:ext cx="8773898" cy="690366"/>
          </a:xfrm>
        </p:spPr>
        <p:txBody>
          <a:bodyPr vert="horz" lIns="0" tIns="0" rIns="0" bIns="0" rtlCol="0" anchor="t" anchorCtr="0">
            <a:noAutofit/>
          </a:bodyPr>
          <a:lstStyle/>
          <a:p>
            <a:r>
              <a:rPr lang="fr-BE" b="1" dirty="0" smtClean="0">
                <a:latin typeface="Arial" panose="020B0604020202020204" pitchFamily="34" charset="0"/>
                <a:cs typeface="Arial" panose="020B0604020202020204" pitchFamily="34" charset="0"/>
              </a:rPr>
              <a:t>Après 6</a:t>
            </a:r>
            <a:r>
              <a:rPr lang="fr-BE" b="1" baseline="30000" dirty="0" smtClean="0">
                <a:latin typeface="Arial" panose="020B0604020202020204" pitchFamily="34" charset="0"/>
                <a:cs typeface="Arial" panose="020B0604020202020204" pitchFamily="34" charset="0"/>
              </a:rPr>
              <a:t>ème</a:t>
            </a:r>
            <a:r>
              <a:rPr lang="fr-BE" b="1" dirty="0" smtClean="0">
                <a:latin typeface="Arial" panose="020B0604020202020204" pitchFamily="34" charset="0"/>
                <a:cs typeface="Arial" panose="020B0604020202020204" pitchFamily="34" charset="0"/>
              </a:rPr>
              <a:t> réforme: essentiel </a:t>
            </a:r>
            <a:r>
              <a:rPr lang="fr-BE" b="1" dirty="0">
                <a:latin typeface="Arial" panose="020B0604020202020204" pitchFamily="34" charset="0"/>
                <a:cs typeface="Arial" panose="020B0604020202020204" pitchFamily="34" charset="0"/>
              </a:rPr>
              <a:t>des compétences "Mobilité" </a:t>
            </a:r>
            <a:r>
              <a:rPr lang="fr-BE" b="1" dirty="0" smtClean="0">
                <a:latin typeface="Arial" panose="020B0604020202020204" pitchFamily="34" charset="0"/>
                <a:cs typeface="Arial" panose="020B0604020202020204" pitchFamily="34" charset="0"/>
              </a:rPr>
              <a:t>aux </a:t>
            </a:r>
            <a:r>
              <a:rPr lang="fr-BE" b="1" dirty="0">
                <a:latin typeface="Arial" panose="020B0604020202020204" pitchFamily="34" charset="0"/>
                <a:cs typeface="Arial" panose="020B0604020202020204" pitchFamily="34" charset="0"/>
              </a:rPr>
              <a:t>Régions à l'exception du Rail</a:t>
            </a:r>
          </a:p>
        </p:txBody>
      </p:sp>
      <p:sp>
        <p:nvSpPr>
          <p:cNvPr id="3" name="Subtitle"/>
          <p:cNvSpPr txBox="1">
            <a:spLocks/>
          </p:cNvSpPr>
          <p:nvPr/>
        </p:nvSpPr>
        <p:spPr>
          <a:xfrm>
            <a:off x="614293" y="1301995"/>
            <a:ext cx="7879374" cy="268600"/>
          </a:xfrm>
          <a:prstGeom prst="rect">
            <a:avLst/>
          </a:prstGeom>
          <a:noFill/>
          <a:ln w="9525">
            <a:noFill/>
          </a:ln>
        </p:spPr>
        <p:txBody>
          <a:bodyPr vert="horz" wrap="square" lIns="0" tIns="0" rIns="0" bIns="0" rtlCol="0">
            <a:spAutoFit/>
          </a:bodyPr>
          <a:lstStyle/>
          <a:p>
            <a:pPr algn="ctr">
              <a:lnSpc>
                <a:spcPct val="90000"/>
              </a:lnSpc>
              <a:buClr>
                <a:schemeClr val="tx1"/>
              </a:buClr>
              <a:buSzPct val="100000"/>
            </a:pPr>
            <a:r>
              <a:rPr lang="fr-BE" sz="1939" b="0" dirty="0">
                <a:solidFill>
                  <a:schemeClr val="tx2"/>
                </a:solidFill>
                <a:latin typeface="+mn-lt"/>
                <a:sym typeface="+mn-lt"/>
              </a:rPr>
              <a:t>Compétences du fédéral et des régions par mode de transport</a:t>
            </a:r>
          </a:p>
        </p:txBody>
      </p:sp>
      <p:sp>
        <p:nvSpPr>
          <p:cNvPr id="59" name="Source"/>
          <p:cNvSpPr txBox="1"/>
          <p:nvPr/>
        </p:nvSpPr>
        <p:spPr>
          <a:xfrm>
            <a:off x="681408" y="6496037"/>
            <a:ext cx="1429879"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a:t>
            </a:r>
            <a:r>
              <a:rPr lang="fr-BE" sz="554" b="0" dirty="0">
                <a:sym typeface="+mn-lt"/>
              </a:rPr>
              <a:t>Infrabel, SNCB, Sénat, Régions, Roland Berger</a:t>
            </a:r>
          </a:p>
        </p:txBody>
      </p:sp>
      <p:sp>
        <p:nvSpPr>
          <p:cNvPr id="164" name="Split 22635260728011740408"/>
          <p:cNvSpPr txBox="1">
            <a:spLocks/>
          </p:cNvSpPr>
          <p:nvPr/>
        </p:nvSpPr>
        <p:spPr>
          <a:xfrm>
            <a:off x="6596967" y="6279474"/>
            <a:ext cx="2893735" cy="140551"/>
          </a:xfrm>
          <a:prstGeom prst="rect">
            <a:avLst/>
          </a:prstGeom>
          <a:noFill/>
          <a:ln w="9525">
            <a:noFill/>
          </a:ln>
        </p:spPr>
        <p:txBody>
          <a:bodyPr vert="horz" wrap="square" lIns="0" tIns="0" rIns="0" bIns="0" rtlCol="0" anchor="t">
            <a:spAutoFit/>
          </a:bodyPr>
          <a:lstStyle/>
          <a:p>
            <a:pPr>
              <a:lnSpc>
                <a:spcPct val="90000"/>
              </a:lnSpc>
              <a:spcBef>
                <a:spcPts val="0"/>
              </a:spcBef>
              <a:buSzPct val="100000"/>
            </a:pPr>
            <a:r>
              <a:rPr lang="fr-BE" sz="1015" b="0" dirty="0">
                <a:solidFill>
                  <a:srgbClr val="000000"/>
                </a:solidFill>
                <a:latin typeface="Arial Narrow"/>
                <a:cs typeface="Arial Narrow" pitchFamily="34" charset="0"/>
              </a:rPr>
              <a:t>Compétence partagée</a:t>
            </a:r>
          </a:p>
        </p:txBody>
      </p:sp>
      <p:sp>
        <p:nvSpPr>
          <p:cNvPr id="60" name="Split 22635260728011740408"/>
          <p:cNvSpPr txBox="1">
            <a:spLocks/>
          </p:cNvSpPr>
          <p:nvPr/>
        </p:nvSpPr>
        <p:spPr>
          <a:xfrm>
            <a:off x="481827" y="6204896"/>
            <a:ext cx="3876211" cy="140551"/>
          </a:xfrm>
          <a:prstGeom prst="rect">
            <a:avLst/>
          </a:prstGeom>
          <a:noFill/>
          <a:ln w="9525">
            <a:noFill/>
          </a:ln>
        </p:spPr>
        <p:txBody>
          <a:bodyPr vert="horz" wrap="square" lIns="0" tIns="0" rIns="0" bIns="0" rtlCol="0" anchor="t">
            <a:spAutoFit/>
          </a:bodyPr>
          <a:lstStyle/>
          <a:p>
            <a:pPr>
              <a:lnSpc>
                <a:spcPct val="90000"/>
              </a:lnSpc>
              <a:spcBef>
                <a:spcPts val="0"/>
              </a:spcBef>
              <a:buSzPct val="100000"/>
            </a:pPr>
            <a:r>
              <a:rPr lang="fr-BE" sz="1015" b="0" dirty="0">
                <a:solidFill>
                  <a:srgbClr val="000000"/>
                </a:solidFill>
                <a:latin typeface="Arial Narrow"/>
                <a:cs typeface="Arial Narrow" pitchFamily="34" charset="0"/>
              </a:rPr>
              <a:t>Légende:</a:t>
            </a:r>
          </a:p>
        </p:txBody>
      </p:sp>
      <p:sp>
        <p:nvSpPr>
          <p:cNvPr id="62" name="Split 22635260728011740408"/>
          <p:cNvSpPr txBox="1">
            <a:spLocks/>
          </p:cNvSpPr>
          <p:nvPr/>
        </p:nvSpPr>
        <p:spPr>
          <a:xfrm>
            <a:off x="2357514" y="6256757"/>
            <a:ext cx="3876211" cy="140551"/>
          </a:xfrm>
          <a:prstGeom prst="rect">
            <a:avLst/>
          </a:prstGeom>
          <a:noFill/>
          <a:ln w="9525">
            <a:noFill/>
          </a:ln>
        </p:spPr>
        <p:txBody>
          <a:bodyPr vert="horz" wrap="square" lIns="0" tIns="0" rIns="0" bIns="0" rtlCol="0" anchor="t">
            <a:spAutoFit/>
          </a:bodyPr>
          <a:lstStyle/>
          <a:p>
            <a:pPr>
              <a:lnSpc>
                <a:spcPct val="90000"/>
              </a:lnSpc>
              <a:spcBef>
                <a:spcPts val="0"/>
              </a:spcBef>
              <a:buSzPct val="100000"/>
            </a:pPr>
            <a:r>
              <a:rPr lang="fr-BE" sz="1015" b="0" dirty="0">
                <a:solidFill>
                  <a:srgbClr val="000000"/>
                </a:solidFill>
                <a:latin typeface="Arial Narrow"/>
                <a:cs typeface="Arial Narrow" pitchFamily="34" charset="0"/>
              </a:rPr>
              <a:t>Compétence fédérale</a:t>
            </a:r>
          </a:p>
        </p:txBody>
      </p:sp>
      <p:sp>
        <p:nvSpPr>
          <p:cNvPr id="29" name="Split 29635260728011740408"/>
          <p:cNvSpPr txBox="1">
            <a:spLocks/>
          </p:cNvSpPr>
          <p:nvPr/>
        </p:nvSpPr>
        <p:spPr>
          <a:xfrm>
            <a:off x="481827" y="2521800"/>
            <a:ext cx="924761" cy="1069181"/>
          </a:xfrm>
          <a:prstGeom prst="rect">
            <a:avLst/>
          </a:prstGeom>
          <a:solidFill>
            <a:schemeClr val="accent6"/>
          </a:solidFill>
          <a:ln w="9525">
            <a:noFill/>
          </a:ln>
        </p:spPr>
        <p:txBody>
          <a:bodyPr vert="horz" wrap="square" lIns="33231" tIns="0" rIns="0" bIns="0" rtlCol="0" anchor="ctr">
            <a:noAutofit/>
          </a:bodyPr>
          <a:lstStyle/>
          <a:p>
            <a:pPr fontAlgn="t">
              <a:lnSpc>
                <a:spcPct val="90000"/>
              </a:lnSpc>
              <a:buSzPct val="100000"/>
            </a:pPr>
            <a:r>
              <a:rPr lang="fr-BE" sz="1200" dirty="0">
                <a:solidFill>
                  <a:schemeClr val="bg1"/>
                </a:solidFill>
              </a:rPr>
              <a:t>Transport individuel - Route</a:t>
            </a:r>
          </a:p>
        </p:txBody>
      </p:sp>
      <p:sp>
        <p:nvSpPr>
          <p:cNvPr id="30" name="Split 30635260728011740408"/>
          <p:cNvSpPr txBox="1">
            <a:spLocks/>
          </p:cNvSpPr>
          <p:nvPr/>
        </p:nvSpPr>
        <p:spPr>
          <a:xfrm>
            <a:off x="481826" y="3782317"/>
            <a:ext cx="924761" cy="1069181"/>
          </a:xfrm>
          <a:prstGeom prst="rect">
            <a:avLst/>
          </a:prstGeom>
          <a:solidFill>
            <a:schemeClr val="accent6"/>
          </a:solidFill>
          <a:ln w="9525">
            <a:noFill/>
          </a:ln>
        </p:spPr>
        <p:txBody>
          <a:bodyPr vert="horz" wrap="square" lIns="33231" tIns="0" rIns="0" bIns="0" rtlCol="0" anchor="ctr">
            <a:noAutofit/>
          </a:bodyPr>
          <a:lstStyle/>
          <a:p>
            <a:pPr fontAlgn="t">
              <a:lnSpc>
                <a:spcPct val="90000"/>
              </a:lnSpc>
              <a:buSzPct val="100000"/>
            </a:pPr>
            <a:r>
              <a:rPr lang="fr-BE" sz="1200" dirty="0">
                <a:solidFill>
                  <a:schemeClr val="bg1"/>
                </a:solidFill>
              </a:rPr>
              <a:t>Transport public- Métro, tram, bus</a:t>
            </a:r>
          </a:p>
        </p:txBody>
      </p:sp>
      <p:sp>
        <p:nvSpPr>
          <p:cNvPr id="31" name="Split 31635260728011740408"/>
          <p:cNvSpPr txBox="1">
            <a:spLocks/>
          </p:cNvSpPr>
          <p:nvPr/>
        </p:nvSpPr>
        <p:spPr>
          <a:xfrm>
            <a:off x="481826" y="5042832"/>
            <a:ext cx="924761" cy="1069181"/>
          </a:xfrm>
          <a:prstGeom prst="rect">
            <a:avLst/>
          </a:prstGeom>
          <a:solidFill>
            <a:schemeClr val="accent6"/>
          </a:solidFill>
          <a:ln w="9525">
            <a:noFill/>
          </a:ln>
        </p:spPr>
        <p:txBody>
          <a:bodyPr vert="horz" wrap="square" lIns="33231" tIns="0" rIns="0" bIns="0" rtlCol="0" anchor="ctr">
            <a:noAutofit/>
          </a:bodyPr>
          <a:lstStyle/>
          <a:p>
            <a:pPr fontAlgn="t">
              <a:lnSpc>
                <a:spcPct val="90000"/>
              </a:lnSpc>
              <a:buSzPct val="100000"/>
            </a:pPr>
            <a:r>
              <a:rPr lang="fr-BE" sz="1200" dirty="0">
                <a:solidFill>
                  <a:schemeClr val="bg1"/>
                </a:solidFill>
              </a:rPr>
              <a:t>Transport public- Train </a:t>
            </a:r>
          </a:p>
        </p:txBody>
      </p:sp>
      <p:sp>
        <p:nvSpPr>
          <p:cNvPr id="125" name="Rectangle 124"/>
          <p:cNvSpPr>
            <a:spLocks/>
          </p:cNvSpPr>
          <p:nvPr/>
        </p:nvSpPr>
        <p:spPr>
          <a:xfrm>
            <a:off x="7278722" y="2521800"/>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26" name="Rectangle 125"/>
          <p:cNvSpPr>
            <a:spLocks/>
          </p:cNvSpPr>
          <p:nvPr/>
        </p:nvSpPr>
        <p:spPr>
          <a:xfrm>
            <a:off x="7278722" y="3782314"/>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27" name="Rectangle 126"/>
          <p:cNvSpPr>
            <a:spLocks/>
          </p:cNvSpPr>
          <p:nvPr/>
        </p:nvSpPr>
        <p:spPr>
          <a:xfrm>
            <a:off x="7278722" y="5042832"/>
            <a:ext cx="724086" cy="1069181"/>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21" name="Rectangle 120"/>
          <p:cNvSpPr>
            <a:spLocks/>
          </p:cNvSpPr>
          <p:nvPr/>
        </p:nvSpPr>
        <p:spPr>
          <a:xfrm>
            <a:off x="6460797" y="2521800"/>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22" name="Rectangle 121"/>
          <p:cNvSpPr>
            <a:spLocks/>
          </p:cNvSpPr>
          <p:nvPr/>
        </p:nvSpPr>
        <p:spPr>
          <a:xfrm>
            <a:off x="6460797" y="3782314"/>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23" name="Rectangle 122"/>
          <p:cNvSpPr>
            <a:spLocks/>
          </p:cNvSpPr>
          <p:nvPr/>
        </p:nvSpPr>
        <p:spPr>
          <a:xfrm>
            <a:off x="6460797" y="5042832"/>
            <a:ext cx="724086" cy="1069181"/>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13" name="Rectangle 112"/>
          <p:cNvSpPr>
            <a:spLocks/>
          </p:cNvSpPr>
          <p:nvPr/>
        </p:nvSpPr>
        <p:spPr>
          <a:xfrm>
            <a:off x="5641519" y="2521800"/>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14" name="Rectangle 113"/>
          <p:cNvSpPr>
            <a:spLocks/>
          </p:cNvSpPr>
          <p:nvPr/>
        </p:nvSpPr>
        <p:spPr>
          <a:xfrm>
            <a:off x="5641519" y="3782314"/>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15" name="Rectangle 114"/>
          <p:cNvSpPr>
            <a:spLocks/>
          </p:cNvSpPr>
          <p:nvPr/>
        </p:nvSpPr>
        <p:spPr>
          <a:xfrm>
            <a:off x="5641519" y="5042832"/>
            <a:ext cx="724086" cy="1069181"/>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34" name="Split 28635260728011740408"/>
          <p:cNvSpPr txBox="1">
            <a:spLocks/>
          </p:cNvSpPr>
          <p:nvPr/>
        </p:nvSpPr>
        <p:spPr>
          <a:xfrm>
            <a:off x="3187747" y="1660007"/>
            <a:ext cx="4892735" cy="235631"/>
          </a:xfrm>
          <a:prstGeom prst="rect">
            <a:avLst/>
          </a:prstGeom>
          <a:solidFill>
            <a:schemeClr val="accent6"/>
          </a:solidFill>
          <a:ln w="9525">
            <a:noFill/>
          </a:ln>
        </p:spPr>
        <p:txBody>
          <a:bodyPr vert="horz" wrap="square" lIns="33231" tIns="0" rIns="0" bIns="0" rtlCol="0" anchor="ctr">
            <a:noAutofit/>
          </a:bodyPr>
          <a:lstStyle/>
          <a:p>
            <a:pPr fontAlgn="t">
              <a:lnSpc>
                <a:spcPct val="90000"/>
              </a:lnSpc>
              <a:buSzPct val="100000"/>
            </a:pPr>
            <a:r>
              <a:rPr lang="fr-BE" sz="1200" dirty="0">
                <a:solidFill>
                  <a:schemeClr val="bg1"/>
                </a:solidFill>
              </a:rPr>
              <a:t>Compétences du fédéral et des régions par dimension</a:t>
            </a:r>
          </a:p>
        </p:txBody>
      </p:sp>
      <p:cxnSp>
        <p:nvCxnSpPr>
          <p:cNvPr id="63" name="LeanLine Vertical 635260733515110824"/>
          <p:cNvCxnSpPr>
            <a:cxnSpLocks/>
          </p:cNvCxnSpPr>
          <p:nvPr/>
        </p:nvCxnSpPr>
        <p:spPr>
          <a:xfrm>
            <a:off x="1520387" y="3686645"/>
            <a:ext cx="1585327" cy="0"/>
          </a:xfrm>
          <a:prstGeom prst="line">
            <a:avLst/>
          </a:prstGeom>
          <a:ln w="9525" cmpd="sng">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4" name="LeanLine Vertical 635260733515110824"/>
          <p:cNvCxnSpPr>
            <a:cxnSpLocks/>
          </p:cNvCxnSpPr>
          <p:nvPr/>
        </p:nvCxnSpPr>
        <p:spPr>
          <a:xfrm>
            <a:off x="1520387" y="4947162"/>
            <a:ext cx="1585327" cy="0"/>
          </a:xfrm>
          <a:prstGeom prst="line">
            <a:avLst/>
          </a:prstGeom>
          <a:ln w="9525" cmpd="sng">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sp>
        <p:nvSpPr>
          <p:cNvPr id="23" name="Split 23635260728011740408"/>
          <p:cNvSpPr txBox="1"/>
          <p:nvPr/>
        </p:nvSpPr>
        <p:spPr>
          <a:xfrm>
            <a:off x="4823593" y="2023911"/>
            <a:ext cx="809804" cy="281103"/>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Information et données</a:t>
            </a:r>
          </a:p>
        </p:txBody>
      </p:sp>
      <p:cxnSp>
        <p:nvCxnSpPr>
          <p:cNvPr id="37" name="LeanLine Vertical 635260733515110824"/>
          <p:cNvCxnSpPr>
            <a:cxnSpLocks/>
          </p:cNvCxnSpPr>
          <p:nvPr/>
        </p:nvCxnSpPr>
        <p:spPr>
          <a:xfrm>
            <a:off x="4823593"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6" name="Split 26635260728011740408"/>
          <p:cNvSpPr txBox="1"/>
          <p:nvPr/>
        </p:nvSpPr>
        <p:spPr>
          <a:xfrm>
            <a:off x="6460796" y="2164463"/>
            <a:ext cx="744724" cy="140551"/>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Fiscalité</a:t>
            </a:r>
          </a:p>
        </p:txBody>
      </p:sp>
      <p:cxnSp>
        <p:nvCxnSpPr>
          <p:cNvPr id="40" name="LeanLine Vertical 635260733515110824"/>
          <p:cNvCxnSpPr>
            <a:cxnSpLocks/>
          </p:cNvCxnSpPr>
          <p:nvPr/>
        </p:nvCxnSpPr>
        <p:spPr>
          <a:xfrm>
            <a:off x="6460796"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7" name="Split 27635260728011740408"/>
          <p:cNvSpPr txBox="1"/>
          <p:nvPr/>
        </p:nvSpPr>
        <p:spPr>
          <a:xfrm>
            <a:off x="7278721" y="2164463"/>
            <a:ext cx="744724" cy="140551"/>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Finance-ment</a:t>
            </a:r>
          </a:p>
        </p:txBody>
      </p:sp>
      <p:cxnSp>
        <p:nvCxnSpPr>
          <p:cNvPr id="41" name="LeanLine Vertical 635260733515110824"/>
          <p:cNvCxnSpPr>
            <a:cxnSpLocks/>
          </p:cNvCxnSpPr>
          <p:nvPr/>
        </p:nvCxnSpPr>
        <p:spPr>
          <a:xfrm>
            <a:off x="7278721"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05" name="Rectangle 104"/>
          <p:cNvSpPr>
            <a:spLocks/>
          </p:cNvSpPr>
          <p:nvPr/>
        </p:nvSpPr>
        <p:spPr>
          <a:xfrm>
            <a:off x="4005671" y="2521800"/>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06" name="Rectangle 105"/>
          <p:cNvSpPr>
            <a:spLocks/>
          </p:cNvSpPr>
          <p:nvPr/>
        </p:nvSpPr>
        <p:spPr>
          <a:xfrm>
            <a:off x="4005671" y="3782314"/>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07" name="Rectangle 106"/>
          <p:cNvSpPr>
            <a:spLocks/>
          </p:cNvSpPr>
          <p:nvPr/>
        </p:nvSpPr>
        <p:spPr>
          <a:xfrm>
            <a:off x="4005671" y="5042832"/>
            <a:ext cx="724086" cy="1069181"/>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98" name="Rectangle 97"/>
          <p:cNvSpPr>
            <a:spLocks/>
          </p:cNvSpPr>
          <p:nvPr/>
        </p:nvSpPr>
        <p:spPr>
          <a:xfrm>
            <a:off x="3187745" y="2521800"/>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01" name="Rectangle 100"/>
          <p:cNvSpPr>
            <a:spLocks/>
          </p:cNvSpPr>
          <p:nvPr/>
        </p:nvSpPr>
        <p:spPr>
          <a:xfrm>
            <a:off x="3187745" y="3782314"/>
            <a:ext cx="724086" cy="1069181"/>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02" name="Rectangle 101"/>
          <p:cNvSpPr>
            <a:spLocks/>
          </p:cNvSpPr>
          <p:nvPr/>
        </p:nvSpPr>
        <p:spPr>
          <a:xfrm>
            <a:off x="3187745" y="5042832"/>
            <a:ext cx="724086" cy="1069181"/>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22" name="Split 22635260728011740408"/>
          <p:cNvSpPr txBox="1">
            <a:spLocks/>
          </p:cNvSpPr>
          <p:nvPr/>
        </p:nvSpPr>
        <p:spPr>
          <a:xfrm>
            <a:off x="3187744" y="2023911"/>
            <a:ext cx="744724" cy="281103"/>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Gestion du réseau</a:t>
            </a:r>
          </a:p>
        </p:txBody>
      </p:sp>
      <p:cxnSp>
        <p:nvCxnSpPr>
          <p:cNvPr id="36" name="LeanLine Vertical 635260733515110824"/>
          <p:cNvCxnSpPr>
            <a:cxnSpLocks/>
          </p:cNvCxnSpPr>
          <p:nvPr/>
        </p:nvCxnSpPr>
        <p:spPr>
          <a:xfrm>
            <a:off x="3187744"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4" name="Split 24635260728011740408"/>
          <p:cNvSpPr txBox="1"/>
          <p:nvPr/>
        </p:nvSpPr>
        <p:spPr>
          <a:xfrm>
            <a:off x="4005670" y="2164463"/>
            <a:ext cx="744724" cy="140551"/>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Opération</a:t>
            </a:r>
          </a:p>
        </p:txBody>
      </p:sp>
      <p:cxnSp>
        <p:nvCxnSpPr>
          <p:cNvPr id="38" name="LeanLine Vertical 635260733515110824"/>
          <p:cNvCxnSpPr>
            <a:cxnSpLocks/>
          </p:cNvCxnSpPr>
          <p:nvPr/>
        </p:nvCxnSpPr>
        <p:spPr>
          <a:xfrm>
            <a:off x="4005670"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91" name="Split 23635260728011740408"/>
          <p:cNvSpPr txBox="1"/>
          <p:nvPr/>
        </p:nvSpPr>
        <p:spPr>
          <a:xfrm>
            <a:off x="5641518" y="2023911"/>
            <a:ext cx="744724" cy="281103"/>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Règlemen-tation</a:t>
            </a:r>
          </a:p>
        </p:txBody>
      </p:sp>
      <p:cxnSp>
        <p:nvCxnSpPr>
          <p:cNvPr id="92" name="LeanLine Vertical 635260733515110824"/>
          <p:cNvCxnSpPr>
            <a:cxnSpLocks/>
          </p:cNvCxnSpPr>
          <p:nvPr/>
        </p:nvCxnSpPr>
        <p:spPr>
          <a:xfrm>
            <a:off x="5641518" y="2373024"/>
            <a:ext cx="744724"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29" name="Right Triangle 128"/>
          <p:cNvSpPr>
            <a:spLocks/>
          </p:cNvSpPr>
          <p:nvPr/>
        </p:nvSpPr>
        <p:spPr>
          <a:xfrm rot="10800000" flipH="1" flipV="1">
            <a:off x="5633399" y="2521799"/>
            <a:ext cx="724086" cy="1069181"/>
          </a:xfrm>
          <a:prstGeom prst="rtTriangle">
            <a:avLst/>
          </a:prstGeom>
          <a:solidFill>
            <a:schemeClr val="accent2"/>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
        <p:nvSpPr>
          <p:cNvPr id="133" name="Rectangle 132"/>
          <p:cNvSpPr>
            <a:spLocks/>
          </p:cNvSpPr>
          <p:nvPr/>
        </p:nvSpPr>
        <p:spPr>
          <a:xfrm>
            <a:off x="2350180" y="2521800"/>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4" name="Rectangle 133"/>
          <p:cNvSpPr>
            <a:spLocks/>
          </p:cNvSpPr>
          <p:nvPr/>
        </p:nvSpPr>
        <p:spPr>
          <a:xfrm>
            <a:off x="2350180" y="3782314"/>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5" name="Rectangle 134"/>
          <p:cNvSpPr>
            <a:spLocks/>
          </p:cNvSpPr>
          <p:nvPr/>
        </p:nvSpPr>
        <p:spPr>
          <a:xfrm>
            <a:off x="2350180" y="5042832"/>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6" name="Rectangle 135"/>
          <p:cNvSpPr>
            <a:spLocks/>
          </p:cNvSpPr>
          <p:nvPr/>
        </p:nvSpPr>
        <p:spPr>
          <a:xfrm>
            <a:off x="1520385" y="2521800"/>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7" name="Rectangle 136"/>
          <p:cNvSpPr>
            <a:spLocks/>
          </p:cNvSpPr>
          <p:nvPr/>
        </p:nvSpPr>
        <p:spPr>
          <a:xfrm>
            <a:off x="1520385" y="3782314"/>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8" name="Rectangle 137"/>
          <p:cNvSpPr>
            <a:spLocks/>
          </p:cNvSpPr>
          <p:nvPr/>
        </p:nvSpPr>
        <p:spPr>
          <a:xfrm>
            <a:off x="1520385" y="5042832"/>
            <a:ext cx="734596" cy="1069181"/>
          </a:xfrm>
          <a:prstGeom prst="rect">
            <a:avLst/>
          </a:prstGeom>
          <a:no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39" name="Split 22635260728011740408"/>
          <p:cNvSpPr txBox="1">
            <a:spLocks/>
          </p:cNvSpPr>
          <p:nvPr/>
        </p:nvSpPr>
        <p:spPr>
          <a:xfrm>
            <a:off x="1520387" y="2164463"/>
            <a:ext cx="755531" cy="140551"/>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Acteurs</a:t>
            </a:r>
          </a:p>
        </p:txBody>
      </p:sp>
      <p:cxnSp>
        <p:nvCxnSpPr>
          <p:cNvPr id="140" name="LeanLine Vertical 635260733515110824"/>
          <p:cNvCxnSpPr>
            <a:cxnSpLocks/>
          </p:cNvCxnSpPr>
          <p:nvPr/>
        </p:nvCxnSpPr>
        <p:spPr>
          <a:xfrm>
            <a:off x="1520387" y="2373024"/>
            <a:ext cx="755531"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41" name="Split 22635260728011740408"/>
          <p:cNvSpPr txBox="1">
            <a:spLocks/>
          </p:cNvSpPr>
          <p:nvPr/>
        </p:nvSpPr>
        <p:spPr>
          <a:xfrm>
            <a:off x="1520387" y="2521797"/>
            <a:ext cx="755531" cy="690574"/>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SPF Mobilité et Transport</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Wegen en Verkeer</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DGO1, DGO2</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Bruxelles Mobilité</a:t>
            </a:r>
          </a:p>
        </p:txBody>
      </p:sp>
      <p:sp>
        <p:nvSpPr>
          <p:cNvPr id="142" name="Split 22635260728011740408"/>
          <p:cNvSpPr txBox="1">
            <a:spLocks/>
          </p:cNvSpPr>
          <p:nvPr/>
        </p:nvSpPr>
        <p:spPr>
          <a:xfrm>
            <a:off x="1520387" y="3782312"/>
            <a:ext cx="755531" cy="690574"/>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SPF Mobilité et Transport</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Wegen en Verkeer</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DGO1, DGO2</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Bruxelles Mobilité</a:t>
            </a:r>
          </a:p>
        </p:txBody>
      </p:sp>
      <p:sp>
        <p:nvSpPr>
          <p:cNvPr id="143" name="Split 22635260728011740408"/>
          <p:cNvSpPr txBox="1">
            <a:spLocks/>
          </p:cNvSpPr>
          <p:nvPr/>
        </p:nvSpPr>
        <p:spPr>
          <a:xfrm>
            <a:off x="1520387" y="5042830"/>
            <a:ext cx="755531" cy="690574"/>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SPF Mobilité et Transport</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Wegen en Verkeer</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DGO1, DGO2</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Bruxelles Mobilité</a:t>
            </a:r>
          </a:p>
        </p:txBody>
      </p:sp>
      <p:sp>
        <p:nvSpPr>
          <p:cNvPr id="144" name="Split 24635260728011740408"/>
          <p:cNvSpPr txBox="1"/>
          <p:nvPr/>
        </p:nvSpPr>
        <p:spPr>
          <a:xfrm>
            <a:off x="2350183" y="2164463"/>
            <a:ext cx="755531" cy="140551"/>
          </a:xfrm>
          <a:prstGeom prst="rect">
            <a:avLst/>
          </a:prstGeom>
          <a:noFill/>
          <a:ln w="9525">
            <a:noFill/>
          </a:ln>
        </p:spPr>
        <p:txBody>
          <a:bodyPr vert="horz" wrap="square" lIns="0" tIns="0" rIns="0" bIns="0" rtlCol="0" anchor="b">
            <a:spAutoFit/>
          </a:bodyPr>
          <a:lstStyle/>
          <a:p>
            <a:pPr>
              <a:lnSpc>
                <a:spcPct val="90000"/>
              </a:lnSpc>
              <a:spcBef>
                <a:spcPts val="369"/>
              </a:spcBef>
              <a:buSzPct val="100000"/>
            </a:pPr>
            <a:r>
              <a:rPr lang="fr-BE" sz="1015" dirty="0">
                <a:solidFill>
                  <a:srgbClr val="000000"/>
                </a:solidFill>
                <a:latin typeface="Arial Narrow"/>
                <a:cs typeface="Arial Narrow" pitchFamily="34" charset="0"/>
              </a:rPr>
              <a:t>Opérateurs</a:t>
            </a:r>
          </a:p>
        </p:txBody>
      </p:sp>
      <p:cxnSp>
        <p:nvCxnSpPr>
          <p:cNvPr id="145" name="LeanLine Vertical 635260733515110824"/>
          <p:cNvCxnSpPr>
            <a:cxnSpLocks/>
          </p:cNvCxnSpPr>
          <p:nvPr/>
        </p:nvCxnSpPr>
        <p:spPr>
          <a:xfrm>
            <a:off x="2350183" y="2373024"/>
            <a:ext cx="755531" cy="0"/>
          </a:xfrm>
          <a:prstGeom prst="line">
            <a:avLst/>
          </a:prstGeom>
          <a:ln w="22225" cmpd="sng">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46" name="Split 24635260728011740408"/>
          <p:cNvSpPr txBox="1">
            <a:spLocks/>
          </p:cNvSpPr>
          <p:nvPr/>
        </p:nvSpPr>
        <p:spPr>
          <a:xfrm>
            <a:off x="2350183" y="3782313"/>
            <a:ext cx="755531" cy="345287"/>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De Lijn</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TEC</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STIB/MIVB</a:t>
            </a:r>
          </a:p>
        </p:txBody>
      </p:sp>
      <p:sp>
        <p:nvSpPr>
          <p:cNvPr id="147" name="Split 24635260728011740408"/>
          <p:cNvSpPr txBox="1">
            <a:spLocks/>
          </p:cNvSpPr>
          <p:nvPr/>
        </p:nvSpPr>
        <p:spPr>
          <a:xfrm>
            <a:off x="2350183" y="5042831"/>
            <a:ext cx="755531" cy="230191"/>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Infrabel</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SNCB</a:t>
            </a:r>
          </a:p>
        </p:txBody>
      </p:sp>
      <p:sp>
        <p:nvSpPr>
          <p:cNvPr id="148" name="Split 24635260728011740408"/>
          <p:cNvSpPr txBox="1">
            <a:spLocks/>
          </p:cNvSpPr>
          <p:nvPr/>
        </p:nvSpPr>
        <p:spPr>
          <a:xfrm>
            <a:off x="2350183" y="2521798"/>
            <a:ext cx="755531" cy="345287"/>
          </a:xfrm>
          <a:prstGeom prst="rect">
            <a:avLst/>
          </a:prstGeom>
          <a:noFill/>
          <a:ln w="9525">
            <a:noFill/>
          </a:ln>
        </p:spPr>
        <p:txBody>
          <a:bodyPr vert="horz" wrap="square" lIns="0" tIns="0" rIns="0" bIns="0" rtlCol="0" anchor="t">
            <a:spAutoFit/>
          </a:bodyPr>
          <a:lstStyle/>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Villo!</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Cambio</a:t>
            </a:r>
          </a:p>
          <a:p>
            <a:pPr marL="33232" lvl="1" indent="-33232">
              <a:lnSpc>
                <a:spcPct val="90000"/>
              </a:lnSpc>
              <a:spcBef>
                <a:spcPts val="0"/>
              </a:spcBef>
              <a:buSzPct val="100000"/>
              <a:buFont typeface="Arial Narrow"/>
              <a:buChar char="&gt;"/>
            </a:pPr>
            <a:r>
              <a:rPr lang="fr-BE" sz="831" b="0" dirty="0">
                <a:latin typeface="Arial Narrow"/>
                <a:cs typeface="Arial Narrow" pitchFamily="34" charset="0"/>
              </a:rPr>
              <a:t>Zen car</a:t>
            </a:r>
          </a:p>
        </p:txBody>
      </p:sp>
      <p:sp>
        <p:nvSpPr>
          <p:cNvPr id="150" name="Split 28635260728011740408"/>
          <p:cNvSpPr txBox="1">
            <a:spLocks/>
          </p:cNvSpPr>
          <p:nvPr/>
        </p:nvSpPr>
        <p:spPr>
          <a:xfrm>
            <a:off x="1520387" y="1670724"/>
            <a:ext cx="1585327" cy="229493"/>
          </a:xfrm>
          <a:prstGeom prst="rect">
            <a:avLst/>
          </a:prstGeom>
          <a:solidFill>
            <a:schemeClr val="accent6"/>
          </a:solidFill>
          <a:ln w="9525">
            <a:noFill/>
          </a:ln>
        </p:spPr>
        <p:txBody>
          <a:bodyPr vert="horz" wrap="square" lIns="33231" tIns="0" rIns="0" bIns="0" rtlCol="0" anchor="ctr">
            <a:noAutofit/>
          </a:bodyPr>
          <a:lstStyle/>
          <a:p>
            <a:pPr fontAlgn="t">
              <a:lnSpc>
                <a:spcPct val="90000"/>
              </a:lnSpc>
              <a:buSzPct val="100000"/>
            </a:pPr>
            <a:r>
              <a:rPr lang="fr-BE" sz="1200" dirty="0">
                <a:solidFill>
                  <a:schemeClr val="bg1"/>
                </a:solidFill>
              </a:rPr>
              <a:t>Organismes</a:t>
            </a:r>
          </a:p>
        </p:txBody>
      </p:sp>
      <p:grpSp>
        <p:nvGrpSpPr>
          <p:cNvPr id="77" name="Group 76"/>
          <p:cNvGrpSpPr/>
          <p:nvPr/>
        </p:nvGrpSpPr>
        <p:grpSpPr>
          <a:xfrm>
            <a:off x="3187745" y="3686647"/>
            <a:ext cx="4986954" cy="1260517"/>
            <a:chOff x="2926408" y="4032625"/>
            <a:chExt cx="4571265" cy="1175650"/>
          </a:xfrm>
        </p:grpSpPr>
        <p:cxnSp>
          <p:nvCxnSpPr>
            <p:cNvPr id="153" name="LeanLine Vertical 635260733515110824"/>
            <p:cNvCxnSpPr>
              <a:cxnSpLocks/>
            </p:cNvCxnSpPr>
            <p:nvPr/>
          </p:nvCxnSpPr>
          <p:spPr>
            <a:xfrm>
              <a:off x="2926408" y="4032625"/>
              <a:ext cx="4571265" cy="0"/>
            </a:xfrm>
            <a:prstGeom prst="line">
              <a:avLst/>
            </a:prstGeom>
            <a:ln w="9525" cmpd="sng">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54" name="LeanLine Vertical 635260733515110824"/>
            <p:cNvCxnSpPr>
              <a:cxnSpLocks/>
            </p:cNvCxnSpPr>
            <p:nvPr/>
          </p:nvCxnSpPr>
          <p:spPr>
            <a:xfrm>
              <a:off x="2926408" y="5208275"/>
              <a:ext cx="4571265" cy="0"/>
            </a:xfrm>
            <a:prstGeom prst="line">
              <a:avLst/>
            </a:prstGeom>
            <a:ln w="9525" cmpd="sng">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grpSp>
      <p:sp>
        <p:nvSpPr>
          <p:cNvPr id="155" name="Rectangle 154"/>
          <p:cNvSpPr>
            <a:spLocks/>
          </p:cNvSpPr>
          <p:nvPr/>
        </p:nvSpPr>
        <p:spPr>
          <a:xfrm>
            <a:off x="1539241" y="6204897"/>
            <a:ext cx="724086" cy="215207"/>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56" name="Rectangle 155"/>
          <p:cNvSpPr>
            <a:spLocks/>
          </p:cNvSpPr>
          <p:nvPr/>
        </p:nvSpPr>
        <p:spPr>
          <a:xfrm>
            <a:off x="3582039" y="6204896"/>
            <a:ext cx="724086" cy="215207"/>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57" name="Split 22635260728011740408"/>
          <p:cNvSpPr txBox="1">
            <a:spLocks/>
          </p:cNvSpPr>
          <p:nvPr/>
        </p:nvSpPr>
        <p:spPr>
          <a:xfrm>
            <a:off x="4439065" y="6256757"/>
            <a:ext cx="3876211" cy="140551"/>
          </a:xfrm>
          <a:prstGeom prst="rect">
            <a:avLst/>
          </a:prstGeom>
          <a:noFill/>
          <a:ln w="9525">
            <a:noFill/>
          </a:ln>
        </p:spPr>
        <p:txBody>
          <a:bodyPr vert="horz" wrap="square" lIns="0" tIns="0" rIns="0" bIns="0" rtlCol="0" anchor="t">
            <a:spAutoFit/>
          </a:bodyPr>
          <a:lstStyle/>
          <a:p>
            <a:pPr>
              <a:lnSpc>
                <a:spcPct val="90000"/>
              </a:lnSpc>
              <a:spcBef>
                <a:spcPts val="0"/>
              </a:spcBef>
              <a:buSzPct val="100000"/>
            </a:pPr>
            <a:r>
              <a:rPr lang="fr-BE" sz="1015" b="0" dirty="0">
                <a:solidFill>
                  <a:srgbClr val="000000"/>
                </a:solidFill>
                <a:latin typeface="Arial Narrow"/>
                <a:cs typeface="Arial Narrow" pitchFamily="34" charset="0"/>
              </a:rPr>
              <a:t>Compétence régionale</a:t>
            </a:r>
          </a:p>
        </p:txBody>
      </p:sp>
      <p:sp>
        <p:nvSpPr>
          <p:cNvPr id="158" name="Right Triangle 157"/>
          <p:cNvSpPr>
            <a:spLocks/>
          </p:cNvSpPr>
          <p:nvPr/>
        </p:nvSpPr>
        <p:spPr>
          <a:xfrm rot="10800000" flipH="1" flipV="1">
            <a:off x="6460797" y="2521799"/>
            <a:ext cx="724086" cy="1069181"/>
          </a:xfrm>
          <a:prstGeom prst="rtTriangle">
            <a:avLst/>
          </a:prstGeom>
          <a:solidFill>
            <a:schemeClr val="accent2"/>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
        <p:nvSpPr>
          <p:cNvPr id="159" name="Rectangle 158"/>
          <p:cNvSpPr>
            <a:spLocks/>
          </p:cNvSpPr>
          <p:nvPr/>
        </p:nvSpPr>
        <p:spPr>
          <a:xfrm>
            <a:off x="4823594" y="2521797"/>
            <a:ext cx="724086" cy="3590212"/>
          </a:xfrm>
          <a:prstGeom prst="rect">
            <a:avLst/>
          </a:prstGeom>
          <a:solidFill>
            <a:schemeClr val="bg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vert270" lIns="66462" tIns="66462" rIns="66462" bIns="99692" rtlCol="0" anchor="ctr" anchorCtr="0">
            <a:noAutofit/>
          </a:bodyPr>
          <a:lstStyle/>
          <a:p>
            <a:pPr algn="ctr">
              <a:lnSpc>
                <a:spcPct val="90000"/>
              </a:lnSpc>
              <a:spcBef>
                <a:spcPts val="369"/>
              </a:spcBef>
            </a:pPr>
            <a:r>
              <a:rPr lang="fr-BE" sz="1385" b="0" dirty="0"/>
              <a:t>Lié aux opérateurs de transport et aux acteurs privés</a:t>
            </a:r>
          </a:p>
        </p:txBody>
      </p:sp>
      <p:sp>
        <p:nvSpPr>
          <p:cNvPr id="163" name="Rectangle 162"/>
          <p:cNvSpPr>
            <a:spLocks/>
          </p:cNvSpPr>
          <p:nvPr/>
        </p:nvSpPr>
        <p:spPr>
          <a:xfrm>
            <a:off x="5775512" y="6204896"/>
            <a:ext cx="724086" cy="215207"/>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BE" sz="1385" b="0" dirty="0"/>
          </a:p>
        </p:txBody>
      </p:sp>
      <p:sp>
        <p:nvSpPr>
          <p:cNvPr id="165" name="Right Triangle 164"/>
          <p:cNvSpPr>
            <a:spLocks/>
          </p:cNvSpPr>
          <p:nvPr/>
        </p:nvSpPr>
        <p:spPr>
          <a:xfrm rot="10800000" flipH="1" flipV="1">
            <a:off x="5775513" y="6204895"/>
            <a:ext cx="724086" cy="215207"/>
          </a:xfrm>
          <a:prstGeom prst="rtTriangle">
            <a:avLst/>
          </a:prstGeom>
          <a:solidFill>
            <a:schemeClr val="accent2"/>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Tree>
    <p:extLst>
      <p:ext uri="{BB962C8B-B14F-4D97-AF65-F5344CB8AC3E}">
        <p14:creationId xmlns:p14="http://schemas.microsoft.com/office/powerpoint/2010/main" val="5605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1"/>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134"/>
                                        </p:tgtEl>
                                        <p:attrNameLst>
                                          <p:attrName>style.visibility</p:attrName>
                                        </p:attrNameLst>
                                      </p:cBhvr>
                                      <p:to>
                                        <p:strVal val="visible"/>
                                      </p:to>
                                    </p:set>
                                  </p:childTnLst>
                                </p:cTn>
                              </p:par>
                              <p:par>
                                <p:cTn id="51" presetID="1" presetClass="entr" presetSubtype="0" fill="hold" grpId="0" nodeType="withEffect" nodePh="1">
                                  <p:stCondLst>
                                    <p:cond delay="0"/>
                                  </p:stCondLst>
                                  <p:endCondLst>
                                    <p:cond evt="begin" delay="0">
                                      <p:tn val="51"/>
                                    </p:cond>
                                  </p:endCondLst>
                                  <p:childTnLst>
                                    <p:set>
                                      <p:cBhvr>
                                        <p:cTn id="52" dur="1" fill="hold">
                                          <p:stCondLst>
                                            <p:cond delay="0"/>
                                          </p:stCondLst>
                                        </p:cTn>
                                        <p:tgtEl>
                                          <p:spTgt spid="1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par>
                                <p:cTn id="71" presetID="1" presetClass="entr" presetSubtype="0" fill="hold" grpId="0" nodeType="withEffect" nodePh="1">
                                  <p:stCondLst>
                                    <p:cond delay="0"/>
                                  </p:stCondLst>
                                  <p:endCondLst>
                                    <p:cond evt="begin" delay="0">
                                      <p:tn val="71"/>
                                    </p:cond>
                                  </p:endCondLst>
                                  <p:childTnLst>
                                    <p:set>
                                      <p:cBhvr>
                                        <p:cTn id="72" dur="1" fill="hold">
                                          <p:stCondLst>
                                            <p:cond delay="0"/>
                                          </p:stCondLst>
                                        </p:cTn>
                                        <p:tgtEl>
                                          <p:spTgt spid="135"/>
                                        </p:tgtEl>
                                        <p:attrNameLst>
                                          <p:attrName>style.visibility</p:attrName>
                                        </p:attrNameLst>
                                      </p:cBhvr>
                                      <p:to>
                                        <p:strVal val="visible"/>
                                      </p:to>
                                    </p:set>
                                  </p:childTnLst>
                                </p:cTn>
                              </p:par>
                              <p:par>
                                <p:cTn id="73" presetID="1" presetClass="entr" presetSubtype="0" fill="hold" grpId="0" nodeType="withEffect" nodePh="1">
                                  <p:stCondLst>
                                    <p:cond delay="0"/>
                                  </p:stCondLst>
                                  <p:endCondLst>
                                    <p:cond evt="begin" delay="0">
                                      <p:tn val="73"/>
                                    </p:cond>
                                  </p:endCondLst>
                                  <p:childTnLst>
                                    <p:set>
                                      <p:cBhvr>
                                        <p:cTn id="74" dur="1" fill="hold">
                                          <p:stCondLst>
                                            <p:cond delay="0"/>
                                          </p:stCondLst>
                                        </p:cTn>
                                        <p:tgtEl>
                                          <p:spTgt spid="1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25" grpId="0" animBg="1"/>
      <p:bldP spid="126" grpId="0" animBg="1"/>
      <p:bldP spid="127" grpId="0" animBg="1"/>
      <p:bldP spid="121" grpId="0" animBg="1"/>
      <p:bldP spid="122" grpId="0" animBg="1"/>
      <p:bldP spid="123" grpId="0" animBg="1"/>
      <p:bldP spid="113" grpId="0" animBg="1"/>
      <p:bldP spid="114" grpId="0" animBg="1"/>
      <p:bldP spid="115" grpId="0" animBg="1"/>
      <p:bldP spid="105" grpId="0" animBg="1"/>
      <p:bldP spid="106" grpId="0" animBg="1"/>
      <p:bldP spid="107" grpId="0" animBg="1"/>
      <p:bldP spid="98" grpId="0" animBg="1"/>
      <p:bldP spid="101" grpId="0" animBg="1"/>
      <p:bldP spid="102" grpId="0" animBg="1"/>
      <p:bldP spid="129" grpId="0" animBg="1"/>
      <p:bldP spid="133" grpId="0"/>
      <p:bldP spid="134" grpId="0"/>
      <p:bldP spid="135" grpId="0"/>
      <p:bldP spid="136" grpId="0"/>
      <p:bldP spid="137" grpId="0"/>
      <p:bldP spid="138" grpId="0"/>
      <p:bldP spid="141" grpId="0"/>
      <p:bldP spid="142" grpId="0"/>
      <p:bldP spid="143" grpId="0"/>
      <p:bldP spid="146" grpId="0"/>
      <p:bldP spid="147" grpId="0"/>
      <p:bldP spid="148" grpId="0"/>
      <p:bldP spid="15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defTabSz="838693">
              <a:defRPr sz="1363">
                <a:solidFill>
                  <a:schemeClr val="tx1"/>
                </a:solidFill>
                <a:latin typeface="Georgia" panose="02040502050405020303" pitchFamily="18" charset="0"/>
              </a:defRPr>
            </a:lvl1pPr>
            <a:lvl2pPr marL="633078" indent="-243492" defTabSz="838693">
              <a:defRPr sz="1363">
                <a:solidFill>
                  <a:schemeClr val="tx1"/>
                </a:solidFill>
                <a:latin typeface="Georgia" panose="02040502050405020303" pitchFamily="18" charset="0"/>
              </a:defRPr>
            </a:lvl2pPr>
            <a:lvl3pPr marL="973966" indent="-194793" defTabSz="838693">
              <a:defRPr sz="1363">
                <a:solidFill>
                  <a:schemeClr val="tx1"/>
                </a:solidFill>
                <a:latin typeface="Georgia" panose="02040502050405020303" pitchFamily="18" charset="0"/>
              </a:defRPr>
            </a:lvl3pPr>
            <a:lvl4pPr marL="1363553" indent="-194793" defTabSz="838693">
              <a:defRPr sz="1363">
                <a:solidFill>
                  <a:schemeClr val="tx1"/>
                </a:solidFill>
                <a:latin typeface="Georgia" panose="02040502050405020303" pitchFamily="18" charset="0"/>
              </a:defRPr>
            </a:lvl4pPr>
            <a:lvl5pPr marL="1753139" indent="-194793" defTabSz="838693">
              <a:defRPr sz="1363">
                <a:solidFill>
                  <a:schemeClr val="tx1"/>
                </a:solidFill>
                <a:latin typeface="Georgia" panose="02040502050405020303" pitchFamily="18" charset="0"/>
              </a:defRPr>
            </a:lvl5pPr>
            <a:lvl6pPr marL="2142725" indent="-194793" defTabSz="838693" eaLnBrk="0" fontAlgn="base" hangingPunct="0">
              <a:spcBef>
                <a:spcPct val="0"/>
              </a:spcBef>
              <a:spcAft>
                <a:spcPct val="0"/>
              </a:spcAft>
              <a:defRPr sz="1363">
                <a:solidFill>
                  <a:schemeClr val="tx1"/>
                </a:solidFill>
                <a:latin typeface="Georgia" panose="02040502050405020303" pitchFamily="18" charset="0"/>
              </a:defRPr>
            </a:lvl6pPr>
            <a:lvl7pPr marL="2532312" indent="-194793" defTabSz="838693" eaLnBrk="0" fontAlgn="base" hangingPunct="0">
              <a:spcBef>
                <a:spcPct val="0"/>
              </a:spcBef>
              <a:spcAft>
                <a:spcPct val="0"/>
              </a:spcAft>
              <a:defRPr sz="1363">
                <a:solidFill>
                  <a:schemeClr val="tx1"/>
                </a:solidFill>
                <a:latin typeface="Georgia" panose="02040502050405020303" pitchFamily="18" charset="0"/>
              </a:defRPr>
            </a:lvl7pPr>
            <a:lvl8pPr marL="2921898" indent="-194793" defTabSz="838693" eaLnBrk="0" fontAlgn="base" hangingPunct="0">
              <a:spcBef>
                <a:spcPct val="0"/>
              </a:spcBef>
              <a:spcAft>
                <a:spcPct val="0"/>
              </a:spcAft>
              <a:defRPr sz="1363">
                <a:solidFill>
                  <a:schemeClr val="tx1"/>
                </a:solidFill>
                <a:latin typeface="Georgia" panose="02040502050405020303" pitchFamily="18" charset="0"/>
              </a:defRPr>
            </a:lvl8pPr>
            <a:lvl9pPr marL="3311484" indent="-194793" defTabSz="838693" eaLnBrk="0" fontAlgn="base" hangingPunct="0">
              <a:spcBef>
                <a:spcPct val="0"/>
              </a:spcBef>
              <a:spcAft>
                <a:spcPct val="0"/>
              </a:spcAft>
              <a:defRPr sz="1363">
                <a:solidFill>
                  <a:schemeClr val="tx1"/>
                </a:solidFill>
                <a:latin typeface="Georgia" panose="02040502050405020303" pitchFamily="18" charset="0"/>
              </a:defRPr>
            </a:lvl9pPr>
          </a:lstStyle>
          <a:p>
            <a:fld id="{5EBDBF5F-E063-4669-9029-87DC1B604FBF}" type="slidenum">
              <a:rPr lang="fr-BE" altLang="fr-FR" sz="852">
                <a:latin typeface="Arial" panose="020B0604020202020204" pitchFamily="34" charset="0"/>
              </a:rPr>
              <a:pPr/>
              <a:t>50</a:t>
            </a:fld>
            <a:endParaRPr lang="fr-BE" altLang="fr-FR" sz="852">
              <a:latin typeface="Arial" panose="020B0604020202020204" pitchFamily="34" charset="0"/>
            </a:endParaRPr>
          </a:p>
        </p:txBody>
      </p:sp>
      <p:pic>
        <p:nvPicPr>
          <p:cNvPr id="3072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694" y="312465"/>
            <a:ext cx="8467669" cy="62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el 1"/>
          <p:cNvSpPr>
            <a:spLocks noGrp="1"/>
          </p:cNvSpPr>
          <p:nvPr>
            <p:ph type="title"/>
          </p:nvPr>
        </p:nvSpPr>
        <p:spPr>
          <a:xfrm>
            <a:off x="351695" y="1920782"/>
            <a:ext cx="8440615" cy="772370"/>
          </a:xfrm>
        </p:spPr>
        <p:txBody>
          <a:bodyPr/>
          <a:lstStyle/>
          <a:p>
            <a:pPr algn="ctr"/>
            <a:r>
              <a:rPr lang="nl-NL" altLang="en-US" sz="3067" b="1"/>
              <a:t>Travailler où chacun veut</a:t>
            </a:r>
            <a:br>
              <a:rPr lang="nl-NL" altLang="en-US" sz="3067" b="1"/>
            </a:br>
            <a:r>
              <a:rPr lang="nl-NL" altLang="en-US" b="1" smtClean="0"/>
              <a:t>Cloud computing</a:t>
            </a:r>
            <a:endParaRPr lang="nl-NL" altLang="en-US" sz="3067" b="1"/>
          </a:p>
        </p:txBody>
      </p:sp>
    </p:spTree>
    <p:extLst>
      <p:ext uri="{BB962C8B-B14F-4D97-AF65-F5344CB8AC3E}">
        <p14:creationId xmlns:p14="http://schemas.microsoft.com/office/powerpoint/2010/main" val="621679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952276" y="6096454"/>
            <a:ext cx="2007968" cy="21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nl-BE" altLang="fr-FR" sz="852" b="0" i="1">
                <a:solidFill>
                  <a:schemeClr val="tx1"/>
                </a:solidFill>
                <a:ea typeface="MS PGothic" panose="020B0600070205080204" pitchFamily="34" charset="-128"/>
              </a:rPr>
              <a:t>Inspired by Isaac Getz (Freedom Inc.)</a:t>
            </a:r>
            <a:endParaRPr lang="en-US" altLang="fr-FR" sz="852" b="0" i="1">
              <a:solidFill>
                <a:schemeClr val="tx1"/>
              </a:solidFill>
              <a:ea typeface="MS PGothic" panose="020B0600070205080204" pitchFamily="34" charset="-128"/>
            </a:endParaRPr>
          </a:p>
        </p:txBody>
      </p:sp>
      <p:grpSp>
        <p:nvGrpSpPr>
          <p:cNvPr id="6149" name="Groep 2"/>
          <p:cNvGrpSpPr>
            <a:grpSpLocks/>
          </p:cNvGrpSpPr>
          <p:nvPr/>
        </p:nvGrpSpPr>
        <p:grpSpPr bwMode="auto">
          <a:xfrm>
            <a:off x="973919" y="2663395"/>
            <a:ext cx="1736819" cy="1032082"/>
            <a:chOff x="611188" y="2586038"/>
            <a:chExt cx="1881187" cy="1136650"/>
          </a:xfrm>
        </p:grpSpPr>
        <p:sp>
          <p:nvSpPr>
            <p:cNvPr id="2" name="Rechthoek 1"/>
            <p:cNvSpPr/>
            <p:nvPr/>
          </p:nvSpPr>
          <p:spPr>
            <a:xfrm>
              <a:off x="611188" y="2586038"/>
              <a:ext cx="1881187" cy="50352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BE" sz="1534"/>
            </a:p>
          </p:txBody>
        </p:sp>
        <p:sp>
          <p:nvSpPr>
            <p:cNvPr id="20" name="Rechthoek 19"/>
            <p:cNvSpPr/>
            <p:nvPr/>
          </p:nvSpPr>
          <p:spPr>
            <a:xfrm>
              <a:off x="611188" y="3217675"/>
              <a:ext cx="1881187" cy="5050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BE" sz="1534"/>
            </a:p>
          </p:txBody>
        </p:sp>
      </p:grpSp>
      <p:pic>
        <p:nvPicPr>
          <p:cNvPr id="6150" name="Picture 14" descr="C:\Users\Gaby\AppData\Local\Microsoft\Windows\Temporary Internet Files\Content.IE5\G26PC4IX\MP90044858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34370">
            <a:off x="3064462" y="1631989"/>
            <a:ext cx="3435763" cy="232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kstvak 2"/>
          <p:cNvSpPr txBox="1">
            <a:spLocks noChangeArrowheads="1"/>
          </p:cNvSpPr>
          <p:nvPr/>
        </p:nvSpPr>
        <p:spPr bwMode="auto">
          <a:xfrm>
            <a:off x="572178" y="4655866"/>
            <a:ext cx="2471314" cy="87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r>
              <a:rPr lang="nl-BE" altLang="fr-FR" sz="2556" b="0">
                <a:solidFill>
                  <a:schemeClr val="tx1"/>
                </a:solidFill>
                <a:ea typeface="MS PGothic" panose="020B0600070205080204" pitchFamily="34" charset="-128"/>
              </a:rPr>
              <a:t>Egalité </a:t>
            </a:r>
          </a:p>
          <a:p>
            <a:pPr algn="ctr" eaLnBrk="1" hangingPunct="1"/>
            <a:r>
              <a:rPr lang="nl-BE" altLang="fr-FR" sz="2556" b="0">
                <a:solidFill>
                  <a:schemeClr val="tx1"/>
                </a:solidFill>
                <a:ea typeface="MS PGothic" panose="020B0600070205080204" pitchFamily="34" charset="-128"/>
              </a:rPr>
              <a:t>Intrinsèque</a:t>
            </a:r>
          </a:p>
        </p:txBody>
      </p:sp>
      <p:sp>
        <p:nvSpPr>
          <p:cNvPr id="6152" name="Tekstvak 21"/>
          <p:cNvSpPr txBox="1">
            <a:spLocks noChangeArrowheads="1"/>
          </p:cNvSpPr>
          <p:nvPr/>
        </p:nvSpPr>
        <p:spPr bwMode="auto">
          <a:xfrm>
            <a:off x="3308617" y="4655866"/>
            <a:ext cx="2578175" cy="87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r>
              <a:rPr lang="nl-BE" altLang="fr-FR" sz="2556" b="0">
                <a:solidFill>
                  <a:schemeClr val="tx1"/>
                </a:solidFill>
                <a:ea typeface="MS PGothic" panose="020B0600070205080204" pitchFamily="34" charset="-128"/>
              </a:rPr>
              <a:t>Développement</a:t>
            </a:r>
          </a:p>
          <a:p>
            <a:pPr algn="ctr" eaLnBrk="1" hangingPunct="1"/>
            <a:r>
              <a:rPr lang="nl-BE" altLang="fr-FR" sz="2556" b="0">
                <a:solidFill>
                  <a:schemeClr val="tx1"/>
                </a:solidFill>
                <a:ea typeface="MS PGothic" panose="020B0600070205080204" pitchFamily="34" charset="-128"/>
              </a:rPr>
              <a:t>des personnes</a:t>
            </a:r>
          </a:p>
        </p:txBody>
      </p:sp>
      <p:sp>
        <p:nvSpPr>
          <p:cNvPr id="6153" name="Tekstvak 22"/>
          <p:cNvSpPr txBox="1">
            <a:spLocks noChangeArrowheads="1"/>
          </p:cNvSpPr>
          <p:nvPr/>
        </p:nvSpPr>
        <p:spPr bwMode="auto">
          <a:xfrm>
            <a:off x="5967948" y="4655867"/>
            <a:ext cx="2260300" cy="47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eaLnBrk="1" hangingPunct="1"/>
            <a:r>
              <a:rPr lang="nl-BE" altLang="fr-FR" sz="2556" b="0">
                <a:solidFill>
                  <a:schemeClr val="tx1"/>
                </a:solidFill>
                <a:ea typeface="MS PGothic" panose="020B0600070205080204" pitchFamily="34" charset="-128"/>
              </a:rPr>
              <a:t>Autonomie</a:t>
            </a:r>
          </a:p>
        </p:txBody>
      </p:sp>
      <p:pic>
        <p:nvPicPr>
          <p:cNvPr id="6154" name="Picture 11" descr="C:\Users\Gaby\AppData\Local\Microsoft\Windows\Temporary Internet Files\Content.IE5\YROWO0QR\MP9004330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790" y="1099718"/>
            <a:ext cx="2606582" cy="333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itel 3"/>
          <p:cNvSpPr>
            <a:spLocks noGrp="1"/>
          </p:cNvSpPr>
          <p:nvPr>
            <p:ph type="title" idx="4294967295"/>
          </p:nvPr>
        </p:nvSpPr>
        <p:spPr>
          <a:xfrm>
            <a:off x="351695" y="482901"/>
            <a:ext cx="8440615" cy="338166"/>
          </a:xfrm>
        </p:spPr>
        <p:txBody>
          <a:bodyPr/>
          <a:lstStyle/>
          <a:p>
            <a:pPr algn="ctr"/>
            <a:r>
              <a:rPr lang="nl-BE" altLang="fr-FR" b="1" smtClean="0">
                <a:solidFill>
                  <a:schemeClr val="tx1"/>
                </a:solidFill>
                <a:cs typeface="Arial" panose="020B0604020202020204" pitchFamily="34" charset="0"/>
              </a:rPr>
              <a:t>Principes de gestion des équipes</a:t>
            </a:r>
          </a:p>
        </p:txBody>
      </p:sp>
      <p:sp>
        <p:nvSpPr>
          <p:cNvPr id="31754" name="Tijdelijke aanduiding voor dianummer 3"/>
          <p:cNvSpPr>
            <a:spLocks noGrp="1"/>
          </p:cNvSpPr>
          <p:nvPr>
            <p:ph type="sldNum" sz="quarter" idx="4294967295"/>
          </p:nvPr>
        </p:nvSpPr>
        <p:spPr>
          <a:xfrm>
            <a:off x="8505546" y="6306114"/>
            <a:ext cx="59517" cy="131208"/>
          </a:xfrm>
          <a:prstGeom prst="rect">
            <a:avLst/>
          </a:prstGeom>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B711B60B-1DAD-4683-8C1F-382ED9A7AEE5}" type="slidenum">
              <a:rPr lang="en-US" altLang="fr-FR" sz="852" b="0">
                <a:solidFill>
                  <a:schemeClr val="tx1"/>
                </a:solidFill>
              </a:rPr>
              <a:pPr/>
              <a:t>51</a:t>
            </a:fld>
            <a:endParaRPr lang="en-US" altLang="fr-FR" sz="852" b="0">
              <a:solidFill>
                <a:schemeClr val="tx1"/>
              </a:solidFill>
            </a:endParaRPr>
          </a:p>
        </p:txBody>
      </p:sp>
    </p:spTree>
    <p:extLst>
      <p:ext uri="{BB962C8B-B14F-4D97-AF65-F5344CB8AC3E}">
        <p14:creationId xmlns:p14="http://schemas.microsoft.com/office/powerpoint/2010/main" val="1314730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p:bldP spid="615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al 22"/>
          <p:cNvSpPr/>
          <p:nvPr/>
        </p:nvSpPr>
        <p:spPr>
          <a:xfrm>
            <a:off x="3575090" y="660103"/>
            <a:ext cx="627635" cy="62628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1</a:t>
            </a:r>
          </a:p>
        </p:txBody>
      </p:sp>
      <p:sp>
        <p:nvSpPr>
          <p:cNvPr id="26" name="Ovaal 25"/>
          <p:cNvSpPr/>
          <p:nvPr/>
        </p:nvSpPr>
        <p:spPr>
          <a:xfrm>
            <a:off x="3575090" y="2118273"/>
            <a:ext cx="627635" cy="627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2</a:t>
            </a:r>
          </a:p>
        </p:txBody>
      </p:sp>
      <p:sp>
        <p:nvSpPr>
          <p:cNvPr id="27" name="Ovaal 26"/>
          <p:cNvSpPr/>
          <p:nvPr/>
        </p:nvSpPr>
        <p:spPr>
          <a:xfrm>
            <a:off x="3575090" y="3607552"/>
            <a:ext cx="627635" cy="6262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3</a:t>
            </a:r>
          </a:p>
        </p:txBody>
      </p:sp>
      <p:grpSp>
        <p:nvGrpSpPr>
          <p:cNvPr id="33797" name="Groep 18"/>
          <p:cNvGrpSpPr>
            <a:grpSpLocks/>
          </p:cNvGrpSpPr>
          <p:nvPr/>
        </p:nvGrpSpPr>
        <p:grpSpPr bwMode="auto">
          <a:xfrm>
            <a:off x="1083484" y="1036140"/>
            <a:ext cx="1735466" cy="1033434"/>
            <a:chOff x="611188" y="2586038"/>
            <a:chExt cx="1881187" cy="1136650"/>
          </a:xfrm>
        </p:grpSpPr>
        <p:sp>
          <p:nvSpPr>
            <p:cNvPr id="20" name="Rechthoek 19"/>
            <p:cNvSpPr/>
            <p:nvPr/>
          </p:nvSpPr>
          <p:spPr>
            <a:xfrm>
              <a:off x="611188" y="2586038"/>
              <a:ext cx="1881187" cy="5028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BE" sz="1534"/>
            </a:p>
          </p:txBody>
        </p:sp>
        <p:sp>
          <p:nvSpPr>
            <p:cNvPr id="21" name="Rechthoek 20"/>
            <p:cNvSpPr/>
            <p:nvPr/>
          </p:nvSpPr>
          <p:spPr>
            <a:xfrm>
              <a:off x="611188" y="3218336"/>
              <a:ext cx="1881187" cy="5043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BE" sz="1534"/>
            </a:p>
          </p:txBody>
        </p:sp>
      </p:grpSp>
      <p:sp>
        <p:nvSpPr>
          <p:cNvPr id="28" name="Tekstvak 27"/>
          <p:cNvSpPr txBox="1"/>
          <p:nvPr/>
        </p:nvSpPr>
        <p:spPr>
          <a:xfrm>
            <a:off x="4355574" y="305796"/>
            <a:ext cx="2166966" cy="1317306"/>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Whyway</a:t>
            </a:r>
            <a:endParaRPr lang="nl-BE" sz="4005" kern="10" dirty="0">
              <a:solidFill>
                <a:srgbClr val="262626"/>
              </a:solidFill>
              <a:latin typeface="Arial" pitchFamily="34" charset="0"/>
              <a:cs typeface="Arial" pitchFamily="34" charset="0"/>
            </a:endParaRPr>
          </a:p>
        </p:txBody>
      </p:sp>
      <p:sp>
        <p:nvSpPr>
          <p:cNvPr id="29" name="Tekstvak 28"/>
          <p:cNvSpPr txBox="1"/>
          <p:nvPr/>
        </p:nvSpPr>
        <p:spPr>
          <a:xfrm>
            <a:off x="4355574" y="1770054"/>
            <a:ext cx="2166966" cy="1317306"/>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Humilité</a:t>
            </a:r>
            <a:endParaRPr lang="nl-BE" sz="4005" kern="10" dirty="0">
              <a:solidFill>
                <a:srgbClr val="262626"/>
              </a:solidFill>
              <a:latin typeface="Arial" pitchFamily="34" charset="0"/>
              <a:cs typeface="Arial" pitchFamily="34" charset="0"/>
            </a:endParaRPr>
          </a:p>
        </p:txBody>
      </p:sp>
      <p:sp>
        <p:nvSpPr>
          <p:cNvPr id="30" name="Tekstvak 29"/>
          <p:cNvSpPr txBox="1"/>
          <p:nvPr/>
        </p:nvSpPr>
        <p:spPr>
          <a:xfrm>
            <a:off x="4355574" y="3233635"/>
            <a:ext cx="2166966" cy="1317306"/>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Fairness</a:t>
            </a:r>
            <a:endParaRPr lang="nl-BE" sz="4005" kern="10" dirty="0">
              <a:solidFill>
                <a:srgbClr val="262626"/>
              </a:solidFill>
              <a:latin typeface="Arial" pitchFamily="34" charset="0"/>
              <a:cs typeface="Arial" pitchFamily="34" charset="0"/>
            </a:endParaRPr>
          </a:p>
        </p:txBody>
      </p:sp>
      <p:sp>
        <p:nvSpPr>
          <p:cNvPr id="33801" name="Tijdelijke aanduiding voor dianummer 2"/>
          <p:cNvSpPr>
            <a:spLocks noGrp="1"/>
          </p:cNvSpPr>
          <p:nvPr>
            <p:ph type="sldNum" sz="quarter" idx="4294967295"/>
          </p:nvPr>
        </p:nvSpPr>
        <p:spPr>
          <a:xfrm>
            <a:off x="8505546" y="6306114"/>
            <a:ext cx="59517" cy="131208"/>
          </a:xfrm>
          <a:prstGeom prst="rect">
            <a:avLst/>
          </a:prstGeom>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457C2A01-4EAC-4B38-A59C-EB4C5811B489}" type="slidenum">
              <a:rPr lang="en-US" altLang="fr-FR" sz="852" b="0">
                <a:solidFill>
                  <a:schemeClr val="tx1"/>
                </a:solidFill>
              </a:rPr>
              <a:pPr/>
              <a:t>52</a:t>
            </a:fld>
            <a:endParaRPr lang="en-US" altLang="fr-FR" sz="852" b="0">
              <a:solidFill>
                <a:schemeClr val="tx1"/>
              </a:solidFill>
            </a:endParaRPr>
          </a:p>
        </p:txBody>
      </p:sp>
      <p:sp>
        <p:nvSpPr>
          <p:cNvPr id="32" name="Tekstvak 31"/>
          <p:cNvSpPr txBox="1"/>
          <p:nvPr/>
        </p:nvSpPr>
        <p:spPr>
          <a:xfrm>
            <a:off x="351695" y="5065725"/>
            <a:ext cx="8440615" cy="1579557"/>
          </a:xfrm>
          <a:prstGeom prst="rect">
            <a:avLst/>
          </a:prstGeom>
          <a:noFill/>
        </p:spPr>
        <p:txBody>
          <a:bodyPr lIns="83843" tIns="41921" rIns="83843" bIns="41921">
            <a:spAutoFit/>
          </a:bodyPr>
          <a:lstStyle/>
          <a:p>
            <a:pPr algn="ctr" eaLnBrk="1" hangingPunct="1">
              <a:defRPr/>
            </a:pPr>
            <a:r>
              <a:rPr lang="nl-BE" sz="3664" kern="10" dirty="0" err="1">
                <a:solidFill>
                  <a:srgbClr val="262626"/>
                </a:solidFill>
                <a:latin typeface="Arial" pitchFamily="34" charset="0"/>
                <a:cs typeface="Arial" pitchFamily="34" charset="0"/>
              </a:rPr>
              <a:t>Chacun</a:t>
            </a:r>
            <a:r>
              <a:rPr lang="nl-BE" sz="3664" kern="10" dirty="0">
                <a:solidFill>
                  <a:srgbClr val="262626"/>
                </a:solidFill>
                <a:latin typeface="Arial" pitchFamily="34" charset="0"/>
                <a:cs typeface="Arial" pitchFamily="34" charset="0"/>
              </a:rPr>
              <a:t> </a:t>
            </a:r>
            <a:r>
              <a:rPr lang="nl-BE" sz="6050" kern="10" dirty="0" err="1">
                <a:solidFill>
                  <a:srgbClr val="262626"/>
                </a:solidFill>
                <a:latin typeface="Arial" pitchFamily="34" charset="0"/>
                <a:cs typeface="Arial" pitchFamily="34" charset="0"/>
              </a:rPr>
              <a:t>veut</a:t>
            </a:r>
            <a:r>
              <a:rPr lang="nl-BE" sz="3664" kern="10" dirty="0">
                <a:solidFill>
                  <a:srgbClr val="262626"/>
                </a:solidFill>
                <a:latin typeface="Arial" pitchFamily="34" charset="0"/>
                <a:cs typeface="Arial" pitchFamily="34" charset="0"/>
              </a:rPr>
              <a:t> </a:t>
            </a:r>
            <a:r>
              <a:rPr lang="nl-BE" sz="3664" kern="10" dirty="0" err="1">
                <a:solidFill>
                  <a:srgbClr val="262626"/>
                </a:solidFill>
                <a:latin typeface="Arial" pitchFamily="34" charset="0"/>
                <a:cs typeface="Arial" pitchFamily="34" charset="0"/>
              </a:rPr>
              <a:t>prendre</a:t>
            </a:r>
            <a:r>
              <a:rPr lang="nl-BE" sz="3664" kern="10" dirty="0">
                <a:solidFill>
                  <a:srgbClr val="262626"/>
                </a:solidFill>
                <a:latin typeface="Arial" pitchFamily="34" charset="0"/>
                <a:cs typeface="Arial" pitchFamily="34" charset="0"/>
              </a:rPr>
              <a:t> des </a:t>
            </a:r>
            <a:r>
              <a:rPr lang="nl-BE" sz="3664" kern="10" dirty="0" err="1">
                <a:solidFill>
                  <a:srgbClr val="262626"/>
                </a:solidFill>
                <a:latin typeface="Arial" pitchFamily="34" charset="0"/>
                <a:cs typeface="Arial" pitchFamily="34" charset="0"/>
              </a:rPr>
              <a:t>initiatives</a:t>
            </a:r>
            <a:r>
              <a:rPr lang="nl-BE" sz="3664" kern="10" dirty="0">
                <a:solidFill>
                  <a:srgbClr val="262626"/>
                </a:solidFill>
                <a:latin typeface="Arial" pitchFamily="34" charset="0"/>
                <a:cs typeface="Arial" pitchFamily="34" charset="0"/>
              </a:rPr>
              <a:t> </a:t>
            </a:r>
          </a:p>
        </p:txBody>
      </p:sp>
      <p:sp>
        <p:nvSpPr>
          <p:cNvPr id="14" name="Tekstvak 31"/>
          <p:cNvSpPr txBox="1"/>
          <p:nvPr/>
        </p:nvSpPr>
        <p:spPr>
          <a:xfrm>
            <a:off x="645222" y="1029379"/>
            <a:ext cx="2760785" cy="963171"/>
          </a:xfrm>
          <a:prstGeom prst="rect">
            <a:avLst/>
          </a:prstGeom>
          <a:noFill/>
        </p:spPr>
        <p:txBody>
          <a:bodyPr lIns="83843" tIns="41921" rIns="83843" bIns="41921">
            <a:spAutoFit/>
          </a:bodyPr>
          <a:lstStyle/>
          <a:p>
            <a:pPr algn="ctr" eaLnBrk="1" hangingPunct="1">
              <a:defRPr/>
            </a:pPr>
            <a:r>
              <a:rPr lang="nl-BE" sz="3323" kern="10" dirty="0" err="1">
                <a:solidFill>
                  <a:schemeClr val="bg1"/>
                </a:solidFill>
                <a:latin typeface="Arial" pitchFamily="34" charset="0"/>
                <a:cs typeface="Arial" pitchFamily="34" charset="0"/>
              </a:rPr>
              <a:t>Egalité</a:t>
            </a:r>
            <a:endParaRPr lang="nl-BE" sz="3323" kern="10" dirty="0">
              <a:solidFill>
                <a:schemeClr val="bg1"/>
              </a:solidFill>
              <a:latin typeface="Arial" pitchFamily="34" charset="0"/>
              <a:cs typeface="Arial" pitchFamily="34" charset="0"/>
            </a:endParaRPr>
          </a:p>
          <a:p>
            <a:pPr algn="ctr" eaLnBrk="1" hangingPunct="1">
              <a:defRPr/>
            </a:pPr>
            <a:r>
              <a:rPr lang="nl-BE" sz="2386" kern="10" dirty="0" err="1">
                <a:solidFill>
                  <a:schemeClr val="bg1"/>
                </a:solidFill>
                <a:latin typeface="Arial" pitchFamily="34" charset="0"/>
                <a:cs typeface="Arial" pitchFamily="34" charset="0"/>
              </a:rPr>
              <a:t>intrinsèque</a:t>
            </a:r>
            <a:endParaRPr lang="nl-BE" sz="2386" kern="1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975312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0" fill="hold"/>
                                        <p:tgtEl>
                                          <p:spTgt spid="32"/>
                                        </p:tgtEl>
                                        <p:attrNameLst>
                                          <p:attrName>ppt_w</p:attrName>
                                        </p:attrNameLst>
                                      </p:cBhvr>
                                      <p:tavLst>
                                        <p:tav tm="0">
                                          <p:val>
                                            <p:fltVal val="0"/>
                                          </p:val>
                                        </p:tav>
                                        <p:tav tm="100000">
                                          <p:val>
                                            <p:strVal val="#ppt_w"/>
                                          </p:val>
                                        </p:tav>
                                      </p:tavLst>
                                    </p:anim>
                                    <p:anim calcmode="lin" valueType="num">
                                      <p:cBhvr>
                                        <p:cTn id="26" dur="5000" fill="hold"/>
                                        <p:tgtEl>
                                          <p:spTgt spid="32"/>
                                        </p:tgtEl>
                                        <p:attrNameLst>
                                          <p:attrName>ppt_h</p:attrName>
                                        </p:attrNameLst>
                                      </p:cBhvr>
                                      <p:tavLst>
                                        <p:tav tm="0">
                                          <p:val>
                                            <p:fltVal val="0"/>
                                          </p:val>
                                        </p:tav>
                                        <p:tav tm="100000">
                                          <p:val>
                                            <p:strVal val="#ppt_h"/>
                                          </p:val>
                                        </p:tav>
                                      </p:tavLst>
                                    </p:anim>
                                    <p:animEffect transition="in" filter="fade">
                                      <p:cBhvr>
                                        <p:cTn id="27" dur="5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p:bldP spid="29" grpId="0"/>
      <p:bldP spid="30"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C:\Users\Gaby\AppData\Local\Microsoft\Windows\Temporary Internet Files\Content.IE5\G26PC4IX\MP900448588[1].jpg"/>
          <p:cNvPicPr>
            <a:picLocks noChangeAspect="1" noChangeArrowheads="1"/>
          </p:cNvPicPr>
          <p:nvPr/>
        </p:nvPicPr>
        <p:blipFill>
          <a:blip r:embed="rId2" cstate="print">
            <a:extLst>
              <a:ext uri="{28A0092B-C50C-407E-A947-70E740481C1C}">
                <a14:useLocalDpi xmlns:a14="http://schemas.microsoft.com/office/drawing/2010/main" val="0"/>
              </a:ext>
            </a:extLst>
          </a:blip>
          <a:srcRect l="2283" r="-499" b="2470"/>
          <a:stretch>
            <a:fillRect/>
          </a:stretch>
        </p:blipFill>
        <p:spPr bwMode="auto">
          <a:xfrm rot="6595735">
            <a:off x="307059" y="1138943"/>
            <a:ext cx="3312671" cy="220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jdelijke aanduiding voor dianummer 1"/>
          <p:cNvSpPr>
            <a:spLocks noGrp="1"/>
          </p:cNvSpPr>
          <p:nvPr>
            <p:ph type="sldNum" sz="quarter" idx="4294967295"/>
          </p:nvPr>
        </p:nvSpPr>
        <p:spPr>
          <a:xfrm>
            <a:off x="8505546" y="6306114"/>
            <a:ext cx="59517" cy="131208"/>
          </a:xfrm>
          <a:prstGeom prst="rect">
            <a:avLst/>
          </a:prstGeom>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D46A7B00-F394-4044-A5DB-C5F429EB45B2}" type="slidenum">
              <a:rPr lang="en-US" altLang="fr-FR" sz="852" b="0">
                <a:solidFill>
                  <a:schemeClr val="tx1"/>
                </a:solidFill>
              </a:rPr>
              <a:pPr/>
              <a:t>53</a:t>
            </a:fld>
            <a:endParaRPr lang="en-US" altLang="fr-FR" sz="852" b="0">
              <a:solidFill>
                <a:schemeClr val="tx1"/>
              </a:solidFill>
            </a:endParaRPr>
          </a:p>
        </p:txBody>
      </p:sp>
      <p:sp>
        <p:nvSpPr>
          <p:cNvPr id="12" name="Tekstvak 31"/>
          <p:cNvSpPr txBox="1"/>
          <p:nvPr/>
        </p:nvSpPr>
        <p:spPr>
          <a:xfrm>
            <a:off x="911698" y="1220102"/>
            <a:ext cx="2192667" cy="1343660"/>
          </a:xfrm>
          <a:prstGeom prst="rect">
            <a:avLst/>
          </a:prstGeom>
          <a:noFill/>
        </p:spPr>
        <p:txBody>
          <a:bodyPr lIns="83843" tIns="41921" rIns="83843" bIns="41921">
            <a:spAutoFit/>
          </a:bodyPr>
          <a:lstStyle/>
          <a:p>
            <a:pPr algn="ctr" eaLnBrk="1" hangingPunct="1">
              <a:defRPr/>
            </a:pPr>
            <a:r>
              <a:rPr lang="nl-BE" sz="2727" kern="10" dirty="0" err="1">
                <a:solidFill>
                  <a:schemeClr val="bg1"/>
                </a:solidFill>
                <a:effectLst>
                  <a:outerShdw blurRad="38100" dist="38100" dir="2700000" algn="tl">
                    <a:srgbClr val="000000">
                      <a:alpha val="43137"/>
                    </a:srgbClr>
                  </a:outerShdw>
                </a:effectLst>
                <a:latin typeface="Arial" pitchFamily="34" charset="0"/>
                <a:cs typeface="Arial" pitchFamily="34" charset="0"/>
              </a:rPr>
              <a:t>Dévelop</a:t>
            </a:r>
            <a:endParaRPr lang="nl-BE" sz="2727" kern="1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eaLnBrk="1" hangingPunct="1">
              <a:defRPr/>
            </a:pPr>
            <a:r>
              <a:rPr lang="nl-BE" sz="2727" kern="10" dirty="0">
                <a:solidFill>
                  <a:schemeClr val="bg1"/>
                </a:solidFill>
                <a:effectLst>
                  <a:outerShdw blurRad="38100" dist="38100" dir="2700000" algn="tl">
                    <a:srgbClr val="000000">
                      <a:alpha val="43137"/>
                    </a:srgbClr>
                  </a:outerShdw>
                </a:effectLst>
                <a:latin typeface="Arial" pitchFamily="34" charset="0"/>
                <a:cs typeface="Arial" pitchFamily="34" charset="0"/>
              </a:rPr>
              <a:t>des </a:t>
            </a:r>
            <a:r>
              <a:rPr lang="nl-BE" sz="2727" kern="10" dirty="0" err="1">
                <a:solidFill>
                  <a:schemeClr val="bg1"/>
                </a:solidFill>
                <a:effectLst>
                  <a:outerShdw blurRad="38100" dist="38100" dir="2700000" algn="tl">
                    <a:srgbClr val="000000">
                      <a:alpha val="43137"/>
                    </a:srgbClr>
                  </a:outerShdw>
                </a:effectLst>
                <a:latin typeface="Arial" pitchFamily="34" charset="0"/>
                <a:cs typeface="Arial" pitchFamily="34" charset="0"/>
              </a:rPr>
              <a:t>personnes</a:t>
            </a:r>
            <a:endParaRPr lang="nl-BE" sz="2727" kern="1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Ovaal 22"/>
          <p:cNvSpPr/>
          <p:nvPr/>
        </p:nvSpPr>
        <p:spPr>
          <a:xfrm>
            <a:off x="3575090" y="660103"/>
            <a:ext cx="627635" cy="62628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1</a:t>
            </a:r>
          </a:p>
        </p:txBody>
      </p:sp>
      <p:sp>
        <p:nvSpPr>
          <p:cNvPr id="14" name="Ovaal 25"/>
          <p:cNvSpPr/>
          <p:nvPr/>
        </p:nvSpPr>
        <p:spPr>
          <a:xfrm>
            <a:off x="3575090" y="2118273"/>
            <a:ext cx="627635" cy="627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2</a:t>
            </a:r>
          </a:p>
        </p:txBody>
      </p:sp>
      <p:sp>
        <p:nvSpPr>
          <p:cNvPr id="15" name="Ovaal 26"/>
          <p:cNvSpPr/>
          <p:nvPr/>
        </p:nvSpPr>
        <p:spPr>
          <a:xfrm>
            <a:off x="3575090" y="3607552"/>
            <a:ext cx="627635" cy="6262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3</a:t>
            </a:r>
          </a:p>
        </p:txBody>
      </p:sp>
      <p:sp>
        <p:nvSpPr>
          <p:cNvPr id="16" name="Tekstvak 27"/>
          <p:cNvSpPr txBox="1"/>
          <p:nvPr/>
        </p:nvSpPr>
        <p:spPr>
          <a:xfrm>
            <a:off x="4355578" y="613283"/>
            <a:ext cx="3140883" cy="700983"/>
          </a:xfrm>
          <a:prstGeom prst="rect">
            <a:avLst/>
          </a:prstGeom>
          <a:noFill/>
        </p:spPr>
        <p:txBody>
          <a:bodyPr lIns="83843" tIns="41921" rIns="83843" bIns="41921" anchor="ctr">
            <a:spAutoFit/>
          </a:bodyPr>
          <a:lstStyle/>
          <a:p>
            <a:pPr eaLnBrk="1" hangingPunct="1">
              <a:defRPr/>
            </a:pPr>
            <a:r>
              <a:rPr lang="nl-BE" sz="4005" kern="10" dirty="0">
                <a:solidFill>
                  <a:srgbClr val="262626"/>
                </a:solidFill>
                <a:latin typeface="Arial" pitchFamily="34" charset="0"/>
                <a:cs typeface="Arial" pitchFamily="34" charset="0"/>
              </a:rPr>
              <a:t>Exploration</a:t>
            </a:r>
          </a:p>
        </p:txBody>
      </p:sp>
      <p:sp>
        <p:nvSpPr>
          <p:cNvPr id="17" name="Tekstvak 28"/>
          <p:cNvSpPr txBox="1"/>
          <p:nvPr/>
        </p:nvSpPr>
        <p:spPr>
          <a:xfrm>
            <a:off x="4355578" y="2078893"/>
            <a:ext cx="3140883" cy="700983"/>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Confiance</a:t>
            </a:r>
            <a:endParaRPr lang="nl-BE" sz="4005" kern="10" dirty="0">
              <a:solidFill>
                <a:srgbClr val="262626"/>
              </a:solidFill>
              <a:latin typeface="Arial" pitchFamily="34" charset="0"/>
              <a:cs typeface="Arial" pitchFamily="34" charset="0"/>
            </a:endParaRPr>
          </a:p>
        </p:txBody>
      </p:sp>
      <p:sp>
        <p:nvSpPr>
          <p:cNvPr id="18" name="Tekstvak 29"/>
          <p:cNvSpPr txBox="1"/>
          <p:nvPr/>
        </p:nvSpPr>
        <p:spPr>
          <a:xfrm>
            <a:off x="4355576" y="3541798"/>
            <a:ext cx="3738760" cy="700983"/>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Bienveillance</a:t>
            </a:r>
            <a:endParaRPr lang="nl-BE" sz="4005" kern="10" dirty="0">
              <a:solidFill>
                <a:srgbClr val="262626"/>
              </a:solidFill>
              <a:latin typeface="Arial" pitchFamily="34" charset="0"/>
              <a:cs typeface="Arial" pitchFamily="34" charset="0"/>
            </a:endParaRPr>
          </a:p>
        </p:txBody>
      </p:sp>
      <p:sp>
        <p:nvSpPr>
          <p:cNvPr id="34827" name="Tijdelijke aanduiding voor dianummer 2"/>
          <p:cNvSpPr txBox="1">
            <a:spLocks/>
          </p:cNvSpPr>
          <p:nvPr/>
        </p:nvSpPr>
        <p:spPr bwMode="auto">
          <a:xfrm>
            <a:off x="451791" y="6112685"/>
            <a:ext cx="407152" cy="33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nchor="ctr"/>
          <a:lstStyle>
            <a:lvl1pPr>
              <a:defRPr sz="1600" b="1">
                <a:solidFill>
                  <a:schemeClr val="folHlink"/>
                </a:solidFill>
                <a:latin typeface="Arial" panose="020B0604020202020204" pitchFamily="34" charset="0"/>
              </a:defRPr>
            </a:lvl1pPr>
            <a:lvl2pPr marL="1588" indent="455613">
              <a:defRPr sz="1600">
                <a:solidFill>
                  <a:schemeClr val="tx1"/>
                </a:solidFill>
                <a:latin typeface="Arial" panose="020B0604020202020204" pitchFamily="34" charset="0"/>
              </a:defRPr>
            </a:lvl2pPr>
            <a:lvl3pPr marL="114300" indent="-111125">
              <a:buChar char="•"/>
              <a:defRPr sz="1600">
                <a:solidFill>
                  <a:schemeClr val="tx1"/>
                </a:solidFill>
                <a:latin typeface="Arial" panose="020B0604020202020204" pitchFamily="34" charset="0"/>
              </a:defRPr>
            </a:lvl3pPr>
            <a:lvl4pPr marL="219075" indent="-103188">
              <a:buFont typeface="Arial" panose="020B0604020202020204" pitchFamily="34" charset="0"/>
              <a:buChar char="-"/>
              <a:defRPr sz="1600">
                <a:solidFill>
                  <a:schemeClr val="tx1"/>
                </a:solidFill>
                <a:latin typeface="Arial" panose="020B0604020202020204" pitchFamily="34" charset="0"/>
              </a:defRPr>
            </a:lvl4pPr>
            <a:lvl5pPr marL="323850" indent="-103188">
              <a:buFont typeface="Arial" panose="020B0604020202020204" pitchFamily="34" charset="0"/>
              <a:buChar char="-"/>
              <a:defRPr sz="1600">
                <a:solidFill>
                  <a:schemeClr val="tx1"/>
                </a:solidFill>
                <a:latin typeface="Arial" panose="020B0604020202020204" pitchFamily="34" charset="0"/>
              </a:defRPr>
            </a:lvl5pPr>
            <a:lvl6pPr marL="7810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12382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16954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2152650" indent="-103188"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fld id="{959C9266-70A4-44B1-8869-DB9FB99AB403}" type="slidenum">
              <a:rPr lang="en-US" altLang="fr-FR" sz="852" b="0">
                <a:solidFill>
                  <a:srgbClr val="A6A6A6"/>
                </a:solidFill>
                <a:ea typeface="MS PGothic" panose="020B0600070205080204" pitchFamily="34" charset="-128"/>
              </a:rPr>
              <a:pPr algn="r" eaLnBrk="1" hangingPunct="1"/>
              <a:t>53</a:t>
            </a:fld>
            <a:endParaRPr lang="en-US" altLang="fr-FR" sz="852" b="0">
              <a:solidFill>
                <a:srgbClr val="A6A6A6"/>
              </a:solidFill>
              <a:ea typeface="MS PGothic" panose="020B0600070205080204" pitchFamily="34" charset="-128"/>
            </a:endParaRPr>
          </a:p>
        </p:txBody>
      </p:sp>
      <p:sp>
        <p:nvSpPr>
          <p:cNvPr id="21" name="Tekstvak 31"/>
          <p:cNvSpPr txBox="1"/>
          <p:nvPr/>
        </p:nvSpPr>
        <p:spPr>
          <a:xfrm>
            <a:off x="351695" y="5171230"/>
            <a:ext cx="8440615" cy="1264856"/>
          </a:xfrm>
          <a:prstGeom prst="rect">
            <a:avLst/>
          </a:prstGeom>
          <a:noFill/>
        </p:spPr>
        <p:txBody>
          <a:bodyPr lIns="83843" tIns="41921" rIns="83843" bIns="41921">
            <a:spAutoFit/>
          </a:bodyPr>
          <a:lstStyle/>
          <a:p>
            <a:pPr algn="ctr" eaLnBrk="1" hangingPunct="1">
              <a:defRPr/>
            </a:pPr>
            <a:r>
              <a:rPr lang="nl-BE" sz="3067" kern="10" dirty="0" err="1">
                <a:solidFill>
                  <a:srgbClr val="262626"/>
                </a:solidFill>
                <a:latin typeface="Arial" pitchFamily="34" charset="0"/>
                <a:cs typeface="Arial" pitchFamily="34" charset="0"/>
              </a:rPr>
              <a:t>Chacun</a:t>
            </a:r>
            <a:r>
              <a:rPr lang="nl-BE" sz="3067" kern="10" dirty="0">
                <a:solidFill>
                  <a:srgbClr val="262626"/>
                </a:solidFill>
                <a:latin typeface="Arial" pitchFamily="34" charset="0"/>
                <a:cs typeface="Arial" pitchFamily="34" charset="0"/>
              </a:rPr>
              <a:t> </a:t>
            </a:r>
            <a:r>
              <a:rPr lang="nl-BE" sz="4602" kern="10" dirty="0" err="1">
                <a:solidFill>
                  <a:srgbClr val="262626"/>
                </a:solidFill>
                <a:latin typeface="Arial" pitchFamily="34" charset="0"/>
                <a:cs typeface="Arial" pitchFamily="34" charset="0"/>
              </a:rPr>
              <a:t>est</a:t>
            </a:r>
            <a:r>
              <a:rPr lang="nl-BE" sz="4602" kern="10" dirty="0">
                <a:solidFill>
                  <a:srgbClr val="262626"/>
                </a:solidFill>
                <a:latin typeface="Arial" pitchFamily="34" charset="0"/>
                <a:cs typeface="Arial" pitchFamily="34" charset="0"/>
              </a:rPr>
              <a:t> </a:t>
            </a:r>
            <a:r>
              <a:rPr lang="nl-BE" sz="4602" kern="10" dirty="0" err="1">
                <a:solidFill>
                  <a:srgbClr val="262626"/>
                </a:solidFill>
                <a:latin typeface="Arial" pitchFamily="34" charset="0"/>
                <a:cs typeface="Arial" pitchFamily="34" charset="0"/>
              </a:rPr>
              <a:t>capable</a:t>
            </a:r>
            <a:r>
              <a:rPr lang="nl-BE" sz="3067" kern="10" dirty="0">
                <a:solidFill>
                  <a:srgbClr val="262626"/>
                </a:solidFill>
                <a:latin typeface="Arial" pitchFamily="34" charset="0"/>
                <a:cs typeface="Arial" pitchFamily="34" charset="0"/>
              </a:rPr>
              <a:t> de </a:t>
            </a:r>
            <a:r>
              <a:rPr lang="nl-BE" sz="3067" kern="10" dirty="0" err="1">
                <a:solidFill>
                  <a:srgbClr val="262626"/>
                </a:solidFill>
                <a:latin typeface="Arial" pitchFamily="34" charset="0"/>
                <a:cs typeface="Arial" pitchFamily="34" charset="0"/>
              </a:rPr>
              <a:t>prendre</a:t>
            </a:r>
            <a:r>
              <a:rPr lang="nl-BE" sz="3067" kern="10" dirty="0">
                <a:solidFill>
                  <a:srgbClr val="262626"/>
                </a:solidFill>
                <a:latin typeface="Arial" pitchFamily="34" charset="0"/>
                <a:cs typeface="Arial" pitchFamily="34" charset="0"/>
              </a:rPr>
              <a:t> des </a:t>
            </a:r>
            <a:r>
              <a:rPr lang="nl-BE" sz="3067" kern="10" dirty="0" err="1">
                <a:solidFill>
                  <a:srgbClr val="262626"/>
                </a:solidFill>
                <a:latin typeface="Arial" pitchFamily="34" charset="0"/>
                <a:cs typeface="Arial" pitchFamily="34" charset="0"/>
              </a:rPr>
              <a:t>initiatives</a:t>
            </a:r>
            <a:r>
              <a:rPr lang="nl-BE" sz="3067" kern="10" dirty="0">
                <a:solidFill>
                  <a:srgbClr val="262626"/>
                </a:solidFill>
                <a:latin typeface="Arial" pitchFamily="34" charset="0"/>
                <a:cs typeface="Arial" pitchFamily="34" charset="0"/>
              </a:rPr>
              <a:t> </a:t>
            </a:r>
          </a:p>
        </p:txBody>
      </p:sp>
    </p:spTree>
    <p:extLst>
      <p:ext uri="{BB962C8B-B14F-4D97-AF65-F5344CB8AC3E}">
        <p14:creationId xmlns:p14="http://schemas.microsoft.com/office/powerpoint/2010/main" val="7515590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0" fill="hold"/>
                                        <p:tgtEl>
                                          <p:spTgt spid="21"/>
                                        </p:tgtEl>
                                        <p:attrNameLst>
                                          <p:attrName>ppt_w</p:attrName>
                                        </p:attrNameLst>
                                      </p:cBhvr>
                                      <p:tavLst>
                                        <p:tav tm="0">
                                          <p:val>
                                            <p:fltVal val="0"/>
                                          </p:val>
                                        </p:tav>
                                        <p:tav tm="100000">
                                          <p:val>
                                            <p:strVal val="#ppt_w"/>
                                          </p:val>
                                        </p:tav>
                                      </p:tavLst>
                                    </p:anim>
                                    <p:anim calcmode="lin" valueType="num">
                                      <p:cBhvr>
                                        <p:cTn id="26" dur="5000" fill="hold"/>
                                        <p:tgtEl>
                                          <p:spTgt spid="21"/>
                                        </p:tgtEl>
                                        <p:attrNameLst>
                                          <p:attrName>ppt_h</p:attrName>
                                        </p:attrNameLst>
                                      </p:cBhvr>
                                      <p:tavLst>
                                        <p:tav tm="0">
                                          <p:val>
                                            <p:fltVal val="0"/>
                                          </p:val>
                                        </p:tav>
                                        <p:tav tm="100000">
                                          <p:val>
                                            <p:strVal val="#ppt_h"/>
                                          </p:val>
                                        </p:tav>
                                      </p:tavLst>
                                    </p:anim>
                                    <p:animEffect transition="in" filter="fade">
                                      <p:cBhvr>
                                        <p:cTn id="27"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descr="C:\Users\Gaby\AppData\Local\Microsoft\Windows\Temporary Internet Files\Content.IE5\YROWO0QR\MP900433054[1].jpg"/>
          <p:cNvPicPr>
            <a:picLocks noChangeAspect="1" noChangeArrowheads="1"/>
          </p:cNvPicPr>
          <p:nvPr/>
        </p:nvPicPr>
        <p:blipFill>
          <a:blip r:embed="rId2" cstate="print">
            <a:extLst>
              <a:ext uri="{28A0092B-C50C-407E-A947-70E740481C1C}">
                <a14:useLocalDpi xmlns:a14="http://schemas.microsoft.com/office/drawing/2010/main" val="0"/>
              </a:ext>
            </a:extLst>
          </a:blip>
          <a:srcRect t="32179"/>
          <a:stretch>
            <a:fillRect/>
          </a:stretch>
        </p:blipFill>
        <p:spPr bwMode="auto">
          <a:xfrm>
            <a:off x="583000" y="312465"/>
            <a:ext cx="2606581" cy="225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jdelijke aanduiding voor dianummer 1"/>
          <p:cNvSpPr>
            <a:spLocks noGrp="1"/>
          </p:cNvSpPr>
          <p:nvPr>
            <p:ph type="sldNum" sz="quarter" idx="4294967295"/>
          </p:nvPr>
        </p:nvSpPr>
        <p:spPr>
          <a:xfrm>
            <a:off x="8505546" y="6306114"/>
            <a:ext cx="59517" cy="131208"/>
          </a:xfrm>
          <a:prstGeom prst="rect">
            <a:avLst/>
          </a:prstGeom>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29FD4BE8-A3A9-4175-B4B8-778169433B8E}" type="slidenum">
              <a:rPr lang="en-US" altLang="fr-FR" sz="852" b="0">
                <a:solidFill>
                  <a:schemeClr val="tx1"/>
                </a:solidFill>
              </a:rPr>
              <a:pPr/>
              <a:t>54</a:t>
            </a:fld>
            <a:endParaRPr lang="en-US" altLang="fr-FR" sz="852" b="0">
              <a:solidFill>
                <a:schemeClr val="tx1"/>
              </a:solidFill>
            </a:endParaRPr>
          </a:p>
        </p:txBody>
      </p:sp>
      <p:sp>
        <p:nvSpPr>
          <p:cNvPr id="11" name="Tekstvak 31"/>
          <p:cNvSpPr txBox="1"/>
          <p:nvPr/>
        </p:nvSpPr>
        <p:spPr>
          <a:xfrm>
            <a:off x="351694" y="1544745"/>
            <a:ext cx="2890640" cy="596019"/>
          </a:xfrm>
          <a:prstGeom prst="rect">
            <a:avLst/>
          </a:prstGeom>
          <a:noFill/>
        </p:spPr>
        <p:txBody>
          <a:bodyPr lIns="83843" tIns="41921" rIns="83843" bIns="41921">
            <a:spAutoFit/>
          </a:bodyPr>
          <a:lstStyle/>
          <a:p>
            <a:pPr algn="ctr" eaLnBrk="1" hangingPunct="1">
              <a:defRPr/>
            </a:pPr>
            <a:r>
              <a:rPr lang="nl-BE" sz="3323" kern="10" dirty="0">
                <a:solidFill>
                  <a:srgbClr val="262626"/>
                </a:solidFill>
                <a:latin typeface="Arial" pitchFamily="34" charset="0"/>
                <a:cs typeface="Arial" pitchFamily="34" charset="0"/>
              </a:rPr>
              <a:t>Autonomie</a:t>
            </a:r>
          </a:p>
        </p:txBody>
      </p:sp>
      <p:sp>
        <p:nvSpPr>
          <p:cNvPr id="12" name="Ovaal 22"/>
          <p:cNvSpPr/>
          <p:nvPr/>
        </p:nvSpPr>
        <p:spPr>
          <a:xfrm>
            <a:off x="3575090" y="660103"/>
            <a:ext cx="627635" cy="62628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1</a:t>
            </a:r>
          </a:p>
        </p:txBody>
      </p:sp>
      <p:sp>
        <p:nvSpPr>
          <p:cNvPr id="13" name="Ovaal 25"/>
          <p:cNvSpPr/>
          <p:nvPr/>
        </p:nvSpPr>
        <p:spPr>
          <a:xfrm>
            <a:off x="3575090" y="2118273"/>
            <a:ext cx="627635" cy="627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2</a:t>
            </a:r>
          </a:p>
        </p:txBody>
      </p:sp>
      <p:sp>
        <p:nvSpPr>
          <p:cNvPr id="14" name="Ovaal 26"/>
          <p:cNvSpPr/>
          <p:nvPr/>
        </p:nvSpPr>
        <p:spPr>
          <a:xfrm>
            <a:off x="3575090" y="3607552"/>
            <a:ext cx="627635" cy="6262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898" dirty="0">
                <a:solidFill>
                  <a:srgbClr val="080808"/>
                </a:solidFill>
              </a:rPr>
              <a:t>3</a:t>
            </a:r>
          </a:p>
        </p:txBody>
      </p:sp>
      <p:sp>
        <p:nvSpPr>
          <p:cNvPr id="15" name="Tekstvak 27"/>
          <p:cNvSpPr txBox="1"/>
          <p:nvPr/>
        </p:nvSpPr>
        <p:spPr>
          <a:xfrm>
            <a:off x="4355578" y="613283"/>
            <a:ext cx="3140883" cy="700983"/>
          </a:xfrm>
          <a:prstGeom prst="rect">
            <a:avLst/>
          </a:prstGeom>
          <a:noFill/>
        </p:spPr>
        <p:txBody>
          <a:bodyPr lIns="83843" tIns="41921" rIns="83843" bIns="41921" anchor="ctr">
            <a:spAutoFit/>
          </a:bodyPr>
          <a:lstStyle/>
          <a:p>
            <a:pPr eaLnBrk="1" hangingPunct="1">
              <a:defRPr/>
            </a:pPr>
            <a:r>
              <a:rPr lang="nl-BE" sz="4005" kern="10" dirty="0" err="1">
                <a:solidFill>
                  <a:srgbClr val="262626"/>
                </a:solidFill>
                <a:latin typeface="Arial" pitchFamily="34" charset="0"/>
                <a:cs typeface="Arial" pitchFamily="34" charset="0"/>
              </a:rPr>
              <a:t>Adultes</a:t>
            </a:r>
            <a:endParaRPr lang="nl-BE" sz="4005" kern="10" dirty="0">
              <a:solidFill>
                <a:srgbClr val="262626"/>
              </a:solidFill>
              <a:latin typeface="Arial" pitchFamily="34" charset="0"/>
              <a:cs typeface="Arial" pitchFamily="34" charset="0"/>
            </a:endParaRPr>
          </a:p>
        </p:txBody>
      </p:sp>
      <p:sp>
        <p:nvSpPr>
          <p:cNvPr id="16" name="Tekstvak 28"/>
          <p:cNvSpPr txBox="1"/>
          <p:nvPr/>
        </p:nvSpPr>
        <p:spPr>
          <a:xfrm>
            <a:off x="4355578" y="1770730"/>
            <a:ext cx="3140883" cy="1317306"/>
          </a:xfrm>
          <a:prstGeom prst="rect">
            <a:avLst/>
          </a:prstGeom>
          <a:noFill/>
        </p:spPr>
        <p:txBody>
          <a:bodyPr lIns="83843" tIns="41921" rIns="83843" bIns="41921" anchor="ctr">
            <a:spAutoFit/>
          </a:bodyPr>
          <a:lstStyle/>
          <a:p>
            <a:pPr eaLnBrk="1" hangingPunct="1">
              <a:defRPr/>
            </a:pPr>
            <a:r>
              <a:rPr lang="nl-BE" sz="4005" kern="10" dirty="0">
                <a:solidFill>
                  <a:srgbClr val="262626"/>
                </a:solidFill>
                <a:latin typeface="Arial" pitchFamily="34" charset="0"/>
                <a:cs typeface="Arial" pitchFamily="34" charset="0"/>
              </a:rPr>
              <a:t>Engagement</a:t>
            </a:r>
          </a:p>
        </p:txBody>
      </p:sp>
      <p:sp>
        <p:nvSpPr>
          <p:cNvPr id="17" name="Tekstvak 29"/>
          <p:cNvSpPr txBox="1"/>
          <p:nvPr/>
        </p:nvSpPr>
        <p:spPr>
          <a:xfrm>
            <a:off x="4355576" y="3541798"/>
            <a:ext cx="3738760" cy="700983"/>
          </a:xfrm>
          <a:prstGeom prst="rect">
            <a:avLst/>
          </a:prstGeom>
          <a:noFill/>
        </p:spPr>
        <p:txBody>
          <a:bodyPr lIns="83843" tIns="41921" rIns="83843" bIns="41921" anchor="ctr">
            <a:spAutoFit/>
          </a:bodyPr>
          <a:lstStyle/>
          <a:p>
            <a:pPr eaLnBrk="1" hangingPunct="1">
              <a:defRPr/>
            </a:pPr>
            <a:r>
              <a:rPr lang="nl-BE" sz="4005" kern="10" dirty="0">
                <a:solidFill>
                  <a:srgbClr val="262626"/>
                </a:solidFill>
                <a:latin typeface="Arial" pitchFamily="34" charset="0"/>
                <a:cs typeface="Arial" pitchFamily="34" charset="0"/>
              </a:rPr>
              <a:t>Let go</a:t>
            </a:r>
          </a:p>
        </p:txBody>
      </p:sp>
      <p:sp>
        <p:nvSpPr>
          <p:cNvPr id="18" name="Tekstvak 31"/>
          <p:cNvSpPr txBox="1"/>
          <p:nvPr/>
        </p:nvSpPr>
        <p:spPr>
          <a:xfrm>
            <a:off x="351695" y="5326788"/>
            <a:ext cx="8440615" cy="700983"/>
          </a:xfrm>
          <a:prstGeom prst="rect">
            <a:avLst/>
          </a:prstGeom>
          <a:noFill/>
        </p:spPr>
        <p:txBody>
          <a:bodyPr lIns="83843" tIns="41921" rIns="83843" bIns="41921">
            <a:spAutoFit/>
          </a:bodyPr>
          <a:lstStyle/>
          <a:p>
            <a:pPr algn="ctr" eaLnBrk="1" hangingPunct="1">
              <a:defRPr/>
            </a:pPr>
            <a:r>
              <a:rPr lang="nl-BE" sz="2898" kern="10" dirty="0" err="1">
                <a:solidFill>
                  <a:srgbClr val="262626"/>
                </a:solidFill>
                <a:latin typeface="Arial" pitchFamily="34" charset="0"/>
                <a:cs typeface="Arial" pitchFamily="34" charset="0"/>
              </a:rPr>
              <a:t>Chacun</a:t>
            </a:r>
            <a:r>
              <a:rPr lang="nl-BE" sz="2898" kern="10" dirty="0">
                <a:solidFill>
                  <a:srgbClr val="262626"/>
                </a:solidFill>
                <a:latin typeface="Arial" pitchFamily="34" charset="0"/>
                <a:cs typeface="Arial" pitchFamily="34" charset="0"/>
              </a:rPr>
              <a:t> </a:t>
            </a:r>
            <a:r>
              <a:rPr lang="nl-BE" sz="4005" kern="10" dirty="0">
                <a:solidFill>
                  <a:srgbClr val="262626"/>
                </a:solidFill>
                <a:latin typeface="Arial" pitchFamily="34" charset="0"/>
                <a:cs typeface="Arial" pitchFamily="34" charset="0"/>
              </a:rPr>
              <a:t>a la </a:t>
            </a:r>
            <a:r>
              <a:rPr lang="nl-BE" sz="4005" kern="10" dirty="0" err="1">
                <a:solidFill>
                  <a:srgbClr val="262626"/>
                </a:solidFill>
                <a:latin typeface="Arial" pitchFamily="34" charset="0"/>
                <a:cs typeface="Arial" pitchFamily="34" charset="0"/>
              </a:rPr>
              <a:t>liberté</a:t>
            </a:r>
            <a:r>
              <a:rPr lang="nl-BE" sz="2898" kern="10" dirty="0">
                <a:solidFill>
                  <a:srgbClr val="262626"/>
                </a:solidFill>
                <a:latin typeface="Arial" pitchFamily="34" charset="0"/>
                <a:cs typeface="Arial" pitchFamily="34" charset="0"/>
              </a:rPr>
              <a:t> de </a:t>
            </a:r>
            <a:r>
              <a:rPr lang="nl-BE" sz="2898" kern="10" dirty="0" err="1">
                <a:solidFill>
                  <a:srgbClr val="262626"/>
                </a:solidFill>
                <a:latin typeface="Arial" pitchFamily="34" charset="0"/>
                <a:cs typeface="Arial" pitchFamily="34" charset="0"/>
              </a:rPr>
              <a:t>prendre</a:t>
            </a:r>
            <a:r>
              <a:rPr lang="nl-BE" sz="2898" kern="10" dirty="0">
                <a:solidFill>
                  <a:srgbClr val="262626"/>
                </a:solidFill>
                <a:latin typeface="Arial" pitchFamily="34" charset="0"/>
                <a:cs typeface="Arial" pitchFamily="34" charset="0"/>
              </a:rPr>
              <a:t> </a:t>
            </a:r>
            <a:r>
              <a:rPr lang="nl-BE" sz="2898" kern="10" dirty="0" err="1">
                <a:solidFill>
                  <a:srgbClr val="262626"/>
                </a:solidFill>
                <a:latin typeface="Arial" pitchFamily="34" charset="0"/>
                <a:cs typeface="Arial" pitchFamily="34" charset="0"/>
              </a:rPr>
              <a:t>initiatives</a:t>
            </a:r>
            <a:r>
              <a:rPr lang="nl-BE" sz="2898" kern="10" dirty="0">
                <a:solidFill>
                  <a:srgbClr val="262626"/>
                </a:solidFill>
                <a:latin typeface="Arial" pitchFamily="34" charset="0"/>
                <a:cs typeface="Arial" pitchFamily="34" charset="0"/>
              </a:rPr>
              <a:t> </a:t>
            </a:r>
          </a:p>
        </p:txBody>
      </p:sp>
    </p:spTree>
    <p:extLst>
      <p:ext uri="{BB962C8B-B14F-4D97-AF65-F5344CB8AC3E}">
        <p14:creationId xmlns:p14="http://schemas.microsoft.com/office/powerpoint/2010/main" val="4652628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0" fill="hold"/>
                                        <p:tgtEl>
                                          <p:spTgt spid="18"/>
                                        </p:tgtEl>
                                        <p:attrNameLst>
                                          <p:attrName>ppt_w</p:attrName>
                                        </p:attrNameLst>
                                      </p:cBhvr>
                                      <p:tavLst>
                                        <p:tav tm="0">
                                          <p:val>
                                            <p:fltVal val="0"/>
                                          </p:val>
                                        </p:tav>
                                        <p:tav tm="100000">
                                          <p:val>
                                            <p:strVal val="#ppt_w"/>
                                          </p:val>
                                        </p:tav>
                                      </p:tavLst>
                                    </p:anim>
                                    <p:anim calcmode="lin" valueType="num">
                                      <p:cBhvr>
                                        <p:cTn id="26" dur="5000" fill="hold"/>
                                        <p:tgtEl>
                                          <p:spTgt spid="18"/>
                                        </p:tgtEl>
                                        <p:attrNameLst>
                                          <p:attrName>ppt_h</p:attrName>
                                        </p:attrNameLst>
                                      </p:cBhvr>
                                      <p:tavLst>
                                        <p:tav tm="0">
                                          <p:val>
                                            <p:fltVal val="0"/>
                                          </p:val>
                                        </p:tav>
                                        <p:tav tm="100000">
                                          <p:val>
                                            <p:strVal val="#ppt_h"/>
                                          </p:val>
                                        </p:tav>
                                      </p:tavLst>
                                    </p:anim>
                                    <p:animEffect transition="in" filter="fade">
                                      <p:cBhvr>
                                        <p:cTn id="2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JL-OMLAAG 4"/>
          <p:cNvSpPr/>
          <p:nvPr/>
        </p:nvSpPr>
        <p:spPr>
          <a:xfrm rot="10800000">
            <a:off x="4317703" y="2122329"/>
            <a:ext cx="776429" cy="261469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endParaRPr lang="nl-BE" sz="1534"/>
          </a:p>
        </p:txBody>
      </p:sp>
      <p:sp>
        <p:nvSpPr>
          <p:cNvPr id="49" name="PIJL-OMLAAG 48"/>
          <p:cNvSpPr/>
          <p:nvPr/>
        </p:nvSpPr>
        <p:spPr>
          <a:xfrm rot="10800000">
            <a:off x="1885612" y="2148030"/>
            <a:ext cx="775076" cy="2588996"/>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endParaRPr lang="nl-BE" sz="1534"/>
          </a:p>
        </p:txBody>
      </p:sp>
      <p:pic>
        <p:nvPicPr>
          <p:cNvPr id="368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33" t="2843" r="1741"/>
          <a:stretch>
            <a:fillRect/>
          </a:stretch>
        </p:blipFill>
        <p:spPr bwMode="auto">
          <a:xfrm>
            <a:off x="4040406" y="3756348"/>
            <a:ext cx="4574706" cy="567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2"/>
          <p:cNvSpPr txBox="1">
            <a:spLocks noChangeArrowheads="1"/>
          </p:cNvSpPr>
          <p:nvPr/>
        </p:nvSpPr>
        <p:spPr bwMode="auto">
          <a:xfrm>
            <a:off x="983390" y="6107273"/>
            <a:ext cx="2459141" cy="34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nl-BE" altLang="fr-FR" sz="852" b="0" i="1">
                <a:solidFill>
                  <a:schemeClr val="tx1"/>
                </a:solidFill>
                <a:ea typeface="MS PGothic" panose="020B0600070205080204" pitchFamily="34" charset="-128"/>
              </a:rPr>
              <a:t>From </a:t>
            </a:r>
            <a:r>
              <a:rPr lang="nl-BE" altLang="nl-NL" sz="852" b="0" i="1">
                <a:solidFill>
                  <a:schemeClr val="tx1"/>
                </a:solidFill>
                <a:ea typeface="MS PGothic" panose="020B0600070205080204" pitchFamily="34" charset="-128"/>
              </a:rPr>
              <a:t>“</a:t>
            </a:r>
            <a:r>
              <a:rPr lang="nl-BE" altLang="fr-FR" sz="852" b="0" i="1">
                <a:solidFill>
                  <a:schemeClr val="tx1"/>
                </a:solidFill>
                <a:ea typeface="MS PGothic" panose="020B0600070205080204" pitchFamily="34" charset="-128"/>
              </a:rPr>
              <a:t>Tribal leadership</a:t>
            </a:r>
            <a:r>
              <a:rPr lang="nl-BE" altLang="nl-NL" sz="852" b="0" i="1">
                <a:solidFill>
                  <a:schemeClr val="tx1"/>
                </a:solidFill>
                <a:ea typeface="MS PGothic" panose="020B0600070205080204" pitchFamily="34" charset="-128"/>
              </a:rPr>
              <a:t>”</a:t>
            </a:r>
            <a:r>
              <a:rPr lang="nl-BE" altLang="fr-FR" sz="852" b="0" i="1">
                <a:solidFill>
                  <a:schemeClr val="tx1"/>
                </a:solidFill>
                <a:ea typeface="MS PGothic" panose="020B0600070205080204" pitchFamily="34" charset="-128"/>
              </a:rPr>
              <a:t> by Logan, King &amp; Fischer-Wright, 2008; adapted by Ledoux</a:t>
            </a:r>
            <a:endParaRPr lang="en-US" altLang="fr-FR" sz="852" b="0" i="1">
              <a:solidFill>
                <a:schemeClr val="tx1"/>
              </a:solidFill>
              <a:ea typeface="MS PGothic" panose="020B0600070205080204" pitchFamily="34" charset="-128"/>
            </a:endParaRPr>
          </a:p>
        </p:txBody>
      </p:sp>
      <p:sp>
        <p:nvSpPr>
          <p:cNvPr id="9" name="Rectangle 8"/>
          <p:cNvSpPr/>
          <p:nvPr/>
        </p:nvSpPr>
        <p:spPr>
          <a:xfrm>
            <a:off x="3926782" y="4251421"/>
            <a:ext cx="2392860" cy="309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err="1">
                <a:solidFill>
                  <a:srgbClr val="C00000"/>
                </a:solidFill>
                <a:cs typeface="Arial" pitchFamily="34" charset="0"/>
              </a:rPr>
              <a:t>Alienated</a:t>
            </a:r>
            <a:endParaRPr lang="en-US" sz="2215" dirty="0">
              <a:solidFill>
                <a:srgbClr val="C00000"/>
              </a:solidFill>
              <a:cs typeface="Arial" pitchFamily="34" charset="0"/>
            </a:endParaRPr>
          </a:p>
        </p:txBody>
      </p:sp>
      <p:sp>
        <p:nvSpPr>
          <p:cNvPr id="13" name="Rectangle 12"/>
          <p:cNvSpPr/>
          <p:nvPr/>
        </p:nvSpPr>
        <p:spPr>
          <a:xfrm>
            <a:off x="3926782" y="2114211"/>
            <a:ext cx="2392860" cy="35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a:solidFill>
                  <a:schemeClr val="tx1">
                    <a:lumMod val="50000"/>
                    <a:lumOff val="50000"/>
                  </a:schemeClr>
                </a:solidFill>
                <a:cs typeface="Arial" pitchFamily="34" charset="0"/>
              </a:rPr>
              <a:t>Team</a:t>
            </a:r>
            <a:endParaRPr lang="en-US" sz="2215" dirty="0">
              <a:solidFill>
                <a:schemeClr val="tx1">
                  <a:lumMod val="50000"/>
                  <a:lumOff val="50000"/>
                </a:schemeClr>
              </a:solidFill>
              <a:cs typeface="Arial" pitchFamily="34" charset="0"/>
            </a:endParaRPr>
          </a:p>
        </p:txBody>
      </p:sp>
      <p:sp>
        <p:nvSpPr>
          <p:cNvPr id="15" name="Rectangle 14"/>
          <p:cNvSpPr/>
          <p:nvPr/>
        </p:nvSpPr>
        <p:spPr>
          <a:xfrm>
            <a:off x="1504163" y="4210842"/>
            <a:ext cx="2070927" cy="392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altLang="nl-NL" sz="2215" dirty="0">
                <a:solidFill>
                  <a:srgbClr val="C00000"/>
                </a:solidFill>
                <a:ea typeface="ＭＳ Ｐゴシック" pitchFamily="34" charset="-128"/>
                <a:cs typeface="Arial" pitchFamily="34" charset="0"/>
              </a:rPr>
              <a:t>“</a:t>
            </a:r>
            <a:r>
              <a:rPr lang="nl-BE" sz="2215" dirty="0">
                <a:solidFill>
                  <a:srgbClr val="C00000"/>
                </a:solidFill>
                <a:ea typeface="ＭＳ Ｐゴシック" pitchFamily="34" charset="-128"/>
                <a:cs typeface="Arial" pitchFamily="34" charset="0"/>
              </a:rPr>
              <a:t>Life </a:t>
            </a:r>
            <a:r>
              <a:rPr lang="nl-BE" sz="2215" dirty="0" err="1">
                <a:solidFill>
                  <a:srgbClr val="C00000"/>
                </a:solidFill>
                <a:ea typeface="ＭＳ Ｐゴシック" pitchFamily="34" charset="-128"/>
                <a:cs typeface="Arial" pitchFamily="34" charset="0"/>
              </a:rPr>
              <a:t>sucks</a:t>
            </a:r>
            <a:r>
              <a:rPr lang="nl-BE" altLang="nl-NL" sz="2215" dirty="0">
                <a:solidFill>
                  <a:srgbClr val="C00000"/>
                </a:solidFill>
                <a:ea typeface="ＭＳ Ｐゴシック" pitchFamily="34" charset="-128"/>
                <a:cs typeface="Arial" pitchFamily="34" charset="0"/>
              </a:rPr>
              <a:t>”</a:t>
            </a:r>
            <a:endParaRPr lang="en-US" sz="2215" dirty="0">
              <a:solidFill>
                <a:srgbClr val="C00000"/>
              </a:solidFill>
              <a:ea typeface="ＭＳ Ｐゴシック" pitchFamily="34" charset="-128"/>
              <a:cs typeface="Arial" pitchFamily="34" charset="0"/>
            </a:endParaRPr>
          </a:p>
        </p:txBody>
      </p:sp>
      <p:sp>
        <p:nvSpPr>
          <p:cNvPr id="17" name="Rectangle 16"/>
          <p:cNvSpPr/>
          <p:nvPr/>
        </p:nvSpPr>
        <p:spPr>
          <a:xfrm>
            <a:off x="1504163" y="3177405"/>
            <a:ext cx="2070927" cy="408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altLang="nl-NL" sz="2215">
                <a:solidFill>
                  <a:srgbClr val="C00000"/>
                </a:solidFill>
                <a:ea typeface="ＭＳ Ｐゴシック" pitchFamily="34" charset="-128"/>
                <a:cs typeface="Arial" pitchFamily="34" charset="0"/>
              </a:rPr>
              <a:t>“</a:t>
            </a:r>
            <a:r>
              <a:rPr lang="nl-BE" sz="2215">
                <a:solidFill>
                  <a:srgbClr val="C00000"/>
                </a:solidFill>
                <a:ea typeface="ＭＳ Ｐゴシック" pitchFamily="34" charset="-128"/>
                <a:cs typeface="Arial" pitchFamily="34" charset="0"/>
              </a:rPr>
              <a:t>I</a:t>
            </a:r>
            <a:r>
              <a:rPr lang="nl-BE" altLang="nl-NL" sz="2215">
                <a:solidFill>
                  <a:srgbClr val="C00000"/>
                </a:solidFill>
                <a:ea typeface="ＭＳ Ｐゴシック" pitchFamily="34" charset="-128"/>
                <a:cs typeface="Arial" pitchFamily="34" charset="0"/>
              </a:rPr>
              <a:t>’</a:t>
            </a:r>
            <a:r>
              <a:rPr lang="nl-BE" sz="2215">
                <a:solidFill>
                  <a:srgbClr val="C00000"/>
                </a:solidFill>
                <a:ea typeface="ＭＳ Ｐゴシック" pitchFamily="34" charset="-128"/>
                <a:cs typeface="Arial" pitchFamily="34" charset="0"/>
              </a:rPr>
              <a:t>m great</a:t>
            </a:r>
            <a:r>
              <a:rPr lang="nl-BE" altLang="nl-NL" sz="2215">
                <a:solidFill>
                  <a:srgbClr val="C00000"/>
                </a:solidFill>
                <a:ea typeface="ＭＳ Ｐゴシック" pitchFamily="34" charset="-128"/>
                <a:cs typeface="Arial" pitchFamily="34" charset="0"/>
              </a:rPr>
              <a:t>”</a:t>
            </a:r>
            <a:endParaRPr lang="en-US" sz="2215">
              <a:solidFill>
                <a:srgbClr val="C00000"/>
              </a:solidFill>
              <a:ea typeface="ＭＳ Ｐゴシック" pitchFamily="34" charset="-128"/>
              <a:cs typeface="Arial" pitchFamily="34" charset="0"/>
            </a:endParaRPr>
          </a:p>
        </p:txBody>
      </p:sp>
      <p:sp>
        <p:nvSpPr>
          <p:cNvPr id="19" name="Rectangle 18"/>
          <p:cNvSpPr/>
          <p:nvPr/>
        </p:nvSpPr>
        <p:spPr>
          <a:xfrm>
            <a:off x="1504163" y="2148028"/>
            <a:ext cx="2070927" cy="285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altLang="nl-NL" sz="2215">
                <a:solidFill>
                  <a:srgbClr val="7F7F7F"/>
                </a:solidFill>
                <a:ea typeface="ＭＳ Ｐゴシック" pitchFamily="34" charset="-128"/>
                <a:cs typeface="Arial" pitchFamily="34" charset="0"/>
              </a:rPr>
              <a:t>“</a:t>
            </a:r>
            <a:r>
              <a:rPr lang="nl-BE" sz="2215">
                <a:solidFill>
                  <a:srgbClr val="7F7F7F"/>
                </a:solidFill>
                <a:ea typeface="ＭＳ Ｐゴシック" pitchFamily="34" charset="-128"/>
                <a:cs typeface="Arial" pitchFamily="34" charset="0"/>
              </a:rPr>
              <a:t>Life is great</a:t>
            </a:r>
            <a:r>
              <a:rPr lang="nl-BE" altLang="nl-NL" sz="2215">
                <a:solidFill>
                  <a:srgbClr val="7F7F7F"/>
                </a:solidFill>
                <a:ea typeface="ＭＳ Ｐゴシック" pitchFamily="34" charset="-128"/>
                <a:cs typeface="Arial" pitchFamily="34" charset="0"/>
              </a:rPr>
              <a:t>”</a:t>
            </a:r>
            <a:endParaRPr lang="en-US" sz="2215">
              <a:solidFill>
                <a:srgbClr val="7F7F7F"/>
              </a:solidFill>
              <a:ea typeface="ＭＳ Ｐゴシック" pitchFamily="34" charset="-128"/>
              <a:cs typeface="Arial" pitchFamily="34" charset="0"/>
            </a:endParaRPr>
          </a:p>
        </p:txBody>
      </p:sp>
      <p:sp>
        <p:nvSpPr>
          <p:cNvPr id="21" name="Rectangle 20"/>
          <p:cNvSpPr/>
          <p:nvPr/>
        </p:nvSpPr>
        <p:spPr>
          <a:xfrm>
            <a:off x="7527570" y="6196551"/>
            <a:ext cx="688505" cy="363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448" dirty="0">
                <a:solidFill>
                  <a:schemeClr val="tx1"/>
                </a:solidFill>
                <a:cs typeface="Arial" pitchFamily="34" charset="0"/>
              </a:rPr>
              <a:t>2%</a:t>
            </a:r>
            <a:endParaRPr lang="en-US" sz="1448" dirty="0">
              <a:solidFill>
                <a:schemeClr val="tx1"/>
              </a:solidFill>
              <a:cs typeface="Arial" pitchFamily="34" charset="0"/>
            </a:endParaRPr>
          </a:p>
        </p:txBody>
      </p:sp>
      <p:sp>
        <p:nvSpPr>
          <p:cNvPr id="22" name="Rectangle 21"/>
          <p:cNvSpPr/>
          <p:nvPr/>
        </p:nvSpPr>
        <p:spPr>
          <a:xfrm>
            <a:off x="7527569" y="5552684"/>
            <a:ext cx="633046" cy="363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448" dirty="0">
                <a:solidFill>
                  <a:schemeClr val="tx1"/>
                </a:solidFill>
                <a:cs typeface="Arial" pitchFamily="34" charset="0"/>
              </a:rPr>
              <a:t>22%</a:t>
            </a:r>
            <a:endParaRPr lang="en-US" sz="1448" dirty="0">
              <a:solidFill>
                <a:schemeClr val="tx1"/>
              </a:solidFill>
              <a:cs typeface="Arial" pitchFamily="34" charset="0"/>
            </a:endParaRPr>
          </a:p>
        </p:txBody>
      </p:sp>
      <p:sp>
        <p:nvSpPr>
          <p:cNvPr id="23" name="Rectangle 22"/>
          <p:cNvSpPr/>
          <p:nvPr/>
        </p:nvSpPr>
        <p:spPr>
          <a:xfrm>
            <a:off x="5967950" y="4737027"/>
            <a:ext cx="642515" cy="19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448" dirty="0">
                <a:solidFill>
                  <a:schemeClr val="tx1"/>
                </a:solidFill>
                <a:cs typeface="Arial" pitchFamily="34" charset="0"/>
              </a:rPr>
              <a:t>49%</a:t>
            </a:r>
            <a:endParaRPr lang="en-US" sz="1448" dirty="0">
              <a:solidFill>
                <a:schemeClr val="tx1"/>
              </a:solidFill>
              <a:cs typeface="Arial" pitchFamily="34" charset="0"/>
            </a:endParaRPr>
          </a:p>
        </p:txBody>
      </p:sp>
      <p:sp>
        <p:nvSpPr>
          <p:cNvPr id="24" name="Rectangle 23"/>
          <p:cNvSpPr/>
          <p:nvPr/>
        </p:nvSpPr>
        <p:spPr>
          <a:xfrm>
            <a:off x="4505722" y="5562151"/>
            <a:ext cx="605993" cy="2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448" dirty="0">
                <a:solidFill>
                  <a:schemeClr val="bg1"/>
                </a:solidFill>
                <a:cs typeface="Arial" pitchFamily="34" charset="0"/>
              </a:rPr>
              <a:t>25%</a:t>
            </a:r>
            <a:endParaRPr lang="en-US" sz="1448" dirty="0">
              <a:solidFill>
                <a:schemeClr val="bg1"/>
              </a:solidFill>
              <a:cs typeface="Arial" pitchFamily="34" charset="0"/>
            </a:endParaRPr>
          </a:p>
        </p:txBody>
      </p:sp>
      <p:sp>
        <p:nvSpPr>
          <p:cNvPr id="25" name="Rectangle 24"/>
          <p:cNvSpPr/>
          <p:nvPr/>
        </p:nvSpPr>
        <p:spPr>
          <a:xfrm>
            <a:off x="4408332" y="6216839"/>
            <a:ext cx="630341" cy="290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448" dirty="0">
                <a:solidFill>
                  <a:schemeClr val="bg1"/>
                </a:solidFill>
                <a:cs typeface="Arial" pitchFamily="34" charset="0"/>
              </a:rPr>
              <a:t>2%</a:t>
            </a:r>
            <a:endParaRPr lang="en-US" sz="1448" dirty="0">
              <a:solidFill>
                <a:schemeClr val="bg1"/>
              </a:solidFill>
              <a:cs typeface="Arial" pitchFamily="34" charset="0"/>
            </a:endParaRPr>
          </a:p>
        </p:txBody>
      </p:sp>
      <p:sp>
        <p:nvSpPr>
          <p:cNvPr id="10" name="Rectangle 9"/>
          <p:cNvSpPr/>
          <p:nvPr/>
        </p:nvSpPr>
        <p:spPr bwMode="auto">
          <a:xfrm>
            <a:off x="3926782" y="3687361"/>
            <a:ext cx="2392860" cy="392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a:solidFill>
                  <a:srgbClr val="C00000"/>
                </a:solidFill>
                <a:cs typeface="Arial" pitchFamily="34" charset="0"/>
              </a:rPr>
              <a:t>Separate</a:t>
            </a:r>
            <a:endParaRPr lang="en-US" sz="2215" dirty="0">
              <a:solidFill>
                <a:srgbClr val="C00000"/>
              </a:solidFill>
              <a:cs typeface="Arial" pitchFamily="34" charset="0"/>
            </a:endParaRPr>
          </a:p>
        </p:txBody>
      </p:sp>
      <p:sp>
        <p:nvSpPr>
          <p:cNvPr id="33" name="Rectangle 32"/>
          <p:cNvSpPr/>
          <p:nvPr/>
        </p:nvSpPr>
        <p:spPr bwMode="auto">
          <a:xfrm>
            <a:off x="3926783" y="2640400"/>
            <a:ext cx="3303202" cy="392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err="1">
                <a:solidFill>
                  <a:schemeClr val="tx1">
                    <a:lumMod val="50000"/>
                    <a:lumOff val="50000"/>
                  </a:schemeClr>
                </a:solidFill>
                <a:cs typeface="Arial" pitchFamily="34" charset="0"/>
              </a:rPr>
              <a:t>Stable</a:t>
            </a:r>
            <a:r>
              <a:rPr lang="nl-BE" sz="2215" dirty="0">
                <a:solidFill>
                  <a:schemeClr val="tx1">
                    <a:lumMod val="50000"/>
                    <a:lumOff val="50000"/>
                  </a:schemeClr>
                </a:solidFill>
                <a:cs typeface="Arial" pitchFamily="34" charset="0"/>
              </a:rPr>
              <a:t> partnership</a:t>
            </a:r>
          </a:p>
        </p:txBody>
      </p:sp>
      <p:sp>
        <p:nvSpPr>
          <p:cNvPr id="37" name="Rectangle 36"/>
          <p:cNvSpPr/>
          <p:nvPr/>
        </p:nvSpPr>
        <p:spPr>
          <a:xfrm>
            <a:off x="1504163" y="3625141"/>
            <a:ext cx="2070927" cy="516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altLang="nl-NL" sz="2215" dirty="0">
                <a:solidFill>
                  <a:srgbClr val="C00000"/>
                </a:solidFill>
                <a:ea typeface="ＭＳ Ｐゴシック" pitchFamily="34" charset="-128"/>
                <a:cs typeface="Arial" pitchFamily="34" charset="0"/>
              </a:rPr>
              <a:t>“</a:t>
            </a:r>
            <a:r>
              <a:rPr lang="nl-BE" sz="2215" dirty="0">
                <a:solidFill>
                  <a:srgbClr val="C00000"/>
                </a:solidFill>
                <a:ea typeface="ＭＳ Ｐゴシック" pitchFamily="34" charset="-128"/>
                <a:cs typeface="Arial" pitchFamily="34" charset="0"/>
              </a:rPr>
              <a:t>My life </a:t>
            </a:r>
            <a:r>
              <a:rPr lang="nl-BE" sz="2215" dirty="0" err="1">
                <a:solidFill>
                  <a:srgbClr val="C00000"/>
                </a:solidFill>
                <a:ea typeface="ＭＳ Ｐゴシック" pitchFamily="34" charset="-128"/>
                <a:cs typeface="Arial" pitchFamily="34" charset="0"/>
              </a:rPr>
              <a:t>sucks</a:t>
            </a:r>
            <a:r>
              <a:rPr lang="nl-BE" altLang="nl-NL" sz="2215" dirty="0">
                <a:solidFill>
                  <a:srgbClr val="C00000"/>
                </a:solidFill>
                <a:ea typeface="ＭＳ Ｐゴシック" pitchFamily="34" charset="-128"/>
                <a:cs typeface="Arial" pitchFamily="34" charset="0"/>
              </a:rPr>
              <a:t>”</a:t>
            </a:r>
            <a:endParaRPr lang="en-US" sz="2215" dirty="0">
              <a:solidFill>
                <a:srgbClr val="C00000"/>
              </a:solidFill>
              <a:ea typeface="ＭＳ Ｐゴシック" pitchFamily="34" charset="-128"/>
              <a:cs typeface="Arial" pitchFamily="34" charset="0"/>
            </a:endParaRPr>
          </a:p>
        </p:txBody>
      </p:sp>
      <p:sp>
        <p:nvSpPr>
          <p:cNvPr id="38" name="Rectangle 37"/>
          <p:cNvSpPr/>
          <p:nvPr/>
        </p:nvSpPr>
        <p:spPr>
          <a:xfrm>
            <a:off x="1504163" y="2616053"/>
            <a:ext cx="2070927" cy="43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altLang="nl-NL" sz="2215">
                <a:solidFill>
                  <a:srgbClr val="7F7F7F"/>
                </a:solidFill>
                <a:ea typeface="ＭＳ Ｐゴシック" pitchFamily="34" charset="-128"/>
                <a:cs typeface="Arial" pitchFamily="34" charset="0"/>
              </a:rPr>
              <a:t>“</a:t>
            </a:r>
            <a:r>
              <a:rPr lang="nl-BE" sz="2215">
                <a:solidFill>
                  <a:srgbClr val="7F7F7F"/>
                </a:solidFill>
                <a:ea typeface="ＭＳ Ｐゴシック" pitchFamily="34" charset="-128"/>
                <a:cs typeface="Arial" pitchFamily="34" charset="0"/>
              </a:rPr>
              <a:t>We</a:t>
            </a:r>
            <a:r>
              <a:rPr lang="nl-BE" altLang="nl-NL" sz="2215">
                <a:solidFill>
                  <a:srgbClr val="7F7F7F"/>
                </a:solidFill>
                <a:ea typeface="ＭＳ Ｐゴシック" pitchFamily="34" charset="-128"/>
                <a:cs typeface="Arial" pitchFamily="34" charset="0"/>
              </a:rPr>
              <a:t>’</a:t>
            </a:r>
            <a:r>
              <a:rPr lang="nl-BE" sz="2215">
                <a:solidFill>
                  <a:srgbClr val="7F7F7F"/>
                </a:solidFill>
                <a:ea typeface="ＭＳ Ｐゴシック" pitchFamily="34" charset="-128"/>
                <a:cs typeface="Arial" pitchFamily="34" charset="0"/>
              </a:rPr>
              <a:t>re great</a:t>
            </a:r>
            <a:r>
              <a:rPr lang="nl-BE" altLang="nl-NL" sz="2215">
                <a:solidFill>
                  <a:srgbClr val="7F7F7F"/>
                </a:solidFill>
                <a:ea typeface="ＭＳ Ｐゴシック" pitchFamily="34" charset="-128"/>
                <a:cs typeface="Arial" pitchFamily="34" charset="0"/>
              </a:rPr>
              <a:t>”</a:t>
            </a:r>
            <a:endParaRPr lang="en-US" sz="2215">
              <a:solidFill>
                <a:srgbClr val="7F7F7F"/>
              </a:solidFill>
              <a:ea typeface="ＭＳ Ｐゴシック" pitchFamily="34" charset="-128"/>
              <a:cs typeface="Arial" pitchFamily="34" charset="0"/>
            </a:endParaRPr>
          </a:p>
        </p:txBody>
      </p:sp>
      <p:sp>
        <p:nvSpPr>
          <p:cNvPr id="39" name="Rectangle 38"/>
          <p:cNvSpPr/>
          <p:nvPr/>
        </p:nvSpPr>
        <p:spPr>
          <a:xfrm>
            <a:off x="1509576" y="1596146"/>
            <a:ext cx="1528509" cy="36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215" dirty="0">
                <a:solidFill>
                  <a:schemeClr val="tx1"/>
                </a:solidFill>
                <a:cs typeface="Arial" pitchFamily="34" charset="0"/>
              </a:rPr>
              <a:t>Language</a:t>
            </a:r>
            <a:endParaRPr lang="en-US" sz="2215" dirty="0">
              <a:solidFill>
                <a:schemeClr val="tx1"/>
              </a:solidFill>
              <a:cs typeface="Arial" pitchFamily="34" charset="0"/>
            </a:endParaRPr>
          </a:p>
        </p:txBody>
      </p:sp>
      <p:sp>
        <p:nvSpPr>
          <p:cNvPr id="41" name="Rectangle 38"/>
          <p:cNvSpPr/>
          <p:nvPr/>
        </p:nvSpPr>
        <p:spPr>
          <a:xfrm>
            <a:off x="3957893" y="1574502"/>
            <a:ext cx="3937602" cy="41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err="1">
                <a:solidFill>
                  <a:schemeClr val="tx1"/>
                </a:solidFill>
                <a:cs typeface="Arial" pitchFamily="34" charset="0"/>
              </a:rPr>
              <a:t>Relationship</a:t>
            </a:r>
            <a:r>
              <a:rPr lang="nl-BE" sz="2215" dirty="0">
                <a:solidFill>
                  <a:schemeClr val="tx1"/>
                </a:solidFill>
                <a:cs typeface="Arial" pitchFamily="34" charset="0"/>
              </a:rPr>
              <a:t> </a:t>
            </a:r>
            <a:r>
              <a:rPr lang="nl-BE" sz="2215" dirty="0" err="1">
                <a:solidFill>
                  <a:schemeClr val="tx1"/>
                </a:solidFill>
                <a:cs typeface="Arial" pitchFamily="34" charset="0"/>
              </a:rPr>
              <a:t>to</a:t>
            </a:r>
            <a:r>
              <a:rPr lang="nl-BE" sz="2215" dirty="0">
                <a:solidFill>
                  <a:schemeClr val="tx1"/>
                </a:solidFill>
                <a:cs typeface="Arial" pitchFamily="34" charset="0"/>
              </a:rPr>
              <a:t> People</a:t>
            </a:r>
            <a:endParaRPr lang="en-US" sz="2215" dirty="0">
              <a:solidFill>
                <a:schemeClr val="tx1"/>
              </a:solidFill>
              <a:cs typeface="Arial" pitchFamily="34" charset="0"/>
            </a:endParaRPr>
          </a:p>
        </p:txBody>
      </p:sp>
      <p:sp>
        <p:nvSpPr>
          <p:cNvPr id="3" name="Ovaal 2"/>
          <p:cNvSpPr/>
          <p:nvPr/>
        </p:nvSpPr>
        <p:spPr>
          <a:xfrm>
            <a:off x="915753" y="2148030"/>
            <a:ext cx="408504" cy="40850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534" dirty="0">
                <a:solidFill>
                  <a:srgbClr val="080808"/>
                </a:solidFill>
              </a:rPr>
              <a:t>5</a:t>
            </a:r>
          </a:p>
        </p:txBody>
      </p:sp>
      <p:sp>
        <p:nvSpPr>
          <p:cNvPr id="42" name="Ovaal 41"/>
          <p:cNvSpPr/>
          <p:nvPr/>
        </p:nvSpPr>
        <p:spPr>
          <a:xfrm>
            <a:off x="915753" y="2693152"/>
            <a:ext cx="408504" cy="4085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534" dirty="0">
                <a:solidFill>
                  <a:srgbClr val="080808"/>
                </a:solidFill>
              </a:rPr>
              <a:t>4</a:t>
            </a:r>
          </a:p>
        </p:txBody>
      </p:sp>
      <p:sp>
        <p:nvSpPr>
          <p:cNvPr id="43" name="Ovaal 42"/>
          <p:cNvSpPr/>
          <p:nvPr/>
        </p:nvSpPr>
        <p:spPr>
          <a:xfrm>
            <a:off x="915753" y="3239628"/>
            <a:ext cx="408504" cy="40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534" dirty="0">
                <a:solidFill>
                  <a:srgbClr val="080808"/>
                </a:solidFill>
              </a:rPr>
              <a:t>3</a:t>
            </a:r>
          </a:p>
        </p:txBody>
      </p:sp>
      <p:sp>
        <p:nvSpPr>
          <p:cNvPr id="44" name="Ovaal 43"/>
          <p:cNvSpPr/>
          <p:nvPr/>
        </p:nvSpPr>
        <p:spPr>
          <a:xfrm>
            <a:off x="915753" y="3740113"/>
            <a:ext cx="408504" cy="40850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534" dirty="0">
                <a:solidFill>
                  <a:schemeClr val="bg1"/>
                </a:solidFill>
              </a:rPr>
              <a:t>2</a:t>
            </a:r>
          </a:p>
        </p:txBody>
      </p:sp>
      <p:sp>
        <p:nvSpPr>
          <p:cNvPr id="45" name="Ovaal 44"/>
          <p:cNvSpPr/>
          <p:nvPr/>
        </p:nvSpPr>
        <p:spPr>
          <a:xfrm>
            <a:off x="915753" y="4264947"/>
            <a:ext cx="408504" cy="4071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534" dirty="0">
                <a:solidFill>
                  <a:schemeClr val="bg1"/>
                </a:solidFill>
              </a:rPr>
              <a:t>1</a:t>
            </a:r>
          </a:p>
        </p:txBody>
      </p:sp>
      <p:sp>
        <p:nvSpPr>
          <p:cNvPr id="46" name="Rectangle 32"/>
          <p:cNvSpPr/>
          <p:nvPr/>
        </p:nvSpPr>
        <p:spPr bwMode="auto">
          <a:xfrm>
            <a:off x="3926783" y="3186876"/>
            <a:ext cx="3303202" cy="392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eaLnBrk="1" hangingPunct="1">
              <a:defRPr/>
            </a:pPr>
            <a:r>
              <a:rPr lang="nl-BE" sz="2215" dirty="0">
                <a:solidFill>
                  <a:srgbClr val="C00000"/>
                </a:solidFill>
                <a:cs typeface="Arial" pitchFamily="34" charset="0"/>
              </a:rPr>
              <a:t>Personal </a:t>
            </a:r>
            <a:r>
              <a:rPr lang="nl-BE" sz="2215" dirty="0" err="1">
                <a:solidFill>
                  <a:srgbClr val="C00000"/>
                </a:solidFill>
                <a:cs typeface="Arial" pitchFamily="34" charset="0"/>
              </a:rPr>
              <a:t>domination</a:t>
            </a:r>
            <a:endParaRPr lang="nl-BE" sz="2215" dirty="0">
              <a:solidFill>
                <a:srgbClr val="C00000"/>
              </a:solidFill>
              <a:cs typeface="Arial" pitchFamily="34" charset="0"/>
            </a:endParaRPr>
          </a:p>
        </p:txBody>
      </p:sp>
      <p:sp>
        <p:nvSpPr>
          <p:cNvPr id="35" name="Ovaal 34"/>
          <p:cNvSpPr/>
          <p:nvPr/>
        </p:nvSpPr>
        <p:spPr>
          <a:xfrm>
            <a:off x="8347286" y="6162735"/>
            <a:ext cx="344929" cy="344929"/>
          </a:xfrm>
          <a:prstGeom prst="ellipse">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875" dirty="0">
                <a:solidFill>
                  <a:srgbClr val="080808"/>
                </a:solidFill>
              </a:rPr>
              <a:t>5</a:t>
            </a:r>
          </a:p>
        </p:txBody>
      </p:sp>
      <p:sp>
        <p:nvSpPr>
          <p:cNvPr id="36" name="Ovaal 35"/>
          <p:cNvSpPr/>
          <p:nvPr/>
        </p:nvSpPr>
        <p:spPr>
          <a:xfrm>
            <a:off x="8160618" y="5457994"/>
            <a:ext cx="344929" cy="344930"/>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875" dirty="0">
                <a:solidFill>
                  <a:srgbClr val="080808"/>
                </a:solidFill>
              </a:rPr>
              <a:t>4</a:t>
            </a:r>
          </a:p>
        </p:txBody>
      </p:sp>
      <p:sp>
        <p:nvSpPr>
          <p:cNvPr id="40" name="Ovaal 39"/>
          <p:cNvSpPr/>
          <p:nvPr/>
        </p:nvSpPr>
        <p:spPr>
          <a:xfrm>
            <a:off x="6066696" y="4195963"/>
            <a:ext cx="344929" cy="34492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875" dirty="0">
                <a:solidFill>
                  <a:srgbClr val="080808"/>
                </a:solidFill>
              </a:rPr>
              <a:t>3</a:t>
            </a:r>
          </a:p>
        </p:txBody>
      </p:sp>
      <p:sp>
        <p:nvSpPr>
          <p:cNvPr id="47" name="Ovaal 46"/>
          <p:cNvSpPr/>
          <p:nvPr/>
        </p:nvSpPr>
        <p:spPr>
          <a:xfrm>
            <a:off x="4160790" y="5505341"/>
            <a:ext cx="344930" cy="344929"/>
          </a:xfrm>
          <a:prstGeom prst="ellipse">
            <a:avLst/>
          </a:prstGeom>
          <a:solidFill>
            <a:schemeClr val="tx1">
              <a:lumMod val="50000"/>
              <a:lumOff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875" dirty="0">
                <a:solidFill>
                  <a:schemeClr val="tx1"/>
                </a:solidFill>
              </a:rPr>
              <a:t>2</a:t>
            </a:r>
          </a:p>
        </p:txBody>
      </p:sp>
      <p:sp>
        <p:nvSpPr>
          <p:cNvPr id="48" name="Ovaal 47"/>
          <p:cNvSpPr/>
          <p:nvPr/>
        </p:nvSpPr>
        <p:spPr>
          <a:xfrm>
            <a:off x="3960598" y="6162735"/>
            <a:ext cx="346281" cy="344929"/>
          </a:xfrm>
          <a:prstGeom prst="ellipse">
            <a:avLst/>
          </a:prstGeom>
          <a:solidFill>
            <a:schemeClr val="tx1">
              <a:lumMod val="75000"/>
              <a:lumOff val="2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1875" dirty="0">
                <a:solidFill>
                  <a:schemeClr val="bg1"/>
                </a:solidFill>
              </a:rPr>
              <a:t>1</a:t>
            </a:r>
          </a:p>
        </p:txBody>
      </p:sp>
      <p:sp>
        <p:nvSpPr>
          <p:cNvPr id="36897" name="Titel 5"/>
          <p:cNvSpPr>
            <a:spLocks noGrp="1"/>
          </p:cNvSpPr>
          <p:nvPr>
            <p:ph type="title" idx="4294967295"/>
          </p:nvPr>
        </p:nvSpPr>
        <p:spPr>
          <a:xfrm>
            <a:off x="351694" y="484255"/>
            <a:ext cx="8421678" cy="336812"/>
          </a:xfrm>
        </p:spPr>
        <p:txBody>
          <a:bodyPr/>
          <a:lstStyle/>
          <a:p>
            <a:pPr algn="ctr"/>
            <a:r>
              <a:rPr lang="nl-BE" altLang="fr-FR" b="1" smtClean="0">
                <a:solidFill>
                  <a:schemeClr val="tx1"/>
                </a:solidFill>
                <a:cs typeface="Arial" panose="020B0604020202020204" pitchFamily="34" charset="0"/>
              </a:rPr>
              <a:t>The 5 stages of culture</a:t>
            </a:r>
          </a:p>
        </p:txBody>
      </p:sp>
      <p:sp>
        <p:nvSpPr>
          <p:cNvPr id="36898" name="Tijdelijke aanduiding voor dianummer 1"/>
          <p:cNvSpPr>
            <a:spLocks noGrp="1"/>
          </p:cNvSpPr>
          <p:nvPr>
            <p:ph type="sldNum" sz="quarter" idx="4294967295"/>
          </p:nvPr>
        </p:nvSpPr>
        <p:spPr>
          <a:xfrm>
            <a:off x="8505546" y="6306114"/>
            <a:ext cx="59517" cy="131208"/>
          </a:xfrm>
          <a:prstGeom prst="rect">
            <a:avLst/>
          </a:prstGeom>
          <a:noFill/>
        </p:spPr>
        <p:txBody>
          <a:bodyP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65D2CBDA-477E-44B1-9A79-5A75B9FF2E4D}" type="slidenum">
              <a:rPr lang="en-US" altLang="fr-FR" sz="852" b="0">
                <a:solidFill>
                  <a:schemeClr val="tx1"/>
                </a:solidFill>
              </a:rPr>
              <a:pPr/>
              <a:t>55</a:t>
            </a:fld>
            <a:endParaRPr lang="en-US" altLang="fr-FR" sz="852" b="0">
              <a:solidFill>
                <a:schemeClr val="tx1"/>
              </a:solidFill>
            </a:endParaRPr>
          </a:p>
        </p:txBody>
      </p:sp>
    </p:spTree>
    <p:extLst>
      <p:ext uri="{BB962C8B-B14F-4D97-AF65-F5344CB8AC3E}">
        <p14:creationId xmlns:p14="http://schemas.microsoft.com/office/powerpoint/2010/main" val="24925369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down)">
                                      <p:cBhvr>
                                        <p:cTn id="65" dur="5000"/>
                                        <p:tgtEl>
                                          <p:spTgt spid="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 grpId="0" animBg="1"/>
      <p:bldP spid="9" grpId="0"/>
      <p:bldP spid="13" grpId="0"/>
      <p:bldP spid="15" grpId="0"/>
      <p:bldP spid="17" grpId="0"/>
      <p:bldP spid="19" grpId="0"/>
      <p:bldP spid="21" grpId="0"/>
      <p:bldP spid="22" grpId="0"/>
      <p:bldP spid="23" grpId="0"/>
      <p:bldP spid="24" grpId="0"/>
      <p:bldP spid="25" grpId="0"/>
      <p:bldP spid="10" grpId="0"/>
      <p:bldP spid="33" grpId="0"/>
      <p:bldP spid="37" grpId="0"/>
      <p:bldP spid="38" grpId="0"/>
      <p:bldP spid="39" grpId="0"/>
      <p:bldP spid="41" grpId="0"/>
      <p:bldP spid="46" grpId="0"/>
      <p:bldP spid="35" grpId="0" animBg="1"/>
      <p:bldP spid="36" grpId="0" animBg="1"/>
      <p:bldP spid="40" grpId="0" animBg="1"/>
      <p:bldP spid="47" grpId="0" animBg="1"/>
      <p:bldP spid="4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elijkbenige driehoek 38"/>
          <p:cNvSpPr/>
          <p:nvPr/>
        </p:nvSpPr>
        <p:spPr>
          <a:xfrm>
            <a:off x="1771990" y="1528512"/>
            <a:ext cx="5525628" cy="359943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endParaRPr lang="nl-BE" sz="1534"/>
          </a:p>
        </p:txBody>
      </p:sp>
      <p:sp>
        <p:nvSpPr>
          <p:cNvPr id="13" name="Ovaal 12"/>
          <p:cNvSpPr/>
          <p:nvPr/>
        </p:nvSpPr>
        <p:spPr>
          <a:xfrm>
            <a:off x="1114594" y="4378571"/>
            <a:ext cx="1562326" cy="153797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215" dirty="0">
                <a:solidFill>
                  <a:srgbClr val="080808"/>
                </a:solidFill>
              </a:rPr>
              <a:t>Olivier</a:t>
            </a:r>
          </a:p>
        </p:txBody>
      </p:sp>
      <p:sp>
        <p:nvSpPr>
          <p:cNvPr id="18" name="Ovaal 17"/>
          <p:cNvSpPr/>
          <p:nvPr/>
        </p:nvSpPr>
        <p:spPr>
          <a:xfrm>
            <a:off x="6366988" y="4378571"/>
            <a:ext cx="1562325" cy="1537978"/>
          </a:xfrm>
          <a:prstGeom prst="ellipse">
            <a:avLst/>
          </a:prstGeom>
          <a:solidFill>
            <a:srgbClr val="E36C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215" dirty="0">
                <a:solidFill>
                  <a:srgbClr val="080808"/>
                </a:solidFill>
              </a:rPr>
              <a:t>Laurent</a:t>
            </a:r>
          </a:p>
        </p:txBody>
      </p:sp>
      <p:sp>
        <p:nvSpPr>
          <p:cNvPr id="20" name="Ovaal 19"/>
          <p:cNvSpPr/>
          <p:nvPr/>
        </p:nvSpPr>
        <p:spPr>
          <a:xfrm>
            <a:off x="3741465" y="815657"/>
            <a:ext cx="1562326" cy="1537978"/>
          </a:xfrm>
          <a:prstGeom prst="ellipse">
            <a:avLst/>
          </a:prstGeom>
          <a:solidFill>
            <a:srgbClr val="4BA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3843" tIns="41921" rIns="83843" bIns="41921" anchor="ctr"/>
          <a:lstStyle/>
          <a:p>
            <a:pPr algn="ctr" eaLnBrk="1" hangingPunct="1">
              <a:defRPr/>
            </a:pPr>
            <a:r>
              <a:rPr lang="nl-BE" sz="2215" dirty="0">
                <a:solidFill>
                  <a:srgbClr val="080808"/>
                </a:solidFill>
              </a:rPr>
              <a:t>Marina</a:t>
            </a:r>
          </a:p>
        </p:txBody>
      </p:sp>
      <p:sp>
        <p:nvSpPr>
          <p:cNvPr id="38918" name="Tijdelijke aanduiding voor dianummer 25"/>
          <p:cNvSpPr>
            <a:spLocks noGrp="1"/>
          </p:cNvSpPr>
          <p:nvPr>
            <p:ph type="sldNum" sz="quarter" idx="4294967295"/>
          </p:nvPr>
        </p:nvSpPr>
        <p:spPr>
          <a:xfrm>
            <a:off x="773725" y="6089689"/>
            <a:ext cx="1969477" cy="331402"/>
          </a:xfrm>
          <a:prstGeom prst="rect">
            <a:avLst/>
          </a:prstGeom>
          <a:noFill/>
        </p:spPr>
        <p:txBody>
          <a:bodyPr vert="horz" lIns="83843" tIns="41921" rIns="83843" bIns="41921" rtlCol="0" anchor="ctr"/>
          <a:lstStyle>
            <a:lvl1pPr defTabSz="838693">
              <a:defRPr sz="1363" b="1">
                <a:solidFill>
                  <a:schemeClr val="folHlink"/>
                </a:solidFill>
                <a:latin typeface="Arial" panose="020B0604020202020204" pitchFamily="34" charset="0"/>
              </a:defRPr>
            </a:lvl1pPr>
            <a:lvl2pPr marL="633078" indent="-243492" defTabSz="838693">
              <a:defRPr sz="1363">
                <a:solidFill>
                  <a:schemeClr val="tx1"/>
                </a:solidFill>
                <a:latin typeface="Arial" panose="020B0604020202020204" pitchFamily="34" charset="0"/>
              </a:defRPr>
            </a:lvl2pPr>
            <a:lvl3pPr marL="973966" indent="-194793" defTabSz="838693">
              <a:buChar char="•"/>
              <a:defRPr sz="1363">
                <a:solidFill>
                  <a:schemeClr val="tx1"/>
                </a:solidFill>
                <a:latin typeface="Arial" panose="020B0604020202020204" pitchFamily="34" charset="0"/>
              </a:defRPr>
            </a:lvl3pPr>
            <a:lvl4pPr marL="1363553" indent="-194793" defTabSz="838693">
              <a:buFont typeface="Arial" panose="020B0604020202020204" pitchFamily="34" charset="0"/>
              <a:buChar char="-"/>
              <a:defRPr sz="1363">
                <a:solidFill>
                  <a:schemeClr val="tx1"/>
                </a:solidFill>
                <a:latin typeface="Arial" panose="020B0604020202020204" pitchFamily="34" charset="0"/>
              </a:defRPr>
            </a:lvl4pPr>
            <a:lvl5pPr marL="1753139" indent="-194793" defTabSz="838693">
              <a:buFont typeface="Arial" panose="020B0604020202020204" pitchFamily="34" charset="0"/>
              <a:buChar char="-"/>
              <a:defRPr sz="1363">
                <a:solidFill>
                  <a:schemeClr val="tx1"/>
                </a:solidFill>
                <a:latin typeface="Arial" panose="020B0604020202020204" pitchFamily="34" charset="0"/>
              </a:defRPr>
            </a:lvl5pPr>
            <a:lvl6pPr marL="2142725"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6pPr>
            <a:lvl7pPr marL="2532312"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7pPr>
            <a:lvl8pPr marL="2921898"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8pPr>
            <a:lvl9pPr marL="3311484" indent="-194793" defTabSz="838693" eaLnBrk="0" fontAlgn="base" hangingPunct="0">
              <a:spcBef>
                <a:spcPct val="0"/>
              </a:spcBef>
              <a:spcAft>
                <a:spcPct val="0"/>
              </a:spcAft>
              <a:buFont typeface="Arial" panose="020B0604020202020204" pitchFamily="34" charset="0"/>
              <a:buChar char="-"/>
              <a:defRPr sz="1363">
                <a:solidFill>
                  <a:schemeClr val="tx1"/>
                </a:solidFill>
                <a:latin typeface="Arial" panose="020B0604020202020204" pitchFamily="34" charset="0"/>
              </a:defRPr>
            </a:lvl9pPr>
          </a:lstStyle>
          <a:p>
            <a:fld id="{62816E56-8E41-4294-A5AE-342FB62A378F}" type="slidenum">
              <a:rPr lang="en-US" altLang="fr-FR" sz="852" b="0">
                <a:solidFill>
                  <a:schemeClr val="tx1"/>
                </a:solidFill>
              </a:rPr>
              <a:pPr/>
              <a:t>56</a:t>
            </a:fld>
            <a:endParaRPr lang="en-US" altLang="fr-FR" sz="852" b="0">
              <a:solidFill>
                <a:schemeClr val="tx1"/>
              </a:solidFill>
            </a:endParaRPr>
          </a:p>
        </p:txBody>
      </p:sp>
      <p:cxnSp>
        <p:nvCxnSpPr>
          <p:cNvPr id="35" name="Rechte verbindingslijn met pijl 34"/>
          <p:cNvCxnSpPr/>
          <p:nvPr/>
        </p:nvCxnSpPr>
        <p:spPr>
          <a:xfrm>
            <a:off x="2969095" y="5129298"/>
            <a:ext cx="3130062" cy="0"/>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p:cNvCxnSpPr/>
          <p:nvPr/>
        </p:nvCxnSpPr>
        <p:spPr>
          <a:xfrm>
            <a:off x="5368719" y="2613349"/>
            <a:ext cx="1130826" cy="1513629"/>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p:nvPr/>
        </p:nvCxnSpPr>
        <p:spPr>
          <a:xfrm flipH="1">
            <a:off x="2498372" y="2613344"/>
            <a:ext cx="1210633" cy="1600200"/>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p:cNvCxnSpPr/>
          <p:nvPr/>
        </p:nvCxnSpPr>
        <p:spPr>
          <a:xfrm>
            <a:off x="3442528" y="3414122"/>
            <a:ext cx="3057018" cy="1322904"/>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p:cNvCxnSpPr/>
          <p:nvPr/>
        </p:nvCxnSpPr>
        <p:spPr>
          <a:xfrm>
            <a:off x="4521953" y="2445617"/>
            <a:ext cx="16232" cy="2579527"/>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p:cNvCxnSpPr/>
          <p:nvPr/>
        </p:nvCxnSpPr>
        <p:spPr>
          <a:xfrm flipH="1">
            <a:off x="2578178" y="3414122"/>
            <a:ext cx="3058371" cy="1322904"/>
          </a:xfrm>
          <a:prstGeom prst="straightConnector1">
            <a:avLst/>
          </a:prstGeom>
          <a:ln w="19050">
            <a:solidFill>
              <a:schemeClr val="bg1">
                <a:lumMod val="6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925" name="TextBox 2"/>
          <p:cNvSpPr txBox="1">
            <a:spLocks noChangeArrowheads="1"/>
          </p:cNvSpPr>
          <p:nvPr/>
        </p:nvSpPr>
        <p:spPr bwMode="auto">
          <a:xfrm>
            <a:off x="5602731" y="6164087"/>
            <a:ext cx="3023202" cy="21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43" tIns="41921" rIns="83843" bIns="41921">
            <a:spAutoFit/>
          </a:bodyPr>
          <a:lstStyle>
            <a:lvl1pPr>
              <a:defRPr sz="1600" b="1">
                <a:solidFill>
                  <a:schemeClr val="folHlink"/>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buChar char="•"/>
              <a:defRPr sz="1600">
                <a:solidFill>
                  <a:schemeClr val="tx1"/>
                </a:solidFill>
                <a:latin typeface="Arial" panose="020B0604020202020204" pitchFamily="34" charset="0"/>
              </a:defRPr>
            </a:lvl3pPr>
            <a:lvl4pPr marL="1600200" indent="-228600">
              <a:buFont typeface="Arial" panose="020B0604020202020204" pitchFamily="34" charset="0"/>
              <a:buChar char="-"/>
              <a:defRPr sz="1600">
                <a:solidFill>
                  <a:schemeClr val="tx1"/>
                </a:solidFill>
                <a:latin typeface="Arial" panose="020B0604020202020204" pitchFamily="34" charset="0"/>
              </a:defRPr>
            </a:lvl4pPr>
            <a:lvl5pPr marL="2057400" indent="-228600">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r" eaLnBrk="1" hangingPunct="1"/>
            <a:r>
              <a:rPr lang="nl-BE" altLang="nl-NL" sz="852" b="0" i="1">
                <a:solidFill>
                  <a:schemeClr val="tx1"/>
                </a:solidFill>
                <a:ea typeface="MS PGothic" panose="020B0600070205080204" pitchFamily="34" charset="-128"/>
              </a:rPr>
              <a:t>Zie ook  Logan, King &amp; Fischer-Wright “Tribal leadership”</a:t>
            </a:r>
            <a:endParaRPr lang="en-US" altLang="nl-NL" sz="852" b="0" i="1">
              <a:solidFill>
                <a:schemeClr val="tx1"/>
              </a:solidFill>
              <a:ea typeface="MS PGothic" panose="020B0600070205080204" pitchFamily="34" charset="-128"/>
            </a:endParaRPr>
          </a:p>
        </p:txBody>
      </p:sp>
      <p:sp>
        <p:nvSpPr>
          <p:cNvPr id="38926" name="Tekstvak 31"/>
          <p:cNvSpPr txBox="1">
            <a:spLocks noChangeArrowheads="1"/>
          </p:cNvSpPr>
          <p:nvPr/>
        </p:nvSpPr>
        <p:spPr bwMode="auto">
          <a:xfrm>
            <a:off x="484255" y="438249"/>
            <a:ext cx="3821273" cy="43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defTabSz="984250">
              <a:defRPr sz="1600" b="1">
                <a:solidFill>
                  <a:schemeClr val="folHlink"/>
                </a:solidFill>
                <a:latin typeface="Arial" panose="020B0604020202020204" pitchFamily="34" charset="0"/>
              </a:defRPr>
            </a:lvl1pPr>
            <a:lvl2pPr marL="1588" indent="455613" defTabSz="984250">
              <a:defRPr sz="1600">
                <a:solidFill>
                  <a:schemeClr val="tx1"/>
                </a:solidFill>
                <a:latin typeface="Arial" panose="020B0604020202020204" pitchFamily="34" charset="0"/>
              </a:defRPr>
            </a:lvl2pPr>
            <a:lvl3pPr marL="114300" indent="-111125" defTabSz="984250">
              <a:buChar char="•"/>
              <a:defRPr sz="1600">
                <a:solidFill>
                  <a:schemeClr val="tx1"/>
                </a:solidFill>
                <a:latin typeface="Arial" panose="020B0604020202020204" pitchFamily="34" charset="0"/>
              </a:defRPr>
            </a:lvl3pPr>
            <a:lvl4pPr marL="219075" indent="-103188" defTabSz="984250">
              <a:buFont typeface="Arial" panose="020B0604020202020204" pitchFamily="34" charset="0"/>
              <a:buChar char="-"/>
              <a:defRPr sz="1600">
                <a:solidFill>
                  <a:schemeClr val="tx1"/>
                </a:solidFill>
                <a:latin typeface="Arial" panose="020B0604020202020204" pitchFamily="34" charset="0"/>
              </a:defRPr>
            </a:lvl4pPr>
            <a:lvl5pPr marL="323850" indent="-103188" defTabSz="984250">
              <a:buFont typeface="Arial" panose="020B0604020202020204" pitchFamily="34" charset="0"/>
              <a:buChar char="-"/>
              <a:defRPr sz="1600">
                <a:solidFill>
                  <a:schemeClr val="tx1"/>
                </a:solidFill>
                <a:latin typeface="Arial" panose="020B0604020202020204" pitchFamily="34" charset="0"/>
              </a:defRPr>
            </a:lvl5pPr>
            <a:lvl6pPr marL="781050" indent="-103188" defTabSz="98425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1238250" indent="-103188" defTabSz="98425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1695450" indent="-103188" defTabSz="98425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2152650" indent="-103188" defTabSz="984250" eaLnBrk="0" fontAlgn="base" hangingPunct="0">
              <a:spcBef>
                <a:spcPct val="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algn="ctr">
              <a:lnSpc>
                <a:spcPct val="92000"/>
              </a:lnSpc>
            </a:pPr>
            <a:r>
              <a:rPr lang="nl-BE" altLang="nl-NL" sz="3067">
                <a:solidFill>
                  <a:schemeClr val="tx1"/>
                </a:solidFill>
                <a:cs typeface="Arial" panose="020B0604020202020204" pitchFamily="34" charset="0"/>
              </a:rPr>
              <a:t>Triades</a:t>
            </a:r>
          </a:p>
        </p:txBody>
      </p:sp>
    </p:spTree>
    <p:extLst>
      <p:ext uri="{BB962C8B-B14F-4D97-AF65-F5344CB8AC3E}">
        <p14:creationId xmlns:p14="http://schemas.microsoft.com/office/powerpoint/2010/main" val="48424030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95173" y="921163"/>
            <a:ext cx="7418002" cy="338166"/>
          </a:xfrm>
        </p:spPr>
        <p:txBody>
          <a:bodyPr>
            <a:normAutofit fontScale="90000"/>
          </a:bodyPr>
          <a:lstStyle/>
          <a:p>
            <a:pPr algn="ctr">
              <a:defRPr/>
            </a:pPr>
            <a:r>
              <a:rPr lang="en-GB" sz="4942" b="1" dirty="0">
                <a:solidFill>
                  <a:srgbClr val="002060"/>
                </a:solidFill>
              </a:rPr>
              <a:t>D.R.I.V.E.</a:t>
            </a:r>
          </a:p>
        </p:txBody>
      </p:sp>
      <p:sp>
        <p:nvSpPr>
          <p:cNvPr id="6" name="Zone de texte 3"/>
          <p:cNvSpPr txBox="1"/>
          <p:nvPr/>
        </p:nvSpPr>
        <p:spPr>
          <a:xfrm>
            <a:off x="3986299" y="2158851"/>
            <a:ext cx="1939719" cy="33816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lIns="83843" tIns="41921" rIns="83843" bIns="41921"/>
          <a:lstStyle/>
          <a:p>
            <a:pPr>
              <a:lnSpc>
                <a:spcPct val="115000"/>
              </a:lnSpc>
              <a:spcAft>
                <a:spcPts val="917"/>
              </a:spcAft>
              <a:defRPr/>
            </a:pPr>
            <a:r>
              <a:rPr lang="nl-NL" sz="1534" dirty="0">
                <a:solidFill>
                  <a:schemeClr val="accent1">
                    <a:lumMod val="75000"/>
                  </a:schemeClr>
                </a:solidFill>
                <a:latin typeface="Century Gothic" panose="020B0502020202020204" pitchFamily="34" charset="0"/>
                <a:ea typeface="Calibri"/>
                <a:cs typeface="Times New Roman"/>
              </a:rPr>
              <a:t>DEVELOPPEMENT</a:t>
            </a:r>
          </a:p>
        </p:txBody>
      </p:sp>
      <p:sp>
        <p:nvSpPr>
          <p:cNvPr id="8" name="Zone de texte 3"/>
          <p:cNvSpPr txBox="1"/>
          <p:nvPr/>
        </p:nvSpPr>
        <p:spPr>
          <a:xfrm>
            <a:off x="1735467" y="3587262"/>
            <a:ext cx="1938366" cy="33816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lIns="83843" tIns="41921" rIns="83843" bIns="41921"/>
          <a:lstStyle/>
          <a:p>
            <a:pPr>
              <a:lnSpc>
                <a:spcPct val="115000"/>
              </a:lnSpc>
              <a:spcAft>
                <a:spcPts val="917"/>
              </a:spcAft>
              <a:defRPr/>
            </a:pPr>
            <a:r>
              <a:rPr lang="nl-NL" sz="1534" dirty="0">
                <a:solidFill>
                  <a:schemeClr val="accent1">
                    <a:lumMod val="75000"/>
                  </a:schemeClr>
                </a:solidFill>
                <a:latin typeface="Century Gothic" panose="020B0502020202020204" pitchFamily="34" charset="0"/>
                <a:ea typeface="Calibri"/>
                <a:cs typeface="Times New Roman"/>
              </a:rPr>
              <a:t>ECHANGE</a:t>
            </a:r>
          </a:p>
        </p:txBody>
      </p:sp>
      <p:sp>
        <p:nvSpPr>
          <p:cNvPr id="9" name="Zone de texte 3"/>
          <p:cNvSpPr txBox="1"/>
          <p:nvPr/>
        </p:nvSpPr>
        <p:spPr>
          <a:xfrm>
            <a:off x="1735467" y="5715004"/>
            <a:ext cx="3081366" cy="3368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lIns="83843" tIns="41921" rIns="83843" bIns="41921"/>
          <a:lstStyle/>
          <a:p>
            <a:pPr>
              <a:lnSpc>
                <a:spcPct val="115000"/>
              </a:lnSpc>
              <a:spcAft>
                <a:spcPts val="917"/>
              </a:spcAft>
              <a:defRPr/>
            </a:pPr>
            <a:r>
              <a:rPr lang="nl-NL" sz="1534" dirty="0">
                <a:solidFill>
                  <a:schemeClr val="accent1">
                    <a:lumMod val="75000"/>
                  </a:schemeClr>
                </a:solidFill>
                <a:latin typeface="Century Gothic" panose="020B0502020202020204" pitchFamily="34" charset="0"/>
                <a:ea typeface="Calibri"/>
                <a:cs typeface="Times New Roman"/>
              </a:rPr>
              <a:t>VALEUR POUR CLIENTS/CITOYENS</a:t>
            </a:r>
          </a:p>
        </p:txBody>
      </p:sp>
      <p:sp>
        <p:nvSpPr>
          <p:cNvPr id="10" name="Zone de texte 3"/>
          <p:cNvSpPr txBox="1"/>
          <p:nvPr/>
        </p:nvSpPr>
        <p:spPr>
          <a:xfrm>
            <a:off x="5259154" y="5715004"/>
            <a:ext cx="1938366" cy="3368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lIns="83843" tIns="41921" rIns="83843" bIns="41921"/>
          <a:lstStyle/>
          <a:p>
            <a:pPr>
              <a:lnSpc>
                <a:spcPct val="115000"/>
              </a:lnSpc>
              <a:spcAft>
                <a:spcPts val="917"/>
              </a:spcAft>
              <a:defRPr/>
            </a:pPr>
            <a:r>
              <a:rPr lang="nl-NL" sz="1534" dirty="0">
                <a:solidFill>
                  <a:schemeClr val="accent1">
                    <a:lumMod val="75000"/>
                  </a:schemeClr>
                </a:solidFill>
                <a:latin typeface="Century Gothic" panose="020B0502020202020204" pitchFamily="34" charset="0"/>
                <a:ea typeface="Calibri"/>
                <a:cs typeface="Times New Roman"/>
              </a:rPr>
              <a:t>INNOVATION</a:t>
            </a:r>
          </a:p>
        </p:txBody>
      </p:sp>
      <p:sp>
        <p:nvSpPr>
          <p:cNvPr id="11" name="Zone de texte 3"/>
          <p:cNvSpPr txBox="1"/>
          <p:nvPr/>
        </p:nvSpPr>
        <p:spPr>
          <a:xfrm>
            <a:off x="6411623" y="3571030"/>
            <a:ext cx="1938366" cy="33816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lIns="83843" tIns="41921" rIns="83843" bIns="41921"/>
          <a:lstStyle/>
          <a:p>
            <a:pPr>
              <a:lnSpc>
                <a:spcPct val="115000"/>
              </a:lnSpc>
              <a:spcAft>
                <a:spcPts val="917"/>
              </a:spcAft>
              <a:defRPr/>
            </a:pPr>
            <a:r>
              <a:rPr lang="nl-NL" sz="1534" dirty="0">
                <a:solidFill>
                  <a:schemeClr val="accent1">
                    <a:lumMod val="75000"/>
                  </a:schemeClr>
                </a:solidFill>
                <a:latin typeface="Century Gothic" panose="020B0502020202020204" pitchFamily="34" charset="0"/>
                <a:ea typeface="Calibri"/>
                <a:cs typeface="Times New Roman"/>
              </a:rPr>
              <a:t>RESPONSABILITE</a:t>
            </a:r>
          </a:p>
        </p:txBody>
      </p:sp>
      <p:sp>
        <p:nvSpPr>
          <p:cNvPr id="2" name="Pentagone régulier 1"/>
          <p:cNvSpPr/>
          <p:nvPr/>
        </p:nvSpPr>
        <p:spPr>
          <a:xfrm>
            <a:off x="3089483" y="2497017"/>
            <a:ext cx="3322140" cy="3217985"/>
          </a:xfrm>
          <a:prstGeom prst="pentagon">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lIns="83843" tIns="41921" rIns="83843" bIns="41921" anchor="ctr"/>
          <a:lstStyle/>
          <a:p>
            <a:pPr algn="ctr" eaLnBrk="1" hangingPunct="1">
              <a:defRPr/>
            </a:pPr>
            <a:endParaRPr lang="nl-NL" sz="1534"/>
          </a:p>
        </p:txBody>
      </p:sp>
    </p:spTree>
    <p:extLst>
      <p:ext uri="{BB962C8B-B14F-4D97-AF65-F5344CB8AC3E}">
        <p14:creationId xmlns:p14="http://schemas.microsoft.com/office/powerpoint/2010/main" val="214066938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4"/>
          </p:nvPr>
        </p:nvSpPr>
        <p:spPr>
          <a:xfrm>
            <a:off x="589763" y="1601555"/>
            <a:ext cx="8059165" cy="4581468"/>
          </a:xfrm>
        </p:spPr>
        <p:txBody>
          <a:bodyPr>
            <a:normAutofit/>
          </a:bodyPr>
          <a:lstStyle/>
          <a:p>
            <a:pPr algn="ctr">
              <a:defRPr/>
            </a:pPr>
            <a:r>
              <a:rPr lang="en-GB" sz="2556" i="1" dirty="0">
                <a:solidFill>
                  <a:schemeClr val="accent1">
                    <a:lumMod val="75000"/>
                  </a:schemeClr>
                </a:solidFill>
                <a:latin typeface="Century Gothic" panose="020B0502020202020204" pitchFamily="34" charset="0"/>
              </a:rPr>
              <a:t>THÉMATIQUES</a:t>
            </a:r>
          </a:p>
          <a:p>
            <a:pPr>
              <a:defRPr/>
            </a:pPr>
            <a:endParaRPr lang="en-GB" sz="1278" i="1" dirty="0">
              <a:solidFill>
                <a:schemeClr val="accent1">
                  <a:lumMod val="75000"/>
                </a:schemeClr>
              </a:solidFill>
              <a:latin typeface="Century Gothic" panose="020B0502020202020204" pitchFamily="34" charset="0"/>
            </a:endParaRPr>
          </a:p>
          <a:p>
            <a:pPr>
              <a:defRPr/>
            </a:pPr>
            <a:endParaRPr lang="en-GB" sz="1278" i="1" dirty="0">
              <a:solidFill>
                <a:schemeClr val="accent1">
                  <a:lumMod val="75000"/>
                </a:schemeClr>
              </a:solidFill>
              <a:latin typeface="Century Gothic" panose="020B0502020202020204" pitchFamily="34" charset="0"/>
            </a:endParaRPr>
          </a:p>
          <a:p>
            <a:pPr>
              <a:defRPr/>
            </a:pPr>
            <a:endParaRPr lang="en-GB" dirty="0"/>
          </a:p>
          <a:p>
            <a:pPr>
              <a:defRPr/>
            </a:pPr>
            <a:endParaRPr lang="en-GB" dirty="0" smtClean="0"/>
          </a:p>
          <a:p>
            <a:pPr>
              <a:defRPr/>
            </a:pPr>
            <a:endParaRPr lang="en-GB" dirty="0"/>
          </a:p>
        </p:txBody>
      </p:sp>
      <p:sp>
        <p:nvSpPr>
          <p:cNvPr id="4" name="Titel 3"/>
          <p:cNvSpPr>
            <a:spLocks noGrp="1"/>
          </p:cNvSpPr>
          <p:nvPr>
            <p:ph type="title"/>
          </p:nvPr>
        </p:nvSpPr>
        <p:spPr>
          <a:xfrm>
            <a:off x="595173" y="921163"/>
            <a:ext cx="7418002" cy="338166"/>
          </a:xfrm>
        </p:spPr>
        <p:txBody>
          <a:bodyPr>
            <a:normAutofit fontScale="90000"/>
          </a:bodyPr>
          <a:lstStyle/>
          <a:p>
            <a:pPr>
              <a:defRPr/>
            </a:pPr>
            <a:r>
              <a:rPr lang="en-GB" sz="4942" b="1" dirty="0">
                <a:solidFill>
                  <a:srgbClr val="002060"/>
                </a:solidFill>
              </a:rPr>
              <a:t>D.R.I.V.E.</a:t>
            </a:r>
          </a:p>
        </p:txBody>
      </p:sp>
      <p:sp>
        <p:nvSpPr>
          <p:cNvPr id="2" name="Pentagone régulier 1"/>
          <p:cNvSpPr/>
          <p:nvPr/>
        </p:nvSpPr>
        <p:spPr>
          <a:xfrm>
            <a:off x="7496458" y="392276"/>
            <a:ext cx="1152469" cy="1038845"/>
          </a:xfrm>
          <a:prstGeom prst="pentagon">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lIns="83843" tIns="41921" rIns="83843" bIns="41921" anchor="ctr"/>
          <a:lstStyle/>
          <a:p>
            <a:pPr algn="ctr" eaLnBrk="1" hangingPunct="1">
              <a:defRPr/>
            </a:pPr>
            <a:endParaRPr lang="nl-NL" sz="1534"/>
          </a:p>
        </p:txBody>
      </p:sp>
      <p:graphicFrame>
        <p:nvGraphicFramePr>
          <p:cNvPr id="3" name="Tableau 2"/>
          <p:cNvGraphicFramePr>
            <a:graphicFrameLocks noGrp="1"/>
          </p:cNvGraphicFramePr>
          <p:nvPr/>
        </p:nvGraphicFramePr>
        <p:xfrm>
          <a:off x="773723" y="2315761"/>
          <a:ext cx="7596552" cy="3609341"/>
        </p:xfrm>
        <a:graphic>
          <a:graphicData uri="http://schemas.openxmlformats.org/drawingml/2006/table">
            <a:tbl>
              <a:tblPr firstRow="1" bandRow="1">
                <a:tableStyleId>{69CF1AB2-1976-4502-BF36-3FF5EA218861}</a:tableStyleId>
              </a:tblPr>
              <a:tblGrid>
                <a:gridCol w="1899138">
                  <a:extLst>
                    <a:ext uri="{9D8B030D-6E8A-4147-A177-3AD203B41FA5}">
                      <a16:colId xmlns:a16="http://schemas.microsoft.com/office/drawing/2014/main" val="20000"/>
                    </a:ext>
                  </a:extLst>
                </a:gridCol>
                <a:gridCol w="1899138">
                  <a:extLst>
                    <a:ext uri="{9D8B030D-6E8A-4147-A177-3AD203B41FA5}">
                      <a16:colId xmlns:a16="http://schemas.microsoft.com/office/drawing/2014/main" val="20001"/>
                    </a:ext>
                  </a:extLst>
                </a:gridCol>
                <a:gridCol w="1899138">
                  <a:extLst>
                    <a:ext uri="{9D8B030D-6E8A-4147-A177-3AD203B41FA5}">
                      <a16:colId xmlns:a16="http://schemas.microsoft.com/office/drawing/2014/main" val="20002"/>
                    </a:ext>
                  </a:extLst>
                </a:gridCol>
                <a:gridCol w="1899138">
                  <a:extLst>
                    <a:ext uri="{9D8B030D-6E8A-4147-A177-3AD203B41FA5}">
                      <a16:colId xmlns:a16="http://schemas.microsoft.com/office/drawing/2014/main" val="20003"/>
                    </a:ext>
                  </a:extLst>
                </a:gridCol>
              </a:tblGrid>
              <a:tr h="983424">
                <a:tc>
                  <a:txBody>
                    <a:bodyPr/>
                    <a:lstStyle/>
                    <a:p>
                      <a:pPr algn="ctr"/>
                      <a:r>
                        <a:rPr lang="fr-BE" sz="1500" b="1" dirty="0" smtClean="0">
                          <a:latin typeface="Century Gothic" panose="020B0502020202020204" pitchFamily="34" charset="0"/>
                        </a:rPr>
                        <a:t>GESTION DES TALENTS (FE)</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OBJECTIFS D’</a:t>
                      </a:r>
                      <a:r>
                        <a:rPr lang="fr-BE" sz="1500" b="1" baseline="0" dirty="0" smtClean="0">
                          <a:latin typeface="Century Gothic" panose="020B0502020202020204" pitchFamily="34" charset="0"/>
                        </a:rPr>
                        <a:t>EQUIPE (FE)</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DISPONIBILITE</a:t>
                      </a:r>
                      <a:r>
                        <a:rPr lang="fr-BE" sz="1500" b="1" baseline="0" dirty="0" smtClean="0">
                          <a:latin typeface="Century Gothic" panose="020B0502020202020204" pitchFamily="34" charset="0"/>
                        </a:rPr>
                        <a:t> A L’EGARD DES USAGERS DU SERVICE (FE)</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CONTRIBUTION</a:t>
                      </a:r>
                      <a:r>
                        <a:rPr lang="fr-BE" sz="1500" b="1" baseline="0" dirty="0" smtClean="0">
                          <a:latin typeface="Century Gothic" panose="020B0502020202020204" pitchFamily="34" charset="0"/>
                        </a:rPr>
                        <a:t> AUX PRESTATIONS D’EQUIPE (FE)</a:t>
                      </a:r>
                      <a:endParaRPr lang="nl-NL" sz="1500" b="1" dirty="0">
                        <a:latin typeface="Century Gothic" panose="020B0502020202020204" pitchFamily="34" charset="0"/>
                      </a:endParaRPr>
                    </a:p>
                  </a:txBody>
                  <a:tcPr marL="84406" marR="84406" marT="41546" marB="41546"/>
                </a:tc>
                <a:extLst>
                  <a:ext uri="{0D108BD9-81ED-4DB2-BD59-A6C34878D82A}">
                    <a16:rowId xmlns:a16="http://schemas.microsoft.com/office/drawing/2014/main" val="10000"/>
                  </a:ext>
                </a:extLst>
              </a:tr>
              <a:tr h="894846">
                <a:tc>
                  <a:txBody>
                    <a:bodyPr/>
                    <a:lstStyle/>
                    <a:p>
                      <a:pPr algn="ctr"/>
                      <a:r>
                        <a:rPr lang="fr-BE" sz="1500" b="1" dirty="0" smtClean="0">
                          <a:solidFill>
                            <a:schemeClr val="tx1"/>
                          </a:solidFill>
                          <a:latin typeface="Century Gothic" panose="020B0502020202020204" pitchFamily="34" charset="0"/>
                        </a:rPr>
                        <a:t>CONNAISSANCE</a:t>
                      </a:r>
                      <a:r>
                        <a:rPr lang="fr-BE" sz="1500" b="1" baseline="0" dirty="0" smtClean="0">
                          <a:solidFill>
                            <a:schemeClr val="tx1"/>
                          </a:solidFill>
                          <a:latin typeface="Century Gothic" panose="020B0502020202020204" pitchFamily="34" charset="0"/>
                        </a:rPr>
                        <a:t> DE SOI</a:t>
                      </a:r>
                      <a:endParaRPr lang="nl-NL" sz="1500" b="1" dirty="0">
                        <a:solidFill>
                          <a:schemeClr val="tx1"/>
                        </a:solidFill>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CYCLES D’EVALUATION</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AMELIORATION PROCESSUS</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TEAMBUILDING</a:t>
                      </a:r>
                      <a:endParaRPr lang="nl-NL" sz="1500" b="1" dirty="0">
                        <a:latin typeface="Century Gothic" panose="020B0502020202020204" pitchFamily="34" charset="0"/>
                      </a:endParaRPr>
                    </a:p>
                  </a:txBody>
                  <a:tcPr marL="84406" marR="84406" marT="41546" marB="41546"/>
                </a:tc>
                <a:extLst>
                  <a:ext uri="{0D108BD9-81ED-4DB2-BD59-A6C34878D82A}">
                    <a16:rowId xmlns:a16="http://schemas.microsoft.com/office/drawing/2014/main" val="10001"/>
                  </a:ext>
                </a:extLst>
              </a:tr>
              <a:tr h="948111">
                <a:tc>
                  <a:txBody>
                    <a:bodyPr/>
                    <a:lstStyle/>
                    <a:p>
                      <a:pPr algn="ctr"/>
                      <a:r>
                        <a:rPr lang="fr-BE" sz="1500" b="1" dirty="0" smtClean="0">
                          <a:latin typeface="Century Gothic" panose="020B0502020202020204" pitchFamily="34" charset="0"/>
                        </a:rPr>
                        <a:t>INTELLIGENCE EMOTIONNELLE/</a:t>
                      </a:r>
                    </a:p>
                    <a:p>
                      <a:pPr algn="ctr"/>
                      <a:r>
                        <a:rPr lang="fr-BE" sz="1500" b="1" dirty="0" smtClean="0">
                          <a:latin typeface="Century Gothic" panose="020B0502020202020204" pitchFamily="34" charset="0"/>
                        </a:rPr>
                        <a:t>MINDFULNESS</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DELEGATION</a:t>
                      </a:r>
                      <a:endParaRPr lang="nl-NL" sz="1500" b="1" dirty="0">
                        <a:latin typeface="Century Gothic" panose="020B0502020202020204" pitchFamily="34" charset="0"/>
                      </a:endParaRPr>
                    </a:p>
                  </a:txBody>
                  <a:tcPr marL="84406" marR="84406" marT="41546" marB="4154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BE" sz="1500" b="1" dirty="0" smtClean="0">
                          <a:latin typeface="Century Gothic" panose="020B0502020202020204" pitchFamily="34" charset="0"/>
                        </a:rPr>
                        <a:t>GESTION DES CONFLITS</a:t>
                      </a:r>
                      <a:endParaRPr lang="nl-NL" sz="1500" b="1" dirty="0" smtClean="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FEEDBACK</a:t>
                      </a:r>
                      <a:endParaRPr lang="nl-NL" sz="1500" b="1" dirty="0">
                        <a:latin typeface="Century Gothic" panose="020B0502020202020204" pitchFamily="34" charset="0"/>
                      </a:endParaRPr>
                    </a:p>
                  </a:txBody>
                  <a:tcPr marL="84406" marR="84406" marT="41546" marB="41546"/>
                </a:tc>
                <a:extLst>
                  <a:ext uri="{0D108BD9-81ED-4DB2-BD59-A6C34878D82A}">
                    <a16:rowId xmlns:a16="http://schemas.microsoft.com/office/drawing/2014/main" val="10002"/>
                  </a:ext>
                </a:extLst>
              </a:tr>
              <a:tr h="758341">
                <a:tc>
                  <a:txBody>
                    <a:bodyPr/>
                    <a:lstStyle/>
                    <a:p>
                      <a:pPr algn="ctr"/>
                      <a:r>
                        <a:rPr lang="fr-BE" sz="1500" b="1" dirty="0" smtClean="0">
                          <a:latin typeface="Century Gothic" panose="020B0502020202020204" pitchFamily="34" charset="0"/>
                        </a:rPr>
                        <a:t>GESTION DU TEMPS</a:t>
                      </a:r>
                      <a:endParaRPr lang="nl-NL" sz="1500" b="1" dirty="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DEVELOPPER </a:t>
                      </a:r>
                    </a:p>
                    <a:p>
                      <a:pPr algn="ctr"/>
                      <a:r>
                        <a:rPr lang="fr-BE" sz="1500" b="1" dirty="0" smtClean="0">
                          <a:latin typeface="Century Gothic" panose="020B0502020202020204" pitchFamily="34" charset="0"/>
                        </a:rPr>
                        <a:t>UNE VISION STRATEGIQUE</a:t>
                      </a:r>
                      <a:endParaRPr lang="nl-NL" sz="1500" b="1" dirty="0">
                        <a:latin typeface="Century Gothic" panose="020B0502020202020204" pitchFamily="34" charset="0"/>
                      </a:endParaRPr>
                    </a:p>
                  </a:txBody>
                  <a:tcPr marL="84406" marR="84406" marT="41546" marB="4154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BE" sz="1500" b="1" dirty="0" smtClean="0">
                          <a:latin typeface="Century Gothic" panose="020B0502020202020204" pitchFamily="34" charset="0"/>
                        </a:rPr>
                        <a:t>DYNAMIQUE DE GROUPE</a:t>
                      </a:r>
                      <a:endParaRPr lang="nl-NL" sz="1500" b="1" dirty="0" smtClean="0">
                        <a:latin typeface="Century Gothic" panose="020B0502020202020204" pitchFamily="34" charset="0"/>
                      </a:endParaRPr>
                    </a:p>
                  </a:txBody>
                  <a:tcPr marL="84406" marR="84406" marT="41546" marB="41546"/>
                </a:tc>
                <a:tc>
                  <a:txBody>
                    <a:bodyPr/>
                    <a:lstStyle/>
                    <a:p>
                      <a:pPr algn="ctr"/>
                      <a:r>
                        <a:rPr lang="fr-BE" sz="1500" b="1" dirty="0" smtClean="0">
                          <a:latin typeface="Century Gothic" panose="020B0502020202020204" pitchFamily="34" charset="0"/>
                        </a:rPr>
                        <a:t>COMMUNICATION</a:t>
                      </a:r>
                      <a:endParaRPr lang="nl-NL" sz="1500" b="1" dirty="0">
                        <a:latin typeface="Century Gothic" panose="020B0502020202020204" pitchFamily="34" charset="0"/>
                      </a:endParaRPr>
                    </a:p>
                  </a:txBody>
                  <a:tcPr marL="84406" marR="84406" marT="41546" marB="41546"/>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8456710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399423"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315" name="Picture 3" descr="D:\Users\aurelien_claeys\Desktop\6833832129.jpg"/>
          <p:cNvPicPr>
            <a:picLocks noChangeAspect="1" noChangeArrowheads="1"/>
          </p:cNvPicPr>
          <p:nvPr/>
        </p:nvPicPr>
        <p:blipFill>
          <a:blip r:embed="rId7" cstate="print"/>
          <a:srcRect/>
          <a:stretch>
            <a:fillRect/>
          </a:stretch>
        </p:blipFill>
        <p:spPr bwMode="auto">
          <a:xfrm>
            <a:off x="0" y="263769"/>
            <a:ext cx="9144000" cy="6330462"/>
          </a:xfrm>
          <a:prstGeom prst="rect">
            <a:avLst/>
          </a:prstGeom>
          <a:noFill/>
        </p:spPr>
      </p:pic>
      <p:pic>
        <p:nvPicPr>
          <p:cNvPr id="4" name="Picture 3"/>
          <p:cNvPicPr>
            <a:picLocks/>
          </p:cNvPicPr>
          <p:nvPr/>
        </p:nvPicPr>
        <p:blipFill>
          <a:blip r:embed="rId8" cstate="print">
            <a:extLst>
              <a:ext uri="{28A0092B-C50C-407E-A947-70E740481C1C}">
                <a14:useLocalDpi xmlns:a14="http://schemas.microsoft.com/office/drawing/2010/main"/>
              </a:ext>
            </a:extLst>
          </a:blip>
          <a:stretch>
            <a:fillRect/>
          </a:stretch>
        </p:blipFill>
        <p:spPr>
          <a:xfrm>
            <a:off x="0" y="264033"/>
            <a:ext cx="3494126" cy="6329939"/>
          </a:xfrm>
          <a:prstGeom prst="rect">
            <a:avLst/>
          </a:prstGeom>
        </p:spPr>
      </p:pic>
      <p:sp>
        <p:nvSpPr>
          <p:cNvPr id="9" name="Title 1"/>
          <p:cNvSpPr txBox="1">
            <a:spLocks/>
          </p:cNvSpPr>
          <p:nvPr/>
        </p:nvSpPr>
        <p:spPr>
          <a:xfrm>
            <a:off x="0" y="3038983"/>
            <a:ext cx="3492554" cy="2051740"/>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pPr>
            <a:r>
              <a:rPr lang="fr-BE" sz="2492" dirty="0"/>
              <a:t>B.	Gouvernance actuelle et émergente de la mobilité</a:t>
            </a:r>
          </a:p>
        </p:txBody>
      </p:sp>
      <p:sp>
        <p:nvSpPr>
          <p:cNvPr id="10" name="Freeform 9"/>
          <p:cNvSpPr>
            <a:spLocks noChangeAspect="1" noEditPoints="1"/>
          </p:cNvSpPr>
          <p:nvPr/>
        </p:nvSpPr>
        <p:spPr bwMode="auto">
          <a:xfrm>
            <a:off x="1913243" y="880652"/>
            <a:ext cx="1058008" cy="288407"/>
          </a:xfrm>
          <a:custGeom>
            <a:avLst/>
            <a:gdLst/>
            <a:ahLst/>
            <a:cxnLst>
              <a:cxn ang="0">
                <a:pos x="4020" y="1266"/>
              </a:cxn>
              <a:cxn ang="0">
                <a:pos x="1187" y="1205"/>
              </a:cxn>
              <a:cxn ang="0">
                <a:pos x="2614" y="1329"/>
              </a:cxn>
              <a:cxn ang="0">
                <a:pos x="1550" y="1201"/>
              </a:cxn>
              <a:cxn ang="0">
                <a:pos x="1702" y="1118"/>
              </a:cxn>
              <a:cxn ang="0">
                <a:pos x="1825" y="1102"/>
              </a:cxn>
              <a:cxn ang="0">
                <a:pos x="4764" y="1271"/>
              </a:cxn>
              <a:cxn ang="0">
                <a:pos x="4815" y="1074"/>
              </a:cxn>
              <a:cxn ang="0">
                <a:pos x="4919" y="1282"/>
              </a:cxn>
              <a:cxn ang="0">
                <a:pos x="4078" y="1190"/>
              </a:cxn>
              <a:cxn ang="0">
                <a:pos x="4189" y="1345"/>
              </a:cxn>
              <a:cxn ang="0">
                <a:pos x="3412" y="1332"/>
              </a:cxn>
              <a:cxn ang="0">
                <a:pos x="3198" y="1130"/>
              </a:cxn>
              <a:cxn ang="0">
                <a:pos x="3080" y="1274"/>
              </a:cxn>
              <a:cxn ang="0">
                <a:pos x="3154" y="1073"/>
              </a:cxn>
              <a:cxn ang="0">
                <a:pos x="2485" y="1291"/>
              </a:cxn>
              <a:cxn ang="0">
                <a:pos x="1464" y="1315"/>
              </a:cxn>
              <a:cxn ang="0">
                <a:pos x="1405" y="1365"/>
              </a:cxn>
              <a:cxn ang="0">
                <a:pos x="1177" y="1256"/>
              </a:cxn>
              <a:cxn ang="0">
                <a:pos x="1153" y="1311"/>
              </a:cxn>
              <a:cxn ang="0">
                <a:pos x="810" y="1357"/>
              </a:cxn>
              <a:cxn ang="0">
                <a:pos x="718" y="1110"/>
              </a:cxn>
              <a:cxn ang="0">
                <a:pos x="2871" y="1360"/>
              </a:cxn>
              <a:cxn ang="0">
                <a:pos x="2976" y="1112"/>
              </a:cxn>
              <a:cxn ang="0">
                <a:pos x="601" y="1361"/>
              </a:cxn>
              <a:cxn ang="0">
                <a:pos x="4423" y="1081"/>
              </a:cxn>
              <a:cxn ang="0">
                <a:pos x="4325" y="1334"/>
              </a:cxn>
              <a:cxn ang="0">
                <a:pos x="4695" y="1345"/>
              </a:cxn>
              <a:cxn ang="0">
                <a:pos x="3907" y="1357"/>
              </a:cxn>
              <a:cxn ang="0">
                <a:pos x="1073" y="1362"/>
              </a:cxn>
              <a:cxn ang="0">
                <a:pos x="353" y="1366"/>
              </a:cxn>
              <a:cxn ang="0">
                <a:pos x="3644" y="1326"/>
              </a:cxn>
              <a:cxn ang="0">
                <a:pos x="2189" y="989"/>
              </a:cxn>
              <a:cxn ang="0">
                <a:pos x="2190" y="1041"/>
              </a:cxn>
              <a:cxn ang="0">
                <a:pos x="2382" y="1245"/>
              </a:cxn>
              <a:cxn ang="0">
                <a:pos x="77" y="1002"/>
              </a:cxn>
              <a:cxn ang="0">
                <a:pos x="190" y="1343"/>
              </a:cxn>
              <a:cxn ang="0">
                <a:pos x="155" y="1206"/>
              </a:cxn>
              <a:cxn ang="0">
                <a:pos x="1459" y="483"/>
              </a:cxn>
              <a:cxn ang="0">
                <a:pos x="4349" y="545"/>
              </a:cxn>
              <a:cxn ang="0">
                <a:pos x="2491" y="584"/>
              </a:cxn>
              <a:cxn ang="0">
                <a:pos x="5067" y="774"/>
              </a:cxn>
              <a:cxn ang="0">
                <a:pos x="4696" y="216"/>
              </a:cxn>
              <a:cxn ang="0">
                <a:pos x="4606" y="664"/>
              </a:cxn>
              <a:cxn ang="0">
                <a:pos x="4228" y="754"/>
              </a:cxn>
              <a:cxn ang="0">
                <a:pos x="4153" y="320"/>
              </a:cxn>
              <a:cxn ang="0">
                <a:pos x="3635" y="640"/>
              </a:cxn>
              <a:cxn ang="0">
                <a:pos x="3329" y="487"/>
              </a:cxn>
              <a:cxn ang="0">
                <a:pos x="3708" y="186"/>
              </a:cxn>
              <a:cxn ang="0">
                <a:pos x="2096" y="133"/>
              </a:cxn>
              <a:cxn ang="0">
                <a:pos x="1258" y="698"/>
              </a:cxn>
              <a:cxn ang="0">
                <a:pos x="1366" y="292"/>
              </a:cxn>
              <a:cxn ang="0">
                <a:pos x="844" y="144"/>
              </a:cxn>
              <a:cxn ang="0">
                <a:pos x="885" y="772"/>
              </a:cxn>
              <a:cxn ang="0">
                <a:pos x="532" y="282"/>
              </a:cxn>
              <a:cxn ang="0">
                <a:pos x="3064" y="133"/>
              </a:cxn>
              <a:cxn ang="0">
                <a:pos x="5329" y="195"/>
              </a:cxn>
              <a:cxn ang="0">
                <a:pos x="3147" y="6"/>
              </a:cxn>
              <a:cxn ang="0">
                <a:pos x="3257" y="419"/>
              </a:cxn>
              <a:cxn ang="0">
                <a:pos x="2475" y="770"/>
              </a:cxn>
              <a:cxn ang="0">
                <a:pos x="2248" y="226"/>
              </a:cxn>
              <a:cxn ang="0">
                <a:pos x="409" y="27"/>
              </a:cxn>
              <a:cxn ang="0">
                <a:pos x="452" y="545"/>
              </a:cxn>
            </a:cxnLst>
            <a:rect l="0" t="0" r="r" b="b"/>
            <a:pathLst>
              <a:path w="5445" h="1483">
                <a:moveTo>
                  <a:pt x="1515" y="1355"/>
                </a:moveTo>
                <a:lnTo>
                  <a:pt x="1512" y="1355"/>
                </a:lnTo>
                <a:lnTo>
                  <a:pt x="1510" y="1355"/>
                </a:lnTo>
                <a:lnTo>
                  <a:pt x="1505" y="1355"/>
                </a:lnTo>
                <a:lnTo>
                  <a:pt x="1488" y="1356"/>
                </a:lnTo>
                <a:lnTo>
                  <a:pt x="1483" y="1357"/>
                </a:lnTo>
                <a:lnTo>
                  <a:pt x="1481" y="1357"/>
                </a:lnTo>
                <a:lnTo>
                  <a:pt x="1477" y="1359"/>
                </a:lnTo>
                <a:lnTo>
                  <a:pt x="1476" y="1359"/>
                </a:lnTo>
                <a:lnTo>
                  <a:pt x="1473" y="1360"/>
                </a:lnTo>
                <a:lnTo>
                  <a:pt x="1471" y="1360"/>
                </a:lnTo>
                <a:lnTo>
                  <a:pt x="1470" y="1361"/>
                </a:lnTo>
                <a:lnTo>
                  <a:pt x="1467" y="1361"/>
                </a:lnTo>
                <a:lnTo>
                  <a:pt x="1466" y="1362"/>
                </a:lnTo>
                <a:lnTo>
                  <a:pt x="1463" y="1363"/>
                </a:lnTo>
                <a:lnTo>
                  <a:pt x="1460" y="1365"/>
                </a:lnTo>
                <a:lnTo>
                  <a:pt x="1458" y="1366"/>
                </a:lnTo>
                <a:lnTo>
                  <a:pt x="1456" y="1367"/>
                </a:lnTo>
                <a:lnTo>
                  <a:pt x="1454" y="1368"/>
                </a:lnTo>
                <a:lnTo>
                  <a:pt x="1450" y="1372"/>
                </a:lnTo>
                <a:lnTo>
                  <a:pt x="1448" y="1374"/>
                </a:lnTo>
                <a:lnTo>
                  <a:pt x="1447" y="1377"/>
                </a:lnTo>
                <a:lnTo>
                  <a:pt x="1446" y="1379"/>
                </a:lnTo>
                <a:lnTo>
                  <a:pt x="1444" y="1383"/>
                </a:lnTo>
                <a:lnTo>
                  <a:pt x="1443" y="1387"/>
                </a:lnTo>
                <a:lnTo>
                  <a:pt x="1442" y="1389"/>
                </a:lnTo>
                <a:lnTo>
                  <a:pt x="1441" y="1396"/>
                </a:lnTo>
                <a:lnTo>
                  <a:pt x="1441" y="1402"/>
                </a:lnTo>
                <a:lnTo>
                  <a:pt x="1442" y="1410"/>
                </a:lnTo>
                <a:lnTo>
                  <a:pt x="1444" y="1415"/>
                </a:lnTo>
                <a:lnTo>
                  <a:pt x="1444" y="1417"/>
                </a:lnTo>
                <a:lnTo>
                  <a:pt x="1446" y="1420"/>
                </a:lnTo>
                <a:lnTo>
                  <a:pt x="1446" y="1421"/>
                </a:lnTo>
                <a:lnTo>
                  <a:pt x="1447" y="1424"/>
                </a:lnTo>
                <a:lnTo>
                  <a:pt x="1448" y="1426"/>
                </a:lnTo>
                <a:lnTo>
                  <a:pt x="1449" y="1427"/>
                </a:lnTo>
                <a:lnTo>
                  <a:pt x="1452" y="1429"/>
                </a:lnTo>
                <a:lnTo>
                  <a:pt x="1455" y="1433"/>
                </a:lnTo>
                <a:lnTo>
                  <a:pt x="1456" y="1434"/>
                </a:lnTo>
                <a:lnTo>
                  <a:pt x="1459" y="1437"/>
                </a:lnTo>
                <a:lnTo>
                  <a:pt x="1461" y="1438"/>
                </a:lnTo>
                <a:lnTo>
                  <a:pt x="1463" y="1439"/>
                </a:lnTo>
                <a:lnTo>
                  <a:pt x="1465" y="1439"/>
                </a:lnTo>
                <a:lnTo>
                  <a:pt x="1467" y="1442"/>
                </a:lnTo>
                <a:lnTo>
                  <a:pt x="1472" y="1444"/>
                </a:lnTo>
                <a:lnTo>
                  <a:pt x="1475" y="1444"/>
                </a:lnTo>
                <a:lnTo>
                  <a:pt x="1477" y="1445"/>
                </a:lnTo>
                <a:lnTo>
                  <a:pt x="1478" y="1446"/>
                </a:lnTo>
                <a:lnTo>
                  <a:pt x="1481" y="1446"/>
                </a:lnTo>
                <a:lnTo>
                  <a:pt x="1482" y="1448"/>
                </a:lnTo>
                <a:lnTo>
                  <a:pt x="1484" y="1448"/>
                </a:lnTo>
                <a:lnTo>
                  <a:pt x="1487" y="1449"/>
                </a:lnTo>
                <a:lnTo>
                  <a:pt x="1489" y="1449"/>
                </a:lnTo>
                <a:lnTo>
                  <a:pt x="1492" y="1450"/>
                </a:lnTo>
                <a:lnTo>
                  <a:pt x="1495" y="1450"/>
                </a:lnTo>
                <a:lnTo>
                  <a:pt x="1506" y="1452"/>
                </a:lnTo>
                <a:lnTo>
                  <a:pt x="1512" y="1452"/>
                </a:lnTo>
                <a:lnTo>
                  <a:pt x="1516" y="1452"/>
                </a:lnTo>
                <a:lnTo>
                  <a:pt x="1519" y="1452"/>
                </a:lnTo>
                <a:lnTo>
                  <a:pt x="1527" y="1452"/>
                </a:lnTo>
                <a:lnTo>
                  <a:pt x="1535" y="1452"/>
                </a:lnTo>
                <a:lnTo>
                  <a:pt x="1545" y="1451"/>
                </a:lnTo>
                <a:lnTo>
                  <a:pt x="1547" y="1450"/>
                </a:lnTo>
                <a:lnTo>
                  <a:pt x="1550" y="1450"/>
                </a:lnTo>
                <a:lnTo>
                  <a:pt x="1553" y="1449"/>
                </a:lnTo>
                <a:lnTo>
                  <a:pt x="1556" y="1449"/>
                </a:lnTo>
                <a:lnTo>
                  <a:pt x="1558" y="1448"/>
                </a:lnTo>
                <a:lnTo>
                  <a:pt x="1559" y="1448"/>
                </a:lnTo>
                <a:lnTo>
                  <a:pt x="1562" y="1446"/>
                </a:lnTo>
                <a:lnTo>
                  <a:pt x="1563" y="1446"/>
                </a:lnTo>
                <a:lnTo>
                  <a:pt x="1564" y="1445"/>
                </a:lnTo>
                <a:lnTo>
                  <a:pt x="1566" y="1445"/>
                </a:lnTo>
                <a:lnTo>
                  <a:pt x="1569" y="1444"/>
                </a:lnTo>
                <a:lnTo>
                  <a:pt x="1573" y="1442"/>
                </a:lnTo>
                <a:lnTo>
                  <a:pt x="1576" y="1440"/>
                </a:lnTo>
                <a:lnTo>
                  <a:pt x="1579" y="1439"/>
                </a:lnTo>
                <a:lnTo>
                  <a:pt x="1581" y="1438"/>
                </a:lnTo>
                <a:lnTo>
                  <a:pt x="1582" y="1437"/>
                </a:lnTo>
                <a:lnTo>
                  <a:pt x="1583" y="1434"/>
                </a:lnTo>
                <a:lnTo>
                  <a:pt x="1587" y="1432"/>
                </a:lnTo>
                <a:lnTo>
                  <a:pt x="1592" y="1427"/>
                </a:lnTo>
                <a:lnTo>
                  <a:pt x="1594" y="1424"/>
                </a:lnTo>
                <a:lnTo>
                  <a:pt x="1595" y="1423"/>
                </a:lnTo>
                <a:lnTo>
                  <a:pt x="1595" y="1421"/>
                </a:lnTo>
                <a:lnTo>
                  <a:pt x="1598" y="1418"/>
                </a:lnTo>
                <a:lnTo>
                  <a:pt x="1598" y="1417"/>
                </a:lnTo>
                <a:lnTo>
                  <a:pt x="1599" y="1415"/>
                </a:lnTo>
                <a:lnTo>
                  <a:pt x="1600" y="1411"/>
                </a:lnTo>
                <a:lnTo>
                  <a:pt x="1600" y="1409"/>
                </a:lnTo>
                <a:lnTo>
                  <a:pt x="1602" y="1406"/>
                </a:lnTo>
                <a:lnTo>
                  <a:pt x="1602" y="1400"/>
                </a:lnTo>
                <a:lnTo>
                  <a:pt x="1603" y="1398"/>
                </a:lnTo>
                <a:lnTo>
                  <a:pt x="1603" y="1394"/>
                </a:lnTo>
                <a:lnTo>
                  <a:pt x="1602" y="1389"/>
                </a:lnTo>
                <a:lnTo>
                  <a:pt x="1602" y="1387"/>
                </a:lnTo>
                <a:lnTo>
                  <a:pt x="1597" y="1377"/>
                </a:lnTo>
                <a:lnTo>
                  <a:pt x="1592" y="1372"/>
                </a:lnTo>
                <a:lnTo>
                  <a:pt x="1589" y="1370"/>
                </a:lnTo>
                <a:lnTo>
                  <a:pt x="1582" y="1366"/>
                </a:lnTo>
                <a:lnTo>
                  <a:pt x="1575" y="1362"/>
                </a:lnTo>
                <a:lnTo>
                  <a:pt x="1565" y="1360"/>
                </a:lnTo>
                <a:lnTo>
                  <a:pt x="1562" y="1359"/>
                </a:lnTo>
                <a:lnTo>
                  <a:pt x="1557" y="1357"/>
                </a:lnTo>
                <a:lnTo>
                  <a:pt x="1546" y="1356"/>
                </a:lnTo>
                <a:lnTo>
                  <a:pt x="1536" y="1355"/>
                </a:lnTo>
                <a:lnTo>
                  <a:pt x="1515" y="1355"/>
                </a:lnTo>
                <a:close/>
                <a:moveTo>
                  <a:pt x="4110" y="1217"/>
                </a:moveTo>
                <a:lnTo>
                  <a:pt x="4104" y="1217"/>
                </a:lnTo>
                <a:lnTo>
                  <a:pt x="4098" y="1219"/>
                </a:lnTo>
                <a:lnTo>
                  <a:pt x="4094" y="1219"/>
                </a:lnTo>
                <a:lnTo>
                  <a:pt x="4090" y="1219"/>
                </a:lnTo>
                <a:lnTo>
                  <a:pt x="4088" y="1219"/>
                </a:lnTo>
                <a:lnTo>
                  <a:pt x="4085" y="1221"/>
                </a:lnTo>
                <a:lnTo>
                  <a:pt x="4083" y="1221"/>
                </a:lnTo>
                <a:lnTo>
                  <a:pt x="4062" y="1227"/>
                </a:lnTo>
                <a:lnTo>
                  <a:pt x="4059" y="1228"/>
                </a:lnTo>
                <a:lnTo>
                  <a:pt x="4056" y="1229"/>
                </a:lnTo>
                <a:lnTo>
                  <a:pt x="4054" y="1230"/>
                </a:lnTo>
                <a:lnTo>
                  <a:pt x="4049" y="1233"/>
                </a:lnTo>
                <a:lnTo>
                  <a:pt x="4044" y="1235"/>
                </a:lnTo>
                <a:lnTo>
                  <a:pt x="4043" y="1236"/>
                </a:lnTo>
                <a:lnTo>
                  <a:pt x="4042" y="1238"/>
                </a:lnTo>
                <a:lnTo>
                  <a:pt x="4039" y="1239"/>
                </a:lnTo>
                <a:lnTo>
                  <a:pt x="4038" y="1240"/>
                </a:lnTo>
                <a:lnTo>
                  <a:pt x="4035" y="1244"/>
                </a:lnTo>
                <a:lnTo>
                  <a:pt x="4029" y="1249"/>
                </a:lnTo>
                <a:lnTo>
                  <a:pt x="4027" y="1251"/>
                </a:lnTo>
                <a:lnTo>
                  <a:pt x="4026" y="1254"/>
                </a:lnTo>
                <a:lnTo>
                  <a:pt x="4025" y="1256"/>
                </a:lnTo>
                <a:lnTo>
                  <a:pt x="4024" y="1257"/>
                </a:lnTo>
                <a:lnTo>
                  <a:pt x="4023" y="1260"/>
                </a:lnTo>
                <a:lnTo>
                  <a:pt x="4021" y="1262"/>
                </a:lnTo>
                <a:lnTo>
                  <a:pt x="4021" y="1263"/>
                </a:lnTo>
                <a:lnTo>
                  <a:pt x="4020" y="1266"/>
                </a:lnTo>
                <a:lnTo>
                  <a:pt x="4019" y="1272"/>
                </a:lnTo>
                <a:lnTo>
                  <a:pt x="4018" y="1274"/>
                </a:lnTo>
                <a:lnTo>
                  <a:pt x="4018" y="1278"/>
                </a:lnTo>
                <a:lnTo>
                  <a:pt x="4017" y="1283"/>
                </a:lnTo>
                <a:lnTo>
                  <a:pt x="4017" y="1289"/>
                </a:lnTo>
                <a:lnTo>
                  <a:pt x="4017" y="1293"/>
                </a:lnTo>
                <a:lnTo>
                  <a:pt x="4017" y="1295"/>
                </a:lnTo>
                <a:lnTo>
                  <a:pt x="4017" y="1299"/>
                </a:lnTo>
                <a:lnTo>
                  <a:pt x="4020" y="1308"/>
                </a:lnTo>
                <a:lnTo>
                  <a:pt x="4021" y="1311"/>
                </a:lnTo>
                <a:lnTo>
                  <a:pt x="4023" y="1313"/>
                </a:lnTo>
                <a:lnTo>
                  <a:pt x="4025" y="1316"/>
                </a:lnTo>
                <a:lnTo>
                  <a:pt x="4027" y="1317"/>
                </a:lnTo>
                <a:lnTo>
                  <a:pt x="4029" y="1321"/>
                </a:lnTo>
                <a:lnTo>
                  <a:pt x="4032" y="1323"/>
                </a:lnTo>
                <a:lnTo>
                  <a:pt x="4033" y="1324"/>
                </a:lnTo>
                <a:lnTo>
                  <a:pt x="4036" y="1324"/>
                </a:lnTo>
                <a:lnTo>
                  <a:pt x="4038" y="1326"/>
                </a:lnTo>
                <a:lnTo>
                  <a:pt x="4041" y="1327"/>
                </a:lnTo>
                <a:lnTo>
                  <a:pt x="4050" y="1330"/>
                </a:lnTo>
                <a:lnTo>
                  <a:pt x="4056" y="1330"/>
                </a:lnTo>
                <a:lnTo>
                  <a:pt x="4062" y="1330"/>
                </a:lnTo>
                <a:lnTo>
                  <a:pt x="4068" y="1329"/>
                </a:lnTo>
                <a:lnTo>
                  <a:pt x="4073" y="1328"/>
                </a:lnTo>
                <a:lnTo>
                  <a:pt x="4076" y="1328"/>
                </a:lnTo>
                <a:lnTo>
                  <a:pt x="4078" y="1327"/>
                </a:lnTo>
                <a:lnTo>
                  <a:pt x="4082" y="1324"/>
                </a:lnTo>
                <a:lnTo>
                  <a:pt x="4085" y="1323"/>
                </a:lnTo>
                <a:lnTo>
                  <a:pt x="4087" y="1322"/>
                </a:lnTo>
                <a:lnTo>
                  <a:pt x="4089" y="1321"/>
                </a:lnTo>
                <a:lnTo>
                  <a:pt x="4090" y="1319"/>
                </a:lnTo>
                <a:lnTo>
                  <a:pt x="4096" y="1313"/>
                </a:lnTo>
                <a:lnTo>
                  <a:pt x="4099" y="1312"/>
                </a:lnTo>
                <a:lnTo>
                  <a:pt x="4100" y="1310"/>
                </a:lnTo>
                <a:lnTo>
                  <a:pt x="4101" y="1307"/>
                </a:lnTo>
                <a:lnTo>
                  <a:pt x="4102" y="1306"/>
                </a:lnTo>
                <a:lnTo>
                  <a:pt x="4102" y="1304"/>
                </a:lnTo>
                <a:lnTo>
                  <a:pt x="4105" y="1300"/>
                </a:lnTo>
                <a:lnTo>
                  <a:pt x="4105" y="1299"/>
                </a:lnTo>
                <a:lnTo>
                  <a:pt x="4107" y="1294"/>
                </a:lnTo>
                <a:lnTo>
                  <a:pt x="4107" y="1291"/>
                </a:lnTo>
                <a:lnTo>
                  <a:pt x="4110" y="1283"/>
                </a:lnTo>
                <a:lnTo>
                  <a:pt x="4110" y="1278"/>
                </a:lnTo>
                <a:lnTo>
                  <a:pt x="4110" y="1273"/>
                </a:lnTo>
                <a:lnTo>
                  <a:pt x="4110" y="1267"/>
                </a:lnTo>
                <a:lnTo>
                  <a:pt x="4110" y="1257"/>
                </a:lnTo>
                <a:lnTo>
                  <a:pt x="4110" y="1217"/>
                </a:lnTo>
                <a:close/>
                <a:moveTo>
                  <a:pt x="835" y="1217"/>
                </a:moveTo>
                <a:lnTo>
                  <a:pt x="829" y="1217"/>
                </a:lnTo>
                <a:lnTo>
                  <a:pt x="823" y="1219"/>
                </a:lnTo>
                <a:lnTo>
                  <a:pt x="817" y="1219"/>
                </a:lnTo>
                <a:lnTo>
                  <a:pt x="815" y="1219"/>
                </a:lnTo>
                <a:lnTo>
                  <a:pt x="811" y="1221"/>
                </a:lnTo>
                <a:lnTo>
                  <a:pt x="809" y="1221"/>
                </a:lnTo>
                <a:lnTo>
                  <a:pt x="806" y="1222"/>
                </a:lnTo>
                <a:lnTo>
                  <a:pt x="804" y="1222"/>
                </a:lnTo>
                <a:lnTo>
                  <a:pt x="799" y="1223"/>
                </a:lnTo>
                <a:lnTo>
                  <a:pt x="794" y="1224"/>
                </a:lnTo>
                <a:lnTo>
                  <a:pt x="793" y="1225"/>
                </a:lnTo>
                <a:lnTo>
                  <a:pt x="786" y="1228"/>
                </a:lnTo>
                <a:lnTo>
                  <a:pt x="781" y="1229"/>
                </a:lnTo>
                <a:lnTo>
                  <a:pt x="778" y="1230"/>
                </a:lnTo>
                <a:lnTo>
                  <a:pt x="777" y="1232"/>
                </a:lnTo>
                <a:lnTo>
                  <a:pt x="774" y="1233"/>
                </a:lnTo>
                <a:lnTo>
                  <a:pt x="771" y="1234"/>
                </a:lnTo>
                <a:lnTo>
                  <a:pt x="766" y="1236"/>
                </a:lnTo>
                <a:lnTo>
                  <a:pt x="765" y="1238"/>
                </a:lnTo>
                <a:lnTo>
                  <a:pt x="764" y="1239"/>
                </a:lnTo>
                <a:lnTo>
                  <a:pt x="763" y="1240"/>
                </a:lnTo>
                <a:lnTo>
                  <a:pt x="758" y="1244"/>
                </a:lnTo>
                <a:lnTo>
                  <a:pt x="755" y="1246"/>
                </a:lnTo>
                <a:lnTo>
                  <a:pt x="752" y="1250"/>
                </a:lnTo>
                <a:lnTo>
                  <a:pt x="751" y="1251"/>
                </a:lnTo>
                <a:lnTo>
                  <a:pt x="749" y="1254"/>
                </a:lnTo>
                <a:lnTo>
                  <a:pt x="748" y="1255"/>
                </a:lnTo>
                <a:lnTo>
                  <a:pt x="748" y="1257"/>
                </a:lnTo>
                <a:lnTo>
                  <a:pt x="746" y="1262"/>
                </a:lnTo>
                <a:lnTo>
                  <a:pt x="745" y="1263"/>
                </a:lnTo>
                <a:lnTo>
                  <a:pt x="743" y="1267"/>
                </a:lnTo>
                <a:lnTo>
                  <a:pt x="743" y="1269"/>
                </a:lnTo>
                <a:lnTo>
                  <a:pt x="742" y="1272"/>
                </a:lnTo>
                <a:lnTo>
                  <a:pt x="742" y="1274"/>
                </a:lnTo>
                <a:lnTo>
                  <a:pt x="741" y="1278"/>
                </a:lnTo>
                <a:lnTo>
                  <a:pt x="741" y="1283"/>
                </a:lnTo>
                <a:lnTo>
                  <a:pt x="740" y="1289"/>
                </a:lnTo>
                <a:lnTo>
                  <a:pt x="740" y="1293"/>
                </a:lnTo>
                <a:lnTo>
                  <a:pt x="740" y="1296"/>
                </a:lnTo>
                <a:lnTo>
                  <a:pt x="741" y="1300"/>
                </a:lnTo>
                <a:lnTo>
                  <a:pt x="741" y="1302"/>
                </a:lnTo>
                <a:lnTo>
                  <a:pt x="743" y="1307"/>
                </a:lnTo>
                <a:lnTo>
                  <a:pt x="745" y="1311"/>
                </a:lnTo>
                <a:lnTo>
                  <a:pt x="747" y="1315"/>
                </a:lnTo>
                <a:lnTo>
                  <a:pt x="748" y="1316"/>
                </a:lnTo>
                <a:lnTo>
                  <a:pt x="749" y="1317"/>
                </a:lnTo>
                <a:lnTo>
                  <a:pt x="752" y="1321"/>
                </a:lnTo>
                <a:lnTo>
                  <a:pt x="753" y="1322"/>
                </a:lnTo>
                <a:lnTo>
                  <a:pt x="755" y="1323"/>
                </a:lnTo>
                <a:lnTo>
                  <a:pt x="757" y="1324"/>
                </a:lnTo>
                <a:lnTo>
                  <a:pt x="759" y="1326"/>
                </a:lnTo>
                <a:lnTo>
                  <a:pt x="761" y="1327"/>
                </a:lnTo>
                <a:lnTo>
                  <a:pt x="764" y="1328"/>
                </a:lnTo>
                <a:lnTo>
                  <a:pt x="766" y="1329"/>
                </a:lnTo>
                <a:lnTo>
                  <a:pt x="770" y="1330"/>
                </a:lnTo>
                <a:lnTo>
                  <a:pt x="774" y="1330"/>
                </a:lnTo>
                <a:lnTo>
                  <a:pt x="778" y="1332"/>
                </a:lnTo>
                <a:lnTo>
                  <a:pt x="781" y="1332"/>
                </a:lnTo>
                <a:lnTo>
                  <a:pt x="786" y="1332"/>
                </a:lnTo>
                <a:lnTo>
                  <a:pt x="792" y="1330"/>
                </a:lnTo>
                <a:lnTo>
                  <a:pt x="794" y="1330"/>
                </a:lnTo>
                <a:lnTo>
                  <a:pt x="797" y="1330"/>
                </a:lnTo>
                <a:lnTo>
                  <a:pt x="799" y="1329"/>
                </a:lnTo>
                <a:lnTo>
                  <a:pt x="801" y="1328"/>
                </a:lnTo>
                <a:lnTo>
                  <a:pt x="805" y="1327"/>
                </a:lnTo>
                <a:lnTo>
                  <a:pt x="807" y="1326"/>
                </a:lnTo>
                <a:lnTo>
                  <a:pt x="811" y="1323"/>
                </a:lnTo>
                <a:lnTo>
                  <a:pt x="812" y="1322"/>
                </a:lnTo>
                <a:lnTo>
                  <a:pt x="813" y="1321"/>
                </a:lnTo>
                <a:lnTo>
                  <a:pt x="817" y="1318"/>
                </a:lnTo>
                <a:lnTo>
                  <a:pt x="821" y="1315"/>
                </a:lnTo>
                <a:lnTo>
                  <a:pt x="822" y="1313"/>
                </a:lnTo>
                <a:lnTo>
                  <a:pt x="824" y="1311"/>
                </a:lnTo>
                <a:lnTo>
                  <a:pt x="826" y="1310"/>
                </a:lnTo>
                <a:lnTo>
                  <a:pt x="827" y="1307"/>
                </a:lnTo>
                <a:lnTo>
                  <a:pt x="827" y="1306"/>
                </a:lnTo>
                <a:lnTo>
                  <a:pt x="830" y="1300"/>
                </a:lnTo>
                <a:lnTo>
                  <a:pt x="833" y="1293"/>
                </a:lnTo>
                <a:lnTo>
                  <a:pt x="834" y="1287"/>
                </a:lnTo>
                <a:lnTo>
                  <a:pt x="834" y="1280"/>
                </a:lnTo>
                <a:lnTo>
                  <a:pt x="835" y="1266"/>
                </a:lnTo>
                <a:lnTo>
                  <a:pt x="835" y="1217"/>
                </a:lnTo>
                <a:close/>
                <a:moveTo>
                  <a:pt x="1172" y="1208"/>
                </a:moveTo>
                <a:lnTo>
                  <a:pt x="1177" y="1208"/>
                </a:lnTo>
                <a:lnTo>
                  <a:pt x="1181" y="1207"/>
                </a:lnTo>
                <a:lnTo>
                  <a:pt x="1187" y="1205"/>
                </a:lnTo>
                <a:lnTo>
                  <a:pt x="1192" y="1205"/>
                </a:lnTo>
                <a:lnTo>
                  <a:pt x="1201" y="1202"/>
                </a:lnTo>
                <a:lnTo>
                  <a:pt x="1206" y="1201"/>
                </a:lnTo>
                <a:lnTo>
                  <a:pt x="1211" y="1200"/>
                </a:lnTo>
                <a:lnTo>
                  <a:pt x="1214" y="1200"/>
                </a:lnTo>
                <a:lnTo>
                  <a:pt x="1216" y="1199"/>
                </a:lnTo>
                <a:lnTo>
                  <a:pt x="1218" y="1199"/>
                </a:lnTo>
                <a:lnTo>
                  <a:pt x="1221" y="1197"/>
                </a:lnTo>
                <a:lnTo>
                  <a:pt x="1227" y="1196"/>
                </a:lnTo>
                <a:lnTo>
                  <a:pt x="1234" y="1194"/>
                </a:lnTo>
                <a:lnTo>
                  <a:pt x="1249" y="1190"/>
                </a:lnTo>
                <a:lnTo>
                  <a:pt x="1256" y="1189"/>
                </a:lnTo>
                <a:lnTo>
                  <a:pt x="1274" y="1184"/>
                </a:lnTo>
                <a:lnTo>
                  <a:pt x="1281" y="1183"/>
                </a:lnTo>
                <a:lnTo>
                  <a:pt x="1296" y="1178"/>
                </a:lnTo>
                <a:lnTo>
                  <a:pt x="1297" y="1177"/>
                </a:lnTo>
                <a:lnTo>
                  <a:pt x="1298" y="1167"/>
                </a:lnTo>
                <a:lnTo>
                  <a:pt x="1298" y="1161"/>
                </a:lnTo>
                <a:lnTo>
                  <a:pt x="1295" y="1149"/>
                </a:lnTo>
                <a:lnTo>
                  <a:pt x="1293" y="1146"/>
                </a:lnTo>
                <a:lnTo>
                  <a:pt x="1292" y="1144"/>
                </a:lnTo>
                <a:lnTo>
                  <a:pt x="1292" y="1143"/>
                </a:lnTo>
                <a:lnTo>
                  <a:pt x="1291" y="1140"/>
                </a:lnTo>
                <a:lnTo>
                  <a:pt x="1288" y="1138"/>
                </a:lnTo>
                <a:lnTo>
                  <a:pt x="1288" y="1135"/>
                </a:lnTo>
                <a:lnTo>
                  <a:pt x="1287" y="1134"/>
                </a:lnTo>
                <a:lnTo>
                  <a:pt x="1286" y="1132"/>
                </a:lnTo>
                <a:lnTo>
                  <a:pt x="1285" y="1130"/>
                </a:lnTo>
                <a:lnTo>
                  <a:pt x="1284" y="1129"/>
                </a:lnTo>
                <a:lnTo>
                  <a:pt x="1280" y="1125"/>
                </a:lnTo>
                <a:lnTo>
                  <a:pt x="1274" y="1119"/>
                </a:lnTo>
                <a:lnTo>
                  <a:pt x="1273" y="1117"/>
                </a:lnTo>
                <a:lnTo>
                  <a:pt x="1270" y="1117"/>
                </a:lnTo>
                <a:lnTo>
                  <a:pt x="1269" y="1116"/>
                </a:lnTo>
                <a:lnTo>
                  <a:pt x="1267" y="1114"/>
                </a:lnTo>
                <a:lnTo>
                  <a:pt x="1262" y="1112"/>
                </a:lnTo>
                <a:lnTo>
                  <a:pt x="1259" y="1112"/>
                </a:lnTo>
                <a:lnTo>
                  <a:pt x="1258" y="1111"/>
                </a:lnTo>
                <a:lnTo>
                  <a:pt x="1257" y="1111"/>
                </a:lnTo>
                <a:lnTo>
                  <a:pt x="1255" y="1110"/>
                </a:lnTo>
                <a:lnTo>
                  <a:pt x="1251" y="1110"/>
                </a:lnTo>
                <a:lnTo>
                  <a:pt x="1246" y="1108"/>
                </a:lnTo>
                <a:lnTo>
                  <a:pt x="1238" y="1108"/>
                </a:lnTo>
                <a:lnTo>
                  <a:pt x="1233" y="1110"/>
                </a:lnTo>
                <a:lnTo>
                  <a:pt x="1230" y="1110"/>
                </a:lnTo>
                <a:lnTo>
                  <a:pt x="1229" y="1111"/>
                </a:lnTo>
                <a:lnTo>
                  <a:pt x="1224" y="1112"/>
                </a:lnTo>
                <a:lnTo>
                  <a:pt x="1222" y="1113"/>
                </a:lnTo>
                <a:lnTo>
                  <a:pt x="1218" y="1114"/>
                </a:lnTo>
                <a:lnTo>
                  <a:pt x="1215" y="1117"/>
                </a:lnTo>
                <a:lnTo>
                  <a:pt x="1212" y="1118"/>
                </a:lnTo>
                <a:lnTo>
                  <a:pt x="1210" y="1119"/>
                </a:lnTo>
                <a:lnTo>
                  <a:pt x="1209" y="1121"/>
                </a:lnTo>
                <a:lnTo>
                  <a:pt x="1206" y="1123"/>
                </a:lnTo>
                <a:lnTo>
                  <a:pt x="1203" y="1127"/>
                </a:lnTo>
                <a:lnTo>
                  <a:pt x="1198" y="1132"/>
                </a:lnTo>
                <a:lnTo>
                  <a:pt x="1195" y="1134"/>
                </a:lnTo>
                <a:lnTo>
                  <a:pt x="1193" y="1136"/>
                </a:lnTo>
                <a:lnTo>
                  <a:pt x="1192" y="1139"/>
                </a:lnTo>
                <a:lnTo>
                  <a:pt x="1191" y="1140"/>
                </a:lnTo>
                <a:lnTo>
                  <a:pt x="1189" y="1143"/>
                </a:lnTo>
                <a:lnTo>
                  <a:pt x="1186" y="1150"/>
                </a:lnTo>
                <a:lnTo>
                  <a:pt x="1182" y="1156"/>
                </a:lnTo>
                <a:lnTo>
                  <a:pt x="1180" y="1163"/>
                </a:lnTo>
                <a:lnTo>
                  <a:pt x="1177" y="1172"/>
                </a:lnTo>
                <a:lnTo>
                  <a:pt x="1176" y="1180"/>
                </a:lnTo>
                <a:lnTo>
                  <a:pt x="1174" y="1189"/>
                </a:lnTo>
                <a:lnTo>
                  <a:pt x="1174" y="1199"/>
                </a:lnTo>
                <a:lnTo>
                  <a:pt x="1172" y="1208"/>
                </a:lnTo>
                <a:close/>
                <a:moveTo>
                  <a:pt x="2587" y="1105"/>
                </a:moveTo>
                <a:lnTo>
                  <a:pt x="2585" y="1105"/>
                </a:lnTo>
                <a:lnTo>
                  <a:pt x="2583" y="1106"/>
                </a:lnTo>
                <a:lnTo>
                  <a:pt x="2578" y="1106"/>
                </a:lnTo>
                <a:lnTo>
                  <a:pt x="2566" y="1111"/>
                </a:lnTo>
                <a:lnTo>
                  <a:pt x="2562" y="1113"/>
                </a:lnTo>
                <a:lnTo>
                  <a:pt x="2560" y="1114"/>
                </a:lnTo>
                <a:lnTo>
                  <a:pt x="2559" y="1116"/>
                </a:lnTo>
                <a:lnTo>
                  <a:pt x="2556" y="1117"/>
                </a:lnTo>
                <a:lnTo>
                  <a:pt x="2553" y="1121"/>
                </a:lnTo>
                <a:lnTo>
                  <a:pt x="2548" y="1125"/>
                </a:lnTo>
                <a:lnTo>
                  <a:pt x="2544" y="1129"/>
                </a:lnTo>
                <a:lnTo>
                  <a:pt x="2541" y="1134"/>
                </a:lnTo>
                <a:lnTo>
                  <a:pt x="2535" y="1145"/>
                </a:lnTo>
                <a:lnTo>
                  <a:pt x="2530" y="1156"/>
                </a:lnTo>
                <a:lnTo>
                  <a:pt x="2530" y="1160"/>
                </a:lnTo>
                <a:lnTo>
                  <a:pt x="2529" y="1161"/>
                </a:lnTo>
                <a:lnTo>
                  <a:pt x="2529" y="1162"/>
                </a:lnTo>
                <a:lnTo>
                  <a:pt x="2527" y="1164"/>
                </a:lnTo>
                <a:lnTo>
                  <a:pt x="2527" y="1166"/>
                </a:lnTo>
                <a:lnTo>
                  <a:pt x="2526" y="1171"/>
                </a:lnTo>
                <a:lnTo>
                  <a:pt x="2525" y="1173"/>
                </a:lnTo>
                <a:lnTo>
                  <a:pt x="2525" y="1175"/>
                </a:lnTo>
                <a:lnTo>
                  <a:pt x="2524" y="1178"/>
                </a:lnTo>
                <a:lnTo>
                  <a:pt x="2524" y="1180"/>
                </a:lnTo>
                <a:lnTo>
                  <a:pt x="2523" y="1184"/>
                </a:lnTo>
                <a:lnTo>
                  <a:pt x="2523" y="1188"/>
                </a:lnTo>
                <a:lnTo>
                  <a:pt x="2521" y="1190"/>
                </a:lnTo>
                <a:lnTo>
                  <a:pt x="2521" y="1195"/>
                </a:lnTo>
                <a:lnTo>
                  <a:pt x="2520" y="1211"/>
                </a:lnTo>
                <a:lnTo>
                  <a:pt x="2520" y="1217"/>
                </a:lnTo>
                <a:lnTo>
                  <a:pt x="2519" y="1236"/>
                </a:lnTo>
                <a:lnTo>
                  <a:pt x="2520" y="1245"/>
                </a:lnTo>
                <a:lnTo>
                  <a:pt x="2520" y="1250"/>
                </a:lnTo>
                <a:lnTo>
                  <a:pt x="2525" y="1273"/>
                </a:lnTo>
                <a:lnTo>
                  <a:pt x="2526" y="1278"/>
                </a:lnTo>
                <a:lnTo>
                  <a:pt x="2526" y="1279"/>
                </a:lnTo>
                <a:lnTo>
                  <a:pt x="2527" y="1280"/>
                </a:lnTo>
                <a:lnTo>
                  <a:pt x="2527" y="1283"/>
                </a:lnTo>
                <a:lnTo>
                  <a:pt x="2529" y="1285"/>
                </a:lnTo>
                <a:lnTo>
                  <a:pt x="2530" y="1289"/>
                </a:lnTo>
                <a:lnTo>
                  <a:pt x="2531" y="1291"/>
                </a:lnTo>
                <a:lnTo>
                  <a:pt x="2533" y="1295"/>
                </a:lnTo>
                <a:lnTo>
                  <a:pt x="2535" y="1300"/>
                </a:lnTo>
                <a:lnTo>
                  <a:pt x="2537" y="1304"/>
                </a:lnTo>
                <a:lnTo>
                  <a:pt x="2538" y="1306"/>
                </a:lnTo>
                <a:lnTo>
                  <a:pt x="2539" y="1307"/>
                </a:lnTo>
                <a:lnTo>
                  <a:pt x="2541" y="1308"/>
                </a:lnTo>
                <a:lnTo>
                  <a:pt x="2543" y="1311"/>
                </a:lnTo>
                <a:lnTo>
                  <a:pt x="2546" y="1313"/>
                </a:lnTo>
                <a:lnTo>
                  <a:pt x="2549" y="1317"/>
                </a:lnTo>
                <a:lnTo>
                  <a:pt x="2553" y="1322"/>
                </a:lnTo>
                <a:lnTo>
                  <a:pt x="2561" y="1327"/>
                </a:lnTo>
                <a:lnTo>
                  <a:pt x="2565" y="1329"/>
                </a:lnTo>
                <a:lnTo>
                  <a:pt x="2570" y="1332"/>
                </a:lnTo>
                <a:lnTo>
                  <a:pt x="2578" y="1334"/>
                </a:lnTo>
                <a:lnTo>
                  <a:pt x="2581" y="1334"/>
                </a:lnTo>
                <a:lnTo>
                  <a:pt x="2588" y="1335"/>
                </a:lnTo>
                <a:lnTo>
                  <a:pt x="2591" y="1335"/>
                </a:lnTo>
                <a:lnTo>
                  <a:pt x="2601" y="1334"/>
                </a:lnTo>
                <a:lnTo>
                  <a:pt x="2604" y="1334"/>
                </a:lnTo>
                <a:lnTo>
                  <a:pt x="2605" y="1333"/>
                </a:lnTo>
                <a:lnTo>
                  <a:pt x="2607" y="1333"/>
                </a:lnTo>
                <a:lnTo>
                  <a:pt x="2608" y="1332"/>
                </a:lnTo>
                <a:lnTo>
                  <a:pt x="2614" y="1329"/>
                </a:lnTo>
                <a:lnTo>
                  <a:pt x="2618" y="1327"/>
                </a:lnTo>
                <a:lnTo>
                  <a:pt x="2619" y="1326"/>
                </a:lnTo>
                <a:lnTo>
                  <a:pt x="2622" y="1324"/>
                </a:lnTo>
                <a:lnTo>
                  <a:pt x="2623" y="1323"/>
                </a:lnTo>
                <a:lnTo>
                  <a:pt x="2625" y="1321"/>
                </a:lnTo>
                <a:lnTo>
                  <a:pt x="2630" y="1316"/>
                </a:lnTo>
                <a:lnTo>
                  <a:pt x="2633" y="1315"/>
                </a:lnTo>
                <a:lnTo>
                  <a:pt x="2635" y="1311"/>
                </a:lnTo>
                <a:lnTo>
                  <a:pt x="2636" y="1310"/>
                </a:lnTo>
                <a:lnTo>
                  <a:pt x="2636" y="1307"/>
                </a:lnTo>
                <a:lnTo>
                  <a:pt x="2637" y="1306"/>
                </a:lnTo>
                <a:lnTo>
                  <a:pt x="2640" y="1304"/>
                </a:lnTo>
                <a:lnTo>
                  <a:pt x="2641" y="1301"/>
                </a:lnTo>
                <a:lnTo>
                  <a:pt x="2642" y="1300"/>
                </a:lnTo>
                <a:lnTo>
                  <a:pt x="2643" y="1298"/>
                </a:lnTo>
                <a:lnTo>
                  <a:pt x="2645" y="1295"/>
                </a:lnTo>
                <a:lnTo>
                  <a:pt x="2646" y="1293"/>
                </a:lnTo>
                <a:lnTo>
                  <a:pt x="2647" y="1289"/>
                </a:lnTo>
                <a:lnTo>
                  <a:pt x="2648" y="1288"/>
                </a:lnTo>
                <a:lnTo>
                  <a:pt x="2649" y="1283"/>
                </a:lnTo>
                <a:lnTo>
                  <a:pt x="2656" y="1262"/>
                </a:lnTo>
                <a:lnTo>
                  <a:pt x="2657" y="1250"/>
                </a:lnTo>
                <a:lnTo>
                  <a:pt x="2658" y="1246"/>
                </a:lnTo>
                <a:lnTo>
                  <a:pt x="2658" y="1239"/>
                </a:lnTo>
                <a:lnTo>
                  <a:pt x="2659" y="1228"/>
                </a:lnTo>
                <a:lnTo>
                  <a:pt x="2659" y="1225"/>
                </a:lnTo>
                <a:lnTo>
                  <a:pt x="2659" y="1221"/>
                </a:lnTo>
                <a:lnTo>
                  <a:pt x="2659" y="1213"/>
                </a:lnTo>
                <a:lnTo>
                  <a:pt x="2659" y="1207"/>
                </a:lnTo>
                <a:lnTo>
                  <a:pt x="2659" y="1202"/>
                </a:lnTo>
                <a:lnTo>
                  <a:pt x="2658" y="1196"/>
                </a:lnTo>
                <a:lnTo>
                  <a:pt x="2657" y="1188"/>
                </a:lnTo>
                <a:lnTo>
                  <a:pt x="2653" y="1168"/>
                </a:lnTo>
                <a:lnTo>
                  <a:pt x="2652" y="1163"/>
                </a:lnTo>
                <a:lnTo>
                  <a:pt x="2651" y="1162"/>
                </a:lnTo>
                <a:lnTo>
                  <a:pt x="2651" y="1161"/>
                </a:lnTo>
                <a:lnTo>
                  <a:pt x="2651" y="1158"/>
                </a:lnTo>
                <a:lnTo>
                  <a:pt x="2649" y="1157"/>
                </a:lnTo>
                <a:lnTo>
                  <a:pt x="2648" y="1152"/>
                </a:lnTo>
                <a:lnTo>
                  <a:pt x="2647" y="1150"/>
                </a:lnTo>
                <a:lnTo>
                  <a:pt x="2646" y="1147"/>
                </a:lnTo>
                <a:lnTo>
                  <a:pt x="2645" y="1145"/>
                </a:lnTo>
                <a:lnTo>
                  <a:pt x="2643" y="1143"/>
                </a:lnTo>
                <a:lnTo>
                  <a:pt x="2641" y="1139"/>
                </a:lnTo>
                <a:lnTo>
                  <a:pt x="2640" y="1135"/>
                </a:lnTo>
                <a:lnTo>
                  <a:pt x="2639" y="1134"/>
                </a:lnTo>
                <a:lnTo>
                  <a:pt x="2637" y="1132"/>
                </a:lnTo>
                <a:lnTo>
                  <a:pt x="2636" y="1130"/>
                </a:lnTo>
                <a:lnTo>
                  <a:pt x="2635" y="1129"/>
                </a:lnTo>
                <a:lnTo>
                  <a:pt x="2630" y="1124"/>
                </a:lnTo>
                <a:lnTo>
                  <a:pt x="2627" y="1119"/>
                </a:lnTo>
                <a:lnTo>
                  <a:pt x="2622" y="1116"/>
                </a:lnTo>
                <a:lnTo>
                  <a:pt x="2616" y="1112"/>
                </a:lnTo>
                <a:lnTo>
                  <a:pt x="2610" y="1108"/>
                </a:lnTo>
                <a:lnTo>
                  <a:pt x="2604" y="1106"/>
                </a:lnTo>
                <a:lnTo>
                  <a:pt x="2595" y="1105"/>
                </a:lnTo>
                <a:lnTo>
                  <a:pt x="2591" y="1105"/>
                </a:lnTo>
                <a:lnTo>
                  <a:pt x="2587" y="1105"/>
                </a:lnTo>
                <a:close/>
                <a:moveTo>
                  <a:pt x="1495" y="1105"/>
                </a:moveTo>
                <a:lnTo>
                  <a:pt x="1490" y="1105"/>
                </a:lnTo>
                <a:lnTo>
                  <a:pt x="1479" y="1110"/>
                </a:lnTo>
                <a:lnTo>
                  <a:pt x="1477" y="1111"/>
                </a:lnTo>
                <a:lnTo>
                  <a:pt x="1476" y="1113"/>
                </a:lnTo>
                <a:lnTo>
                  <a:pt x="1473" y="1116"/>
                </a:lnTo>
                <a:lnTo>
                  <a:pt x="1470" y="1118"/>
                </a:lnTo>
                <a:lnTo>
                  <a:pt x="1469" y="1119"/>
                </a:lnTo>
                <a:lnTo>
                  <a:pt x="1466" y="1122"/>
                </a:lnTo>
                <a:lnTo>
                  <a:pt x="1464" y="1124"/>
                </a:lnTo>
                <a:lnTo>
                  <a:pt x="1463" y="1125"/>
                </a:lnTo>
                <a:lnTo>
                  <a:pt x="1461" y="1129"/>
                </a:lnTo>
                <a:lnTo>
                  <a:pt x="1460" y="1134"/>
                </a:lnTo>
                <a:lnTo>
                  <a:pt x="1459" y="1135"/>
                </a:lnTo>
                <a:lnTo>
                  <a:pt x="1456" y="1143"/>
                </a:lnTo>
                <a:lnTo>
                  <a:pt x="1455" y="1147"/>
                </a:lnTo>
                <a:lnTo>
                  <a:pt x="1455" y="1152"/>
                </a:lnTo>
                <a:lnTo>
                  <a:pt x="1454" y="1163"/>
                </a:lnTo>
                <a:lnTo>
                  <a:pt x="1454" y="1169"/>
                </a:lnTo>
                <a:lnTo>
                  <a:pt x="1454" y="1173"/>
                </a:lnTo>
                <a:lnTo>
                  <a:pt x="1454" y="1175"/>
                </a:lnTo>
                <a:lnTo>
                  <a:pt x="1454" y="1180"/>
                </a:lnTo>
                <a:lnTo>
                  <a:pt x="1455" y="1185"/>
                </a:lnTo>
                <a:lnTo>
                  <a:pt x="1455" y="1188"/>
                </a:lnTo>
                <a:lnTo>
                  <a:pt x="1456" y="1191"/>
                </a:lnTo>
                <a:lnTo>
                  <a:pt x="1458" y="1196"/>
                </a:lnTo>
                <a:lnTo>
                  <a:pt x="1459" y="1201"/>
                </a:lnTo>
                <a:lnTo>
                  <a:pt x="1459" y="1202"/>
                </a:lnTo>
                <a:lnTo>
                  <a:pt x="1460" y="1205"/>
                </a:lnTo>
                <a:lnTo>
                  <a:pt x="1460" y="1206"/>
                </a:lnTo>
                <a:lnTo>
                  <a:pt x="1461" y="1210"/>
                </a:lnTo>
                <a:lnTo>
                  <a:pt x="1463" y="1212"/>
                </a:lnTo>
                <a:lnTo>
                  <a:pt x="1464" y="1215"/>
                </a:lnTo>
                <a:lnTo>
                  <a:pt x="1464" y="1217"/>
                </a:lnTo>
                <a:lnTo>
                  <a:pt x="1465" y="1219"/>
                </a:lnTo>
                <a:lnTo>
                  <a:pt x="1466" y="1221"/>
                </a:lnTo>
                <a:lnTo>
                  <a:pt x="1469" y="1225"/>
                </a:lnTo>
                <a:lnTo>
                  <a:pt x="1470" y="1227"/>
                </a:lnTo>
                <a:lnTo>
                  <a:pt x="1471" y="1229"/>
                </a:lnTo>
                <a:lnTo>
                  <a:pt x="1472" y="1230"/>
                </a:lnTo>
                <a:lnTo>
                  <a:pt x="1475" y="1232"/>
                </a:lnTo>
                <a:lnTo>
                  <a:pt x="1477" y="1235"/>
                </a:lnTo>
                <a:lnTo>
                  <a:pt x="1478" y="1236"/>
                </a:lnTo>
                <a:lnTo>
                  <a:pt x="1479" y="1239"/>
                </a:lnTo>
                <a:lnTo>
                  <a:pt x="1483" y="1243"/>
                </a:lnTo>
                <a:lnTo>
                  <a:pt x="1485" y="1244"/>
                </a:lnTo>
                <a:lnTo>
                  <a:pt x="1487" y="1245"/>
                </a:lnTo>
                <a:lnTo>
                  <a:pt x="1489" y="1246"/>
                </a:lnTo>
                <a:lnTo>
                  <a:pt x="1490" y="1246"/>
                </a:lnTo>
                <a:lnTo>
                  <a:pt x="1493" y="1247"/>
                </a:lnTo>
                <a:lnTo>
                  <a:pt x="1495" y="1249"/>
                </a:lnTo>
                <a:lnTo>
                  <a:pt x="1498" y="1249"/>
                </a:lnTo>
                <a:lnTo>
                  <a:pt x="1500" y="1249"/>
                </a:lnTo>
                <a:lnTo>
                  <a:pt x="1505" y="1250"/>
                </a:lnTo>
                <a:lnTo>
                  <a:pt x="1507" y="1250"/>
                </a:lnTo>
                <a:lnTo>
                  <a:pt x="1510" y="1250"/>
                </a:lnTo>
                <a:lnTo>
                  <a:pt x="1517" y="1249"/>
                </a:lnTo>
                <a:lnTo>
                  <a:pt x="1519" y="1249"/>
                </a:lnTo>
                <a:lnTo>
                  <a:pt x="1521" y="1249"/>
                </a:lnTo>
                <a:lnTo>
                  <a:pt x="1522" y="1247"/>
                </a:lnTo>
                <a:lnTo>
                  <a:pt x="1524" y="1246"/>
                </a:lnTo>
                <a:lnTo>
                  <a:pt x="1527" y="1245"/>
                </a:lnTo>
                <a:lnTo>
                  <a:pt x="1528" y="1244"/>
                </a:lnTo>
                <a:lnTo>
                  <a:pt x="1530" y="1241"/>
                </a:lnTo>
                <a:lnTo>
                  <a:pt x="1534" y="1239"/>
                </a:lnTo>
                <a:lnTo>
                  <a:pt x="1537" y="1235"/>
                </a:lnTo>
                <a:lnTo>
                  <a:pt x="1539" y="1234"/>
                </a:lnTo>
                <a:lnTo>
                  <a:pt x="1540" y="1232"/>
                </a:lnTo>
                <a:lnTo>
                  <a:pt x="1541" y="1230"/>
                </a:lnTo>
                <a:lnTo>
                  <a:pt x="1542" y="1227"/>
                </a:lnTo>
                <a:lnTo>
                  <a:pt x="1545" y="1222"/>
                </a:lnTo>
                <a:lnTo>
                  <a:pt x="1546" y="1219"/>
                </a:lnTo>
                <a:lnTo>
                  <a:pt x="1547" y="1215"/>
                </a:lnTo>
                <a:lnTo>
                  <a:pt x="1548" y="1213"/>
                </a:lnTo>
                <a:lnTo>
                  <a:pt x="1548" y="1207"/>
                </a:lnTo>
                <a:lnTo>
                  <a:pt x="1550" y="1201"/>
                </a:lnTo>
                <a:lnTo>
                  <a:pt x="1551" y="1194"/>
                </a:lnTo>
                <a:lnTo>
                  <a:pt x="1551" y="1185"/>
                </a:lnTo>
                <a:lnTo>
                  <a:pt x="1551" y="1182"/>
                </a:lnTo>
                <a:lnTo>
                  <a:pt x="1550" y="1178"/>
                </a:lnTo>
                <a:lnTo>
                  <a:pt x="1550" y="1172"/>
                </a:lnTo>
                <a:lnTo>
                  <a:pt x="1550" y="1167"/>
                </a:lnTo>
                <a:lnTo>
                  <a:pt x="1548" y="1163"/>
                </a:lnTo>
                <a:lnTo>
                  <a:pt x="1548" y="1161"/>
                </a:lnTo>
                <a:lnTo>
                  <a:pt x="1547" y="1155"/>
                </a:lnTo>
                <a:lnTo>
                  <a:pt x="1547" y="1152"/>
                </a:lnTo>
                <a:lnTo>
                  <a:pt x="1546" y="1151"/>
                </a:lnTo>
                <a:lnTo>
                  <a:pt x="1546" y="1149"/>
                </a:lnTo>
                <a:lnTo>
                  <a:pt x="1545" y="1147"/>
                </a:lnTo>
                <a:lnTo>
                  <a:pt x="1545" y="1146"/>
                </a:lnTo>
                <a:lnTo>
                  <a:pt x="1544" y="1143"/>
                </a:lnTo>
                <a:lnTo>
                  <a:pt x="1542" y="1140"/>
                </a:lnTo>
                <a:lnTo>
                  <a:pt x="1541" y="1138"/>
                </a:lnTo>
                <a:lnTo>
                  <a:pt x="1540" y="1135"/>
                </a:lnTo>
                <a:lnTo>
                  <a:pt x="1539" y="1134"/>
                </a:lnTo>
                <a:lnTo>
                  <a:pt x="1537" y="1130"/>
                </a:lnTo>
                <a:lnTo>
                  <a:pt x="1536" y="1129"/>
                </a:lnTo>
                <a:lnTo>
                  <a:pt x="1535" y="1127"/>
                </a:lnTo>
                <a:lnTo>
                  <a:pt x="1534" y="1125"/>
                </a:lnTo>
                <a:lnTo>
                  <a:pt x="1533" y="1124"/>
                </a:lnTo>
                <a:lnTo>
                  <a:pt x="1529" y="1121"/>
                </a:lnTo>
                <a:lnTo>
                  <a:pt x="1525" y="1117"/>
                </a:lnTo>
                <a:lnTo>
                  <a:pt x="1522" y="1113"/>
                </a:lnTo>
                <a:lnTo>
                  <a:pt x="1517" y="1111"/>
                </a:lnTo>
                <a:lnTo>
                  <a:pt x="1512" y="1108"/>
                </a:lnTo>
                <a:lnTo>
                  <a:pt x="1507" y="1106"/>
                </a:lnTo>
                <a:lnTo>
                  <a:pt x="1501" y="1105"/>
                </a:lnTo>
                <a:lnTo>
                  <a:pt x="1495" y="1105"/>
                </a:lnTo>
                <a:close/>
                <a:moveTo>
                  <a:pt x="1773" y="1477"/>
                </a:moveTo>
                <a:lnTo>
                  <a:pt x="1724" y="1477"/>
                </a:lnTo>
                <a:lnTo>
                  <a:pt x="1719" y="1477"/>
                </a:lnTo>
                <a:lnTo>
                  <a:pt x="1713" y="1477"/>
                </a:lnTo>
                <a:lnTo>
                  <a:pt x="1710" y="1476"/>
                </a:lnTo>
                <a:lnTo>
                  <a:pt x="1709" y="1474"/>
                </a:lnTo>
                <a:lnTo>
                  <a:pt x="1707" y="1473"/>
                </a:lnTo>
                <a:lnTo>
                  <a:pt x="1707" y="1471"/>
                </a:lnTo>
                <a:lnTo>
                  <a:pt x="1705" y="1467"/>
                </a:lnTo>
                <a:lnTo>
                  <a:pt x="1705" y="1463"/>
                </a:lnTo>
                <a:lnTo>
                  <a:pt x="1707" y="1459"/>
                </a:lnTo>
                <a:lnTo>
                  <a:pt x="1709" y="1456"/>
                </a:lnTo>
                <a:lnTo>
                  <a:pt x="1713" y="1455"/>
                </a:lnTo>
                <a:lnTo>
                  <a:pt x="1715" y="1454"/>
                </a:lnTo>
                <a:lnTo>
                  <a:pt x="1732" y="1450"/>
                </a:lnTo>
                <a:lnTo>
                  <a:pt x="1737" y="1449"/>
                </a:lnTo>
                <a:lnTo>
                  <a:pt x="1741" y="1446"/>
                </a:lnTo>
                <a:lnTo>
                  <a:pt x="1743" y="1444"/>
                </a:lnTo>
                <a:lnTo>
                  <a:pt x="1745" y="1443"/>
                </a:lnTo>
                <a:lnTo>
                  <a:pt x="1747" y="1440"/>
                </a:lnTo>
                <a:lnTo>
                  <a:pt x="1748" y="1439"/>
                </a:lnTo>
                <a:lnTo>
                  <a:pt x="1749" y="1437"/>
                </a:lnTo>
                <a:lnTo>
                  <a:pt x="1750" y="1433"/>
                </a:lnTo>
                <a:lnTo>
                  <a:pt x="1750" y="1431"/>
                </a:lnTo>
                <a:lnTo>
                  <a:pt x="1751" y="1429"/>
                </a:lnTo>
                <a:lnTo>
                  <a:pt x="1751" y="1427"/>
                </a:lnTo>
                <a:lnTo>
                  <a:pt x="1751" y="1426"/>
                </a:lnTo>
                <a:lnTo>
                  <a:pt x="1753" y="1424"/>
                </a:lnTo>
                <a:lnTo>
                  <a:pt x="1754" y="1421"/>
                </a:lnTo>
                <a:lnTo>
                  <a:pt x="1766" y="1388"/>
                </a:lnTo>
                <a:lnTo>
                  <a:pt x="1766" y="1384"/>
                </a:lnTo>
                <a:lnTo>
                  <a:pt x="1766" y="1383"/>
                </a:lnTo>
                <a:lnTo>
                  <a:pt x="1767" y="1380"/>
                </a:lnTo>
                <a:lnTo>
                  <a:pt x="1767" y="1379"/>
                </a:lnTo>
                <a:lnTo>
                  <a:pt x="1768" y="1378"/>
                </a:lnTo>
                <a:lnTo>
                  <a:pt x="1768" y="1376"/>
                </a:lnTo>
                <a:lnTo>
                  <a:pt x="1770" y="1374"/>
                </a:lnTo>
                <a:lnTo>
                  <a:pt x="1771" y="1370"/>
                </a:lnTo>
                <a:lnTo>
                  <a:pt x="1772" y="1367"/>
                </a:lnTo>
                <a:lnTo>
                  <a:pt x="1772" y="1366"/>
                </a:lnTo>
                <a:lnTo>
                  <a:pt x="1773" y="1365"/>
                </a:lnTo>
                <a:lnTo>
                  <a:pt x="1773" y="1362"/>
                </a:lnTo>
                <a:lnTo>
                  <a:pt x="1774" y="1361"/>
                </a:lnTo>
                <a:lnTo>
                  <a:pt x="1776" y="1357"/>
                </a:lnTo>
                <a:lnTo>
                  <a:pt x="1776" y="1355"/>
                </a:lnTo>
                <a:lnTo>
                  <a:pt x="1777" y="1354"/>
                </a:lnTo>
                <a:lnTo>
                  <a:pt x="1777" y="1351"/>
                </a:lnTo>
                <a:lnTo>
                  <a:pt x="1778" y="1350"/>
                </a:lnTo>
                <a:lnTo>
                  <a:pt x="1777" y="1344"/>
                </a:lnTo>
                <a:lnTo>
                  <a:pt x="1776" y="1343"/>
                </a:lnTo>
                <a:lnTo>
                  <a:pt x="1774" y="1339"/>
                </a:lnTo>
                <a:lnTo>
                  <a:pt x="1773" y="1335"/>
                </a:lnTo>
                <a:lnTo>
                  <a:pt x="1772" y="1332"/>
                </a:lnTo>
                <a:lnTo>
                  <a:pt x="1772" y="1330"/>
                </a:lnTo>
                <a:lnTo>
                  <a:pt x="1771" y="1328"/>
                </a:lnTo>
                <a:lnTo>
                  <a:pt x="1771" y="1327"/>
                </a:lnTo>
                <a:lnTo>
                  <a:pt x="1770" y="1324"/>
                </a:lnTo>
                <a:lnTo>
                  <a:pt x="1770" y="1323"/>
                </a:lnTo>
                <a:lnTo>
                  <a:pt x="1768" y="1319"/>
                </a:lnTo>
                <a:lnTo>
                  <a:pt x="1767" y="1318"/>
                </a:lnTo>
                <a:lnTo>
                  <a:pt x="1767" y="1316"/>
                </a:lnTo>
                <a:lnTo>
                  <a:pt x="1766" y="1315"/>
                </a:lnTo>
                <a:lnTo>
                  <a:pt x="1766" y="1312"/>
                </a:lnTo>
                <a:lnTo>
                  <a:pt x="1766" y="1311"/>
                </a:lnTo>
                <a:lnTo>
                  <a:pt x="1765" y="1308"/>
                </a:lnTo>
                <a:lnTo>
                  <a:pt x="1765" y="1307"/>
                </a:lnTo>
                <a:lnTo>
                  <a:pt x="1763" y="1305"/>
                </a:lnTo>
                <a:lnTo>
                  <a:pt x="1763" y="1304"/>
                </a:lnTo>
                <a:lnTo>
                  <a:pt x="1762" y="1301"/>
                </a:lnTo>
                <a:lnTo>
                  <a:pt x="1756" y="1285"/>
                </a:lnTo>
                <a:lnTo>
                  <a:pt x="1751" y="1268"/>
                </a:lnTo>
                <a:lnTo>
                  <a:pt x="1750" y="1263"/>
                </a:lnTo>
                <a:lnTo>
                  <a:pt x="1749" y="1261"/>
                </a:lnTo>
                <a:lnTo>
                  <a:pt x="1749" y="1260"/>
                </a:lnTo>
                <a:lnTo>
                  <a:pt x="1748" y="1257"/>
                </a:lnTo>
                <a:lnTo>
                  <a:pt x="1748" y="1256"/>
                </a:lnTo>
                <a:lnTo>
                  <a:pt x="1747" y="1254"/>
                </a:lnTo>
                <a:lnTo>
                  <a:pt x="1745" y="1250"/>
                </a:lnTo>
                <a:lnTo>
                  <a:pt x="1744" y="1247"/>
                </a:lnTo>
                <a:lnTo>
                  <a:pt x="1743" y="1244"/>
                </a:lnTo>
                <a:lnTo>
                  <a:pt x="1737" y="1225"/>
                </a:lnTo>
                <a:lnTo>
                  <a:pt x="1736" y="1221"/>
                </a:lnTo>
                <a:lnTo>
                  <a:pt x="1731" y="1207"/>
                </a:lnTo>
                <a:lnTo>
                  <a:pt x="1727" y="1194"/>
                </a:lnTo>
                <a:lnTo>
                  <a:pt x="1722" y="1180"/>
                </a:lnTo>
                <a:lnTo>
                  <a:pt x="1718" y="1168"/>
                </a:lnTo>
                <a:lnTo>
                  <a:pt x="1718" y="1166"/>
                </a:lnTo>
                <a:lnTo>
                  <a:pt x="1718" y="1164"/>
                </a:lnTo>
                <a:lnTo>
                  <a:pt x="1716" y="1162"/>
                </a:lnTo>
                <a:lnTo>
                  <a:pt x="1716" y="1161"/>
                </a:lnTo>
                <a:lnTo>
                  <a:pt x="1715" y="1160"/>
                </a:lnTo>
                <a:lnTo>
                  <a:pt x="1715" y="1157"/>
                </a:lnTo>
                <a:lnTo>
                  <a:pt x="1714" y="1153"/>
                </a:lnTo>
                <a:lnTo>
                  <a:pt x="1713" y="1152"/>
                </a:lnTo>
                <a:lnTo>
                  <a:pt x="1713" y="1150"/>
                </a:lnTo>
                <a:lnTo>
                  <a:pt x="1712" y="1149"/>
                </a:lnTo>
                <a:lnTo>
                  <a:pt x="1712" y="1146"/>
                </a:lnTo>
                <a:lnTo>
                  <a:pt x="1704" y="1125"/>
                </a:lnTo>
                <a:lnTo>
                  <a:pt x="1704" y="1124"/>
                </a:lnTo>
                <a:lnTo>
                  <a:pt x="1703" y="1122"/>
                </a:lnTo>
                <a:lnTo>
                  <a:pt x="1703" y="1121"/>
                </a:lnTo>
                <a:lnTo>
                  <a:pt x="1702" y="1118"/>
                </a:lnTo>
                <a:lnTo>
                  <a:pt x="1701" y="1116"/>
                </a:lnTo>
                <a:lnTo>
                  <a:pt x="1698" y="1113"/>
                </a:lnTo>
                <a:lnTo>
                  <a:pt x="1697" y="1111"/>
                </a:lnTo>
                <a:lnTo>
                  <a:pt x="1695" y="1110"/>
                </a:lnTo>
                <a:lnTo>
                  <a:pt x="1687" y="1107"/>
                </a:lnTo>
                <a:lnTo>
                  <a:pt x="1684" y="1106"/>
                </a:lnTo>
                <a:lnTo>
                  <a:pt x="1676" y="1103"/>
                </a:lnTo>
                <a:lnTo>
                  <a:pt x="1670" y="1101"/>
                </a:lnTo>
                <a:lnTo>
                  <a:pt x="1667" y="1099"/>
                </a:lnTo>
                <a:lnTo>
                  <a:pt x="1664" y="1097"/>
                </a:lnTo>
                <a:lnTo>
                  <a:pt x="1662" y="1095"/>
                </a:lnTo>
                <a:lnTo>
                  <a:pt x="1661" y="1092"/>
                </a:lnTo>
                <a:lnTo>
                  <a:pt x="1660" y="1089"/>
                </a:lnTo>
                <a:lnTo>
                  <a:pt x="1660" y="1084"/>
                </a:lnTo>
                <a:lnTo>
                  <a:pt x="1661" y="1083"/>
                </a:lnTo>
                <a:lnTo>
                  <a:pt x="1661" y="1081"/>
                </a:lnTo>
                <a:lnTo>
                  <a:pt x="1664" y="1079"/>
                </a:lnTo>
                <a:lnTo>
                  <a:pt x="1667" y="1078"/>
                </a:lnTo>
                <a:lnTo>
                  <a:pt x="1672" y="1077"/>
                </a:lnTo>
                <a:lnTo>
                  <a:pt x="1702" y="1075"/>
                </a:lnTo>
                <a:lnTo>
                  <a:pt x="1767" y="1075"/>
                </a:lnTo>
                <a:lnTo>
                  <a:pt x="1771" y="1077"/>
                </a:lnTo>
                <a:lnTo>
                  <a:pt x="1773" y="1078"/>
                </a:lnTo>
                <a:lnTo>
                  <a:pt x="1776" y="1078"/>
                </a:lnTo>
                <a:lnTo>
                  <a:pt x="1778" y="1081"/>
                </a:lnTo>
                <a:lnTo>
                  <a:pt x="1779" y="1083"/>
                </a:lnTo>
                <a:lnTo>
                  <a:pt x="1780" y="1090"/>
                </a:lnTo>
                <a:lnTo>
                  <a:pt x="1779" y="1091"/>
                </a:lnTo>
                <a:lnTo>
                  <a:pt x="1779" y="1092"/>
                </a:lnTo>
                <a:lnTo>
                  <a:pt x="1774" y="1097"/>
                </a:lnTo>
                <a:lnTo>
                  <a:pt x="1772" y="1097"/>
                </a:lnTo>
                <a:lnTo>
                  <a:pt x="1766" y="1101"/>
                </a:lnTo>
                <a:lnTo>
                  <a:pt x="1765" y="1102"/>
                </a:lnTo>
                <a:lnTo>
                  <a:pt x="1762" y="1102"/>
                </a:lnTo>
                <a:lnTo>
                  <a:pt x="1759" y="1103"/>
                </a:lnTo>
                <a:lnTo>
                  <a:pt x="1756" y="1105"/>
                </a:lnTo>
                <a:lnTo>
                  <a:pt x="1754" y="1106"/>
                </a:lnTo>
                <a:lnTo>
                  <a:pt x="1751" y="1107"/>
                </a:lnTo>
                <a:lnTo>
                  <a:pt x="1743" y="1111"/>
                </a:lnTo>
                <a:lnTo>
                  <a:pt x="1743" y="1113"/>
                </a:lnTo>
                <a:lnTo>
                  <a:pt x="1745" y="1119"/>
                </a:lnTo>
                <a:lnTo>
                  <a:pt x="1745" y="1121"/>
                </a:lnTo>
                <a:lnTo>
                  <a:pt x="1747" y="1123"/>
                </a:lnTo>
                <a:lnTo>
                  <a:pt x="1747" y="1125"/>
                </a:lnTo>
                <a:lnTo>
                  <a:pt x="1748" y="1128"/>
                </a:lnTo>
                <a:lnTo>
                  <a:pt x="1749" y="1132"/>
                </a:lnTo>
                <a:lnTo>
                  <a:pt x="1749" y="1133"/>
                </a:lnTo>
                <a:lnTo>
                  <a:pt x="1750" y="1134"/>
                </a:lnTo>
                <a:lnTo>
                  <a:pt x="1750" y="1136"/>
                </a:lnTo>
                <a:lnTo>
                  <a:pt x="1751" y="1138"/>
                </a:lnTo>
                <a:lnTo>
                  <a:pt x="1751" y="1140"/>
                </a:lnTo>
                <a:lnTo>
                  <a:pt x="1754" y="1147"/>
                </a:lnTo>
                <a:lnTo>
                  <a:pt x="1755" y="1151"/>
                </a:lnTo>
                <a:lnTo>
                  <a:pt x="1756" y="1155"/>
                </a:lnTo>
                <a:lnTo>
                  <a:pt x="1767" y="1189"/>
                </a:lnTo>
                <a:lnTo>
                  <a:pt x="1772" y="1206"/>
                </a:lnTo>
                <a:lnTo>
                  <a:pt x="1778" y="1222"/>
                </a:lnTo>
                <a:lnTo>
                  <a:pt x="1779" y="1227"/>
                </a:lnTo>
                <a:lnTo>
                  <a:pt x="1782" y="1234"/>
                </a:lnTo>
                <a:lnTo>
                  <a:pt x="1784" y="1243"/>
                </a:lnTo>
                <a:lnTo>
                  <a:pt x="1786" y="1251"/>
                </a:lnTo>
                <a:lnTo>
                  <a:pt x="1790" y="1260"/>
                </a:lnTo>
                <a:lnTo>
                  <a:pt x="1791" y="1265"/>
                </a:lnTo>
                <a:lnTo>
                  <a:pt x="1791" y="1267"/>
                </a:lnTo>
                <a:lnTo>
                  <a:pt x="1793" y="1268"/>
                </a:lnTo>
                <a:lnTo>
                  <a:pt x="1793" y="1271"/>
                </a:lnTo>
                <a:lnTo>
                  <a:pt x="1794" y="1272"/>
                </a:lnTo>
                <a:lnTo>
                  <a:pt x="1794" y="1274"/>
                </a:lnTo>
                <a:lnTo>
                  <a:pt x="1795" y="1278"/>
                </a:lnTo>
                <a:lnTo>
                  <a:pt x="1796" y="1285"/>
                </a:lnTo>
                <a:lnTo>
                  <a:pt x="1797" y="1288"/>
                </a:lnTo>
                <a:lnTo>
                  <a:pt x="1799" y="1296"/>
                </a:lnTo>
                <a:lnTo>
                  <a:pt x="1801" y="1289"/>
                </a:lnTo>
                <a:lnTo>
                  <a:pt x="1802" y="1283"/>
                </a:lnTo>
                <a:lnTo>
                  <a:pt x="1803" y="1278"/>
                </a:lnTo>
                <a:lnTo>
                  <a:pt x="1803" y="1277"/>
                </a:lnTo>
                <a:lnTo>
                  <a:pt x="1805" y="1274"/>
                </a:lnTo>
                <a:lnTo>
                  <a:pt x="1805" y="1273"/>
                </a:lnTo>
                <a:lnTo>
                  <a:pt x="1806" y="1271"/>
                </a:lnTo>
                <a:lnTo>
                  <a:pt x="1806" y="1269"/>
                </a:lnTo>
                <a:lnTo>
                  <a:pt x="1807" y="1267"/>
                </a:lnTo>
                <a:lnTo>
                  <a:pt x="1807" y="1265"/>
                </a:lnTo>
                <a:lnTo>
                  <a:pt x="1808" y="1263"/>
                </a:lnTo>
                <a:lnTo>
                  <a:pt x="1808" y="1262"/>
                </a:lnTo>
                <a:lnTo>
                  <a:pt x="1809" y="1260"/>
                </a:lnTo>
                <a:lnTo>
                  <a:pt x="1809" y="1258"/>
                </a:lnTo>
                <a:lnTo>
                  <a:pt x="1809" y="1256"/>
                </a:lnTo>
                <a:lnTo>
                  <a:pt x="1811" y="1254"/>
                </a:lnTo>
                <a:lnTo>
                  <a:pt x="1811" y="1252"/>
                </a:lnTo>
                <a:lnTo>
                  <a:pt x="1812" y="1250"/>
                </a:lnTo>
                <a:lnTo>
                  <a:pt x="1812" y="1249"/>
                </a:lnTo>
                <a:lnTo>
                  <a:pt x="1813" y="1246"/>
                </a:lnTo>
                <a:lnTo>
                  <a:pt x="1813" y="1245"/>
                </a:lnTo>
                <a:lnTo>
                  <a:pt x="1814" y="1243"/>
                </a:lnTo>
                <a:lnTo>
                  <a:pt x="1814" y="1241"/>
                </a:lnTo>
                <a:lnTo>
                  <a:pt x="1815" y="1239"/>
                </a:lnTo>
                <a:lnTo>
                  <a:pt x="1815" y="1238"/>
                </a:lnTo>
                <a:lnTo>
                  <a:pt x="1817" y="1235"/>
                </a:lnTo>
                <a:lnTo>
                  <a:pt x="1822" y="1221"/>
                </a:lnTo>
                <a:lnTo>
                  <a:pt x="1826" y="1205"/>
                </a:lnTo>
                <a:lnTo>
                  <a:pt x="1831" y="1189"/>
                </a:lnTo>
                <a:lnTo>
                  <a:pt x="1836" y="1174"/>
                </a:lnTo>
                <a:lnTo>
                  <a:pt x="1836" y="1172"/>
                </a:lnTo>
                <a:lnTo>
                  <a:pt x="1837" y="1171"/>
                </a:lnTo>
                <a:lnTo>
                  <a:pt x="1837" y="1168"/>
                </a:lnTo>
                <a:lnTo>
                  <a:pt x="1838" y="1167"/>
                </a:lnTo>
                <a:lnTo>
                  <a:pt x="1838" y="1164"/>
                </a:lnTo>
                <a:lnTo>
                  <a:pt x="1838" y="1163"/>
                </a:lnTo>
                <a:lnTo>
                  <a:pt x="1840" y="1161"/>
                </a:lnTo>
                <a:lnTo>
                  <a:pt x="1840" y="1160"/>
                </a:lnTo>
                <a:lnTo>
                  <a:pt x="1841" y="1157"/>
                </a:lnTo>
                <a:lnTo>
                  <a:pt x="1841" y="1156"/>
                </a:lnTo>
                <a:lnTo>
                  <a:pt x="1842" y="1153"/>
                </a:lnTo>
                <a:lnTo>
                  <a:pt x="1842" y="1151"/>
                </a:lnTo>
                <a:lnTo>
                  <a:pt x="1843" y="1150"/>
                </a:lnTo>
                <a:lnTo>
                  <a:pt x="1843" y="1147"/>
                </a:lnTo>
                <a:lnTo>
                  <a:pt x="1844" y="1146"/>
                </a:lnTo>
                <a:lnTo>
                  <a:pt x="1844" y="1145"/>
                </a:lnTo>
                <a:lnTo>
                  <a:pt x="1846" y="1143"/>
                </a:lnTo>
                <a:lnTo>
                  <a:pt x="1848" y="1135"/>
                </a:lnTo>
                <a:lnTo>
                  <a:pt x="1848" y="1133"/>
                </a:lnTo>
                <a:lnTo>
                  <a:pt x="1849" y="1132"/>
                </a:lnTo>
                <a:lnTo>
                  <a:pt x="1849" y="1130"/>
                </a:lnTo>
                <a:lnTo>
                  <a:pt x="1851" y="1125"/>
                </a:lnTo>
                <a:lnTo>
                  <a:pt x="1852" y="1121"/>
                </a:lnTo>
                <a:lnTo>
                  <a:pt x="1853" y="1117"/>
                </a:lnTo>
                <a:lnTo>
                  <a:pt x="1853" y="1113"/>
                </a:lnTo>
                <a:lnTo>
                  <a:pt x="1851" y="1111"/>
                </a:lnTo>
                <a:lnTo>
                  <a:pt x="1844" y="1110"/>
                </a:lnTo>
                <a:lnTo>
                  <a:pt x="1838" y="1107"/>
                </a:lnTo>
                <a:lnTo>
                  <a:pt x="1834" y="1106"/>
                </a:lnTo>
                <a:lnTo>
                  <a:pt x="1832" y="1105"/>
                </a:lnTo>
                <a:lnTo>
                  <a:pt x="1829" y="1103"/>
                </a:lnTo>
                <a:lnTo>
                  <a:pt x="1825" y="1102"/>
                </a:lnTo>
                <a:lnTo>
                  <a:pt x="1824" y="1102"/>
                </a:lnTo>
                <a:lnTo>
                  <a:pt x="1822" y="1101"/>
                </a:lnTo>
                <a:lnTo>
                  <a:pt x="1818" y="1100"/>
                </a:lnTo>
                <a:lnTo>
                  <a:pt x="1815" y="1096"/>
                </a:lnTo>
                <a:lnTo>
                  <a:pt x="1814" y="1095"/>
                </a:lnTo>
                <a:lnTo>
                  <a:pt x="1813" y="1091"/>
                </a:lnTo>
                <a:lnTo>
                  <a:pt x="1812" y="1090"/>
                </a:lnTo>
                <a:lnTo>
                  <a:pt x="1812" y="1089"/>
                </a:lnTo>
                <a:lnTo>
                  <a:pt x="1813" y="1086"/>
                </a:lnTo>
                <a:lnTo>
                  <a:pt x="1814" y="1081"/>
                </a:lnTo>
                <a:lnTo>
                  <a:pt x="1817" y="1080"/>
                </a:lnTo>
                <a:lnTo>
                  <a:pt x="1818" y="1078"/>
                </a:lnTo>
                <a:lnTo>
                  <a:pt x="1820" y="1078"/>
                </a:lnTo>
                <a:lnTo>
                  <a:pt x="1823" y="1077"/>
                </a:lnTo>
                <a:lnTo>
                  <a:pt x="1825" y="1077"/>
                </a:lnTo>
                <a:lnTo>
                  <a:pt x="1831" y="1075"/>
                </a:lnTo>
                <a:lnTo>
                  <a:pt x="1836" y="1075"/>
                </a:lnTo>
                <a:lnTo>
                  <a:pt x="1848" y="1075"/>
                </a:lnTo>
                <a:lnTo>
                  <a:pt x="1902" y="1075"/>
                </a:lnTo>
                <a:lnTo>
                  <a:pt x="1911" y="1075"/>
                </a:lnTo>
                <a:lnTo>
                  <a:pt x="1921" y="1075"/>
                </a:lnTo>
                <a:lnTo>
                  <a:pt x="1924" y="1077"/>
                </a:lnTo>
                <a:lnTo>
                  <a:pt x="1928" y="1078"/>
                </a:lnTo>
                <a:lnTo>
                  <a:pt x="1929" y="1078"/>
                </a:lnTo>
                <a:lnTo>
                  <a:pt x="1930" y="1079"/>
                </a:lnTo>
                <a:lnTo>
                  <a:pt x="1932" y="1081"/>
                </a:lnTo>
                <a:lnTo>
                  <a:pt x="1933" y="1083"/>
                </a:lnTo>
                <a:lnTo>
                  <a:pt x="1933" y="1085"/>
                </a:lnTo>
                <a:lnTo>
                  <a:pt x="1934" y="1088"/>
                </a:lnTo>
                <a:lnTo>
                  <a:pt x="1934" y="1090"/>
                </a:lnTo>
                <a:lnTo>
                  <a:pt x="1933" y="1095"/>
                </a:lnTo>
                <a:lnTo>
                  <a:pt x="1932" y="1096"/>
                </a:lnTo>
                <a:lnTo>
                  <a:pt x="1932" y="1097"/>
                </a:lnTo>
                <a:lnTo>
                  <a:pt x="1929" y="1099"/>
                </a:lnTo>
                <a:lnTo>
                  <a:pt x="1927" y="1100"/>
                </a:lnTo>
                <a:lnTo>
                  <a:pt x="1924" y="1102"/>
                </a:lnTo>
                <a:lnTo>
                  <a:pt x="1923" y="1102"/>
                </a:lnTo>
                <a:lnTo>
                  <a:pt x="1918" y="1103"/>
                </a:lnTo>
                <a:lnTo>
                  <a:pt x="1913" y="1106"/>
                </a:lnTo>
                <a:lnTo>
                  <a:pt x="1911" y="1107"/>
                </a:lnTo>
                <a:lnTo>
                  <a:pt x="1906" y="1108"/>
                </a:lnTo>
                <a:lnTo>
                  <a:pt x="1902" y="1110"/>
                </a:lnTo>
                <a:lnTo>
                  <a:pt x="1899" y="1112"/>
                </a:lnTo>
                <a:lnTo>
                  <a:pt x="1898" y="1113"/>
                </a:lnTo>
                <a:lnTo>
                  <a:pt x="1894" y="1117"/>
                </a:lnTo>
                <a:lnTo>
                  <a:pt x="1893" y="1119"/>
                </a:lnTo>
                <a:lnTo>
                  <a:pt x="1892" y="1122"/>
                </a:lnTo>
                <a:lnTo>
                  <a:pt x="1890" y="1123"/>
                </a:lnTo>
                <a:lnTo>
                  <a:pt x="1890" y="1125"/>
                </a:lnTo>
                <a:lnTo>
                  <a:pt x="1889" y="1127"/>
                </a:lnTo>
                <a:lnTo>
                  <a:pt x="1889" y="1129"/>
                </a:lnTo>
                <a:lnTo>
                  <a:pt x="1888" y="1130"/>
                </a:lnTo>
                <a:lnTo>
                  <a:pt x="1887" y="1134"/>
                </a:lnTo>
                <a:lnTo>
                  <a:pt x="1882" y="1151"/>
                </a:lnTo>
                <a:lnTo>
                  <a:pt x="1876" y="1167"/>
                </a:lnTo>
                <a:lnTo>
                  <a:pt x="1872" y="1179"/>
                </a:lnTo>
                <a:lnTo>
                  <a:pt x="1869" y="1189"/>
                </a:lnTo>
                <a:lnTo>
                  <a:pt x="1865" y="1200"/>
                </a:lnTo>
                <a:lnTo>
                  <a:pt x="1861" y="1210"/>
                </a:lnTo>
                <a:lnTo>
                  <a:pt x="1858" y="1219"/>
                </a:lnTo>
                <a:lnTo>
                  <a:pt x="1858" y="1221"/>
                </a:lnTo>
                <a:lnTo>
                  <a:pt x="1858" y="1223"/>
                </a:lnTo>
                <a:lnTo>
                  <a:pt x="1857" y="1224"/>
                </a:lnTo>
                <a:lnTo>
                  <a:pt x="1857" y="1227"/>
                </a:lnTo>
                <a:lnTo>
                  <a:pt x="1855" y="1228"/>
                </a:lnTo>
                <a:lnTo>
                  <a:pt x="1855" y="1230"/>
                </a:lnTo>
                <a:lnTo>
                  <a:pt x="1854" y="1232"/>
                </a:lnTo>
                <a:lnTo>
                  <a:pt x="1854" y="1234"/>
                </a:lnTo>
                <a:lnTo>
                  <a:pt x="1853" y="1235"/>
                </a:lnTo>
                <a:lnTo>
                  <a:pt x="1853" y="1236"/>
                </a:lnTo>
                <a:lnTo>
                  <a:pt x="1852" y="1240"/>
                </a:lnTo>
                <a:lnTo>
                  <a:pt x="1851" y="1244"/>
                </a:lnTo>
                <a:lnTo>
                  <a:pt x="1849" y="1249"/>
                </a:lnTo>
                <a:lnTo>
                  <a:pt x="1847" y="1256"/>
                </a:lnTo>
                <a:lnTo>
                  <a:pt x="1846" y="1257"/>
                </a:lnTo>
                <a:lnTo>
                  <a:pt x="1846" y="1260"/>
                </a:lnTo>
                <a:lnTo>
                  <a:pt x="1844" y="1261"/>
                </a:lnTo>
                <a:lnTo>
                  <a:pt x="1844" y="1263"/>
                </a:lnTo>
                <a:lnTo>
                  <a:pt x="1843" y="1265"/>
                </a:lnTo>
                <a:lnTo>
                  <a:pt x="1843" y="1266"/>
                </a:lnTo>
                <a:lnTo>
                  <a:pt x="1842" y="1269"/>
                </a:lnTo>
                <a:lnTo>
                  <a:pt x="1840" y="1276"/>
                </a:lnTo>
                <a:lnTo>
                  <a:pt x="1831" y="1300"/>
                </a:lnTo>
                <a:lnTo>
                  <a:pt x="1824" y="1323"/>
                </a:lnTo>
                <a:lnTo>
                  <a:pt x="1823" y="1327"/>
                </a:lnTo>
                <a:lnTo>
                  <a:pt x="1823" y="1329"/>
                </a:lnTo>
                <a:lnTo>
                  <a:pt x="1822" y="1330"/>
                </a:lnTo>
                <a:lnTo>
                  <a:pt x="1822" y="1333"/>
                </a:lnTo>
                <a:lnTo>
                  <a:pt x="1820" y="1334"/>
                </a:lnTo>
                <a:lnTo>
                  <a:pt x="1820" y="1337"/>
                </a:lnTo>
                <a:lnTo>
                  <a:pt x="1819" y="1338"/>
                </a:lnTo>
                <a:lnTo>
                  <a:pt x="1818" y="1343"/>
                </a:lnTo>
                <a:lnTo>
                  <a:pt x="1809" y="1365"/>
                </a:lnTo>
                <a:lnTo>
                  <a:pt x="1809" y="1370"/>
                </a:lnTo>
                <a:lnTo>
                  <a:pt x="1801" y="1391"/>
                </a:lnTo>
                <a:lnTo>
                  <a:pt x="1794" y="1412"/>
                </a:lnTo>
                <a:lnTo>
                  <a:pt x="1790" y="1424"/>
                </a:lnTo>
                <a:lnTo>
                  <a:pt x="1789" y="1428"/>
                </a:lnTo>
                <a:lnTo>
                  <a:pt x="1789" y="1431"/>
                </a:lnTo>
                <a:lnTo>
                  <a:pt x="1788" y="1432"/>
                </a:lnTo>
                <a:lnTo>
                  <a:pt x="1788" y="1434"/>
                </a:lnTo>
                <a:lnTo>
                  <a:pt x="1786" y="1435"/>
                </a:lnTo>
                <a:lnTo>
                  <a:pt x="1786" y="1438"/>
                </a:lnTo>
                <a:lnTo>
                  <a:pt x="1785" y="1439"/>
                </a:lnTo>
                <a:lnTo>
                  <a:pt x="1785" y="1440"/>
                </a:lnTo>
                <a:lnTo>
                  <a:pt x="1784" y="1443"/>
                </a:lnTo>
                <a:lnTo>
                  <a:pt x="1784" y="1444"/>
                </a:lnTo>
                <a:lnTo>
                  <a:pt x="1783" y="1446"/>
                </a:lnTo>
                <a:lnTo>
                  <a:pt x="1783" y="1448"/>
                </a:lnTo>
                <a:lnTo>
                  <a:pt x="1782" y="1450"/>
                </a:lnTo>
                <a:lnTo>
                  <a:pt x="1780" y="1454"/>
                </a:lnTo>
                <a:lnTo>
                  <a:pt x="1780" y="1456"/>
                </a:lnTo>
                <a:lnTo>
                  <a:pt x="1779" y="1460"/>
                </a:lnTo>
                <a:lnTo>
                  <a:pt x="1778" y="1461"/>
                </a:lnTo>
                <a:lnTo>
                  <a:pt x="1778" y="1463"/>
                </a:lnTo>
                <a:lnTo>
                  <a:pt x="1777" y="1465"/>
                </a:lnTo>
                <a:lnTo>
                  <a:pt x="1773" y="1477"/>
                </a:lnTo>
                <a:close/>
                <a:moveTo>
                  <a:pt x="4754" y="1354"/>
                </a:moveTo>
                <a:lnTo>
                  <a:pt x="4754" y="1350"/>
                </a:lnTo>
                <a:lnTo>
                  <a:pt x="4753" y="1344"/>
                </a:lnTo>
                <a:lnTo>
                  <a:pt x="4751" y="1335"/>
                </a:lnTo>
                <a:lnTo>
                  <a:pt x="4751" y="1328"/>
                </a:lnTo>
                <a:lnTo>
                  <a:pt x="4751" y="1322"/>
                </a:lnTo>
                <a:lnTo>
                  <a:pt x="4750" y="1316"/>
                </a:lnTo>
                <a:lnTo>
                  <a:pt x="4749" y="1304"/>
                </a:lnTo>
                <a:lnTo>
                  <a:pt x="4749" y="1299"/>
                </a:lnTo>
                <a:lnTo>
                  <a:pt x="4748" y="1293"/>
                </a:lnTo>
                <a:lnTo>
                  <a:pt x="4748" y="1290"/>
                </a:lnTo>
                <a:lnTo>
                  <a:pt x="4748" y="1287"/>
                </a:lnTo>
                <a:lnTo>
                  <a:pt x="4749" y="1282"/>
                </a:lnTo>
                <a:lnTo>
                  <a:pt x="4750" y="1277"/>
                </a:lnTo>
                <a:lnTo>
                  <a:pt x="4754" y="1273"/>
                </a:lnTo>
                <a:lnTo>
                  <a:pt x="4760" y="1272"/>
                </a:lnTo>
                <a:lnTo>
                  <a:pt x="4764" y="1271"/>
                </a:lnTo>
                <a:lnTo>
                  <a:pt x="4767" y="1271"/>
                </a:lnTo>
                <a:lnTo>
                  <a:pt x="4770" y="1272"/>
                </a:lnTo>
                <a:lnTo>
                  <a:pt x="4772" y="1273"/>
                </a:lnTo>
                <a:lnTo>
                  <a:pt x="4774" y="1276"/>
                </a:lnTo>
                <a:lnTo>
                  <a:pt x="4777" y="1278"/>
                </a:lnTo>
                <a:lnTo>
                  <a:pt x="4778" y="1280"/>
                </a:lnTo>
                <a:lnTo>
                  <a:pt x="4779" y="1284"/>
                </a:lnTo>
                <a:lnTo>
                  <a:pt x="4780" y="1287"/>
                </a:lnTo>
                <a:lnTo>
                  <a:pt x="4782" y="1289"/>
                </a:lnTo>
                <a:lnTo>
                  <a:pt x="4782" y="1290"/>
                </a:lnTo>
                <a:lnTo>
                  <a:pt x="4783" y="1294"/>
                </a:lnTo>
                <a:lnTo>
                  <a:pt x="4784" y="1296"/>
                </a:lnTo>
                <a:lnTo>
                  <a:pt x="4785" y="1301"/>
                </a:lnTo>
                <a:lnTo>
                  <a:pt x="4786" y="1304"/>
                </a:lnTo>
                <a:lnTo>
                  <a:pt x="4788" y="1307"/>
                </a:lnTo>
                <a:lnTo>
                  <a:pt x="4789" y="1310"/>
                </a:lnTo>
                <a:lnTo>
                  <a:pt x="4790" y="1312"/>
                </a:lnTo>
                <a:lnTo>
                  <a:pt x="4791" y="1316"/>
                </a:lnTo>
                <a:lnTo>
                  <a:pt x="4793" y="1318"/>
                </a:lnTo>
                <a:lnTo>
                  <a:pt x="4794" y="1322"/>
                </a:lnTo>
                <a:lnTo>
                  <a:pt x="4795" y="1324"/>
                </a:lnTo>
                <a:lnTo>
                  <a:pt x="4797" y="1328"/>
                </a:lnTo>
                <a:lnTo>
                  <a:pt x="4800" y="1332"/>
                </a:lnTo>
                <a:lnTo>
                  <a:pt x="4801" y="1333"/>
                </a:lnTo>
                <a:lnTo>
                  <a:pt x="4803" y="1334"/>
                </a:lnTo>
                <a:lnTo>
                  <a:pt x="4806" y="1334"/>
                </a:lnTo>
                <a:lnTo>
                  <a:pt x="4809" y="1337"/>
                </a:lnTo>
                <a:lnTo>
                  <a:pt x="4814" y="1338"/>
                </a:lnTo>
                <a:lnTo>
                  <a:pt x="4817" y="1338"/>
                </a:lnTo>
                <a:lnTo>
                  <a:pt x="4820" y="1339"/>
                </a:lnTo>
                <a:lnTo>
                  <a:pt x="4825" y="1339"/>
                </a:lnTo>
                <a:lnTo>
                  <a:pt x="4829" y="1339"/>
                </a:lnTo>
                <a:lnTo>
                  <a:pt x="4834" y="1338"/>
                </a:lnTo>
                <a:lnTo>
                  <a:pt x="4837" y="1338"/>
                </a:lnTo>
                <a:lnTo>
                  <a:pt x="4840" y="1338"/>
                </a:lnTo>
                <a:lnTo>
                  <a:pt x="4841" y="1337"/>
                </a:lnTo>
                <a:lnTo>
                  <a:pt x="4843" y="1337"/>
                </a:lnTo>
                <a:lnTo>
                  <a:pt x="4847" y="1335"/>
                </a:lnTo>
                <a:lnTo>
                  <a:pt x="4849" y="1334"/>
                </a:lnTo>
                <a:lnTo>
                  <a:pt x="4852" y="1333"/>
                </a:lnTo>
                <a:lnTo>
                  <a:pt x="4855" y="1332"/>
                </a:lnTo>
                <a:lnTo>
                  <a:pt x="4857" y="1330"/>
                </a:lnTo>
                <a:lnTo>
                  <a:pt x="4858" y="1329"/>
                </a:lnTo>
                <a:lnTo>
                  <a:pt x="4860" y="1326"/>
                </a:lnTo>
                <a:lnTo>
                  <a:pt x="4864" y="1323"/>
                </a:lnTo>
                <a:lnTo>
                  <a:pt x="4867" y="1321"/>
                </a:lnTo>
                <a:lnTo>
                  <a:pt x="4869" y="1318"/>
                </a:lnTo>
                <a:lnTo>
                  <a:pt x="4869" y="1317"/>
                </a:lnTo>
                <a:lnTo>
                  <a:pt x="4870" y="1315"/>
                </a:lnTo>
                <a:lnTo>
                  <a:pt x="4871" y="1312"/>
                </a:lnTo>
                <a:lnTo>
                  <a:pt x="4872" y="1310"/>
                </a:lnTo>
                <a:lnTo>
                  <a:pt x="4872" y="1308"/>
                </a:lnTo>
                <a:lnTo>
                  <a:pt x="4875" y="1304"/>
                </a:lnTo>
                <a:lnTo>
                  <a:pt x="4876" y="1298"/>
                </a:lnTo>
                <a:lnTo>
                  <a:pt x="4877" y="1291"/>
                </a:lnTo>
                <a:lnTo>
                  <a:pt x="4877" y="1288"/>
                </a:lnTo>
                <a:lnTo>
                  <a:pt x="4877" y="1284"/>
                </a:lnTo>
                <a:lnTo>
                  <a:pt x="4876" y="1280"/>
                </a:lnTo>
                <a:lnTo>
                  <a:pt x="4873" y="1272"/>
                </a:lnTo>
                <a:lnTo>
                  <a:pt x="4871" y="1268"/>
                </a:lnTo>
                <a:lnTo>
                  <a:pt x="4869" y="1265"/>
                </a:lnTo>
                <a:lnTo>
                  <a:pt x="4866" y="1262"/>
                </a:lnTo>
                <a:lnTo>
                  <a:pt x="4863" y="1258"/>
                </a:lnTo>
                <a:lnTo>
                  <a:pt x="4857" y="1254"/>
                </a:lnTo>
                <a:lnTo>
                  <a:pt x="4855" y="1251"/>
                </a:lnTo>
                <a:lnTo>
                  <a:pt x="4853" y="1250"/>
                </a:lnTo>
                <a:lnTo>
                  <a:pt x="4852" y="1249"/>
                </a:lnTo>
                <a:lnTo>
                  <a:pt x="4849" y="1247"/>
                </a:lnTo>
                <a:lnTo>
                  <a:pt x="4847" y="1246"/>
                </a:lnTo>
                <a:lnTo>
                  <a:pt x="4846" y="1245"/>
                </a:lnTo>
                <a:lnTo>
                  <a:pt x="4843" y="1244"/>
                </a:lnTo>
                <a:lnTo>
                  <a:pt x="4841" y="1243"/>
                </a:lnTo>
                <a:lnTo>
                  <a:pt x="4837" y="1240"/>
                </a:lnTo>
                <a:lnTo>
                  <a:pt x="4834" y="1238"/>
                </a:lnTo>
                <a:lnTo>
                  <a:pt x="4831" y="1236"/>
                </a:lnTo>
                <a:lnTo>
                  <a:pt x="4829" y="1235"/>
                </a:lnTo>
                <a:lnTo>
                  <a:pt x="4828" y="1234"/>
                </a:lnTo>
                <a:lnTo>
                  <a:pt x="4825" y="1234"/>
                </a:lnTo>
                <a:lnTo>
                  <a:pt x="4823" y="1233"/>
                </a:lnTo>
                <a:lnTo>
                  <a:pt x="4822" y="1230"/>
                </a:lnTo>
                <a:lnTo>
                  <a:pt x="4819" y="1230"/>
                </a:lnTo>
                <a:lnTo>
                  <a:pt x="4817" y="1229"/>
                </a:lnTo>
                <a:lnTo>
                  <a:pt x="4814" y="1227"/>
                </a:lnTo>
                <a:lnTo>
                  <a:pt x="4812" y="1225"/>
                </a:lnTo>
                <a:lnTo>
                  <a:pt x="4807" y="1223"/>
                </a:lnTo>
                <a:lnTo>
                  <a:pt x="4806" y="1222"/>
                </a:lnTo>
                <a:lnTo>
                  <a:pt x="4803" y="1221"/>
                </a:lnTo>
                <a:lnTo>
                  <a:pt x="4801" y="1219"/>
                </a:lnTo>
                <a:lnTo>
                  <a:pt x="4799" y="1218"/>
                </a:lnTo>
                <a:lnTo>
                  <a:pt x="4797" y="1217"/>
                </a:lnTo>
                <a:lnTo>
                  <a:pt x="4795" y="1216"/>
                </a:lnTo>
                <a:lnTo>
                  <a:pt x="4794" y="1215"/>
                </a:lnTo>
                <a:lnTo>
                  <a:pt x="4791" y="1212"/>
                </a:lnTo>
                <a:lnTo>
                  <a:pt x="4789" y="1211"/>
                </a:lnTo>
                <a:lnTo>
                  <a:pt x="4786" y="1210"/>
                </a:lnTo>
                <a:lnTo>
                  <a:pt x="4784" y="1207"/>
                </a:lnTo>
                <a:lnTo>
                  <a:pt x="4782" y="1205"/>
                </a:lnTo>
                <a:lnTo>
                  <a:pt x="4778" y="1202"/>
                </a:lnTo>
                <a:lnTo>
                  <a:pt x="4777" y="1202"/>
                </a:lnTo>
                <a:lnTo>
                  <a:pt x="4772" y="1197"/>
                </a:lnTo>
                <a:lnTo>
                  <a:pt x="4770" y="1195"/>
                </a:lnTo>
                <a:lnTo>
                  <a:pt x="4767" y="1191"/>
                </a:lnTo>
                <a:lnTo>
                  <a:pt x="4765" y="1189"/>
                </a:lnTo>
                <a:lnTo>
                  <a:pt x="4764" y="1186"/>
                </a:lnTo>
                <a:lnTo>
                  <a:pt x="4762" y="1185"/>
                </a:lnTo>
                <a:lnTo>
                  <a:pt x="4761" y="1183"/>
                </a:lnTo>
                <a:lnTo>
                  <a:pt x="4760" y="1179"/>
                </a:lnTo>
                <a:lnTo>
                  <a:pt x="4757" y="1175"/>
                </a:lnTo>
                <a:lnTo>
                  <a:pt x="4756" y="1173"/>
                </a:lnTo>
                <a:lnTo>
                  <a:pt x="4754" y="1167"/>
                </a:lnTo>
                <a:lnTo>
                  <a:pt x="4754" y="1164"/>
                </a:lnTo>
                <a:lnTo>
                  <a:pt x="4754" y="1162"/>
                </a:lnTo>
                <a:lnTo>
                  <a:pt x="4753" y="1158"/>
                </a:lnTo>
                <a:lnTo>
                  <a:pt x="4753" y="1155"/>
                </a:lnTo>
                <a:lnTo>
                  <a:pt x="4751" y="1151"/>
                </a:lnTo>
                <a:lnTo>
                  <a:pt x="4751" y="1146"/>
                </a:lnTo>
                <a:lnTo>
                  <a:pt x="4753" y="1138"/>
                </a:lnTo>
                <a:lnTo>
                  <a:pt x="4753" y="1133"/>
                </a:lnTo>
                <a:lnTo>
                  <a:pt x="4753" y="1130"/>
                </a:lnTo>
                <a:lnTo>
                  <a:pt x="4754" y="1128"/>
                </a:lnTo>
                <a:lnTo>
                  <a:pt x="4754" y="1125"/>
                </a:lnTo>
                <a:lnTo>
                  <a:pt x="4757" y="1116"/>
                </a:lnTo>
                <a:lnTo>
                  <a:pt x="4762" y="1107"/>
                </a:lnTo>
                <a:lnTo>
                  <a:pt x="4765" y="1103"/>
                </a:lnTo>
                <a:lnTo>
                  <a:pt x="4767" y="1100"/>
                </a:lnTo>
                <a:lnTo>
                  <a:pt x="4774" y="1094"/>
                </a:lnTo>
                <a:lnTo>
                  <a:pt x="4780" y="1089"/>
                </a:lnTo>
                <a:lnTo>
                  <a:pt x="4789" y="1084"/>
                </a:lnTo>
                <a:lnTo>
                  <a:pt x="4797" y="1080"/>
                </a:lnTo>
                <a:lnTo>
                  <a:pt x="4807" y="1077"/>
                </a:lnTo>
                <a:lnTo>
                  <a:pt x="4809" y="1077"/>
                </a:lnTo>
                <a:lnTo>
                  <a:pt x="4812" y="1075"/>
                </a:lnTo>
                <a:lnTo>
                  <a:pt x="4813" y="1075"/>
                </a:lnTo>
                <a:lnTo>
                  <a:pt x="4815" y="1074"/>
                </a:lnTo>
                <a:lnTo>
                  <a:pt x="4819" y="1074"/>
                </a:lnTo>
                <a:lnTo>
                  <a:pt x="4823" y="1073"/>
                </a:lnTo>
                <a:lnTo>
                  <a:pt x="4826" y="1073"/>
                </a:lnTo>
                <a:lnTo>
                  <a:pt x="4831" y="1073"/>
                </a:lnTo>
                <a:lnTo>
                  <a:pt x="4847" y="1072"/>
                </a:lnTo>
                <a:lnTo>
                  <a:pt x="4854" y="1072"/>
                </a:lnTo>
                <a:lnTo>
                  <a:pt x="4861" y="1073"/>
                </a:lnTo>
                <a:lnTo>
                  <a:pt x="4867" y="1074"/>
                </a:lnTo>
                <a:lnTo>
                  <a:pt x="4873" y="1075"/>
                </a:lnTo>
                <a:lnTo>
                  <a:pt x="4876" y="1075"/>
                </a:lnTo>
                <a:lnTo>
                  <a:pt x="4878" y="1077"/>
                </a:lnTo>
                <a:lnTo>
                  <a:pt x="4881" y="1077"/>
                </a:lnTo>
                <a:lnTo>
                  <a:pt x="4883" y="1078"/>
                </a:lnTo>
                <a:lnTo>
                  <a:pt x="4887" y="1079"/>
                </a:lnTo>
                <a:lnTo>
                  <a:pt x="4889" y="1079"/>
                </a:lnTo>
                <a:lnTo>
                  <a:pt x="4893" y="1080"/>
                </a:lnTo>
                <a:lnTo>
                  <a:pt x="4898" y="1083"/>
                </a:lnTo>
                <a:lnTo>
                  <a:pt x="4900" y="1084"/>
                </a:lnTo>
                <a:lnTo>
                  <a:pt x="4901" y="1085"/>
                </a:lnTo>
                <a:lnTo>
                  <a:pt x="4901" y="1092"/>
                </a:lnTo>
                <a:lnTo>
                  <a:pt x="4903" y="1094"/>
                </a:lnTo>
                <a:lnTo>
                  <a:pt x="4903" y="1096"/>
                </a:lnTo>
                <a:lnTo>
                  <a:pt x="4903" y="1100"/>
                </a:lnTo>
                <a:lnTo>
                  <a:pt x="4903" y="1107"/>
                </a:lnTo>
                <a:lnTo>
                  <a:pt x="4904" y="1116"/>
                </a:lnTo>
                <a:lnTo>
                  <a:pt x="4904" y="1122"/>
                </a:lnTo>
                <a:lnTo>
                  <a:pt x="4905" y="1128"/>
                </a:lnTo>
                <a:lnTo>
                  <a:pt x="4905" y="1133"/>
                </a:lnTo>
                <a:lnTo>
                  <a:pt x="4906" y="1141"/>
                </a:lnTo>
                <a:lnTo>
                  <a:pt x="4905" y="1144"/>
                </a:lnTo>
                <a:lnTo>
                  <a:pt x="4904" y="1146"/>
                </a:lnTo>
                <a:lnTo>
                  <a:pt x="4900" y="1149"/>
                </a:lnTo>
                <a:lnTo>
                  <a:pt x="4898" y="1150"/>
                </a:lnTo>
                <a:lnTo>
                  <a:pt x="4893" y="1152"/>
                </a:lnTo>
                <a:lnTo>
                  <a:pt x="4889" y="1152"/>
                </a:lnTo>
                <a:lnTo>
                  <a:pt x="4887" y="1152"/>
                </a:lnTo>
                <a:lnTo>
                  <a:pt x="4884" y="1151"/>
                </a:lnTo>
                <a:lnTo>
                  <a:pt x="4883" y="1150"/>
                </a:lnTo>
                <a:lnTo>
                  <a:pt x="4882" y="1149"/>
                </a:lnTo>
                <a:lnTo>
                  <a:pt x="4880" y="1146"/>
                </a:lnTo>
                <a:lnTo>
                  <a:pt x="4876" y="1144"/>
                </a:lnTo>
                <a:lnTo>
                  <a:pt x="4875" y="1143"/>
                </a:lnTo>
                <a:lnTo>
                  <a:pt x="4873" y="1139"/>
                </a:lnTo>
                <a:lnTo>
                  <a:pt x="4873" y="1136"/>
                </a:lnTo>
                <a:lnTo>
                  <a:pt x="4871" y="1132"/>
                </a:lnTo>
                <a:lnTo>
                  <a:pt x="4870" y="1129"/>
                </a:lnTo>
                <a:lnTo>
                  <a:pt x="4870" y="1127"/>
                </a:lnTo>
                <a:lnTo>
                  <a:pt x="4869" y="1123"/>
                </a:lnTo>
                <a:lnTo>
                  <a:pt x="4867" y="1121"/>
                </a:lnTo>
                <a:lnTo>
                  <a:pt x="4866" y="1117"/>
                </a:lnTo>
                <a:lnTo>
                  <a:pt x="4865" y="1114"/>
                </a:lnTo>
                <a:lnTo>
                  <a:pt x="4864" y="1112"/>
                </a:lnTo>
                <a:lnTo>
                  <a:pt x="4863" y="1110"/>
                </a:lnTo>
                <a:lnTo>
                  <a:pt x="4861" y="1108"/>
                </a:lnTo>
                <a:lnTo>
                  <a:pt x="4859" y="1107"/>
                </a:lnTo>
                <a:lnTo>
                  <a:pt x="4857" y="1105"/>
                </a:lnTo>
                <a:lnTo>
                  <a:pt x="4853" y="1102"/>
                </a:lnTo>
                <a:lnTo>
                  <a:pt x="4848" y="1101"/>
                </a:lnTo>
                <a:lnTo>
                  <a:pt x="4843" y="1101"/>
                </a:lnTo>
                <a:lnTo>
                  <a:pt x="4838" y="1101"/>
                </a:lnTo>
                <a:lnTo>
                  <a:pt x="4831" y="1101"/>
                </a:lnTo>
                <a:lnTo>
                  <a:pt x="4828" y="1101"/>
                </a:lnTo>
                <a:lnTo>
                  <a:pt x="4819" y="1103"/>
                </a:lnTo>
                <a:lnTo>
                  <a:pt x="4817" y="1106"/>
                </a:lnTo>
                <a:lnTo>
                  <a:pt x="4813" y="1107"/>
                </a:lnTo>
                <a:lnTo>
                  <a:pt x="4809" y="1110"/>
                </a:lnTo>
                <a:lnTo>
                  <a:pt x="4807" y="1112"/>
                </a:lnTo>
                <a:lnTo>
                  <a:pt x="4802" y="1118"/>
                </a:lnTo>
                <a:lnTo>
                  <a:pt x="4800" y="1119"/>
                </a:lnTo>
                <a:lnTo>
                  <a:pt x="4800" y="1122"/>
                </a:lnTo>
                <a:lnTo>
                  <a:pt x="4799" y="1123"/>
                </a:lnTo>
                <a:lnTo>
                  <a:pt x="4797" y="1125"/>
                </a:lnTo>
                <a:lnTo>
                  <a:pt x="4797" y="1128"/>
                </a:lnTo>
                <a:lnTo>
                  <a:pt x="4796" y="1130"/>
                </a:lnTo>
                <a:lnTo>
                  <a:pt x="4795" y="1133"/>
                </a:lnTo>
                <a:lnTo>
                  <a:pt x="4795" y="1136"/>
                </a:lnTo>
                <a:lnTo>
                  <a:pt x="4794" y="1140"/>
                </a:lnTo>
                <a:lnTo>
                  <a:pt x="4794" y="1145"/>
                </a:lnTo>
                <a:lnTo>
                  <a:pt x="4795" y="1152"/>
                </a:lnTo>
                <a:lnTo>
                  <a:pt x="4795" y="1155"/>
                </a:lnTo>
                <a:lnTo>
                  <a:pt x="4796" y="1156"/>
                </a:lnTo>
                <a:lnTo>
                  <a:pt x="4797" y="1160"/>
                </a:lnTo>
                <a:lnTo>
                  <a:pt x="4799" y="1163"/>
                </a:lnTo>
                <a:lnTo>
                  <a:pt x="4801" y="1164"/>
                </a:lnTo>
                <a:lnTo>
                  <a:pt x="4802" y="1167"/>
                </a:lnTo>
                <a:lnTo>
                  <a:pt x="4805" y="1169"/>
                </a:lnTo>
                <a:lnTo>
                  <a:pt x="4808" y="1173"/>
                </a:lnTo>
                <a:lnTo>
                  <a:pt x="4811" y="1175"/>
                </a:lnTo>
                <a:lnTo>
                  <a:pt x="4813" y="1177"/>
                </a:lnTo>
                <a:lnTo>
                  <a:pt x="4815" y="1179"/>
                </a:lnTo>
                <a:lnTo>
                  <a:pt x="4817" y="1180"/>
                </a:lnTo>
                <a:lnTo>
                  <a:pt x="4819" y="1182"/>
                </a:lnTo>
                <a:lnTo>
                  <a:pt x="4820" y="1182"/>
                </a:lnTo>
                <a:lnTo>
                  <a:pt x="4823" y="1183"/>
                </a:lnTo>
                <a:lnTo>
                  <a:pt x="4825" y="1184"/>
                </a:lnTo>
                <a:lnTo>
                  <a:pt x="4826" y="1185"/>
                </a:lnTo>
                <a:lnTo>
                  <a:pt x="4828" y="1188"/>
                </a:lnTo>
                <a:lnTo>
                  <a:pt x="4831" y="1189"/>
                </a:lnTo>
                <a:lnTo>
                  <a:pt x="4836" y="1190"/>
                </a:lnTo>
                <a:lnTo>
                  <a:pt x="4840" y="1193"/>
                </a:lnTo>
                <a:lnTo>
                  <a:pt x="4841" y="1194"/>
                </a:lnTo>
                <a:lnTo>
                  <a:pt x="4843" y="1195"/>
                </a:lnTo>
                <a:lnTo>
                  <a:pt x="4846" y="1196"/>
                </a:lnTo>
                <a:lnTo>
                  <a:pt x="4848" y="1197"/>
                </a:lnTo>
                <a:lnTo>
                  <a:pt x="4851" y="1199"/>
                </a:lnTo>
                <a:lnTo>
                  <a:pt x="4852" y="1201"/>
                </a:lnTo>
                <a:lnTo>
                  <a:pt x="4854" y="1201"/>
                </a:lnTo>
                <a:lnTo>
                  <a:pt x="4857" y="1202"/>
                </a:lnTo>
                <a:lnTo>
                  <a:pt x="4860" y="1205"/>
                </a:lnTo>
                <a:lnTo>
                  <a:pt x="4865" y="1207"/>
                </a:lnTo>
                <a:lnTo>
                  <a:pt x="4867" y="1208"/>
                </a:lnTo>
                <a:lnTo>
                  <a:pt x="4870" y="1210"/>
                </a:lnTo>
                <a:lnTo>
                  <a:pt x="4872" y="1212"/>
                </a:lnTo>
                <a:lnTo>
                  <a:pt x="4875" y="1213"/>
                </a:lnTo>
                <a:lnTo>
                  <a:pt x="4877" y="1215"/>
                </a:lnTo>
                <a:lnTo>
                  <a:pt x="4878" y="1216"/>
                </a:lnTo>
                <a:lnTo>
                  <a:pt x="4880" y="1218"/>
                </a:lnTo>
                <a:lnTo>
                  <a:pt x="4882" y="1219"/>
                </a:lnTo>
                <a:lnTo>
                  <a:pt x="4884" y="1221"/>
                </a:lnTo>
                <a:lnTo>
                  <a:pt x="4886" y="1222"/>
                </a:lnTo>
                <a:lnTo>
                  <a:pt x="4889" y="1224"/>
                </a:lnTo>
                <a:lnTo>
                  <a:pt x="4898" y="1232"/>
                </a:lnTo>
                <a:lnTo>
                  <a:pt x="4903" y="1236"/>
                </a:lnTo>
                <a:lnTo>
                  <a:pt x="4906" y="1241"/>
                </a:lnTo>
                <a:lnTo>
                  <a:pt x="4909" y="1246"/>
                </a:lnTo>
                <a:lnTo>
                  <a:pt x="4912" y="1251"/>
                </a:lnTo>
                <a:lnTo>
                  <a:pt x="4915" y="1257"/>
                </a:lnTo>
                <a:lnTo>
                  <a:pt x="4917" y="1263"/>
                </a:lnTo>
                <a:lnTo>
                  <a:pt x="4917" y="1265"/>
                </a:lnTo>
                <a:lnTo>
                  <a:pt x="4917" y="1267"/>
                </a:lnTo>
                <a:lnTo>
                  <a:pt x="4918" y="1271"/>
                </a:lnTo>
                <a:lnTo>
                  <a:pt x="4918" y="1273"/>
                </a:lnTo>
                <a:lnTo>
                  <a:pt x="4919" y="1276"/>
                </a:lnTo>
                <a:lnTo>
                  <a:pt x="4919" y="1282"/>
                </a:lnTo>
                <a:lnTo>
                  <a:pt x="4918" y="1293"/>
                </a:lnTo>
                <a:lnTo>
                  <a:pt x="4916" y="1304"/>
                </a:lnTo>
                <a:lnTo>
                  <a:pt x="4913" y="1312"/>
                </a:lnTo>
                <a:lnTo>
                  <a:pt x="4913" y="1313"/>
                </a:lnTo>
                <a:lnTo>
                  <a:pt x="4912" y="1316"/>
                </a:lnTo>
                <a:lnTo>
                  <a:pt x="4911" y="1318"/>
                </a:lnTo>
                <a:lnTo>
                  <a:pt x="4910" y="1321"/>
                </a:lnTo>
                <a:lnTo>
                  <a:pt x="4907" y="1324"/>
                </a:lnTo>
                <a:lnTo>
                  <a:pt x="4906" y="1327"/>
                </a:lnTo>
                <a:lnTo>
                  <a:pt x="4905" y="1329"/>
                </a:lnTo>
                <a:lnTo>
                  <a:pt x="4903" y="1330"/>
                </a:lnTo>
                <a:lnTo>
                  <a:pt x="4901" y="1332"/>
                </a:lnTo>
                <a:lnTo>
                  <a:pt x="4899" y="1335"/>
                </a:lnTo>
                <a:lnTo>
                  <a:pt x="4893" y="1341"/>
                </a:lnTo>
                <a:lnTo>
                  <a:pt x="4888" y="1348"/>
                </a:lnTo>
                <a:lnTo>
                  <a:pt x="4886" y="1350"/>
                </a:lnTo>
                <a:lnTo>
                  <a:pt x="4883" y="1351"/>
                </a:lnTo>
                <a:lnTo>
                  <a:pt x="4881" y="1352"/>
                </a:lnTo>
                <a:lnTo>
                  <a:pt x="4878" y="1354"/>
                </a:lnTo>
                <a:lnTo>
                  <a:pt x="4876" y="1355"/>
                </a:lnTo>
                <a:lnTo>
                  <a:pt x="4873" y="1356"/>
                </a:lnTo>
                <a:lnTo>
                  <a:pt x="4871" y="1357"/>
                </a:lnTo>
                <a:lnTo>
                  <a:pt x="4867" y="1360"/>
                </a:lnTo>
                <a:lnTo>
                  <a:pt x="4865" y="1361"/>
                </a:lnTo>
                <a:lnTo>
                  <a:pt x="4849" y="1366"/>
                </a:lnTo>
                <a:lnTo>
                  <a:pt x="4846" y="1366"/>
                </a:lnTo>
                <a:lnTo>
                  <a:pt x="4838" y="1368"/>
                </a:lnTo>
                <a:lnTo>
                  <a:pt x="4830" y="1368"/>
                </a:lnTo>
                <a:lnTo>
                  <a:pt x="4813" y="1368"/>
                </a:lnTo>
                <a:lnTo>
                  <a:pt x="4795" y="1367"/>
                </a:lnTo>
                <a:lnTo>
                  <a:pt x="4786" y="1366"/>
                </a:lnTo>
                <a:lnTo>
                  <a:pt x="4766" y="1360"/>
                </a:lnTo>
                <a:lnTo>
                  <a:pt x="4754" y="1354"/>
                </a:lnTo>
                <a:close/>
                <a:moveTo>
                  <a:pt x="4110" y="1365"/>
                </a:moveTo>
                <a:lnTo>
                  <a:pt x="4110" y="1330"/>
                </a:lnTo>
                <a:lnTo>
                  <a:pt x="4107" y="1334"/>
                </a:lnTo>
                <a:lnTo>
                  <a:pt x="4106" y="1337"/>
                </a:lnTo>
                <a:lnTo>
                  <a:pt x="4105" y="1338"/>
                </a:lnTo>
                <a:lnTo>
                  <a:pt x="4104" y="1339"/>
                </a:lnTo>
                <a:lnTo>
                  <a:pt x="4100" y="1344"/>
                </a:lnTo>
                <a:lnTo>
                  <a:pt x="4099" y="1346"/>
                </a:lnTo>
                <a:lnTo>
                  <a:pt x="4093" y="1351"/>
                </a:lnTo>
                <a:lnTo>
                  <a:pt x="4090" y="1354"/>
                </a:lnTo>
                <a:lnTo>
                  <a:pt x="4088" y="1355"/>
                </a:lnTo>
                <a:lnTo>
                  <a:pt x="4087" y="1356"/>
                </a:lnTo>
                <a:lnTo>
                  <a:pt x="4084" y="1357"/>
                </a:lnTo>
                <a:lnTo>
                  <a:pt x="4081" y="1359"/>
                </a:lnTo>
                <a:lnTo>
                  <a:pt x="4078" y="1361"/>
                </a:lnTo>
                <a:lnTo>
                  <a:pt x="4076" y="1362"/>
                </a:lnTo>
                <a:lnTo>
                  <a:pt x="4073" y="1362"/>
                </a:lnTo>
                <a:lnTo>
                  <a:pt x="4060" y="1367"/>
                </a:lnTo>
                <a:lnTo>
                  <a:pt x="4058" y="1367"/>
                </a:lnTo>
                <a:lnTo>
                  <a:pt x="4053" y="1368"/>
                </a:lnTo>
                <a:lnTo>
                  <a:pt x="4049" y="1368"/>
                </a:lnTo>
                <a:lnTo>
                  <a:pt x="4041" y="1368"/>
                </a:lnTo>
                <a:lnTo>
                  <a:pt x="4032" y="1367"/>
                </a:lnTo>
                <a:lnTo>
                  <a:pt x="4025" y="1366"/>
                </a:lnTo>
                <a:lnTo>
                  <a:pt x="4023" y="1366"/>
                </a:lnTo>
                <a:lnTo>
                  <a:pt x="4019" y="1365"/>
                </a:lnTo>
                <a:lnTo>
                  <a:pt x="4015" y="1363"/>
                </a:lnTo>
                <a:lnTo>
                  <a:pt x="4013" y="1362"/>
                </a:lnTo>
                <a:lnTo>
                  <a:pt x="4010" y="1361"/>
                </a:lnTo>
                <a:lnTo>
                  <a:pt x="4008" y="1360"/>
                </a:lnTo>
                <a:lnTo>
                  <a:pt x="4006" y="1359"/>
                </a:lnTo>
                <a:lnTo>
                  <a:pt x="4003" y="1357"/>
                </a:lnTo>
                <a:lnTo>
                  <a:pt x="4002" y="1356"/>
                </a:lnTo>
                <a:lnTo>
                  <a:pt x="4000" y="1355"/>
                </a:lnTo>
                <a:lnTo>
                  <a:pt x="3998" y="1352"/>
                </a:lnTo>
                <a:lnTo>
                  <a:pt x="3992" y="1348"/>
                </a:lnTo>
                <a:lnTo>
                  <a:pt x="3989" y="1344"/>
                </a:lnTo>
                <a:lnTo>
                  <a:pt x="3986" y="1341"/>
                </a:lnTo>
                <a:lnTo>
                  <a:pt x="3985" y="1339"/>
                </a:lnTo>
                <a:lnTo>
                  <a:pt x="3985" y="1338"/>
                </a:lnTo>
                <a:lnTo>
                  <a:pt x="3984" y="1337"/>
                </a:lnTo>
                <a:lnTo>
                  <a:pt x="3983" y="1334"/>
                </a:lnTo>
                <a:lnTo>
                  <a:pt x="3981" y="1330"/>
                </a:lnTo>
                <a:lnTo>
                  <a:pt x="3980" y="1328"/>
                </a:lnTo>
                <a:lnTo>
                  <a:pt x="3979" y="1327"/>
                </a:lnTo>
                <a:lnTo>
                  <a:pt x="3978" y="1324"/>
                </a:lnTo>
                <a:lnTo>
                  <a:pt x="3977" y="1321"/>
                </a:lnTo>
                <a:lnTo>
                  <a:pt x="3977" y="1319"/>
                </a:lnTo>
                <a:lnTo>
                  <a:pt x="3975" y="1317"/>
                </a:lnTo>
                <a:lnTo>
                  <a:pt x="3975" y="1316"/>
                </a:lnTo>
                <a:lnTo>
                  <a:pt x="3974" y="1313"/>
                </a:lnTo>
                <a:lnTo>
                  <a:pt x="3974" y="1311"/>
                </a:lnTo>
                <a:lnTo>
                  <a:pt x="3973" y="1307"/>
                </a:lnTo>
                <a:lnTo>
                  <a:pt x="3973" y="1305"/>
                </a:lnTo>
                <a:lnTo>
                  <a:pt x="3972" y="1300"/>
                </a:lnTo>
                <a:lnTo>
                  <a:pt x="3972" y="1293"/>
                </a:lnTo>
                <a:lnTo>
                  <a:pt x="3971" y="1284"/>
                </a:lnTo>
                <a:lnTo>
                  <a:pt x="3972" y="1276"/>
                </a:lnTo>
                <a:lnTo>
                  <a:pt x="3972" y="1272"/>
                </a:lnTo>
                <a:lnTo>
                  <a:pt x="3973" y="1268"/>
                </a:lnTo>
                <a:lnTo>
                  <a:pt x="3973" y="1266"/>
                </a:lnTo>
                <a:lnTo>
                  <a:pt x="3974" y="1263"/>
                </a:lnTo>
                <a:lnTo>
                  <a:pt x="3974" y="1261"/>
                </a:lnTo>
                <a:lnTo>
                  <a:pt x="3975" y="1260"/>
                </a:lnTo>
                <a:lnTo>
                  <a:pt x="3975" y="1257"/>
                </a:lnTo>
                <a:lnTo>
                  <a:pt x="3977" y="1256"/>
                </a:lnTo>
                <a:lnTo>
                  <a:pt x="3977" y="1254"/>
                </a:lnTo>
                <a:lnTo>
                  <a:pt x="3978" y="1251"/>
                </a:lnTo>
                <a:lnTo>
                  <a:pt x="3980" y="1247"/>
                </a:lnTo>
                <a:lnTo>
                  <a:pt x="3981" y="1245"/>
                </a:lnTo>
                <a:lnTo>
                  <a:pt x="3983" y="1241"/>
                </a:lnTo>
                <a:lnTo>
                  <a:pt x="3984" y="1240"/>
                </a:lnTo>
                <a:lnTo>
                  <a:pt x="3985" y="1238"/>
                </a:lnTo>
                <a:lnTo>
                  <a:pt x="3986" y="1236"/>
                </a:lnTo>
                <a:lnTo>
                  <a:pt x="3988" y="1234"/>
                </a:lnTo>
                <a:lnTo>
                  <a:pt x="3989" y="1233"/>
                </a:lnTo>
                <a:lnTo>
                  <a:pt x="3992" y="1230"/>
                </a:lnTo>
                <a:lnTo>
                  <a:pt x="3995" y="1227"/>
                </a:lnTo>
                <a:lnTo>
                  <a:pt x="4000" y="1221"/>
                </a:lnTo>
                <a:lnTo>
                  <a:pt x="4003" y="1218"/>
                </a:lnTo>
                <a:lnTo>
                  <a:pt x="4004" y="1217"/>
                </a:lnTo>
                <a:lnTo>
                  <a:pt x="4007" y="1216"/>
                </a:lnTo>
                <a:lnTo>
                  <a:pt x="4009" y="1215"/>
                </a:lnTo>
                <a:lnTo>
                  <a:pt x="4010" y="1213"/>
                </a:lnTo>
                <a:lnTo>
                  <a:pt x="4013" y="1212"/>
                </a:lnTo>
                <a:lnTo>
                  <a:pt x="4014" y="1211"/>
                </a:lnTo>
                <a:lnTo>
                  <a:pt x="4017" y="1210"/>
                </a:lnTo>
                <a:lnTo>
                  <a:pt x="4019" y="1208"/>
                </a:lnTo>
                <a:lnTo>
                  <a:pt x="4021" y="1207"/>
                </a:lnTo>
                <a:lnTo>
                  <a:pt x="4024" y="1206"/>
                </a:lnTo>
                <a:lnTo>
                  <a:pt x="4029" y="1204"/>
                </a:lnTo>
                <a:lnTo>
                  <a:pt x="4030" y="1204"/>
                </a:lnTo>
                <a:lnTo>
                  <a:pt x="4032" y="1202"/>
                </a:lnTo>
                <a:lnTo>
                  <a:pt x="4036" y="1201"/>
                </a:lnTo>
                <a:lnTo>
                  <a:pt x="4038" y="1200"/>
                </a:lnTo>
                <a:lnTo>
                  <a:pt x="4041" y="1199"/>
                </a:lnTo>
                <a:lnTo>
                  <a:pt x="4042" y="1199"/>
                </a:lnTo>
                <a:lnTo>
                  <a:pt x="4043" y="1197"/>
                </a:lnTo>
                <a:lnTo>
                  <a:pt x="4048" y="1196"/>
                </a:lnTo>
                <a:lnTo>
                  <a:pt x="4071" y="1191"/>
                </a:lnTo>
                <a:lnTo>
                  <a:pt x="4078" y="1190"/>
                </a:lnTo>
                <a:lnTo>
                  <a:pt x="4081" y="1190"/>
                </a:lnTo>
                <a:lnTo>
                  <a:pt x="4084" y="1190"/>
                </a:lnTo>
                <a:lnTo>
                  <a:pt x="4088" y="1189"/>
                </a:lnTo>
                <a:lnTo>
                  <a:pt x="4091" y="1189"/>
                </a:lnTo>
                <a:lnTo>
                  <a:pt x="4095" y="1188"/>
                </a:lnTo>
                <a:lnTo>
                  <a:pt x="4102" y="1186"/>
                </a:lnTo>
                <a:lnTo>
                  <a:pt x="4110" y="1185"/>
                </a:lnTo>
                <a:lnTo>
                  <a:pt x="4110" y="1174"/>
                </a:lnTo>
                <a:lnTo>
                  <a:pt x="4110" y="1163"/>
                </a:lnTo>
                <a:lnTo>
                  <a:pt x="4108" y="1155"/>
                </a:lnTo>
                <a:lnTo>
                  <a:pt x="4107" y="1150"/>
                </a:lnTo>
                <a:lnTo>
                  <a:pt x="4107" y="1145"/>
                </a:lnTo>
                <a:lnTo>
                  <a:pt x="4105" y="1138"/>
                </a:lnTo>
                <a:lnTo>
                  <a:pt x="4101" y="1130"/>
                </a:lnTo>
                <a:lnTo>
                  <a:pt x="4099" y="1127"/>
                </a:lnTo>
                <a:lnTo>
                  <a:pt x="4096" y="1124"/>
                </a:lnTo>
                <a:lnTo>
                  <a:pt x="4090" y="1118"/>
                </a:lnTo>
                <a:lnTo>
                  <a:pt x="4089" y="1117"/>
                </a:lnTo>
                <a:lnTo>
                  <a:pt x="4087" y="1116"/>
                </a:lnTo>
                <a:lnTo>
                  <a:pt x="4085" y="1114"/>
                </a:lnTo>
                <a:lnTo>
                  <a:pt x="4079" y="1112"/>
                </a:lnTo>
                <a:lnTo>
                  <a:pt x="4076" y="1111"/>
                </a:lnTo>
                <a:lnTo>
                  <a:pt x="4073" y="1110"/>
                </a:lnTo>
                <a:lnTo>
                  <a:pt x="4072" y="1110"/>
                </a:lnTo>
                <a:lnTo>
                  <a:pt x="4065" y="1108"/>
                </a:lnTo>
                <a:lnTo>
                  <a:pt x="4062" y="1107"/>
                </a:lnTo>
                <a:lnTo>
                  <a:pt x="4058" y="1107"/>
                </a:lnTo>
                <a:lnTo>
                  <a:pt x="4049" y="1107"/>
                </a:lnTo>
                <a:lnTo>
                  <a:pt x="4042" y="1110"/>
                </a:lnTo>
                <a:lnTo>
                  <a:pt x="4036" y="1111"/>
                </a:lnTo>
                <a:lnTo>
                  <a:pt x="4035" y="1112"/>
                </a:lnTo>
                <a:lnTo>
                  <a:pt x="4032" y="1113"/>
                </a:lnTo>
                <a:lnTo>
                  <a:pt x="4030" y="1117"/>
                </a:lnTo>
                <a:lnTo>
                  <a:pt x="4029" y="1118"/>
                </a:lnTo>
                <a:lnTo>
                  <a:pt x="4027" y="1119"/>
                </a:lnTo>
                <a:lnTo>
                  <a:pt x="4027" y="1122"/>
                </a:lnTo>
                <a:lnTo>
                  <a:pt x="4026" y="1124"/>
                </a:lnTo>
                <a:lnTo>
                  <a:pt x="4025" y="1127"/>
                </a:lnTo>
                <a:lnTo>
                  <a:pt x="4023" y="1130"/>
                </a:lnTo>
                <a:lnTo>
                  <a:pt x="4023" y="1132"/>
                </a:lnTo>
                <a:lnTo>
                  <a:pt x="4020" y="1135"/>
                </a:lnTo>
                <a:lnTo>
                  <a:pt x="4020" y="1138"/>
                </a:lnTo>
                <a:lnTo>
                  <a:pt x="4018" y="1141"/>
                </a:lnTo>
                <a:lnTo>
                  <a:pt x="4018" y="1143"/>
                </a:lnTo>
                <a:lnTo>
                  <a:pt x="4017" y="1145"/>
                </a:lnTo>
                <a:lnTo>
                  <a:pt x="4015" y="1147"/>
                </a:lnTo>
                <a:lnTo>
                  <a:pt x="4014" y="1150"/>
                </a:lnTo>
                <a:lnTo>
                  <a:pt x="4013" y="1153"/>
                </a:lnTo>
                <a:lnTo>
                  <a:pt x="4012" y="1156"/>
                </a:lnTo>
                <a:lnTo>
                  <a:pt x="4010" y="1158"/>
                </a:lnTo>
                <a:lnTo>
                  <a:pt x="4006" y="1162"/>
                </a:lnTo>
                <a:lnTo>
                  <a:pt x="4003" y="1162"/>
                </a:lnTo>
                <a:lnTo>
                  <a:pt x="4000" y="1163"/>
                </a:lnTo>
                <a:lnTo>
                  <a:pt x="3997" y="1164"/>
                </a:lnTo>
                <a:lnTo>
                  <a:pt x="3994" y="1164"/>
                </a:lnTo>
                <a:lnTo>
                  <a:pt x="3991" y="1163"/>
                </a:lnTo>
                <a:lnTo>
                  <a:pt x="3989" y="1161"/>
                </a:lnTo>
                <a:lnTo>
                  <a:pt x="3988" y="1160"/>
                </a:lnTo>
                <a:lnTo>
                  <a:pt x="3986" y="1157"/>
                </a:lnTo>
                <a:lnTo>
                  <a:pt x="3985" y="1153"/>
                </a:lnTo>
                <a:lnTo>
                  <a:pt x="3985" y="1151"/>
                </a:lnTo>
                <a:lnTo>
                  <a:pt x="3985" y="1144"/>
                </a:lnTo>
                <a:lnTo>
                  <a:pt x="3985" y="1140"/>
                </a:lnTo>
                <a:lnTo>
                  <a:pt x="3989" y="1127"/>
                </a:lnTo>
                <a:lnTo>
                  <a:pt x="3990" y="1119"/>
                </a:lnTo>
                <a:lnTo>
                  <a:pt x="3992" y="1113"/>
                </a:lnTo>
                <a:lnTo>
                  <a:pt x="3992" y="1107"/>
                </a:lnTo>
                <a:lnTo>
                  <a:pt x="3994" y="1102"/>
                </a:lnTo>
                <a:lnTo>
                  <a:pt x="3995" y="1100"/>
                </a:lnTo>
                <a:lnTo>
                  <a:pt x="3995" y="1097"/>
                </a:lnTo>
                <a:lnTo>
                  <a:pt x="3996" y="1094"/>
                </a:lnTo>
                <a:lnTo>
                  <a:pt x="3998" y="1084"/>
                </a:lnTo>
                <a:lnTo>
                  <a:pt x="4009" y="1080"/>
                </a:lnTo>
                <a:lnTo>
                  <a:pt x="4012" y="1080"/>
                </a:lnTo>
                <a:lnTo>
                  <a:pt x="4013" y="1079"/>
                </a:lnTo>
                <a:lnTo>
                  <a:pt x="4014" y="1079"/>
                </a:lnTo>
                <a:lnTo>
                  <a:pt x="4017" y="1078"/>
                </a:lnTo>
                <a:lnTo>
                  <a:pt x="4019" y="1078"/>
                </a:lnTo>
                <a:lnTo>
                  <a:pt x="4021" y="1077"/>
                </a:lnTo>
                <a:lnTo>
                  <a:pt x="4024" y="1077"/>
                </a:lnTo>
                <a:lnTo>
                  <a:pt x="4026" y="1075"/>
                </a:lnTo>
                <a:lnTo>
                  <a:pt x="4043" y="1073"/>
                </a:lnTo>
                <a:lnTo>
                  <a:pt x="4052" y="1073"/>
                </a:lnTo>
                <a:lnTo>
                  <a:pt x="4068" y="1073"/>
                </a:lnTo>
                <a:lnTo>
                  <a:pt x="4079" y="1074"/>
                </a:lnTo>
                <a:lnTo>
                  <a:pt x="4096" y="1079"/>
                </a:lnTo>
                <a:lnTo>
                  <a:pt x="4099" y="1080"/>
                </a:lnTo>
                <a:lnTo>
                  <a:pt x="4100" y="1081"/>
                </a:lnTo>
                <a:lnTo>
                  <a:pt x="4104" y="1083"/>
                </a:lnTo>
                <a:lnTo>
                  <a:pt x="4106" y="1084"/>
                </a:lnTo>
                <a:lnTo>
                  <a:pt x="4108" y="1086"/>
                </a:lnTo>
                <a:lnTo>
                  <a:pt x="4111" y="1088"/>
                </a:lnTo>
                <a:lnTo>
                  <a:pt x="4112" y="1088"/>
                </a:lnTo>
                <a:lnTo>
                  <a:pt x="4114" y="1089"/>
                </a:lnTo>
                <a:lnTo>
                  <a:pt x="4116" y="1090"/>
                </a:lnTo>
                <a:lnTo>
                  <a:pt x="4117" y="1092"/>
                </a:lnTo>
                <a:lnTo>
                  <a:pt x="4120" y="1095"/>
                </a:lnTo>
                <a:lnTo>
                  <a:pt x="4123" y="1097"/>
                </a:lnTo>
                <a:lnTo>
                  <a:pt x="4128" y="1102"/>
                </a:lnTo>
                <a:lnTo>
                  <a:pt x="4131" y="1106"/>
                </a:lnTo>
                <a:lnTo>
                  <a:pt x="4133" y="1108"/>
                </a:lnTo>
                <a:lnTo>
                  <a:pt x="4134" y="1110"/>
                </a:lnTo>
                <a:lnTo>
                  <a:pt x="4135" y="1112"/>
                </a:lnTo>
                <a:lnTo>
                  <a:pt x="4136" y="1113"/>
                </a:lnTo>
                <a:lnTo>
                  <a:pt x="4137" y="1116"/>
                </a:lnTo>
                <a:lnTo>
                  <a:pt x="4140" y="1119"/>
                </a:lnTo>
                <a:lnTo>
                  <a:pt x="4141" y="1123"/>
                </a:lnTo>
                <a:lnTo>
                  <a:pt x="4142" y="1125"/>
                </a:lnTo>
                <a:lnTo>
                  <a:pt x="4143" y="1128"/>
                </a:lnTo>
                <a:lnTo>
                  <a:pt x="4145" y="1133"/>
                </a:lnTo>
                <a:lnTo>
                  <a:pt x="4145" y="1135"/>
                </a:lnTo>
                <a:lnTo>
                  <a:pt x="4146" y="1136"/>
                </a:lnTo>
                <a:lnTo>
                  <a:pt x="4146" y="1139"/>
                </a:lnTo>
                <a:lnTo>
                  <a:pt x="4147" y="1141"/>
                </a:lnTo>
                <a:lnTo>
                  <a:pt x="4148" y="1152"/>
                </a:lnTo>
                <a:lnTo>
                  <a:pt x="4149" y="1161"/>
                </a:lnTo>
                <a:lnTo>
                  <a:pt x="4149" y="1191"/>
                </a:lnTo>
                <a:lnTo>
                  <a:pt x="4149" y="1279"/>
                </a:lnTo>
                <a:lnTo>
                  <a:pt x="4149" y="1304"/>
                </a:lnTo>
                <a:lnTo>
                  <a:pt x="4149" y="1316"/>
                </a:lnTo>
                <a:lnTo>
                  <a:pt x="4151" y="1327"/>
                </a:lnTo>
                <a:lnTo>
                  <a:pt x="4153" y="1329"/>
                </a:lnTo>
                <a:lnTo>
                  <a:pt x="4157" y="1332"/>
                </a:lnTo>
                <a:lnTo>
                  <a:pt x="4164" y="1333"/>
                </a:lnTo>
                <a:lnTo>
                  <a:pt x="4165" y="1334"/>
                </a:lnTo>
                <a:lnTo>
                  <a:pt x="4168" y="1334"/>
                </a:lnTo>
                <a:lnTo>
                  <a:pt x="4169" y="1335"/>
                </a:lnTo>
                <a:lnTo>
                  <a:pt x="4171" y="1335"/>
                </a:lnTo>
                <a:lnTo>
                  <a:pt x="4172" y="1337"/>
                </a:lnTo>
                <a:lnTo>
                  <a:pt x="4178" y="1338"/>
                </a:lnTo>
                <a:lnTo>
                  <a:pt x="4185" y="1340"/>
                </a:lnTo>
                <a:lnTo>
                  <a:pt x="4187" y="1341"/>
                </a:lnTo>
                <a:lnTo>
                  <a:pt x="4188" y="1343"/>
                </a:lnTo>
                <a:lnTo>
                  <a:pt x="4189" y="1345"/>
                </a:lnTo>
                <a:lnTo>
                  <a:pt x="4191" y="1346"/>
                </a:lnTo>
                <a:lnTo>
                  <a:pt x="4191" y="1349"/>
                </a:lnTo>
                <a:lnTo>
                  <a:pt x="4191" y="1354"/>
                </a:lnTo>
                <a:lnTo>
                  <a:pt x="4189" y="1359"/>
                </a:lnTo>
                <a:lnTo>
                  <a:pt x="4188" y="1360"/>
                </a:lnTo>
                <a:lnTo>
                  <a:pt x="4188" y="1361"/>
                </a:lnTo>
                <a:lnTo>
                  <a:pt x="4186" y="1362"/>
                </a:lnTo>
                <a:lnTo>
                  <a:pt x="4185" y="1362"/>
                </a:lnTo>
                <a:lnTo>
                  <a:pt x="4183" y="1363"/>
                </a:lnTo>
                <a:lnTo>
                  <a:pt x="4165" y="1365"/>
                </a:lnTo>
                <a:lnTo>
                  <a:pt x="4147" y="1365"/>
                </a:lnTo>
                <a:lnTo>
                  <a:pt x="4110" y="1365"/>
                </a:lnTo>
                <a:close/>
                <a:moveTo>
                  <a:pt x="3486" y="1365"/>
                </a:moveTo>
                <a:lnTo>
                  <a:pt x="3486" y="1333"/>
                </a:lnTo>
                <a:lnTo>
                  <a:pt x="3481" y="1338"/>
                </a:lnTo>
                <a:lnTo>
                  <a:pt x="3479" y="1340"/>
                </a:lnTo>
                <a:lnTo>
                  <a:pt x="3474" y="1346"/>
                </a:lnTo>
                <a:lnTo>
                  <a:pt x="3473" y="1349"/>
                </a:lnTo>
                <a:lnTo>
                  <a:pt x="3469" y="1351"/>
                </a:lnTo>
                <a:lnTo>
                  <a:pt x="3467" y="1352"/>
                </a:lnTo>
                <a:lnTo>
                  <a:pt x="3464" y="1355"/>
                </a:lnTo>
                <a:lnTo>
                  <a:pt x="3463" y="1356"/>
                </a:lnTo>
                <a:lnTo>
                  <a:pt x="3461" y="1356"/>
                </a:lnTo>
                <a:lnTo>
                  <a:pt x="3457" y="1359"/>
                </a:lnTo>
                <a:lnTo>
                  <a:pt x="3452" y="1361"/>
                </a:lnTo>
                <a:lnTo>
                  <a:pt x="3451" y="1361"/>
                </a:lnTo>
                <a:lnTo>
                  <a:pt x="3448" y="1362"/>
                </a:lnTo>
                <a:lnTo>
                  <a:pt x="3442" y="1365"/>
                </a:lnTo>
                <a:lnTo>
                  <a:pt x="3441" y="1365"/>
                </a:lnTo>
                <a:lnTo>
                  <a:pt x="3439" y="1366"/>
                </a:lnTo>
                <a:lnTo>
                  <a:pt x="3436" y="1366"/>
                </a:lnTo>
                <a:lnTo>
                  <a:pt x="3433" y="1366"/>
                </a:lnTo>
                <a:lnTo>
                  <a:pt x="3429" y="1367"/>
                </a:lnTo>
                <a:lnTo>
                  <a:pt x="3424" y="1367"/>
                </a:lnTo>
                <a:lnTo>
                  <a:pt x="3421" y="1368"/>
                </a:lnTo>
                <a:lnTo>
                  <a:pt x="3417" y="1368"/>
                </a:lnTo>
                <a:lnTo>
                  <a:pt x="3409" y="1368"/>
                </a:lnTo>
                <a:lnTo>
                  <a:pt x="3400" y="1367"/>
                </a:lnTo>
                <a:lnTo>
                  <a:pt x="3393" y="1366"/>
                </a:lnTo>
                <a:lnTo>
                  <a:pt x="3386" y="1365"/>
                </a:lnTo>
                <a:lnTo>
                  <a:pt x="3381" y="1362"/>
                </a:lnTo>
                <a:lnTo>
                  <a:pt x="3377" y="1361"/>
                </a:lnTo>
                <a:lnTo>
                  <a:pt x="3375" y="1360"/>
                </a:lnTo>
                <a:lnTo>
                  <a:pt x="3371" y="1357"/>
                </a:lnTo>
                <a:lnTo>
                  <a:pt x="3370" y="1356"/>
                </a:lnTo>
                <a:lnTo>
                  <a:pt x="3367" y="1355"/>
                </a:lnTo>
                <a:lnTo>
                  <a:pt x="3366" y="1354"/>
                </a:lnTo>
                <a:lnTo>
                  <a:pt x="3364" y="1352"/>
                </a:lnTo>
                <a:lnTo>
                  <a:pt x="3361" y="1350"/>
                </a:lnTo>
                <a:lnTo>
                  <a:pt x="3358" y="1346"/>
                </a:lnTo>
                <a:lnTo>
                  <a:pt x="3354" y="1343"/>
                </a:lnTo>
                <a:lnTo>
                  <a:pt x="3347" y="1334"/>
                </a:lnTo>
                <a:lnTo>
                  <a:pt x="3342" y="1326"/>
                </a:lnTo>
                <a:lnTo>
                  <a:pt x="3337" y="1315"/>
                </a:lnTo>
                <a:lnTo>
                  <a:pt x="3336" y="1311"/>
                </a:lnTo>
                <a:lnTo>
                  <a:pt x="3335" y="1306"/>
                </a:lnTo>
                <a:lnTo>
                  <a:pt x="3334" y="1299"/>
                </a:lnTo>
                <a:lnTo>
                  <a:pt x="3332" y="1293"/>
                </a:lnTo>
                <a:lnTo>
                  <a:pt x="3331" y="1285"/>
                </a:lnTo>
                <a:lnTo>
                  <a:pt x="3331" y="1271"/>
                </a:lnTo>
                <a:lnTo>
                  <a:pt x="3331" y="1256"/>
                </a:lnTo>
                <a:lnTo>
                  <a:pt x="3331" y="1167"/>
                </a:lnTo>
                <a:lnTo>
                  <a:pt x="3331" y="1139"/>
                </a:lnTo>
                <a:lnTo>
                  <a:pt x="3331" y="1130"/>
                </a:lnTo>
                <a:lnTo>
                  <a:pt x="3331" y="1122"/>
                </a:lnTo>
                <a:lnTo>
                  <a:pt x="3326" y="1122"/>
                </a:lnTo>
                <a:lnTo>
                  <a:pt x="3322" y="1122"/>
                </a:lnTo>
                <a:lnTo>
                  <a:pt x="3312" y="1122"/>
                </a:lnTo>
                <a:lnTo>
                  <a:pt x="3302" y="1122"/>
                </a:lnTo>
                <a:lnTo>
                  <a:pt x="3294" y="1121"/>
                </a:lnTo>
                <a:lnTo>
                  <a:pt x="3291" y="1118"/>
                </a:lnTo>
                <a:lnTo>
                  <a:pt x="3291" y="1117"/>
                </a:lnTo>
                <a:lnTo>
                  <a:pt x="3290" y="1116"/>
                </a:lnTo>
                <a:lnTo>
                  <a:pt x="3290" y="1112"/>
                </a:lnTo>
                <a:lnTo>
                  <a:pt x="3290" y="1108"/>
                </a:lnTo>
                <a:lnTo>
                  <a:pt x="3290" y="1106"/>
                </a:lnTo>
                <a:lnTo>
                  <a:pt x="3291" y="1106"/>
                </a:lnTo>
                <a:lnTo>
                  <a:pt x="3293" y="1103"/>
                </a:lnTo>
                <a:lnTo>
                  <a:pt x="3295" y="1102"/>
                </a:lnTo>
                <a:lnTo>
                  <a:pt x="3297" y="1102"/>
                </a:lnTo>
                <a:lnTo>
                  <a:pt x="3300" y="1100"/>
                </a:lnTo>
                <a:lnTo>
                  <a:pt x="3302" y="1099"/>
                </a:lnTo>
                <a:lnTo>
                  <a:pt x="3305" y="1097"/>
                </a:lnTo>
                <a:lnTo>
                  <a:pt x="3307" y="1096"/>
                </a:lnTo>
                <a:lnTo>
                  <a:pt x="3309" y="1095"/>
                </a:lnTo>
                <a:lnTo>
                  <a:pt x="3312" y="1094"/>
                </a:lnTo>
                <a:lnTo>
                  <a:pt x="3314" y="1092"/>
                </a:lnTo>
                <a:lnTo>
                  <a:pt x="3317" y="1091"/>
                </a:lnTo>
                <a:lnTo>
                  <a:pt x="3319" y="1090"/>
                </a:lnTo>
                <a:lnTo>
                  <a:pt x="3323" y="1088"/>
                </a:lnTo>
                <a:lnTo>
                  <a:pt x="3325" y="1088"/>
                </a:lnTo>
                <a:lnTo>
                  <a:pt x="3328" y="1086"/>
                </a:lnTo>
                <a:lnTo>
                  <a:pt x="3330" y="1085"/>
                </a:lnTo>
                <a:lnTo>
                  <a:pt x="3332" y="1084"/>
                </a:lnTo>
                <a:lnTo>
                  <a:pt x="3335" y="1083"/>
                </a:lnTo>
                <a:lnTo>
                  <a:pt x="3337" y="1081"/>
                </a:lnTo>
                <a:lnTo>
                  <a:pt x="3340" y="1080"/>
                </a:lnTo>
                <a:lnTo>
                  <a:pt x="3342" y="1079"/>
                </a:lnTo>
                <a:lnTo>
                  <a:pt x="3343" y="1078"/>
                </a:lnTo>
                <a:lnTo>
                  <a:pt x="3346" y="1077"/>
                </a:lnTo>
                <a:lnTo>
                  <a:pt x="3348" y="1075"/>
                </a:lnTo>
                <a:lnTo>
                  <a:pt x="3351" y="1074"/>
                </a:lnTo>
                <a:lnTo>
                  <a:pt x="3355" y="1073"/>
                </a:lnTo>
                <a:lnTo>
                  <a:pt x="3365" y="1072"/>
                </a:lnTo>
                <a:lnTo>
                  <a:pt x="3367" y="1073"/>
                </a:lnTo>
                <a:lnTo>
                  <a:pt x="3371" y="1078"/>
                </a:lnTo>
                <a:lnTo>
                  <a:pt x="3371" y="1081"/>
                </a:lnTo>
                <a:lnTo>
                  <a:pt x="3371" y="1086"/>
                </a:lnTo>
                <a:lnTo>
                  <a:pt x="3371" y="1095"/>
                </a:lnTo>
                <a:lnTo>
                  <a:pt x="3371" y="1133"/>
                </a:lnTo>
                <a:lnTo>
                  <a:pt x="3371" y="1239"/>
                </a:lnTo>
                <a:lnTo>
                  <a:pt x="3371" y="1274"/>
                </a:lnTo>
                <a:lnTo>
                  <a:pt x="3372" y="1291"/>
                </a:lnTo>
                <a:lnTo>
                  <a:pt x="3372" y="1294"/>
                </a:lnTo>
                <a:lnTo>
                  <a:pt x="3373" y="1296"/>
                </a:lnTo>
                <a:lnTo>
                  <a:pt x="3373" y="1298"/>
                </a:lnTo>
                <a:lnTo>
                  <a:pt x="3375" y="1300"/>
                </a:lnTo>
                <a:lnTo>
                  <a:pt x="3375" y="1301"/>
                </a:lnTo>
                <a:lnTo>
                  <a:pt x="3376" y="1305"/>
                </a:lnTo>
                <a:lnTo>
                  <a:pt x="3377" y="1307"/>
                </a:lnTo>
                <a:lnTo>
                  <a:pt x="3378" y="1308"/>
                </a:lnTo>
                <a:lnTo>
                  <a:pt x="3380" y="1311"/>
                </a:lnTo>
                <a:lnTo>
                  <a:pt x="3381" y="1312"/>
                </a:lnTo>
                <a:lnTo>
                  <a:pt x="3383" y="1315"/>
                </a:lnTo>
                <a:lnTo>
                  <a:pt x="3388" y="1319"/>
                </a:lnTo>
                <a:lnTo>
                  <a:pt x="3389" y="1321"/>
                </a:lnTo>
                <a:lnTo>
                  <a:pt x="3390" y="1322"/>
                </a:lnTo>
                <a:lnTo>
                  <a:pt x="3393" y="1323"/>
                </a:lnTo>
                <a:lnTo>
                  <a:pt x="3394" y="1324"/>
                </a:lnTo>
                <a:lnTo>
                  <a:pt x="3396" y="1326"/>
                </a:lnTo>
                <a:lnTo>
                  <a:pt x="3399" y="1327"/>
                </a:lnTo>
                <a:lnTo>
                  <a:pt x="3401" y="1328"/>
                </a:lnTo>
                <a:lnTo>
                  <a:pt x="3409" y="1330"/>
                </a:lnTo>
                <a:lnTo>
                  <a:pt x="3412" y="1332"/>
                </a:lnTo>
                <a:lnTo>
                  <a:pt x="3417" y="1332"/>
                </a:lnTo>
                <a:lnTo>
                  <a:pt x="3422" y="1332"/>
                </a:lnTo>
                <a:lnTo>
                  <a:pt x="3427" y="1332"/>
                </a:lnTo>
                <a:lnTo>
                  <a:pt x="3435" y="1330"/>
                </a:lnTo>
                <a:lnTo>
                  <a:pt x="3442" y="1328"/>
                </a:lnTo>
                <a:lnTo>
                  <a:pt x="3446" y="1327"/>
                </a:lnTo>
                <a:lnTo>
                  <a:pt x="3450" y="1326"/>
                </a:lnTo>
                <a:lnTo>
                  <a:pt x="3452" y="1324"/>
                </a:lnTo>
                <a:lnTo>
                  <a:pt x="3454" y="1323"/>
                </a:lnTo>
                <a:lnTo>
                  <a:pt x="3456" y="1322"/>
                </a:lnTo>
                <a:lnTo>
                  <a:pt x="3459" y="1321"/>
                </a:lnTo>
                <a:lnTo>
                  <a:pt x="3461" y="1319"/>
                </a:lnTo>
                <a:lnTo>
                  <a:pt x="3462" y="1317"/>
                </a:lnTo>
                <a:lnTo>
                  <a:pt x="3467" y="1313"/>
                </a:lnTo>
                <a:lnTo>
                  <a:pt x="3468" y="1312"/>
                </a:lnTo>
                <a:lnTo>
                  <a:pt x="3473" y="1307"/>
                </a:lnTo>
                <a:lnTo>
                  <a:pt x="3475" y="1305"/>
                </a:lnTo>
                <a:lnTo>
                  <a:pt x="3476" y="1304"/>
                </a:lnTo>
                <a:lnTo>
                  <a:pt x="3476" y="1301"/>
                </a:lnTo>
                <a:lnTo>
                  <a:pt x="3477" y="1298"/>
                </a:lnTo>
                <a:lnTo>
                  <a:pt x="3479" y="1296"/>
                </a:lnTo>
                <a:lnTo>
                  <a:pt x="3480" y="1293"/>
                </a:lnTo>
                <a:lnTo>
                  <a:pt x="3481" y="1291"/>
                </a:lnTo>
                <a:lnTo>
                  <a:pt x="3482" y="1289"/>
                </a:lnTo>
                <a:lnTo>
                  <a:pt x="3482" y="1288"/>
                </a:lnTo>
                <a:lnTo>
                  <a:pt x="3483" y="1285"/>
                </a:lnTo>
                <a:lnTo>
                  <a:pt x="3483" y="1283"/>
                </a:lnTo>
                <a:lnTo>
                  <a:pt x="3486" y="1277"/>
                </a:lnTo>
                <a:lnTo>
                  <a:pt x="3486" y="1269"/>
                </a:lnTo>
                <a:lnTo>
                  <a:pt x="3486" y="1252"/>
                </a:lnTo>
                <a:lnTo>
                  <a:pt x="3486" y="1196"/>
                </a:lnTo>
                <a:lnTo>
                  <a:pt x="3486" y="1146"/>
                </a:lnTo>
                <a:lnTo>
                  <a:pt x="3486" y="1134"/>
                </a:lnTo>
                <a:lnTo>
                  <a:pt x="3486" y="1127"/>
                </a:lnTo>
                <a:lnTo>
                  <a:pt x="3485" y="1122"/>
                </a:lnTo>
                <a:lnTo>
                  <a:pt x="3482" y="1122"/>
                </a:lnTo>
                <a:lnTo>
                  <a:pt x="3480" y="1122"/>
                </a:lnTo>
                <a:lnTo>
                  <a:pt x="3474" y="1122"/>
                </a:lnTo>
                <a:lnTo>
                  <a:pt x="3451" y="1122"/>
                </a:lnTo>
                <a:lnTo>
                  <a:pt x="3448" y="1121"/>
                </a:lnTo>
                <a:lnTo>
                  <a:pt x="3447" y="1118"/>
                </a:lnTo>
                <a:lnTo>
                  <a:pt x="3446" y="1116"/>
                </a:lnTo>
                <a:lnTo>
                  <a:pt x="3445" y="1113"/>
                </a:lnTo>
                <a:lnTo>
                  <a:pt x="3445" y="1110"/>
                </a:lnTo>
                <a:lnTo>
                  <a:pt x="3445" y="1107"/>
                </a:lnTo>
                <a:lnTo>
                  <a:pt x="3446" y="1106"/>
                </a:lnTo>
                <a:lnTo>
                  <a:pt x="3447" y="1105"/>
                </a:lnTo>
                <a:lnTo>
                  <a:pt x="3451" y="1102"/>
                </a:lnTo>
                <a:lnTo>
                  <a:pt x="3452" y="1101"/>
                </a:lnTo>
                <a:lnTo>
                  <a:pt x="3454" y="1100"/>
                </a:lnTo>
                <a:lnTo>
                  <a:pt x="3457" y="1099"/>
                </a:lnTo>
                <a:lnTo>
                  <a:pt x="3459" y="1097"/>
                </a:lnTo>
                <a:lnTo>
                  <a:pt x="3464" y="1095"/>
                </a:lnTo>
                <a:lnTo>
                  <a:pt x="3468" y="1094"/>
                </a:lnTo>
                <a:lnTo>
                  <a:pt x="3470" y="1092"/>
                </a:lnTo>
                <a:lnTo>
                  <a:pt x="3473" y="1091"/>
                </a:lnTo>
                <a:lnTo>
                  <a:pt x="3475" y="1090"/>
                </a:lnTo>
                <a:lnTo>
                  <a:pt x="3477" y="1089"/>
                </a:lnTo>
                <a:lnTo>
                  <a:pt x="3479" y="1088"/>
                </a:lnTo>
                <a:lnTo>
                  <a:pt x="3481" y="1086"/>
                </a:lnTo>
                <a:lnTo>
                  <a:pt x="3483" y="1085"/>
                </a:lnTo>
                <a:lnTo>
                  <a:pt x="3486" y="1084"/>
                </a:lnTo>
                <a:lnTo>
                  <a:pt x="3488" y="1083"/>
                </a:lnTo>
                <a:lnTo>
                  <a:pt x="3491" y="1081"/>
                </a:lnTo>
                <a:lnTo>
                  <a:pt x="3492" y="1080"/>
                </a:lnTo>
                <a:lnTo>
                  <a:pt x="3496" y="1079"/>
                </a:lnTo>
                <a:lnTo>
                  <a:pt x="3498" y="1078"/>
                </a:lnTo>
                <a:lnTo>
                  <a:pt x="3500" y="1077"/>
                </a:lnTo>
                <a:lnTo>
                  <a:pt x="3504" y="1074"/>
                </a:lnTo>
                <a:lnTo>
                  <a:pt x="3506" y="1073"/>
                </a:lnTo>
                <a:lnTo>
                  <a:pt x="3510" y="1073"/>
                </a:lnTo>
                <a:lnTo>
                  <a:pt x="3515" y="1072"/>
                </a:lnTo>
                <a:lnTo>
                  <a:pt x="3517" y="1072"/>
                </a:lnTo>
                <a:lnTo>
                  <a:pt x="3520" y="1072"/>
                </a:lnTo>
                <a:lnTo>
                  <a:pt x="3523" y="1074"/>
                </a:lnTo>
                <a:lnTo>
                  <a:pt x="3525" y="1075"/>
                </a:lnTo>
                <a:lnTo>
                  <a:pt x="3525" y="1077"/>
                </a:lnTo>
                <a:lnTo>
                  <a:pt x="3526" y="1080"/>
                </a:lnTo>
                <a:lnTo>
                  <a:pt x="3527" y="1086"/>
                </a:lnTo>
                <a:lnTo>
                  <a:pt x="3526" y="1097"/>
                </a:lnTo>
                <a:lnTo>
                  <a:pt x="3526" y="1144"/>
                </a:lnTo>
                <a:lnTo>
                  <a:pt x="3526" y="1263"/>
                </a:lnTo>
                <a:lnTo>
                  <a:pt x="3526" y="1301"/>
                </a:lnTo>
                <a:lnTo>
                  <a:pt x="3526" y="1323"/>
                </a:lnTo>
                <a:lnTo>
                  <a:pt x="3527" y="1327"/>
                </a:lnTo>
                <a:lnTo>
                  <a:pt x="3531" y="1329"/>
                </a:lnTo>
                <a:lnTo>
                  <a:pt x="3533" y="1330"/>
                </a:lnTo>
                <a:lnTo>
                  <a:pt x="3538" y="1332"/>
                </a:lnTo>
                <a:lnTo>
                  <a:pt x="3545" y="1334"/>
                </a:lnTo>
                <a:lnTo>
                  <a:pt x="3548" y="1335"/>
                </a:lnTo>
                <a:lnTo>
                  <a:pt x="3549" y="1335"/>
                </a:lnTo>
                <a:lnTo>
                  <a:pt x="3550" y="1337"/>
                </a:lnTo>
                <a:lnTo>
                  <a:pt x="3552" y="1337"/>
                </a:lnTo>
                <a:lnTo>
                  <a:pt x="3554" y="1337"/>
                </a:lnTo>
                <a:lnTo>
                  <a:pt x="3556" y="1338"/>
                </a:lnTo>
                <a:lnTo>
                  <a:pt x="3557" y="1338"/>
                </a:lnTo>
                <a:lnTo>
                  <a:pt x="3562" y="1340"/>
                </a:lnTo>
                <a:lnTo>
                  <a:pt x="3564" y="1343"/>
                </a:lnTo>
                <a:lnTo>
                  <a:pt x="3566" y="1344"/>
                </a:lnTo>
                <a:lnTo>
                  <a:pt x="3567" y="1349"/>
                </a:lnTo>
                <a:lnTo>
                  <a:pt x="3568" y="1352"/>
                </a:lnTo>
                <a:lnTo>
                  <a:pt x="3567" y="1355"/>
                </a:lnTo>
                <a:lnTo>
                  <a:pt x="3567" y="1356"/>
                </a:lnTo>
                <a:lnTo>
                  <a:pt x="3566" y="1359"/>
                </a:lnTo>
                <a:lnTo>
                  <a:pt x="3563" y="1361"/>
                </a:lnTo>
                <a:lnTo>
                  <a:pt x="3562" y="1362"/>
                </a:lnTo>
                <a:lnTo>
                  <a:pt x="3560" y="1362"/>
                </a:lnTo>
                <a:lnTo>
                  <a:pt x="3558" y="1363"/>
                </a:lnTo>
                <a:lnTo>
                  <a:pt x="3554" y="1365"/>
                </a:lnTo>
                <a:lnTo>
                  <a:pt x="3548" y="1365"/>
                </a:lnTo>
                <a:lnTo>
                  <a:pt x="3535" y="1365"/>
                </a:lnTo>
                <a:lnTo>
                  <a:pt x="3486" y="1365"/>
                </a:lnTo>
                <a:close/>
                <a:moveTo>
                  <a:pt x="3228" y="1084"/>
                </a:moveTo>
                <a:lnTo>
                  <a:pt x="3231" y="1118"/>
                </a:lnTo>
                <a:lnTo>
                  <a:pt x="3231" y="1124"/>
                </a:lnTo>
                <a:lnTo>
                  <a:pt x="3232" y="1130"/>
                </a:lnTo>
                <a:lnTo>
                  <a:pt x="3233" y="1140"/>
                </a:lnTo>
                <a:lnTo>
                  <a:pt x="3232" y="1143"/>
                </a:lnTo>
                <a:lnTo>
                  <a:pt x="3232" y="1144"/>
                </a:lnTo>
                <a:lnTo>
                  <a:pt x="3231" y="1146"/>
                </a:lnTo>
                <a:lnTo>
                  <a:pt x="3228" y="1149"/>
                </a:lnTo>
                <a:lnTo>
                  <a:pt x="3226" y="1150"/>
                </a:lnTo>
                <a:lnTo>
                  <a:pt x="3221" y="1151"/>
                </a:lnTo>
                <a:lnTo>
                  <a:pt x="3220" y="1152"/>
                </a:lnTo>
                <a:lnTo>
                  <a:pt x="3218" y="1152"/>
                </a:lnTo>
                <a:lnTo>
                  <a:pt x="3214" y="1151"/>
                </a:lnTo>
                <a:lnTo>
                  <a:pt x="3210" y="1150"/>
                </a:lnTo>
                <a:lnTo>
                  <a:pt x="3208" y="1149"/>
                </a:lnTo>
                <a:lnTo>
                  <a:pt x="3207" y="1147"/>
                </a:lnTo>
                <a:lnTo>
                  <a:pt x="3204" y="1145"/>
                </a:lnTo>
                <a:lnTo>
                  <a:pt x="3203" y="1144"/>
                </a:lnTo>
                <a:lnTo>
                  <a:pt x="3202" y="1141"/>
                </a:lnTo>
                <a:lnTo>
                  <a:pt x="3199" y="1134"/>
                </a:lnTo>
                <a:lnTo>
                  <a:pt x="3198" y="1130"/>
                </a:lnTo>
                <a:lnTo>
                  <a:pt x="3197" y="1129"/>
                </a:lnTo>
                <a:lnTo>
                  <a:pt x="3196" y="1124"/>
                </a:lnTo>
                <a:lnTo>
                  <a:pt x="3195" y="1121"/>
                </a:lnTo>
                <a:lnTo>
                  <a:pt x="3193" y="1118"/>
                </a:lnTo>
                <a:lnTo>
                  <a:pt x="3192" y="1116"/>
                </a:lnTo>
                <a:lnTo>
                  <a:pt x="3190" y="1111"/>
                </a:lnTo>
                <a:lnTo>
                  <a:pt x="3189" y="1110"/>
                </a:lnTo>
                <a:lnTo>
                  <a:pt x="3186" y="1107"/>
                </a:lnTo>
                <a:lnTo>
                  <a:pt x="3184" y="1105"/>
                </a:lnTo>
                <a:lnTo>
                  <a:pt x="3179" y="1102"/>
                </a:lnTo>
                <a:lnTo>
                  <a:pt x="3174" y="1101"/>
                </a:lnTo>
                <a:lnTo>
                  <a:pt x="3169" y="1101"/>
                </a:lnTo>
                <a:lnTo>
                  <a:pt x="3164" y="1100"/>
                </a:lnTo>
                <a:lnTo>
                  <a:pt x="3160" y="1101"/>
                </a:lnTo>
                <a:lnTo>
                  <a:pt x="3155" y="1102"/>
                </a:lnTo>
                <a:lnTo>
                  <a:pt x="3152" y="1102"/>
                </a:lnTo>
                <a:lnTo>
                  <a:pt x="3149" y="1102"/>
                </a:lnTo>
                <a:lnTo>
                  <a:pt x="3143" y="1106"/>
                </a:lnTo>
                <a:lnTo>
                  <a:pt x="3139" y="1107"/>
                </a:lnTo>
                <a:lnTo>
                  <a:pt x="3138" y="1108"/>
                </a:lnTo>
                <a:lnTo>
                  <a:pt x="3135" y="1111"/>
                </a:lnTo>
                <a:lnTo>
                  <a:pt x="3131" y="1116"/>
                </a:lnTo>
                <a:lnTo>
                  <a:pt x="3129" y="1117"/>
                </a:lnTo>
                <a:lnTo>
                  <a:pt x="3128" y="1118"/>
                </a:lnTo>
                <a:lnTo>
                  <a:pt x="3127" y="1119"/>
                </a:lnTo>
                <a:lnTo>
                  <a:pt x="3126" y="1122"/>
                </a:lnTo>
                <a:lnTo>
                  <a:pt x="3124" y="1125"/>
                </a:lnTo>
                <a:lnTo>
                  <a:pt x="3124" y="1127"/>
                </a:lnTo>
                <a:lnTo>
                  <a:pt x="3121" y="1139"/>
                </a:lnTo>
                <a:lnTo>
                  <a:pt x="3121" y="1143"/>
                </a:lnTo>
                <a:lnTo>
                  <a:pt x="3121" y="1149"/>
                </a:lnTo>
                <a:lnTo>
                  <a:pt x="3123" y="1157"/>
                </a:lnTo>
                <a:lnTo>
                  <a:pt x="3124" y="1160"/>
                </a:lnTo>
                <a:lnTo>
                  <a:pt x="3126" y="1161"/>
                </a:lnTo>
                <a:lnTo>
                  <a:pt x="3127" y="1163"/>
                </a:lnTo>
                <a:lnTo>
                  <a:pt x="3129" y="1166"/>
                </a:lnTo>
                <a:lnTo>
                  <a:pt x="3132" y="1169"/>
                </a:lnTo>
                <a:lnTo>
                  <a:pt x="3137" y="1174"/>
                </a:lnTo>
                <a:lnTo>
                  <a:pt x="3139" y="1177"/>
                </a:lnTo>
                <a:lnTo>
                  <a:pt x="3141" y="1178"/>
                </a:lnTo>
                <a:lnTo>
                  <a:pt x="3144" y="1179"/>
                </a:lnTo>
                <a:lnTo>
                  <a:pt x="3145" y="1180"/>
                </a:lnTo>
                <a:lnTo>
                  <a:pt x="3146" y="1182"/>
                </a:lnTo>
                <a:lnTo>
                  <a:pt x="3149" y="1183"/>
                </a:lnTo>
                <a:lnTo>
                  <a:pt x="3151" y="1184"/>
                </a:lnTo>
                <a:lnTo>
                  <a:pt x="3154" y="1185"/>
                </a:lnTo>
                <a:lnTo>
                  <a:pt x="3157" y="1188"/>
                </a:lnTo>
                <a:lnTo>
                  <a:pt x="3161" y="1190"/>
                </a:lnTo>
                <a:lnTo>
                  <a:pt x="3164" y="1191"/>
                </a:lnTo>
                <a:lnTo>
                  <a:pt x="3167" y="1193"/>
                </a:lnTo>
                <a:lnTo>
                  <a:pt x="3169" y="1194"/>
                </a:lnTo>
                <a:lnTo>
                  <a:pt x="3170" y="1196"/>
                </a:lnTo>
                <a:lnTo>
                  <a:pt x="3173" y="1196"/>
                </a:lnTo>
                <a:lnTo>
                  <a:pt x="3175" y="1197"/>
                </a:lnTo>
                <a:lnTo>
                  <a:pt x="3176" y="1200"/>
                </a:lnTo>
                <a:lnTo>
                  <a:pt x="3179" y="1200"/>
                </a:lnTo>
                <a:lnTo>
                  <a:pt x="3181" y="1201"/>
                </a:lnTo>
                <a:lnTo>
                  <a:pt x="3184" y="1202"/>
                </a:lnTo>
                <a:lnTo>
                  <a:pt x="3186" y="1204"/>
                </a:lnTo>
                <a:lnTo>
                  <a:pt x="3187" y="1205"/>
                </a:lnTo>
                <a:lnTo>
                  <a:pt x="3190" y="1206"/>
                </a:lnTo>
                <a:lnTo>
                  <a:pt x="3193" y="1208"/>
                </a:lnTo>
                <a:lnTo>
                  <a:pt x="3196" y="1210"/>
                </a:lnTo>
                <a:lnTo>
                  <a:pt x="3198" y="1211"/>
                </a:lnTo>
                <a:lnTo>
                  <a:pt x="3202" y="1213"/>
                </a:lnTo>
                <a:lnTo>
                  <a:pt x="3203" y="1215"/>
                </a:lnTo>
                <a:lnTo>
                  <a:pt x="3204" y="1216"/>
                </a:lnTo>
                <a:lnTo>
                  <a:pt x="3207" y="1217"/>
                </a:lnTo>
                <a:lnTo>
                  <a:pt x="3208" y="1218"/>
                </a:lnTo>
                <a:lnTo>
                  <a:pt x="3209" y="1219"/>
                </a:lnTo>
                <a:lnTo>
                  <a:pt x="3212" y="1221"/>
                </a:lnTo>
                <a:lnTo>
                  <a:pt x="3213" y="1221"/>
                </a:lnTo>
                <a:lnTo>
                  <a:pt x="3214" y="1223"/>
                </a:lnTo>
                <a:lnTo>
                  <a:pt x="3218" y="1225"/>
                </a:lnTo>
                <a:lnTo>
                  <a:pt x="3227" y="1235"/>
                </a:lnTo>
                <a:lnTo>
                  <a:pt x="3231" y="1238"/>
                </a:lnTo>
                <a:lnTo>
                  <a:pt x="3232" y="1240"/>
                </a:lnTo>
                <a:lnTo>
                  <a:pt x="3234" y="1243"/>
                </a:lnTo>
                <a:lnTo>
                  <a:pt x="3236" y="1245"/>
                </a:lnTo>
                <a:lnTo>
                  <a:pt x="3237" y="1246"/>
                </a:lnTo>
                <a:lnTo>
                  <a:pt x="3237" y="1249"/>
                </a:lnTo>
                <a:lnTo>
                  <a:pt x="3239" y="1251"/>
                </a:lnTo>
                <a:lnTo>
                  <a:pt x="3241" y="1254"/>
                </a:lnTo>
                <a:lnTo>
                  <a:pt x="3241" y="1256"/>
                </a:lnTo>
                <a:lnTo>
                  <a:pt x="3243" y="1260"/>
                </a:lnTo>
                <a:lnTo>
                  <a:pt x="3243" y="1262"/>
                </a:lnTo>
                <a:lnTo>
                  <a:pt x="3244" y="1263"/>
                </a:lnTo>
                <a:lnTo>
                  <a:pt x="3244" y="1266"/>
                </a:lnTo>
                <a:lnTo>
                  <a:pt x="3245" y="1274"/>
                </a:lnTo>
                <a:lnTo>
                  <a:pt x="3247" y="1283"/>
                </a:lnTo>
                <a:lnTo>
                  <a:pt x="3245" y="1288"/>
                </a:lnTo>
                <a:lnTo>
                  <a:pt x="3245" y="1293"/>
                </a:lnTo>
                <a:lnTo>
                  <a:pt x="3244" y="1296"/>
                </a:lnTo>
                <a:lnTo>
                  <a:pt x="3244" y="1300"/>
                </a:lnTo>
                <a:lnTo>
                  <a:pt x="3243" y="1305"/>
                </a:lnTo>
                <a:lnTo>
                  <a:pt x="3239" y="1315"/>
                </a:lnTo>
                <a:lnTo>
                  <a:pt x="3234" y="1323"/>
                </a:lnTo>
                <a:lnTo>
                  <a:pt x="3230" y="1332"/>
                </a:lnTo>
                <a:lnTo>
                  <a:pt x="3226" y="1335"/>
                </a:lnTo>
                <a:lnTo>
                  <a:pt x="3224" y="1339"/>
                </a:lnTo>
                <a:lnTo>
                  <a:pt x="3216" y="1346"/>
                </a:lnTo>
                <a:lnTo>
                  <a:pt x="3209" y="1352"/>
                </a:lnTo>
                <a:lnTo>
                  <a:pt x="3201" y="1357"/>
                </a:lnTo>
                <a:lnTo>
                  <a:pt x="3191" y="1362"/>
                </a:lnTo>
                <a:lnTo>
                  <a:pt x="3173" y="1367"/>
                </a:lnTo>
                <a:lnTo>
                  <a:pt x="3164" y="1367"/>
                </a:lnTo>
                <a:lnTo>
                  <a:pt x="3145" y="1368"/>
                </a:lnTo>
                <a:lnTo>
                  <a:pt x="3132" y="1368"/>
                </a:lnTo>
                <a:lnTo>
                  <a:pt x="3118" y="1366"/>
                </a:lnTo>
                <a:lnTo>
                  <a:pt x="3108" y="1365"/>
                </a:lnTo>
                <a:lnTo>
                  <a:pt x="3097" y="1361"/>
                </a:lnTo>
                <a:lnTo>
                  <a:pt x="3094" y="1361"/>
                </a:lnTo>
                <a:lnTo>
                  <a:pt x="3092" y="1360"/>
                </a:lnTo>
                <a:lnTo>
                  <a:pt x="3088" y="1359"/>
                </a:lnTo>
                <a:lnTo>
                  <a:pt x="3086" y="1356"/>
                </a:lnTo>
                <a:lnTo>
                  <a:pt x="3083" y="1355"/>
                </a:lnTo>
                <a:lnTo>
                  <a:pt x="3081" y="1354"/>
                </a:lnTo>
                <a:lnTo>
                  <a:pt x="3081" y="1350"/>
                </a:lnTo>
                <a:lnTo>
                  <a:pt x="3080" y="1349"/>
                </a:lnTo>
                <a:lnTo>
                  <a:pt x="3080" y="1348"/>
                </a:lnTo>
                <a:lnTo>
                  <a:pt x="3080" y="1344"/>
                </a:lnTo>
                <a:lnTo>
                  <a:pt x="3080" y="1338"/>
                </a:lnTo>
                <a:lnTo>
                  <a:pt x="3079" y="1332"/>
                </a:lnTo>
                <a:lnTo>
                  <a:pt x="3079" y="1326"/>
                </a:lnTo>
                <a:lnTo>
                  <a:pt x="3077" y="1319"/>
                </a:lnTo>
                <a:lnTo>
                  <a:pt x="3077" y="1312"/>
                </a:lnTo>
                <a:lnTo>
                  <a:pt x="3076" y="1307"/>
                </a:lnTo>
                <a:lnTo>
                  <a:pt x="3076" y="1301"/>
                </a:lnTo>
                <a:lnTo>
                  <a:pt x="3075" y="1283"/>
                </a:lnTo>
                <a:lnTo>
                  <a:pt x="3075" y="1282"/>
                </a:lnTo>
                <a:lnTo>
                  <a:pt x="3076" y="1279"/>
                </a:lnTo>
                <a:lnTo>
                  <a:pt x="3077" y="1278"/>
                </a:lnTo>
                <a:lnTo>
                  <a:pt x="3079" y="1276"/>
                </a:lnTo>
                <a:lnTo>
                  <a:pt x="3080" y="1274"/>
                </a:lnTo>
                <a:lnTo>
                  <a:pt x="3082" y="1273"/>
                </a:lnTo>
                <a:lnTo>
                  <a:pt x="3086" y="1272"/>
                </a:lnTo>
                <a:lnTo>
                  <a:pt x="3091" y="1271"/>
                </a:lnTo>
                <a:lnTo>
                  <a:pt x="3094" y="1271"/>
                </a:lnTo>
                <a:lnTo>
                  <a:pt x="3097" y="1272"/>
                </a:lnTo>
                <a:lnTo>
                  <a:pt x="3099" y="1273"/>
                </a:lnTo>
                <a:lnTo>
                  <a:pt x="3102" y="1277"/>
                </a:lnTo>
                <a:lnTo>
                  <a:pt x="3104" y="1278"/>
                </a:lnTo>
                <a:lnTo>
                  <a:pt x="3104" y="1280"/>
                </a:lnTo>
                <a:lnTo>
                  <a:pt x="3105" y="1283"/>
                </a:lnTo>
                <a:lnTo>
                  <a:pt x="3108" y="1287"/>
                </a:lnTo>
                <a:lnTo>
                  <a:pt x="3108" y="1288"/>
                </a:lnTo>
                <a:lnTo>
                  <a:pt x="3109" y="1291"/>
                </a:lnTo>
                <a:lnTo>
                  <a:pt x="3111" y="1295"/>
                </a:lnTo>
                <a:lnTo>
                  <a:pt x="3112" y="1299"/>
                </a:lnTo>
                <a:lnTo>
                  <a:pt x="3114" y="1301"/>
                </a:lnTo>
                <a:lnTo>
                  <a:pt x="3115" y="1305"/>
                </a:lnTo>
                <a:lnTo>
                  <a:pt x="3115" y="1307"/>
                </a:lnTo>
                <a:lnTo>
                  <a:pt x="3116" y="1310"/>
                </a:lnTo>
                <a:lnTo>
                  <a:pt x="3117" y="1313"/>
                </a:lnTo>
                <a:lnTo>
                  <a:pt x="3120" y="1317"/>
                </a:lnTo>
                <a:lnTo>
                  <a:pt x="3120" y="1319"/>
                </a:lnTo>
                <a:lnTo>
                  <a:pt x="3121" y="1322"/>
                </a:lnTo>
                <a:lnTo>
                  <a:pt x="3122" y="1324"/>
                </a:lnTo>
                <a:lnTo>
                  <a:pt x="3123" y="1328"/>
                </a:lnTo>
                <a:lnTo>
                  <a:pt x="3128" y="1332"/>
                </a:lnTo>
                <a:lnTo>
                  <a:pt x="3129" y="1333"/>
                </a:lnTo>
                <a:lnTo>
                  <a:pt x="3132" y="1334"/>
                </a:lnTo>
                <a:lnTo>
                  <a:pt x="3133" y="1335"/>
                </a:lnTo>
                <a:lnTo>
                  <a:pt x="3144" y="1339"/>
                </a:lnTo>
                <a:lnTo>
                  <a:pt x="3147" y="1339"/>
                </a:lnTo>
                <a:lnTo>
                  <a:pt x="3151" y="1339"/>
                </a:lnTo>
                <a:lnTo>
                  <a:pt x="3156" y="1339"/>
                </a:lnTo>
                <a:lnTo>
                  <a:pt x="3164" y="1338"/>
                </a:lnTo>
                <a:lnTo>
                  <a:pt x="3174" y="1335"/>
                </a:lnTo>
                <a:lnTo>
                  <a:pt x="3178" y="1334"/>
                </a:lnTo>
                <a:lnTo>
                  <a:pt x="3181" y="1332"/>
                </a:lnTo>
                <a:lnTo>
                  <a:pt x="3183" y="1330"/>
                </a:lnTo>
                <a:lnTo>
                  <a:pt x="3185" y="1329"/>
                </a:lnTo>
                <a:lnTo>
                  <a:pt x="3186" y="1328"/>
                </a:lnTo>
                <a:lnTo>
                  <a:pt x="3191" y="1323"/>
                </a:lnTo>
                <a:lnTo>
                  <a:pt x="3193" y="1322"/>
                </a:lnTo>
                <a:lnTo>
                  <a:pt x="3195" y="1319"/>
                </a:lnTo>
                <a:lnTo>
                  <a:pt x="3196" y="1317"/>
                </a:lnTo>
                <a:lnTo>
                  <a:pt x="3197" y="1315"/>
                </a:lnTo>
                <a:lnTo>
                  <a:pt x="3198" y="1313"/>
                </a:lnTo>
                <a:lnTo>
                  <a:pt x="3199" y="1311"/>
                </a:lnTo>
                <a:lnTo>
                  <a:pt x="3199" y="1308"/>
                </a:lnTo>
                <a:lnTo>
                  <a:pt x="3202" y="1304"/>
                </a:lnTo>
                <a:lnTo>
                  <a:pt x="3203" y="1296"/>
                </a:lnTo>
                <a:lnTo>
                  <a:pt x="3204" y="1288"/>
                </a:lnTo>
                <a:lnTo>
                  <a:pt x="3203" y="1285"/>
                </a:lnTo>
                <a:lnTo>
                  <a:pt x="3203" y="1282"/>
                </a:lnTo>
                <a:lnTo>
                  <a:pt x="3203" y="1279"/>
                </a:lnTo>
                <a:lnTo>
                  <a:pt x="3201" y="1272"/>
                </a:lnTo>
                <a:lnTo>
                  <a:pt x="3196" y="1266"/>
                </a:lnTo>
                <a:lnTo>
                  <a:pt x="3192" y="1261"/>
                </a:lnTo>
                <a:lnTo>
                  <a:pt x="3186" y="1255"/>
                </a:lnTo>
                <a:lnTo>
                  <a:pt x="3175" y="1246"/>
                </a:lnTo>
                <a:lnTo>
                  <a:pt x="3163" y="1239"/>
                </a:lnTo>
                <a:lnTo>
                  <a:pt x="3161" y="1238"/>
                </a:lnTo>
                <a:lnTo>
                  <a:pt x="3158" y="1236"/>
                </a:lnTo>
                <a:lnTo>
                  <a:pt x="3157" y="1235"/>
                </a:lnTo>
                <a:lnTo>
                  <a:pt x="3155" y="1234"/>
                </a:lnTo>
                <a:lnTo>
                  <a:pt x="3152" y="1234"/>
                </a:lnTo>
                <a:lnTo>
                  <a:pt x="3150" y="1233"/>
                </a:lnTo>
                <a:lnTo>
                  <a:pt x="3147" y="1232"/>
                </a:lnTo>
                <a:lnTo>
                  <a:pt x="3145" y="1230"/>
                </a:lnTo>
                <a:lnTo>
                  <a:pt x="3144" y="1229"/>
                </a:lnTo>
                <a:lnTo>
                  <a:pt x="3141" y="1228"/>
                </a:lnTo>
                <a:lnTo>
                  <a:pt x="3140" y="1225"/>
                </a:lnTo>
                <a:lnTo>
                  <a:pt x="3137" y="1224"/>
                </a:lnTo>
                <a:lnTo>
                  <a:pt x="3132" y="1222"/>
                </a:lnTo>
                <a:lnTo>
                  <a:pt x="3129" y="1221"/>
                </a:lnTo>
                <a:lnTo>
                  <a:pt x="3127" y="1219"/>
                </a:lnTo>
                <a:lnTo>
                  <a:pt x="3124" y="1218"/>
                </a:lnTo>
                <a:lnTo>
                  <a:pt x="3123" y="1217"/>
                </a:lnTo>
                <a:lnTo>
                  <a:pt x="3121" y="1216"/>
                </a:lnTo>
                <a:lnTo>
                  <a:pt x="3120" y="1215"/>
                </a:lnTo>
                <a:lnTo>
                  <a:pt x="3117" y="1213"/>
                </a:lnTo>
                <a:lnTo>
                  <a:pt x="3116" y="1212"/>
                </a:lnTo>
                <a:lnTo>
                  <a:pt x="3115" y="1211"/>
                </a:lnTo>
                <a:lnTo>
                  <a:pt x="3112" y="1208"/>
                </a:lnTo>
                <a:lnTo>
                  <a:pt x="3110" y="1206"/>
                </a:lnTo>
                <a:lnTo>
                  <a:pt x="3102" y="1200"/>
                </a:lnTo>
                <a:lnTo>
                  <a:pt x="3098" y="1196"/>
                </a:lnTo>
                <a:lnTo>
                  <a:pt x="3094" y="1191"/>
                </a:lnTo>
                <a:lnTo>
                  <a:pt x="3091" y="1188"/>
                </a:lnTo>
                <a:lnTo>
                  <a:pt x="3088" y="1183"/>
                </a:lnTo>
                <a:lnTo>
                  <a:pt x="3083" y="1173"/>
                </a:lnTo>
                <a:lnTo>
                  <a:pt x="3083" y="1171"/>
                </a:lnTo>
                <a:lnTo>
                  <a:pt x="3082" y="1169"/>
                </a:lnTo>
                <a:lnTo>
                  <a:pt x="3082" y="1167"/>
                </a:lnTo>
                <a:lnTo>
                  <a:pt x="3081" y="1166"/>
                </a:lnTo>
                <a:lnTo>
                  <a:pt x="3081" y="1162"/>
                </a:lnTo>
                <a:lnTo>
                  <a:pt x="3080" y="1161"/>
                </a:lnTo>
                <a:lnTo>
                  <a:pt x="3080" y="1156"/>
                </a:lnTo>
                <a:lnTo>
                  <a:pt x="3079" y="1150"/>
                </a:lnTo>
                <a:lnTo>
                  <a:pt x="3079" y="1143"/>
                </a:lnTo>
                <a:lnTo>
                  <a:pt x="3079" y="1135"/>
                </a:lnTo>
                <a:lnTo>
                  <a:pt x="3080" y="1132"/>
                </a:lnTo>
                <a:lnTo>
                  <a:pt x="3080" y="1129"/>
                </a:lnTo>
                <a:lnTo>
                  <a:pt x="3081" y="1127"/>
                </a:lnTo>
                <a:lnTo>
                  <a:pt x="3081" y="1124"/>
                </a:lnTo>
                <a:lnTo>
                  <a:pt x="3082" y="1123"/>
                </a:lnTo>
                <a:lnTo>
                  <a:pt x="3083" y="1119"/>
                </a:lnTo>
                <a:lnTo>
                  <a:pt x="3085" y="1117"/>
                </a:lnTo>
                <a:lnTo>
                  <a:pt x="3086" y="1114"/>
                </a:lnTo>
                <a:lnTo>
                  <a:pt x="3086" y="1112"/>
                </a:lnTo>
                <a:lnTo>
                  <a:pt x="3088" y="1108"/>
                </a:lnTo>
                <a:lnTo>
                  <a:pt x="3089" y="1107"/>
                </a:lnTo>
                <a:lnTo>
                  <a:pt x="3091" y="1105"/>
                </a:lnTo>
                <a:lnTo>
                  <a:pt x="3092" y="1103"/>
                </a:lnTo>
                <a:lnTo>
                  <a:pt x="3097" y="1100"/>
                </a:lnTo>
                <a:lnTo>
                  <a:pt x="3098" y="1096"/>
                </a:lnTo>
                <a:lnTo>
                  <a:pt x="3103" y="1092"/>
                </a:lnTo>
                <a:lnTo>
                  <a:pt x="3105" y="1090"/>
                </a:lnTo>
                <a:lnTo>
                  <a:pt x="3108" y="1089"/>
                </a:lnTo>
                <a:lnTo>
                  <a:pt x="3109" y="1088"/>
                </a:lnTo>
                <a:lnTo>
                  <a:pt x="3111" y="1088"/>
                </a:lnTo>
                <a:lnTo>
                  <a:pt x="3114" y="1086"/>
                </a:lnTo>
                <a:lnTo>
                  <a:pt x="3115" y="1085"/>
                </a:lnTo>
                <a:lnTo>
                  <a:pt x="3117" y="1084"/>
                </a:lnTo>
                <a:lnTo>
                  <a:pt x="3122" y="1081"/>
                </a:lnTo>
                <a:lnTo>
                  <a:pt x="3124" y="1080"/>
                </a:lnTo>
                <a:lnTo>
                  <a:pt x="3129" y="1079"/>
                </a:lnTo>
                <a:lnTo>
                  <a:pt x="3131" y="1078"/>
                </a:lnTo>
                <a:lnTo>
                  <a:pt x="3132" y="1078"/>
                </a:lnTo>
                <a:lnTo>
                  <a:pt x="3134" y="1077"/>
                </a:lnTo>
                <a:lnTo>
                  <a:pt x="3135" y="1077"/>
                </a:lnTo>
                <a:lnTo>
                  <a:pt x="3138" y="1075"/>
                </a:lnTo>
                <a:lnTo>
                  <a:pt x="3145" y="1074"/>
                </a:lnTo>
                <a:lnTo>
                  <a:pt x="3150" y="1073"/>
                </a:lnTo>
                <a:lnTo>
                  <a:pt x="3154" y="1073"/>
                </a:lnTo>
                <a:lnTo>
                  <a:pt x="3158" y="1073"/>
                </a:lnTo>
                <a:lnTo>
                  <a:pt x="3164" y="1072"/>
                </a:lnTo>
                <a:lnTo>
                  <a:pt x="3173" y="1072"/>
                </a:lnTo>
                <a:lnTo>
                  <a:pt x="3180" y="1073"/>
                </a:lnTo>
                <a:lnTo>
                  <a:pt x="3185" y="1073"/>
                </a:lnTo>
                <a:lnTo>
                  <a:pt x="3208" y="1077"/>
                </a:lnTo>
                <a:lnTo>
                  <a:pt x="3228" y="1084"/>
                </a:lnTo>
                <a:close/>
                <a:moveTo>
                  <a:pt x="2581" y="1072"/>
                </a:moveTo>
                <a:lnTo>
                  <a:pt x="2601" y="1072"/>
                </a:lnTo>
                <a:lnTo>
                  <a:pt x="2610" y="1073"/>
                </a:lnTo>
                <a:lnTo>
                  <a:pt x="2618" y="1075"/>
                </a:lnTo>
                <a:lnTo>
                  <a:pt x="2620" y="1075"/>
                </a:lnTo>
                <a:lnTo>
                  <a:pt x="2622" y="1077"/>
                </a:lnTo>
                <a:lnTo>
                  <a:pt x="2627" y="1078"/>
                </a:lnTo>
                <a:lnTo>
                  <a:pt x="2629" y="1079"/>
                </a:lnTo>
                <a:lnTo>
                  <a:pt x="2631" y="1080"/>
                </a:lnTo>
                <a:lnTo>
                  <a:pt x="2635" y="1081"/>
                </a:lnTo>
                <a:lnTo>
                  <a:pt x="2637" y="1084"/>
                </a:lnTo>
                <a:lnTo>
                  <a:pt x="2642" y="1086"/>
                </a:lnTo>
                <a:lnTo>
                  <a:pt x="2643" y="1088"/>
                </a:lnTo>
                <a:lnTo>
                  <a:pt x="2646" y="1088"/>
                </a:lnTo>
                <a:lnTo>
                  <a:pt x="2647" y="1089"/>
                </a:lnTo>
                <a:lnTo>
                  <a:pt x="2649" y="1090"/>
                </a:lnTo>
                <a:lnTo>
                  <a:pt x="2651" y="1092"/>
                </a:lnTo>
                <a:lnTo>
                  <a:pt x="2653" y="1095"/>
                </a:lnTo>
                <a:lnTo>
                  <a:pt x="2660" y="1100"/>
                </a:lnTo>
                <a:lnTo>
                  <a:pt x="2666" y="1106"/>
                </a:lnTo>
                <a:lnTo>
                  <a:pt x="2672" y="1113"/>
                </a:lnTo>
                <a:lnTo>
                  <a:pt x="2677" y="1121"/>
                </a:lnTo>
                <a:lnTo>
                  <a:pt x="2682" y="1128"/>
                </a:lnTo>
                <a:lnTo>
                  <a:pt x="2687" y="1136"/>
                </a:lnTo>
                <a:lnTo>
                  <a:pt x="2691" y="1145"/>
                </a:lnTo>
                <a:lnTo>
                  <a:pt x="2694" y="1153"/>
                </a:lnTo>
                <a:lnTo>
                  <a:pt x="2695" y="1158"/>
                </a:lnTo>
                <a:lnTo>
                  <a:pt x="2697" y="1161"/>
                </a:lnTo>
                <a:lnTo>
                  <a:pt x="2697" y="1162"/>
                </a:lnTo>
                <a:lnTo>
                  <a:pt x="2698" y="1163"/>
                </a:lnTo>
                <a:lnTo>
                  <a:pt x="2698" y="1166"/>
                </a:lnTo>
                <a:lnTo>
                  <a:pt x="2700" y="1172"/>
                </a:lnTo>
                <a:lnTo>
                  <a:pt x="2700" y="1174"/>
                </a:lnTo>
                <a:lnTo>
                  <a:pt x="2703" y="1183"/>
                </a:lnTo>
                <a:lnTo>
                  <a:pt x="2704" y="1190"/>
                </a:lnTo>
                <a:lnTo>
                  <a:pt x="2705" y="1199"/>
                </a:lnTo>
                <a:lnTo>
                  <a:pt x="2705" y="1208"/>
                </a:lnTo>
                <a:lnTo>
                  <a:pt x="2706" y="1217"/>
                </a:lnTo>
                <a:lnTo>
                  <a:pt x="2706" y="1225"/>
                </a:lnTo>
                <a:lnTo>
                  <a:pt x="2706" y="1229"/>
                </a:lnTo>
                <a:lnTo>
                  <a:pt x="2705" y="1233"/>
                </a:lnTo>
                <a:lnTo>
                  <a:pt x="2705" y="1246"/>
                </a:lnTo>
                <a:lnTo>
                  <a:pt x="2704" y="1250"/>
                </a:lnTo>
                <a:lnTo>
                  <a:pt x="2704" y="1255"/>
                </a:lnTo>
                <a:lnTo>
                  <a:pt x="2703" y="1258"/>
                </a:lnTo>
                <a:lnTo>
                  <a:pt x="2701" y="1267"/>
                </a:lnTo>
                <a:lnTo>
                  <a:pt x="2700" y="1272"/>
                </a:lnTo>
                <a:lnTo>
                  <a:pt x="2699" y="1276"/>
                </a:lnTo>
                <a:lnTo>
                  <a:pt x="2698" y="1278"/>
                </a:lnTo>
                <a:lnTo>
                  <a:pt x="2698" y="1279"/>
                </a:lnTo>
                <a:lnTo>
                  <a:pt x="2697" y="1282"/>
                </a:lnTo>
                <a:lnTo>
                  <a:pt x="2697" y="1283"/>
                </a:lnTo>
                <a:lnTo>
                  <a:pt x="2695" y="1285"/>
                </a:lnTo>
                <a:lnTo>
                  <a:pt x="2695" y="1287"/>
                </a:lnTo>
                <a:lnTo>
                  <a:pt x="2694" y="1290"/>
                </a:lnTo>
                <a:lnTo>
                  <a:pt x="2693" y="1293"/>
                </a:lnTo>
                <a:lnTo>
                  <a:pt x="2692" y="1295"/>
                </a:lnTo>
                <a:lnTo>
                  <a:pt x="2691" y="1299"/>
                </a:lnTo>
                <a:lnTo>
                  <a:pt x="2688" y="1304"/>
                </a:lnTo>
                <a:lnTo>
                  <a:pt x="2687" y="1305"/>
                </a:lnTo>
                <a:lnTo>
                  <a:pt x="2686" y="1307"/>
                </a:lnTo>
                <a:lnTo>
                  <a:pt x="2685" y="1310"/>
                </a:lnTo>
                <a:lnTo>
                  <a:pt x="2683" y="1312"/>
                </a:lnTo>
                <a:lnTo>
                  <a:pt x="2681" y="1316"/>
                </a:lnTo>
                <a:lnTo>
                  <a:pt x="2680" y="1317"/>
                </a:lnTo>
                <a:lnTo>
                  <a:pt x="2680" y="1319"/>
                </a:lnTo>
                <a:lnTo>
                  <a:pt x="2677" y="1321"/>
                </a:lnTo>
                <a:lnTo>
                  <a:pt x="2676" y="1322"/>
                </a:lnTo>
                <a:lnTo>
                  <a:pt x="2674" y="1324"/>
                </a:lnTo>
                <a:lnTo>
                  <a:pt x="2671" y="1328"/>
                </a:lnTo>
                <a:lnTo>
                  <a:pt x="2665" y="1334"/>
                </a:lnTo>
                <a:lnTo>
                  <a:pt x="2664" y="1337"/>
                </a:lnTo>
                <a:lnTo>
                  <a:pt x="2658" y="1343"/>
                </a:lnTo>
                <a:lnTo>
                  <a:pt x="2654" y="1345"/>
                </a:lnTo>
                <a:lnTo>
                  <a:pt x="2652" y="1348"/>
                </a:lnTo>
                <a:lnTo>
                  <a:pt x="2651" y="1349"/>
                </a:lnTo>
                <a:lnTo>
                  <a:pt x="2648" y="1350"/>
                </a:lnTo>
                <a:lnTo>
                  <a:pt x="2647" y="1351"/>
                </a:lnTo>
                <a:lnTo>
                  <a:pt x="2631" y="1360"/>
                </a:lnTo>
                <a:lnTo>
                  <a:pt x="2629" y="1360"/>
                </a:lnTo>
                <a:lnTo>
                  <a:pt x="2625" y="1362"/>
                </a:lnTo>
                <a:lnTo>
                  <a:pt x="2623" y="1362"/>
                </a:lnTo>
                <a:lnTo>
                  <a:pt x="2622" y="1363"/>
                </a:lnTo>
                <a:lnTo>
                  <a:pt x="2620" y="1363"/>
                </a:lnTo>
                <a:lnTo>
                  <a:pt x="2618" y="1365"/>
                </a:lnTo>
                <a:lnTo>
                  <a:pt x="2616" y="1365"/>
                </a:lnTo>
                <a:lnTo>
                  <a:pt x="2611" y="1366"/>
                </a:lnTo>
                <a:lnTo>
                  <a:pt x="2608" y="1366"/>
                </a:lnTo>
                <a:lnTo>
                  <a:pt x="2606" y="1367"/>
                </a:lnTo>
                <a:lnTo>
                  <a:pt x="2601" y="1367"/>
                </a:lnTo>
                <a:lnTo>
                  <a:pt x="2581" y="1368"/>
                </a:lnTo>
                <a:lnTo>
                  <a:pt x="2568" y="1366"/>
                </a:lnTo>
                <a:lnTo>
                  <a:pt x="2564" y="1366"/>
                </a:lnTo>
                <a:lnTo>
                  <a:pt x="2561" y="1365"/>
                </a:lnTo>
                <a:lnTo>
                  <a:pt x="2559" y="1365"/>
                </a:lnTo>
                <a:lnTo>
                  <a:pt x="2558" y="1363"/>
                </a:lnTo>
                <a:lnTo>
                  <a:pt x="2553" y="1362"/>
                </a:lnTo>
                <a:lnTo>
                  <a:pt x="2549" y="1361"/>
                </a:lnTo>
                <a:lnTo>
                  <a:pt x="2544" y="1359"/>
                </a:lnTo>
                <a:lnTo>
                  <a:pt x="2541" y="1357"/>
                </a:lnTo>
                <a:lnTo>
                  <a:pt x="2537" y="1355"/>
                </a:lnTo>
                <a:lnTo>
                  <a:pt x="2533" y="1352"/>
                </a:lnTo>
                <a:lnTo>
                  <a:pt x="2532" y="1351"/>
                </a:lnTo>
                <a:lnTo>
                  <a:pt x="2530" y="1351"/>
                </a:lnTo>
                <a:lnTo>
                  <a:pt x="2529" y="1350"/>
                </a:lnTo>
                <a:lnTo>
                  <a:pt x="2526" y="1349"/>
                </a:lnTo>
                <a:lnTo>
                  <a:pt x="2525" y="1346"/>
                </a:lnTo>
                <a:lnTo>
                  <a:pt x="2523" y="1344"/>
                </a:lnTo>
                <a:lnTo>
                  <a:pt x="2519" y="1340"/>
                </a:lnTo>
                <a:lnTo>
                  <a:pt x="2517" y="1339"/>
                </a:lnTo>
                <a:lnTo>
                  <a:pt x="2512" y="1335"/>
                </a:lnTo>
                <a:lnTo>
                  <a:pt x="2507" y="1329"/>
                </a:lnTo>
                <a:lnTo>
                  <a:pt x="2504" y="1327"/>
                </a:lnTo>
                <a:lnTo>
                  <a:pt x="2503" y="1324"/>
                </a:lnTo>
                <a:lnTo>
                  <a:pt x="2501" y="1322"/>
                </a:lnTo>
                <a:lnTo>
                  <a:pt x="2500" y="1321"/>
                </a:lnTo>
                <a:lnTo>
                  <a:pt x="2500" y="1318"/>
                </a:lnTo>
                <a:lnTo>
                  <a:pt x="2497" y="1317"/>
                </a:lnTo>
                <a:lnTo>
                  <a:pt x="2497" y="1315"/>
                </a:lnTo>
                <a:lnTo>
                  <a:pt x="2495" y="1311"/>
                </a:lnTo>
                <a:lnTo>
                  <a:pt x="2494" y="1310"/>
                </a:lnTo>
                <a:lnTo>
                  <a:pt x="2492" y="1307"/>
                </a:lnTo>
                <a:lnTo>
                  <a:pt x="2491" y="1305"/>
                </a:lnTo>
                <a:lnTo>
                  <a:pt x="2490" y="1301"/>
                </a:lnTo>
                <a:lnTo>
                  <a:pt x="2488" y="1296"/>
                </a:lnTo>
                <a:lnTo>
                  <a:pt x="2488" y="1295"/>
                </a:lnTo>
                <a:lnTo>
                  <a:pt x="2485" y="1291"/>
                </a:lnTo>
                <a:lnTo>
                  <a:pt x="2485" y="1289"/>
                </a:lnTo>
                <a:lnTo>
                  <a:pt x="2483" y="1283"/>
                </a:lnTo>
                <a:lnTo>
                  <a:pt x="2481" y="1280"/>
                </a:lnTo>
                <a:lnTo>
                  <a:pt x="2481" y="1279"/>
                </a:lnTo>
                <a:lnTo>
                  <a:pt x="2480" y="1276"/>
                </a:lnTo>
                <a:lnTo>
                  <a:pt x="2479" y="1271"/>
                </a:lnTo>
                <a:lnTo>
                  <a:pt x="2478" y="1268"/>
                </a:lnTo>
                <a:lnTo>
                  <a:pt x="2477" y="1263"/>
                </a:lnTo>
                <a:lnTo>
                  <a:pt x="2477" y="1257"/>
                </a:lnTo>
                <a:lnTo>
                  <a:pt x="2475" y="1250"/>
                </a:lnTo>
                <a:lnTo>
                  <a:pt x="2473" y="1243"/>
                </a:lnTo>
                <a:lnTo>
                  <a:pt x="2473" y="1235"/>
                </a:lnTo>
                <a:lnTo>
                  <a:pt x="2473" y="1219"/>
                </a:lnTo>
                <a:lnTo>
                  <a:pt x="2473" y="1211"/>
                </a:lnTo>
                <a:lnTo>
                  <a:pt x="2473" y="1204"/>
                </a:lnTo>
                <a:lnTo>
                  <a:pt x="2474" y="1193"/>
                </a:lnTo>
                <a:lnTo>
                  <a:pt x="2474" y="1189"/>
                </a:lnTo>
                <a:lnTo>
                  <a:pt x="2477" y="1179"/>
                </a:lnTo>
                <a:lnTo>
                  <a:pt x="2477" y="1175"/>
                </a:lnTo>
                <a:lnTo>
                  <a:pt x="2478" y="1172"/>
                </a:lnTo>
                <a:lnTo>
                  <a:pt x="2479" y="1167"/>
                </a:lnTo>
                <a:lnTo>
                  <a:pt x="2480" y="1163"/>
                </a:lnTo>
                <a:lnTo>
                  <a:pt x="2480" y="1161"/>
                </a:lnTo>
                <a:lnTo>
                  <a:pt x="2481" y="1160"/>
                </a:lnTo>
                <a:lnTo>
                  <a:pt x="2483" y="1156"/>
                </a:lnTo>
                <a:lnTo>
                  <a:pt x="2484" y="1153"/>
                </a:lnTo>
                <a:lnTo>
                  <a:pt x="2485" y="1150"/>
                </a:lnTo>
                <a:lnTo>
                  <a:pt x="2486" y="1147"/>
                </a:lnTo>
                <a:lnTo>
                  <a:pt x="2488" y="1144"/>
                </a:lnTo>
                <a:lnTo>
                  <a:pt x="2489" y="1141"/>
                </a:lnTo>
                <a:lnTo>
                  <a:pt x="2490" y="1139"/>
                </a:lnTo>
                <a:lnTo>
                  <a:pt x="2491" y="1136"/>
                </a:lnTo>
                <a:lnTo>
                  <a:pt x="2492" y="1134"/>
                </a:lnTo>
                <a:lnTo>
                  <a:pt x="2494" y="1132"/>
                </a:lnTo>
                <a:lnTo>
                  <a:pt x="2495" y="1129"/>
                </a:lnTo>
                <a:lnTo>
                  <a:pt x="2496" y="1128"/>
                </a:lnTo>
                <a:lnTo>
                  <a:pt x="2497" y="1125"/>
                </a:lnTo>
                <a:lnTo>
                  <a:pt x="2498" y="1124"/>
                </a:lnTo>
                <a:lnTo>
                  <a:pt x="2500" y="1122"/>
                </a:lnTo>
                <a:lnTo>
                  <a:pt x="2501" y="1121"/>
                </a:lnTo>
                <a:lnTo>
                  <a:pt x="2503" y="1119"/>
                </a:lnTo>
                <a:lnTo>
                  <a:pt x="2504" y="1117"/>
                </a:lnTo>
                <a:lnTo>
                  <a:pt x="2507" y="1114"/>
                </a:lnTo>
                <a:lnTo>
                  <a:pt x="2510" y="1110"/>
                </a:lnTo>
                <a:lnTo>
                  <a:pt x="2514" y="1106"/>
                </a:lnTo>
                <a:lnTo>
                  <a:pt x="2519" y="1101"/>
                </a:lnTo>
                <a:lnTo>
                  <a:pt x="2523" y="1097"/>
                </a:lnTo>
                <a:lnTo>
                  <a:pt x="2525" y="1095"/>
                </a:lnTo>
                <a:lnTo>
                  <a:pt x="2527" y="1092"/>
                </a:lnTo>
                <a:lnTo>
                  <a:pt x="2530" y="1091"/>
                </a:lnTo>
                <a:lnTo>
                  <a:pt x="2532" y="1090"/>
                </a:lnTo>
                <a:lnTo>
                  <a:pt x="2533" y="1089"/>
                </a:lnTo>
                <a:lnTo>
                  <a:pt x="2535" y="1088"/>
                </a:lnTo>
                <a:lnTo>
                  <a:pt x="2537" y="1088"/>
                </a:lnTo>
                <a:lnTo>
                  <a:pt x="2539" y="1086"/>
                </a:lnTo>
                <a:lnTo>
                  <a:pt x="2542" y="1085"/>
                </a:lnTo>
                <a:lnTo>
                  <a:pt x="2543" y="1083"/>
                </a:lnTo>
                <a:lnTo>
                  <a:pt x="2547" y="1083"/>
                </a:lnTo>
                <a:lnTo>
                  <a:pt x="2549" y="1080"/>
                </a:lnTo>
                <a:lnTo>
                  <a:pt x="2567" y="1074"/>
                </a:lnTo>
                <a:lnTo>
                  <a:pt x="2570" y="1074"/>
                </a:lnTo>
                <a:lnTo>
                  <a:pt x="2573" y="1073"/>
                </a:lnTo>
                <a:lnTo>
                  <a:pt x="2577" y="1073"/>
                </a:lnTo>
                <a:lnTo>
                  <a:pt x="2581" y="1073"/>
                </a:lnTo>
                <a:lnTo>
                  <a:pt x="2581" y="1072"/>
                </a:lnTo>
                <a:close/>
                <a:moveTo>
                  <a:pt x="1629" y="1089"/>
                </a:moveTo>
                <a:lnTo>
                  <a:pt x="1629" y="1122"/>
                </a:lnTo>
                <a:lnTo>
                  <a:pt x="1580" y="1122"/>
                </a:lnTo>
                <a:lnTo>
                  <a:pt x="1581" y="1125"/>
                </a:lnTo>
                <a:lnTo>
                  <a:pt x="1583" y="1128"/>
                </a:lnTo>
                <a:lnTo>
                  <a:pt x="1583" y="1130"/>
                </a:lnTo>
                <a:lnTo>
                  <a:pt x="1585" y="1132"/>
                </a:lnTo>
                <a:lnTo>
                  <a:pt x="1586" y="1134"/>
                </a:lnTo>
                <a:lnTo>
                  <a:pt x="1587" y="1136"/>
                </a:lnTo>
                <a:lnTo>
                  <a:pt x="1588" y="1140"/>
                </a:lnTo>
                <a:lnTo>
                  <a:pt x="1588" y="1141"/>
                </a:lnTo>
                <a:lnTo>
                  <a:pt x="1589" y="1144"/>
                </a:lnTo>
                <a:lnTo>
                  <a:pt x="1589" y="1146"/>
                </a:lnTo>
                <a:lnTo>
                  <a:pt x="1591" y="1147"/>
                </a:lnTo>
                <a:lnTo>
                  <a:pt x="1591" y="1150"/>
                </a:lnTo>
                <a:lnTo>
                  <a:pt x="1592" y="1152"/>
                </a:lnTo>
                <a:lnTo>
                  <a:pt x="1592" y="1160"/>
                </a:lnTo>
                <a:lnTo>
                  <a:pt x="1593" y="1172"/>
                </a:lnTo>
                <a:lnTo>
                  <a:pt x="1594" y="1180"/>
                </a:lnTo>
                <a:lnTo>
                  <a:pt x="1594" y="1190"/>
                </a:lnTo>
                <a:lnTo>
                  <a:pt x="1593" y="1195"/>
                </a:lnTo>
                <a:lnTo>
                  <a:pt x="1592" y="1200"/>
                </a:lnTo>
                <a:lnTo>
                  <a:pt x="1592" y="1204"/>
                </a:lnTo>
                <a:lnTo>
                  <a:pt x="1587" y="1223"/>
                </a:lnTo>
                <a:lnTo>
                  <a:pt x="1586" y="1228"/>
                </a:lnTo>
                <a:lnTo>
                  <a:pt x="1585" y="1230"/>
                </a:lnTo>
                <a:lnTo>
                  <a:pt x="1581" y="1236"/>
                </a:lnTo>
                <a:lnTo>
                  <a:pt x="1579" y="1241"/>
                </a:lnTo>
                <a:lnTo>
                  <a:pt x="1577" y="1244"/>
                </a:lnTo>
                <a:lnTo>
                  <a:pt x="1576" y="1246"/>
                </a:lnTo>
                <a:lnTo>
                  <a:pt x="1575" y="1247"/>
                </a:lnTo>
                <a:lnTo>
                  <a:pt x="1574" y="1250"/>
                </a:lnTo>
                <a:lnTo>
                  <a:pt x="1571" y="1251"/>
                </a:lnTo>
                <a:lnTo>
                  <a:pt x="1565" y="1258"/>
                </a:lnTo>
                <a:lnTo>
                  <a:pt x="1562" y="1263"/>
                </a:lnTo>
                <a:lnTo>
                  <a:pt x="1559" y="1265"/>
                </a:lnTo>
                <a:lnTo>
                  <a:pt x="1557" y="1266"/>
                </a:lnTo>
                <a:lnTo>
                  <a:pt x="1554" y="1267"/>
                </a:lnTo>
                <a:lnTo>
                  <a:pt x="1553" y="1268"/>
                </a:lnTo>
                <a:lnTo>
                  <a:pt x="1551" y="1269"/>
                </a:lnTo>
                <a:lnTo>
                  <a:pt x="1548" y="1271"/>
                </a:lnTo>
                <a:lnTo>
                  <a:pt x="1545" y="1273"/>
                </a:lnTo>
                <a:lnTo>
                  <a:pt x="1542" y="1273"/>
                </a:lnTo>
                <a:lnTo>
                  <a:pt x="1540" y="1274"/>
                </a:lnTo>
                <a:lnTo>
                  <a:pt x="1536" y="1276"/>
                </a:lnTo>
                <a:lnTo>
                  <a:pt x="1535" y="1277"/>
                </a:lnTo>
                <a:lnTo>
                  <a:pt x="1529" y="1278"/>
                </a:lnTo>
                <a:lnTo>
                  <a:pt x="1523" y="1279"/>
                </a:lnTo>
                <a:lnTo>
                  <a:pt x="1508" y="1280"/>
                </a:lnTo>
                <a:lnTo>
                  <a:pt x="1505" y="1280"/>
                </a:lnTo>
                <a:lnTo>
                  <a:pt x="1500" y="1280"/>
                </a:lnTo>
                <a:lnTo>
                  <a:pt x="1492" y="1279"/>
                </a:lnTo>
                <a:lnTo>
                  <a:pt x="1488" y="1279"/>
                </a:lnTo>
                <a:lnTo>
                  <a:pt x="1484" y="1279"/>
                </a:lnTo>
                <a:lnTo>
                  <a:pt x="1482" y="1280"/>
                </a:lnTo>
                <a:lnTo>
                  <a:pt x="1481" y="1282"/>
                </a:lnTo>
                <a:lnTo>
                  <a:pt x="1478" y="1283"/>
                </a:lnTo>
                <a:lnTo>
                  <a:pt x="1476" y="1287"/>
                </a:lnTo>
                <a:lnTo>
                  <a:pt x="1473" y="1289"/>
                </a:lnTo>
                <a:lnTo>
                  <a:pt x="1470" y="1293"/>
                </a:lnTo>
                <a:lnTo>
                  <a:pt x="1469" y="1294"/>
                </a:lnTo>
                <a:lnTo>
                  <a:pt x="1467" y="1296"/>
                </a:lnTo>
                <a:lnTo>
                  <a:pt x="1466" y="1298"/>
                </a:lnTo>
                <a:lnTo>
                  <a:pt x="1465" y="1301"/>
                </a:lnTo>
                <a:lnTo>
                  <a:pt x="1464" y="1304"/>
                </a:lnTo>
                <a:lnTo>
                  <a:pt x="1463" y="1307"/>
                </a:lnTo>
                <a:lnTo>
                  <a:pt x="1463" y="1310"/>
                </a:lnTo>
                <a:lnTo>
                  <a:pt x="1463" y="1312"/>
                </a:lnTo>
                <a:lnTo>
                  <a:pt x="1464" y="1315"/>
                </a:lnTo>
                <a:lnTo>
                  <a:pt x="1466" y="1316"/>
                </a:lnTo>
                <a:lnTo>
                  <a:pt x="1469" y="1317"/>
                </a:lnTo>
                <a:lnTo>
                  <a:pt x="1471" y="1317"/>
                </a:lnTo>
                <a:lnTo>
                  <a:pt x="1477" y="1318"/>
                </a:lnTo>
                <a:lnTo>
                  <a:pt x="1489" y="1317"/>
                </a:lnTo>
                <a:lnTo>
                  <a:pt x="1505" y="1317"/>
                </a:lnTo>
                <a:lnTo>
                  <a:pt x="1519" y="1316"/>
                </a:lnTo>
                <a:lnTo>
                  <a:pt x="1525" y="1316"/>
                </a:lnTo>
                <a:lnTo>
                  <a:pt x="1534" y="1316"/>
                </a:lnTo>
                <a:lnTo>
                  <a:pt x="1540" y="1316"/>
                </a:lnTo>
                <a:lnTo>
                  <a:pt x="1550" y="1316"/>
                </a:lnTo>
                <a:lnTo>
                  <a:pt x="1556" y="1317"/>
                </a:lnTo>
                <a:lnTo>
                  <a:pt x="1560" y="1317"/>
                </a:lnTo>
                <a:lnTo>
                  <a:pt x="1564" y="1318"/>
                </a:lnTo>
                <a:lnTo>
                  <a:pt x="1568" y="1318"/>
                </a:lnTo>
                <a:lnTo>
                  <a:pt x="1574" y="1319"/>
                </a:lnTo>
                <a:lnTo>
                  <a:pt x="1576" y="1321"/>
                </a:lnTo>
                <a:lnTo>
                  <a:pt x="1579" y="1321"/>
                </a:lnTo>
                <a:lnTo>
                  <a:pt x="1581" y="1322"/>
                </a:lnTo>
                <a:lnTo>
                  <a:pt x="1582" y="1322"/>
                </a:lnTo>
                <a:lnTo>
                  <a:pt x="1585" y="1322"/>
                </a:lnTo>
                <a:lnTo>
                  <a:pt x="1591" y="1324"/>
                </a:lnTo>
                <a:lnTo>
                  <a:pt x="1593" y="1326"/>
                </a:lnTo>
                <a:lnTo>
                  <a:pt x="1595" y="1327"/>
                </a:lnTo>
                <a:lnTo>
                  <a:pt x="1599" y="1328"/>
                </a:lnTo>
                <a:lnTo>
                  <a:pt x="1602" y="1329"/>
                </a:lnTo>
                <a:lnTo>
                  <a:pt x="1605" y="1332"/>
                </a:lnTo>
                <a:lnTo>
                  <a:pt x="1608" y="1333"/>
                </a:lnTo>
                <a:lnTo>
                  <a:pt x="1610" y="1334"/>
                </a:lnTo>
                <a:lnTo>
                  <a:pt x="1611" y="1335"/>
                </a:lnTo>
                <a:lnTo>
                  <a:pt x="1614" y="1337"/>
                </a:lnTo>
                <a:lnTo>
                  <a:pt x="1616" y="1340"/>
                </a:lnTo>
                <a:lnTo>
                  <a:pt x="1621" y="1345"/>
                </a:lnTo>
                <a:lnTo>
                  <a:pt x="1623" y="1346"/>
                </a:lnTo>
                <a:lnTo>
                  <a:pt x="1626" y="1349"/>
                </a:lnTo>
                <a:lnTo>
                  <a:pt x="1627" y="1351"/>
                </a:lnTo>
                <a:lnTo>
                  <a:pt x="1628" y="1352"/>
                </a:lnTo>
                <a:lnTo>
                  <a:pt x="1629" y="1355"/>
                </a:lnTo>
                <a:lnTo>
                  <a:pt x="1631" y="1357"/>
                </a:lnTo>
                <a:lnTo>
                  <a:pt x="1632" y="1359"/>
                </a:lnTo>
                <a:lnTo>
                  <a:pt x="1633" y="1362"/>
                </a:lnTo>
                <a:lnTo>
                  <a:pt x="1634" y="1365"/>
                </a:lnTo>
                <a:lnTo>
                  <a:pt x="1634" y="1366"/>
                </a:lnTo>
                <a:lnTo>
                  <a:pt x="1635" y="1367"/>
                </a:lnTo>
                <a:lnTo>
                  <a:pt x="1635" y="1370"/>
                </a:lnTo>
                <a:lnTo>
                  <a:pt x="1635" y="1371"/>
                </a:lnTo>
                <a:lnTo>
                  <a:pt x="1637" y="1373"/>
                </a:lnTo>
                <a:lnTo>
                  <a:pt x="1638" y="1379"/>
                </a:lnTo>
                <a:lnTo>
                  <a:pt x="1639" y="1385"/>
                </a:lnTo>
                <a:lnTo>
                  <a:pt x="1639" y="1393"/>
                </a:lnTo>
                <a:lnTo>
                  <a:pt x="1639" y="1396"/>
                </a:lnTo>
                <a:lnTo>
                  <a:pt x="1638" y="1399"/>
                </a:lnTo>
                <a:lnTo>
                  <a:pt x="1638" y="1404"/>
                </a:lnTo>
                <a:lnTo>
                  <a:pt x="1638" y="1406"/>
                </a:lnTo>
                <a:lnTo>
                  <a:pt x="1637" y="1410"/>
                </a:lnTo>
                <a:lnTo>
                  <a:pt x="1637" y="1411"/>
                </a:lnTo>
                <a:lnTo>
                  <a:pt x="1635" y="1413"/>
                </a:lnTo>
                <a:lnTo>
                  <a:pt x="1635" y="1417"/>
                </a:lnTo>
                <a:lnTo>
                  <a:pt x="1634" y="1421"/>
                </a:lnTo>
                <a:lnTo>
                  <a:pt x="1633" y="1423"/>
                </a:lnTo>
                <a:lnTo>
                  <a:pt x="1631" y="1427"/>
                </a:lnTo>
                <a:lnTo>
                  <a:pt x="1628" y="1432"/>
                </a:lnTo>
                <a:lnTo>
                  <a:pt x="1627" y="1434"/>
                </a:lnTo>
                <a:lnTo>
                  <a:pt x="1626" y="1437"/>
                </a:lnTo>
                <a:lnTo>
                  <a:pt x="1623" y="1438"/>
                </a:lnTo>
                <a:lnTo>
                  <a:pt x="1622" y="1439"/>
                </a:lnTo>
                <a:lnTo>
                  <a:pt x="1621" y="1442"/>
                </a:lnTo>
                <a:lnTo>
                  <a:pt x="1616" y="1446"/>
                </a:lnTo>
                <a:lnTo>
                  <a:pt x="1609" y="1454"/>
                </a:lnTo>
                <a:lnTo>
                  <a:pt x="1606" y="1456"/>
                </a:lnTo>
                <a:lnTo>
                  <a:pt x="1604" y="1459"/>
                </a:lnTo>
                <a:lnTo>
                  <a:pt x="1602" y="1460"/>
                </a:lnTo>
                <a:lnTo>
                  <a:pt x="1600" y="1461"/>
                </a:lnTo>
                <a:lnTo>
                  <a:pt x="1598" y="1462"/>
                </a:lnTo>
                <a:lnTo>
                  <a:pt x="1595" y="1463"/>
                </a:lnTo>
                <a:lnTo>
                  <a:pt x="1594" y="1465"/>
                </a:lnTo>
                <a:lnTo>
                  <a:pt x="1592" y="1466"/>
                </a:lnTo>
                <a:lnTo>
                  <a:pt x="1589" y="1467"/>
                </a:lnTo>
                <a:lnTo>
                  <a:pt x="1587" y="1468"/>
                </a:lnTo>
                <a:lnTo>
                  <a:pt x="1582" y="1470"/>
                </a:lnTo>
                <a:lnTo>
                  <a:pt x="1581" y="1471"/>
                </a:lnTo>
                <a:lnTo>
                  <a:pt x="1577" y="1472"/>
                </a:lnTo>
                <a:lnTo>
                  <a:pt x="1557" y="1479"/>
                </a:lnTo>
                <a:lnTo>
                  <a:pt x="1553" y="1479"/>
                </a:lnTo>
                <a:lnTo>
                  <a:pt x="1551" y="1479"/>
                </a:lnTo>
                <a:lnTo>
                  <a:pt x="1547" y="1481"/>
                </a:lnTo>
                <a:lnTo>
                  <a:pt x="1544" y="1481"/>
                </a:lnTo>
                <a:lnTo>
                  <a:pt x="1539" y="1482"/>
                </a:lnTo>
                <a:lnTo>
                  <a:pt x="1533" y="1482"/>
                </a:lnTo>
                <a:lnTo>
                  <a:pt x="1522" y="1483"/>
                </a:lnTo>
                <a:lnTo>
                  <a:pt x="1519" y="1483"/>
                </a:lnTo>
                <a:lnTo>
                  <a:pt x="1513" y="1483"/>
                </a:lnTo>
                <a:lnTo>
                  <a:pt x="1506" y="1483"/>
                </a:lnTo>
                <a:lnTo>
                  <a:pt x="1496" y="1483"/>
                </a:lnTo>
                <a:lnTo>
                  <a:pt x="1490" y="1482"/>
                </a:lnTo>
                <a:lnTo>
                  <a:pt x="1471" y="1478"/>
                </a:lnTo>
                <a:lnTo>
                  <a:pt x="1453" y="1472"/>
                </a:lnTo>
                <a:lnTo>
                  <a:pt x="1450" y="1471"/>
                </a:lnTo>
                <a:lnTo>
                  <a:pt x="1449" y="1471"/>
                </a:lnTo>
                <a:lnTo>
                  <a:pt x="1446" y="1468"/>
                </a:lnTo>
                <a:lnTo>
                  <a:pt x="1442" y="1467"/>
                </a:lnTo>
                <a:lnTo>
                  <a:pt x="1440" y="1466"/>
                </a:lnTo>
                <a:lnTo>
                  <a:pt x="1436" y="1463"/>
                </a:lnTo>
                <a:lnTo>
                  <a:pt x="1435" y="1462"/>
                </a:lnTo>
                <a:lnTo>
                  <a:pt x="1432" y="1461"/>
                </a:lnTo>
                <a:lnTo>
                  <a:pt x="1432" y="1460"/>
                </a:lnTo>
                <a:lnTo>
                  <a:pt x="1430" y="1459"/>
                </a:lnTo>
                <a:lnTo>
                  <a:pt x="1429" y="1457"/>
                </a:lnTo>
                <a:lnTo>
                  <a:pt x="1426" y="1455"/>
                </a:lnTo>
                <a:lnTo>
                  <a:pt x="1421" y="1451"/>
                </a:lnTo>
                <a:lnTo>
                  <a:pt x="1418" y="1448"/>
                </a:lnTo>
                <a:lnTo>
                  <a:pt x="1414" y="1444"/>
                </a:lnTo>
                <a:lnTo>
                  <a:pt x="1413" y="1442"/>
                </a:lnTo>
                <a:lnTo>
                  <a:pt x="1412" y="1439"/>
                </a:lnTo>
                <a:lnTo>
                  <a:pt x="1411" y="1438"/>
                </a:lnTo>
                <a:lnTo>
                  <a:pt x="1409" y="1437"/>
                </a:lnTo>
                <a:lnTo>
                  <a:pt x="1408" y="1434"/>
                </a:lnTo>
                <a:lnTo>
                  <a:pt x="1407" y="1432"/>
                </a:lnTo>
                <a:lnTo>
                  <a:pt x="1406" y="1429"/>
                </a:lnTo>
                <a:lnTo>
                  <a:pt x="1405" y="1427"/>
                </a:lnTo>
                <a:lnTo>
                  <a:pt x="1403" y="1424"/>
                </a:lnTo>
                <a:lnTo>
                  <a:pt x="1403" y="1422"/>
                </a:lnTo>
                <a:lnTo>
                  <a:pt x="1401" y="1417"/>
                </a:lnTo>
                <a:lnTo>
                  <a:pt x="1400" y="1410"/>
                </a:lnTo>
                <a:lnTo>
                  <a:pt x="1398" y="1406"/>
                </a:lnTo>
                <a:lnTo>
                  <a:pt x="1397" y="1399"/>
                </a:lnTo>
                <a:lnTo>
                  <a:pt x="1397" y="1395"/>
                </a:lnTo>
                <a:lnTo>
                  <a:pt x="1397" y="1391"/>
                </a:lnTo>
                <a:lnTo>
                  <a:pt x="1398" y="1387"/>
                </a:lnTo>
                <a:lnTo>
                  <a:pt x="1400" y="1380"/>
                </a:lnTo>
                <a:lnTo>
                  <a:pt x="1400" y="1378"/>
                </a:lnTo>
                <a:lnTo>
                  <a:pt x="1401" y="1374"/>
                </a:lnTo>
                <a:lnTo>
                  <a:pt x="1402" y="1371"/>
                </a:lnTo>
                <a:lnTo>
                  <a:pt x="1405" y="1365"/>
                </a:lnTo>
                <a:lnTo>
                  <a:pt x="1407" y="1362"/>
                </a:lnTo>
                <a:lnTo>
                  <a:pt x="1408" y="1360"/>
                </a:lnTo>
                <a:lnTo>
                  <a:pt x="1409" y="1359"/>
                </a:lnTo>
                <a:lnTo>
                  <a:pt x="1411" y="1356"/>
                </a:lnTo>
                <a:lnTo>
                  <a:pt x="1413" y="1355"/>
                </a:lnTo>
                <a:lnTo>
                  <a:pt x="1418" y="1350"/>
                </a:lnTo>
                <a:lnTo>
                  <a:pt x="1420" y="1345"/>
                </a:lnTo>
                <a:lnTo>
                  <a:pt x="1424" y="1343"/>
                </a:lnTo>
                <a:lnTo>
                  <a:pt x="1426" y="1341"/>
                </a:lnTo>
                <a:lnTo>
                  <a:pt x="1427" y="1340"/>
                </a:lnTo>
                <a:lnTo>
                  <a:pt x="1430" y="1339"/>
                </a:lnTo>
                <a:lnTo>
                  <a:pt x="1432" y="1338"/>
                </a:lnTo>
                <a:lnTo>
                  <a:pt x="1434" y="1337"/>
                </a:lnTo>
                <a:lnTo>
                  <a:pt x="1431" y="1335"/>
                </a:lnTo>
                <a:lnTo>
                  <a:pt x="1430" y="1334"/>
                </a:lnTo>
                <a:lnTo>
                  <a:pt x="1427" y="1332"/>
                </a:lnTo>
                <a:lnTo>
                  <a:pt x="1424" y="1328"/>
                </a:lnTo>
                <a:lnTo>
                  <a:pt x="1423" y="1327"/>
                </a:lnTo>
                <a:lnTo>
                  <a:pt x="1421" y="1324"/>
                </a:lnTo>
                <a:lnTo>
                  <a:pt x="1421" y="1323"/>
                </a:lnTo>
                <a:lnTo>
                  <a:pt x="1420" y="1321"/>
                </a:lnTo>
                <a:lnTo>
                  <a:pt x="1419" y="1317"/>
                </a:lnTo>
                <a:lnTo>
                  <a:pt x="1419" y="1313"/>
                </a:lnTo>
                <a:lnTo>
                  <a:pt x="1419" y="1310"/>
                </a:lnTo>
                <a:lnTo>
                  <a:pt x="1420" y="1307"/>
                </a:lnTo>
                <a:lnTo>
                  <a:pt x="1420" y="1306"/>
                </a:lnTo>
                <a:lnTo>
                  <a:pt x="1421" y="1304"/>
                </a:lnTo>
                <a:lnTo>
                  <a:pt x="1423" y="1301"/>
                </a:lnTo>
                <a:lnTo>
                  <a:pt x="1424" y="1299"/>
                </a:lnTo>
                <a:lnTo>
                  <a:pt x="1425" y="1298"/>
                </a:lnTo>
                <a:lnTo>
                  <a:pt x="1426" y="1294"/>
                </a:lnTo>
                <a:lnTo>
                  <a:pt x="1427" y="1293"/>
                </a:lnTo>
                <a:lnTo>
                  <a:pt x="1430" y="1291"/>
                </a:lnTo>
                <a:lnTo>
                  <a:pt x="1432" y="1288"/>
                </a:lnTo>
                <a:lnTo>
                  <a:pt x="1438" y="1282"/>
                </a:lnTo>
                <a:lnTo>
                  <a:pt x="1444" y="1276"/>
                </a:lnTo>
                <a:lnTo>
                  <a:pt x="1447" y="1272"/>
                </a:lnTo>
                <a:lnTo>
                  <a:pt x="1456" y="1265"/>
                </a:lnTo>
                <a:lnTo>
                  <a:pt x="1453" y="1263"/>
                </a:lnTo>
                <a:lnTo>
                  <a:pt x="1452" y="1261"/>
                </a:lnTo>
                <a:lnTo>
                  <a:pt x="1449" y="1260"/>
                </a:lnTo>
                <a:lnTo>
                  <a:pt x="1446" y="1256"/>
                </a:lnTo>
                <a:lnTo>
                  <a:pt x="1437" y="1249"/>
                </a:lnTo>
                <a:lnTo>
                  <a:pt x="1435" y="1245"/>
                </a:lnTo>
                <a:lnTo>
                  <a:pt x="1432" y="1243"/>
                </a:lnTo>
                <a:lnTo>
                  <a:pt x="1431" y="1240"/>
                </a:lnTo>
                <a:lnTo>
                  <a:pt x="1430" y="1238"/>
                </a:lnTo>
                <a:lnTo>
                  <a:pt x="1430" y="1236"/>
                </a:lnTo>
                <a:lnTo>
                  <a:pt x="1427" y="1234"/>
                </a:lnTo>
                <a:lnTo>
                  <a:pt x="1427" y="1233"/>
                </a:lnTo>
                <a:lnTo>
                  <a:pt x="1426" y="1230"/>
                </a:lnTo>
                <a:lnTo>
                  <a:pt x="1425" y="1228"/>
                </a:lnTo>
                <a:lnTo>
                  <a:pt x="1424" y="1225"/>
                </a:lnTo>
                <a:lnTo>
                  <a:pt x="1423" y="1223"/>
                </a:lnTo>
                <a:lnTo>
                  <a:pt x="1420" y="1219"/>
                </a:lnTo>
                <a:lnTo>
                  <a:pt x="1419" y="1217"/>
                </a:lnTo>
                <a:lnTo>
                  <a:pt x="1418" y="1212"/>
                </a:lnTo>
                <a:lnTo>
                  <a:pt x="1418" y="1211"/>
                </a:lnTo>
                <a:lnTo>
                  <a:pt x="1417" y="1208"/>
                </a:lnTo>
                <a:lnTo>
                  <a:pt x="1417" y="1207"/>
                </a:lnTo>
                <a:lnTo>
                  <a:pt x="1415" y="1205"/>
                </a:lnTo>
                <a:lnTo>
                  <a:pt x="1414" y="1201"/>
                </a:lnTo>
                <a:lnTo>
                  <a:pt x="1414" y="1199"/>
                </a:lnTo>
                <a:lnTo>
                  <a:pt x="1413" y="1196"/>
                </a:lnTo>
                <a:lnTo>
                  <a:pt x="1413" y="1193"/>
                </a:lnTo>
                <a:lnTo>
                  <a:pt x="1412" y="1185"/>
                </a:lnTo>
                <a:lnTo>
                  <a:pt x="1411" y="1178"/>
                </a:lnTo>
                <a:lnTo>
                  <a:pt x="1411" y="1171"/>
                </a:lnTo>
                <a:lnTo>
                  <a:pt x="1411" y="1166"/>
                </a:lnTo>
                <a:lnTo>
                  <a:pt x="1411" y="1163"/>
                </a:lnTo>
                <a:lnTo>
                  <a:pt x="1411" y="1157"/>
                </a:lnTo>
                <a:lnTo>
                  <a:pt x="1412" y="1152"/>
                </a:lnTo>
                <a:lnTo>
                  <a:pt x="1412" y="1149"/>
                </a:lnTo>
                <a:lnTo>
                  <a:pt x="1415" y="1139"/>
                </a:lnTo>
                <a:lnTo>
                  <a:pt x="1415" y="1136"/>
                </a:lnTo>
                <a:lnTo>
                  <a:pt x="1415" y="1134"/>
                </a:lnTo>
                <a:lnTo>
                  <a:pt x="1417" y="1133"/>
                </a:lnTo>
                <a:lnTo>
                  <a:pt x="1417" y="1132"/>
                </a:lnTo>
                <a:lnTo>
                  <a:pt x="1418" y="1129"/>
                </a:lnTo>
                <a:lnTo>
                  <a:pt x="1418" y="1127"/>
                </a:lnTo>
                <a:lnTo>
                  <a:pt x="1419" y="1124"/>
                </a:lnTo>
                <a:lnTo>
                  <a:pt x="1420" y="1122"/>
                </a:lnTo>
                <a:lnTo>
                  <a:pt x="1421" y="1118"/>
                </a:lnTo>
                <a:lnTo>
                  <a:pt x="1423" y="1117"/>
                </a:lnTo>
                <a:lnTo>
                  <a:pt x="1425" y="1112"/>
                </a:lnTo>
                <a:lnTo>
                  <a:pt x="1426" y="1111"/>
                </a:lnTo>
                <a:lnTo>
                  <a:pt x="1427" y="1108"/>
                </a:lnTo>
                <a:lnTo>
                  <a:pt x="1429" y="1107"/>
                </a:lnTo>
                <a:lnTo>
                  <a:pt x="1431" y="1106"/>
                </a:lnTo>
                <a:lnTo>
                  <a:pt x="1432" y="1103"/>
                </a:lnTo>
                <a:lnTo>
                  <a:pt x="1436" y="1099"/>
                </a:lnTo>
                <a:lnTo>
                  <a:pt x="1440" y="1095"/>
                </a:lnTo>
                <a:lnTo>
                  <a:pt x="1441" y="1094"/>
                </a:lnTo>
                <a:lnTo>
                  <a:pt x="1444" y="1090"/>
                </a:lnTo>
                <a:lnTo>
                  <a:pt x="1447" y="1088"/>
                </a:lnTo>
                <a:lnTo>
                  <a:pt x="1448" y="1088"/>
                </a:lnTo>
                <a:lnTo>
                  <a:pt x="1450" y="1086"/>
                </a:lnTo>
                <a:lnTo>
                  <a:pt x="1453" y="1085"/>
                </a:lnTo>
                <a:lnTo>
                  <a:pt x="1458" y="1083"/>
                </a:lnTo>
                <a:lnTo>
                  <a:pt x="1459" y="1081"/>
                </a:lnTo>
                <a:lnTo>
                  <a:pt x="1461" y="1080"/>
                </a:lnTo>
                <a:lnTo>
                  <a:pt x="1464" y="1079"/>
                </a:lnTo>
                <a:lnTo>
                  <a:pt x="1466" y="1078"/>
                </a:lnTo>
                <a:lnTo>
                  <a:pt x="1469" y="1077"/>
                </a:lnTo>
                <a:lnTo>
                  <a:pt x="1471" y="1077"/>
                </a:lnTo>
                <a:lnTo>
                  <a:pt x="1472" y="1075"/>
                </a:lnTo>
                <a:lnTo>
                  <a:pt x="1475" y="1075"/>
                </a:lnTo>
                <a:lnTo>
                  <a:pt x="1477" y="1074"/>
                </a:lnTo>
                <a:lnTo>
                  <a:pt x="1479" y="1074"/>
                </a:lnTo>
                <a:lnTo>
                  <a:pt x="1482" y="1073"/>
                </a:lnTo>
                <a:lnTo>
                  <a:pt x="1485" y="1073"/>
                </a:lnTo>
                <a:lnTo>
                  <a:pt x="1490" y="1073"/>
                </a:lnTo>
                <a:lnTo>
                  <a:pt x="1510" y="1072"/>
                </a:lnTo>
                <a:lnTo>
                  <a:pt x="1515" y="1073"/>
                </a:lnTo>
                <a:lnTo>
                  <a:pt x="1517" y="1073"/>
                </a:lnTo>
                <a:lnTo>
                  <a:pt x="1519" y="1073"/>
                </a:lnTo>
                <a:lnTo>
                  <a:pt x="1522" y="1074"/>
                </a:lnTo>
                <a:lnTo>
                  <a:pt x="1524" y="1074"/>
                </a:lnTo>
                <a:lnTo>
                  <a:pt x="1525" y="1075"/>
                </a:lnTo>
                <a:lnTo>
                  <a:pt x="1528" y="1075"/>
                </a:lnTo>
                <a:lnTo>
                  <a:pt x="1531" y="1077"/>
                </a:lnTo>
                <a:lnTo>
                  <a:pt x="1534" y="1078"/>
                </a:lnTo>
                <a:lnTo>
                  <a:pt x="1537" y="1080"/>
                </a:lnTo>
                <a:lnTo>
                  <a:pt x="1542" y="1083"/>
                </a:lnTo>
                <a:lnTo>
                  <a:pt x="1544" y="1084"/>
                </a:lnTo>
                <a:lnTo>
                  <a:pt x="1547" y="1085"/>
                </a:lnTo>
                <a:lnTo>
                  <a:pt x="1548" y="1088"/>
                </a:lnTo>
                <a:lnTo>
                  <a:pt x="1550" y="1088"/>
                </a:lnTo>
                <a:lnTo>
                  <a:pt x="1629" y="1089"/>
                </a:lnTo>
                <a:close/>
                <a:moveTo>
                  <a:pt x="1345" y="1204"/>
                </a:moveTo>
                <a:lnTo>
                  <a:pt x="1175" y="1244"/>
                </a:lnTo>
                <a:lnTo>
                  <a:pt x="1176" y="1249"/>
                </a:lnTo>
                <a:lnTo>
                  <a:pt x="1177" y="1254"/>
                </a:lnTo>
                <a:lnTo>
                  <a:pt x="1177" y="1256"/>
                </a:lnTo>
                <a:lnTo>
                  <a:pt x="1178" y="1261"/>
                </a:lnTo>
                <a:lnTo>
                  <a:pt x="1180" y="1266"/>
                </a:lnTo>
                <a:lnTo>
                  <a:pt x="1180" y="1267"/>
                </a:lnTo>
                <a:lnTo>
                  <a:pt x="1181" y="1269"/>
                </a:lnTo>
                <a:lnTo>
                  <a:pt x="1181" y="1271"/>
                </a:lnTo>
                <a:lnTo>
                  <a:pt x="1183" y="1277"/>
                </a:lnTo>
                <a:lnTo>
                  <a:pt x="1185" y="1279"/>
                </a:lnTo>
                <a:lnTo>
                  <a:pt x="1186" y="1283"/>
                </a:lnTo>
                <a:lnTo>
                  <a:pt x="1187" y="1287"/>
                </a:lnTo>
                <a:lnTo>
                  <a:pt x="1189" y="1291"/>
                </a:lnTo>
                <a:lnTo>
                  <a:pt x="1192" y="1294"/>
                </a:lnTo>
                <a:lnTo>
                  <a:pt x="1193" y="1296"/>
                </a:lnTo>
                <a:lnTo>
                  <a:pt x="1194" y="1298"/>
                </a:lnTo>
                <a:lnTo>
                  <a:pt x="1195" y="1300"/>
                </a:lnTo>
                <a:lnTo>
                  <a:pt x="1197" y="1301"/>
                </a:lnTo>
                <a:lnTo>
                  <a:pt x="1199" y="1304"/>
                </a:lnTo>
                <a:lnTo>
                  <a:pt x="1201" y="1307"/>
                </a:lnTo>
                <a:lnTo>
                  <a:pt x="1203" y="1308"/>
                </a:lnTo>
                <a:lnTo>
                  <a:pt x="1205" y="1311"/>
                </a:lnTo>
                <a:lnTo>
                  <a:pt x="1209" y="1315"/>
                </a:lnTo>
                <a:lnTo>
                  <a:pt x="1211" y="1317"/>
                </a:lnTo>
                <a:lnTo>
                  <a:pt x="1214" y="1318"/>
                </a:lnTo>
                <a:lnTo>
                  <a:pt x="1215" y="1319"/>
                </a:lnTo>
                <a:lnTo>
                  <a:pt x="1217" y="1319"/>
                </a:lnTo>
                <a:lnTo>
                  <a:pt x="1220" y="1322"/>
                </a:lnTo>
                <a:lnTo>
                  <a:pt x="1223" y="1323"/>
                </a:lnTo>
                <a:lnTo>
                  <a:pt x="1226" y="1323"/>
                </a:lnTo>
                <a:lnTo>
                  <a:pt x="1229" y="1326"/>
                </a:lnTo>
                <a:lnTo>
                  <a:pt x="1232" y="1326"/>
                </a:lnTo>
                <a:lnTo>
                  <a:pt x="1237" y="1327"/>
                </a:lnTo>
                <a:lnTo>
                  <a:pt x="1241" y="1328"/>
                </a:lnTo>
                <a:lnTo>
                  <a:pt x="1247" y="1329"/>
                </a:lnTo>
                <a:lnTo>
                  <a:pt x="1252" y="1329"/>
                </a:lnTo>
                <a:lnTo>
                  <a:pt x="1259" y="1329"/>
                </a:lnTo>
                <a:lnTo>
                  <a:pt x="1272" y="1328"/>
                </a:lnTo>
                <a:lnTo>
                  <a:pt x="1274" y="1327"/>
                </a:lnTo>
                <a:lnTo>
                  <a:pt x="1276" y="1327"/>
                </a:lnTo>
                <a:lnTo>
                  <a:pt x="1280" y="1326"/>
                </a:lnTo>
                <a:lnTo>
                  <a:pt x="1281" y="1326"/>
                </a:lnTo>
                <a:lnTo>
                  <a:pt x="1284" y="1324"/>
                </a:lnTo>
                <a:lnTo>
                  <a:pt x="1285" y="1324"/>
                </a:lnTo>
                <a:lnTo>
                  <a:pt x="1288" y="1323"/>
                </a:lnTo>
                <a:lnTo>
                  <a:pt x="1291" y="1322"/>
                </a:lnTo>
                <a:lnTo>
                  <a:pt x="1296" y="1319"/>
                </a:lnTo>
                <a:lnTo>
                  <a:pt x="1299" y="1318"/>
                </a:lnTo>
                <a:lnTo>
                  <a:pt x="1302" y="1316"/>
                </a:lnTo>
                <a:lnTo>
                  <a:pt x="1303" y="1315"/>
                </a:lnTo>
                <a:lnTo>
                  <a:pt x="1305" y="1313"/>
                </a:lnTo>
                <a:lnTo>
                  <a:pt x="1307" y="1311"/>
                </a:lnTo>
                <a:lnTo>
                  <a:pt x="1311" y="1307"/>
                </a:lnTo>
                <a:lnTo>
                  <a:pt x="1316" y="1304"/>
                </a:lnTo>
                <a:lnTo>
                  <a:pt x="1317" y="1302"/>
                </a:lnTo>
                <a:lnTo>
                  <a:pt x="1321" y="1298"/>
                </a:lnTo>
                <a:lnTo>
                  <a:pt x="1322" y="1296"/>
                </a:lnTo>
                <a:lnTo>
                  <a:pt x="1326" y="1293"/>
                </a:lnTo>
                <a:lnTo>
                  <a:pt x="1328" y="1291"/>
                </a:lnTo>
                <a:lnTo>
                  <a:pt x="1330" y="1290"/>
                </a:lnTo>
                <a:lnTo>
                  <a:pt x="1333" y="1288"/>
                </a:lnTo>
                <a:lnTo>
                  <a:pt x="1337" y="1288"/>
                </a:lnTo>
                <a:lnTo>
                  <a:pt x="1339" y="1288"/>
                </a:lnTo>
                <a:lnTo>
                  <a:pt x="1342" y="1290"/>
                </a:lnTo>
                <a:lnTo>
                  <a:pt x="1343" y="1290"/>
                </a:lnTo>
                <a:lnTo>
                  <a:pt x="1344" y="1293"/>
                </a:lnTo>
                <a:lnTo>
                  <a:pt x="1344" y="1294"/>
                </a:lnTo>
                <a:lnTo>
                  <a:pt x="1345" y="1296"/>
                </a:lnTo>
                <a:lnTo>
                  <a:pt x="1345" y="1299"/>
                </a:lnTo>
                <a:lnTo>
                  <a:pt x="1344" y="1304"/>
                </a:lnTo>
                <a:lnTo>
                  <a:pt x="1343" y="1308"/>
                </a:lnTo>
                <a:lnTo>
                  <a:pt x="1342" y="1311"/>
                </a:lnTo>
                <a:lnTo>
                  <a:pt x="1340" y="1313"/>
                </a:lnTo>
                <a:lnTo>
                  <a:pt x="1339" y="1316"/>
                </a:lnTo>
                <a:lnTo>
                  <a:pt x="1338" y="1318"/>
                </a:lnTo>
                <a:lnTo>
                  <a:pt x="1336" y="1322"/>
                </a:lnTo>
                <a:lnTo>
                  <a:pt x="1334" y="1322"/>
                </a:lnTo>
                <a:lnTo>
                  <a:pt x="1333" y="1324"/>
                </a:lnTo>
                <a:lnTo>
                  <a:pt x="1331" y="1327"/>
                </a:lnTo>
                <a:lnTo>
                  <a:pt x="1328" y="1330"/>
                </a:lnTo>
                <a:lnTo>
                  <a:pt x="1322" y="1337"/>
                </a:lnTo>
                <a:lnTo>
                  <a:pt x="1319" y="1340"/>
                </a:lnTo>
                <a:lnTo>
                  <a:pt x="1316" y="1344"/>
                </a:lnTo>
                <a:lnTo>
                  <a:pt x="1313" y="1346"/>
                </a:lnTo>
                <a:lnTo>
                  <a:pt x="1310" y="1348"/>
                </a:lnTo>
                <a:lnTo>
                  <a:pt x="1309" y="1349"/>
                </a:lnTo>
                <a:lnTo>
                  <a:pt x="1307" y="1351"/>
                </a:lnTo>
                <a:lnTo>
                  <a:pt x="1304" y="1351"/>
                </a:lnTo>
                <a:lnTo>
                  <a:pt x="1302" y="1352"/>
                </a:lnTo>
                <a:lnTo>
                  <a:pt x="1298" y="1355"/>
                </a:lnTo>
                <a:lnTo>
                  <a:pt x="1296" y="1356"/>
                </a:lnTo>
                <a:lnTo>
                  <a:pt x="1291" y="1359"/>
                </a:lnTo>
                <a:lnTo>
                  <a:pt x="1288" y="1360"/>
                </a:lnTo>
                <a:lnTo>
                  <a:pt x="1287" y="1361"/>
                </a:lnTo>
                <a:lnTo>
                  <a:pt x="1284" y="1362"/>
                </a:lnTo>
                <a:lnTo>
                  <a:pt x="1280" y="1363"/>
                </a:lnTo>
                <a:lnTo>
                  <a:pt x="1279" y="1363"/>
                </a:lnTo>
                <a:lnTo>
                  <a:pt x="1276" y="1365"/>
                </a:lnTo>
                <a:lnTo>
                  <a:pt x="1275" y="1365"/>
                </a:lnTo>
                <a:lnTo>
                  <a:pt x="1270" y="1366"/>
                </a:lnTo>
                <a:lnTo>
                  <a:pt x="1264" y="1367"/>
                </a:lnTo>
                <a:lnTo>
                  <a:pt x="1258" y="1368"/>
                </a:lnTo>
                <a:lnTo>
                  <a:pt x="1250" y="1370"/>
                </a:lnTo>
                <a:lnTo>
                  <a:pt x="1240" y="1368"/>
                </a:lnTo>
                <a:lnTo>
                  <a:pt x="1233" y="1367"/>
                </a:lnTo>
                <a:lnTo>
                  <a:pt x="1226" y="1367"/>
                </a:lnTo>
                <a:lnTo>
                  <a:pt x="1223" y="1366"/>
                </a:lnTo>
                <a:lnTo>
                  <a:pt x="1221" y="1366"/>
                </a:lnTo>
                <a:lnTo>
                  <a:pt x="1218" y="1366"/>
                </a:lnTo>
                <a:lnTo>
                  <a:pt x="1216" y="1365"/>
                </a:lnTo>
                <a:lnTo>
                  <a:pt x="1215" y="1365"/>
                </a:lnTo>
                <a:lnTo>
                  <a:pt x="1212" y="1363"/>
                </a:lnTo>
                <a:lnTo>
                  <a:pt x="1211" y="1363"/>
                </a:lnTo>
                <a:lnTo>
                  <a:pt x="1209" y="1362"/>
                </a:lnTo>
                <a:lnTo>
                  <a:pt x="1206" y="1361"/>
                </a:lnTo>
                <a:lnTo>
                  <a:pt x="1203" y="1360"/>
                </a:lnTo>
                <a:lnTo>
                  <a:pt x="1200" y="1359"/>
                </a:lnTo>
                <a:lnTo>
                  <a:pt x="1197" y="1356"/>
                </a:lnTo>
                <a:lnTo>
                  <a:pt x="1192" y="1354"/>
                </a:lnTo>
                <a:lnTo>
                  <a:pt x="1191" y="1352"/>
                </a:lnTo>
                <a:lnTo>
                  <a:pt x="1188" y="1351"/>
                </a:lnTo>
                <a:lnTo>
                  <a:pt x="1187" y="1351"/>
                </a:lnTo>
                <a:lnTo>
                  <a:pt x="1186" y="1349"/>
                </a:lnTo>
                <a:lnTo>
                  <a:pt x="1183" y="1348"/>
                </a:lnTo>
                <a:lnTo>
                  <a:pt x="1181" y="1345"/>
                </a:lnTo>
                <a:lnTo>
                  <a:pt x="1174" y="1339"/>
                </a:lnTo>
                <a:lnTo>
                  <a:pt x="1168" y="1333"/>
                </a:lnTo>
                <a:lnTo>
                  <a:pt x="1165" y="1329"/>
                </a:lnTo>
                <a:lnTo>
                  <a:pt x="1163" y="1327"/>
                </a:lnTo>
                <a:lnTo>
                  <a:pt x="1162" y="1324"/>
                </a:lnTo>
                <a:lnTo>
                  <a:pt x="1160" y="1323"/>
                </a:lnTo>
                <a:lnTo>
                  <a:pt x="1159" y="1322"/>
                </a:lnTo>
                <a:lnTo>
                  <a:pt x="1158" y="1319"/>
                </a:lnTo>
                <a:lnTo>
                  <a:pt x="1157" y="1318"/>
                </a:lnTo>
                <a:lnTo>
                  <a:pt x="1156" y="1316"/>
                </a:lnTo>
                <a:lnTo>
                  <a:pt x="1154" y="1312"/>
                </a:lnTo>
                <a:lnTo>
                  <a:pt x="1153" y="1311"/>
                </a:lnTo>
                <a:lnTo>
                  <a:pt x="1152" y="1308"/>
                </a:lnTo>
                <a:lnTo>
                  <a:pt x="1151" y="1306"/>
                </a:lnTo>
                <a:lnTo>
                  <a:pt x="1149" y="1304"/>
                </a:lnTo>
                <a:lnTo>
                  <a:pt x="1147" y="1299"/>
                </a:lnTo>
                <a:lnTo>
                  <a:pt x="1147" y="1298"/>
                </a:lnTo>
                <a:lnTo>
                  <a:pt x="1146" y="1295"/>
                </a:lnTo>
                <a:lnTo>
                  <a:pt x="1145" y="1293"/>
                </a:lnTo>
                <a:lnTo>
                  <a:pt x="1142" y="1287"/>
                </a:lnTo>
                <a:lnTo>
                  <a:pt x="1135" y="1262"/>
                </a:lnTo>
                <a:lnTo>
                  <a:pt x="1135" y="1256"/>
                </a:lnTo>
                <a:lnTo>
                  <a:pt x="1134" y="1252"/>
                </a:lnTo>
                <a:lnTo>
                  <a:pt x="1134" y="1249"/>
                </a:lnTo>
                <a:lnTo>
                  <a:pt x="1133" y="1244"/>
                </a:lnTo>
                <a:lnTo>
                  <a:pt x="1133" y="1239"/>
                </a:lnTo>
                <a:lnTo>
                  <a:pt x="1131" y="1232"/>
                </a:lnTo>
                <a:lnTo>
                  <a:pt x="1131" y="1227"/>
                </a:lnTo>
                <a:lnTo>
                  <a:pt x="1131" y="1219"/>
                </a:lnTo>
                <a:lnTo>
                  <a:pt x="1131" y="1213"/>
                </a:lnTo>
                <a:lnTo>
                  <a:pt x="1131" y="1208"/>
                </a:lnTo>
                <a:lnTo>
                  <a:pt x="1133" y="1195"/>
                </a:lnTo>
                <a:lnTo>
                  <a:pt x="1133" y="1191"/>
                </a:lnTo>
                <a:lnTo>
                  <a:pt x="1134" y="1188"/>
                </a:lnTo>
                <a:lnTo>
                  <a:pt x="1134" y="1184"/>
                </a:lnTo>
                <a:lnTo>
                  <a:pt x="1135" y="1182"/>
                </a:lnTo>
                <a:lnTo>
                  <a:pt x="1135" y="1178"/>
                </a:lnTo>
                <a:lnTo>
                  <a:pt x="1136" y="1175"/>
                </a:lnTo>
                <a:lnTo>
                  <a:pt x="1136" y="1173"/>
                </a:lnTo>
                <a:lnTo>
                  <a:pt x="1137" y="1171"/>
                </a:lnTo>
                <a:lnTo>
                  <a:pt x="1139" y="1167"/>
                </a:lnTo>
                <a:lnTo>
                  <a:pt x="1139" y="1164"/>
                </a:lnTo>
                <a:lnTo>
                  <a:pt x="1140" y="1163"/>
                </a:lnTo>
                <a:lnTo>
                  <a:pt x="1140" y="1161"/>
                </a:lnTo>
                <a:lnTo>
                  <a:pt x="1141" y="1160"/>
                </a:lnTo>
                <a:lnTo>
                  <a:pt x="1142" y="1155"/>
                </a:lnTo>
                <a:lnTo>
                  <a:pt x="1143" y="1151"/>
                </a:lnTo>
                <a:lnTo>
                  <a:pt x="1145" y="1149"/>
                </a:lnTo>
                <a:lnTo>
                  <a:pt x="1146" y="1145"/>
                </a:lnTo>
                <a:lnTo>
                  <a:pt x="1148" y="1141"/>
                </a:lnTo>
                <a:lnTo>
                  <a:pt x="1149" y="1139"/>
                </a:lnTo>
                <a:lnTo>
                  <a:pt x="1151" y="1135"/>
                </a:lnTo>
                <a:lnTo>
                  <a:pt x="1153" y="1132"/>
                </a:lnTo>
                <a:lnTo>
                  <a:pt x="1156" y="1128"/>
                </a:lnTo>
                <a:lnTo>
                  <a:pt x="1157" y="1127"/>
                </a:lnTo>
                <a:lnTo>
                  <a:pt x="1157" y="1124"/>
                </a:lnTo>
                <a:lnTo>
                  <a:pt x="1158" y="1123"/>
                </a:lnTo>
                <a:lnTo>
                  <a:pt x="1159" y="1121"/>
                </a:lnTo>
                <a:lnTo>
                  <a:pt x="1160" y="1119"/>
                </a:lnTo>
                <a:lnTo>
                  <a:pt x="1163" y="1118"/>
                </a:lnTo>
                <a:lnTo>
                  <a:pt x="1164" y="1116"/>
                </a:lnTo>
                <a:lnTo>
                  <a:pt x="1168" y="1112"/>
                </a:lnTo>
                <a:lnTo>
                  <a:pt x="1168" y="1111"/>
                </a:lnTo>
                <a:lnTo>
                  <a:pt x="1172" y="1106"/>
                </a:lnTo>
                <a:lnTo>
                  <a:pt x="1175" y="1102"/>
                </a:lnTo>
                <a:lnTo>
                  <a:pt x="1177" y="1102"/>
                </a:lnTo>
                <a:lnTo>
                  <a:pt x="1182" y="1096"/>
                </a:lnTo>
                <a:lnTo>
                  <a:pt x="1185" y="1094"/>
                </a:lnTo>
                <a:lnTo>
                  <a:pt x="1187" y="1092"/>
                </a:lnTo>
                <a:lnTo>
                  <a:pt x="1189" y="1090"/>
                </a:lnTo>
                <a:lnTo>
                  <a:pt x="1191" y="1089"/>
                </a:lnTo>
                <a:lnTo>
                  <a:pt x="1193" y="1089"/>
                </a:lnTo>
                <a:lnTo>
                  <a:pt x="1194" y="1088"/>
                </a:lnTo>
                <a:lnTo>
                  <a:pt x="1197" y="1086"/>
                </a:lnTo>
                <a:lnTo>
                  <a:pt x="1200" y="1085"/>
                </a:lnTo>
                <a:lnTo>
                  <a:pt x="1204" y="1083"/>
                </a:lnTo>
                <a:lnTo>
                  <a:pt x="1207" y="1080"/>
                </a:lnTo>
                <a:lnTo>
                  <a:pt x="1209" y="1080"/>
                </a:lnTo>
                <a:lnTo>
                  <a:pt x="1212" y="1079"/>
                </a:lnTo>
                <a:lnTo>
                  <a:pt x="1215" y="1078"/>
                </a:lnTo>
                <a:lnTo>
                  <a:pt x="1216" y="1077"/>
                </a:lnTo>
                <a:lnTo>
                  <a:pt x="1218" y="1077"/>
                </a:lnTo>
                <a:lnTo>
                  <a:pt x="1220" y="1075"/>
                </a:lnTo>
                <a:lnTo>
                  <a:pt x="1227" y="1074"/>
                </a:lnTo>
                <a:lnTo>
                  <a:pt x="1234" y="1073"/>
                </a:lnTo>
                <a:lnTo>
                  <a:pt x="1249" y="1072"/>
                </a:lnTo>
                <a:lnTo>
                  <a:pt x="1261" y="1073"/>
                </a:lnTo>
                <a:lnTo>
                  <a:pt x="1267" y="1074"/>
                </a:lnTo>
                <a:lnTo>
                  <a:pt x="1272" y="1075"/>
                </a:lnTo>
                <a:lnTo>
                  <a:pt x="1273" y="1075"/>
                </a:lnTo>
                <a:lnTo>
                  <a:pt x="1274" y="1077"/>
                </a:lnTo>
                <a:lnTo>
                  <a:pt x="1276" y="1077"/>
                </a:lnTo>
                <a:lnTo>
                  <a:pt x="1280" y="1078"/>
                </a:lnTo>
                <a:lnTo>
                  <a:pt x="1282" y="1079"/>
                </a:lnTo>
                <a:lnTo>
                  <a:pt x="1284" y="1080"/>
                </a:lnTo>
                <a:lnTo>
                  <a:pt x="1286" y="1081"/>
                </a:lnTo>
                <a:lnTo>
                  <a:pt x="1287" y="1083"/>
                </a:lnTo>
                <a:lnTo>
                  <a:pt x="1291" y="1084"/>
                </a:lnTo>
                <a:lnTo>
                  <a:pt x="1293" y="1085"/>
                </a:lnTo>
                <a:lnTo>
                  <a:pt x="1295" y="1086"/>
                </a:lnTo>
                <a:lnTo>
                  <a:pt x="1297" y="1088"/>
                </a:lnTo>
                <a:lnTo>
                  <a:pt x="1298" y="1089"/>
                </a:lnTo>
                <a:lnTo>
                  <a:pt x="1301" y="1091"/>
                </a:lnTo>
                <a:lnTo>
                  <a:pt x="1307" y="1097"/>
                </a:lnTo>
                <a:lnTo>
                  <a:pt x="1311" y="1102"/>
                </a:lnTo>
                <a:lnTo>
                  <a:pt x="1314" y="1105"/>
                </a:lnTo>
                <a:lnTo>
                  <a:pt x="1316" y="1107"/>
                </a:lnTo>
                <a:lnTo>
                  <a:pt x="1317" y="1110"/>
                </a:lnTo>
                <a:lnTo>
                  <a:pt x="1319" y="1111"/>
                </a:lnTo>
                <a:lnTo>
                  <a:pt x="1320" y="1113"/>
                </a:lnTo>
                <a:lnTo>
                  <a:pt x="1320" y="1116"/>
                </a:lnTo>
                <a:lnTo>
                  <a:pt x="1322" y="1118"/>
                </a:lnTo>
                <a:lnTo>
                  <a:pt x="1324" y="1119"/>
                </a:lnTo>
                <a:lnTo>
                  <a:pt x="1325" y="1122"/>
                </a:lnTo>
                <a:lnTo>
                  <a:pt x="1326" y="1124"/>
                </a:lnTo>
                <a:lnTo>
                  <a:pt x="1327" y="1127"/>
                </a:lnTo>
                <a:lnTo>
                  <a:pt x="1328" y="1130"/>
                </a:lnTo>
                <a:lnTo>
                  <a:pt x="1330" y="1132"/>
                </a:lnTo>
                <a:lnTo>
                  <a:pt x="1331" y="1136"/>
                </a:lnTo>
                <a:lnTo>
                  <a:pt x="1331" y="1138"/>
                </a:lnTo>
                <a:lnTo>
                  <a:pt x="1333" y="1143"/>
                </a:lnTo>
                <a:lnTo>
                  <a:pt x="1333" y="1145"/>
                </a:lnTo>
                <a:lnTo>
                  <a:pt x="1334" y="1146"/>
                </a:lnTo>
                <a:lnTo>
                  <a:pt x="1334" y="1147"/>
                </a:lnTo>
                <a:lnTo>
                  <a:pt x="1336" y="1150"/>
                </a:lnTo>
                <a:lnTo>
                  <a:pt x="1337" y="1153"/>
                </a:lnTo>
                <a:lnTo>
                  <a:pt x="1338" y="1158"/>
                </a:lnTo>
                <a:lnTo>
                  <a:pt x="1338" y="1161"/>
                </a:lnTo>
                <a:lnTo>
                  <a:pt x="1339" y="1163"/>
                </a:lnTo>
                <a:lnTo>
                  <a:pt x="1339" y="1166"/>
                </a:lnTo>
                <a:lnTo>
                  <a:pt x="1340" y="1169"/>
                </a:lnTo>
                <a:lnTo>
                  <a:pt x="1340" y="1172"/>
                </a:lnTo>
                <a:lnTo>
                  <a:pt x="1342" y="1175"/>
                </a:lnTo>
                <a:lnTo>
                  <a:pt x="1343" y="1183"/>
                </a:lnTo>
                <a:lnTo>
                  <a:pt x="1343" y="1186"/>
                </a:lnTo>
                <a:lnTo>
                  <a:pt x="1344" y="1193"/>
                </a:lnTo>
                <a:lnTo>
                  <a:pt x="1345" y="1204"/>
                </a:lnTo>
                <a:close/>
                <a:moveTo>
                  <a:pt x="835" y="1365"/>
                </a:moveTo>
                <a:lnTo>
                  <a:pt x="835" y="1332"/>
                </a:lnTo>
                <a:lnTo>
                  <a:pt x="832" y="1335"/>
                </a:lnTo>
                <a:lnTo>
                  <a:pt x="829" y="1339"/>
                </a:lnTo>
                <a:lnTo>
                  <a:pt x="820" y="1351"/>
                </a:lnTo>
                <a:lnTo>
                  <a:pt x="816" y="1352"/>
                </a:lnTo>
                <a:lnTo>
                  <a:pt x="813" y="1355"/>
                </a:lnTo>
                <a:lnTo>
                  <a:pt x="812" y="1356"/>
                </a:lnTo>
                <a:lnTo>
                  <a:pt x="810" y="1357"/>
                </a:lnTo>
                <a:lnTo>
                  <a:pt x="809" y="1357"/>
                </a:lnTo>
                <a:lnTo>
                  <a:pt x="804" y="1360"/>
                </a:lnTo>
                <a:lnTo>
                  <a:pt x="801" y="1361"/>
                </a:lnTo>
                <a:lnTo>
                  <a:pt x="798" y="1363"/>
                </a:lnTo>
                <a:lnTo>
                  <a:pt x="794" y="1365"/>
                </a:lnTo>
                <a:lnTo>
                  <a:pt x="789" y="1366"/>
                </a:lnTo>
                <a:lnTo>
                  <a:pt x="788" y="1366"/>
                </a:lnTo>
                <a:lnTo>
                  <a:pt x="784" y="1367"/>
                </a:lnTo>
                <a:lnTo>
                  <a:pt x="777" y="1368"/>
                </a:lnTo>
                <a:lnTo>
                  <a:pt x="769" y="1368"/>
                </a:lnTo>
                <a:lnTo>
                  <a:pt x="760" y="1368"/>
                </a:lnTo>
                <a:lnTo>
                  <a:pt x="753" y="1366"/>
                </a:lnTo>
                <a:lnTo>
                  <a:pt x="751" y="1366"/>
                </a:lnTo>
                <a:lnTo>
                  <a:pt x="748" y="1366"/>
                </a:lnTo>
                <a:lnTo>
                  <a:pt x="745" y="1365"/>
                </a:lnTo>
                <a:lnTo>
                  <a:pt x="740" y="1363"/>
                </a:lnTo>
                <a:lnTo>
                  <a:pt x="736" y="1361"/>
                </a:lnTo>
                <a:lnTo>
                  <a:pt x="731" y="1359"/>
                </a:lnTo>
                <a:lnTo>
                  <a:pt x="730" y="1357"/>
                </a:lnTo>
                <a:lnTo>
                  <a:pt x="728" y="1356"/>
                </a:lnTo>
                <a:lnTo>
                  <a:pt x="726" y="1355"/>
                </a:lnTo>
                <a:lnTo>
                  <a:pt x="725" y="1354"/>
                </a:lnTo>
                <a:lnTo>
                  <a:pt x="722" y="1350"/>
                </a:lnTo>
                <a:lnTo>
                  <a:pt x="719" y="1349"/>
                </a:lnTo>
                <a:lnTo>
                  <a:pt x="717" y="1348"/>
                </a:lnTo>
                <a:lnTo>
                  <a:pt x="713" y="1343"/>
                </a:lnTo>
                <a:lnTo>
                  <a:pt x="712" y="1340"/>
                </a:lnTo>
                <a:lnTo>
                  <a:pt x="711" y="1339"/>
                </a:lnTo>
                <a:lnTo>
                  <a:pt x="710" y="1337"/>
                </a:lnTo>
                <a:lnTo>
                  <a:pt x="708" y="1335"/>
                </a:lnTo>
                <a:lnTo>
                  <a:pt x="707" y="1332"/>
                </a:lnTo>
                <a:lnTo>
                  <a:pt x="706" y="1330"/>
                </a:lnTo>
                <a:lnTo>
                  <a:pt x="705" y="1327"/>
                </a:lnTo>
                <a:lnTo>
                  <a:pt x="703" y="1324"/>
                </a:lnTo>
                <a:lnTo>
                  <a:pt x="702" y="1322"/>
                </a:lnTo>
                <a:lnTo>
                  <a:pt x="702" y="1319"/>
                </a:lnTo>
                <a:lnTo>
                  <a:pt x="701" y="1318"/>
                </a:lnTo>
                <a:lnTo>
                  <a:pt x="701" y="1316"/>
                </a:lnTo>
                <a:lnTo>
                  <a:pt x="700" y="1313"/>
                </a:lnTo>
                <a:lnTo>
                  <a:pt x="699" y="1308"/>
                </a:lnTo>
                <a:lnTo>
                  <a:pt x="697" y="1302"/>
                </a:lnTo>
                <a:lnTo>
                  <a:pt x="697" y="1296"/>
                </a:lnTo>
                <a:lnTo>
                  <a:pt x="696" y="1289"/>
                </a:lnTo>
                <a:lnTo>
                  <a:pt x="696" y="1279"/>
                </a:lnTo>
                <a:lnTo>
                  <a:pt x="697" y="1274"/>
                </a:lnTo>
                <a:lnTo>
                  <a:pt x="697" y="1271"/>
                </a:lnTo>
                <a:lnTo>
                  <a:pt x="699" y="1267"/>
                </a:lnTo>
                <a:lnTo>
                  <a:pt x="699" y="1265"/>
                </a:lnTo>
                <a:lnTo>
                  <a:pt x="700" y="1263"/>
                </a:lnTo>
                <a:lnTo>
                  <a:pt x="700" y="1261"/>
                </a:lnTo>
                <a:lnTo>
                  <a:pt x="701" y="1257"/>
                </a:lnTo>
                <a:lnTo>
                  <a:pt x="702" y="1254"/>
                </a:lnTo>
                <a:lnTo>
                  <a:pt x="703" y="1251"/>
                </a:lnTo>
                <a:lnTo>
                  <a:pt x="706" y="1247"/>
                </a:lnTo>
                <a:lnTo>
                  <a:pt x="707" y="1243"/>
                </a:lnTo>
                <a:lnTo>
                  <a:pt x="712" y="1236"/>
                </a:lnTo>
                <a:lnTo>
                  <a:pt x="718" y="1230"/>
                </a:lnTo>
                <a:lnTo>
                  <a:pt x="723" y="1224"/>
                </a:lnTo>
                <a:lnTo>
                  <a:pt x="729" y="1219"/>
                </a:lnTo>
                <a:lnTo>
                  <a:pt x="742" y="1210"/>
                </a:lnTo>
                <a:lnTo>
                  <a:pt x="749" y="1206"/>
                </a:lnTo>
                <a:lnTo>
                  <a:pt x="757" y="1202"/>
                </a:lnTo>
                <a:lnTo>
                  <a:pt x="778" y="1195"/>
                </a:lnTo>
                <a:lnTo>
                  <a:pt x="781" y="1195"/>
                </a:lnTo>
                <a:lnTo>
                  <a:pt x="792" y="1193"/>
                </a:lnTo>
                <a:lnTo>
                  <a:pt x="798" y="1191"/>
                </a:lnTo>
                <a:lnTo>
                  <a:pt x="803" y="1190"/>
                </a:lnTo>
                <a:lnTo>
                  <a:pt x="810" y="1190"/>
                </a:lnTo>
                <a:lnTo>
                  <a:pt x="823" y="1186"/>
                </a:lnTo>
                <a:lnTo>
                  <a:pt x="827" y="1186"/>
                </a:lnTo>
                <a:lnTo>
                  <a:pt x="835" y="1185"/>
                </a:lnTo>
                <a:lnTo>
                  <a:pt x="835" y="1173"/>
                </a:lnTo>
                <a:lnTo>
                  <a:pt x="834" y="1163"/>
                </a:lnTo>
                <a:lnTo>
                  <a:pt x="834" y="1152"/>
                </a:lnTo>
                <a:lnTo>
                  <a:pt x="832" y="1144"/>
                </a:lnTo>
                <a:lnTo>
                  <a:pt x="830" y="1140"/>
                </a:lnTo>
                <a:lnTo>
                  <a:pt x="824" y="1127"/>
                </a:lnTo>
                <a:lnTo>
                  <a:pt x="823" y="1124"/>
                </a:lnTo>
                <a:lnTo>
                  <a:pt x="820" y="1122"/>
                </a:lnTo>
                <a:lnTo>
                  <a:pt x="818" y="1121"/>
                </a:lnTo>
                <a:lnTo>
                  <a:pt x="815" y="1117"/>
                </a:lnTo>
                <a:lnTo>
                  <a:pt x="813" y="1116"/>
                </a:lnTo>
                <a:lnTo>
                  <a:pt x="811" y="1116"/>
                </a:lnTo>
                <a:lnTo>
                  <a:pt x="809" y="1114"/>
                </a:lnTo>
                <a:lnTo>
                  <a:pt x="805" y="1112"/>
                </a:lnTo>
                <a:lnTo>
                  <a:pt x="799" y="1110"/>
                </a:lnTo>
                <a:lnTo>
                  <a:pt x="797" y="1110"/>
                </a:lnTo>
                <a:lnTo>
                  <a:pt x="793" y="1108"/>
                </a:lnTo>
                <a:lnTo>
                  <a:pt x="788" y="1107"/>
                </a:lnTo>
                <a:lnTo>
                  <a:pt x="778" y="1107"/>
                </a:lnTo>
                <a:lnTo>
                  <a:pt x="768" y="1108"/>
                </a:lnTo>
                <a:lnTo>
                  <a:pt x="764" y="1110"/>
                </a:lnTo>
                <a:lnTo>
                  <a:pt x="760" y="1112"/>
                </a:lnTo>
                <a:lnTo>
                  <a:pt x="759" y="1113"/>
                </a:lnTo>
                <a:lnTo>
                  <a:pt x="758" y="1114"/>
                </a:lnTo>
                <a:lnTo>
                  <a:pt x="754" y="1117"/>
                </a:lnTo>
                <a:lnTo>
                  <a:pt x="753" y="1118"/>
                </a:lnTo>
                <a:lnTo>
                  <a:pt x="752" y="1121"/>
                </a:lnTo>
                <a:lnTo>
                  <a:pt x="752" y="1123"/>
                </a:lnTo>
                <a:lnTo>
                  <a:pt x="751" y="1125"/>
                </a:lnTo>
                <a:lnTo>
                  <a:pt x="749" y="1129"/>
                </a:lnTo>
                <a:lnTo>
                  <a:pt x="748" y="1130"/>
                </a:lnTo>
                <a:lnTo>
                  <a:pt x="747" y="1134"/>
                </a:lnTo>
                <a:lnTo>
                  <a:pt x="746" y="1135"/>
                </a:lnTo>
                <a:lnTo>
                  <a:pt x="745" y="1138"/>
                </a:lnTo>
                <a:lnTo>
                  <a:pt x="743" y="1141"/>
                </a:lnTo>
                <a:lnTo>
                  <a:pt x="742" y="1145"/>
                </a:lnTo>
                <a:lnTo>
                  <a:pt x="741" y="1146"/>
                </a:lnTo>
                <a:lnTo>
                  <a:pt x="740" y="1149"/>
                </a:lnTo>
                <a:lnTo>
                  <a:pt x="737" y="1155"/>
                </a:lnTo>
                <a:lnTo>
                  <a:pt x="736" y="1157"/>
                </a:lnTo>
                <a:lnTo>
                  <a:pt x="735" y="1158"/>
                </a:lnTo>
                <a:lnTo>
                  <a:pt x="732" y="1161"/>
                </a:lnTo>
                <a:lnTo>
                  <a:pt x="730" y="1162"/>
                </a:lnTo>
                <a:lnTo>
                  <a:pt x="725" y="1164"/>
                </a:lnTo>
                <a:lnTo>
                  <a:pt x="722" y="1164"/>
                </a:lnTo>
                <a:lnTo>
                  <a:pt x="719" y="1164"/>
                </a:lnTo>
                <a:lnTo>
                  <a:pt x="718" y="1163"/>
                </a:lnTo>
                <a:lnTo>
                  <a:pt x="716" y="1162"/>
                </a:lnTo>
                <a:lnTo>
                  <a:pt x="713" y="1160"/>
                </a:lnTo>
                <a:lnTo>
                  <a:pt x="711" y="1155"/>
                </a:lnTo>
                <a:lnTo>
                  <a:pt x="710" y="1151"/>
                </a:lnTo>
                <a:lnTo>
                  <a:pt x="711" y="1146"/>
                </a:lnTo>
                <a:lnTo>
                  <a:pt x="712" y="1140"/>
                </a:lnTo>
                <a:lnTo>
                  <a:pt x="712" y="1134"/>
                </a:lnTo>
                <a:lnTo>
                  <a:pt x="713" y="1132"/>
                </a:lnTo>
                <a:lnTo>
                  <a:pt x="713" y="1129"/>
                </a:lnTo>
                <a:lnTo>
                  <a:pt x="714" y="1125"/>
                </a:lnTo>
                <a:lnTo>
                  <a:pt x="714" y="1123"/>
                </a:lnTo>
                <a:lnTo>
                  <a:pt x="716" y="1121"/>
                </a:lnTo>
                <a:lnTo>
                  <a:pt x="716" y="1117"/>
                </a:lnTo>
                <a:lnTo>
                  <a:pt x="717" y="1116"/>
                </a:lnTo>
                <a:lnTo>
                  <a:pt x="717" y="1112"/>
                </a:lnTo>
                <a:lnTo>
                  <a:pt x="718" y="1110"/>
                </a:lnTo>
                <a:lnTo>
                  <a:pt x="718" y="1107"/>
                </a:lnTo>
                <a:lnTo>
                  <a:pt x="719" y="1103"/>
                </a:lnTo>
                <a:lnTo>
                  <a:pt x="720" y="1096"/>
                </a:lnTo>
                <a:lnTo>
                  <a:pt x="723" y="1084"/>
                </a:lnTo>
                <a:lnTo>
                  <a:pt x="746" y="1077"/>
                </a:lnTo>
                <a:lnTo>
                  <a:pt x="769" y="1073"/>
                </a:lnTo>
                <a:lnTo>
                  <a:pt x="777" y="1073"/>
                </a:lnTo>
                <a:lnTo>
                  <a:pt x="794" y="1073"/>
                </a:lnTo>
                <a:lnTo>
                  <a:pt x="807" y="1074"/>
                </a:lnTo>
                <a:lnTo>
                  <a:pt x="811" y="1075"/>
                </a:lnTo>
                <a:lnTo>
                  <a:pt x="812" y="1077"/>
                </a:lnTo>
                <a:lnTo>
                  <a:pt x="815" y="1077"/>
                </a:lnTo>
                <a:lnTo>
                  <a:pt x="816" y="1078"/>
                </a:lnTo>
                <a:lnTo>
                  <a:pt x="820" y="1079"/>
                </a:lnTo>
                <a:lnTo>
                  <a:pt x="823" y="1080"/>
                </a:lnTo>
                <a:lnTo>
                  <a:pt x="826" y="1081"/>
                </a:lnTo>
                <a:lnTo>
                  <a:pt x="828" y="1083"/>
                </a:lnTo>
                <a:lnTo>
                  <a:pt x="830" y="1084"/>
                </a:lnTo>
                <a:lnTo>
                  <a:pt x="833" y="1085"/>
                </a:lnTo>
                <a:lnTo>
                  <a:pt x="836" y="1088"/>
                </a:lnTo>
                <a:lnTo>
                  <a:pt x="838" y="1088"/>
                </a:lnTo>
                <a:lnTo>
                  <a:pt x="839" y="1089"/>
                </a:lnTo>
                <a:lnTo>
                  <a:pt x="841" y="1091"/>
                </a:lnTo>
                <a:lnTo>
                  <a:pt x="844" y="1094"/>
                </a:lnTo>
                <a:lnTo>
                  <a:pt x="849" y="1097"/>
                </a:lnTo>
                <a:lnTo>
                  <a:pt x="852" y="1101"/>
                </a:lnTo>
                <a:lnTo>
                  <a:pt x="856" y="1106"/>
                </a:lnTo>
                <a:lnTo>
                  <a:pt x="859" y="1111"/>
                </a:lnTo>
                <a:lnTo>
                  <a:pt x="865" y="1122"/>
                </a:lnTo>
                <a:lnTo>
                  <a:pt x="870" y="1133"/>
                </a:lnTo>
                <a:lnTo>
                  <a:pt x="870" y="1135"/>
                </a:lnTo>
                <a:lnTo>
                  <a:pt x="873" y="1140"/>
                </a:lnTo>
                <a:lnTo>
                  <a:pt x="873" y="1145"/>
                </a:lnTo>
                <a:lnTo>
                  <a:pt x="874" y="1156"/>
                </a:lnTo>
                <a:lnTo>
                  <a:pt x="875" y="1167"/>
                </a:lnTo>
                <a:lnTo>
                  <a:pt x="875" y="1179"/>
                </a:lnTo>
                <a:lnTo>
                  <a:pt x="875" y="1249"/>
                </a:lnTo>
                <a:lnTo>
                  <a:pt x="875" y="1304"/>
                </a:lnTo>
                <a:lnTo>
                  <a:pt x="874" y="1316"/>
                </a:lnTo>
                <a:lnTo>
                  <a:pt x="875" y="1322"/>
                </a:lnTo>
                <a:lnTo>
                  <a:pt x="876" y="1327"/>
                </a:lnTo>
                <a:lnTo>
                  <a:pt x="878" y="1328"/>
                </a:lnTo>
                <a:lnTo>
                  <a:pt x="881" y="1332"/>
                </a:lnTo>
                <a:lnTo>
                  <a:pt x="884" y="1332"/>
                </a:lnTo>
                <a:lnTo>
                  <a:pt x="885" y="1332"/>
                </a:lnTo>
                <a:lnTo>
                  <a:pt x="887" y="1333"/>
                </a:lnTo>
                <a:lnTo>
                  <a:pt x="888" y="1333"/>
                </a:lnTo>
                <a:lnTo>
                  <a:pt x="891" y="1334"/>
                </a:lnTo>
                <a:lnTo>
                  <a:pt x="893" y="1334"/>
                </a:lnTo>
                <a:lnTo>
                  <a:pt x="894" y="1335"/>
                </a:lnTo>
                <a:lnTo>
                  <a:pt x="896" y="1335"/>
                </a:lnTo>
                <a:lnTo>
                  <a:pt x="898" y="1337"/>
                </a:lnTo>
                <a:lnTo>
                  <a:pt x="899" y="1337"/>
                </a:lnTo>
                <a:lnTo>
                  <a:pt x="902" y="1337"/>
                </a:lnTo>
                <a:lnTo>
                  <a:pt x="904" y="1338"/>
                </a:lnTo>
                <a:lnTo>
                  <a:pt x="908" y="1339"/>
                </a:lnTo>
                <a:lnTo>
                  <a:pt x="910" y="1340"/>
                </a:lnTo>
                <a:lnTo>
                  <a:pt x="915" y="1344"/>
                </a:lnTo>
                <a:lnTo>
                  <a:pt x="915" y="1345"/>
                </a:lnTo>
                <a:lnTo>
                  <a:pt x="916" y="1346"/>
                </a:lnTo>
                <a:lnTo>
                  <a:pt x="916" y="1350"/>
                </a:lnTo>
                <a:lnTo>
                  <a:pt x="916" y="1354"/>
                </a:lnTo>
                <a:lnTo>
                  <a:pt x="916" y="1356"/>
                </a:lnTo>
                <a:lnTo>
                  <a:pt x="915" y="1359"/>
                </a:lnTo>
                <a:lnTo>
                  <a:pt x="913" y="1361"/>
                </a:lnTo>
                <a:lnTo>
                  <a:pt x="911" y="1362"/>
                </a:lnTo>
                <a:lnTo>
                  <a:pt x="907" y="1363"/>
                </a:lnTo>
                <a:lnTo>
                  <a:pt x="900" y="1365"/>
                </a:lnTo>
                <a:lnTo>
                  <a:pt x="888" y="1365"/>
                </a:lnTo>
                <a:lnTo>
                  <a:pt x="835" y="1365"/>
                </a:lnTo>
                <a:close/>
                <a:moveTo>
                  <a:pt x="2943" y="1329"/>
                </a:moveTo>
                <a:lnTo>
                  <a:pt x="2944" y="1327"/>
                </a:lnTo>
                <a:lnTo>
                  <a:pt x="2944" y="1324"/>
                </a:lnTo>
                <a:lnTo>
                  <a:pt x="2944" y="1278"/>
                </a:lnTo>
                <a:lnTo>
                  <a:pt x="2944" y="1190"/>
                </a:lnTo>
                <a:lnTo>
                  <a:pt x="2946" y="1174"/>
                </a:lnTo>
                <a:lnTo>
                  <a:pt x="2944" y="1158"/>
                </a:lnTo>
                <a:lnTo>
                  <a:pt x="2944" y="1151"/>
                </a:lnTo>
                <a:lnTo>
                  <a:pt x="2943" y="1145"/>
                </a:lnTo>
                <a:lnTo>
                  <a:pt x="2942" y="1141"/>
                </a:lnTo>
                <a:lnTo>
                  <a:pt x="2942" y="1139"/>
                </a:lnTo>
                <a:lnTo>
                  <a:pt x="2940" y="1133"/>
                </a:lnTo>
                <a:lnTo>
                  <a:pt x="2938" y="1132"/>
                </a:lnTo>
                <a:lnTo>
                  <a:pt x="2937" y="1130"/>
                </a:lnTo>
                <a:lnTo>
                  <a:pt x="2934" y="1127"/>
                </a:lnTo>
                <a:lnTo>
                  <a:pt x="2929" y="1122"/>
                </a:lnTo>
                <a:lnTo>
                  <a:pt x="2926" y="1121"/>
                </a:lnTo>
                <a:lnTo>
                  <a:pt x="2925" y="1119"/>
                </a:lnTo>
                <a:lnTo>
                  <a:pt x="2921" y="1118"/>
                </a:lnTo>
                <a:lnTo>
                  <a:pt x="2918" y="1117"/>
                </a:lnTo>
                <a:lnTo>
                  <a:pt x="2906" y="1112"/>
                </a:lnTo>
                <a:lnTo>
                  <a:pt x="2896" y="1112"/>
                </a:lnTo>
                <a:lnTo>
                  <a:pt x="2889" y="1112"/>
                </a:lnTo>
                <a:lnTo>
                  <a:pt x="2883" y="1113"/>
                </a:lnTo>
                <a:lnTo>
                  <a:pt x="2877" y="1116"/>
                </a:lnTo>
                <a:lnTo>
                  <a:pt x="2872" y="1117"/>
                </a:lnTo>
                <a:lnTo>
                  <a:pt x="2869" y="1117"/>
                </a:lnTo>
                <a:lnTo>
                  <a:pt x="2867" y="1119"/>
                </a:lnTo>
                <a:lnTo>
                  <a:pt x="2862" y="1122"/>
                </a:lnTo>
                <a:lnTo>
                  <a:pt x="2860" y="1123"/>
                </a:lnTo>
                <a:lnTo>
                  <a:pt x="2859" y="1124"/>
                </a:lnTo>
                <a:lnTo>
                  <a:pt x="2856" y="1125"/>
                </a:lnTo>
                <a:lnTo>
                  <a:pt x="2855" y="1127"/>
                </a:lnTo>
                <a:lnTo>
                  <a:pt x="2851" y="1132"/>
                </a:lnTo>
                <a:lnTo>
                  <a:pt x="2845" y="1135"/>
                </a:lnTo>
                <a:lnTo>
                  <a:pt x="2839" y="1147"/>
                </a:lnTo>
                <a:lnTo>
                  <a:pt x="2836" y="1153"/>
                </a:lnTo>
                <a:lnTo>
                  <a:pt x="2833" y="1160"/>
                </a:lnTo>
                <a:lnTo>
                  <a:pt x="2831" y="1175"/>
                </a:lnTo>
                <a:lnTo>
                  <a:pt x="2831" y="1183"/>
                </a:lnTo>
                <a:lnTo>
                  <a:pt x="2830" y="1189"/>
                </a:lnTo>
                <a:lnTo>
                  <a:pt x="2830" y="1194"/>
                </a:lnTo>
                <a:lnTo>
                  <a:pt x="2830" y="1206"/>
                </a:lnTo>
                <a:lnTo>
                  <a:pt x="2830" y="1254"/>
                </a:lnTo>
                <a:lnTo>
                  <a:pt x="2830" y="1304"/>
                </a:lnTo>
                <a:lnTo>
                  <a:pt x="2830" y="1317"/>
                </a:lnTo>
                <a:lnTo>
                  <a:pt x="2831" y="1323"/>
                </a:lnTo>
                <a:lnTo>
                  <a:pt x="2832" y="1328"/>
                </a:lnTo>
                <a:lnTo>
                  <a:pt x="2837" y="1332"/>
                </a:lnTo>
                <a:lnTo>
                  <a:pt x="2838" y="1332"/>
                </a:lnTo>
                <a:lnTo>
                  <a:pt x="2843" y="1333"/>
                </a:lnTo>
                <a:lnTo>
                  <a:pt x="2846" y="1334"/>
                </a:lnTo>
                <a:lnTo>
                  <a:pt x="2853" y="1337"/>
                </a:lnTo>
                <a:lnTo>
                  <a:pt x="2859" y="1339"/>
                </a:lnTo>
                <a:lnTo>
                  <a:pt x="2862" y="1340"/>
                </a:lnTo>
                <a:lnTo>
                  <a:pt x="2865" y="1341"/>
                </a:lnTo>
                <a:lnTo>
                  <a:pt x="2868" y="1343"/>
                </a:lnTo>
                <a:lnTo>
                  <a:pt x="2871" y="1345"/>
                </a:lnTo>
                <a:lnTo>
                  <a:pt x="2872" y="1346"/>
                </a:lnTo>
                <a:lnTo>
                  <a:pt x="2872" y="1349"/>
                </a:lnTo>
                <a:lnTo>
                  <a:pt x="2873" y="1351"/>
                </a:lnTo>
                <a:lnTo>
                  <a:pt x="2873" y="1355"/>
                </a:lnTo>
                <a:lnTo>
                  <a:pt x="2872" y="1357"/>
                </a:lnTo>
                <a:lnTo>
                  <a:pt x="2871" y="1360"/>
                </a:lnTo>
                <a:lnTo>
                  <a:pt x="2869" y="1361"/>
                </a:lnTo>
                <a:lnTo>
                  <a:pt x="2868" y="1362"/>
                </a:lnTo>
                <a:lnTo>
                  <a:pt x="2865" y="1363"/>
                </a:lnTo>
                <a:lnTo>
                  <a:pt x="2862" y="1363"/>
                </a:lnTo>
                <a:lnTo>
                  <a:pt x="2775" y="1365"/>
                </a:lnTo>
                <a:lnTo>
                  <a:pt x="2767" y="1365"/>
                </a:lnTo>
                <a:lnTo>
                  <a:pt x="2759" y="1363"/>
                </a:lnTo>
                <a:lnTo>
                  <a:pt x="2756" y="1363"/>
                </a:lnTo>
                <a:lnTo>
                  <a:pt x="2752" y="1362"/>
                </a:lnTo>
                <a:lnTo>
                  <a:pt x="2750" y="1360"/>
                </a:lnTo>
                <a:lnTo>
                  <a:pt x="2750" y="1359"/>
                </a:lnTo>
                <a:lnTo>
                  <a:pt x="2749" y="1357"/>
                </a:lnTo>
                <a:lnTo>
                  <a:pt x="2747" y="1354"/>
                </a:lnTo>
                <a:lnTo>
                  <a:pt x="2747" y="1350"/>
                </a:lnTo>
                <a:lnTo>
                  <a:pt x="2750" y="1345"/>
                </a:lnTo>
                <a:lnTo>
                  <a:pt x="2752" y="1344"/>
                </a:lnTo>
                <a:lnTo>
                  <a:pt x="2753" y="1341"/>
                </a:lnTo>
                <a:lnTo>
                  <a:pt x="2755" y="1341"/>
                </a:lnTo>
                <a:lnTo>
                  <a:pt x="2757" y="1341"/>
                </a:lnTo>
                <a:lnTo>
                  <a:pt x="2759" y="1340"/>
                </a:lnTo>
                <a:lnTo>
                  <a:pt x="2763" y="1339"/>
                </a:lnTo>
                <a:lnTo>
                  <a:pt x="2768" y="1337"/>
                </a:lnTo>
                <a:lnTo>
                  <a:pt x="2772" y="1337"/>
                </a:lnTo>
                <a:lnTo>
                  <a:pt x="2778" y="1334"/>
                </a:lnTo>
                <a:lnTo>
                  <a:pt x="2781" y="1333"/>
                </a:lnTo>
                <a:lnTo>
                  <a:pt x="2782" y="1332"/>
                </a:lnTo>
                <a:lnTo>
                  <a:pt x="2786" y="1330"/>
                </a:lnTo>
                <a:lnTo>
                  <a:pt x="2787" y="1329"/>
                </a:lnTo>
                <a:lnTo>
                  <a:pt x="2788" y="1327"/>
                </a:lnTo>
                <a:lnTo>
                  <a:pt x="2790" y="1324"/>
                </a:lnTo>
                <a:lnTo>
                  <a:pt x="2790" y="1321"/>
                </a:lnTo>
                <a:lnTo>
                  <a:pt x="2790" y="1313"/>
                </a:lnTo>
                <a:lnTo>
                  <a:pt x="2790" y="1276"/>
                </a:lnTo>
                <a:lnTo>
                  <a:pt x="2790" y="1169"/>
                </a:lnTo>
                <a:lnTo>
                  <a:pt x="2790" y="1135"/>
                </a:lnTo>
                <a:lnTo>
                  <a:pt x="2790" y="1125"/>
                </a:lnTo>
                <a:lnTo>
                  <a:pt x="2790" y="1116"/>
                </a:lnTo>
                <a:lnTo>
                  <a:pt x="2780" y="1114"/>
                </a:lnTo>
                <a:lnTo>
                  <a:pt x="2770" y="1114"/>
                </a:lnTo>
                <a:lnTo>
                  <a:pt x="2762" y="1114"/>
                </a:lnTo>
                <a:lnTo>
                  <a:pt x="2757" y="1114"/>
                </a:lnTo>
                <a:lnTo>
                  <a:pt x="2752" y="1114"/>
                </a:lnTo>
                <a:lnTo>
                  <a:pt x="2751" y="1112"/>
                </a:lnTo>
                <a:lnTo>
                  <a:pt x="2750" y="1110"/>
                </a:lnTo>
                <a:lnTo>
                  <a:pt x="2749" y="1107"/>
                </a:lnTo>
                <a:lnTo>
                  <a:pt x="2749" y="1105"/>
                </a:lnTo>
                <a:lnTo>
                  <a:pt x="2750" y="1100"/>
                </a:lnTo>
                <a:lnTo>
                  <a:pt x="2751" y="1099"/>
                </a:lnTo>
                <a:lnTo>
                  <a:pt x="2752" y="1097"/>
                </a:lnTo>
                <a:lnTo>
                  <a:pt x="2755" y="1096"/>
                </a:lnTo>
                <a:lnTo>
                  <a:pt x="2756" y="1095"/>
                </a:lnTo>
                <a:lnTo>
                  <a:pt x="2758" y="1094"/>
                </a:lnTo>
                <a:lnTo>
                  <a:pt x="2761" y="1092"/>
                </a:lnTo>
                <a:lnTo>
                  <a:pt x="2763" y="1091"/>
                </a:lnTo>
                <a:lnTo>
                  <a:pt x="2764" y="1090"/>
                </a:lnTo>
                <a:lnTo>
                  <a:pt x="2767" y="1089"/>
                </a:lnTo>
                <a:lnTo>
                  <a:pt x="2769" y="1088"/>
                </a:lnTo>
                <a:lnTo>
                  <a:pt x="2770" y="1086"/>
                </a:lnTo>
                <a:lnTo>
                  <a:pt x="2773" y="1086"/>
                </a:lnTo>
                <a:lnTo>
                  <a:pt x="2775" y="1085"/>
                </a:lnTo>
                <a:lnTo>
                  <a:pt x="2778" y="1083"/>
                </a:lnTo>
                <a:lnTo>
                  <a:pt x="2780" y="1083"/>
                </a:lnTo>
                <a:lnTo>
                  <a:pt x="2781" y="1081"/>
                </a:lnTo>
                <a:lnTo>
                  <a:pt x="2784" y="1079"/>
                </a:lnTo>
                <a:lnTo>
                  <a:pt x="2786" y="1079"/>
                </a:lnTo>
                <a:lnTo>
                  <a:pt x="2788" y="1078"/>
                </a:lnTo>
                <a:lnTo>
                  <a:pt x="2790" y="1075"/>
                </a:lnTo>
                <a:lnTo>
                  <a:pt x="2792" y="1075"/>
                </a:lnTo>
                <a:lnTo>
                  <a:pt x="2795" y="1074"/>
                </a:lnTo>
                <a:lnTo>
                  <a:pt x="2796" y="1073"/>
                </a:lnTo>
                <a:lnTo>
                  <a:pt x="2798" y="1072"/>
                </a:lnTo>
                <a:lnTo>
                  <a:pt x="2801" y="1071"/>
                </a:lnTo>
                <a:lnTo>
                  <a:pt x="2803" y="1069"/>
                </a:lnTo>
                <a:lnTo>
                  <a:pt x="2807" y="1068"/>
                </a:lnTo>
                <a:lnTo>
                  <a:pt x="2809" y="1067"/>
                </a:lnTo>
                <a:lnTo>
                  <a:pt x="2817" y="1062"/>
                </a:lnTo>
                <a:lnTo>
                  <a:pt x="2820" y="1062"/>
                </a:lnTo>
                <a:lnTo>
                  <a:pt x="2822" y="1062"/>
                </a:lnTo>
                <a:lnTo>
                  <a:pt x="2826" y="1063"/>
                </a:lnTo>
                <a:lnTo>
                  <a:pt x="2827" y="1066"/>
                </a:lnTo>
                <a:lnTo>
                  <a:pt x="2828" y="1068"/>
                </a:lnTo>
                <a:lnTo>
                  <a:pt x="2830" y="1071"/>
                </a:lnTo>
                <a:lnTo>
                  <a:pt x="2830" y="1117"/>
                </a:lnTo>
                <a:lnTo>
                  <a:pt x="2831" y="1113"/>
                </a:lnTo>
                <a:lnTo>
                  <a:pt x="2832" y="1112"/>
                </a:lnTo>
                <a:lnTo>
                  <a:pt x="2834" y="1108"/>
                </a:lnTo>
                <a:lnTo>
                  <a:pt x="2836" y="1106"/>
                </a:lnTo>
                <a:lnTo>
                  <a:pt x="2837" y="1105"/>
                </a:lnTo>
                <a:lnTo>
                  <a:pt x="2838" y="1103"/>
                </a:lnTo>
                <a:lnTo>
                  <a:pt x="2840" y="1101"/>
                </a:lnTo>
                <a:lnTo>
                  <a:pt x="2844" y="1096"/>
                </a:lnTo>
                <a:lnTo>
                  <a:pt x="2848" y="1091"/>
                </a:lnTo>
                <a:lnTo>
                  <a:pt x="2851" y="1089"/>
                </a:lnTo>
                <a:lnTo>
                  <a:pt x="2854" y="1088"/>
                </a:lnTo>
                <a:lnTo>
                  <a:pt x="2855" y="1086"/>
                </a:lnTo>
                <a:lnTo>
                  <a:pt x="2857" y="1085"/>
                </a:lnTo>
                <a:lnTo>
                  <a:pt x="2859" y="1084"/>
                </a:lnTo>
                <a:lnTo>
                  <a:pt x="2861" y="1083"/>
                </a:lnTo>
                <a:lnTo>
                  <a:pt x="2863" y="1081"/>
                </a:lnTo>
                <a:lnTo>
                  <a:pt x="2866" y="1080"/>
                </a:lnTo>
                <a:lnTo>
                  <a:pt x="2867" y="1080"/>
                </a:lnTo>
                <a:lnTo>
                  <a:pt x="2869" y="1079"/>
                </a:lnTo>
                <a:lnTo>
                  <a:pt x="2871" y="1078"/>
                </a:lnTo>
                <a:lnTo>
                  <a:pt x="2874" y="1077"/>
                </a:lnTo>
                <a:lnTo>
                  <a:pt x="2876" y="1077"/>
                </a:lnTo>
                <a:lnTo>
                  <a:pt x="2878" y="1075"/>
                </a:lnTo>
                <a:lnTo>
                  <a:pt x="2882" y="1074"/>
                </a:lnTo>
                <a:lnTo>
                  <a:pt x="2884" y="1074"/>
                </a:lnTo>
                <a:lnTo>
                  <a:pt x="2888" y="1073"/>
                </a:lnTo>
                <a:lnTo>
                  <a:pt x="2891" y="1073"/>
                </a:lnTo>
                <a:lnTo>
                  <a:pt x="2906" y="1072"/>
                </a:lnTo>
                <a:lnTo>
                  <a:pt x="2913" y="1073"/>
                </a:lnTo>
                <a:lnTo>
                  <a:pt x="2929" y="1075"/>
                </a:lnTo>
                <a:lnTo>
                  <a:pt x="2930" y="1075"/>
                </a:lnTo>
                <a:lnTo>
                  <a:pt x="2932" y="1077"/>
                </a:lnTo>
                <a:lnTo>
                  <a:pt x="2934" y="1077"/>
                </a:lnTo>
                <a:lnTo>
                  <a:pt x="2937" y="1078"/>
                </a:lnTo>
                <a:lnTo>
                  <a:pt x="2941" y="1079"/>
                </a:lnTo>
                <a:lnTo>
                  <a:pt x="2942" y="1080"/>
                </a:lnTo>
                <a:lnTo>
                  <a:pt x="2946" y="1081"/>
                </a:lnTo>
                <a:lnTo>
                  <a:pt x="2949" y="1084"/>
                </a:lnTo>
                <a:lnTo>
                  <a:pt x="2953" y="1086"/>
                </a:lnTo>
                <a:lnTo>
                  <a:pt x="2954" y="1088"/>
                </a:lnTo>
                <a:lnTo>
                  <a:pt x="2955" y="1088"/>
                </a:lnTo>
                <a:lnTo>
                  <a:pt x="2958" y="1090"/>
                </a:lnTo>
                <a:lnTo>
                  <a:pt x="2961" y="1094"/>
                </a:lnTo>
                <a:lnTo>
                  <a:pt x="2966" y="1097"/>
                </a:lnTo>
                <a:lnTo>
                  <a:pt x="2967" y="1100"/>
                </a:lnTo>
                <a:lnTo>
                  <a:pt x="2970" y="1102"/>
                </a:lnTo>
                <a:lnTo>
                  <a:pt x="2971" y="1103"/>
                </a:lnTo>
                <a:lnTo>
                  <a:pt x="2972" y="1106"/>
                </a:lnTo>
                <a:lnTo>
                  <a:pt x="2973" y="1107"/>
                </a:lnTo>
                <a:lnTo>
                  <a:pt x="2975" y="1110"/>
                </a:lnTo>
                <a:lnTo>
                  <a:pt x="2976" y="1112"/>
                </a:lnTo>
                <a:lnTo>
                  <a:pt x="2977" y="1114"/>
                </a:lnTo>
                <a:lnTo>
                  <a:pt x="2978" y="1117"/>
                </a:lnTo>
                <a:lnTo>
                  <a:pt x="2979" y="1119"/>
                </a:lnTo>
                <a:lnTo>
                  <a:pt x="2981" y="1122"/>
                </a:lnTo>
                <a:lnTo>
                  <a:pt x="2981" y="1124"/>
                </a:lnTo>
                <a:lnTo>
                  <a:pt x="2982" y="1128"/>
                </a:lnTo>
                <a:lnTo>
                  <a:pt x="2983" y="1130"/>
                </a:lnTo>
                <a:lnTo>
                  <a:pt x="2983" y="1133"/>
                </a:lnTo>
                <a:lnTo>
                  <a:pt x="2984" y="1136"/>
                </a:lnTo>
                <a:lnTo>
                  <a:pt x="2984" y="1143"/>
                </a:lnTo>
                <a:lnTo>
                  <a:pt x="2985" y="1149"/>
                </a:lnTo>
                <a:lnTo>
                  <a:pt x="2984" y="1155"/>
                </a:lnTo>
                <a:lnTo>
                  <a:pt x="2984" y="1179"/>
                </a:lnTo>
                <a:lnTo>
                  <a:pt x="2984" y="1276"/>
                </a:lnTo>
                <a:lnTo>
                  <a:pt x="2984" y="1324"/>
                </a:lnTo>
                <a:lnTo>
                  <a:pt x="2985" y="1328"/>
                </a:lnTo>
                <a:lnTo>
                  <a:pt x="2989" y="1330"/>
                </a:lnTo>
                <a:lnTo>
                  <a:pt x="2992" y="1330"/>
                </a:lnTo>
                <a:lnTo>
                  <a:pt x="2996" y="1333"/>
                </a:lnTo>
                <a:lnTo>
                  <a:pt x="2999" y="1334"/>
                </a:lnTo>
                <a:lnTo>
                  <a:pt x="3004" y="1335"/>
                </a:lnTo>
                <a:lnTo>
                  <a:pt x="3006" y="1337"/>
                </a:lnTo>
                <a:lnTo>
                  <a:pt x="3008" y="1337"/>
                </a:lnTo>
                <a:lnTo>
                  <a:pt x="3013" y="1339"/>
                </a:lnTo>
                <a:lnTo>
                  <a:pt x="3017" y="1340"/>
                </a:lnTo>
                <a:lnTo>
                  <a:pt x="3019" y="1341"/>
                </a:lnTo>
                <a:lnTo>
                  <a:pt x="3023" y="1343"/>
                </a:lnTo>
                <a:lnTo>
                  <a:pt x="3024" y="1345"/>
                </a:lnTo>
                <a:lnTo>
                  <a:pt x="3027" y="1348"/>
                </a:lnTo>
                <a:lnTo>
                  <a:pt x="3027" y="1349"/>
                </a:lnTo>
                <a:lnTo>
                  <a:pt x="3028" y="1352"/>
                </a:lnTo>
                <a:lnTo>
                  <a:pt x="3027" y="1359"/>
                </a:lnTo>
                <a:lnTo>
                  <a:pt x="3023" y="1361"/>
                </a:lnTo>
                <a:lnTo>
                  <a:pt x="3019" y="1363"/>
                </a:lnTo>
                <a:lnTo>
                  <a:pt x="3017" y="1363"/>
                </a:lnTo>
                <a:lnTo>
                  <a:pt x="3012" y="1365"/>
                </a:lnTo>
                <a:lnTo>
                  <a:pt x="3006" y="1365"/>
                </a:lnTo>
                <a:lnTo>
                  <a:pt x="2994" y="1365"/>
                </a:lnTo>
                <a:lnTo>
                  <a:pt x="2934" y="1365"/>
                </a:lnTo>
                <a:lnTo>
                  <a:pt x="2925" y="1365"/>
                </a:lnTo>
                <a:lnTo>
                  <a:pt x="2915" y="1363"/>
                </a:lnTo>
                <a:lnTo>
                  <a:pt x="2912" y="1363"/>
                </a:lnTo>
                <a:lnTo>
                  <a:pt x="2908" y="1362"/>
                </a:lnTo>
                <a:lnTo>
                  <a:pt x="2906" y="1360"/>
                </a:lnTo>
                <a:lnTo>
                  <a:pt x="2903" y="1357"/>
                </a:lnTo>
                <a:lnTo>
                  <a:pt x="2902" y="1355"/>
                </a:lnTo>
                <a:lnTo>
                  <a:pt x="2902" y="1352"/>
                </a:lnTo>
                <a:lnTo>
                  <a:pt x="2903" y="1346"/>
                </a:lnTo>
                <a:lnTo>
                  <a:pt x="2907" y="1343"/>
                </a:lnTo>
                <a:lnTo>
                  <a:pt x="2911" y="1341"/>
                </a:lnTo>
                <a:lnTo>
                  <a:pt x="2914" y="1340"/>
                </a:lnTo>
                <a:lnTo>
                  <a:pt x="2917" y="1339"/>
                </a:lnTo>
                <a:lnTo>
                  <a:pt x="2919" y="1338"/>
                </a:lnTo>
                <a:lnTo>
                  <a:pt x="2925" y="1337"/>
                </a:lnTo>
                <a:lnTo>
                  <a:pt x="2931" y="1334"/>
                </a:lnTo>
                <a:lnTo>
                  <a:pt x="2937" y="1332"/>
                </a:lnTo>
                <a:lnTo>
                  <a:pt x="2941" y="1330"/>
                </a:lnTo>
                <a:lnTo>
                  <a:pt x="2943" y="1329"/>
                </a:lnTo>
                <a:close/>
                <a:moveTo>
                  <a:pt x="649" y="1073"/>
                </a:moveTo>
                <a:lnTo>
                  <a:pt x="649" y="1090"/>
                </a:lnTo>
                <a:lnTo>
                  <a:pt x="650" y="1101"/>
                </a:lnTo>
                <a:lnTo>
                  <a:pt x="650" y="1107"/>
                </a:lnTo>
                <a:lnTo>
                  <a:pt x="651" y="1121"/>
                </a:lnTo>
                <a:lnTo>
                  <a:pt x="651" y="1128"/>
                </a:lnTo>
                <a:lnTo>
                  <a:pt x="653" y="1140"/>
                </a:lnTo>
                <a:lnTo>
                  <a:pt x="653" y="1149"/>
                </a:lnTo>
                <a:lnTo>
                  <a:pt x="653" y="1151"/>
                </a:lnTo>
                <a:lnTo>
                  <a:pt x="653" y="1153"/>
                </a:lnTo>
                <a:lnTo>
                  <a:pt x="651" y="1157"/>
                </a:lnTo>
                <a:lnTo>
                  <a:pt x="650" y="1160"/>
                </a:lnTo>
                <a:lnTo>
                  <a:pt x="649" y="1161"/>
                </a:lnTo>
                <a:lnTo>
                  <a:pt x="647" y="1164"/>
                </a:lnTo>
                <a:lnTo>
                  <a:pt x="645" y="1166"/>
                </a:lnTo>
                <a:lnTo>
                  <a:pt x="643" y="1166"/>
                </a:lnTo>
                <a:lnTo>
                  <a:pt x="642" y="1166"/>
                </a:lnTo>
                <a:lnTo>
                  <a:pt x="641" y="1167"/>
                </a:lnTo>
                <a:lnTo>
                  <a:pt x="637" y="1167"/>
                </a:lnTo>
                <a:lnTo>
                  <a:pt x="635" y="1166"/>
                </a:lnTo>
                <a:lnTo>
                  <a:pt x="632" y="1164"/>
                </a:lnTo>
                <a:lnTo>
                  <a:pt x="629" y="1161"/>
                </a:lnTo>
                <a:lnTo>
                  <a:pt x="626" y="1160"/>
                </a:lnTo>
                <a:lnTo>
                  <a:pt x="625" y="1157"/>
                </a:lnTo>
                <a:lnTo>
                  <a:pt x="625" y="1155"/>
                </a:lnTo>
                <a:lnTo>
                  <a:pt x="624" y="1152"/>
                </a:lnTo>
                <a:lnTo>
                  <a:pt x="621" y="1145"/>
                </a:lnTo>
                <a:lnTo>
                  <a:pt x="620" y="1141"/>
                </a:lnTo>
                <a:lnTo>
                  <a:pt x="620" y="1139"/>
                </a:lnTo>
                <a:lnTo>
                  <a:pt x="619" y="1138"/>
                </a:lnTo>
                <a:lnTo>
                  <a:pt x="619" y="1135"/>
                </a:lnTo>
                <a:lnTo>
                  <a:pt x="618" y="1133"/>
                </a:lnTo>
                <a:lnTo>
                  <a:pt x="618" y="1132"/>
                </a:lnTo>
                <a:lnTo>
                  <a:pt x="613" y="1116"/>
                </a:lnTo>
                <a:lnTo>
                  <a:pt x="602" y="1118"/>
                </a:lnTo>
                <a:lnTo>
                  <a:pt x="598" y="1119"/>
                </a:lnTo>
                <a:lnTo>
                  <a:pt x="596" y="1121"/>
                </a:lnTo>
                <a:lnTo>
                  <a:pt x="593" y="1122"/>
                </a:lnTo>
                <a:lnTo>
                  <a:pt x="592" y="1124"/>
                </a:lnTo>
                <a:lnTo>
                  <a:pt x="591" y="1125"/>
                </a:lnTo>
                <a:lnTo>
                  <a:pt x="587" y="1127"/>
                </a:lnTo>
                <a:lnTo>
                  <a:pt x="586" y="1128"/>
                </a:lnTo>
                <a:lnTo>
                  <a:pt x="584" y="1130"/>
                </a:lnTo>
                <a:lnTo>
                  <a:pt x="577" y="1136"/>
                </a:lnTo>
                <a:lnTo>
                  <a:pt x="574" y="1140"/>
                </a:lnTo>
                <a:lnTo>
                  <a:pt x="572" y="1144"/>
                </a:lnTo>
                <a:lnTo>
                  <a:pt x="567" y="1152"/>
                </a:lnTo>
                <a:lnTo>
                  <a:pt x="564" y="1156"/>
                </a:lnTo>
                <a:lnTo>
                  <a:pt x="562" y="1161"/>
                </a:lnTo>
                <a:lnTo>
                  <a:pt x="562" y="1164"/>
                </a:lnTo>
                <a:lnTo>
                  <a:pt x="562" y="1167"/>
                </a:lnTo>
                <a:lnTo>
                  <a:pt x="562" y="1171"/>
                </a:lnTo>
                <a:lnTo>
                  <a:pt x="561" y="1177"/>
                </a:lnTo>
                <a:lnTo>
                  <a:pt x="562" y="1190"/>
                </a:lnTo>
                <a:lnTo>
                  <a:pt x="562" y="1247"/>
                </a:lnTo>
                <a:lnTo>
                  <a:pt x="562" y="1295"/>
                </a:lnTo>
                <a:lnTo>
                  <a:pt x="562" y="1322"/>
                </a:lnTo>
                <a:lnTo>
                  <a:pt x="562" y="1326"/>
                </a:lnTo>
                <a:lnTo>
                  <a:pt x="563" y="1328"/>
                </a:lnTo>
                <a:lnTo>
                  <a:pt x="567" y="1330"/>
                </a:lnTo>
                <a:lnTo>
                  <a:pt x="568" y="1330"/>
                </a:lnTo>
                <a:lnTo>
                  <a:pt x="575" y="1333"/>
                </a:lnTo>
                <a:lnTo>
                  <a:pt x="581" y="1335"/>
                </a:lnTo>
                <a:lnTo>
                  <a:pt x="586" y="1337"/>
                </a:lnTo>
                <a:lnTo>
                  <a:pt x="590" y="1338"/>
                </a:lnTo>
                <a:lnTo>
                  <a:pt x="592" y="1339"/>
                </a:lnTo>
                <a:lnTo>
                  <a:pt x="593" y="1340"/>
                </a:lnTo>
                <a:lnTo>
                  <a:pt x="600" y="1343"/>
                </a:lnTo>
                <a:lnTo>
                  <a:pt x="602" y="1345"/>
                </a:lnTo>
                <a:lnTo>
                  <a:pt x="603" y="1349"/>
                </a:lnTo>
                <a:lnTo>
                  <a:pt x="604" y="1349"/>
                </a:lnTo>
                <a:lnTo>
                  <a:pt x="604" y="1351"/>
                </a:lnTo>
                <a:lnTo>
                  <a:pt x="604" y="1355"/>
                </a:lnTo>
                <a:lnTo>
                  <a:pt x="604" y="1357"/>
                </a:lnTo>
                <a:lnTo>
                  <a:pt x="602" y="1360"/>
                </a:lnTo>
                <a:lnTo>
                  <a:pt x="601" y="1361"/>
                </a:lnTo>
                <a:lnTo>
                  <a:pt x="595" y="1363"/>
                </a:lnTo>
                <a:lnTo>
                  <a:pt x="586" y="1365"/>
                </a:lnTo>
                <a:lnTo>
                  <a:pt x="579" y="1365"/>
                </a:lnTo>
                <a:lnTo>
                  <a:pt x="509" y="1365"/>
                </a:lnTo>
                <a:lnTo>
                  <a:pt x="500" y="1365"/>
                </a:lnTo>
                <a:lnTo>
                  <a:pt x="492" y="1363"/>
                </a:lnTo>
                <a:lnTo>
                  <a:pt x="485" y="1362"/>
                </a:lnTo>
                <a:lnTo>
                  <a:pt x="482" y="1361"/>
                </a:lnTo>
                <a:lnTo>
                  <a:pt x="481" y="1359"/>
                </a:lnTo>
                <a:lnTo>
                  <a:pt x="480" y="1357"/>
                </a:lnTo>
                <a:lnTo>
                  <a:pt x="479" y="1355"/>
                </a:lnTo>
                <a:lnTo>
                  <a:pt x="479" y="1352"/>
                </a:lnTo>
                <a:lnTo>
                  <a:pt x="479" y="1350"/>
                </a:lnTo>
                <a:lnTo>
                  <a:pt x="480" y="1348"/>
                </a:lnTo>
                <a:lnTo>
                  <a:pt x="481" y="1345"/>
                </a:lnTo>
                <a:lnTo>
                  <a:pt x="482" y="1344"/>
                </a:lnTo>
                <a:lnTo>
                  <a:pt x="483" y="1343"/>
                </a:lnTo>
                <a:lnTo>
                  <a:pt x="498" y="1338"/>
                </a:lnTo>
                <a:lnTo>
                  <a:pt x="503" y="1337"/>
                </a:lnTo>
                <a:lnTo>
                  <a:pt x="505" y="1335"/>
                </a:lnTo>
                <a:lnTo>
                  <a:pt x="512" y="1333"/>
                </a:lnTo>
                <a:lnTo>
                  <a:pt x="517" y="1330"/>
                </a:lnTo>
                <a:lnTo>
                  <a:pt x="520" y="1329"/>
                </a:lnTo>
                <a:lnTo>
                  <a:pt x="520" y="1327"/>
                </a:lnTo>
                <a:lnTo>
                  <a:pt x="521" y="1326"/>
                </a:lnTo>
                <a:lnTo>
                  <a:pt x="521" y="1298"/>
                </a:lnTo>
                <a:lnTo>
                  <a:pt x="521" y="1246"/>
                </a:lnTo>
                <a:lnTo>
                  <a:pt x="521" y="1160"/>
                </a:lnTo>
                <a:lnTo>
                  <a:pt x="521" y="1133"/>
                </a:lnTo>
                <a:lnTo>
                  <a:pt x="521" y="1124"/>
                </a:lnTo>
                <a:lnTo>
                  <a:pt x="521" y="1116"/>
                </a:lnTo>
                <a:lnTo>
                  <a:pt x="512" y="1114"/>
                </a:lnTo>
                <a:lnTo>
                  <a:pt x="503" y="1114"/>
                </a:lnTo>
                <a:lnTo>
                  <a:pt x="493" y="1114"/>
                </a:lnTo>
                <a:lnTo>
                  <a:pt x="488" y="1114"/>
                </a:lnTo>
                <a:lnTo>
                  <a:pt x="485" y="1114"/>
                </a:lnTo>
                <a:lnTo>
                  <a:pt x="482" y="1112"/>
                </a:lnTo>
                <a:lnTo>
                  <a:pt x="481" y="1110"/>
                </a:lnTo>
                <a:lnTo>
                  <a:pt x="480" y="1107"/>
                </a:lnTo>
                <a:lnTo>
                  <a:pt x="480" y="1105"/>
                </a:lnTo>
                <a:lnTo>
                  <a:pt x="481" y="1100"/>
                </a:lnTo>
                <a:lnTo>
                  <a:pt x="483" y="1099"/>
                </a:lnTo>
                <a:lnTo>
                  <a:pt x="485" y="1097"/>
                </a:lnTo>
                <a:lnTo>
                  <a:pt x="486" y="1096"/>
                </a:lnTo>
                <a:lnTo>
                  <a:pt x="488" y="1095"/>
                </a:lnTo>
                <a:lnTo>
                  <a:pt x="490" y="1094"/>
                </a:lnTo>
                <a:lnTo>
                  <a:pt x="492" y="1092"/>
                </a:lnTo>
                <a:lnTo>
                  <a:pt x="493" y="1091"/>
                </a:lnTo>
                <a:lnTo>
                  <a:pt x="496" y="1090"/>
                </a:lnTo>
                <a:lnTo>
                  <a:pt x="498" y="1089"/>
                </a:lnTo>
                <a:lnTo>
                  <a:pt x="500" y="1088"/>
                </a:lnTo>
                <a:lnTo>
                  <a:pt x="503" y="1088"/>
                </a:lnTo>
                <a:lnTo>
                  <a:pt x="504" y="1086"/>
                </a:lnTo>
                <a:lnTo>
                  <a:pt x="506" y="1084"/>
                </a:lnTo>
                <a:lnTo>
                  <a:pt x="509" y="1084"/>
                </a:lnTo>
                <a:lnTo>
                  <a:pt x="511" y="1083"/>
                </a:lnTo>
                <a:lnTo>
                  <a:pt x="512" y="1080"/>
                </a:lnTo>
                <a:lnTo>
                  <a:pt x="515" y="1080"/>
                </a:lnTo>
                <a:lnTo>
                  <a:pt x="517" y="1079"/>
                </a:lnTo>
                <a:lnTo>
                  <a:pt x="519" y="1077"/>
                </a:lnTo>
                <a:lnTo>
                  <a:pt x="521" y="1077"/>
                </a:lnTo>
                <a:lnTo>
                  <a:pt x="523" y="1075"/>
                </a:lnTo>
                <a:lnTo>
                  <a:pt x="526" y="1073"/>
                </a:lnTo>
                <a:lnTo>
                  <a:pt x="528" y="1073"/>
                </a:lnTo>
                <a:lnTo>
                  <a:pt x="531" y="1072"/>
                </a:lnTo>
                <a:lnTo>
                  <a:pt x="532" y="1071"/>
                </a:lnTo>
                <a:lnTo>
                  <a:pt x="534" y="1069"/>
                </a:lnTo>
                <a:lnTo>
                  <a:pt x="537" y="1068"/>
                </a:lnTo>
                <a:lnTo>
                  <a:pt x="538" y="1067"/>
                </a:lnTo>
                <a:lnTo>
                  <a:pt x="540" y="1066"/>
                </a:lnTo>
                <a:lnTo>
                  <a:pt x="543" y="1064"/>
                </a:lnTo>
                <a:lnTo>
                  <a:pt x="545" y="1064"/>
                </a:lnTo>
                <a:lnTo>
                  <a:pt x="549" y="1062"/>
                </a:lnTo>
                <a:lnTo>
                  <a:pt x="551" y="1062"/>
                </a:lnTo>
                <a:lnTo>
                  <a:pt x="555" y="1062"/>
                </a:lnTo>
                <a:lnTo>
                  <a:pt x="557" y="1063"/>
                </a:lnTo>
                <a:lnTo>
                  <a:pt x="561" y="1068"/>
                </a:lnTo>
                <a:lnTo>
                  <a:pt x="562" y="1071"/>
                </a:lnTo>
                <a:lnTo>
                  <a:pt x="562" y="1074"/>
                </a:lnTo>
                <a:lnTo>
                  <a:pt x="562" y="1083"/>
                </a:lnTo>
                <a:lnTo>
                  <a:pt x="562" y="1114"/>
                </a:lnTo>
                <a:lnTo>
                  <a:pt x="563" y="1113"/>
                </a:lnTo>
                <a:lnTo>
                  <a:pt x="563" y="1111"/>
                </a:lnTo>
                <a:lnTo>
                  <a:pt x="564" y="1108"/>
                </a:lnTo>
                <a:lnTo>
                  <a:pt x="567" y="1107"/>
                </a:lnTo>
                <a:lnTo>
                  <a:pt x="568" y="1106"/>
                </a:lnTo>
                <a:lnTo>
                  <a:pt x="571" y="1102"/>
                </a:lnTo>
                <a:lnTo>
                  <a:pt x="573" y="1100"/>
                </a:lnTo>
                <a:lnTo>
                  <a:pt x="577" y="1096"/>
                </a:lnTo>
                <a:lnTo>
                  <a:pt x="580" y="1090"/>
                </a:lnTo>
                <a:lnTo>
                  <a:pt x="584" y="1088"/>
                </a:lnTo>
                <a:lnTo>
                  <a:pt x="586" y="1086"/>
                </a:lnTo>
                <a:lnTo>
                  <a:pt x="589" y="1085"/>
                </a:lnTo>
                <a:lnTo>
                  <a:pt x="590" y="1084"/>
                </a:lnTo>
                <a:lnTo>
                  <a:pt x="592" y="1083"/>
                </a:lnTo>
                <a:lnTo>
                  <a:pt x="595" y="1081"/>
                </a:lnTo>
                <a:lnTo>
                  <a:pt x="600" y="1079"/>
                </a:lnTo>
                <a:lnTo>
                  <a:pt x="602" y="1078"/>
                </a:lnTo>
                <a:lnTo>
                  <a:pt x="618" y="1073"/>
                </a:lnTo>
                <a:lnTo>
                  <a:pt x="621" y="1073"/>
                </a:lnTo>
                <a:lnTo>
                  <a:pt x="627" y="1072"/>
                </a:lnTo>
                <a:lnTo>
                  <a:pt x="635" y="1072"/>
                </a:lnTo>
                <a:lnTo>
                  <a:pt x="649" y="1073"/>
                </a:lnTo>
                <a:close/>
                <a:moveTo>
                  <a:pt x="4297" y="1062"/>
                </a:moveTo>
                <a:lnTo>
                  <a:pt x="4301" y="1062"/>
                </a:lnTo>
                <a:lnTo>
                  <a:pt x="4303" y="1063"/>
                </a:lnTo>
                <a:lnTo>
                  <a:pt x="4305" y="1064"/>
                </a:lnTo>
                <a:lnTo>
                  <a:pt x="4307" y="1067"/>
                </a:lnTo>
                <a:lnTo>
                  <a:pt x="4308" y="1069"/>
                </a:lnTo>
                <a:lnTo>
                  <a:pt x="4308" y="1073"/>
                </a:lnTo>
                <a:lnTo>
                  <a:pt x="4308" y="1080"/>
                </a:lnTo>
                <a:lnTo>
                  <a:pt x="4308" y="1111"/>
                </a:lnTo>
                <a:lnTo>
                  <a:pt x="4316" y="1102"/>
                </a:lnTo>
                <a:lnTo>
                  <a:pt x="4327" y="1091"/>
                </a:lnTo>
                <a:lnTo>
                  <a:pt x="4340" y="1081"/>
                </a:lnTo>
                <a:lnTo>
                  <a:pt x="4343" y="1081"/>
                </a:lnTo>
                <a:lnTo>
                  <a:pt x="4345" y="1080"/>
                </a:lnTo>
                <a:lnTo>
                  <a:pt x="4348" y="1079"/>
                </a:lnTo>
                <a:lnTo>
                  <a:pt x="4349" y="1078"/>
                </a:lnTo>
                <a:lnTo>
                  <a:pt x="4355" y="1075"/>
                </a:lnTo>
                <a:lnTo>
                  <a:pt x="4362" y="1074"/>
                </a:lnTo>
                <a:lnTo>
                  <a:pt x="4369" y="1072"/>
                </a:lnTo>
                <a:lnTo>
                  <a:pt x="4378" y="1072"/>
                </a:lnTo>
                <a:lnTo>
                  <a:pt x="4390" y="1072"/>
                </a:lnTo>
                <a:lnTo>
                  <a:pt x="4395" y="1073"/>
                </a:lnTo>
                <a:lnTo>
                  <a:pt x="4398" y="1073"/>
                </a:lnTo>
                <a:lnTo>
                  <a:pt x="4401" y="1073"/>
                </a:lnTo>
                <a:lnTo>
                  <a:pt x="4403" y="1074"/>
                </a:lnTo>
                <a:lnTo>
                  <a:pt x="4406" y="1074"/>
                </a:lnTo>
                <a:lnTo>
                  <a:pt x="4408" y="1075"/>
                </a:lnTo>
                <a:lnTo>
                  <a:pt x="4409" y="1075"/>
                </a:lnTo>
                <a:lnTo>
                  <a:pt x="4412" y="1077"/>
                </a:lnTo>
                <a:lnTo>
                  <a:pt x="4415" y="1078"/>
                </a:lnTo>
                <a:lnTo>
                  <a:pt x="4423" y="1081"/>
                </a:lnTo>
                <a:lnTo>
                  <a:pt x="4430" y="1085"/>
                </a:lnTo>
                <a:lnTo>
                  <a:pt x="4437" y="1090"/>
                </a:lnTo>
                <a:lnTo>
                  <a:pt x="4442" y="1096"/>
                </a:lnTo>
                <a:lnTo>
                  <a:pt x="4448" y="1102"/>
                </a:lnTo>
                <a:lnTo>
                  <a:pt x="4453" y="1108"/>
                </a:lnTo>
                <a:lnTo>
                  <a:pt x="4456" y="1116"/>
                </a:lnTo>
                <a:lnTo>
                  <a:pt x="4460" y="1124"/>
                </a:lnTo>
                <a:lnTo>
                  <a:pt x="4460" y="1129"/>
                </a:lnTo>
                <a:lnTo>
                  <a:pt x="4461" y="1134"/>
                </a:lnTo>
                <a:lnTo>
                  <a:pt x="4463" y="1140"/>
                </a:lnTo>
                <a:lnTo>
                  <a:pt x="4463" y="1146"/>
                </a:lnTo>
                <a:lnTo>
                  <a:pt x="4464" y="1153"/>
                </a:lnTo>
                <a:lnTo>
                  <a:pt x="4464" y="1167"/>
                </a:lnTo>
                <a:lnTo>
                  <a:pt x="4464" y="1180"/>
                </a:lnTo>
                <a:lnTo>
                  <a:pt x="4464" y="1277"/>
                </a:lnTo>
                <a:lnTo>
                  <a:pt x="4464" y="1326"/>
                </a:lnTo>
                <a:lnTo>
                  <a:pt x="4464" y="1328"/>
                </a:lnTo>
                <a:lnTo>
                  <a:pt x="4469" y="1330"/>
                </a:lnTo>
                <a:lnTo>
                  <a:pt x="4473" y="1332"/>
                </a:lnTo>
                <a:lnTo>
                  <a:pt x="4478" y="1334"/>
                </a:lnTo>
                <a:lnTo>
                  <a:pt x="4482" y="1335"/>
                </a:lnTo>
                <a:lnTo>
                  <a:pt x="4488" y="1337"/>
                </a:lnTo>
                <a:lnTo>
                  <a:pt x="4493" y="1339"/>
                </a:lnTo>
                <a:lnTo>
                  <a:pt x="4496" y="1340"/>
                </a:lnTo>
                <a:lnTo>
                  <a:pt x="4500" y="1341"/>
                </a:lnTo>
                <a:lnTo>
                  <a:pt x="4502" y="1344"/>
                </a:lnTo>
                <a:lnTo>
                  <a:pt x="4504" y="1346"/>
                </a:lnTo>
                <a:lnTo>
                  <a:pt x="4505" y="1350"/>
                </a:lnTo>
                <a:lnTo>
                  <a:pt x="4506" y="1354"/>
                </a:lnTo>
                <a:lnTo>
                  <a:pt x="4505" y="1356"/>
                </a:lnTo>
                <a:lnTo>
                  <a:pt x="4505" y="1357"/>
                </a:lnTo>
                <a:lnTo>
                  <a:pt x="4504" y="1360"/>
                </a:lnTo>
                <a:lnTo>
                  <a:pt x="4501" y="1361"/>
                </a:lnTo>
                <a:lnTo>
                  <a:pt x="4499" y="1362"/>
                </a:lnTo>
                <a:lnTo>
                  <a:pt x="4495" y="1363"/>
                </a:lnTo>
                <a:lnTo>
                  <a:pt x="4488" y="1363"/>
                </a:lnTo>
                <a:lnTo>
                  <a:pt x="4479" y="1365"/>
                </a:lnTo>
                <a:lnTo>
                  <a:pt x="4409" y="1365"/>
                </a:lnTo>
                <a:lnTo>
                  <a:pt x="4401" y="1365"/>
                </a:lnTo>
                <a:lnTo>
                  <a:pt x="4397" y="1363"/>
                </a:lnTo>
                <a:lnTo>
                  <a:pt x="4392" y="1363"/>
                </a:lnTo>
                <a:lnTo>
                  <a:pt x="4389" y="1363"/>
                </a:lnTo>
                <a:lnTo>
                  <a:pt x="4385" y="1362"/>
                </a:lnTo>
                <a:lnTo>
                  <a:pt x="4384" y="1361"/>
                </a:lnTo>
                <a:lnTo>
                  <a:pt x="4383" y="1360"/>
                </a:lnTo>
                <a:lnTo>
                  <a:pt x="4383" y="1359"/>
                </a:lnTo>
                <a:lnTo>
                  <a:pt x="4382" y="1357"/>
                </a:lnTo>
                <a:lnTo>
                  <a:pt x="4382" y="1356"/>
                </a:lnTo>
                <a:lnTo>
                  <a:pt x="4380" y="1355"/>
                </a:lnTo>
                <a:lnTo>
                  <a:pt x="4380" y="1352"/>
                </a:lnTo>
                <a:lnTo>
                  <a:pt x="4382" y="1346"/>
                </a:lnTo>
                <a:lnTo>
                  <a:pt x="4383" y="1345"/>
                </a:lnTo>
                <a:lnTo>
                  <a:pt x="4383" y="1344"/>
                </a:lnTo>
                <a:lnTo>
                  <a:pt x="4385" y="1343"/>
                </a:lnTo>
                <a:lnTo>
                  <a:pt x="4395" y="1339"/>
                </a:lnTo>
                <a:lnTo>
                  <a:pt x="4396" y="1338"/>
                </a:lnTo>
                <a:lnTo>
                  <a:pt x="4400" y="1337"/>
                </a:lnTo>
                <a:lnTo>
                  <a:pt x="4403" y="1337"/>
                </a:lnTo>
                <a:lnTo>
                  <a:pt x="4406" y="1335"/>
                </a:lnTo>
                <a:lnTo>
                  <a:pt x="4407" y="1334"/>
                </a:lnTo>
                <a:lnTo>
                  <a:pt x="4409" y="1334"/>
                </a:lnTo>
                <a:lnTo>
                  <a:pt x="4411" y="1333"/>
                </a:lnTo>
                <a:lnTo>
                  <a:pt x="4414" y="1332"/>
                </a:lnTo>
                <a:lnTo>
                  <a:pt x="4415" y="1332"/>
                </a:lnTo>
                <a:lnTo>
                  <a:pt x="4418" y="1330"/>
                </a:lnTo>
                <a:lnTo>
                  <a:pt x="4421" y="1328"/>
                </a:lnTo>
                <a:lnTo>
                  <a:pt x="4421" y="1326"/>
                </a:lnTo>
                <a:lnTo>
                  <a:pt x="4423" y="1261"/>
                </a:lnTo>
                <a:lnTo>
                  <a:pt x="4423" y="1179"/>
                </a:lnTo>
                <a:lnTo>
                  <a:pt x="4423" y="1157"/>
                </a:lnTo>
                <a:lnTo>
                  <a:pt x="4423" y="1151"/>
                </a:lnTo>
                <a:lnTo>
                  <a:pt x="4421" y="1146"/>
                </a:lnTo>
                <a:lnTo>
                  <a:pt x="4420" y="1138"/>
                </a:lnTo>
                <a:lnTo>
                  <a:pt x="4419" y="1135"/>
                </a:lnTo>
                <a:lnTo>
                  <a:pt x="4418" y="1133"/>
                </a:lnTo>
                <a:lnTo>
                  <a:pt x="4417" y="1132"/>
                </a:lnTo>
                <a:lnTo>
                  <a:pt x="4415" y="1130"/>
                </a:lnTo>
                <a:lnTo>
                  <a:pt x="4413" y="1128"/>
                </a:lnTo>
                <a:lnTo>
                  <a:pt x="4412" y="1127"/>
                </a:lnTo>
                <a:lnTo>
                  <a:pt x="4409" y="1124"/>
                </a:lnTo>
                <a:lnTo>
                  <a:pt x="4407" y="1122"/>
                </a:lnTo>
                <a:lnTo>
                  <a:pt x="4406" y="1121"/>
                </a:lnTo>
                <a:lnTo>
                  <a:pt x="4402" y="1119"/>
                </a:lnTo>
                <a:lnTo>
                  <a:pt x="4400" y="1117"/>
                </a:lnTo>
                <a:lnTo>
                  <a:pt x="4396" y="1116"/>
                </a:lnTo>
                <a:lnTo>
                  <a:pt x="4394" y="1116"/>
                </a:lnTo>
                <a:lnTo>
                  <a:pt x="4392" y="1114"/>
                </a:lnTo>
                <a:lnTo>
                  <a:pt x="4391" y="1114"/>
                </a:lnTo>
                <a:lnTo>
                  <a:pt x="4389" y="1113"/>
                </a:lnTo>
                <a:lnTo>
                  <a:pt x="4386" y="1113"/>
                </a:lnTo>
                <a:lnTo>
                  <a:pt x="4384" y="1112"/>
                </a:lnTo>
                <a:lnTo>
                  <a:pt x="4379" y="1112"/>
                </a:lnTo>
                <a:lnTo>
                  <a:pt x="4371" y="1112"/>
                </a:lnTo>
                <a:lnTo>
                  <a:pt x="4367" y="1112"/>
                </a:lnTo>
                <a:lnTo>
                  <a:pt x="4363" y="1113"/>
                </a:lnTo>
                <a:lnTo>
                  <a:pt x="4362" y="1113"/>
                </a:lnTo>
                <a:lnTo>
                  <a:pt x="4360" y="1114"/>
                </a:lnTo>
                <a:lnTo>
                  <a:pt x="4354" y="1116"/>
                </a:lnTo>
                <a:lnTo>
                  <a:pt x="4350" y="1117"/>
                </a:lnTo>
                <a:lnTo>
                  <a:pt x="4346" y="1119"/>
                </a:lnTo>
                <a:lnTo>
                  <a:pt x="4344" y="1121"/>
                </a:lnTo>
                <a:lnTo>
                  <a:pt x="4342" y="1122"/>
                </a:lnTo>
                <a:lnTo>
                  <a:pt x="4339" y="1123"/>
                </a:lnTo>
                <a:lnTo>
                  <a:pt x="4338" y="1124"/>
                </a:lnTo>
                <a:lnTo>
                  <a:pt x="4337" y="1127"/>
                </a:lnTo>
                <a:lnTo>
                  <a:pt x="4334" y="1128"/>
                </a:lnTo>
                <a:lnTo>
                  <a:pt x="4330" y="1133"/>
                </a:lnTo>
                <a:lnTo>
                  <a:pt x="4325" y="1136"/>
                </a:lnTo>
                <a:lnTo>
                  <a:pt x="4322" y="1140"/>
                </a:lnTo>
                <a:lnTo>
                  <a:pt x="4321" y="1141"/>
                </a:lnTo>
                <a:lnTo>
                  <a:pt x="4320" y="1144"/>
                </a:lnTo>
                <a:lnTo>
                  <a:pt x="4319" y="1145"/>
                </a:lnTo>
                <a:lnTo>
                  <a:pt x="4319" y="1147"/>
                </a:lnTo>
                <a:lnTo>
                  <a:pt x="4316" y="1150"/>
                </a:lnTo>
                <a:lnTo>
                  <a:pt x="4315" y="1152"/>
                </a:lnTo>
                <a:lnTo>
                  <a:pt x="4315" y="1155"/>
                </a:lnTo>
                <a:lnTo>
                  <a:pt x="4314" y="1157"/>
                </a:lnTo>
                <a:lnTo>
                  <a:pt x="4313" y="1161"/>
                </a:lnTo>
                <a:lnTo>
                  <a:pt x="4311" y="1162"/>
                </a:lnTo>
                <a:lnTo>
                  <a:pt x="4311" y="1164"/>
                </a:lnTo>
                <a:lnTo>
                  <a:pt x="4310" y="1167"/>
                </a:lnTo>
                <a:lnTo>
                  <a:pt x="4310" y="1169"/>
                </a:lnTo>
                <a:lnTo>
                  <a:pt x="4309" y="1177"/>
                </a:lnTo>
                <a:lnTo>
                  <a:pt x="4308" y="1184"/>
                </a:lnTo>
                <a:lnTo>
                  <a:pt x="4308" y="1200"/>
                </a:lnTo>
                <a:lnTo>
                  <a:pt x="4308" y="1260"/>
                </a:lnTo>
                <a:lnTo>
                  <a:pt x="4308" y="1301"/>
                </a:lnTo>
                <a:lnTo>
                  <a:pt x="4308" y="1324"/>
                </a:lnTo>
                <a:lnTo>
                  <a:pt x="4309" y="1328"/>
                </a:lnTo>
                <a:lnTo>
                  <a:pt x="4311" y="1329"/>
                </a:lnTo>
                <a:lnTo>
                  <a:pt x="4314" y="1330"/>
                </a:lnTo>
                <a:lnTo>
                  <a:pt x="4320" y="1333"/>
                </a:lnTo>
                <a:lnTo>
                  <a:pt x="4324" y="1334"/>
                </a:lnTo>
                <a:lnTo>
                  <a:pt x="4325" y="1334"/>
                </a:lnTo>
                <a:lnTo>
                  <a:pt x="4327" y="1335"/>
                </a:lnTo>
                <a:lnTo>
                  <a:pt x="4328" y="1335"/>
                </a:lnTo>
                <a:lnTo>
                  <a:pt x="4333" y="1337"/>
                </a:lnTo>
                <a:lnTo>
                  <a:pt x="4334" y="1338"/>
                </a:lnTo>
                <a:lnTo>
                  <a:pt x="4338" y="1339"/>
                </a:lnTo>
                <a:lnTo>
                  <a:pt x="4344" y="1341"/>
                </a:lnTo>
                <a:lnTo>
                  <a:pt x="4348" y="1343"/>
                </a:lnTo>
                <a:lnTo>
                  <a:pt x="4348" y="1344"/>
                </a:lnTo>
                <a:lnTo>
                  <a:pt x="4349" y="1346"/>
                </a:lnTo>
                <a:lnTo>
                  <a:pt x="4350" y="1348"/>
                </a:lnTo>
                <a:lnTo>
                  <a:pt x="4350" y="1349"/>
                </a:lnTo>
                <a:lnTo>
                  <a:pt x="4350" y="1351"/>
                </a:lnTo>
                <a:lnTo>
                  <a:pt x="4350" y="1355"/>
                </a:lnTo>
                <a:lnTo>
                  <a:pt x="4349" y="1359"/>
                </a:lnTo>
                <a:lnTo>
                  <a:pt x="4346" y="1361"/>
                </a:lnTo>
                <a:lnTo>
                  <a:pt x="4345" y="1362"/>
                </a:lnTo>
                <a:lnTo>
                  <a:pt x="4343" y="1362"/>
                </a:lnTo>
                <a:lnTo>
                  <a:pt x="4338" y="1363"/>
                </a:lnTo>
                <a:lnTo>
                  <a:pt x="4332" y="1365"/>
                </a:lnTo>
                <a:lnTo>
                  <a:pt x="4319" y="1365"/>
                </a:lnTo>
                <a:lnTo>
                  <a:pt x="4262" y="1365"/>
                </a:lnTo>
                <a:lnTo>
                  <a:pt x="4246" y="1365"/>
                </a:lnTo>
                <a:lnTo>
                  <a:pt x="4241" y="1365"/>
                </a:lnTo>
                <a:lnTo>
                  <a:pt x="4238" y="1363"/>
                </a:lnTo>
                <a:lnTo>
                  <a:pt x="4232" y="1362"/>
                </a:lnTo>
                <a:lnTo>
                  <a:pt x="4227" y="1359"/>
                </a:lnTo>
                <a:lnTo>
                  <a:pt x="4227" y="1357"/>
                </a:lnTo>
                <a:lnTo>
                  <a:pt x="4226" y="1356"/>
                </a:lnTo>
                <a:lnTo>
                  <a:pt x="4226" y="1354"/>
                </a:lnTo>
                <a:lnTo>
                  <a:pt x="4226" y="1351"/>
                </a:lnTo>
                <a:lnTo>
                  <a:pt x="4226" y="1348"/>
                </a:lnTo>
                <a:lnTo>
                  <a:pt x="4228" y="1345"/>
                </a:lnTo>
                <a:lnTo>
                  <a:pt x="4229" y="1344"/>
                </a:lnTo>
                <a:lnTo>
                  <a:pt x="4232" y="1343"/>
                </a:lnTo>
                <a:lnTo>
                  <a:pt x="4237" y="1340"/>
                </a:lnTo>
                <a:lnTo>
                  <a:pt x="4244" y="1338"/>
                </a:lnTo>
                <a:lnTo>
                  <a:pt x="4247" y="1337"/>
                </a:lnTo>
                <a:lnTo>
                  <a:pt x="4256" y="1333"/>
                </a:lnTo>
                <a:lnTo>
                  <a:pt x="4263" y="1330"/>
                </a:lnTo>
                <a:lnTo>
                  <a:pt x="4266" y="1329"/>
                </a:lnTo>
                <a:lnTo>
                  <a:pt x="4267" y="1328"/>
                </a:lnTo>
                <a:lnTo>
                  <a:pt x="4267" y="1326"/>
                </a:lnTo>
                <a:lnTo>
                  <a:pt x="4268" y="1324"/>
                </a:lnTo>
                <a:lnTo>
                  <a:pt x="4268" y="1321"/>
                </a:lnTo>
                <a:lnTo>
                  <a:pt x="4268" y="1315"/>
                </a:lnTo>
                <a:lnTo>
                  <a:pt x="4268" y="1284"/>
                </a:lnTo>
                <a:lnTo>
                  <a:pt x="4268" y="1162"/>
                </a:lnTo>
                <a:lnTo>
                  <a:pt x="4268" y="1129"/>
                </a:lnTo>
                <a:lnTo>
                  <a:pt x="4268" y="1122"/>
                </a:lnTo>
                <a:lnTo>
                  <a:pt x="4268" y="1118"/>
                </a:lnTo>
                <a:lnTo>
                  <a:pt x="4267" y="1116"/>
                </a:lnTo>
                <a:lnTo>
                  <a:pt x="4266" y="1116"/>
                </a:lnTo>
                <a:lnTo>
                  <a:pt x="4263" y="1114"/>
                </a:lnTo>
                <a:lnTo>
                  <a:pt x="4259" y="1116"/>
                </a:lnTo>
                <a:lnTo>
                  <a:pt x="4237" y="1116"/>
                </a:lnTo>
                <a:lnTo>
                  <a:pt x="4233" y="1114"/>
                </a:lnTo>
                <a:lnTo>
                  <a:pt x="4230" y="1113"/>
                </a:lnTo>
                <a:lnTo>
                  <a:pt x="4228" y="1110"/>
                </a:lnTo>
                <a:lnTo>
                  <a:pt x="4227" y="1107"/>
                </a:lnTo>
                <a:lnTo>
                  <a:pt x="4227" y="1103"/>
                </a:lnTo>
                <a:lnTo>
                  <a:pt x="4227" y="1101"/>
                </a:lnTo>
                <a:lnTo>
                  <a:pt x="4232" y="1096"/>
                </a:lnTo>
                <a:lnTo>
                  <a:pt x="4233" y="1095"/>
                </a:lnTo>
                <a:lnTo>
                  <a:pt x="4234" y="1094"/>
                </a:lnTo>
                <a:lnTo>
                  <a:pt x="4237" y="1094"/>
                </a:lnTo>
                <a:lnTo>
                  <a:pt x="4241" y="1091"/>
                </a:lnTo>
                <a:lnTo>
                  <a:pt x="4243" y="1090"/>
                </a:lnTo>
                <a:lnTo>
                  <a:pt x="4246" y="1088"/>
                </a:lnTo>
                <a:lnTo>
                  <a:pt x="4247" y="1086"/>
                </a:lnTo>
                <a:lnTo>
                  <a:pt x="4250" y="1086"/>
                </a:lnTo>
                <a:lnTo>
                  <a:pt x="4252" y="1085"/>
                </a:lnTo>
                <a:lnTo>
                  <a:pt x="4255" y="1083"/>
                </a:lnTo>
                <a:lnTo>
                  <a:pt x="4257" y="1083"/>
                </a:lnTo>
                <a:lnTo>
                  <a:pt x="4259" y="1081"/>
                </a:lnTo>
                <a:lnTo>
                  <a:pt x="4261" y="1079"/>
                </a:lnTo>
                <a:lnTo>
                  <a:pt x="4263" y="1079"/>
                </a:lnTo>
                <a:lnTo>
                  <a:pt x="4266" y="1078"/>
                </a:lnTo>
                <a:lnTo>
                  <a:pt x="4267" y="1075"/>
                </a:lnTo>
                <a:lnTo>
                  <a:pt x="4269" y="1075"/>
                </a:lnTo>
                <a:lnTo>
                  <a:pt x="4272" y="1074"/>
                </a:lnTo>
                <a:lnTo>
                  <a:pt x="4274" y="1073"/>
                </a:lnTo>
                <a:lnTo>
                  <a:pt x="4275" y="1072"/>
                </a:lnTo>
                <a:lnTo>
                  <a:pt x="4278" y="1071"/>
                </a:lnTo>
                <a:lnTo>
                  <a:pt x="4280" y="1069"/>
                </a:lnTo>
                <a:lnTo>
                  <a:pt x="4282" y="1068"/>
                </a:lnTo>
                <a:lnTo>
                  <a:pt x="4285" y="1067"/>
                </a:lnTo>
                <a:lnTo>
                  <a:pt x="4286" y="1066"/>
                </a:lnTo>
                <a:lnTo>
                  <a:pt x="4288" y="1064"/>
                </a:lnTo>
                <a:lnTo>
                  <a:pt x="4290" y="1064"/>
                </a:lnTo>
                <a:lnTo>
                  <a:pt x="4292" y="1063"/>
                </a:lnTo>
                <a:lnTo>
                  <a:pt x="4295" y="1063"/>
                </a:lnTo>
                <a:lnTo>
                  <a:pt x="4296" y="1062"/>
                </a:lnTo>
                <a:lnTo>
                  <a:pt x="4297" y="1062"/>
                </a:lnTo>
                <a:close/>
                <a:moveTo>
                  <a:pt x="4615" y="1075"/>
                </a:moveTo>
                <a:lnTo>
                  <a:pt x="4685" y="1075"/>
                </a:lnTo>
                <a:lnTo>
                  <a:pt x="4684" y="1078"/>
                </a:lnTo>
                <a:lnTo>
                  <a:pt x="4684" y="1080"/>
                </a:lnTo>
                <a:lnTo>
                  <a:pt x="4683" y="1083"/>
                </a:lnTo>
                <a:lnTo>
                  <a:pt x="4683" y="1085"/>
                </a:lnTo>
                <a:lnTo>
                  <a:pt x="4681" y="1088"/>
                </a:lnTo>
                <a:lnTo>
                  <a:pt x="4681" y="1089"/>
                </a:lnTo>
                <a:lnTo>
                  <a:pt x="4680" y="1095"/>
                </a:lnTo>
                <a:lnTo>
                  <a:pt x="4679" y="1100"/>
                </a:lnTo>
                <a:lnTo>
                  <a:pt x="4675" y="1112"/>
                </a:lnTo>
                <a:lnTo>
                  <a:pt x="4615" y="1112"/>
                </a:lnTo>
                <a:lnTo>
                  <a:pt x="4615" y="1261"/>
                </a:lnTo>
                <a:lnTo>
                  <a:pt x="4615" y="1295"/>
                </a:lnTo>
                <a:lnTo>
                  <a:pt x="4615" y="1304"/>
                </a:lnTo>
                <a:lnTo>
                  <a:pt x="4615" y="1307"/>
                </a:lnTo>
                <a:lnTo>
                  <a:pt x="4616" y="1311"/>
                </a:lnTo>
                <a:lnTo>
                  <a:pt x="4616" y="1313"/>
                </a:lnTo>
                <a:lnTo>
                  <a:pt x="4617" y="1317"/>
                </a:lnTo>
                <a:lnTo>
                  <a:pt x="4618" y="1321"/>
                </a:lnTo>
                <a:lnTo>
                  <a:pt x="4621" y="1323"/>
                </a:lnTo>
                <a:lnTo>
                  <a:pt x="4623" y="1326"/>
                </a:lnTo>
                <a:lnTo>
                  <a:pt x="4624" y="1328"/>
                </a:lnTo>
                <a:lnTo>
                  <a:pt x="4627" y="1329"/>
                </a:lnTo>
                <a:lnTo>
                  <a:pt x="4637" y="1332"/>
                </a:lnTo>
                <a:lnTo>
                  <a:pt x="4641" y="1332"/>
                </a:lnTo>
                <a:lnTo>
                  <a:pt x="4655" y="1332"/>
                </a:lnTo>
                <a:lnTo>
                  <a:pt x="4660" y="1330"/>
                </a:lnTo>
                <a:lnTo>
                  <a:pt x="4678" y="1323"/>
                </a:lnTo>
                <a:lnTo>
                  <a:pt x="4683" y="1322"/>
                </a:lnTo>
                <a:lnTo>
                  <a:pt x="4687" y="1322"/>
                </a:lnTo>
                <a:lnTo>
                  <a:pt x="4692" y="1324"/>
                </a:lnTo>
                <a:lnTo>
                  <a:pt x="4696" y="1327"/>
                </a:lnTo>
                <a:lnTo>
                  <a:pt x="4696" y="1328"/>
                </a:lnTo>
                <a:lnTo>
                  <a:pt x="4697" y="1332"/>
                </a:lnTo>
                <a:lnTo>
                  <a:pt x="4697" y="1333"/>
                </a:lnTo>
                <a:lnTo>
                  <a:pt x="4698" y="1337"/>
                </a:lnTo>
                <a:lnTo>
                  <a:pt x="4697" y="1339"/>
                </a:lnTo>
                <a:lnTo>
                  <a:pt x="4697" y="1340"/>
                </a:lnTo>
                <a:lnTo>
                  <a:pt x="4696" y="1343"/>
                </a:lnTo>
                <a:lnTo>
                  <a:pt x="4695" y="1345"/>
                </a:lnTo>
                <a:lnTo>
                  <a:pt x="4692" y="1348"/>
                </a:lnTo>
                <a:lnTo>
                  <a:pt x="4687" y="1351"/>
                </a:lnTo>
                <a:lnTo>
                  <a:pt x="4681" y="1356"/>
                </a:lnTo>
                <a:lnTo>
                  <a:pt x="4673" y="1360"/>
                </a:lnTo>
                <a:lnTo>
                  <a:pt x="4657" y="1366"/>
                </a:lnTo>
                <a:lnTo>
                  <a:pt x="4654" y="1366"/>
                </a:lnTo>
                <a:lnTo>
                  <a:pt x="4652" y="1366"/>
                </a:lnTo>
                <a:lnTo>
                  <a:pt x="4649" y="1367"/>
                </a:lnTo>
                <a:lnTo>
                  <a:pt x="4644" y="1367"/>
                </a:lnTo>
                <a:lnTo>
                  <a:pt x="4639" y="1368"/>
                </a:lnTo>
                <a:lnTo>
                  <a:pt x="4633" y="1368"/>
                </a:lnTo>
                <a:lnTo>
                  <a:pt x="4626" y="1368"/>
                </a:lnTo>
                <a:lnTo>
                  <a:pt x="4621" y="1367"/>
                </a:lnTo>
                <a:lnTo>
                  <a:pt x="4618" y="1367"/>
                </a:lnTo>
                <a:lnTo>
                  <a:pt x="4616" y="1367"/>
                </a:lnTo>
                <a:lnTo>
                  <a:pt x="4614" y="1366"/>
                </a:lnTo>
                <a:lnTo>
                  <a:pt x="4610" y="1366"/>
                </a:lnTo>
                <a:lnTo>
                  <a:pt x="4608" y="1365"/>
                </a:lnTo>
                <a:lnTo>
                  <a:pt x="4604" y="1362"/>
                </a:lnTo>
                <a:lnTo>
                  <a:pt x="4600" y="1361"/>
                </a:lnTo>
                <a:lnTo>
                  <a:pt x="4598" y="1360"/>
                </a:lnTo>
                <a:lnTo>
                  <a:pt x="4597" y="1359"/>
                </a:lnTo>
                <a:lnTo>
                  <a:pt x="4594" y="1357"/>
                </a:lnTo>
                <a:lnTo>
                  <a:pt x="4594" y="1355"/>
                </a:lnTo>
                <a:lnTo>
                  <a:pt x="4589" y="1351"/>
                </a:lnTo>
                <a:lnTo>
                  <a:pt x="4586" y="1349"/>
                </a:lnTo>
                <a:lnTo>
                  <a:pt x="4583" y="1346"/>
                </a:lnTo>
                <a:lnTo>
                  <a:pt x="4582" y="1344"/>
                </a:lnTo>
                <a:lnTo>
                  <a:pt x="4581" y="1343"/>
                </a:lnTo>
                <a:lnTo>
                  <a:pt x="4581" y="1340"/>
                </a:lnTo>
                <a:lnTo>
                  <a:pt x="4579" y="1335"/>
                </a:lnTo>
                <a:lnTo>
                  <a:pt x="4579" y="1334"/>
                </a:lnTo>
                <a:lnTo>
                  <a:pt x="4577" y="1330"/>
                </a:lnTo>
                <a:lnTo>
                  <a:pt x="4576" y="1328"/>
                </a:lnTo>
                <a:lnTo>
                  <a:pt x="4576" y="1326"/>
                </a:lnTo>
                <a:lnTo>
                  <a:pt x="4575" y="1323"/>
                </a:lnTo>
                <a:lnTo>
                  <a:pt x="4575" y="1319"/>
                </a:lnTo>
                <a:lnTo>
                  <a:pt x="4574" y="1269"/>
                </a:lnTo>
                <a:lnTo>
                  <a:pt x="4574" y="1112"/>
                </a:lnTo>
                <a:lnTo>
                  <a:pt x="4563" y="1112"/>
                </a:lnTo>
                <a:lnTo>
                  <a:pt x="4552" y="1112"/>
                </a:lnTo>
                <a:lnTo>
                  <a:pt x="4546" y="1111"/>
                </a:lnTo>
                <a:lnTo>
                  <a:pt x="4542" y="1110"/>
                </a:lnTo>
                <a:lnTo>
                  <a:pt x="4539" y="1107"/>
                </a:lnTo>
                <a:lnTo>
                  <a:pt x="4537" y="1106"/>
                </a:lnTo>
                <a:lnTo>
                  <a:pt x="4536" y="1105"/>
                </a:lnTo>
                <a:lnTo>
                  <a:pt x="4536" y="1103"/>
                </a:lnTo>
                <a:lnTo>
                  <a:pt x="4535" y="1101"/>
                </a:lnTo>
                <a:lnTo>
                  <a:pt x="4535" y="1096"/>
                </a:lnTo>
                <a:lnTo>
                  <a:pt x="4536" y="1091"/>
                </a:lnTo>
                <a:lnTo>
                  <a:pt x="4537" y="1088"/>
                </a:lnTo>
                <a:lnTo>
                  <a:pt x="4545" y="1083"/>
                </a:lnTo>
                <a:lnTo>
                  <a:pt x="4548" y="1083"/>
                </a:lnTo>
                <a:lnTo>
                  <a:pt x="4552" y="1080"/>
                </a:lnTo>
                <a:lnTo>
                  <a:pt x="4556" y="1079"/>
                </a:lnTo>
                <a:lnTo>
                  <a:pt x="4563" y="1077"/>
                </a:lnTo>
                <a:lnTo>
                  <a:pt x="4565" y="1075"/>
                </a:lnTo>
                <a:lnTo>
                  <a:pt x="4569" y="1074"/>
                </a:lnTo>
                <a:lnTo>
                  <a:pt x="4571" y="1073"/>
                </a:lnTo>
                <a:lnTo>
                  <a:pt x="4575" y="1069"/>
                </a:lnTo>
                <a:lnTo>
                  <a:pt x="4576" y="1068"/>
                </a:lnTo>
                <a:lnTo>
                  <a:pt x="4577" y="1066"/>
                </a:lnTo>
                <a:lnTo>
                  <a:pt x="4579" y="1063"/>
                </a:lnTo>
                <a:lnTo>
                  <a:pt x="4580" y="1060"/>
                </a:lnTo>
                <a:lnTo>
                  <a:pt x="4580" y="1058"/>
                </a:lnTo>
                <a:lnTo>
                  <a:pt x="4581" y="1055"/>
                </a:lnTo>
                <a:lnTo>
                  <a:pt x="4581" y="1051"/>
                </a:lnTo>
                <a:lnTo>
                  <a:pt x="4582" y="1045"/>
                </a:lnTo>
                <a:lnTo>
                  <a:pt x="4583" y="1030"/>
                </a:lnTo>
                <a:lnTo>
                  <a:pt x="4583" y="1027"/>
                </a:lnTo>
                <a:lnTo>
                  <a:pt x="4585" y="1024"/>
                </a:lnTo>
                <a:lnTo>
                  <a:pt x="4585" y="1020"/>
                </a:lnTo>
                <a:lnTo>
                  <a:pt x="4586" y="1019"/>
                </a:lnTo>
                <a:lnTo>
                  <a:pt x="4586" y="1017"/>
                </a:lnTo>
                <a:lnTo>
                  <a:pt x="4587" y="1016"/>
                </a:lnTo>
                <a:lnTo>
                  <a:pt x="4588" y="1013"/>
                </a:lnTo>
                <a:lnTo>
                  <a:pt x="4591" y="1011"/>
                </a:lnTo>
                <a:lnTo>
                  <a:pt x="4592" y="1008"/>
                </a:lnTo>
                <a:lnTo>
                  <a:pt x="4594" y="1007"/>
                </a:lnTo>
                <a:lnTo>
                  <a:pt x="4595" y="1007"/>
                </a:lnTo>
                <a:lnTo>
                  <a:pt x="4603" y="1006"/>
                </a:lnTo>
                <a:lnTo>
                  <a:pt x="4606" y="1007"/>
                </a:lnTo>
                <a:lnTo>
                  <a:pt x="4608" y="1008"/>
                </a:lnTo>
                <a:lnTo>
                  <a:pt x="4610" y="1011"/>
                </a:lnTo>
                <a:lnTo>
                  <a:pt x="4611" y="1012"/>
                </a:lnTo>
                <a:lnTo>
                  <a:pt x="4612" y="1014"/>
                </a:lnTo>
                <a:lnTo>
                  <a:pt x="4612" y="1016"/>
                </a:lnTo>
                <a:lnTo>
                  <a:pt x="4614" y="1019"/>
                </a:lnTo>
                <a:lnTo>
                  <a:pt x="4615" y="1024"/>
                </a:lnTo>
                <a:lnTo>
                  <a:pt x="4615" y="1034"/>
                </a:lnTo>
                <a:lnTo>
                  <a:pt x="4615" y="1075"/>
                </a:lnTo>
                <a:close/>
                <a:moveTo>
                  <a:pt x="3844" y="1075"/>
                </a:moveTo>
                <a:lnTo>
                  <a:pt x="3914" y="1075"/>
                </a:lnTo>
                <a:lnTo>
                  <a:pt x="3904" y="1112"/>
                </a:lnTo>
                <a:lnTo>
                  <a:pt x="3844" y="1112"/>
                </a:lnTo>
                <a:lnTo>
                  <a:pt x="3844" y="1268"/>
                </a:lnTo>
                <a:lnTo>
                  <a:pt x="3844" y="1293"/>
                </a:lnTo>
                <a:lnTo>
                  <a:pt x="3844" y="1300"/>
                </a:lnTo>
                <a:lnTo>
                  <a:pt x="3844" y="1306"/>
                </a:lnTo>
                <a:lnTo>
                  <a:pt x="3845" y="1313"/>
                </a:lnTo>
                <a:lnTo>
                  <a:pt x="3846" y="1317"/>
                </a:lnTo>
                <a:lnTo>
                  <a:pt x="3847" y="1321"/>
                </a:lnTo>
                <a:lnTo>
                  <a:pt x="3850" y="1322"/>
                </a:lnTo>
                <a:lnTo>
                  <a:pt x="3852" y="1324"/>
                </a:lnTo>
                <a:lnTo>
                  <a:pt x="3853" y="1327"/>
                </a:lnTo>
                <a:lnTo>
                  <a:pt x="3857" y="1329"/>
                </a:lnTo>
                <a:lnTo>
                  <a:pt x="3862" y="1330"/>
                </a:lnTo>
                <a:lnTo>
                  <a:pt x="3867" y="1332"/>
                </a:lnTo>
                <a:lnTo>
                  <a:pt x="3873" y="1332"/>
                </a:lnTo>
                <a:lnTo>
                  <a:pt x="3880" y="1332"/>
                </a:lnTo>
                <a:lnTo>
                  <a:pt x="3884" y="1332"/>
                </a:lnTo>
                <a:lnTo>
                  <a:pt x="3885" y="1330"/>
                </a:lnTo>
                <a:lnTo>
                  <a:pt x="3887" y="1330"/>
                </a:lnTo>
                <a:lnTo>
                  <a:pt x="3899" y="1326"/>
                </a:lnTo>
                <a:lnTo>
                  <a:pt x="3910" y="1322"/>
                </a:lnTo>
                <a:lnTo>
                  <a:pt x="3914" y="1322"/>
                </a:lnTo>
                <a:lnTo>
                  <a:pt x="3916" y="1322"/>
                </a:lnTo>
                <a:lnTo>
                  <a:pt x="3921" y="1323"/>
                </a:lnTo>
                <a:lnTo>
                  <a:pt x="3925" y="1327"/>
                </a:lnTo>
                <a:lnTo>
                  <a:pt x="3926" y="1329"/>
                </a:lnTo>
                <a:lnTo>
                  <a:pt x="3926" y="1330"/>
                </a:lnTo>
                <a:lnTo>
                  <a:pt x="3927" y="1333"/>
                </a:lnTo>
                <a:lnTo>
                  <a:pt x="3927" y="1334"/>
                </a:lnTo>
                <a:lnTo>
                  <a:pt x="3927" y="1337"/>
                </a:lnTo>
                <a:lnTo>
                  <a:pt x="3926" y="1340"/>
                </a:lnTo>
                <a:lnTo>
                  <a:pt x="3925" y="1343"/>
                </a:lnTo>
                <a:lnTo>
                  <a:pt x="3922" y="1346"/>
                </a:lnTo>
                <a:lnTo>
                  <a:pt x="3919" y="1350"/>
                </a:lnTo>
                <a:lnTo>
                  <a:pt x="3916" y="1351"/>
                </a:lnTo>
                <a:lnTo>
                  <a:pt x="3915" y="1352"/>
                </a:lnTo>
                <a:lnTo>
                  <a:pt x="3913" y="1354"/>
                </a:lnTo>
                <a:lnTo>
                  <a:pt x="3911" y="1355"/>
                </a:lnTo>
                <a:lnTo>
                  <a:pt x="3909" y="1356"/>
                </a:lnTo>
                <a:lnTo>
                  <a:pt x="3907" y="1357"/>
                </a:lnTo>
                <a:lnTo>
                  <a:pt x="3904" y="1359"/>
                </a:lnTo>
                <a:lnTo>
                  <a:pt x="3902" y="1360"/>
                </a:lnTo>
                <a:lnTo>
                  <a:pt x="3899" y="1361"/>
                </a:lnTo>
                <a:lnTo>
                  <a:pt x="3897" y="1362"/>
                </a:lnTo>
                <a:lnTo>
                  <a:pt x="3891" y="1363"/>
                </a:lnTo>
                <a:lnTo>
                  <a:pt x="3890" y="1365"/>
                </a:lnTo>
                <a:lnTo>
                  <a:pt x="3887" y="1365"/>
                </a:lnTo>
                <a:lnTo>
                  <a:pt x="3885" y="1366"/>
                </a:lnTo>
                <a:lnTo>
                  <a:pt x="3882" y="1366"/>
                </a:lnTo>
                <a:lnTo>
                  <a:pt x="3871" y="1367"/>
                </a:lnTo>
                <a:lnTo>
                  <a:pt x="3857" y="1368"/>
                </a:lnTo>
                <a:lnTo>
                  <a:pt x="3851" y="1368"/>
                </a:lnTo>
                <a:lnTo>
                  <a:pt x="3836" y="1365"/>
                </a:lnTo>
                <a:lnTo>
                  <a:pt x="3833" y="1362"/>
                </a:lnTo>
                <a:lnTo>
                  <a:pt x="3828" y="1360"/>
                </a:lnTo>
                <a:lnTo>
                  <a:pt x="3827" y="1359"/>
                </a:lnTo>
                <a:lnTo>
                  <a:pt x="3826" y="1357"/>
                </a:lnTo>
                <a:lnTo>
                  <a:pt x="3824" y="1356"/>
                </a:lnTo>
                <a:lnTo>
                  <a:pt x="3820" y="1351"/>
                </a:lnTo>
                <a:lnTo>
                  <a:pt x="3813" y="1348"/>
                </a:lnTo>
                <a:lnTo>
                  <a:pt x="3812" y="1345"/>
                </a:lnTo>
                <a:lnTo>
                  <a:pt x="3811" y="1343"/>
                </a:lnTo>
                <a:lnTo>
                  <a:pt x="3810" y="1339"/>
                </a:lnTo>
                <a:lnTo>
                  <a:pt x="3809" y="1337"/>
                </a:lnTo>
                <a:lnTo>
                  <a:pt x="3806" y="1332"/>
                </a:lnTo>
                <a:lnTo>
                  <a:pt x="3806" y="1330"/>
                </a:lnTo>
                <a:lnTo>
                  <a:pt x="3805" y="1328"/>
                </a:lnTo>
                <a:lnTo>
                  <a:pt x="3805" y="1326"/>
                </a:lnTo>
                <a:lnTo>
                  <a:pt x="3804" y="1322"/>
                </a:lnTo>
                <a:lnTo>
                  <a:pt x="3803" y="1306"/>
                </a:lnTo>
                <a:lnTo>
                  <a:pt x="3803" y="1276"/>
                </a:lnTo>
                <a:lnTo>
                  <a:pt x="3803" y="1112"/>
                </a:lnTo>
                <a:lnTo>
                  <a:pt x="3786" y="1112"/>
                </a:lnTo>
                <a:lnTo>
                  <a:pt x="3777" y="1112"/>
                </a:lnTo>
                <a:lnTo>
                  <a:pt x="3774" y="1111"/>
                </a:lnTo>
                <a:lnTo>
                  <a:pt x="3771" y="1110"/>
                </a:lnTo>
                <a:lnTo>
                  <a:pt x="3769" y="1108"/>
                </a:lnTo>
                <a:lnTo>
                  <a:pt x="3768" y="1107"/>
                </a:lnTo>
                <a:lnTo>
                  <a:pt x="3768" y="1106"/>
                </a:lnTo>
                <a:lnTo>
                  <a:pt x="3765" y="1105"/>
                </a:lnTo>
                <a:lnTo>
                  <a:pt x="3765" y="1101"/>
                </a:lnTo>
                <a:lnTo>
                  <a:pt x="3764" y="1099"/>
                </a:lnTo>
                <a:lnTo>
                  <a:pt x="3764" y="1096"/>
                </a:lnTo>
                <a:lnTo>
                  <a:pt x="3765" y="1091"/>
                </a:lnTo>
                <a:lnTo>
                  <a:pt x="3766" y="1090"/>
                </a:lnTo>
                <a:lnTo>
                  <a:pt x="3768" y="1088"/>
                </a:lnTo>
                <a:lnTo>
                  <a:pt x="3770" y="1085"/>
                </a:lnTo>
                <a:lnTo>
                  <a:pt x="3771" y="1084"/>
                </a:lnTo>
                <a:lnTo>
                  <a:pt x="3775" y="1083"/>
                </a:lnTo>
                <a:lnTo>
                  <a:pt x="3778" y="1081"/>
                </a:lnTo>
                <a:lnTo>
                  <a:pt x="3782" y="1080"/>
                </a:lnTo>
                <a:lnTo>
                  <a:pt x="3784" y="1079"/>
                </a:lnTo>
                <a:lnTo>
                  <a:pt x="3787" y="1078"/>
                </a:lnTo>
                <a:lnTo>
                  <a:pt x="3793" y="1077"/>
                </a:lnTo>
                <a:lnTo>
                  <a:pt x="3800" y="1073"/>
                </a:lnTo>
                <a:lnTo>
                  <a:pt x="3801" y="1073"/>
                </a:lnTo>
                <a:lnTo>
                  <a:pt x="3805" y="1069"/>
                </a:lnTo>
                <a:lnTo>
                  <a:pt x="3806" y="1067"/>
                </a:lnTo>
                <a:lnTo>
                  <a:pt x="3807" y="1063"/>
                </a:lnTo>
                <a:lnTo>
                  <a:pt x="3810" y="1058"/>
                </a:lnTo>
                <a:lnTo>
                  <a:pt x="3810" y="1056"/>
                </a:lnTo>
                <a:lnTo>
                  <a:pt x="3811" y="1052"/>
                </a:lnTo>
                <a:lnTo>
                  <a:pt x="3811" y="1046"/>
                </a:lnTo>
                <a:lnTo>
                  <a:pt x="3811" y="1039"/>
                </a:lnTo>
                <a:lnTo>
                  <a:pt x="3812" y="1031"/>
                </a:lnTo>
                <a:lnTo>
                  <a:pt x="3812" y="1028"/>
                </a:lnTo>
                <a:lnTo>
                  <a:pt x="3813" y="1024"/>
                </a:lnTo>
                <a:lnTo>
                  <a:pt x="3815" y="1019"/>
                </a:lnTo>
                <a:lnTo>
                  <a:pt x="3816" y="1016"/>
                </a:lnTo>
                <a:lnTo>
                  <a:pt x="3817" y="1013"/>
                </a:lnTo>
                <a:lnTo>
                  <a:pt x="3818" y="1012"/>
                </a:lnTo>
                <a:lnTo>
                  <a:pt x="3823" y="1007"/>
                </a:lnTo>
                <a:lnTo>
                  <a:pt x="3826" y="1006"/>
                </a:lnTo>
                <a:lnTo>
                  <a:pt x="3828" y="1006"/>
                </a:lnTo>
                <a:lnTo>
                  <a:pt x="3832" y="1006"/>
                </a:lnTo>
                <a:lnTo>
                  <a:pt x="3835" y="1007"/>
                </a:lnTo>
                <a:lnTo>
                  <a:pt x="3836" y="1007"/>
                </a:lnTo>
                <a:lnTo>
                  <a:pt x="3839" y="1011"/>
                </a:lnTo>
                <a:lnTo>
                  <a:pt x="3841" y="1012"/>
                </a:lnTo>
                <a:lnTo>
                  <a:pt x="3842" y="1014"/>
                </a:lnTo>
                <a:lnTo>
                  <a:pt x="3842" y="1017"/>
                </a:lnTo>
                <a:lnTo>
                  <a:pt x="3844" y="1020"/>
                </a:lnTo>
                <a:lnTo>
                  <a:pt x="3844" y="1027"/>
                </a:lnTo>
                <a:lnTo>
                  <a:pt x="3844" y="1034"/>
                </a:lnTo>
                <a:lnTo>
                  <a:pt x="3844" y="1075"/>
                </a:lnTo>
                <a:close/>
                <a:moveTo>
                  <a:pt x="1020" y="1075"/>
                </a:moveTo>
                <a:lnTo>
                  <a:pt x="1090" y="1075"/>
                </a:lnTo>
                <a:lnTo>
                  <a:pt x="1081" y="1112"/>
                </a:lnTo>
                <a:lnTo>
                  <a:pt x="1020" y="1112"/>
                </a:lnTo>
                <a:lnTo>
                  <a:pt x="1020" y="1249"/>
                </a:lnTo>
                <a:lnTo>
                  <a:pt x="1020" y="1290"/>
                </a:lnTo>
                <a:lnTo>
                  <a:pt x="1020" y="1310"/>
                </a:lnTo>
                <a:lnTo>
                  <a:pt x="1024" y="1321"/>
                </a:lnTo>
                <a:lnTo>
                  <a:pt x="1025" y="1322"/>
                </a:lnTo>
                <a:lnTo>
                  <a:pt x="1026" y="1324"/>
                </a:lnTo>
                <a:lnTo>
                  <a:pt x="1027" y="1326"/>
                </a:lnTo>
                <a:lnTo>
                  <a:pt x="1029" y="1326"/>
                </a:lnTo>
                <a:lnTo>
                  <a:pt x="1030" y="1327"/>
                </a:lnTo>
                <a:lnTo>
                  <a:pt x="1035" y="1329"/>
                </a:lnTo>
                <a:lnTo>
                  <a:pt x="1037" y="1330"/>
                </a:lnTo>
                <a:lnTo>
                  <a:pt x="1038" y="1330"/>
                </a:lnTo>
                <a:lnTo>
                  <a:pt x="1041" y="1332"/>
                </a:lnTo>
                <a:lnTo>
                  <a:pt x="1047" y="1332"/>
                </a:lnTo>
                <a:lnTo>
                  <a:pt x="1049" y="1333"/>
                </a:lnTo>
                <a:lnTo>
                  <a:pt x="1053" y="1333"/>
                </a:lnTo>
                <a:lnTo>
                  <a:pt x="1060" y="1332"/>
                </a:lnTo>
                <a:lnTo>
                  <a:pt x="1065" y="1330"/>
                </a:lnTo>
                <a:lnTo>
                  <a:pt x="1066" y="1329"/>
                </a:lnTo>
                <a:lnTo>
                  <a:pt x="1068" y="1329"/>
                </a:lnTo>
                <a:lnTo>
                  <a:pt x="1070" y="1328"/>
                </a:lnTo>
                <a:lnTo>
                  <a:pt x="1073" y="1327"/>
                </a:lnTo>
                <a:lnTo>
                  <a:pt x="1078" y="1326"/>
                </a:lnTo>
                <a:lnTo>
                  <a:pt x="1081" y="1324"/>
                </a:lnTo>
                <a:lnTo>
                  <a:pt x="1083" y="1323"/>
                </a:lnTo>
                <a:lnTo>
                  <a:pt x="1084" y="1323"/>
                </a:lnTo>
                <a:lnTo>
                  <a:pt x="1089" y="1322"/>
                </a:lnTo>
                <a:lnTo>
                  <a:pt x="1091" y="1322"/>
                </a:lnTo>
                <a:lnTo>
                  <a:pt x="1099" y="1324"/>
                </a:lnTo>
                <a:lnTo>
                  <a:pt x="1100" y="1327"/>
                </a:lnTo>
                <a:lnTo>
                  <a:pt x="1102" y="1333"/>
                </a:lnTo>
                <a:lnTo>
                  <a:pt x="1104" y="1335"/>
                </a:lnTo>
                <a:lnTo>
                  <a:pt x="1104" y="1338"/>
                </a:lnTo>
                <a:lnTo>
                  <a:pt x="1101" y="1341"/>
                </a:lnTo>
                <a:lnTo>
                  <a:pt x="1100" y="1344"/>
                </a:lnTo>
                <a:lnTo>
                  <a:pt x="1099" y="1345"/>
                </a:lnTo>
                <a:lnTo>
                  <a:pt x="1098" y="1348"/>
                </a:lnTo>
                <a:lnTo>
                  <a:pt x="1095" y="1350"/>
                </a:lnTo>
                <a:lnTo>
                  <a:pt x="1093" y="1352"/>
                </a:lnTo>
                <a:lnTo>
                  <a:pt x="1090" y="1354"/>
                </a:lnTo>
                <a:lnTo>
                  <a:pt x="1088" y="1355"/>
                </a:lnTo>
                <a:lnTo>
                  <a:pt x="1084" y="1356"/>
                </a:lnTo>
                <a:lnTo>
                  <a:pt x="1079" y="1360"/>
                </a:lnTo>
                <a:lnTo>
                  <a:pt x="1077" y="1361"/>
                </a:lnTo>
                <a:lnTo>
                  <a:pt x="1073" y="1362"/>
                </a:lnTo>
                <a:lnTo>
                  <a:pt x="1056" y="1367"/>
                </a:lnTo>
                <a:lnTo>
                  <a:pt x="1054" y="1367"/>
                </a:lnTo>
                <a:lnTo>
                  <a:pt x="1050" y="1367"/>
                </a:lnTo>
                <a:lnTo>
                  <a:pt x="1044" y="1368"/>
                </a:lnTo>
                <a:lnTo>
                  <a:pt x="1041" y="1368"/>
                </a:lnTo>
                <a:lnTo>
                  <a:pt x="1037" y="1370"/>
                </a:lnTo>
                <a:lnTo>
                  <a:pt x="1033" y="1368"/>
                </a:lnTo>
                <a:lnTo>
                  <a:pt x="1030" y="1368"/>
                </a:lnTo>
                <a:lnTo>
                  <a:pt x="1026" y="1368"/>
                </a:lnTo>
                <a:lnTo>
                  <a:pt x="1021" y="1367"/>
                </a:lnTo>
                <a:lnTo>
                  <a:pt x="1018" y="1366"/>
                </a:lnTo>
                <a:lnTo>
                  <a:pt x="1014" y="1365"/>
                </a:lnTo>
                <a:lnTo>
                  <a:pt x="1012" y="1363"/>
                </a:lnTo>
                <a:lnTo>
                  <a:pt x="1009" y="1362"/>
                </a:lnTo>
                <a:lnTo>
                  <a:pt x="1007" y="1361"/>
                </a:lnTo>
                <a:lnTo>
                  <a:pt x="1003" y="1360"/>
                </a:lnTo>
                <a:lnTo>
                  <a:pt x="1002" y="1359"/>
                </a:lnTo>
                <a:lnTo>
                  <a:pt x="1001" y="1356"/>
                </a:lnTo>
                <a:lnTo>
                  <a:pt x="997" y="1354"/>
                </a:lnTo>
                <a:lnTo>
                  <a:pt x="996" y="1352"/>
                </a:lnTo>
                <a:lnTo>
                  <a:pt x="992" y="1350"/>
                </a:lnTo>
                <a:lnTo>
                  <a:pt x="990" y="1346"/>
                </a:lnTo>
                <a:lnTo>
                  <a:pt x="989" y="1345"/>
                </a:lnTo>
                <a:lnTo>
                  <a:pt x="988" y="1343"/>
                </a:lnTo>
                <a:lnTo>
                  <a:pt x="986" y="1340"/>
                </a:lnTo>
                <a:lnTo>
                  <a:pt x="984" y="1335"/>
                </a:lnTo>
                <a:lnTo>
                  <a:pt x="983" y="1332"/>
                </a:lnTo>
                <a:lnTo>
                  <a:pt x="983" y="1330"/>
                </a:lnTo>
                <a:lnTo>
                  <a:pt x="981" y="1328"/>
                </a:lnTo>
                <a:lnTo>
                  <a:pt x="981" y="1326"/>
                </a:lnTo>
                <a:lnTo>
                  <a:pt x="980" y="1322"/>
                </a:lnTo>
                <a:lnTo>
                  <a:pt x="979" y="1306"/>
                </a:lnTo>
                <a:lnTo>
                  <a:pt x="979" y="1274"/>
                </a:lnTo>
                <a:lnTo>
                  <a:pt x="979" y="1112"/>
                </a:lnTo>
                <a:lnTo>
                  <a:pt x="968" y="1112"/>
                </a:lnTo>
                <a:lnTo>
                  <a:pt x="962" y="1112"/>
                </a:lnTo>
                <a:lnTo>
                  <a:pt x="956" y="1112"/>
                </a:lnTo>
                <a:lnTo>
                  <a:pt x="950" y="1111"/>
                </a:lnTo>
                <a:lnTo>
                  <a:pt x="946" y="1110"/>
                </a:lnTo>
                <a:lnTo>
                  <a:pt x="944" y="1108"/>
                </a:lnTo>
                <a:lnTo>
                  <a:pt x="943" y="1106"/>
                </a:lnTo>
                <a:lnTo>
                  <a:pt x="942" y="1105"/>
                </a:lnTo>
                <a:lnTo>
                  <a:pt x="942" y="1102"/>
                </a:lnTo>
                <a:lnTo>
                  <a:pt x="940" y="1101"/>
                </a:lnTo>
                <a:lnTo>
                  <a:pt x="940" y="1099"/>
                </a:lnTo>
                <a:lnTo>
                  <a:pt x="940" y="1097"/>
                </a:lnTo>
                <a:lnTo>
                  <a:pt x="942" y="1094"/>
                </a:lnTo>
                <a:lnTo>
                  <a:pt x="943" y="1090"/>
                </a:lnTo>
                <a:lnTo>
                  <a:pt x="944" y="1088"/>
                </a:lnTo>
                <a:lnTo>
                  <a:pt x="946" y="1086"/>
                </a:lnTo>
                <a:lnTo>
                  <a:pt x="951" y="1084"/>
                </a:lnTo>
                <a:lnTo>
                  <a:pt x="954" y="1083"/>
                </a:lnTo>
                <a:lnTo>
                  <a:pt x="956" y="1081"/>
                </a:lnTo>
                <a:lnTo>
                  <a:pt x="963" y="1079"/>
                </a:lnTo>
                <a:lnTo>
                  <a:pt x="966" y="1078"/>
                </a:lnTo>
                <a:lnTo>
                  <a:pt x="971" y="1075"/>
                </a:lnTo>
                <a:lnTo>
                  <a:pt x="974" y="1074"/>
                </a:lnTo>
                <a:lnTo>
                  <a:pt x="977" y="1073"/>
                </a:lnTo>
                <a:lnTo>
                  <a:pt x="978" y="1072"/>
                </a:lnTo>
                <a:lnTo>
                  <a:pt x="980" y="1071"/>
                </a:lnTo>
                <a:lnTo>
                  <a:pt x="983" y="1068"/>
                </a:lnTo>
                <a:lnTo>
                  <a:pt x="983" y="1067"/>
                </a:lnTo>
                <a:lnTo>
                  <a:pt x="984" y="1063"/>
                </a:lnTo>
                <a:lnTo>
                  <a:pt x="986" y="1056"/>
                </a:lnTo>
                <a:lnTo>
                  <a:pt x="988" y="1049"/>
                </a:lnTo>
                <a:lnTo>
                  <a:pt x="989" y="1030"/>
                </a:lnTo>
                <a:lnTo>
                  <a:pt x="990" y="1022"/>
                </a:lnTo>
                <a:lnTo>
                  <a:pt x="992" y="1014"/>
                </a:lnTo>
                <a:lnTo>
                  <a:pt x="995" y="1012"/>
                </a:lnTo>
                <a:lnTo>
                  <a:pt x="997" y="1009"/>
                </a:lnTo>
                <a:lnTo>
                  <a:pt x="1000" y="1007"/>
                </a:lnTo>
                <a:lnTo>
                  <a:pt x="1002" y="1006"/>
                </a:lnTo>
                <a:lnTo>
                  <a:pt x="1007" y="1006"/>
                </a:lnTo>
                <a:lnTo>
                  <a:pt x="1010" y="1007"/>
                </a:lnTo>
                <a:lnTo>
                  <a:pt x="1014" y="1008"/>
                </a:lnTo>
                <a:lnTo>
                  <a:pt x="1017" y="1011"/>
                </a:lnTo>
                <a:lnTo>
                  <a:pt x="1018" y="1013"/>
                </a:lnTo>
                <a:lnTo>
                  <a:pt x="1019" y="1014"/>
                </a:lnTo>
                <a:lnTo>
                  <a:pt x="1019" y="1017"/>
                </a:lnTo>
                <a:lnTo>
                  <a:pt x="1020" y="1023"/>
                </a:lnTo>
                <a:lnTo>
                  <a:pt x="1020" y="1035"/>
                </a:lnTo>
                <a:lnTo>
                  <a:pt x="1020" y="1075"/>
                </a:lnTo>
                <a:close/>
                <a:moveTo>
                  <a:pt x="359" y="1074"/>
                </a:moveTo>
                <a:lnTo>
                  <a:pt x="429" y="1074"/>
                </a:lnTo>
                <a:lnTo>
                  <a:pt x="428" y="1077"/>
                </a:lnTo>
                <a:lnTo>
                  <a:pt x="428" y="1079"/>
                </a:lnTo>
                <a:lnTo>
                  <a:pt x="427" y="1084"/>
                </a:lnTo>
                <a:lnTo>
                  <a:pt x="423" y="1099"/>
                </a:lnTo>
                <a:lnTo>
                  <a:pt x="419" y="1112"/>
                </a:lnTo>
                <a:lnTo>
                  <a:pt x="359" y="1112"/>
                </a:lnTo>
                <a:lnTo>
                  <a:pt x="359" y="1268"/>
                </a:lnTo>
                <a:lnTo>
                  <a:pt x="359" y="1296"/>
                </a:lnTo>
                <a:lnTo>
                  <a:pt x="359" y="1311"/>
                </a:lnTo>
                <a:lnTo>
                  <a:pt x="363" y="1319"/>
                </a:lnTo>
                <a:lnTo>
                  <a:pt x="364" y="1322"/>
                </a:lnTo>
                <a:lnTo>
                  <a:pt x="365" y="1323"/>
                </a:lnTo>
                <a:lnTo>
                  <a:pt x="369" y="1327"/>
                </a:lnTo>
                <a:lnTo>
                  <a:pt x="373" y="1329"/>
                </a:lnTo>
                <a:lnTo>
                  <a:pt x="377" y="1330"/>
                </a:lnTo>
                <a:lnTo>
                  <a:pt x="381" y="1332"/>
                </a:lnTo>
                <a:lnTo>
                  <a:pt x="388" y="1332"/>
                </a:lnTo>
                <a:lnTo>
                  <a:pt x="395" y="1330"/>
                </a:lnTo>
                <a:lnTo>
                  <a:pt x="399" y="1330"/>
                </a:lnTo>
                <a:lnTo>
                  <a:pt x="419" y="1323"/>
                </a:lnTo>
                <a:lnTo>
                  <a:pt x="423" y="1322"/>
                </a:lnTo>
                <a:lnTo>
                  <a:pt x="427" y="1322"/>
                </a:lnTo>
                <a:lnTo>
                  <a:pt x="429" y="1322"/>
                </a:lnTo>
                <a:lnTo>
                  <a:pt x="432" y="1322"/>
                </a:lnTo>
                <a:lnTo>
                  <a:pt x="436" y="1323"/>
                </a:lnTo>
                <a:lnTo>
                  <a:pt x="439" y="1327"/>
                </a:lnTo>
                <a:lnTo>
                  <a:pt x="440" y="1328"/>
                </a:lnTo>
                <a:lnTo>
                  <a:pt x="441" y="1332"/>
                </a:lnTo>
                <a:lnTo>
                  <a:pt x="442" y="1333"/>
                </a:lnTo>
                <a:lnTo>
                  <a:pt x="442" y="1335"/>
                </a:lnTo>
                <a:lnTo>
                  <a:pt x="441" y="1339"/>
                </a:lnTo>
                <a:lnTo>
                  <a:pt x="440" y="1343"/>
                </a:lnTo>
                <a:lnTo>
                  <a:pt x="433" y="1351"/>
                </a:lnTo>
                <a:lnTo>
                  <a:pt x="430" y="1352"/>
                </a:lnTo>
                <a:lnTo>
                  <a:pt x="429" y="1354"/>
                </a:lnTo>
                <a:lnTo>
                  <a:pt x="427" y="1355"/>
                </a:lnTo>
                <a:lnTo>
                  <a:pt x="424" y="1355"/>
                </a:lnTo>
                <a:lnTo>
                  <a:pt x="422" y="1357"/>
                </a:lnTo>
                <a:lnTo>
                  <a:pt x="418" y="1359"/>
                </a:lnTo>
                <a:lnTo>
                  <a:pt x="417" y="1360"/>
                </a:lnTo>
                <a:lnTo>
                  <a:pt x="412" y="1361"/>
                </a:lnTo>
                <a:lnTo>
                  <a:pt x="395" y="1366"/>
                </a:lnTo>
                <a:lnTo>
                  <a:pt x="392" y="1366"/>
                </a:lnTo>
                <a:lnTo>
                  <a:pt x="388" y="1367"/>
                </a:lnTo>
                <a:lnTo>
                  <a:pt x="383" y="1367"/>
                </a:lnTo>
                <a:lnTo>
                  <a:pt x="364" y="1367"/>
                </a:lnTo>
                <a:lnTo>
                  <a:pt x="360" y="1367"/>
                </a:lnTo>
                <a:lnTo>
                  <a:pt x="358" y="1366"/>
                </a:lnTo>
                <a:lnTo>
                  <a:pt x="355" y="1366"/>
                </a:lnTo>
                <a:lnTo>
                  <a:pt x="353" y="1366"/>
                </a:lnTo>
                <a:lnTo>
                  <a:pt x="352" y="1365"/>
                </a:lnTo>
                <a:lnTo>
                  <a:pt x="349" y="1365"/>
                </a:lnTo>
                <a:lnTo>
                  <a:pt x="347" y="1363"/>
                </a:lnTo>
                <a:lnTo>
                  <a:pt x="343" y="1361"/>
                </a:lnTo>
                <a:lnTo>
                  <a:pt x="341" y="1360"/>
                </a:lnTo>
                <a:lnTo>
                  <a:pt x="338" y="1359"/>
                </a:lnTo>
                <a:lnTo>
                  <a:pt x="337" y="1356"/>
                </a:lnTo>
                <a:lnTo>
                  <a:pt x="334" y="1354"/>
                </a:lnTo>
                <a:lnTo>
                  <a:pt x="330" y="1351"/>
                </a:lnTo>
                <a:lnTo>
                  <a:pt x="330" y="1350"/>
                </a:lnTo>
                <a:lnTo>
                  <a:pt x="328" y="1348"/>
                </a:lnTo>
                <a:lnTo>
                  <a:pt x="326" y="1346"/>
                </a:lnTo>
                <a:lnTo>
                  <a:pt x="325" y="1344"/>
                </a:lnTo>
                <a:lnTo>
                  <a:pt x="324" y="1341"/>
                </a:lnTo>
                <a:lnTo>
                  <a:pt x="323" y="1338"/>
                </a:lnTo>
                <a:lnTo>
                  <a:pt x="322" y="1337"/>
                </a:lnTo>
                <a:lnTo>
                  <a:pt x="320" y="1332"/>
                </a:lnTo>
                <a:lnTo>
                  <a:pt x="319" y="1328"/>
                </a:lnTo>
                <a:lnTo>
                  <a:pt x="319" y="1324"/>
                </a:lnTo>
                <a:lnTo>
                  <a:pt x="318" y="1317"/>
                </a:lnTo>
                <a:lnTo>
                  <a:pt x="318" y="1311"/>
                </a:lnTo>
                <a:lnTo>
                  <a:pt x="318" y="1304"/>
                </a:lnTo>
                <a:lnTo>
                  <a:pt x="318" y="1279"/>
                </a:lnTo>
                <a:lnTo>
                  <a:pt x="318" y="1112"/>
                </a:lnTo>
                <a:lnTo>
                  <a:pt x="307" y="1112"/>
                </a:lnTo>
                <a:lnTo>
                  <a:pt x="301" y="1112"/>
                </a:lnTo>
                <a:lnTo>
                  <a:pt x="295" y="1111"/>
                </a:lnTo>
                <a:lnTo>
                  <a:pt x="290" y="1111"/>
                </a:lnTo>
                <a:lnTo>
                  <a:pt x="285" y="1108"/>
                </a:lnTo>
                <a:lnTo>
                  <a:pt x="283" y="1107"/>
                </a:lnTo>
                <a:lnTo>
                  <a:pt x="282" y="1105"/>
                </a:lnTo>
                <a:lnTo>
                  <a:pt x="280" y="1103"/>
                </a:lnTo>
                <a:lnTo>
                  <a:pt x="279" y="1102"/>
                </a:lnTo>
                <a:lnTo>
                  <a:pt x="279" y="1100"/>
                </a:lnTo>
                <a:lnTo>
                  <a:pt x="279" y="1095"/>
                </a:lnTo>
                <a:lnTo>
                  <a:pt x="280" y="1090"/>
                </a:lnTo>
                <a:lnTo>
                  <a:pt x="282" y="1089"/>
                </a:lnTo>
                <a:lnTo>
                  <a:pt x="283" y="1088"/>
                </a:lnTo>
                <a:lnTo>
                  <a:pt x="285" y="1086"/>
                </a:lnTo>
                <a:lnTo>
                  <a:pt x="286" y="1085"/>
                </a:lnTo>
                <a:lnTo>
                  <a:pt x="289" y="1083"/>
                </a:lnTo>
                <a:lnTo>
                  <a:pt x="291" y="1081"/>
                </a:lnTo>
                <a:lnTo>
                  <a:pt x="297" y="1080"/>
                </a:lnTo>
                <a:lnTo>
                  <a:pt x="303" y="1078"/>
                </a:lnTo>
                <a:lnTo>
                  <a:pt x="309" y="1075"/>
                </a:lnTo>
                <a:lnTo>
                  <a:pt x="313" y="1074"/>
                </a:lnTo>
                <a:lnTo>
                  <a:pt x="314" y="1073"/>
                </a:lnTo>
                <a:lnTo>
                  <a:pt x="315" y="1072"/>
                </a:lnTo>
                <a:lnTo>
                  <a:pt x="319" y="1069"/>
                </a:lnTo>
                <a:lnTo>
                  <a:pt x="320" y="1068"/>
                </a:lnTo>
                <a:lnTo>
                  <a:pt x="322" y="1066"/>
                </a:lnTo>
                <a:lnTo>
                  <a:pt x="323" y="1062"/>
                </a:lnTo>
                <a:lnTo>
                  <a:pt x="324" y="1058"/>
                </a:lnTo>
                <a:lnTo>
                  <a:pt x="325" y="1056"/>
                </a:lnTo>
                <a:lnTo>
                  <a:pt x="325" y="1053"/>
                </a:lnTo>
                <a:lnTo>
                  <a:pt x="326" y="1049"/>
                </a:lnTo>
                <a:lnTo>
                  <a:pt x="326" y="1042"/>
                </a:lnTo>
                <a:lnTo>
                  <a:pt x="328" y="1029"/>
                </a:lnTo>
                <a:lnTo>
                  <a:pt x="330" y="1016"/>
                </a:lnTo>
                <a:lnTo>
                  <a:pt x="331" y="1013"/>
                </a:lnTo>
                <a:lnTo>
                  <a:pt x="334" y="1011"/>
                </a:lnTo>
                <a:lnTo>
                  <a:pt x="337" y="1007"/>
                </a:lnTo>
                <a:lnTo>
                  <a:pt x="340" y="1006"/>
                </a:lnTo>
                <a:lnTo>
                  <a:pt x="341" y="1006"/>
                </a:lnTo>
                <a:lnTo>
                  <a:pt x="343" y="1005"/>
                </a:lnTo>
                <a:lnTo>
                  <a:pt x="346" y="1005"/>
                </a:lnTo>
                <a:lnTo>
                  <a:pt x="348" y="1006"/>
                </a:lnTo>
                <a:lnTo>
                  <a:pt x="349" y="1006"/>
                </a:lnTo>
                <a:lnTo>
                  <a:pt x="352" y="1008"/>
                </a:lnTo>
                <a:lnTo>
                  <a:pt x="355" y="1011"/>
                </a:lnTo>
                <a:lnTo>
                  <a:pt x="357" y="1014"/>
                </a:lnTo>
                <a:lnTo>
                  <a:pt x="359" y="1017"/>
                </a:lnTo>
                <a:lnTo>
                  <a:pt x="359" y="1022"/>
                </a:lnTo>
                <a:lnTo>
                  <a:pt x="359" y="1025"/>
                </a:lnTo>
                <a:lnTo>
                  <a:pt x="359" y="1030"/>
                </a:lnTo>
                <a:lnTo>
                  <a:pt x="359" y="1040"/>
                </a:lnTo>
                <a:lnTo>
                  <a:pt x="359" y="1074"/>
                </a:lnTo>
                <a:close/>
                <a:moveTo>
                  <a:pt x="3668" y="962"/>
                </a:moveTo>
                <a:lnTo>
                  <a:pt x="3681" y="963"/>
                </a:lnTo>
                <a:lnTo>
                  <a:pt x="3682" y="966"/>
                </a:lnTo>
                <a:lnTo>
                  <a:pt x="3683" y="968"/>
                </a:lnTo>
                <a:lnTo>
                  <a:pt x="3684" y="970"/>
                </a:lnTo>
                <a:lnTo>
                  <a:pt x="3684" y="974"/>
                </a:lnTo>
                <a:lnTo>
                  <a:pt x="3684" y="979"/>
                </a:lnTo>
                <a:lnTo>
                  <a:pt x="3684" y="1000"/>
                </a:lnTo>
                <a:lnTo>
                  <a:pt x="3684" y="1064"/>
                </a:lnTo>
                <a:lnTo>
                  <a:pt x="3684" y="1239"/>
                </a:lnTo>
                <a:lnTo>
                  <a:pt x="3684" y="1295"/>
                </a:lnTo>
                <a:lnTo>
                  <a:pt x="3684" y="1312"/>
                </a:lnTo>
                <a:lnTo>
                  <a:pt x="3685" y="1321"/>
                </a:lnTo>
                <a:lnTo>
                  <a:pt x="3685" y="1328"/>
                </a:lnTo>
                <a:lnTo>
                  <a:pt x="3689" y="1330"/>
                </a:lnTo>
                <a:lnTo>
                  <a:pt x="3691" y="1330"/>
                </a:lnTo>
                <a:lnTo>
                  <a:pt x="3697" y="1333"/>
                </a:lnTo>
                <a:lnTo>
                  <a:pt x="3702" y="1335"/>
                </a:lnTo>
                <a:lnTo>
                  <a:pt x="3706" y="1337"/>
                </a:lnTo>
                <a:lnTo>
                  <a:pt x="3712" y="1338"/>
                </a:lnTo>
                <a:lnTo>
                  <a:pt x="3714" y="1339"/>
                </a:lnTo>
                <a:lnTo>
                  <a:pt x="3722" y="1343"/>
                </a:lnTo>
                <a:lnTo>
                  <a:pt x="3724" y="1344"/>
                </a:lnTo>
                <a:lnTo>
                  <a:pt x="3725" y="1345"/>
                </a:lnTo>
                <a:lnTo>
                  <a:pt x="3725" y="1348"/>
                </a:lnTo>
                <a:lnTo>
                  <a:pt x="3726" y="1351"/>
                </a:lnTo>
                <a:lnTo>
                  <a:pt x="3726" y="1356"/>
                </a:lnTo>
                <a:lnTo>
                  <a:pt x="3725" y="1359"/>
                </a:lnTo>
                <a:lnTo>
                  <a:pt x="3722" y="1362"/>
                </a:lnTo>
                <a:lnTo>
                  <a:pt x="3717" y="1363"/>
                </a:lnTo>
                <a:lnTo>
                  <a:pt x="3689" y="1365"/>
                </a:lnTo>
                <a:lnTo>
                  <a:pt x="3633" y="1365"/>
                </a:lnTo>
                <a:lnTo>
                  <a:pt x="3620" y="1365"/>
                </a:lnTo>
                <a:lnTo>
                  <a:pt x="3614" y="1365"/>
                </a:lnTo>
                <a:lnTo>
                  <a:pt x="3608" y="1363"/>
                </a:lnTo>
                <a:lnTo>
                  <a:pt x="3603" y="1359"/>
                </a:lnTo>
                <a:lnTo>
                  <a:pt x="3603" y="1357"/>
                </a:lnTo>
                <a:lnTo>
                  <a:pt x="3602" y="1356"/>
                </a:lnTo>
                <a:lnTo>
                  <a:pt x="3602" y="1351"/>
                </a:lnTo>
                <a:lnTo>
                  <a:pt x="3603" y="1346"/>
                </a:lnTo>
                <a:lnTo>
                  <a:pt x="3604" y="1345"/>
                </a:lnTo>
                <a:lnTo>
                  <a:pt x="3607" y="1344"/>
                </a:lnTo>
                <a:lnTo>
                  <a:pt x="3609" y="1341"/>
                </a:lnTo>
                <a:lnTo>
                  <a:pt x="3610" y="1341"/>
                </a:lnTo>
                <a:lnTo>
                  <a:pt x="3613" y="1340"/>
                </a:lnTo>
                <a:lnTo>
                  <a:pt x="3614" y="1340"/>
                </a:lnTo>
                <a:lnTo>
                  <a:pt x="3616" y="1339"/>
                </a:lnTo>
                <a:lnTo>
                  <a:pt x="3621" y="1338"/>
                </a:lnTo>
                <a:lnTo>
                  <a:pt x="3622" y="1337"/>
                </a:lnTo>
                <a:lnTo>
                  <a:pt x="3625" y="1337"/>
                </a:lnTo>
                <a:lnTo>
                  <a:pt x="3631" y="1334"/>
                </a:lnTo>
                <a:lnTo>
                  <a:pt x="3635" y="1333"/>
                </a:lnTo>
                <a:lnTo>
                  <a:pt x="3638" y="1330"/>
                </a:lnTo>
                <a:lnTo>
                  <a:pt x="3642" y="1329"/>
                </a:lnTo>
                <a:lnTo>
                  <a:pt x="3643" y="1328"/>
                </a:lnTo>
                <a:lnTo>
                  <a:pt x="3643" y="1327"/>
                </a:lnTo>
                <a:lnTo>
                  <a:pt x="3644" y="1326"/>
                </a:lnTo>
                <a:lnTo>
                  <a:pt x="3644" y="1323"/>
                </a:lnTo>
                <a:lnTo>
                  <a:pt x="3644" y="1317"/>
                </a:lnTo>
                <a:lnTo>
                  <a:pt x="3644" y="1306"/>
                </a:lnTo>
                <a:lnTo>
                  <a:pt x="3644" y="1249"/>
                </a:lnTo>
                <a:lnTo>
                  <a:pt x="3644" y="1091"/>
                </a:lnTo>
                <a:lnTo>
                  <a:pt x="3644" y="1040"/>
                </a:lnTo>
                <a:lnTo>
                  <a:pt x="3644" y="1027"/>
                </a:lnTo>
                <a:lnTo>
                  <a:pt x="3644" y="1019"/>
                </a:lnTo>
                <a:lnTo>
                  <a:pt x="3644" y="1013"/>
                </a:lnTo>
                <a:lnTo>
                  <a:pt x="3642" y="1012"/>
                </a:lnTo>
                <a:lnTo>
                  <a:pt x="3638" y="1012"/>
                </a:lnTo>
                <a:lnTo>
                  <a:pt x="3632" y="1012"/>
                </a:lnTo>
                <a:lnTo>
                  <a:pt x="3609" y="1012"/>
                </a:lnTo>
                <a:lnTo>
                  <a:pt x="3608" y="1012"/>
                </a:lnTo>
                <a:lnTo>
                  <a:pt x="3606" y="1009"/>
                </a:lnTo>
                <a:lnTo>
                  <a:pt x="3604" y="1008"/>
                </a:lnTo>
                <a:lnTo>
                  <a:pt x="3603" y="1006"/>
                </a:lnTo>
                <a:lnTo>
                  <a:pt x="3603" y="1003"/>
                </a:lnTo>
                <a:lnTo>
                  <a:pt x="3603" y="1001"/>
                </a:lnTo>
                <a:lnTo>
                  <a:pt x="3604" y="999"/>
                </a:lnTo>
                <a:lnTo>
                  <a:pt x="3604" y="996"/>
                </a:lnTo>
                <a:lnTo>
                  <a:pt x="3607" y="994"/>
                </a:lnTo>
                <a:lnTo>
                  <a:pt x="3612" y="991"/>
                </a:lnTo>
                <a:lnTo>
                  <a:pt x="3621" y="986"/>
                </a:lnTo>
                <a:lnTo>
                  <a:pt x="3624" y="985"/>
                </a:lnTo>
                <a:lnTo>
                  <a:pt x="3626" y="984"/>
                </a:lnTo>
                <a:lnTo>
                  <a:pt x="3630" y="983"/>
                </a:lnTo>
                <a:lnTo>
                  <a:pt x="3632" y="981"/>
                </a:lnTo>
                <a:lnTo>
                  <a:pt x="3635" y="980"/>
                </a:lnTo>
                <a:lnTo>
                  <a:pt x="3637" y="979"/>
                </a:lnTo>
                <a:lnTo>
                  <a:pt x="3638" y="978"/>
                </a:lnTo>
                <a:lnTo>
                  <a:pt x="3641" y="977"/>
                </a:lnTo>
                <a:lnTo>
                  <a:pt x="3643" y="975"/>
                </a:lnTo>
                <a:lnTo>
                  <a:pt x="3645" y="974"/>
                </a:lnTo>
                <a:lnTo>
                  <a:pt x="3648" y="973"/>
                </a:lnTo>
                <a:lnTo>
                  <a:pt x="3650" y="970"/>
                </a:lnTo>
                <a:lnTo>
                  <a:pt x="3651" y="970"/>
                </a:lnTo>
                <a:lnTo>
                  <a:pt x="3654" y="969"/>
                </a:lnTo>
                <a:lnTo>
                  <a:pt x="3656" y="968"/>
                </a:lnTo>
                <a:lnTo>
                  <a:pt x="3659" y="967"/>
                </a:lnTo>
                <a:lnTo>
                  <a:pt x="3664" y="964"/>
                </a:lnTo>
                <a:lnTo>
                  <a:pt x="3666" y="964"/>
                </a:lnTo>
                <a:lnTo>
                  <a:pt x="3668" y="963"/>
                </a:lnTo>
                <a:lnTo>
                  <a:pt x="3668" y="962"/>
                </a:lnTo>
                <a:close/>
                <a:moveTo>
                  <a:pt x="2161" y="1321"/>
                </a:moveTo>
                <a:lnTo>
                  <a:pt x="2154" y="1312"/>
                </a:lnTo>
                <a:lnTo>
                  <a:pt x="2150" y="1308"/>
                </a:lnTo>
                <a:lnTo>
                  <a:pt x="2150" y="1307"/>
                </a:lnTo>
                <a:lnTo>
                  <a:pt x="2148" y="1306"/>
                </a:lnTo>
                <a:lnTo>
                  <a:pt x="2147" y="1304"/>
                </a:lnTo>
                <a:lnTo>
                  <a:pt x="2144" y="1301"/>
                </a:lnTo>
                <a:lnTo>
                  <a:pt x="2143" y="1299"/>
                </a:lnTo>
                <a:lnTo>
                  <a:pt x="2142" y="1296"/>
                </a:lnTo>
                <a:lnTo>
                  <a:pt x="2142" y="1295"/>
                </a:lnTo>
                <a:lnTo>
                  <a:pt x="2139" y="1293"/>
                </a:lnTo>
                <a:lnTo>
                  <a:pt x="2138" y="1291"/>
                </a:lnTo>
                <a:lnTo>
                  <a:pt x="2137" y="1290"/>
                </a:lnTo>
                <a:lnTo>
                  <a:pt x="2137" y="1288"/>
                </a:lnTo>
                <a:lnTo>
                  <a:pt x="2136" y="1285"/>
                </a:lnTo>
                <a:lnTo>
                  <a:pt x="2133" y="1284"/>
                </a:lnTo>
                <a:lnTo>
                  <a:pt x="2133" y="1282"/>
                </a:lnTo>
                <a:lnTo>
                  <a:pt x="2132" y="1279"/>
                </a:lnTo>
                <a:lnTo>
                  <a:pt x="2131" y="1278"/>
                </a:lnTo>
                <a:lnTo>
                  <a:pt x="2130" y="1276"/>
                </a:lnTo>
                <a:lnTo>
                  <a:pt x="2129" y="1273"/>
                </a:lnTo>
                <a:lnTo>
                  <a:pt x="2126" y="1268"/>
                </a:lnTo>
                <a:lnTo>
                  <a:pt x="2125" y="1265"/>
                </a:lnTo>
                <a:lnTo>
                  <a:pt x="2124" y="1263"/>
                </a:lnTo>
                <a:lnTo>
                  <a:pt x="2124" y="1261"/>
                </a:lnTo>
                <a:lnTo>
                  <a:pt x="2121" y="1257"/>
                </a:lnTo>
                <a:lnTo>
                  <a:pt x="2121" y="1255"/>
                </a:lnTo>
                <a:lnTo>
                  <a:pt x="2119" y="1249"/>
                </a:lnTo>
                <a:lnTo>
                  <a:pt x="2118" y="1247"/>
                </a:lnTo>
                <a:lnTo>
                  <a:pt x="2118" y="1245"/>
                </a:lnTo>
                <a:lnTo>
                  <a:pt x="2116" y="1244"/>
                </a:lnTo>
                <a:lnTo>
                  <a:pt x="2116" y="1241"/>
                </a:lnTo>
                <a:lnTo>
                  <a:pt x="2115" y="1240"/>
                </a:lnTo>
                <a:lnTo>
                  <a:pt x="2115" y="1238"/>
                </a:lnTo>
                <a:lnTo>
                  <a:pt x="2114" y="1234"/>
                </a:lnTo>
                <a:lnTo>
                  <a:pt x="2112" y="1222"/>
                </a:lnTo>
                <a:lnTo>
                  <a:pt x="2107" y="1199"/>
                </a:lnTo>
                <a:lnTo>
                  <a:pt x="2106" y="1186"/>
                </a:lnTo>
                <a:lnTo>
                  <a:pt x="2106" y="1178"/>
                </a:lnTo>
                <a:lnTo>
                  <a:pt x="2104" y="1172"/>
                </a:lnTo>
                <a:lnTo>
                  <a:pt x="2104" y="1163"/>
                </a:lnTo>
                <a:lnTo>
                  <a:pt x="2104" y="1155"/>
                </a:lnTo>
                <a:lnTo>
                  <a:pt x="2106" y="1149"/>
                </a:lnTo>
                <a:lnTo>
                  <a:pt x="2106" y="1141"/>
                </a:lnTo>
                <a:lnTo>
                  <a:pt x="2107" y="1130"/>
                </a:lnTo>
                <a:lnTo>
                  <a:pt x="2112" y="1103"/>
                </a:lnTo>
                <a:lnTo>
                  <a:pt x="2113" y="1100"/>
                </a:lnTo>
                <a:lnTo>
                  <a:pt x="2114" y="1095"/>
                </a:lnTo>
                <a:lnTo>
                  <a:pt x="2114" y="1094"/>
                </a:lnTo>
                <a:lnTo>
                  <a:pt x="2115" y="1091"/>
                </a:lnTo>
                <a:lnTo>
                  <a:pt x="2115" y="1090"/>
                </a:lnTo>
                <a:lnTo>
                  <a:pt x="2116" y="1088"/>
                </a:lnTo>
                <a:lnTo>
                  <a:pt x="2118" y="1083"/>
                </a:lnTo>
                <a:lnTo>
                  <a:pt x="2119" y="1080"/>
                </a:lnTo>
                <a:lnTo>
                  <a:pt x="2120" y="1077"/>
                </a:lnTo>
                <a:lnTo>
                  <a:pt x="2121" y="1074"/>
                </a:lnTo>
                <a:lnTo>
                  <a:pt x="2122" y="1072"/>
                </a:lnTo>
                <a:lnTo>
                  <a:pt x="2124" y="1071"/>
                </a:lnTo>
                <a:lnTo>
                  <a:pt x="2125" y="1067"/>
                </a:lnTo>
                <a:lnTo>
                  <a:pt x="2126" y="1064"/>
                </a:lnTo>
                <a:lnTo>
                  <a:pt x="2127" y="1062"/>
                </a:lnTo>
                <a:lnTo>
                  <a:pt x="2129" y="1060"/>
                </a:lnTo>
                <a:lnTo>
                  <a:pt x="2130" y="1057"/>
                </a:lnTo>
                <a:lnTo>
                  <a:pt x="2131" y="1055"/>
                </a:lnTo>
                <a:lnTo>
                  <a:pt x="2132" y="1053"/>
                </a:lnTo>
                <a:lnTo>
                  <a:pt x="2133" y="1050"/>
                </a:lnTo>
                <a:lnTo>
                  <a:pt x="2136" y="1046"/>
                </a:lnTo>
                <a:lnTo>
                  <a:pt x="2137" y="1045"/>
                </a:lnTo>
                <a:lnTo>
                  <a:pt x="2138" y="1044"/>
                </a:lnTo>
                <a:lnTo>
                  <a:pt x="2139" y="1041"/>
                </a:lnTo>
                <a:lnTo>
                  <a:pt x="2141" y="1040"/>
                </a:lnTo>
                <a:lnTo>
                  <a:pt x="2142" y="1038"/>
                </a:lnTo>
                <a:lnTo>
                  <a:pt x="2143" y="1036"/>
                </a:lnTo>
                <a:lnTo>
                  <a:pt x="2143" y="1034"/>
                </a:lnTo>
                <a:lnTo>
                  <a:pt x="2145" y="1031"/>
                </a:lnTo>
                <a:lnTo>
                  <a:pt x="2147" y="1030"/>
                </a:lnTo>
                <a:lnTo>
                  <a:pt x="2149" y="1029"/>
                </a:lnTo>
                <a:lnTo>
                  <a:pt x="2151" y="1025"/>
                </a:lnTo>
                <a:lnTo>
                  <a:pt x="2154" y="1022"/>
                </a:lnTo>
                <a:lnTo>
                  <a:pt x="2159" y="1017"/>
                </a:lnTo>
                <a:lnTo>
                  <a:pt x="2165" y="1009"/>
                </a:lnTo>
                <a:lnTo>
                  <a:pt x="2171" y="1003"/>
                </a:lnTo>
                <a:lnTo>
                  <a:pt x="2172" y="1002"/>
                </a:lnTo>
                <a:lnTo>
                  <a:pt x="2176" y="999"/>
                </a:lnTo>
                <a:lnTo>
                  <a:pt x="2179" y="996"/>
                </a:lnTo>
                <a:lnTo>
                  <a:pt x="2183" y="994"/>
                </a:lnTo>
                <a:lnTo>
                  <a:pt x="2184" y="992"/>
                </a:lnTo>
                <a:lnTo>
                  <a:pt x="2187" y="991"/>
                </a:lnTo>
                <a:lnTo>
                  <a:pt x="2187" y="990"/>
                </a:lnTo>
                <a:lnTo>
                  <a:pt x="2189" y="989"/>
                </a:lnTo>
                <a:lnTo>
                  <a:pt x="2190" y="988"/>
                </a:lnTo>
                <a:lnTo>
                  <a:pt x="2193" y="986"/>
                </a:lnTo>
                <a:lnTo>
                  <a:pt x="2194" y="985"/>
                </a:lnTo>
                <a:lnTo>
                  <a:pt x="2196" y="985"/>
                </a:lnTo>
                <a:lnTo>
                  <a:pt x="2197" y="984"/>
                </a:lnTo>
                <a:lnTo>
                  <a:pt x="2201" y="981"/>
                </a:lnTo>
                <a:lnTo>
                  <a:pt x="2202" y="980"/>
                </a:lnTo>
                <a:lnTo>
                  <a:pt x="2206" y="978"/>
                </a:lnTo>
                <a:lnTo>
                  <a:pt x="2208" y="977"/>
                </a:lnTo>
                <a:lnTo>
                  <a:pt x="2211" y="975"/>
                </a:lnTo>
                <a:lnTo>
                  <a:pt x="2213" y="974"/>
                </a:lnTo>
                <a:lnTo>
                  <a:pt x="2216" y="973"/>
                </a:lnTo>
                <a:lnTo>
                  <a:pt x="2217" y="972"/>
                </a:lnTo>
                <a:lnTo>
                  <a:pt x="2220" y="970"/>
                </a:lnTo>
                <a:lnTo>
                  <a:pt x="2224" y="969"/>
                </a:lnTo>
                <a:lnTo>
                  <a:pt x="2226" y="968"/>
                </a:lnTo>
                <a:lnTo>
                  <a:pt x="2228" y="968"/>
                </a:lnTo>
                <a:lnTo>
                  <a:pt x="2230" y="967"/>
                </a:lnTo>
                <a:lnTo>
                  <a:pt x="2237" y="964"/>
                </a:lnTo>
                <a:lnTo>
                  <a:pt x="2239" y="963"/>
                </a:lnTo>
                <a:lnTo>
                  <a:pt x="2241" y="963"/>
                </a:lnTo>
                <a:lnTo>
                  <a:pt x="2242" y="962"/>
                </a:lnTo>
                <a:lnTo>
                  <a:pt x="2245" y="962"/>
                </a:lnTo>
                <a:lnTo>
                  <a:pt x="2251" y="959"/>
                </a:lnTo>
                <a:lnTo>
                  <a:pt x="2253" y="959"/>
                </a:lnTo>
                <a:lnTo>
                  <a:pt x="2255" y="958"/>
                </a:lnTo>
                <a:lnTo>
                  <a:pt x="2259" y="958"/>
                </a:lnTo>
                <a:lnTo>
                  <a:pt x="2261" y="957"/>
                </a:lnTo>
                <a:lnTo>
                  <a:pt x="2274" y="956"/>
                </a:lnTo>
                <a:lnTo>
                  <a:pt x="2283" y="956"/>
                </a:lnTo>
                <a:lnTo>
                  <a:pt x="2286" y="955"/>
                </a:lnTo>
                <a:lnTo>
                  <a:pt x="2289" y="955"/>
                </a:lnTo>
                <a:lnTo>
                  <a:pt x="2295" y="956"/>
                </a:lnTo>
                <a:lnTo>
                  <a:pt x="2315" y="956"/>
                </a:lnTo>
                <a:lnTo>
                  <a:pt x="2340" y="959"/>
                </a:lnTo>
                <a:lnTo>
                  <a:pt x="2342" y="961"/>
                </a:lnTo>
                <a:lnTo>
                  <a:pt x="2345" y="961"/>
                </a:lnTo>
                <a:lnTo>
                  <a:pt x="2346" y="962"/>
                </a:lnTo>
                <a:lnTo>
                  <a:pt x="2349" y="962"/>
                </a:lnTo>
                <a:lnTo>
                  <a:pt x="2351" y="963"/>
                </a:lnTo>
                <a:lnTo>
                  <a:pt x="2353" y="963"/>
                </a:lnTo>
                <a:lnTo>
                  <a:pt x="2355" y="964"/>
                </a:lnTo>
                <a:lnTo>
                  <a:pt x="2357" y="964"/>
                </a:lnTo>
                <a:lnTo>
                  <a:pt x="2358" y="966"/>
                </a:lnTo>
                <a:lnTo>
                  <a:pt x="2361" y="966"/>
                </a:lnTo>
                <a:lnTo>
                  <a:pt x="2362" y="967"/>
                </a:lnTo>
                <a:lnTo>
                  <a:pt x="2367" y="968"/>
                </a:lnTo>
                <a:lnTo>
                  <a:pt x="2369" y="969"/>
                </a:lnTo>
                <a:lnTo>
                  <a:pt x="2374" y="970"/>
                </a:lnTo>
                <a:lnTo>
                  <a:pt x="2376" y="973"/>
                </a:lnTo>
                <a:lnTo>
                  <a:pt x="2379" y="974"/>
                </a:lnTo>
                <a:lnTo>
                  <a:pt x="2381" y="975"/>
                </a:lnTo>
                <a:lnTo>
                  <a:pt x="2384" y="977"/>
                </a:lnTo>
                <a:lnTo>
                  <a:pt x="2386" y="978"/>
                </a:lnTo>
                <a:lnTo>
                  <a:pt x="2388" y="979"/>
                </a:lnTo>
                <a:lnTo>
                  <a:pt x="2391" y="980"/>
                </a:lnTo>
                <a:lnTo>
                  <a:pt x="2394" y="983"/>
                </a:lnTo>
                <a:lnTo>
                  <a:pt x="2396" y="984"/>
                </a:lnTo>
                <a:lnTo>
                  <a:pt x="2399" y="985"/>
                </a:lnTo>
                <a:lnTo>
                  <a:pt x="2400" y="986"/>
                </a:lnTo>
                <a:lnTo>
                  <a:pt x="2403" y="988"/>
                </a:lnTo>
                <a:lnTo>
                  <a:pt x="2405" y="990"/>
                </a:lnTo>
                <a:lnTo>
                  <a:pt x="2407" y="990"/>
                </a:lnTo>
                <a:lnTo>
                  <a:pt x="2407" y="991"/>
                </a:lnTo>
                <a:lnTo>
                  <a:pt x="2408" y="1067"/>
                </a:lnTo>
                <a:lnTo>
                  <a:pt x="2407" y="1071"/>
                </a:lnTo>
                <a:lnTo>
                  <a:pt x="2405" y="1072"/>
                </a:lnTo>
                <a:lnTo>
                  <a:pt x="2404" y="1073"/>
                </a:lnTo>
                <a:lnTo>
                  <a:pt x="2403" y="1075"/>
                </a:lnTo>
                <a:lnTo>
                  <a:pt x="2400" y="1077"/>
                </a:lnTo>
                <a:lnTo>
                  <a:pt x="2398" y="1077"/>
                </a:lnTo>
                <a:lnTo>
                  <a:pt x="2397" y="1078"/>
                </a:lnTo>
                <a:lnTo>
                  <a:pt x="2394" y="1078"/>
                </a:lnTo>
                <a:lnTo>
                  <a:pt x="2391" y="1078"/>
                </a:lnTo>
                <a:lnTo>
                  <a:pt x="2386" y="1078"/>
                </a:lnTo>
                <a:lnTo>
                  <a:pt x="2384" y="1077"/>
                </a:lnTo>
                <a:lnTo>
                  <a:pt x="2382" y="1074"/>
                </a:lnTo>
                <a:lnTo>
                  <a:pt x="2381" y="1073"/>
                </a:lnTo>
                <a:lnTo>
                  <a:pt x="2379" y="1072"/>
                </a:lnTo>
                <a:lnTo>
                  <a:pt x="2378" y="1068"/>
                </a:lnTo>
                <a:lnTo>
                  <a:pt x="2376" y="1066"/>
                </a:lnTo>
                <a:lnTo>
                  <a:pt x="2375" y="1062"/>
                </a:lnTo>
                <a:lnTo>
                  <a:pt x="2374" y="1057"/>
                </a:lnTo>
                <a:lnTo>
                  <a:pt x="2373" y="1053"/>
                </a:lnTo>
                <a:lnTo>
                  <a:pt x="2371" y="1050"/>
                </a:lnTo>
                <a:lnTo>
                  <a:pt x="2367" y="1035"/>
                </a:lnTo>
                <a:lnTo>
                  <a:pt x="2361" y="1020"/>
                </a:lnTo>
                <a:lnTo>
                  <a:pt x="2361" y="1014"/>
                </a:lnTo>
                <a:lnTo>
                  <a:pt x="2359" y="1013"/>
                </a:lnTo>
                <a:lnTo>
                  <a:pt x="2358" y="1008"/>
                </a:lnTo>
                <a:lnTo>
                  <a:pt x="2357" y="1005"/>
                </a:lnTo>
                <a:lnTo>
                  <a:pt x="2355" y="1003"/>
                </a:lnTo>
                <a:lnTo>
                  <a:pt x="2352" y="1000"/>
                </a:lnTo>
                <a:lnTo>
                  <a:pt x="2350" y="1000"/>
                </a:lnTo>
                <a:lnTo>
                  <a:pt x="2346" y="999"/>
                </a:lnTo>
                <a:lnTo>
                  <a:pt x="2345" y="997"/>
                </a:lnTo>
                <a:lnTo>
                  <a:pt x="2341" y="995"/>
                </a:lnTo>
                <a:lnTo>
                  <a:pt x="2339" y="995"/>
                </a:lnTo>
                <a:lnTo>
                  <a:pt x="2334" y="992"/>
                </a:lnTo>
                <a:lnTo>
                  <a:pt x="2333" y="992"/>
                </a:lnTo>
                <a:lnTo>
                  <a:pt x="2332" y="991"/>
                </a:lnTo>
                <a:lnTo>
                  <a:pt x="2327" y="990"/>
                </a:lnTo>
                <a:lnTo>
                  <a:pt x="2324" y="990"/>
                </a:lnTo>
                <a:lnTo>
                  <a:pt x="2316" y="988"/>
                </a:lnTo>
                <a:lnTo>
                  <a:pt x="2303" y="986"/>
                </a:lnTo>
                <a:lnTo>
                  <a:pt x="2294" y="985"/>
                </a:lnTo>
                <a:lnTo>
                  <a:pt x="2289" y="985"/>
                </a:lnTo>
                <a:lnTo>
                  <a:pt x="2286" y="985"/>
                </a:lnTo>
                <a:lnTo>
                  <a:pt x="2283" y="985"/>
                </a:lnTo>
                <a:lnTo>
                  <a:pt x="2277" y="985"/>
                </a:lnTo>
                <a:lnTo>
                  <a:pt x="2268" y="986"/>
                </a:lnTo>
                <a:lnTo>
                  <a:pt x="2247" y="992"/>
                </a:lnTo>
                <a:lnTo>
                  <a:pt x="2243" y="995"/>
                </a:lnTo>
                <a:lnTo>
                  <a:pt x="2240" y="996"/>
                </a:lnTo>
                <a:lnTo>
                  <a:pt x="2237" y="997"/>
                </a:lnTo>
                <a:lnTo>
                  <a:pt x="2235" y="999"/>
                </a:lnTo>
                <a:lnTo>
                  <a:pt x="2232" y="1000"/>
                </a:lnTo>
                <a:lnTo>
                  <a:pt x="2230" y="1001"/>
                </a:lnTo>
                <a:lnTo>
                  <a:pt x="2226" y="1003"/>
                </a:lnTo>
                <a:lnTo>
                  <a:pt x="2225" y="1005"/>
                </a:lnTo>
                <a:lnTo>
                  <a:pt x="2223" y="1006"/>
                </a:lnTo>
                <a:lnTo>
                  <a:pt x="2220" y="1007"/>
                </a:lnTo>
                <a:lnTo>
                  <a:pt x="2219" y="1009"/>
                </a:lnTo>
                <a:lnTo>
                  <a:pt x="2218" y="1011"/>
                </a:lnTo>
                <a:lnTo>
                  <a:pt x="2216" y="1011"/>
                </a:lnTo>
                <a:lnTo>
                  <a:pt x="2213" y="1014"/>
                </a:lnTo>
                <a:lnTo>
                  <a:pt x="2206" y="1022"/>
                </a:lnTo>
                <a:lnTo>
                  <a:pt x="2201" y="1027"/>
                </a:lnTo>
                <a:lnTo>
                  <a:pt x="2197" y="1029"/>
                </a:lnTo>
                <a:lnTo>
                  <a:pt x="2195" y="1033"/>
                </a:lnTo>
                <a:lnTo>
                  <a:pt x="2194" y="1035"/>
                </a:lnTo>
                <a:lnTo>
                  <a:pt x="2191" y="1038"/>
                </a:lnTo>
                <a:lnTo>
                  <a:pt x="2190" y="1039"/>
                </a:lnTo>
                <a:lnTo>
                  <a:pt x="2190" y="1041"/>
                </a:lnTo>
                <a:lnTo>
                  <a:pt x="2188" y="1042"/>
                </a:lnTo>
                <a:lnTo>
                  <a:pt x="2187" y="1044"/>
                </a:lnTo>
                <a:lnTo>
                  <a:pt x="2187" y="1046"/>
                </a:lnTo>
                <a:lnTo>
                  <a:pt x="2185" y="1049"/>
                </a:lnTo>
                <a:lnTo>
                  <a:pt x="2184" y="1050"/>
                </a:lnTo>
                <a:lnTo>
                  <a:pt x="2183" y="1052"/>
                </a:lnTo>
                <a:lnTo>
                  <a:pt x="2182" y="1055"/>
                </a:lnTo>
                <a:lnTo>
                  <a:pt x="2181" y="1057"/>
                </a:lnTo>
                <a:lnTo>
                  <a:pt x="2179" y="1058"/>
                </a:lnTo>
                <a:lnTo>
                  <a:pt x="2177" y="1063"/>
                </a:lnTo>
                <a:lnTo>
                  <a:pt x="2176" y="1067"/>
                </a:lnTo>
                <a:lnTo>
                  <a:pt x="2174" y="1069"/>
                </a:lnTo>
                <a:lnTo>
                  <a:pt x="2173" y="1072"/>
                </a:lnTo>
                <a:lnTo>
                  <a:pt x="2172" y="1075"/>
                </a:lnTo>
                <a:lnTo>
                  <a:pt x="2171" y="1081"/>
                </a:lnTo>
                <a:lnTo>
                  <a:pt x="2170" y="1084"/>
                </a:lnTo>
                <a:lnTo>
                  <a:pt x="2170" y="1085"/>
                </a:lnTo>
                <a:lnTo>
                  <a:pt x="2168" y="1088"/>
                </a:lnTo>
                <a:lnTo>
                  <a:pt x="2168" y="1089"/>
                </a:lnTo>
                <a:lnTo>
                  <a:pt x="2167" y="1092"/>
                </a:lnTo>
                <a:lnTo>
                  <a:pt x="2166" y="1095"/>
                </a:lnTo>
                <a:lnTo>
                  <a:pt x="2165" y="1102"/>
                </a:lnTo>
                <a:lnTo>
                  <a:pt x="2164" y="1105"/>
                </a:lnTo>
                <a:lnTo>
                  <a:pt x="2162" y="1113"/>
                </a:lnTo>
                <a:lnTo>
                  <a:pt x="2161" y="1118"/>
                </a:lnTo>
                <a:lnTo>
                  <a:pt x="2160" y="1122"/>
                </a:lnTo>
                <a:lnTo>
                  <a:pt x="2160" y="1127"/>
                </a:lnTo>
                <a:lnTo>
                  <a:pt x="2160" y="1132"/>
                </a:lnTo>
                <a:lnTo>
                  <a:pt x="2159" y="1138"/>
                </a:lnTo>
                <a:lnTo>
                  <a:pt x="2159" y="1146"/>
                </a:lnTo>
                <a:lnTo>
                  <a:pt x="2158" y="1151"/>
                </a:lnTo>
                <a:lnTo>
                  <a:pt x="2158" y="1157"/>
                </a:lnTo>
                <a:lnTo>
                  <a:pt x="2158" y="1168"/>
                </a:lnTo>
                <a:lnTo>
                  <a:pt x="2158" y="1174"/>
                </a:lnTo>
                <a:lnTo>
                  <a:pt x="2159" y="1180"/>
                </a:lnTo>
                <a:lnTo>
                  <a:pt x="2159" y="1190"/>
                </a:lnTo>
                <a:lnTo>
                  <a:pt x="2159" y="1196"/>
                </a:lnTo>
                <a:lnTo>
                  <a:pt x="2160" y="1202"/>
                </a:lnTo>
                <a:lnTo>
                  <a:pt x="2160" y="1206"/>
                </a:lnTo>
                <a:lnTo>
                  <a:pt x="2161" y="1211"/>
                </a:lnTo>
                <a:lnTo>
                  <a:pt x="2161" y="1215"/>
                </a:lnTo>
                <a:lnTo>
                  <a:pt x="2162" y="1218"/>
                </a:lnTo>
                <a:lnTo>
                  <a:pt x="2162" y="1221"/>
                </a:lnTo>
                <a:lnTo>
                  <a:pt x="2164" y="1224"/>
                </a:lnTo>
                <a:lnTo>
                  <a:pt x="2165" y="1230"/>
                </a:lnTo>
                <a:lnTo>
                  <a:pt x="2165" y="1233"/>
                </a:lnTo>
                <a:lnTo>
                  <a:pt x="2166" y="1234"/>
                </a:lnTo>
                <a:lnTo>
                  <a:pt x="2166" y="1236"/>
                </a:lnTo>
                <a:lnTo>
                  <a:pt x="2167" y="1239"/>
                </a:lnTo>
                <a:lnTo>
                  <a:pt x="2167" y="1241"/>
                </a:lnTo>
                <a:lnTo>
                  <a:pt x="2168" y="1244"/>
                </a:lnTo>
                <a:lnTo>
                  <a:pt x="2168" y="1245"/>
                </a:lnTo>
                <a:lnTo>
                  <a:pt x="2170" y="1247"/>
                </a:lnTo>
                <a:lnTo>
                  <a:pt x="2170" y="1249"/>
                </a:lnTo>
                <a:lnTo>
                  <a:pt x="2171" y="1250"/>
                </a:lnTo>
                <a:lnTo>
                  <a:pt x="2171" y="1252"/>
                </a:lnTo>
                <a:lnTo>
                  <a:pt x="2172" y="1256"/>
                </a:lnTo>
                <a:lnTo>
                  <a:pt x="2173" y="1258"/>
                </a:lnTo>
                <a:lnTo>
                  <a:pt x="2174" y="1262"/>
                </a:lnTo>
                <a:lnTo>
                  <a:pt x="2176" y="1265"/>
                </a:lnTo>
                <a:lnTo>
                  <a:pt x="2177" y="1268"/>
                </a:lnTo>
                <a:lnTo>
                  <a:pt x="2178" y="1271"/>
                </a:lnTo>
                <a:lnTo>
                  <a:pt x="2179" y="1273"/>
                </a:lnTo>
                <a:lnTo>
                  <a:pt x="2181" y="1276"/>
                </a:lnTo>
                <a:lnTo>
                  <a:pt x="2182" y="1278"/>
                </a:lnTo>
                <a:lnTo>
                  <a:pt x="2184" y="1279"/>
                </a:lnTo>
                <a:lnTo>
                  <a:pt x="2184" y="1282"/>
                </a:lnTo>
                <a:lnTo>
                  <a:pt x="2187" y="1284"/>
                </a:lnTo>
                <a:lnTo>
                  <a:pt x="2187" y="1287"/>
                </a:lnTo>
                <a:lnTo>
                  <a:pt x="2188" y="1288"/>
                </a:lnTo>
                <a:lnTo>
                  <a:pt x="2189" y="1290"/>
                </a:lnTo>
                <a:lnTo>
                  <a:pt x="2191" y="1291"/>
                </a:lnTo>
                <a:lnTo>
                  <a:pt x="2193" y="1293"/>
                </a:lnTo>
                <a:lnTo>
                  <a:pt x="2195" y="1295"/>
                </a:lnTo>
                <a:lnTo>
                  <a:pt x="2199" y="1300"/>
                </a:lnTo>
                <a:lnTo>
                  <a:pt x="2203" y="1306"/>
                </a:lnTo>
                <a:lnTo>
                  <a:pt x="2208" y="1311"/>
                </a:lnTo>
                <a:lnTo>
                  <a:pt x="2212" y="1315"/>
                </a:lnTo>
                <a:lnTo>
                  <a:pt x="2214" y="1316"/>
                </a:lnTo>
                <a:lnTo>
                  <a:pt x="2217" y="1318"/>
                </a:lnTo>
                <a:lnTo>
                  <a:pt x="2218" y="1319"/>
                </a:lnTo>
                <a:lnTo>
                  <a:pt x="2220" y="1319"/>
                </a:lnTo>
                <a:lnTo>
                  <a:pt x="2222" y="1322"/>
                </a:lnTo>
                <a:lnTo>
                  <a:pt x="2224" y="1322"/>
                </a:lnTo>
                <a:lnTo>
                  <a:pt x="2226" y="1323"/>
                </a:lnTo>
                <a:lnTo>
                  <a:pt x="2228" y="1324"/>
                </a:lnTo>
                <a:lnTo>
                  <a:pt x="2230" y="1326"/>
                </a:lnTo>
                <a:lnTo>
                  <a:pt x="2232" y="1327"/>
                </a:lnTo>
                <a:lnTo>
                  <a:pt x="2235" y="1328"/>
                </a:lnTo>
                <a:lnTo>
                  <a:pt x="2240" y="1330"/>
                </a:lnTo>
                <a:lnTo>
                  <a:pt x="2241" y="1330"/>
                </a:lnTo>
                <a:lnTo>
                  <a:pt x="2246" y="1333"/>
                </a:lnTo>
                <a:lnTo>
                  <a:pt x="2253" y="1335"/>
                </a:lnTo>
                <a:lnTo>
                  <a:pt x="2254" y="1335"/>
                </a:lnTo>
                <a:lnTo>
                  <a:pt x="2257" y="1337"/>
                </a:lnTo>
                <a:lnTo>
                  <a:pt x="2259" y="1337"/>
                </a:lnTo>
                <a:lnTo>
                  <a:pt x="2261" y="1337"/>
                </a:lnTo>
                <a:lnTo>
                  <a:pt x="2265" y="1338"/>
                </a:lnTo>
                <a:lnTo>
                  <a:pt x="2269" y="1338"/>
                </a:lnTo>
                <a:lnTo>
                  <a:pt x="2278" y="1339"/>
                </a:lnTo>
                <a:lnTo>
                  <a:pt x="2282" y="1340"/>
                </a:lnTo>
                <a:lnTo>
                  <a:pt x="2288" y="1340"/>
                </a:lnTo>
                <a:lnTo>
                  <a:pt x="2293" y="1340"/>
                </a:lnTo>
                <a:lnTo>
                  <a:pt x="2297" y="1339"/>
                </a:lnTo>
                <a:lnTo>
                  <a:pt x="2309" y="1338"/>
                </a:lnTo>
                <a:lnTo>
                  <a:pt x="2315" y="1337"/>
                </a:lnTo>
                <a:lnTo>
                  <a:pt x="2318" y="1337"/>
                </a:lnTo>
                <a:lnTo>
                  <a:pt x="2320" y="1335"/>
                </a:lnTo>
                <a:lnTo>
                  <a:pt x="2322" y="1335"/>
                </a:lnTo>
                <a:lnTo>
                  <a:pt x="2323" y="1334"/>
                </a:lnTo>
                <a:lnTo>
                  <a:pt x="2327" y="1333"/>
                </a:lnTo>
                <a:lnTo>
                  <a:pt x="2332" y="1332"/>
                </a:lnTo>
                <a:lnTo>
                  <a:pt x="2334" y="1329"/>
                </a:lnTo>
                <a:lnTo>
                  <a:pt x="2339" y="1327"/>
                </a:lnTo>
                <a:lnTo>
                  <a:pt x="2341" y="1326"/>
                </a:lnTo>
                <a:lnTo>
                  <a:pt x="2342" y="1324"/>
                </a:lnTo>
                <a:lnTo>
                  <a:pt x="2345" y="1323"/>
                </a:lnTo>
                <a:lnTo>
                  <a:pt x="2347" y="1319"/>
                </a:lnTo>
                <a:lnTo>
                  <a:pt x="2350" y="1318"/>
                </a:lnTo>
                <a:lnTo>
                  <a:pt x="2351" y="1315"/>
                </a:lnTo>
                <a:lnTo>
                  <a:pt x="2352" y="1312"/>
                </a:lnTo>
                <a:lnTo>
                  <a:pt x="2352" y="1311"/>
                </a:lnTo>
                <a:lnTo>
                  <a:pt x="2355" y="1306"/>
                </a:lnTo>
                <a:lnTo>
                  <a:pt x="2356" y="1301"/>
                </a:lnTo>
                <a:lnTo>
                  <a:pt x="2363" y="1284"/>
                </a:lnTo>
                <a:lnTo>
                  <a:pt x="2369" y="1267"/>
                </a:lnTo>
                <a:lnTo>
                  <a:pt x="2370" y="1263"/>
                </a:lnTo>
                <a:lnTo>
                  <a:pt x="2371" y="1261"/>
                </a:lnTo>
                <a:lnTo>
                  <a:pt x="2371" y="1260"/>
                </a:lnTo>
                <a:lnTo>
                  <a:pt x="2373" y="1257"/>
                </a:lnTo>
                <a:lnTo>
                  <a:pt x="2374" y="1255"/>
                </a:lnTo>
                <a:lnTo>
                  <a:pt x="2375" y="1252"/>
                </a:lnTo>
                <a:lnTo>
                  <a:pt x="2376" y="1250"/>
                </a:lnTo>
                <a:lnTo>
                  <a:pt x="2382" y="1245"/>
                </a:lnTo>
                <a:lnTo>
                  <a:pt x="2386" y="1245"/>
                </a:lnTo>
                <a:lnTo>
                  <a:pt x="2387" y="1244"/>
                </a:lnTo>
                <a:lnTo>
                  <a:pt x="2388" y="1244"/>
                </a:lnTo>
                <a:lnTo>
                  <a:pt x="2391" y="1245"/>
                </a:lnTo>
                <a:lnTo>
                  <a:pt x="2394" y="1245"/>
                </a:lnTo>
                <a:lnTo>
                  <a:pt x="2398" y="1246"/>
                </a:lnTo>
                <a:lnTo>
                  <a:pt x="2399" y="1247"/>
                </a:lnTo>
                <a:lnTo>
                  <a:pt x="2403" y="1250"/>
                </a:lnTo>
                <a:lnTo>
                  <a:pt x="2404" y="1252"/>
                </a:lnTo>
                <a:lnTo>
                  <a:pt x="2405" y="1255"/>
                </a:lnTo>
                <a:lnTo>
                  <a:pt x="2407" y="1261"/>
                </a:lnTo>
                <a:lnTo>
                  <a:pt x="2407" y="1276"/>
                </a:lnTo>
                <a:lnTo>
                  <a:pt x="2407" y="1328"/>
                </a:lnTo>
                <a:lnTo>
                  <a:pt x="2403" y="1330"/>
                </a:lnTo>
                <a:lnTo>
                  <a:pt x="2400" y="1334"/>
                </a:lnTo>
                <a:lnTo>
                  <a:pt x="2398" y="1335"/>
                </a:lnTo>
                <a:lnTo>
                  <a:pt x="2396" y="1337"/>
                </a:lnTo>
                <a:lnTo>
                  <a:pt x="2393" y="1338"/>
                </a:lnTo>
                <a:lnTo>
                  <a:pt x="2391" y="1340"/>
                </a:lnTo>
                <a:lnTo>
                  <a:pt x="2390" y="1341"/>
                </a:lnTo>
                <a:lnTo>
                  <a:pt x="2388" y="1341"/>
                </a:lnTo>
                <a:lnTo>
                  <a:pt x="2386" y="1343"/>
                </a:lnTo>
                <a:lnTo>
                  <a:pt x="2384" y="1344"/>
                </a:lnTo>
                <a:lnTo>
                  <a:pt x="2382" y="1346"/>
                </a:lnTo>
                <a:lnTo>
                  <a:pt x="2379" y="1348"/>
                </a:lnTo>
                <a:lnTo>
                  <a:pt x="2376" y="1349"/>
                </a:lnTo>
                <a:lnTo>
                  <a:pt x="2375" y="1350"/>
                </a:lnTo>
                <a:lnTo>
                  <a:pt x="2373" y="1351"/>
                </a:lnTo>
                <a:lnTo>
                  <a:pt x="2368" y="1352"/>
                </a:lnTo>
                <a:lnTo>
                  <a:pt x="2365" y="1354"/>
                </a:lnTo>
                <a:lnTo>
                  <a:pt x="2362" y="1355"/>
                </a:lnTo>
                <a:lnTo>
                  <a:pt x="2361" y="1356"/>
                </a:lnTo>
                <a:lnTo>
                  <a:pt x="2356" y="1357"/>
                </a:lnTo>
                <a:lnTo>
                  <a:pt x="2351" y="1360"/>
                </a:lnTo>
                <a:lnTo>
                  <a:pt x="2350" y="1360"/>
                </a:lnTo>
                <a:lnTo>
                  <a:pt x="2347" y="1361"/>
                </a:lnTo>
                <a:lnTo>
                  <a:pt x="2346" y="1361"/>
                </a:lnTo>
                <a:lnTo>
                  <a:pt x="2345" y="1362"/>
                </a:lnTo>
                <a:lnTo>
                  <a:pt x="2342" y="1362"/>
                </a:lnTo>
                <a:lnTo>
                  <a:pt x="2338" y="1363"/>
                </a:lnTo>
                <a:lnTo>
                  <a:pt x="2336" y="1365"/>
                </a:lnTo>
                <a:lnTo>
                  <a:pt x="2334" y="1365"/>
                </a:lnTo>
                <a:lnTo>
                  <a:pt x="2329" y="1366"/>
                </a:lnTo>
                <a:lnTo>
                  <a:pt x="2306" y="1370"/>
                </a:lnTo>
                <a:lnTo>
                  <a:pt x="2299" y="1370"/>
                </a:lnTo>
                <a:lnTo>
                  <a:pt x="2294" y="1371"/>
                </a:lnTo>
                <a:lnTo>
                  <a:pt x="2287" y="1371"/>
                </a:lnTo>
                <a:lnTo>
                  <a:pt x="2281" y="1371"/>
                </a:lnTo>
                <a:lnTo>
                  <a:pt x="2276" y="1370"/>
                </a:lnTo>
                <a:lnTo>
                  <a:pt x="2263" y="1370"/>
                </a:lnTo>
                <a:lnTo>
                  <a:pt x="2259" y="1368"/>
                </a:lnTo>
                <a:lnTo>
                  <a:pt x="2254" y="1368"/>
                </a:lnTo>
                <a:lnTo>
                  <a:pt x="2252" y="1367"/>
                </a:lnTo>
                <a:lnTo>
                  <a:pt x="2248" y="1367"/>
                </a:lnTo>
                <a:lnTo>
                  <a:pt x="2246" y="1366"/>
                </a:lnTo>
                <a:lnTo>
                  <a:pt x="2243" y="1366"/>
                </a:lnTo>
                <a:lnTo>
                  <a:pt x="2236" y="1365"/>
                </a:lnTo>
                <a:lnTo>
                  <a:pt x="2230" y="1362"/>
                </a:lnTo>
                <a:lnTo>
                  <a:pt x="2229" y="1362"/>
                </a:lnTo>
                <a:lnTo>
                  <a:pt x="2226" y="1361"/>
                </a:lnTo>
                <a:lnTo>
                  <a:pt x="2223" y="1360"/>
                </a:lnTo>
                <a:lnTo>
                  <a:pt x="2218" y="1359"/>
                </a:lnTo>
                <a:lnTo>
                  <a:pt x="2216" y="1357"/>
                </a:lnTo>
                <a:lnTo>
                  <a:pt x="2213" y="1356"/>
                </a:lnTo>
                <a:lnTo>
                  <a:pt x="2210" y="1354"/>
                </a:lnTo>
                <a:lnTo>
                  <a:pt x="2207" y="1352"/>
                </a:lnTo>
                <a:lnTo>
                  <a:pt x="2205" y="1351"/>
                </a:lnTo>
                <a:lnTo>
                  <a:pt x="2202" y="1351"/>
                </a:lnTo>
                <a:lnTo>
                  <a:pt x="2200" y="1350"/>
                </a:lnTo>
                <a:lnTo>
                  <a:pt x="2197" y="1349"/>
                </a:lnTo>
                <a:lnTo>
                  <a:pt x="2196" y="1346"/>
                </a:lnTo>
                <a:lnTo>
                  <a:pt x="2194" y="1346"/>
                </a:lnTo>
                <a:lnTo>
                  <a:pt x="2190" y="1344"/>
                </a:lnTo>
                <a:lnTo>
                  <a:pt x="2189" y="1343"/>
                </a:lnTo>
                <a:lnTo>
                  <a:pt x="2187" y="1341"/>
                </a:lnTo>
                <a:lnTo>
                  <a:pt x="2185" y="1340"/>
                </a:lnTo>
                <a:lnTo>
                  <a:pt x="2184" y="1339"/>
                </a:lnTo>
                <a:lnTo>
                  <a:pt x="2183" y="1338"/>
                </a:lnTo>
                <a:lnTo>
                  <a:pt x="2181" y="1337"/>
                </a:lnTo>
                <a:lnTo>
                  <a:pt x="2178" y="1335"/>
                </a:lnTo>
                <a:lnTo>
                  <a:pt x="2177" y="1334"/>
                </a:lnTo>
                <a:lnTo>
                  <a:pt x="2174" y="1332"/>
                </a:lnTo>
                <a:lnTo>
                  <a:pt x="2172" y="1329"/>
                </a:lnTo>
                <a:lnTo>
                  <a:pt x="2168" y="1327"/>
                </a:lnTo>
                <a:lnTo>
                  <a:pt x="2166" y="1323"/>
                </a:lnTo>
                <a:lnTo>
                  <a:pt x="2164" y="1322"/>
                </a:lnTo>
                <a:lnTo>
                  <a:pt x="2161" y="1321"/>
                </a:lnTo>
                <a:close/>
                <a:moveTo>
                  <a:pt x="212" y="970"/>
                </a:moveTo>
                <a:lnTo>
                  <a:pt x="214" y="1019"/>
                </a:lnTo>
                <a:lnTo>
                  <a:pt x="214" y="1027"/>
                </a:lnTo>
                <a:lnTo>
                  <a:pt x="215" y="1029"/>
                </a:lnTo>
                <a:lnTo>
                  <a:pt x="215" y="1034"/>
                </a:lnTo>
                <a:lnTo>
                  <a:pt x="214" y="1041"/>
                </a:lnTo>
                <a:lnTo>
                  <a:pt x="214" y="1044"/>
                </a:lnTo>
                <a:lnTo>
                  <a:pt x="213" y="1045"/>
                </a:lnTo>
                <a:lnTo>
                  <a:pt x="210" y="1047"/>
                </a:lnTo>
                <a:lnTo>
                  <a:pt x="205" y="1050"/>
                </a:lnTo>
                <a:lnTo>
                  <a:pt x="202" y="1051"/>
                </a:lnTo>
                <a:lnTo>
                  <a:pt x="197" y="1051"/>
                </a:lnTo>
                <a:lnTo>
                  <a:pt x="195" y="1051"/>
                </a:lnTo>
                <a:lnTo>
                  <a:pt x="192" y="1050"/>
                </a:lnTo>
                <a:lnTo>
                  <a:pt x="191" y="1049"/>
                </a:lnTo>
                <a:lnTo>
                  <a:pt x="189" y="1047"/>
                </a:lnTo>
                <a:lnTo>
                  <a:pt x="186" y="1044"/>
                </a:lnTo>
                <a:lnTo>
                  <a:pt x="184" y="1034"/>
                </a:lnTo>
                <a:lnTo>
                  <a:pt x="183" y="1031"/>
                </a:lnTo>
                <a:lnTo>
                  <a:pt x="181" y="1028"/>
                </a:lnTo>
                <a:lnTo>
                  <a:pt x="179" y="1022"/>
                </a:lnTo>
                <a:lnTo>
                  <a:pt x="178" y="1019"/>
                </a:lnTo>
                <a:lnTo>
                  <a:pt x="178" y="1017"/>
                </a:lnTo>
                <a:lnTo>
                  <a:pt x="176" y="1016"/>
                </a:lnTo>
                <a:lnTo>
                  <a:pt x="176" y="1014"/>
                </a:lnTo>
                <a:lnTo>
                  <a:pt x="174" y="1007"/>
                </a:lnTo>
                <a:lnTo>
                  <a:pt x="173" y="1005"/>
                </a:lnTo>
                <a:lnTo>
                  <a:pt x="172" y="1002"/>
                </a:lnTo>
                <a:lnTo>
                  <a:pt x="170" y="1001"/>
                </a:lnTo>
                <a:lnTo>
                  <a:pt x="168" y="999"/>
                </a:lnTo>
                <a:lnTo>
                  <a:pt x="164" y="996"/>
                </a:lnTo>
                <a:lnTo>
                  <a:pt x="161" y="995"/>
                </a:lnTo>
                <a:lnTo>
                  <a:pt x="152" y="991"/>
                </a:lnTo>
                <a:lnTo>
                  <a:pt x="143" y="989"/>
                </a:lnTo>
                <a:lnTo>
                  <a:pt x="133" y="988"/>
                </a:lnTo>
                <a:lnTo>
                  <a:pt x="123" y="988"/>
                </a:lnTo>
                <a:lnTo>
                  <a:pt x="114" y="989"/>
                </a:lnTo>
                <a:lnTo>
                  <a:pt x="109" y="989"/>
                </a:lnTo>
                <a:lnTo>
                  <a:pt x="104" y="990"/>
                </a:lnTo>
                <a:lnTo>
                  <a:pt x="99" y="991"/>
                </a:lnTo>
                <a:lnTo>
                  <a:pt x="95" y="992"/>
                </a:lnTo>
                <a:lnTo>
                  <a:pt x="91" y="994"/>
                </a:lnTo>
                <a:lnTo>
                  <a:pt x="87" y="996"/>
                </a:lnTo>
                <a:lnTo>
                  <a:pt x="85" y="997"/>
                </a:lnTo>
                <a:lnTo>
                  <a:pt x="81" y="999"/>
                </a:lnTo>
                <a:lnTo>
                  <a:pt x="79" y="1000"/>
                </a:lnTo>
                <a:lnTo>
                  <a:pt x="77" y="1002"/>
                </a:lnTo>
                <a:lnTo>
                  <a:pt x="75" y="1003"/>
                </a:lnTo>
                <a:lnTo>
                  <a:pt x="74" y="1005"/>
                </a:lnTo>
                <a:lnTo>
                  <a:pt x="71" y="1006"/>
                </a:lnTo>
                <a:lnTo>
                  <a:pt x="69" y="1008"/>
                </a:lnTo>
                <a:lnTo>
                  <a:pt x="68" y="1011"/>
                </a:lnTo>
                <a:lnTo>
                  <a:pt x="65" y="1013"/>
                </a:lnTo>
                <a:lnTo>
                  <a:pt x="64" y="1014"/>
                </a:lnTo>
                <a:lnTo>
                  <a:pt x="63" y="1016"/>
                </a:lnTo>
                <a:lnTo>
                  <a:pt x="62" y="1018"/>
                </a:lnTo>
                <a:lnTo>
                  <a:pt x="60" y="1020"/>
                </a:lnTo>
                <a:lnTo>
                  <a:pt x="59" y="1024"/>
                </a:lnTo>
                <a:lnTo>
                  <a:pt x="58" y="1027"/>
                </a:lnTo>
                <a:lnTo>
                  <a:pt x="57" y="1028"/>
                </a:lnTo>
                <a:lnTo>
                  <a:pt x="57" y="1029"/>
                </a:lnTo>
                <a:lnTo>
                  <a:pt x="56" y="1031"/>
                </a:lnTo>
                <a:lnTo>
                  <a:pt x="56" y="1034"/>
                </a:lnTo>
                <a:lnTo>
                  <a:pt x="54" y="1036"/>
                </a:lnTo>
                <a:lnTo>
                  <a:pt x="54" y="1040"/>
                </a:lnTo>
                <a:lnTo>
                  <a:pt x="54" y="1046"/>
                </a:lnTo>
                <a:lnTo>
                  <a:pt x="53" y="1053"/>
                </a:lnTo>
                <a:lnTo>
                  <a:pt x="54" y="1058"/>
                </a:lnTo>
                <a:lnTo>
                  <a:pt x="54" y="1062"/>
                </a:lnTo>
                <a:lnTo>
                  <a:pt x="54" y="1064"/>
                </a:lnTo>
                <a:lnTo>
                  <a:pt x="56" y="1067"/>
                </a:lnTo>
                <a:lnTo>
                  <a:pt x="56" y="1069"/>
                </a:lnTo>
                <a:lnTo>
                  <a:pt x="57" y="1072"/>
                </a:lnTo>
                <a:lnTo>
                  <a:pt x="58" y="1074"/>
                </a:lnTo>
                <a:lnTo>
                  <a:pt x="59" y="1077"/>
                </a:lnTo>
                <a:lnTo>
                  <a:pt x="62" y="1081"/>
                </a:lnTo>
                <a:lnTo>
                  <a:pt x="63" y="1083"/>
                </a:lnTo>
                <a:lnTo>
                  <a:pt x="64" y="1085"/>
                </a:lnTo>
                <a:lnTo>
                  <a:pt x="66" y="1086"/>
                </a:lnTo>
                <a:lnTo>
                  <a:pt x="69" y="1089"/>
                </a:lnTo>
                <a:lnTo>
                  <a:pt x="74" y="1095"/>
                </a:lnTo>
                <a:lnTo>
                  <a:pt x="80" y="1101"/>
                </a:lnTo>
                <a:lnTo>
                  <a:pt x="82" y="1103"/>
                </a:lnTo>
                <a:lnTo>
                  <a:pt x="85" y="1106"/>
                </a:lnTo>
                <a:lnTo>
                  <a:pt x="87" y="1107"/>
                </a:lnTo>
                <a:lnTo>
                  <a:pt x="89" y="1110"/>
                </a:lnTo>
                <a:lnTo>
                  <a:pt x="92" y="1111"/>
                </a:lnTo>
                <a:lnTo>
                  <a:pt x="93" y="1112"/>
                </a:lnTo>
                <a:lnTo>
                  <a:pt x="95" y="1113"/>
                </a:lnTo>
                <a:lnTo>
                  <a:pt x="97" y="1114"/>
                </a:lnTo>
                <a:lnTo>
                  <a:pt x="98" y="1116"/>
                </a:lnTo>
                <a:lnTo>
                  <a:pt x="100" y="1117"/>
                </a:lnTo>
                <a:lnTo>
                  <a:pt x="103" y="1117"/>
                </a:lnTo>
                <a:lnTo>
                  <a:pt x="104" y="1118"/>
                </a:lnTo>
                <a:lnTo>
                  <a:pt x="106" y="1119"/>
                </a:lnTo>
                <a:lnTo>
                  <a:pt x="108" y="1121"/>
                </a:lnTo>
                <a:lnTo>
                  <a:pt x="110" y="1122"/>
                </a:lnTo>
                <a:lnTo>
                  <a:pt x="114" y="1124"/>
                </a:lnTo>
                <a:lnTo>
                  <a:pt x="118" y="1127"/>
                </a:lnTo>
                <a:lnTo>
                  <a:pt x="122" y="1129"/>
                </a:lnTo>
                <a:lnTo>
                  <a:pt x="124" y="1130"/>
                </a:lnTo>
                <a:lnTo>
                  <a:pt x="127" y="1132"/>
                </a:lnTo>
                <a:lnTo>
                  <a:pt x="128" y="1133"/>
                </a:lnTo>
                <a:lnTo>
                  <a:pt x="131" y="1133"/>
                </a:lnTo>
                <a:lnTo>
                  <a:pt x="133" y="1134"/>
                </a:lnTo>
                <a:lnTo>
                  <a:pt x="134" y="1135"/>
                </a:lnTo>
                <a:lnTo>
                  <a:pt x="137" y="1136"/>
                </a:lnTo>
                <a:lnTo>
                  <a:pt x="139" y="1138"/>
                </a:lnTo>
                <a:lnTo>
                  <a:pt x="141" y="1139"/>
                </a:lnTo>
                <a:lnTo>
                  <a:pt x="143" y="1141"/>
                </a:lnTo>
                <a:lnTo>
                  <a:pt x="145" y="1141"/>
                </a:lnTo>
                <a:lnTo>
                  <a:pt x="146" y="1144"/>
                </a:lnTo>
                <a:lnTo>
                  <a:pt x="150" y="1145"/>
                </a:lnTo>
                <a:lnTo>
                  <a:pt x="154" y="1146"/>
                </a:lnTo>
                <a:lnTo>
                  <a:pt x="156" y="1147"/>
                </a:lnTo>
                <a:lnTo>
                  <a:pt x="158" y="1150"/>
                </a:lnTo>
                <a:lnTo>
                  <a:pt x="162" y="1151"/>
                </a:lnTo>
                <a:lnTo>
                  <a:pt x="163" y="1152"/>
                </a:lnTo>
                <a:lnTo>
                  <a:pt x="167" y="1155"/>
                </a:lnTo>
                <a:lnTo>
                  <a:pt x="168" y="1156"/>
                </a:lnTo>
                <a:lnTo>
                  <a:pt x="170" y="1157"/>
                </a:lnTo>
                <a:lnTo>
                  <a:pt x="172" y="1158"/>
                </a:lnTo>
                <a:lnTo>
                  <a:pt x="173" y="1160"/>
                </a:lnTo>
                <a:lnTo>
                  <a:pt x="175" y="1161"/>
                </a:lnTo>
                <a:lnTo>
                  <a:pt x="176" y="1162"/>
                </a:lnTo>
                <a:lnTo>
                  <a:pt x="178" y="1163"/>
                </a:lnTo>
                <a:lnTo>
                  <a:pt x="180" y="1164"/>
                </a:lnTo>
                <a:lnTo>
                  <a:pt x="183" y="1167"/>
                </a:lnTo>
                <a:lnTo>
                  <a:pt x="185" y="1169"/>
                </a:lnTo>
                <a:lnTo>
                  <a:pt x="189" y="1172"/>
                </a:lnTo>
                <a:lnTo>
                  <a:pt x="193" y="1175"/>
                </a:lnTo>
                <a:lnTo>
                  <a:pt x="199" y="1182"/>
                </a:lnTo>
                <a:lnTo>
                  <a:pt x="203" y="1185"/>
                </a:lnTo>
                <a:lnTo>
                  <a:pt x="207" y="1189"/>
                </a:lnTo>
                <a:lnTo>
                  <a:pt x="209" y="1191"/>
                </a:lnTo>
                <a:lnTo>
                  <a:pt x="212" y="1194"/>
                </a:lnTo>
                <a:lnTo>
                  <a:pt x="213" y="1196"/>
                </a:lnTo>
                <a:lnTo>
                  <a:pt x="214" y="1199"/>
                </a:lnTo>
                <a:lnTo>
                  <a:pt x="214" y="1201"/>
                </a:lnTo>
                <a:lnTo>
                  <a:pt x="216" y="1204"/>
                </a:lnTo>
                <a:lnTo>
                  <a:pt x="218" y="1205"/>
                </a:lnTo>
                <a:lnTo>
                  <a:pt x="219" y="1207"/>
                </a:lnTo>
                <a:lnTo>
                  <a:pt x="220" y="1210"/>
                </a:lnTo>
                <a:lnTo>
                  <a:pt x="221" y="1213"/>
                </a:lnTo>
                <a:lnTo>
                  <a:pt x="227" y="1230"/>
                </a:lnTo>
                <a:lnTo>
                  <a:pt x="227" y="1233"/>
                </a:lnTo>
                <a:lnTo>
                  <a:pt x="228" y="1236"/>
                </a:lnTo>
                <a:lnTo>
                  <a:pt x="228" y="1240"/>
                </a:lnTo>
                <a:lnTo>
                  <a:pt x="228" y="1247"/>
                </a:lnTo>
                <a:lnTo>
                  <a:pt x="230" y="1250"/>
                </a:lnTo>
                <a:lnTo>
                  <a:pt x="230" y="1255"/>
                </a:lnTo>
                <a:lnTo>
                  <a:pt x="230" y="1258"/>
                </a:lnTo>
                <a:lnTo>
                  <a:pt x="228" y="1261"/>
                </a:lnTo>
                <a:lnTo>
                  <a:pt x="228" y="1266"/>
                </a:lnTo>
                <a:lnTo>
                  <a:pt x="228" y="1277"/>
                </a:lnTo>
                <a:lnTo>
                  <a:pt x="227" y="1279"/>
                </a:lnTo>
                <a:lnTo>
                  <a:pt x="227" y="1283"/>
                </a:lnTo>
                <a:lnTo>
                  <a:pt x="226" y="1285"/>
                </a:lnTo>
                <a:lnTo>
                  <a:pt x="226" y="1288"/>
                </a:lnTo>
                <a:lnTo>
                  <a:pt x="225" y="1290"/>
                </a:lnTo>
                <a:lnTo>
                  <a:pt x="225" y="1291"/>
                </a:lnTo>
                <a:lnTo>
                  <a:pt x="224" y="1293"/>
                </a:lnTo>
                <a:lnTo>
                  <a:pt x="224" y="1295"/>
                </a:lnTo>
                <a:lnTo>
                  <a:pt x="222" y="1299"/>
                </a:lnTo>
                <a:lnTo>
                  <a:pt x="221" y="1301"/>
                </a:lnTo>
                <a:lnTo>
                  <a:pt x="220" y="1304"/>
                </a:lnTo>
                <a:lnTo>
                  <a:pt x="219" y="1306"/>
                </a:lnTo>
                <a:lnTo>
                  <a:pt x="218" y="1308"/>
                </a:lnTo>
                <a:lnTo>
                  <a:pt x="216" y="1311"/>
                </a:lnTo>
                <a:lnTo>
                  <a:pt x="214" y="1316"/>
                </a:lnTo>
                <a:lnTo>
                  <a:pt x="213" y="1317"/>
                </a:lnTo>
                <a:lnTo>
                  <a:pt x="212" y="1319"/>
                </a:lnTo>
                <a:lnTo>
                  <a:pt x="210" y="1321"/>
                </a:lnTo>
                <a:lnTo>
                  <a:pt x="209" y="1322"/>
                </a:lnTo>
                <a:lnTo>
                  <a:pt x="208" y="1323"/>
                </a:lnTo>
                <a:lnTo>
                  <a:pt x="205" y="1326"/>
                </a:lnTo>
                <a:lnTo>
                  <a:pt x="202" y="1330"/>
                </a:lnTo>
                <a:lnTo>
                  <a:pt x="197" y="1337"/>
                </a:lnTo>
                <a:lnTo>
                  <a:pt x="196" y="1338"/>
                </a:lnTo>
                <a:lnTo>
                  <a:pt x="191" y="1341"/>
                </a:lnTo>
                <a:lnTo>
                  <a:pt x="190" y="1343"/>
                </a:lnTo>
                <a:lnTo>
                  <a:pt x="187" y="1344"/>
                </a:lnTo>
                <a:lnTo>
                  <a:pt x="186" y="1345"/>
                </a:lnTo>
                <a:lnTo>
                  <a:pt x="185" y="1346"/>
                </a:lnTo>
                <a:lnTo>
                  <a:pt x="184" y="1348"/>
                </a:lnTo>
                <a:lnTo>
                  <a:pt x="180" y="1349"/>
                </a:lnTo>
                <a:lnTo>
                  <a:pt x="179" y="1350"/>
                </a:lnTo>
                <a:lnTo>
                  <a:pt x="176" y="1351"/>
                </a:lnTo>
                <a:lnTo>
                  <a:pt x="174" y="1352"/>
                </a:lnTo>
                <a:lnTo>
                  <a:pt x="173" y="1354"/>
                </a:lnTo>
                <a:lnTo>
                  <a:pt x="169" y="1355"/>
                </a:lnTo>
                <a:lnTo>
                  <a:pt x="168" y="1356"/>
                </a:lnTo>
                <a:lnTo>
                  <a:pt x="164" y="1357"/>
                </a:lnTo>
                <a:lnTo>
                  <a:pt x="145" y="1365"/>
                </a:lnTo>
                <a:lnTo>
                  <a:pt x="121" y="1370"/>
                </a:lnTo>
                <a:lnTo>
                  <a:pt x="108" y="1370"/>
                </a:lnTo>
                <a:lnTo>
                  <a:pt x="102" y="1371"/>
                </a:lnTo>
                <a:lnTo>
                  <a:pt x="94" y="1371"/>
                </a:lnTo>
                <a:lnTo>
                  <a:pt x="86" y="1371"/>
                </a:lnTo>
                <a:lnTo>
                  <a:pt x="81" y="1370"/>
                </a:lnTo>
                <a:lnTo>
                  <a:pt x="74" y="1370"/>
                </a:lnTo>
                <a:lnTo>
                  <a:pt x="68" y="1370"/>
                </a:lnTo>
                <a:lnTo>
                  <a:pt x="53" y="1367"/>
                </a:lnTo>
                <a:lnTo>
                  <a:pt x="50" y="1366"/>
                </a:lnTo>
                <a:lnTo>
                  <a:pt x="47" y="1366"/>
                </a:lnTo>
                <a:lnTo>
                  <a:pt x="45" y="1366"/>
                </a:lnTo>
                <a:lnTo>
                  <a:pt x="42" y="1365"/>
                </a:lnTo>
                <a:lnTo>
                  <a:pt x="40" y="1365"/>
                </a:lnTo>
                <a:lnTo>
                  <a:pt x="39" y="1363"/>
                </a:lnTo>
                <a:lnTo>
                  <a:pt x="36" y="1363"/>
                </a:lnTo>
                <a:lnTo>
                  <a:pt x="34" y="1362"/>
                </a:lnTo>
                <a:lnTo>
                  <a:pt x="12" y="1354"/>
                </a:lnTo>
                <a:lnTo>
                  <a:pt x="11" y="1337"/>
                </a:lnTo>
                <a:lnTo>
                  <a:pt x="10" y="1334"/>
                </a:lnTo>
                <a:lnTo>
                  <a:pt x="7" y="1323"/>
                </a:lnTo>
                <a:lnTo>
                  <a:pt x="7" y="1316"/>
                </a:lnTo>
                <a:lnTo>
                  <a:pt x="5" y="1310"/>
                </a:lnTo>
                <a:lnTo>
                  <a:pt x="4" y="1302"/>
                </a:lnTo>
                <a:lnTo>
                  <a:pt x="4" y="1295"/>
                </a:lnTo>
                <a:lnTo>
                  <a:pt x="1" y="1288"/>
                </a:lnTo>
                <a:lnTo>
                  <a:pt x="1" y="1280"/>
                </a:lnTo>
                <a:lnTo>
                  <a:pt x="0" y="1276"/>
                </a:lnTo>
                <a:lnTo>
                  <a:pt x="0" y="1273"/>
                </a:lnTo>
                <a:lnTo>
                  <a:pt x="1" y="1271"/>
                </a:lnTo>
                <a:lnTo>
                  <a:pt x="1" y="1268"/>
                </a:lnTo>
                <a:lnTo>
                  <a:pt x="2" y="1267"/>
                </a:lnTo>
                <a:lnTo>
                  <a:pt x="6" y="1263"/>
                </a:lnTo>
                <a:lnTo>
                  <a:pt x="7" y="1262"/>
                </a:lnTo>
                <a:lnTo>
                  <a:pt x="10" y="1261"/>
                </a:lnTo>
                <a:lnTo>
                  <a:pt x="12" y="1260"/>
                </a:lnTo>
                <a:lnTo>
                  <a:pt x="16" y="1260"/>
                </a:lnTo>
                <a:lnTo>
                  <a:pt x="19" y="1260"/>
                </a:lnTo>
                <a:lnTo>
                  <a:pt x="24" y="1262"/>
                </a:lnTo>
                <a:lnTo>
                  <a:pt x="27" y="1265"/>
                </a:lnTo>
                <a:lnTo>
                  <a:pt x="28" y="1266"/>
                </a:lnTo>
                <a:lnTo>
                  <a:pt x="29" y="1268"/>
                </a:lnTo>
                <a:lnTo>
                  <a:pt x="30" y="1271"/>
                </a:lnTo>
                <a:lnTo>
                  <a:pt x="31" y="1273"/>
                </a:lnTo>
                <a:lnTo>
                  <a:pt x="33" y="1276"/>
                </a:lnTo>
                <a:lnTo>
                  <a:pt x="34" y="1278"/>
                </a:lnTo>
                <a:lnTo>
                  <a:pt x="35" y="1280"/>
                </a:lnTo>
                <a:lnTo>
                  <a:pt x="36" y="1284"/>
                </a:lnTo>
                <a:lnTo>
                  <a:pt x="37" y="1287"/>
                </a:lnTo>
                <a:lnTo>
                  <a:pt x="39" y="1288"/>
                </a:lnTo>
                <a:lnTo>
                  <a:pt x="40" y="1290"/>
                </a:lnTo>
                <a:lnTo>
                  <a:pt x="40" y="1293"/>
                </a:lnTo>
                <a:lnTo>
                  <a:pt x="41" y="1294"/>
                </a:lnTo>
                <a:lnTo>
                  <a:pt x="41" y="1296"/>
                </a:lnTo>
                <a:lnTo>
                  <a:pt x="44" y="1300"/>
                </a:lnTo>
                <a:lnTo>
                  <a:pt x="44" y="1302"/>
                </a:lnTo>
                <a:lnTo>
                  <a:pt x="46" y="1306"/>
                </a:lnTo>
                <a:lnTo>
                  <a:pt x="47" y="1307"/>
                </a:lnTo>
                <a:lnTo>
                  <a:pt x="48" y="1310"/>
                </a:lnTo>
                <a:lnTo>
                  <a:pt x="50" y="1312"/>
                </a:lnTo>
                <a:lnTo>
                  <a:pt x="51" y="1316"/>
                </a:lnTo>
                <a:lnTo>
                  <a:pt x="52" y="1317"/>
                </a:lnTo>
                <a:lnTo>
                  <a:pt x="53" y="1319"/>
                </a:lnTo>
                <a:lnTo>
                  <a:pt x="54" y="1321"/>
                </a:lnTo>
                <a:lnTo>
                  <a:pt x="56" y="1322"/>
                </a:lnTo>
                <a:lnTo>
                  <a:pt x="59" y="1326"/>
                </a:lnTo>
                <a:lnTo>
                  <a:pt x="62" y="1328"/>
                </a:lnTo>
                <a:lnTo>
                  <a:pt x="64" y="1329"/>
                </a:lnTo>
                <a:lnTo>
                  <a:pt x="65" y="1330"/>
                </a:lnTo>
                <a:lnTo>
                  <a:pt x="68" y="1330"/>
                </a:lnTo>
                <a:lnTo>
                  <a:pt x="70" y="1332"/>
                </a:lnTo>
                <a:lnTo>
                  <a:pt x="71" y="1333"/>
                </a:lnTo>
                <a:lnTo>
                  <a:pt x="79" y="1335"/>
                </a:lnTo>
                <a:lnTo>
                  <a:pt x="83" y="1337"/>
                </a:lnTo>
                <a:lnTo>
                  <a:pt x="89" y="1337"/>
                </a:lnTo>
                <a:lnTo>
                  <a:pt x="102" y="1337"/>
                </a:lnTo>
                <a:lnTo>
                  <a:pt x="110" y="1337"/>
                </a:lnTo>
                <a:lnTo>
                  <a:pt x="114" y="1337"/>
                </a:lnTo>
                <a:lnTo>
                  <a:pt x="117" y="1337"/>
                </a:lnTo>
                <a:lnTo>
                  <a:pt x="122" y="1337"/>
                </a:lnTo>
                <a:lnTo>
                  <a:pt x="128" y="1335"/>
                </a:lnTo>
                <a:lnTo>
                  <a:pt x="131" y="1334"/>
                </a:lnTo>
                <a:lnTo>
                  <a:pt x="133" y="1334"/>
                </a:lnTo>
                <a:lnTo>
                  <a:pt x="135" y="1333"/>
                </a:lnTo>
                <a:lnTo>
                  <a:pt x="137" y="1333"/>
                </a:lnTo>
                <a:lnTo>
                  <a:pt x="139" y="1332"/>
                </a:lnTo>
                <a:lnTo>
                  <a:pt x="141" y="1330"/>
                </a:lnTo>
                <a:lnTo>
                  <a:pt x="145" y="1329"/>
                </a:lnTo>
                <a:lnTo>
                  <a:pt x="149" y="1328"/>
                </a:lnTo>
                <a:lnTo>
                  <a:pt x="151" y="1327"/>
                </a:lnTo>
                <a:lnTo>
                  <a:pt x="154" y="1326"/>
                </a:lnTo>
                <a:lnTo>
                  <a:pt x="155" y="1324"/>
                </a:lnTo>
                <a:lnTo>
                  <a:pt x="156" y="1322"/>
                </a:lnTo>
                <a:lnTo>
                  <a:pt x="158" y="1321"/>
                </a:lnTo>
                <a:lnTo>
                  <a:pt x="162" y="1318"/>
                </a:lnTo>
                <a:lnTo>
                  <a:pt x="169" y="1312"/>
                </a:lnTo>
                <a:lnTo>
                  <a:pt x="173" y="1307"/>
                </a:lnTo>
                <a:lnTo>
                  <a:pt x="175" y="1304"/>
                </a:lnTo>
                <a:lnTo>
                  <a:pt x="180" y="1294"/>
                </a:lnTo>
                <a:lnTo>
                  <a:pt x="184" y="1284"/>
                </a:lnTo>
                <a:lnTo>
                  <a:pt x="184" y="1280"/>
                </a:lnTo>
                <a:lnTo>
                  <a:pt x="185" y="1278"/>
                </a:lnTo>
                <a:lnTo>
                  <a:pt x="185" y="1274"/>
                </a:lnTo>
                <a:lnTo>
                  <a:pt x="186" y="1268"/>
                </a:lnTo>
                <a:lnTo>
                  <a:pt x="186" y="1262"/>
                </a:lnTo>
                <a:lnTo>
                  <a:pt x="185" y="1256"/>
                </a:lnTo>
                <a:lnTo>
                  <a:pt x="185" y="1251"/>
                </a:lnTo>
                <a:lnTo>
                  <a:pt x="185" y="1249"/>
                </a:lnTo>
                <a:lnTo>
                  <a:pt x="181" y="1238"/>
                </a:lnTo>
                <a:lnTo>
                  <a:pt x="180" y="1235"/>
                </a:lnTo>
                <a:lnTo>
                  <a:pt x="179" y="1234"/>
                </a:lnTo>
                <a:lnTo>
                  <a:pt x="178" y="1232"/>
                </a:lnTo>
                <a:lnTo>
                  <a:pt x="176" y="1229"/>
                </a:lnTo>
                <a:lnTo>
                  <a:pt x="175" y="1228"/>
                </a:lnTo>
                <a:lnTo>
                  <a:pt x="174" y="1225"/>
                </a:lnTo>
                <a:lnTo>
                  <a:pt x="172" y="1224"/>
                </a:lnTo>
                <a:lnTo>
                  <a:pt x="170" y="1222"/>
                </a:lnTo>
                <a:lnTo>
                  <a:pt x="166" y="1217"/>
                </a:lnTo>
                <a:lnTo>
                  <a:pt x="161" y="1212"/>
                </a:lnTo>
                <a:lnTo>
                  <a:pt x="157" y="1208"/>
                </a:lnTo>
                <a:lnTo>
                  <a:pt x="155" y="1206"/>
                </a:lnTo>
                <a:lnTo>
                  <a:pt x="152" y="1205"/>
                </a:lnTo>
                <a:lnTo>
                  <a:pt x="151" y="1204"/>
                </a:lnTo>
                <a:lnTo>
                  <a:pt x="149" y="1202"/>
                </a:lnTo>
                <a:lnTo>
                  <a:pt x="146" y="1201"/>
                </a:lnTo>
                <a:lnTo>
                  <a:pt x="145" y="1200"/>
                </a:lnTo>
                <a:lnTo>
                  <a:pt x="143" y="1199"/>
                </a:lnTo>
                <a:lnTo>
                  <a:pt x="141" y="1197"/>
                </a:lnTo>
                <a:lnTo>
                  <a:pt x="139" y="1196"/>
                </a:lnTo>
                <a:lnTo>
                  <a:pt x="138" y="1195"/>
                </a:lnTo>
                <a:lnTo>
                  <a:pt x="134" y="1194"/>
                </a:lnTo>
                <a:lnTo>
                  <a:pt x="132" y="1191"/>
                </a:lnTo>
                <a:lnTo>
                  <a:pt x="127" y="1190"/>
                </a:lnTo>
                <a:lnTo>
                  <a:pt x="123" y="1188"/>
                </a:lnTo>
                <a:lnTo>
                  <a:pt x="122" y="1186"/>
                </a:lnTo>
                <a:lnTo>
                  <a:pt x="120" y="1185"/>
                </a:lnTo>
                <a:lnTo>
                  <a:pt x="117" y="1183"/>
                </a:lnTo>
                <a:lnTo>
                  <a:pt x="115" y="1183"/>
                </a:lnTo>
                <a:lnTo>
                  <a:pt x="112" y="1182"/>
                </a:lnTo>
                <a:lnTo>
                  <a:pt x="111" y="1180"/>
                </a:lnTo>
                <a:lnTo>
                  <a:pt x="109" y="1179"/>
                </a:lnTo>
                <a:lnTo>
                  <a:pt x="106" y="1178"/>
                </a:lnTo>
                <a:lnTo>
                  <a:pt x="104" y="1177"/>
                </a:lnTo>
                <a:lnTo>
                  <a:pt x="103" y="1175"/>
                </a:lnTo>
                <a:lnTo>
                  <a:pt x="100" y="1174"/>
                </a:lnTo>
                <a:lnTo>
                  <a:pt x="97" y="1173"/>
                </a:lnTo>
                <a:lnTo>
                  <a:pt x="95" y="1172"/>
                </a:lnTo>
                <a:lnTo>
                  <a:pt x="93" y="1171"/>
                </a:lnTo>
                <a:lnTo>
                  <a:pt x="91" y="1168"/>
                </a:lnTo>
                <a:lnTo>
                  <a:pt x="88" y="1168"/>
                </a:lnTo>
                <a:lnTo>
                  <a:pt x="86" y="1167"/>
                </a:lnTo>
                <a:lnTo>
                  <a:pt x="82" y="1164"/>
                </a:lnTo>
                <a:lnTo>
                  <a:pt x="80" y="1162"/>
                </a:lnTo>
                <a:lnTo>
                  <a:pt x="76" y="1161"/>
                </a:lnTo>
                <a:lnTo>
                  <a:pt x="74" y="1160"/>
                </a:lnTo>
                <a:lnTo>
                  <a:pt x="71" y="1158"/>
                </a:lnTo>
                <a:lnTo>
                  <a:pt x="69" y="1156"/>
                </a:lnTo>
                <a:lnTo>
                  <a:pt x="68" y="1155"/>
                </a:lnTo>
                <a:lnTo>
                  <a:pt x="65" y="1153"/>
                </a:lnTo>
                <a:lnTo>
                  <a:pt x="64" y="1152"/>
                </a:lnTo>
                <a:lnTo>
                  <a:pt x="62" y="1151"/>
                </a:lnTo>
                <a:lnTo>
                  <a:pt x="60" y="1150"/>
                </a:lnTo>
                <a:lnTo>
                  <a:pt x="59" y="1149"/>
                </a:lnTo>
                <a:lnTo>
                  <a:pt x="57" y="1147"/>
                </a:lnTo>
                <a:lnTo>
                  <a:pt x="54" y="1146"/>
                </a:lnTo>
                <a:lnTo>
                  <a:pt x="53" y="1144"/>
                </a:lnTo>
                <a:lnTo>
                  <a:pt x="50" y="1141"/>
                </a:lnTo>
                <a:lnTo>
                  <a:pt x="46" y="1139"/>
                </a:lnTo>
                <a:lnTo>
                  <a:pt x="40" y="1132"/>
                </a:lnTo>
                <a:lnTo>
                  <a:pt x="31" y="1124"/>
                </a:lnTo>
                <a:lnTo>
                  <a:pt x="29" y="1122"/>
                </a:lnTo>
                <a:lnTo>
                  <a:pt x="27" y="1119"/>
                </a:lnTo>
                <a:lnTo>
                  <a:pt x="25" y="1117"/>
                </a:lnTo>
                <a:lnTo>
                  <a:pt x="24" y="1116"/>
                </a:lnTo>
                <a:lnTo>
                  <a:pt x="24" y="1113"/>
                </a:lnTo>
                <a:lnTo>
                  <a:pt x="22" y="1112"/>
                </a:lnTo>
                <a:lnTo>
                  <a:pt x="22" y="1110"/>
                </a:lnTo>
                <a:lnTo>
                  <a:pt x="19" y="1106"/>
                </a:lnTo>
                <a:lnTo>
                  <a:pt x="17" y="1102"/>
                </a:lnTo>
                <a:lnTo>
                  <a:pt x="17" y="1100"/>
                </a:lnTo>
                <a:lnTo>
                  <a:pt x="16" y="1097"/>
                </a:lnTo>
                <a:lnTo>
                  <a:pt x="15" y="1094"/>
                </a:lnTo>
                <a:lnTo>
                  <a:pt x="13" y="1092"/>
                </a:lnTo>
                <a:lnTo>
                  <a:pt x="13" y="1090"/>
                </a:lnTo>
                <a:lnTo>
                  <a:pt x="11" y="1081"/>
                </a:lnTo>
                <a:lnTo>
                  <a:pt x="10" y="1073"/>
                </a:lnTo>
                <a:lnTo>
                  <a:pt x="10" y="1061"/>
                </a:lnTo>
                <a:lnTo>
                  <a:pt x="10" y="1052"/>
                </a:lnTo>
                <a:lnTo>
                  <a:pt x="10" y="1044"/>
                </a:lnTo>
                <a:lnTo>
                  <a:pt x="11" y="1036"/>
                </a:lnTo>
                <a:lnTo>
                  <a:pt x="13" y="1030"/>
                </a:lnTo>
                <a:lnTo>
                  <a:pt x="13" y="1028"/>
                </a:lnTo>
                <a:lnTo>
                  <a:pt x="13" y="1027"/>
                </a:lnTo>
                <a:lnTo>
                  <a:pt x="15" y="1024"/>
                </a:lnTo>
                <a:lnTo>
                  <a:pt x="15" y="1023"/>
                </a:lnTo>
                <a:lnTo>
                  <a:pt x="16" y="1020"/>
                </a:lnTo>
                <a:lnTo>
                  <a:pt x="16" y="1019"/>
                </a:lnTo>
                <a:lnTo>
                  <a:pt x="18" y="1014"/>
                </a:lnTo>
                <a:lnTo>
                  <a:pt x="19" y="1012"/>
                </a:lnTo>
                <a:lnTo>
                  <a:pt x="22" y="1008"/>
                </a:lnTo>
                <a:lnTo>
                  <a:pt x="23" y="1005"/>
                </a:lnTo>
                <a:lnTo>
                  <a:pt x="25" y="1002"/>
                </a:lnTo>
                <a:lnTo>
                  <a:pt x="25" y="1000"/>
                </a:lnTo>
                <a:lnTo>
                  <a:pt x="28" y="1000"/>
                </a:lnTo>
                <a:lnTo>
                  <a:pt x="29" y="997"/>
                </a:lnTo>
                <a:lnTo>
                  <a:pt x="33" y="992"/>
                </a:lnTo>
                <a:lnTo>
                  <a:pt x="37" y="988"/>
                </a:lnTo>
                <a:lnTo>
                  <a:pt x="40" y="985"/>
                </a:lnTo>
                <a:lnTo>
                  <a:pt x="44" y="981"/>
                </a:lnTo>
                <a:lnTo>
                  <a:pt x="46" y="980"/>
                </a:lnTo>
                <a:lnTo>
                  <a:pt x="48" y="978"/>
                </a:lnTo>
                <a:lnTo>
                  <a:pt x="50" y="977"/>
                </a:lnTo>
                <a:lnTo>
                  <a:pt x="52" y="977"/>
                </a:lnTo>
                <a:lnTo>
                  <a:pt x="53" y="974"/>
                </a:lnTo>
                <a:lnTo>
                  <a:pt x="56" y="974"/>
                </a:lnTo>
                <a:lnTo>
                  <a:pt x="57" y="973"/>
                </a:lnTo>
                <a:lnTo>
                  <a:pt x="59" y="972"/>
                </a:lnTo>
                <a:lnTo>
                  <a:pt x="62" y="970"/>
                </a:lnTo>
                <a:lnTo>
                  <a:pt x="64" y="969"/>
                </a:lnTo>
                <a:lnTo>
                  <a:pt x="68" y="968"/>
                </a:lnTo>
                <a:lnTo>
                  <a:pt x="69" y="967"/>
                </a:lnTo>
                <a:lnTo>
                  <a:pt x="74" y="966"/>
                </a:lnTo>
                <a:lnTo>
                  <a:pt x="81" y="963"/>
                </a:lnTo>
                <a:lnTo>
                  <a:pt x="83" y="962"/>
                </a:lnTo>
                <a:lnTo>
                  <a:pt x="85" y="962"/>
                </a:lnTo>
                <a:lnTo>
                  <a:pt x="87" y="961"/>
                </a:lnTo>
                <a:lnTo>
                  <a:pt x="89" y="961"/>
                </a:lnTo>
                <a:lnTo>
                  <a:pt x="92" y="959"/>
                </a:lnTo>
                <a:lnTo>
                  <a:pt x="94" y="959"/>
                </a:lnTo>
                <a:lnTo>
                  <a:pt x="97" y="958"/>
                </a:lnTo>
                <a:lnTo>
                  <a:pt x="99" y="958"/>
                </a:lnTo>
                <a:lnTo>
                  <a:pt x="103" y="957"/>
                </a:lnTo>
                <a:lnTo>
                  <a:pt x="108" y="957"/>
                </a:lnTo>
                <a:lnTo>
                  <a:pt x="112" y="956"/>
                </a:lnTo>
                <a:lnTo>
                  <a:pt x="118" y="956"/>
                </a:lnTo>
                <a:lnTo>
                  <a:pt x="128" y="956"/>
                </a:lnTo>
                <a:lnTo>
                  <a:pt x="134" y="955"/>
                </a:lnTo>
                <a:lnTo>
                  <a:pt x="138" y="955"/>
                </a:lnTo>
                <a:lnTo>
                  <a:pt x="141" y="955"/>
                </a:lnTo>
                <a:lnTo>
                  <a:pt x="151" y="956"/>
                </a:lnTo>
                <a:lnTo>
                  <a:pt x="173" y="958"/>
                </a:lnTo>
                <a:lnTo>
                  <a:pt x="195" y="964"/>
                </a:lnTo>
                <a:lnTo>
                  <a:pt x="212" y="970"/>
                </a:lnTo>
                <a:close/>
                <a:moveTo>
                  <a:pt x="1496" y="671"/>
                </a:moveTo>
                <a:lnTo>
                  <a:pt x="1496" y="474"/>
                </a:lnTo>
                <a:lnTo>
                  <a:pt x="1490" y="474"/>
                </a:lnTo>
                <a:lnTo>
                  <a:pt x="1485" y="475"/>
                </a:lnTo>
                <a:lnTo>
                  <a:pt x="1482" y="475"/>
                </a:lnTo>
                <a:lnTo>
                  <a:pt x="1478" y="476"/>
                </a:lnTo>
                <a:lnTo>
                  <a:pt x="1476" y="476"/>
                </a:lnTo>
                <a:lnTo>
                  <a:pt x="1473" y="477"/>
                </a:lnTo>
                <a:lnTo>
                  <a:pt x="1472" y="477"/>
                </a:lnTo>
                <a:lnTo>
                  <a:pt x="1467" y="479"/>
                </a:lnTo>
                <a:lnTo>
                  <a:pt x="1465" y="480"/>
                </a:lnTo>
                <a:lnTo>
                  <a:pt x="1459" y="483"/>
                </a:lnTo>
                <a:lnTo>
                  <a:pt x="1455" y="485"/>
                </a:lnTo>
                <a:lnTo>
                  <a:pt x="1454" y="486"/>
                </a:lnTo>
                <a:lnTo>
                  <a:pt x="1452" y="487"/>
                </a:lnTo>
                <a:lnTo>
                  <a:pt x="1450" y="488"/>
                </a:lnTo>
                <a:lnTo>
                  <a:pt x="1446" y="493"/>
                </a:lnTo>
                <a:lnTo>
                  <a:pt x="1442" y="497"/>
                </a:lnTo>
                <a:lnTo>
                  <a:pt x="1441" y="499"/>
                </a:lnTo>
                <a:lnTo>
                  <a:pt x="1440" y="501"/>
                </a:lnTo>
                <a:lnTo>
                  <a:pt x="1438" y="502"/>
                </a:lnTo>
                <a:lnTo>
                  <a:pt x="1437" y="504"/>
                </a:lnTo>
                <a:lnTo>
                  <a:pt x="1436" y="507"/>
                </a:lnTo>
                <a:lnTo>
                  <a:pt x="1435" y="510"/>
                </a:lnTo>
                <a:lnTo>
                  <a:pt x="1434" y="513"/>
                </a:lnTo>
                <a:lnTo>
                  <a:pt x="1434" y="514"/>
                </a:lnTo>
                <a:lnTo>
                  <a:pt x="1432" y="516"/>
                </a:lnTo>
                <a:lnTo>
                  <a:pt x="1432" y="518"/>
                </a:lnTo>
                <a:lnTo>
                  <a:pt x="1431" y="523"/>
                </a:lnTo>
                <a:lnTo>
                  <a:pt x="1430" y="529"/>
                </a:lnTo>
                <a:lnTo>
                  <a:pt x="1430" y="534"/>
                </a:lnTo>
                <a:lnTo>
                  <a:pt x="1429" y="538"/>
                </a:lnTo>
                <a:lnTo>
                  <a:pt x="1429" y="546"/>
                </a:lnTo>
                <a:lnTo>
                  <a:pt x="1427" y="554"/>
                </a:lnTo>
                <a:lnTo>
                  <a:pt x="1427" y="557"/>
                </a:lnTo>
                <a:lnTo>
                  <a:pt x="1427" y="562"/>
                </a:lnTo>
                <a:lnTo>
                  <a:pt x="1427" y="569"/>
                </a:lnTo>
                <a:lnTo>
                  <a:pt x="1427" y="598"/>
                </a:lnTo>
                <a:lnTo>
                  <a:pt x="1426" y="615"/>
                </a:lnTo>
                <a:lnTo>
                  <a:pt x="1426" y="634"/>
                </a:lnTo>
                <a:lnTo>
                  <a:pt x="1427" y="642"/>
                </a:lnTo>
                <a:lnTo>
                  <a:pt x="1427" y="651"/>
                </a:lnTo>
                <a:lnTo>
                  <a:pt x="1429" y="658"/>
                </a:lnTo>
                <a:lnTo>
                  <a:pt x="1431" y="664"/>
                </a:lnTo>
                <a:lnTo>
                  <a:pt x="1432" y="668"/>
                </a:lnTo>
                <a:lnTo>
                  <a:pt x="1432" y="670"/>
                </a:lnTo>
                <a:lnTo>
                  <a:pt x="1435" y="671"/>
                </a:lnTo>
                <a:lnTo>
                  <a:pt x="1436" y="674"/>
                </a:lnTo>
                <a:lnTo>
                  <a:pt x="1438" y="678"/>
                </a:lnTo>
                <a:lnTo>
                  <a:pt x="1442" y="679"/>
                </a:lnTo>
                <a:lnTo>
                  <a:pt x="1446" y="681"/>
                </a:lnTo>
                <a:lnTo>
                  <a:pt x="1450" y="682"/>
                </a:lnTo>
                <a:lnTo>
                  <a:pt x="1455" y="684"/>
                </a:lnTo>
                <a:lnTo>
                  <a:pt x="1460" y="684"/>
                </a:lnTo>
                <a:lnTo>
                  <a:pt x="1465" y="684"/>
                </a:lnTo>
                <a:lnTo>
                  <a:pt x="1470" y="684"/>
                </a:lnTo>
                <a:lnTo>
                  <a:pt x="1475" y="682"/>
                </a:lnTo>
                <a:lnTo>
                  <a:pt x="1479" y="681"/>
                </a:lnTo>
                <a:lnTo>
                  <a:pt x="1482" y="680"/>
                </a:lnTo>
                <a:lnTo>
                  <a:pt x="1488" y="678"/>
                </a:lnTo>
                <a:lnTo>
                  <a:pt x="1490" y="676"/>
                </a:lnTo>
                <a:lnTo>
                  <a:pt x="1492" y="675"/>
                </a:lnTo>
                <a:lnTo>
                  <a:pt x="1494" y="674"/>
                </a:lnTo>
                <a:lnTo>
                  <a:pt x="1495" y="671"/>
                </a:lnTo>
                <a:lnTo>
                  <a:pt x="1496" y="671"/>
                </a:lnTo>
                <a:close/>
                <a:moveTo>
                  <a:pt x="3013" y="429"/>
                </a:moveTo>
                <a:lnTo>
                  <a:pt x="3013" y="659"/>
                </a:lnTo>
                <a:lnTo>
                  <a:pt x="3036" y="659"/>
                </a:lnTo>
                <a:lnTo>
                  <a:pt x="3047" y="659"/>
                </a:lnTo>
                <a:lnTo>
                  <a:pt x="3053" y="658"/>
                </a:lnTo>
                <a:lnTo>
                  <a:pt x="3057" y="657"/>
                </a:lnTo>
                <a:lnTo>
                  <a:pt x="3059" y="657"/>
                </a:lnTo>
                <a:lnTo>
                  <a:pt x="3071" y="652"/>
                </a:lnTo>
                <a:lnTo>
                  <a:pt x="3074" y="651"/>
                </a:lnTo>
                <a:lnTo>
                  <a:pt x="3075" y="649"/>
                </a:lnTo>
                <a:lnTo>
                  <a:pt x="3077" y="647"/>
                </a:lnTo>
                <a:lnTo>
                  <a:pt x="3082" y="643"/>
                </a:lnTo>
                <a:lnTo>
                  <a:pt x="3083" y="641"/>
                </a:lnTo>
                <a:lnTo>
                  <a:pt x="3085" y="640"/>
                </a:lnTo>
                <a:lnTo>
                  <a:pt x="3086" y="638"/>
                </a:lnTo>
                <a:lnTo>
                  <a:pt x="3087" y="635"/>
                </a:lnTo>
                <a:lnTo>
                  <a:pt x="3089" y="630"/>
                </a:lnTo>
                <a:lnTo>
                  <a:pt x="3091" y="626"/>
                </a:lnTo>
                <a:lnTo>
                  <a:pt x="3092" y="625"/>
                </a:lnTo>
                <a:lnTo>
                  <a:pt x="3092" y="623"/>
                </a:lnTo>
                <a:lnTo>
                  <a:pt x="3093" y="620"/>
                </a:lnTo>
                <a:lnTo>
                  <a:pt x="3093" y="619"/>
                </a:lnTo>
                <a:lnTo>
                  <a:pt x="3094" y="615"/>
                </a:lnTo>
                <a:lnTo>
                  <a:pt x="3095" y="608"/>
                </a:lnTo>
                <a:lnTo>
                  <a:pt x="3095" y="599"/>
                </a:lnTo>
                <a:lnTo>
                  <a:pt x="3095" y="582"/>
                </a:lnTo>
                <a:lnTo>
                  <a:pt x="3095" y="509"/>
                </a:lnTo>
                <a:lnTo>
                  <a:pt x="3095" y="483"/>
                </a:lnTo>
                <a:lnTo>
                  <a:pt x="3094" y="471"/>
                </a:lnTo>
                <a:lnTo>
                  <a:pt x="3093" y="466"/>
                </a:lnTo>
                <a:lnTo>
                  <a:pt x="3091" y="462"/>
                </a:lnTo>
                <a:lnTo>
                  <a:pt x="3091" y="460"/>
                </a:lnTo>
                <a:lnTo>
                  <a:pt x="3091" y="458"/>
                </a:lnTo>
                <a:lnTo>
                  <a:pt x="3088" y="455"/>
                </a:lnTo>
                <a:lnTo>
                  <a:pt x="3087" y="453"/>
                </a:lnTo>
                <a:lnTo>
                  <a:pt x="3086" y="451"/>
                </a:lnTo>
                <a:lnTo>
                  <a:pt x="3086" y="449"/>
                </a:lnTo>
                <a:lnTo>
                  <a:pt x="3083" y="447"/>
                </a:lnTo>
                <a:lnTo>
                  <a:pt x="3079" y="443"/>
                </a:lnTo>
                <a:lnTo>
                  <a:pt x="3077" y="442"/>
                </a:lnTo>
                <a:lnTo>
                  <a:pt x="3076" y="440"/>
                </a:lnTo>
                <a:lnTo>
                  <a:pt x="3074" y="438"/>
                </a:lnTo>
                <a:lnTo>
                  <a:pt x="3073" y="438"/>
                </a:lnTo>
                <a:lnTo>
                  <a:pt x="3070" y="437"/>
                </a:lnTo>
                <a:lnTo>
                  <a:pt x="3065" y="435"/>
                </a:lnTo>
                <a:lnTo>
                  <a:pt x="3064" y="433"/>
                </a:lnTo>
                <a:lnTo>
                  <a:pt x="3060" y="432"/>
                </a:lnTo>
                <a:lnTo>
                  <a:pt x="3057" y="431"/>
                </a:lnTo>
                <a:lnTo>
                  <a:pt x="3052" y="430"/>
                </a:lnTo>
                <a:lnTo>
                  <a:pt x="3047" y="430"/>
                </a:lnTo>
                <a:lnTo>
                  <a:pt x="3036" y="429"/>
                </a:lnTo>
                <a:lnTo>
                  <a:pt x="3013" y="429"/>
                </a:lnTo>
                <a:close/>
                <a:moveTo>
                  <a:pt x="4374" y="266"/>
                </a:moveTo>
                <a:lnTo>
                  <a:pt x="4371" y="266"/>
                </a:lnTo>
                <a:lnTo>
                  <a:pt x="4368" y="267"/>
                </a:lnTo>
                <a:lnTo>
                  <a:pt x="4366" y="267"/>
                </a:lnTo>
                <a:lnTo>
                  <a:pt x="4363" y="269"/>
                </a:lnTo>
                <a:lnTo>
                  <a:pt x="4362" y="270"/>
                </a:lnTo>
                <a:lnTo>
                  <a:pt x="4360" y="271"/>
                </a:lnTo>
                <a:lnTo>
                  <a:pt x="4357" y="274"/>
                </a:lnTo>
                <a:lnTo>
                  <a:pt x="4355" y="276"/>
                </a:lnTo>
                <a:lnTo>
                  <a:pt x="4353" y="277"/>
                </a:lnTo>
                <a:lnTo>
                  <a:pt x="4351" y="280"/>
                </a:lnTo>
                <a:lnTo>
                  <a:pt x="4350" y="282"/>
                </a:lnTo>
                <a:lnTo>
                  <a:pt x="4349" y="286"/>
                </a:lnTo>
                <a:lnTo>
                  <a:pt x="4348" y="289"/>
                </a:lnTo>
                <a:lnTo>
                  <a:pt x="4348" y="292"/>
                </a:lnTo>
                <a:lnTo>
                  <a:pt x="4348" y="294"/>
                </a:lnTo>
                <a:lnTo>
                  <a:pt x="4346" y="298"/>
                </a:lnTo>
                <a:lnTo>
                  <a:pt x="4346" y="307"/>
                </a:lnTo>
                <a:lnTo>
                  <a:pt x="4345" y="310"/>
                </a:lnTo>
                <a:lnTo>
                  <a:pt x="4345" y="315"/>
                </a:lnTo>
                <a:lnTo>
                  <a:pt x="4345" y="325"/>
                </a:lnTo>
                <a:lnTo>
                  <a:pt x="4345" y="360"/>
                </a:lnTo>
                <a:lnTo>
                  <a:pt x="4345" y="488"/>
                </a:lnTo>
                <a:lnTo>
                  <a:pt x="4345" y="521"/>
                </a:lnTo>
                <a:lnTo>
                  <a:pt x="4346" y="531"/>
                </a:lnTo>
                <a:lnTo>
                  <a:pt x="4346" y="534"/>
                </a:lnTo>
                <a:lnTo>
                  <a:pt x="4348" y="537"/>
                </a:lnTo>
                <a:lnTo>
                  <a:pt x="4348" y="540"/>
                </a:lnTo>
                <a:lnTo>
                  <a:pt x="4349" y="545"/>
                </a:lnTo>
                <a:lnTo>
                  <a:pt x="4351" y="548"/>
                </a:lnTo>
                <a:lnTo>
                  <a:pt x="4353" y="549"/>
                </a:lnTo>
                <a:lnTo>
                  <a:pt x="4355" y="552"/>
                </a:lnTo>
                <a:lnTo>
                  <a:pt x="4356" y="554"/>
                </a:lnTo>
                <a:lnTo>
                  <a:pt x="4357" y="557"/>
                </a:lnTo>
                <a:lnTo>
                  <a:pt x="4360" y="558"/>
                </a:lnTo>
                <a:lnTo>
                  <a:pt x="4363" y="559"/>
                </a:lnTo>
                <a:lnTo>
                  <a:pt x="4366" y="560"/>
                </a:lnTo>
                <a:lnTo>
                  <a:pt x="4369" y="562"/>
                </a:lnTo>
                <a:lnTo>
                  <a:pt x="4378" y="563"/>
                </a:lnTo>
                <a:lnTo>
                  <a:pt x="4382" y="563"/>
                </a:lnTo>
                <a:lnTo>
                  <a:pt x="4389" y="563"/>
                </a:lnTo>
                <a:lnTo>
                  <a:pt x="4391" y="562"/>
                </a:lnTo>
                <a:lnTo>
                  <a:pt x="4394" y="562"/>
                </a:lnTo>
                <a:lnTo>
                  <a:pt x="4397" y="560"/>
                </a:lnTo>
                <a:lnTo>
                  <a:pt x="4401" y="559"/>
                </a:lnTo>
                <a:lnTo>
                  <a:pt x="4405" y="557"/>
                </a:lnTo>
                <a:lnTo>
                  <a:pt x="4406" y="556"/>
                </a:lnTo>
                <a:lnTo>
                  <a:pt x="4408" y="553"/>
                </a:lnTo>
                <a:lnTo>
                  <a:pt x="4411" y="551"/>
                </a:lnTo>
                <a:lnTo>
                  <a:pt x="4413" y="548"/>
                </a:lnTo>
                <a:lnTo>
                  <a:pt x="4413" y="499"/>
                </a:lnTo>
                <a:lnTo>
                  <a:pt x="4413" y="280"/>
                </a:lnTo>
                <a:lnTo>
                  <a:pt x="4406" y="272"/>
                </a:lnTo>
                <a:lnTo>
                  <a:pt x="4403" y="272"/>
                </a:lnTo>
                <a:lnTo>
                  <a:pt x="4397" y="269"/>
                </a:lnTo>
                <a:lnTo>
                  <a:pt x="4392" y="267"/>
                </a:lnTo>
                <a:lnTo>
                  <a:pt x="4389" y="266"/>
                </a:lnTo>
                <a:lnTo>
                  <a:pt x="4384" y="266"/>
                </a:lnTo>
                <a:lnTo>
                  <a:pt x="4374" y="266"/>
                </a:lnTo>
                <a:close/>
                <a:moveTo>
                  <a:pt x="4847" y="422"/>
                </a:moveTo>
                <a:lnTo>
                  <a:pt x="4915" y="422"/>
                </a:lnTo>
                <a:lnTo>
                  <a:pt x="4915" y="319"/>
                </a:lnTo>
                <a:lnTo>
                  <a:pt x="4915" y="302"/>
                </a:lnTo>
                <a:lnTo>
                  <a:pt x="4913" y="287"/>
                </a:lnTo>
                <a:lnTo>
                  <a:pt x="4913" y="280"/>
                </a:lnTo>
                <a:lnTo>
                  <a:pt x="4911" y="272"/>
                </a:lnTo>
                <a:lnTo>
                  <a:pt x="4909" y="267"/>
                </a:lnTo>
                <a:lnTo>
                  <a:pt x="4906" y="261"/>
                </a:lnTo>
                <a:lnTo>
                  <a:pt x="4904" y="260"/>
                </a:lnTo>
                <a:lnTo>
                  <a:pt x="4901" y="258"/>
                </a:lnTo>
                <a:lnTo>
                  <a:pt x="4898" y="255"/>
                </a:lnTo>
                <a:lnTo>
                  <a:pt x="4893" y="254"/>
                </a:lnTo>
                <a:lnTo>
                  <a:pt x="4888" y="253"/>
                </a:lnTo>
                <a:lnTo>
                  <a:pt x="4882" y="253"/>
                </a:lnTo>
                <a:lnTo>
                  <a:pt x="4873" y="253"/>
                </a:lnTo>
                <a:lnTo>
                  <a:pt x="4870" y="253"/>
                </a:lnTo>
                <a:lnTo>
                  <a:pt x="4867" y="254"/>
                </a:lnTo>
                <a:lnTo>
                  <a:pt x="4866" y="254"/>
                </a:lnTo>
                <a:lnTo>
                  <a:pt x="4863" y="257"/>
                </a:lnTo>
                <a:lnTo>
                  <a:pt x="4860" y="258"/>
                </a:lnTo>
                <a:lnTo>
                  <a:pt x="4859" y="259"/>
                </a:lnTo>
                <a:lnTo>
                  <a:pt x="4857" y="260"/>
                </a:lnTo>
                <a:lnTo>
                  <a:pt x="4855" y="263"/>
                </a:lnTo>
                <a:lnTo>
                  <a:pt x="4852" y="267"/>
                </a:lnTo>
                <a:lnTo>
                  <a:pt x="4849" y="274"/>
                </a:lnTo>
                <a:lnTo>
                  <a:pt x="4848" y="280"/>
                </a:lnTo>
                <a:lnTo>
                  <a:pt x="4847" y="286"/>
                </a:lnTo>
                <a:lnTo>
                  <a:pt x="4847" y="300"/>
                </a:lnTo>
                <a:lnTo>
                  <a:pt x="4847" y="318"/>
                </a:lnTo>
                <a:lnTo>
                  <a:pt x="4847" y="422"/>
                </a:lnTo>
                <a:close/>
                <a:moveTo>
                  <a:pt x="3521" y="422"/>
                </a:moveTo>
                <a:lnTo>
                  <a:pt x="3589" y="422"/>
                </a:lnTo>
                <a:lnTo>
                  <a:pt x="3589" y="316"/>
                </a:lnTo>
                <a:lnTo>
                  <a:pt x="3589" y="302"/>
                </a:lnTo>
                <a:lnTo>
                  <a:pt x="3589" y="287"/>
                </a:lnTo>
                <a:lnTo>
                  <a:pt x="3587" y="280"/>
                </a:lnTo>
                <a:lnTo>
                  <a:pt x="3586" y="274"/>
                </a:lnTo>
                <a:lnTo>
                  <a:pt x="3584" y="267"/>
                </a:lnTo>
                <a:lnTo>
                  <a:pt x="3581" y="263"/>
                </a:lnTo>
                <a:lnTo>
                  <a:pt x="3579" y="261"/>
                </a:lnTo>
                <a:lnTo>
                  <a:pt x="3577" y="258"/>
                </a:lnTo>
                <a:lnTo>
                  <a:pt x="3575" y="257"/>
                </a:lnTo>
                <a:lnTo>
                  <a:pt x="3572" y="255"/>
                </a:lnTo>
                <a:lnTo>
                  <a:pt x="3568" y="254"/>
                </a:lnTo>
                <a:lnTo>
                  <a:pt x="3566" y="254"/>
                </a:lnTo>
                <a:lnTo>
                  <a:pt x="3563" y="253"/>
                </a:lnTo>
                <a:lnTo>
                  <a:pt x="3554" y="253"/>
                </a:lnTo>
                <a:lnTo>
                  <a:pt x="3548" y="253"/>
                </a:lnTo>
                <a:lnTo>
                  <a:pt x="3543" y="254"/>
                </a:lnTo>
                <a:lnTo>
                  <a:pt x="3538" y="257"/>
                </a:lnTo>
                <a:lnTo>
                  <a:pt x="3534" y="258"/>
                </a:lnTo>
                <a:lnTo>
                  <a:pt x="3531" y="261"/>
                </a:lnTo>
                <a:lnTo>
                  <a:pt x="3528" y="264"/>
                </a:lnTo>
                <a:lnTo>
                  <a:pt x="3527" y="266"/>
                </a:lnTo>
                <a:lnTo>
                  <a:pt x="3526" y="269"/>
                </a:lnTo>
                <a:lnTo>
                  <a:pt x="3523" y="274"/>
                </a:lnTo>
                <a:lnTo>
                  <a:pt x="3522" y="280"/>
                </a:lnTo>
                <a:lnTo>
                  <a:pt x="3522" y="287"/>
                </a:lnTo>
                <a:lnTo>
                  <a:pt x="3521" y="302"/>
                </a:lnTo>
                <a:lnTo>
                  <a:pt x="3521" y="316"/>
                </a:lnTo>
                <a:lnTo>
                  <a:pt x="3521" y="422"/>
                </a:lnTo>
                <a:close/>
                <a:moveTo>
                  <a:pt x="2451" y="253"/>
                </a:moveTo>
                <a:lnTo>
                  <a:pt x="2448" y="253"/>
                </a:lnTo>
                <a:lnTo>
                  <a:pt x="2443" y="255"/>
                </a:lnTo>
                <a:lnTo>
                  <a:pt x="2440" y="257"/>
                </a:lnTo>
                <a:lnTo>
                  <a:pt x="2438" y="258"/>
                </a:lnTo>
                <a:lnTo>
                  <a:pt x="2436" y="260"/>
                </a:lnTo>
                <a:lnTo>
                  <a:pt x="2433" y="263"/>
                </a:lnTo>
                <a:lnTo>
                  <a:pt x="2431" y="265"/>
                </a:lnTo>
                <a:lnTo>
                  <a:pt x="2429" y="266"/>
                </a:lnTo>
                <a:lnTo>
                  <a:pt x="2429" y="269"/>
                </a:lnTo>
                <a:lnTo>
                  <a:pt x="2428" y="271"/>
                </a:lnTo>
                <a:lnTo>
                  <a:pt x="2426" y="276"/>
                </a:lnTo>
                <a:lnTo>
                  <a:pt x="2425" y="282"/>
                </a:lnTo>
                <a:lnTo>
                  <a:pt x="2423" y="289"/>
                </a:lnTo>
                <a:lnTo>
                  <a:pt x="2423" y="304"/>
                </a:lnTo>
                <a:lnTo>
                  <a:pt x="2423" y="363"/>
                </a:lnTo>
                <a:lnTo>
                  <a:pt x="2423" y="569"/>
                </a:lnTo>
                <a:lnTo>
                  <a:pt x="2423" y="623"/>
                </a:lnTo>
                <a:lnTo>
                  <a:pt x="2423" y="641"/>
                </a:lnTo>
                <a:lnTo>
                  <a:pt x="2425" y="649"/>
                </a:lnTo>
                <a:lnTo>
                  <a:pt x="2427" y="657"/>
                </a:lnTo>
                <a:lnTo>
                  <a:pt x="2429" y="662"/>
                </a:lnTo>
                <a:lnTo>
                  <a:pt x="2431" y="664"/>
                </a:lnTo>
                <a:lnTo>
                  <a:pt x="2433" y="667"/>
                </a:lnTo>
                <a:lnTo>
                  <a:pt x="2434" y="669"/>
                </a:lnTo>
                <a:lnTo>
                  <a:pt x="2437" y="671"/>
                </a:lnTo>
                <a:lnTo>
                  <a:pt x="2439" y="673"/>
                </a:lnTo>
                <a:lnTo>
                  <a:pt x="2444" y="674"/>
                </a:lnTo>
                <a:lnTo>
                  <a:pt x="2448" y="675"/>
                </a:lnTo>
                <a:lnTo>
                  <a:pt x="2457" y="676"/>
                </a:lnTo>
                <a:lnTo>
                  <a:pt x="2459" y="676"/>
                </a:lnTo>
                <a:lnTo>
                  <a:pt x="2466" y="676"/>
                </a:lnTo>
                <a:lnTo>
                  <a:pt x="2474" y="675"/>
                </a:lnTo>
                <a:lnTo>
                  <a:pt x="2477" y="674"/>
                </a:lnTo>
                <a:lnTo>
                  <a:pt x="2479" y="673"/>
                </a:lnTo>
                <a:lnTo>
                  <a:pt x="2481" y="671"/>
                </a:lnTo>
                <a:lnTo>
                  <a:pt x="2483" y="670"/>
                </a:lnTo>
                <a:lnTo>
                  <a:pt x="2485" y="669"/>
                </a:lnTo>
                <a:lnTo>
                  <a:pt x="2486" y="667"/>
                </a:lnTo>
                <a:lnTo>
                  <a:pt x="2489" y="664"/>
                </a:lnTo>
                <a:lnTo>
                  <a:pt x="2491" y="663"/>
                </a:lnTo>
                <a:lnTo>
                  <a:pt x="2491" y="584"/>
                </a:lnTo>
                <a:lnTo>
                  <a:pt x="2491" y="267"/>
                </a:lnTo>
                <a:lnTo>
                  <a:pt x="2488" y="264"/>
                </a:lnTo>
                <a:lnTo>
                  <a:pt x="2485" y="260"/>
                </a:lnTo>
                <a:lnTo>
                  <a:pt x="2483" y="259"/>
                </a:lnTo>
                <a:lnTo>
                  <a:pt x="2479" y="258"/>
                </a:lnTo>
                <a:lnTo>
                  <a:pt x="2477" y="257"/>
                </a:lnTo>
                <a:lnTo>
                  <a:pt x="2474" y="255"/>
                </a:lnTo>
                <a:lnTo>
                  <a:pt x="2472" y="254"/>
                </a:lnTo>
                <a:lnTo>
                  <a:pt x="2469" y="254"/>
                </a:lnTo>
                <a:lnTo>
                  <a:pt x="2463" y="253"/>
                </a:lnTo>
                <a:lnTo>
                  <a:pt x="2451" y="253"/>
                </a:lnTo>
                <a:close/>
                <a:moveTo>
                  <a:pt x="740" y="246"/>
                </a:moveTo>
                <a:lnTo>
                  <a:pt x="730" y="248"/>
                </a:lnTo>
                <a:lnTo>
                  <a:pt x="725" y="250"/>
                </a:lnTo>
                <a:lnTo>
                  <a:pt x="723" y="252"/>
                </a:lnTo>
                <a:lnTo>
                  <a:pt x="720" y="255"/>
                </a:lnTo>
                <a:lnTo>
                  <a:pt x="718" y="257"/>
                </a:lnTo>
                <a:lnTo>
                  <a:pt x="717" y="259"/>
                </a:lnTo>
                <a:lnTo>
                  <a:pt x="716" y="260"/>
                </a:lnTo>
                <a:lnTo>
                  <a:pt x="716" y="263"/>
                </a:lnTo>
                <a:lnTo>
                  <a:pt x="714" y="265"/>
                </a:lnTo>
                <a:lnTo>
                  <a:pt x="713" y="270"/>
                </a:lnTo>
                <a:lnTo>
                  <a:pt x="712" y="275"/>
                </a:lnTo>
                <a:lnTo>
                  <a:pt x="711" y="281"/>
                </a:lnTo>
                <a:lnTo>
                  <a:pt x="711" y="294"/>
                </a:lnTo>
                <a:lnTo>
                  <a:pt x="711" y="352"/>
                </a:lnTo>
                <a:lnTo>
                  <a:pt x="711" y="579"/>
                </a:lnTo>
                <a:lnTo>
                  <a:pt x="711" y="634"/>
                </a:lnTo>
                <a:lnTo>
                  <a:pt x="712" y="649"/>
                </a:lnTo>
                <a:lnTo>
                  <a:pt x="712" y="653"/>
                </a:lnTo>
                <a:lnTo>
                  <a:pt x="712" y="656"/>
                </a:lnTo>
                <a:lnTo>
                  <a:pt x="714" y="663"/>
                </a:lnTo>
                <a:lnTo>
                  <a:pt x="714" y="664"/>
                </a:lnTo>
                <a:lnTo>
                  <a:pt x="716" y="667"/>
                </a:lnTo>
                <a:lnTo>
                  <a:pt x="717" y="669"/>
                </a:lnTo>
                <a:lnTo>
                  <a:pt x="719" y="671"/>
                </a:lnTo>
                <a:lnTo>
                  <a:pt x="722" y="675"/>
                </a:lnTo>
                <a:lnTo>
                  <a:pt x="724" y="676"/>
                </a:lnTo>
                <a:lnTo>
                  <a:pt x="725" y="678"/>
                </a:lnTo>
                <a:lnTo>
                  <a:pt x="728" y="679"/>
                </a:lnTo>
                <a:lnTo>
                  <a:pt x="731" y="681"/>
                </a:lnTo>
                <a:lnTo>
                  <a:pt x="736" y="682"/>
                </a:lnTo>
                <a:lnTo>
                  <a:pt x="740" y="682"/>
                </a:lnTo>
                <a:lnTo>
                  <a:pt x="746" y="682"/>
                </a:lnTo>
                <a:lnTo>
                  <a:pt x="751" y="682"/>
                </a:lnTo>
                <a:lnTo>
                  <a:pt x="754" y="682"/>
                </a:lnTo>
                <a:lnTo>
                  <a:pt x="757" y="681"/>
                </a:lnTo>
                <a:lnTo>
                  <a:pt x="759" y="681"/>
                </a:lnTo>
                <a:lnTo>
                  <a:pt x="763" y="679"/>
                </a:lnTo>
                <a:lnTo>
                  <a:pt x="765" y="678"/>
                </a:lnTo>
                <a:lnTo>
                  <a:pt x="766" y="678"/>
                </a:lnTo>
                <a:lnTo>
                  <a:pt x="768" y="675"/>
                </a:lnTo>
                <a:lnTo>
                  <a:pt x="770" y="674"/>
                </a:lnTo>
                <a:lnTo>
                  <a:pt x="772" y="671"/>
                </a:lnTo>
                <a:lnTo>
                  <a:pt x="774" y="669"/>
                </a:lnTo>
                <a:lnTo>
                  <a:pt x="775" y="668"/>
                </a:lnTo>
                <a:lnTo>
                  <a:pt x="775" y="665"/>
                </a:lnTo>
                <a:lnTo>
                  <a:pt x="776" y="662"/>
                </a:lnTo>
                <a:lnTo>
                  <a:pt x="777" y="658"/>
                </a:lnTo>
                <a:lnTo>
                  <a:pt x="778" y="651"/>
                </a:lnTo>
                <a:lnTo>
                  <a:pt x="780" y="642"/>
                </a:lnTo>
                <a:lnTo>
                  <a:pt x="780" y="632"/>
                </a:lnTo>
                <a:lnTo>
                  <a:pt x="780" y="581"/>
                </a:lnTo>
                <a:lnTo>
                  <a:pt x="780" y="336"/>
                </a:lnTo>
                <a:lnTo>
                  <a:pt x="780" y="293"/>
                </a:lnTo>
                <a:lnTo>
                  <a:pt x="778" y="283"/>
                </a:lnTo>
                <a:lnTo>
                  <a:pt x="778" y="275"/>
                </a:lnTo>
                <a:lnTo>
                  <a:pt x="777" y="266"/>
                </a:lnTo>
                <a:lnTo>
                  <a:pt x="776" y="263"/>
                </a:lnTo>
                <a:lnTo>
                  <a:pt x="774" y="260"/>
                </a:lnTo>
                <a:lnTo>
                  <a:pt x="772" y="258"/>
                </a:lnTo>
                <a:lnTo>
                  <a:pt x="771" y="257"/>
                </a:lnTo>
                <a:lnTo>
                  <a:pt x="770" y="255"/>
                </a:lnTo>
                <a:lnTo>
                  <a:pt x="768" y="253"/>
                </a:lnTo>
                <a:lnTo>
                  <a:pt x="765" y="252"/>
                </a:lnTo>
                <a:lnTo>
                  <a:pt x="764" y="250"/>
                </a:lnTo>
                <a:lnTo>
                  <a:pt x="760" y="249"/>
                </a:lnTo>
                <a:lnTo>
                  <a:pt x="758" y="248"/>
                </a:lnTo>
                <a:lnTo>
                  <a:pt x="754" y="247"/>
                </a:lnTo>
                <a:lnTo>
                  <a:pt x="749" y="247"/>
                </a:lnTo>
                <a:lnTo>
                  <a:pt x="740" y="246"/>
                </a:lnTo>
                <a:close/>
                <a:moveTo>
                  <a:pt x="5090" y="532"/>
                </a:moveTo>
                <a:lnTo>
                  <a:pt x="4846" y="532"/>
                </a:lnTo>
                <a:lnTo>
                  <a:pt x="4846" y="569"/>
                </a:lnTo>
                <a:lnTo>
                  <a:pt x="4846" y="579"/>
                </a:lnTo>
                <a:lnTo>
                  <a:pt x="4846" y="584"/>
                </a:lnTo>
                <a:lnTo>
                  <a:pt x="4846" y="587"/>
                </a:lnTo>
                <a:lnTo>
                  <a:pt x="4846" y="593"/>
                </a:lnTo>
                <a:lnTo>
                  <a:pt x="4847" y="597"/>
                </a:lnTo>
                <a:lnTo>
                  <a:pt x="4847" y="601"/>
                </a:lnTo>
                <a:lnTo>
                  <a:pt x="4848" y="603"/>
                </a:lnTo>
                <a:lnTo>
                  <a:pt x="4848" y="604"/>
                </a:lnTo>
                <a:lnTo>
                  <a:pt x="4849" y="607"/>
                </a:lnTo>
                <a:lnTo>
                  <a:pt x="4849" y="609"/>
                </a:lnTo>
                <a:lnTo>
                  <a:pt x="4851" y="612"/>
                </a:lnTo>
                <a:lnTo>
                  <a:pt x="4853" y="615"/>
                </a:lnTo>
                <a:lnTo>
                  <a:pt x="4854" y="619"/>
                </a:lnTo>
                <a:lnTo>
                  <a:pt x="4855" y="620"/>
                </a:lnTo>
                <a:lnTo>
                  <a:pt x="4857" y="623"/>
                </a:lnTo>
                <a:lnTo>
                  <a:pt x="4859" y="625"/>
                </a:lnTo>
                <a:lnTo>
                  <a:pt x="4861" y="628"/>
                </a:lnTo>
                <a:lnTo>
                  <a:pt x="4865" y="631"/>
                </a:lnTo>
                <a:lnTo>
                  <a:pt x="4866" y="632"/>
                </a:lnTo>
                <a:lnTo>
                  <a:pt x="4869" y="634"/>
                </a:lnTo>
                <a:lnTo>
                  <a:pt x="4870" y="634"/>
                </a:lnTo>
                <a:lnTo>
                  <a:pt x="4875" y="636"/>
                </a:lnTo>
                <a:lnTo>
                  <a:pt x="4878" y="637"/>
                </a:lnTo>
                <a:lnTo>
                  <a:pt x="4888" y="640"/>
                </a:lnTo>
                <a:lnTo>
                  <a:pt x="4898" y="641"/>
                </a:lnTo>
                <a:lnTo>
                  <a:pt x="4909" y="642"/>
                </a:lnTo>
                <a:lnTo>
                  <a:pt x="4921" y="642"/>
                </a:lnTo>
                <a:lnTo>
                  <a:pt x="4945" y="641"/>
                </a:lnTo>
                <a:lnTo>
                  <a:pt x="4953" y="641"/>
                </a:lnTo>
                <a:lnTo>
                  <a:pt x="4959" y="640"/>
                </a:lnTo>
                <a:lnTo>
                  <a:pt x="4967" y="640"/>
                </a:lnTo>
                <a:lnTo>
                  <a:pt x="4971" y="638"/>
                </a:lnTo>
                <a:lnTo>
                  <a:pt x="4976" y="638"/>
                </a:lnTo>
                <a:lnTo>
                  <a:pt x="4982" y="637"/>
                </a:lnTo>
                <a:lnTo>
                  <a:pt x="4987" y="636"/>
                </a:lnTo>
                <a:lnTo>
                  <a:pt x="4993" y="636"/>
                </a:lnTo>
                <a:lnTo>
                  <a:pt x="4998" y="635"/>
                </a:lnTo>
                <a:lnTo>
                  <a:pt x="5005" y="634"/>
                </a:lnTo>
                <a:lnTo>
                  <a:pt x="5045" y="626"/>
                </a:lnTo>
                <a:lnTo>
                  <a:pt x="5081" y="618"/>
                </a:lnTo>
                <a:lnTo>
                  <a:pt x="5086" y="768"/>
                </a:lnTo>
                <a:lnTo>
                  <a:pt x="5081" y="769"/>
                </a:lnTo>
                <a:lnTo>
                  <a:pt x="5079" y="769"/>
                </a:lnTo>
                <a:lnTo>
                  <a:pt x="5078" y="770"/>
                </a:lnTo>
                <a:lnTo>
                  <a:pt x="5075" y="770"/>
                </a:lnTo>
                <a:lnTo>
                  <a:pt x="5074" y="772"/>
                </a:lnTo>
                <a:lnTo>
                  <a:pt x="5073" y="772"/>
                </a:lnTo>
                <a:lnTo>
                  <a:pt x="5071" y="773"/>
                </a:lnTo>
                <a:lnTo>
                  <a:pt x="5068" y="773"/>
                </a:lnTo>
                <a:lnTo>
                  <a:pt x="5067" y="774"/>
                </a:lnTo>
                <a:lnTo>
                  <a:pt x="5062" y="775"/>
                </a:lnTo>
                <a:lnTo>
                  <a:pt x="5058" y="776"/>
                </a:lnTo>
                <a:lnTo>
                  <a:pt x="5056" y="776"/>
                </a:lnTo>
                <a:lnTo>
                  <a:pt x="5050" y="779"/>
                </a:lnTo>
                <a:lnTo>
                  <a:pt x="5008" y="789"/>
                </a:lnTo>
                <a:lnTo>
                  <a:pt x="4967" y="795"/>
                </a:lnTo>
                <a:lnTo>
                  <a:pt x="4952" y="796"/>
                </a:lnTo>
                <a:lnTo>
                  <a:pt x="4946" y="796"/>
                </a:lnTo>
                <a:lnTo>
                  <a:pt x="4940" y="797"/>
                </a:lnTo>
                <a:lnTo>
                  <a:pt x="4933" y="797"/>
                </a:lnTo>
                <a:lnTo>
                  <a:pt x="4925" y="798"/>
                </a:lnTo>
                <a:lnTo>
                  <a:pt x="4915" y="798"/>
                </a:lnTo>
                <a:lnTo>
                  <a:pt x="4903" y="800"/>
                </a:lnTo>
                <a:lnTo>
                  <a:pt x="4870" y="800"/>
                </a:lnTo>
                <a:lnTo>
                  <a:pt x="4861" y="800"/>
                </a:lnTo>
                <a:lnTo>
                  <a:pt x="4858" y="800"/>
                </a:lnTo>
                <a:lnTo>
                  <a:pt x="4854" y="800"/>
                </a:lnTo>
                <a:lnTo>
                  <a:pt x="4844" y="800"/>
                </a:lnTo>
                <a:lnTo>
                  <a:pt x="4838" y="798"/>
                </a:lnTo>
                <a:lnTo>
                  <a:pt x="4832" y="798"/>
                </a:lnTo>
                <a:lnTo>
                  <a:pt x="4826" y="797"/>
                </a:lnTo>
                <a:lnTo>
                  <a:pt x="4819" y="796"/>
                </a:lnTo>
                <a:lnTo>
                  <a:pt x="4815" y="796"/>
                </a:lnTo>
                <a:lnTo>
                  <a:pt x="4788" y="790"/>
                </a:lnTo>
                <a:lnTo>
                  <a:pt x="4786" y="789"/>
                </a:lnTo>
                <a:lnTo>
                  <a:pt x="4784" y="789"/>
                </a:lnTo>
                <a:lnTo>
                  <a:pt x="4783" y="787"/>
                </a:lnTo>
                <a:lnTo>
                  <a:pt x="4782" y="787"/>
                </a:lnTo>
                <a:lnTo>
                  <a:pt x="4779" y="786"/>
                </a:lnTo>
                <a:lnTo>
                  <a:pt x="4776" y="785"/>
                </a:lnTo>
                <a:lnTo>
                  <a:pt x="4773" y="784"/>
                </a:lnTo>
                <a:lnTo>
                  <a:pt x="4770" y="782"/>
                </a:lnTo>
                <a:lnTo>
                  <a:pt x="4767" y="781"/>
                </a:lnTo>
                <a:lnTo>
                  <a:pt x="4765" y="780"/>
                </a:lnTo>
                <a:lnTo>
                  <a:pt x="4762" y="780"/>
                </a:lnTo>
                <a:lnTo>
                  <a:pt x="4759" y="778"/>
                </a:lnTo>
                <a:lnTo>
                  <a:pt x="4754" y="775"/>
                </a:lnTo>
                <a:lnTo>
                  <a:pt x="4750" y="773"/>
                </a:lnTo>
                <a:lnTo>
                  <a:pt x="4747" y="772"/>
                </a:lnTo>
                <a:lnTo>
                  <a:pt x="4744" y="769"/>
                </a:lnTo>
                <a:lnTo>
                  <a:pt x="4742" y="768"/>
                </a:lnTo>
                <a:lnTo>
                  <a:pt x="4741" y="767"/>
                </a:lnTo>
                <a:lnTo>
                  <a:pt x="4739" y="765"/>
                </a:lnTo>
                <a:lnTo>
                  <a:pt x="4738" y="764"/>
                </a:lnTo>
                <a:lnTo>
                  <a:pt x="4736" y="763"/>
                </a:lnTo>
                <a:lnTo>
                  <a:pt x="4733" y="762"/>
                </a:lnTo>
                <a:lnTo>
                  <a:pt x="4731" y="759"/>
                </a:lnTo>
                <a:lnTo>
                  <a:pt x="4727" y="756"/>
                </a:lnTo>
                <a:lnTo>
                  <a:pt x="4722" y="751"/>
                </a:lnTo>
                <a:lnTo>
                  <a:pt x="4719" y="750"/>
                </a:lnTo>
                <a:lnTo>
                  <a:pt x="4714" y="745"/>
                </a:lnTo>
                <a:lnTo>
                  <a:pt x="4709" y="739"/>
                </a:lnTo>
                <a:lnTo>
                  <a:pt x="4707" y="736"/>
                </a:lnTo>
                <a:lnTo>
                  <a:pt x="4704" y="732"/>
                </a:lnTo>
                <a:lnTo>
                  <a:pt x="4702" y="730"/>
                </a:lnTo>
                <a:lnTo>
                  <a:pt x="4701" y="728"/>
                </a:lnTo>
                <a:lnTo>
                  <a:pt x="4699" y="726"/>
                </a:lnTo>
                <a:lnTo>
                  <a:pt x="4698" y="724"/>
                </a:lnTo>
                <a:lnTo>
                  <a:pt x="4697" y="723"/>
                </a:lnTo>
                <a:lnTo>
                  <a:pt x="4696" y="721"/>
                </a:lnTo>
                <a:lnTo>
                  <a:pt x="4695" y="719"/>
                </a:lnTo>
                <a:lnTo>
                  <a:pt x="4693" y="718"/>
                </a:lnTo>
                <a:lnTo>
                  <a:pt x="4693" y="715"/>
                </a:lnTo>
                <a:lnTo>
                  <a:pt x="4691" y="712"/>
                </a:lnTo>
                <a:lnTo>
                  <a:pt x="4690" y="710"/>
                </a:lnTo>
                <a:lnTo>
                  <a:pt x="4689" y="708"/>
                </a:lnTo>
                <a:lnTo>
                  <a:pt x="4687" y="706"/>
                </a:lnTo>
                <a:lnTo>
                  <a:pt x="4686" y="703"/>
                </a:lnTo>
                <a:lnTo>
                  <a:pt x="4684" y="698"/>
                </a:lnTo>
                <a:lnTo>
                  <a:pt x="4683" y="696"/>
                </a:lnTo>
                <a:lnTo>
                  <a:pt x="4681" y="692"/>
                </a:lnTo>
                <a:lnTo>
                  <a:pt x="4680" y="690"/>
                </a:lnTo>
                <a:lnTo>
                  <a:pt x="4679" y="687"/>
                </a:lnTo>
                <a:lnTo>
                  <a:pt x="4679" y="686"/>
                </a:lnTo>
                <a:lnTo>
                  <a:pt x="4668" y="657"/>
                </a:lnTo>
                <a:lnTo>
                  <a:pt x="4667" y="649"/>
                </a:lnTo>
                <a:lnTo>
                  <a:pt x="4664" y="638"/>
                </a:lnTo>
                <a:lnTo>
                  <a:pt x="4662" y="629"/>
                </a:lnTo>
                <a:lnTo>
                  <a:pt x="4662" y="625"/>
                </a:lnTo>
                <a:lnTo>
                  <a:pt x="4661" y="621"/>
                </a:lnTo>
                <a:lnTo>
                  <a:pt x="4661" y="618"/>
                </a:lnTo>
                <a:lnTo>
                  <a:pt x="4660" y="614"/>
                </a:lnTo>
                <a:lnTo>
                  <a:pt x="4660" y="610"/>
                </a:lnTo>
                <a:lnTo>
                  <a:pt x="4658" y="606"/>
                </a:lnTo>
                <a:lnTo>
                  <a:pt x="4658" y="601"/>
                </a:lnTo>
                <a:lnTo>
                  <a:pt x="4657" y="596"/>
                </a:lnTo>
                <a:lnTo>
                  <a:pt x="4657" y="590"/>
                </a:lnTo>
                <a:lnTo>
                  <a:pt x="4656" y="584"/>
                </a:lnTo>
                <a:lnTo>
                  <a:pt x="4656" y="575"/>
                </a:lnTo>
                <a:lnTo>
                  <a:pt x="4655" y="565"/>
                </a:lnTo>
                <a:lnTo>
                  <a:pt x="4655" y="547"/>
                </a:lnTo>
                <a:lnTo>
                  <a:pt x="4654" y="542"/>
                </a:lnTo>
                <a:lnTo>
                  <a:pt x="4654" y="536"/>
                </a:lnTo>
                <a:lnTo>
                  <a:pt x="4654" y="523"/>
                </a:lnTo>
                <a:lnTo>
                  <a:pt x="4654" y="471"/>
                </a:lnTo>
                <a:lnTo>
                  <a:pt x="4654" y="418"/>
                </a:lnTo>
                <a:lnTo>
                  <a:pt x="4654" y="404"/>
                </a:lnTo>
                <a:lnTo>
                  <a:pt x="4654" y="397"/>
                </a:lnTo>
                <a:lnTo>
                  <a:pt x="4654" y="394"/>
                </a:lnTo>
                <a:lnTo>
                  <a:pt x="4655" y="392"/>
                </a:lnTo>
                <a:lnTo>
                  <a:pt x="4655" y="383"/>
                </a:lnTo>
                <a:lnTo>
                  <a:pt x="4655" y="364"/>
                </a:lnTo>
                <a:lnTo>
                  <a:pt x="4656" y="355"/>
                </a:lnTo>
                <a:lnTo>
                  <a:pt x="4656" y="349"/>
                </a:lnTo>
                <a:lnTo>
                  <a:pt x="4657" y="344"/>
                </a:lnTo>
                <a:lnTo>
                  <a:pt x="4658" y="339"/>
                </a:lnTo>
                <a:lnTo>
                  <a:pt x="4658" y="333"/>
                </a:lnTo>
                <a:lnTo>
                  <a:pt x="4660" y="329"/>
                </a:lnTo>
                <a:lnTo>
                  <a:pt x="4660" y="321"/>
                </a:lnTo>
                <a:lnTo>
                  <a:pt x="4661" y="314"/>
                </a:lnTo>
                <a:lnTo>
                  <a:pt x="4666" y="297"/>
                </a:lnTo>
                <a:lnTo>
                  <a:pt x="4666" y="293"/>
                </a:lnTo>
                <a:lnTo>
                  <a:pt x="4666" y="291"/>
                </a:lnTo>
                <a:lnTo>
                  <a:pt x="4667" y="288"/>
                </a:lnTo>
                <a:lnTo>
                  <a:pt x="4667" y="286"/>
                </a:lnTo>
                <a:lnTo>
                  <a:pt x="4667" y="283"/>
                </a:lnTo>
                <a:lnTo>
                  <a:pt x="4668" y="282"/>
                </a:lnTo>
                <a:lnTo>
                  <a:pt x="4669" y="277"/>
                </a:lnTo>
                <a:lnTo>
                  <a:pt x="4678" y="253"/>
                </a:lnTo>
                <a:lnTo>
                  <a:pt x="4679" y="250"/>
                </a:lnTo>
                <a:lnTo>
                  <a:pt x="4680" y="247"/>
                </a:lnTo>
                <a:lnTo>
                  <a:pt x="4681" y="244"/>
                </a:lnTo>
                <a:lnTo>
                  <a:pt x="4681" y="243"/>
                </a:lnTo>
                <a:lnTo>
                  <a:pt x="4683" y="241"/>
                </a:lnTo>
                <a:lnTo>
                  <a:pt x="4684" y="238"/>
                </a:lnTo>
                <a:lnTo>
                  <a:pt x="4685" y="235"/>
                </a:lnTo>
                <a:lnTo>
                  <a:pt x="4686" y="232"/>
                </a:lnTo>
                <a:lnTo>
                  <a:pt x="4687" y="230"/>
                </a:lnTo>
                <a:lnTo>
                  <a:pt x="4689" y="227"/>
                </a:lnTo>
                <a:lnTo>
                  <a:pt x="4690" y="225"/>
                </a:lnTo>
                <a:lnTo>
                  <a:pt x="4691" y="224"/>
                </a:lnTo>
                <a:lnTo>
                  <a:pt x="4693" y="221"/>
                </a:lnTo>
                <a:lnTo>
                  <a:pt x="4693" y="219"/>
                </a:lnTo>
                <a:lnTo>
                  <a:pt x="4696" y="216"/>
                </a:lnTo>
                <a:lnTo>
                  <a:pt x="4696" y="214"/>
                </a:lnTo>
                <a:lnTo>
                  <a:pt x="4698" y="211"/>
                </a:lnTo>
                <a:lnTo>
                  <a:pt x="4699" y="209"/>
                </a:lnTo>
                <a:lnTo>
                  <a:pt x="4701" y="208"/>
                </a:lnTo>
                <a:lnTo>
                  <a:pt x="4702" y="206"/>
                </a:lnTo>
                <a:lnTo>
                  <a:pt x="4703" y="205"/>
                </a:lnTo>
                <a:lnTo>
                  <a:pt x="4704" y="203"/>
                </a:lnTo>
                <a:lnTo>
                  <a:pt x="4705" y="202"/>
                </a:lnTo>
                <a:lnTo>
                  <a:pt x="4707" y="200"/>
                </a:lnTo>
                <a:lnTo>
                  <a:pt x="4709" y="197"/>
                </a:lnTo>
                <a:lnTo>
                  <a:pt x="4710" y="194"/>
                </a:lnTo>
                <a:lnTo>
                  <a:pt x="4712" y="193"/>
                </a:lnTo>
                <a:lnTo>
                  <a:pt x="4718" y="188"/>
                </a:lnTo>
                <a:lnTo>
                  <a:pt x="4720" y="185"/>
                </a:lnTo>
                <a:lnTo>
                  <a:pt x="4725" y="180"/>
                </a:lnTo>
                <a:lnTo>
                  <a:pt x="4730" y="175"/>
                </a:lnTo>
                <a:lnTo>
                  <a:pt x="4733" y="171"/>
                </a:lnTo>
                <a:lnTo>
                  <a:pt x="4737" y="169"/>
                </a:lnTo>
                <a:lnTo>
                  <a:pt x="4739" y="167"/>
                </a:lnTo>
                <a:lnTo>
                  <a:pt x="4741" y="165"/>
                </a:lnTo>
                <a:lnTo>
                  <a:pt x="4743" y="165"/>
                </a:lnTo>
                <a:lnTo>
                  <a:pt x="4744" y="164"/>
                </a:lnTo>
                <a:lnTo>
                  <a:pt x="4747" y="163"/>
                </a:lnTo>
                <a:lnTo>
                  <a:pt x="4748" y="161"/>
                </a:lnTo>
                <a:lnTo>
                  <a:pt x="4750" y="160"/>
                </a:lnTo>
                <a:lnTo>
                  <a:pt x="4751" y="159"/>
                </a:lnTo>
                <a:lnTo>
                  <a:pt x="4754" y="158"/>
                </a:lnTo>
                <a:lnTo>
                  <a:pt x="4757" y="155"/>
                </a:lnTo>
                <a:lnTo>
                  <a:pt x="4782" y="144"/>
                </a:lnTo>
                <a:lnTo>
                  <a:pt x="4786" y="143"/>
                </a:lnTo>
                <a:lnTo>
                  <a:pt x="4812" y="134"/>
                </a:lnTo>
                <a:lnTo>
                  <a:pt x="4818" y="134"/>
                </a:lnTo>
                <a:lnTo>
                  <a:pt x="4823" y="133"/>
                </a:lnTo>
                <a:lnTo>
                  <a:pt x="4828" y="132"/>
                </a:lnTo>
                <a:lnTo>
                  <a:pt x="4832" y="131"/>
                </a:lnTo>
                <a:lnTo>
                  <a:pt x="4836" y="131"/>
                </a:lnTo>
                <a:lnTo>
                  <a:pt x="4841" y="131"/>
                </a:lnTo>
                <a:lnTo>
                  <a:pt x="4847" y="130"/>
                </a:lnTo>
                <a:lnTo>
                  <a:pt x="4865" y="128"/>
                </a:lnTo>
                <a:lnTo>
                  <a:pt x="4870" y="128"/>
                </a:lnTo>
                <a:lnTo>
                  <a:pt x="4876" y="127"/>
                </a:lnTo>
                <a:lnTo>
                  <a:pt x="4888" y="128"/>
                </a:lnTo>
                <a:lnTo>
                  <a:pt x="4907" y="128"/>
                </a:lnTo>
                <a:lnTo>
                  <a:pt x="4915" y="130"/>
                </a:lnTo>
                <a:lnTo>
                  <a:pt x="4919" y="130"/>
                </a:lnTo>
                <a:lnTo>
                  <a:pt x="4924" y="131"/>
                </a:lnTo>
                <a:lnTo>
                  <a:pt x="4928" y="131"/>
                </a:lnTo>
                <a:lnTo>
                  <a:pt x="4933" y="132"/>
                </a:lnTo>
                <a:lnTo>
                  <a:pt x="4935" y="132"/>
                </a:lnTo>
                <a:lnTo>
                  <a:pt x="4939" y="133"/>
                </a:lnTo>
                <a:lnTo>
                  <a:pt x="4941" y="133"/>
                </a:lnTo>
                <a:lnTo>
                  <a:pt x="4946" y="134"/>
                </a:lnTo>
                <a:lnTo>
                  <a:pt x="4952" y="136"/>
                </a:lnTo>
                <a:lnTo>
                  <a:pt x="4956" y="137"/>
                </a:lnTo>
                <a:lnTo>
                  <a:pt x="4959" y="138"/>
                </a:lnTo>
                <a:lnTo>
                  <a:pt x="4962" y="138"/>
                </a:lnTo>
                <a:lnTo>
                  <a:pt x="4963" y="139"/>
                </a:lnTo>
                <a:lnTo>
                  <a:pt x="4965" y="139"/>
                </a:lnTo>
                <a:lnTo>
                  <a:pt x="4969" y="141"/>
                </a:lnTo>
                <a:lnTo>
                  <a:pt x="4973" y="143"/>
                </a:lnTo>
                <a:lnTo>
                  <a:pt x="4976" y="144"/>
                </a:lnTo>
                <a:lnTo>
                  <a:pt x="4979" y="145"/>
                </a:lnTo>
                <a:lnTo>
                  <a:pt x="4981" y="147"/>
                </a:lnTo>
                <a:lnTo>
                  <a:pt x="4985" y="148"/>
                </a:lnTo>
                <a:lnTo>
                  <a:pt x="4987" y="149"/>
                </a:lnTo>
                <a:lnTo>
                  <a:pt x="4990" y="150"/>
                </a:lnTo>
                <a:lnTo>
                  <a:pt x="4992" y="152"/>
                </a:lnTo>
                <a:lnTo>
                  <a:pt x="4996" y="154"/>
                </a:lnTo>
                <a:lnTo>
                  <a:pt x="4999" y="155"/>
                </a:lnTo>
                <a:lnTo>
                  <a:pt x="5000" y="156"/>
                </a:lnTo>
                <a:lnTo>
                  <a:pt x="5002" y="158"/>
                </a:lnTo>
                <a:lnTo>
                  <a:pt x="5004" y="159"/>
                </a:lnTo>
                <a:lnTo>
                  <a:pt x="5005" y="160"/>
                </a:lnTo>
                <a:lnTo>
                  <a:pt x="5006" y="163"/>
                </a:lnTo>
                <a:lnTo>
                  <a:pt x="5009" y="164"/>
                </a:lnTo>
                <a:lnTo>
                  <a:pt x="5011" y="165"/>
                </a:lnTo>
                <a:lnTo>
                  <a:pt x="5015" y="167"/>
                </a:lnTo>
                <a:lnTo>
                  <a:pt x="5019" y="171"/>
                </a:lnTo>
                <a:lnTo>
                  <a:pt x="5022" y="175"/>
                </a:lnTo>
                <a:lnTo>
                  <a:pt x="5032" y="183"/>
                </a:lnTo>
                <a:lnTo>
                  <a:pt x="5035" y="188"/>
                </a:lnTo>
                <a:lnTo>
                  <a:pt x="5038" y="191"/>
                </a:lnTo>
                <a:lnTo>
                  <a:pt x="5040" y="194"/>
                </a:lnTo>
                <a:lnTo>
                  <a:pt x="5042" y="195"/>
                </a:lnTo>
                <a:lnTo>
                  <a:pt x="5043" y="198"/>
                </a:lnTo>
                <a:lnTo>
                  <a:pt x="5044" y="200"/>
                </a:lnTo>
                <a:lnTo>
                  <a:pt x="5045" y="202"/>
                </a:lnTo>
                <a:lnTo>
                  <a:pt x="5046" y="204"/>
                </a:lnTo>
                <a:lnTo>
                  <a:pt x="5048" y="206"/>
                </a:lnTo>
                <a:lnTo>
                  <a:pt x="5049" y="208"/>
                </a:lnTo>
                <a:lnTo>
                  <a:pt x="5050" y="209"/>
                </a:lnTo>
                <a:lnTo>
                  <a:pt x="5051" y="211"/>
                </a:lnTo>
                <a:lnTo>
                  <a:pt x="5052" y="214"/>
                </a:lnTo>
                <a:lnTo>
                  <a:pt x="5054" y="215"/>
                </a:lnTo>
                <a:lnTo>
                  <a:pt x="5055" y="217"/>
                </a:lnTo>
                <a:lnTo>
                  <a:pt x="5056" y="221"/>
                </a:lnTo>
                <a:lnTo>
                  <a:pt x="5060" y="228"/>
                </a:lnTo>
                <a:lnTo>
                  <a:pt x="5062" y="233"/>
                </a:lnTo>
                <a:lnTo>
                  <a:pt x="5063" y="236"/>
                </a:lnTo>
                <a:lnTo>
                  <a:pt x="5064" y="238"/>
                </a:lnTo>
                <a:lnTo>
                  <a:pt x="5066" y="242"/>
                </a:lnTo>
                <a:lnTo>
                  <a:pt x="5067" y="244"/>
                </a:lnTo>
                <a:lnTo>
                  <a:pt x="5068" y="248"/>
                </a:lnTo>
                <a:lnTo>
                  <a:pt x="5068" y="249"/>
                </a:lnTo>
                <a:lnTo>
                  <a:pt x="5069" y="252"/>
                </a:lnTo>
                <a:lnTo>
                  <a:pt x="5069" y="253"/>
                </a:lnTo>
                <a:lnTo>
                  <a:pt x="5072" y="258"/>
                </a:lnTo>
                <a:lnTo>
                  <a:pt x="5072" y="260"/>
                </a:lnTo>
                <a:lnTo>
                  <a:pt x="5073" y="261"/>
                </a:lnTo>
                <a:lnTo>
                  <a:pt x="5073" y="264"/>
                </a:lnTo>
                <a:lnTo>
                  <a:pt x="5073" y="265"/>
                </a:lnTo>
                <a:lnTo>
                  <a:pt x="5074" y="269"/>
                </a:lnTo>
                <a:lnTo>
                  <a:pt x="5075" y="274"/>
                </a:lnTo>
                <a:lnTo>
                  <a:pt x="5077" y="276"/>
                </a:lnTo>
                <a:lnTo>
                  <a:pt x="5077" y="278"/>
                </a:lnTo>
                <a:lnTo>
                  <a:pt x="5078" y="281"/>
                </a:lnTo>
                <a:lnTo>
                  <a:pt x="5078" y="282"/>
                </a:lnTo>
                <a:lnTo>
                  <a:pt x="5079" y="288"/>
                </a:lnTo>
                <a:lnTo>
                  <a:pt x="5081" y="297"/>
                </a:lnTo>
                <a:lnTo>
                  <a:pt x="5083" y="303"/>
                </a:lnTo>
                <a:lnTo>
                  <a:pt x="5083" y="307"/>
                </a:lnTo>
                <a:lnTo>
                  <a:pt x="5085" y="316"/>
                </a:lnTo>
                <a:lnTo>
                  <a:pt x="5087" y="336"/>
                </a:lnTo>
                <a:lnTo>
                  <a:pt x="5087" y="341"/>
                </a:lnTo>
                <a:lnTo>
                  <a:pt x="5087" y="347"/>
                </a:lnTo>
                <a:lnTo>
                  <a:pt x="5089" y="355"/>
                </a:lnTo>
                <a:lnTo>
                  <a:pt x="5090" y="370"/>
                </a:lnTo>
                <a:lnTo>
                  <a:pt x="5090" y="376"/>
                </a:lnTo>
                <a:lnTo>
                  <a:pt x="5090" y="407"/>
                </a:lnTo>
                <a:lnTo>
                  <a:pt x="5090" y="532"/>
                </a:lnTo>
                <a:close/>
                <a:moveTo>
                  <a:pt x="4430" y="142"/>
                </a:moveTo>
                <a:lnTo>
                  <a:pt x="4606" y="142"/>
                </a:lnTo>
                <a:lnTo>
                  <a:pt x="4606" y="587"/>
                </a:lnTo>
                <a:lnTo>
                  <a:pt x="4606" y="664"/>
                </a:lnTo>
                <a:lnTo>
                  <a:pt x="4606" y="687"/>
                </a:lnTo>
                <a:lnTo>
                  <a:pt x="4606" y="693"/>
                </a:lnTo>
                <a:lnTo>
                  <a:pt x="4606" y="700"/>
                </a:lnTo>
                <a:lnTo>
                  <a:pt x="4606" y="712"/>
                </a:lnTo>
                <a:lnTo>
                  <a:pt x="4605" y="720"/>
                </a:lnTo>
                <a:lnTo>
                  <a:pt x="4605" y="726"/>
                </a:lnTo>
                <a:lnTo>
                  <a:pt x="4604" y="731"/>
                </a:lnTo>
                <a:lnTo>
                  <a:pt x="4603" y="740"/>
                </a:lnTo>
                <a:lnTo>
                  <a:pt x="4602" y="747"/>
                </a:lnTo>
                <a:lnTo>
                  <a:pt x="4602" y="751"/>
                </a:lnTo>
                <a:lnTo>
                  <a:pt x="4597" y="767"/>
                </a:lnTo>
                <a:lnTo>
                  <a:pt x="4597" y="772"/>
                </a:lnTo>
                <a:lnTo>
                  <a:pt x="4595" y="775"/>
                </a:lnTo>
                <a:lnTo>
                  <a:pt x="4594" y="778"/>
                </a:lnTo>
                <a:lnTo>
                  <a:pt x="4594" y="779"/>
                </a:lnTo>
                <a:lnTo>
                  <a:pt x="4594" y="780"/>
                </a:lnTo>
                <a:lnTo>
                  <a:pt x="4593" y="782"/>
                </a:lnTo>
                <a:lnTo>
                  <a:pt x="4593" y="784"/>
                </a:lnTo>
                <a:lnTo>
                  <a:pt x="4591" y="790"/>
                </a:lnTo>
                <a:lnTo>
                  <a:pt x="4589" y="795"/>
                </a:lnTo>
                <a:lnTo>
                  <a:pt x="4588" y="796"/>
                </a:lnTo>
                <a:lnTo>
                  <a:pt x="4587" y="798"/>
                </a:lnTo>
                <a:lnTo>
                  <a:pt x="4586" y="801"/>
                </a:lnTo>
                <a:lnTo>
                  <a:pt x="4586" y="802"/>
                </a:lnTo>
                <a:lnTo>
                  <a:pt x="4583" y="806"/>
                </a:lnTo>
                <a:lnTo>
                  <a:pt x="4582" y="808"/>
                </a:lnTo>
                <a:lnTo>
                  <a:pt x="4581" y="811"/>
                </a:lnTo>
                <a:lnTo>
                  <a:pt x="4580" y="813"/>
                </a:lnTo>
                <a:lnTo>
                  <a:pt x="4580" y="815"/>
                </a:lnTo>
                <a:lnTo>
                  <a:pt x="4577" y="819"/>
                </a:lnTo>
                <a:lnTo>
                  <a:pt x="4576" y="822"/>
                </a:lnTo>
                <a:lnTo>
                  <a:pt x="4574" y="824"/>
                </a:lnTo>
                <a:lnTo>
                  <a:pt x="4573" y="825"/>
                </a:lnTo>
                <a:lnTo>
                  <a:pt x="4571" y="828"/>
                </a:lnTo>
                <a:lnTo>
                  <a:pt x="4570" y="829"/>
                </a:lnTo>
                <a:lnTo>
                  <a:pt x="4569" y="831"/>
                </a:lnTo>
                <a:lnTo>
                  <a:pt x="4568" y="833"/>
                </a:lnTo>
                <a:lnTo>
                  <a:pt x="4566" y="834"/>
                </a:lnTo>
                <a:lnTo>
                  <a:pt x="4565" y="836"/>
                </a:lnTo>
                <a:lnTo>
                  <a:pt x="4564" y="839"/>
                </a:lnTo>
                <a:lnTo>
                  <a:pt x="4563" y="840"/>
                </a:lnTo>
                <a:lnTo>
                  <a:pt x="4559" y="844"/>
                </a:lnTo>
                <a:lnTo>
                  <a:pt x="4552" y="851"/>
                </a:lnTo>
                <a:lnTo>
                  <a:pt x="4545" y="859"/>
                </a:lnTo>
                <a:lnTo>
                  <a:pt x="4541" y="862"/>
                </a:lnTo>
                <a:lnTo>
                  <a:pt x="4537" y="864"/>
                </a:lnTo>
                <a:lnTo>
                  <a:pt x="4535" y="867"/>
                </a:lnTo>
                <a:lnTo>
                  <a:pt x="4533" y="868"/>
                </a:lnTo>
                <a:lnTo>
                  <a:pt x="4531" y="869"/>
                </a:lnTo>
                <a:lnTo>
                  <a:pt x="4529" y="870"/>
                </a:lnTo>
                <a:lnTo>
                  <a:pt x="4527" y="873"/>
                </a:lnTo>
                <a:lnTo>
                  <a:pt x="4524" y="873"/>
                </a:lnTo>
                <a:lnTo>
                  <a:pt x="4522" y="875"/>
                </a:lnTo>
                <a:lnTo>
                  <a:pt x="4521" y="876"/>
                </a:lnTo>
                <a:lnTo>
                  <a:pt x="4517" y="878"/>
                </a:lnTo>
                <a:lnTo>
                  <a:pt x="4516" y="879"/>
                </a:lnTo>
                <a:lnTo>
                  <a:pt x="4513" y="880"/>
                </a:lnTo>
                <a:lnTo>
                  <a:pt x="4511" y="883"/>
                </a:lnTo>
                <a:lnTo>
                  <a:pt x="4508" y="883"/>
                </a:lnTo>
                <a:lnTo>
                  <a:pt x="4505" y="885"/>
                </a:lnTo>
                <a:lnTo>
                  <a:pt x="4502" y="885"/>
                </a:lnTo>
                <a:lnTo>
                  <a:pt x="4499" y="887"/>
                </a:lnTo>
                <a:lnTo>
                  <a:pt x="4498" y="887"/>
                </a:lnTo>
                <a:lnTo>
                  <a:pt x="4495" y="889"/>
                </a:lnTo>
                <a:lnTo>
                  <a:pt x="4493" y="890"/>
                </a:lnTo>
                <a:lnTo>
                  <a:pt x="4490" y="891"/>
                </a:lnTo>
                <a:lnTo>
                  <a:pt x="4485" y="892"/>
                </a:lnTo>
                <a:lnTo>
                  <a:pt x="4481" y="895"/>
                </a:lnTo>
                <a:lnTo>
                  <a:pt x="4479" y="895"/>
                </a:lnTo>
                <a:lnTo>
                  <a:pt x="4478" y="896"/>
                </a:lnTo>
                <a:lnTo>
                  <a:pt x="4476" y="896"/>
                </a:lnTo>
                <a:lnTo>
                  <a:pt x="4473" y="897"/>
                </a:lnTo>
                <a:lnTo>
                  <a:pt x="4472" y="897"/>
                </a:lnTo>
                <a:lnTo>
                  <a:pt x="4470" y="897"/>
                </a:lnTo>
                <a:lnTo>
                  <a:pt x="4465" y="898"/>
                </a:lnTo>
                <a:lnTo>
                  <a:pt x="4464" y="900"/>
                </a:lnTo>
                <a:lnTo>
                  <a:pt x="4461" y="900"/>
                </a:lnTo>
                <a:lnTo>
                  <a:pt x="4456" y="901"/>
                </a:lnTo>
                <a:lnTo>
                  <a:pt x="4454" y="902"/>
                </a:lnTo>
                <a:lnTo>
                  <a:pt x="4450" y="902"/>
                </a:lnTo>
                <a:lnTo>
                  <a:pt x="4448" y="903"/>
                </a:lnTo>
                <a:lnTo>
                  <a:pt x="4446" y="903"/>
                </a:lnTo>
                <a:lnTo>
                  <a:pt x="4442" y="905"/>
                </a:lnTo>
                <a:lnTo>
                  <a:pt x="4435" y="906"/>
                </a:lnTo>
                <a:lnTo>
                  <a:pt x="4431" y="906"/>
                </a:lnTo>
                <a:lnTo>
                  <a:pt x="4426" y="907"/>
                </a:lnTo>
                <a:lnTo>
                  <a:pt x="4421" y="907"/>
                </a:lnTo>
                <a:lnTo>
                  <a:pt x="4418" y="908"/>
                </a:lnTo>
                <a:lnTo>
                  <a:pt x="4412" y="908"/>
                </a:lnTo>
                <a:lnTo>
                  <a:pt x="4405" y="909"/>
                </a:lnTo>
                <a:lnTo>
                  <a:pt x="4395" y="909"/>
                </a:lnTo>
                <a:lnTo>
                  <a:pt x="4391" y="909"/>
                </a:lnTo>
                <a:lnTo>
                  <a:pt x="4388" y="911"/>
                </a:lnTo>
                <a:lnTo>
                  <a:pt x="4380" y="911"/>
                </a:lnTo>
                <a:lnTo>
                  <a:pt x="4354" y="911"/>
                </a:lnTo>
                <a:lnTo>
                  <a:pt x="4343" y="911"/>
                </a:lnTo>
                <a:lnTo>
                  <a:pt x="4338" y="911"/>
                </a:lnTo>
                <a:lnTo>
                  <a:pt x="4333" y="909"/>
                </a:lnTo>
                <a:lnTo>
                  <a:pt x="4317" y="909"/>
                </a:lnTo>
                <a:lnTo>
                  <a:pt x="4311" y="909"/>
                </a:lnTo>
                <a:lnTo>
                  <a:pt x="4305" y="909"/>
                </a:lnTo>
                <a:lnTo>
                  <a:pt x="4296" y="908"/>
                </a:lnTo>
                <a:lnTo>
                  <a:pt x="4293" y="908"/>
                </a:lnTo>
                <a:lnTo>
                  <a:pt x="4287" y="908"/>
                </a:lnTo>
                <a:lnTo>
                  <a:pt x="4279" y="907"/>
                </a:lnTo>
                <a:lnTo>
                  <a:pt x="4272" y="907"/>
                </a:lnTo>
                <a:lnTo>
                  <a:pt x="4266" y="906"/>
                </a:lnTo>
                <a:lnTo>
                  <a:pt x="4259" y="906"/>
                </a:lnTo>
                <a:lnTo>
                  <a:pt x="4253" y="905"/>
                </a:lnTo>
                <a:lnTo>
                  <a:pt x="4247" y="905"/>
                </a:lnTo>
                <a:lnTo>
                  <a:pt x="4243" y="903"/>
                </a:lnTo>
                <a:lnTo>
                  <a:pt x="4238" y="903"/>
                </a:lnTo>
                <a:lnTo>
                  <a:pt x="4233" y="902"/>
                </a:lnTo>
                <a:lnTo>
                  <a:pt x="4228" y="901"/>
                </a:lnTo>
                <a:lnTo>
                  <a:pt x="4218" y="901"/>
                </a:lnTo>
                <a:lnTo>
                  <a:pt x="4207" y="898"/>
                </a:lnTo>
                <a:lnTo>
                  <a:pt x="4201" y="898"/>
                </a:lnTo>
                <a:lnTo>
                  <a:pt x="4197" y="897"/>
                </a:lnTo>
                <a:lnTo>
                  <a:pt x="4193" y="897"/>
                </a:lnTo>
                <a:lnTo>
                  <a:pt x="4187" y="895"/>
                </a:lnTo>
                <a:lnTo>
                  <a:pt x="4181" y="894"/>
                </a:lnTo>
                <a:lnTo>
                  <a:pt x="4177" y="894"/>
                </a:lnTo>
                <a:lnTo>
                  <a:pt x="4172" y="892"/>
                </a:lnTo>
                <a:lnTo>
                  <a:pt x="4166" y="891"/>
                </a:lnTo>
                <a:lnTo>
                  <a:pt x="4170" y="746"/>
                </a:lnTo>
                <a:lnTo>
                  <a:pt x="4183" y="748"/>
                </a:lnTo>
                <a:lnTo>
                  <a:pt x="4188" y="748"/>
                </a:lnTo>
                <a:lnTo>
                  <a:pt x="4194" y="750"/>
                </a:lnTo>
                <a:lnTo>
                  <a:pt x="4200" y="751"/>
                </a:lnTo>
                <a:lnTo>
                  <a:pt x="4204" y="751"/>
                </a:lnTo>
                <a:lnTo>
                  <a:pt x="4210" y="752"/>
                </a:lnTo>
                <a:lnTo>
                  <a:pt x="4216" y="752"/>
                </a:lnTo>
                <a:lnTo>
                  <a:pt x="4222" y="753"/>
                </a:lnTo>
                <a:lnTo>
                  <a:pt x="4228" y="754"/>
                </a:lnTo>
                <a:lnTo>
                  <a:pt x="4239" y="754"/>
                </a:lnTo>
                <a:lnTo>
                  <a:pt x="4244" y="756"/>
                </a:lnTo>
                <a:lnTo>
                  <a:pt x="4250" y="756"/>
                </a:lnTo>
                <a:lnTo>
                  <a:pt x="4256" y="757"/>
                </a:lnTo>
                <a:lnTo>
                  <a:pt x="4262" y="757"/>
                </a:lnTo>
                <a:lnTo>
                  <a:pt x="4269" y="758"/>
                </a:lnTo>
                <a:lnTo>
                  <a:pt x="4275" y="758"/>
                </a:lnTo>
                <a:lnTo>
                  <a:pt x="4284" y="759"/>
                </a:lnTo>
                <a:lnTo>
                  <a:pt x="4286" y="759"/>
                </a:lnTo>
                <a:lnTo>
                  <a:pt x="4292" y="759"/>
                </a:lnTo>
                <a:lnTo>
                  <a:pt x="4302" y="761"/>
                </a:lnTo>
                <a:lnTo>
                  <a:pt x="4305" y="761"/>
                </a:lnTo>
                <a:lnTo>
                  <a:pt x="4308" y="761"/>
                </a:lnTo>
                <a:lnTo>
                  <a:pt x="4314" y="762"/>
                </a:lnTo>
                <a:lnTo>
                  <a:pt x="4331" y="762"/>
                </a:lnTo>
                <a:lnTo>
                  <a:pt x="4351" y="762"/>
                </a:lnTo>
                <a:lnTo>
                  <a:pt x="4365" y="762"/>
                </a:lnTo>
                <a:lnTo>
                  <a:pt x="4372" y="761"/>
                </a:lnTo>
                <a:lnTo>
                  <a:pt x="4378" y="759"/>
                </a:lnTo>
                <a:lnTo>
                  <a:pt x="4384" y="757"/>
                </a:lnTo>
                <a:lnTo>
                  <a:pt x="4389" y="756"/>
                </a:lnTo>
                <a:lnTo>
                  <a:pt x="4398" y="751"/>
                </a:lnTo>
                <a:lnTo>
                  <a:pt x="4401" y="747"/>
                </a:lnTo>
                <a:lnTo>
                  <a:pt x="4405" y="743"/>
                </a:lnTo>
                <a:lnTo>
                  <a:pt x="4406" y="742"/>
                </a:lnTo>
                <a:lnTo>
                  <a:pt x="4406" y="740"/>
                </a:lnTo>
                <a:lnTo>
                  <a:pt x="4407" y="737"/>
                </a:lnTo>
                <a:lnTo>
                  <a:pt x="4409" y="735"/>
                </a:lnTo>
                <a:lnTo>
                  <a:pt x="4411" y="729"/>
                </a:lnTo>
                <a:lnTo>
                  <a:pt x="4412" y="726"/>
                </a:lnTo>
                <a:lnTo>
                  <a:pt x="4412" y="723"/>
                </a:lnTo>
                <a:lnTo>
                  <a:pt x="4413" y="719"/>
                </a:lnTo>
                <a:lnTo>
                  <a:pt x="4413" y="710"/>
                </a:lnTo>
                <a:lnTo>
                  <a:pt x="4413" y="693"/>
                </a:lnTo>
                <a:lnTo>
                  <a:pt x="4413" y="641"/>
                </a:lnTo>
                <a:lnTo>
                  <a:pt x="4406" y="648"/>
                </a:lnTo>
                <a:lnTo>
                  <a:pt x="4400" y="654"/>
                </a:lnTo>
                <a:lnTo>
                  <a:pt x="4395" y="658"/>
                </a:lnTo>
                <a:lnTo>
                  <a:pt x="4391" y="660"/>
                </a:lnTo>
                <a:lnTo>
                  <a:pt x="4389" y="663"/>
                </a:lnTo>
                <a:lnTo>
                  <a:pt x="4386" y="664"/>
                </a:lnTo>
                <a:lnTo>
                  <a:pt x="4385" y="665"/>
                </a:lnTo>
                <a:lnTo>
                  <a:pt x="4383" y="667"/>
                </a:lnTo>
                <a:lnTo>
                  <a:pt x="4382" y="668"/>
                </a:lnTo>
                <a:lnTo>
                  <a:pt x="4380" y="669"/>
                </a:lnTo>
                <a:lnTo>
                  <a:pt x="4378" y="670"/>
                </a:lnTo>
                <a:lnTo>
                  <a:pt x="4377" y="671"/>
                </a:lnTo>
                <a:lnTo>
                  <a:pt x="4374" y="673"/>
                </a:lnTo>
                <a:lnTo>
                  <a:pt x="4372" y="674"/>
                </a:lnTo>
                <a:lnTo>
                  <a:pt x="4368" y="676"/>
                </a:lnTo>
                <a:lnTo>
                  <a:pt x="4367" y="678"/>
                </a:lnTo>
                <a:lnTo>
                  <a:pt x="4365" y="678"/>
                </a:lnTo>
                <a:lnTo>
                  <a:pt x="4362" y="679"/>
                </a:lnTo>
                <a:lnTo>
                  <a:pt x="4357" y="681"/>
                </a:lnTo>
                <a:lnTo>
                  <a:pt x="4355" y="682"/>
                </a:lnTo>
                <a:lnTo>
                  <a:pt x="4350" y="685"/>
                </a:lnTo>
                <a:lnTo>
                  <a:pt x="4344" y="687"/>
                </a:lnTo>
                <a:lnTo>
                  <a:pt x="4342" y="687"/>
                </a:lnTo>
                <a:lnTo>
                  <a:pt x="4339" y="689"/>
                </a:lnTo>
                <a:lnTo>
                  <a:pt x="4337" y="689"/>
                </a:lnTo>
                <a:lnTo>
                  <a:pt x="4334" y="690"/>
                </a:lnTo>
                <a:lnTo>
                  <a:pt x="4333" y="690"/>
                </a:lnTo>
                <a:lnTo>
                  <a:pt x="4330" y="691"/>
                </a:lnTo>
                <a:lnTo>
                  <a:pt x="4326" y="691"/>
                </a:lnTo>
                <a:lnTo>
                  <a:pt x="4322" y="692"/>
                </a:lnTo>
                <a:lnTo>
                  <a:pt x="4310" y="692"/>
                </a:lnTo>
                <a:lnTo>
                  <a:pt x="4305" y="693"/>
                </a:lnTo>
                <a:lnTo>
                  <a:pt x="4298" y="693"/>
                </a:lnTo>
                <a:lnTo>
                  <a:pt x="4291" y="693"/>
                </a:lnTo>
                <a:lnTo>
                  <a:pt x="4286" y="692"/>
                </a:lnTo>
                <a:lnTo>
                  <a:pt x="4278" y="692"/>
                </a:lnTo>
                <a:lnTo>
                  <a:pt x="4273" y="692"/>
                </a:lnTo>
                <a:lnTo>
                  <a:pt x="4251" y="689"/>
                </a:lnTo>
                <a:lnTo>
                  <a:pt x="4237" y="684"/>
                </a:lnTo>
                <a:lnTo>
                  <a:pt x="4234" y="682"/>
                </a:lnTo>
                <a:lnTo>
                  <a:pt x="4232" y="681"/>
                </a:lnTo>
                <a:lnTo>
                  <a:pt x="4230" y="680"/>
                </a:lnTo>
                <a:lnTo>
                  <a:pt x="4228" y="679"/>
                </a:lnTo>
                <a:lnTo>
                  <a:pt x="4226" y="678"/>
                </a:lnTo>
                <a:lnTo>
                  <a:pt x="4221" y="676"/>
                </a:lnTo>
                <a:lnTo>
                  <a:pt x="4220" y="675"/>
                </a:lnTo>
                <a:lnTo>
                  <a:pt x="4217" y="673"/>
                </a:lnTo>
                <a:lnTo>
                  <a:pt x="4216" y="671"/>
                </a:lnTo>
                <a:lnTo>
                  <a:pt x="4214" y="670"/>
                </a:lnTo>
                <a:lnTo>
                  <a:pt x="4211" y="668"/>
                </a:lnTo>
                <a:lnTo>
                  <a:pt x="4207" y="665"/>
                </a:lnTo>
                <a:lnTo>
                  <a:pt x="4201" y="659"/>
                </a:lnTo>
                <a:lnTo>
                  <a:pt x="4195" y="654"/>
                </a:lnTo>
                <a:lnTo>
                  <a:pt x="4193" y="651"/>
                </a:lnTo>
                <a:lnTo>
                  <a:pt x="4191" y="648"/>
                </a:lnTo>
                <a:lnTo>
                  <a:pt x="4189" y="646"/>
                </a:lnTo>
                <a:lnTo>
                  <a:pt x="4188" y="645"/>
                </a:lnTo>
                <a:lnTo>
                  <a:pt x="4188" y="642"/>
                </a:lnTo>
                <a:lnTo>
                  <a:pt x="4186" y="641"/>
                </a:lnTo>
                <a:lnTo>
                  <a:pt x="4185" y="638"/>
                </a:lnTo>
                <a:lnTo>
                  <a:pt x="4185" y="636"/>
                </a:lnTo>
                <a:lnTo>
                  <a:pt x="4183" y="635"/>
                </a:lnTo>
                <a:lnTo>
                  <a:pt x="4182" y="632"/>
                </a:lnTo>
                <a:lnTo>
                  <a:pt x="4180" y="631"/>
                </a:lnTo>
                <a:lnTo>
                  <a:pt x="4180" y="629"/>
                </a:lnTo>
                <a:lnTo>
                  <a:pt x="4177" y="625"/>
                </a:lnTo>
                <a:lnTo>
                  <a:pt x="4177" y="623"/>
                </a:lnTo>
                <a:lnTo>
                  <a:pt x="4175" y="619"/>
                </a:lnTo>
                <a:lnTo>
                  <a:pt x="4175" y="618"/>
                </a:lnTo>
                <a:lnTo>
                  <a:pt x="4174" y="615"/>
                </a:lnTo>
                <a:lnTo>
                  <a:pt x="4172" y="612"/>
                </a:lnTo>
                <a:lnTo>
                  <a:pt x="4171" y="607"/>
                </a:lnTo>
                <a:lnTo>
                  <a:pt x="4170" y="606"/>
                </a:lnTo>
                <a:lnTo>
                  <a:pt x="4170" y="604"/>
                </a:lnTo>
                <a:lnTo>
                  <a:pt x="4169" y="602"/>
                </a:lnTo>
                <a:lnTo>
                  <a:pt x="4169" y="601"/>
                </a:lnTo>
                <a:lnTo>
                  <a:pt x="4166" y="595"/>
                </a:lnTo>
                <a:lnTo>
                  <a:pt x="4166" y="592"/>
                </a:lnTo>
                <a:lnTo>
                  <a:pt x="4164" y="586"/>
                </a:lnTo>
                <a:lnTo>
                  <a:pt x="4163" y="579"/>
                </a:lnTo>
                <a:lnTo>
                  <a:pt x="4162" y="573"/>
                </a:lnTo>
                <a:lnTo>
                  <a:pt x="4159" y="564"/>
                </a:lnTo>
                <a:lnTo>
                  <a:pt x="4159" y="560"/>
                </a:lnTo>
                <a:lnTo>
                  <a:pt x="4159" y="557"/>
                </a:lnTo>
                <a:lnTo>
                  <a:pt x="4158" y="553"/>
                </a:lnTo>
                <a:lnTo>
                  <a:pt x="4157" y="538"/>
                </a:lnTo>
                <a:lnTo>
                  <a:pt x="4156" y="534"/>
                </a:lnTo>
                <a:lnTo>
                  <a:pt x="4156" y="527"/>
                </a:lnTo>
                <a:lnTo>
                  <a:pt x="4154" y="520"/>
                </a:lnTo>
                <a:lnTo>
                  <a:pt x="4154" y="512"/>
                </a:lnTo>
                <a:lnTo>
                  <a:pt x="4153" y="502"/>
                </a:lnTo>
                <a:lnTo>
                  <a:pt x="4153" y="485"/>
                </a:lnTo>
                <a:lnTo>
                  <a:pt x="4152" y="452"/>
                </a:lnTo>
                <a:lnTo>
                  <a:pt x="4152" y="382"/>
                </a:lnTo>
                <a:lnTo>
                  <a:pt x="4152" y="352"/>
                </a:lnTo>
                <a:lnTo>
                  <a:pt x="4152" y="343"/>
                </a:lnTo>
                <a:lnTo>
                  <a:pt x="4152" y="339"/>
                </a:lnTo>
                <a:lnTo>
                  <a:pt x="4153" y="336"/>
                </a:lnTo>
                <a:lnTo>
                  <a:pt x="4153" y="320"/>
                </a:lnTo>
                <a:lnTo>
                  <a:pt x="4153" y="309"/>
                </a:lnTo>
                <a:lnTo>
                  <a:pt x="4154" y="300"/>
                </a:lnTo>
                <a:lnTo>
                  <a:pt x="4154" y="293"/>
                </a:lnTo>
                <a:lnTo>
                  <a:pt x="4156" y="287"/>
                </a:lnTo>
                <a:lnTo>
                  <a:pt x="4157" y="277"/>
                </a:lnTo>
                <a:lnTo>
                  <a:pt x="4157" y="272"/>
                </a:lnTo>
                <a:lnTo>
                  <a:pt x="4158" y="267"/>
                </a:lnTo>
                <a:lnTo>
                  <a:pt x="4158" y="264"/>
                </a:lnTo>
                <a:lnTo>
                  <a:pt x="4159" y="260"/>
                </a:lnTo>
                <a:lnTo>
                  <a:pt x="4159" y="257"/>
                </a:lnTo>
                <a:lnTo>
                  <a:pt x="4159" y="254"/>
                </a:lnTo>
                <a:lnTo>
                  <a:pt x="4160" y="250"/>
                </a:lnTo>
                <a:lnTo>
                  <a:pt x="4160" y="248"/>
                </a:lnTo>
                <a:lnTo>
                  <a:pt x="4162" y="246"/>
                </a:lnTo>
                <a:lnTo>
                  <a:pt x="4162" y="242"/>
                </a:lnTo>
                <a:lnTo>
                  <a:pt x="4170" y="213"/>
                </a:lnTo>
                <a:lnTo>
                  <a:pt x="4172" y="209"/>
                </a:lnTo>
                <a:lnTo>
                  <a:pt x="4174" y="205"/>
                </a:lnTo>
                <a:lnTo>
                  <a:pt x="4174" y="203"/>
                </a:lnTo>
                <a:lnTo>
                  <a:pt x="4175" y="200"/>
                </a:lnTo>
                <a:lnTo>
                  <a:pt x="4176" y="197"/>
                </a:lnTo>
                <a:lnTo>
                  <a:pt x="4178" y="194"/>
                </a:lnTo>
                <a:lnTo>
                  <a:pt x="4181" y="189"/>
                </a:lnTo>
                <a:lnTo>
                  <a:pt x="4183" y="185"/>
                </a:lnTo>
                <a:lnTo>
                  <a:pt x="4185" y="183"/>
                </a:lnTo>
                <a:lnTo>
                  <a:pt x="4186" y="181"/>
                </a:lnTo>
                <a:lnTo>
                  <a:pt x="4187" y="180"/>
                </a:lnTo>
                <a:lnTo>
                  <a:pt x="4188" y="177"/>
                </a:lnTo>
                <a:lnTo>
                  <a:pt x="4189" y="175"/>
                </a:lnTo>
                <a:lnTo>
                  <a:pt x="4191" y="174"/>
                </a:lnTo>
                <a:lnTo>
                  <a:pt x="4193" y="171"/>
                </a:lnTo>
                <a:lnTo>
                  <a:pt x="4195" y="167"/>
                </a:lnTo>
                <a:lnTo>
                  <a:pt x="4201" y="163"/>
                </a:lnTo>
                <a:lnTo>
                  <a:pt x="4206" y="156"/>
                </a:lnTo>
                <a:lnTo>
                  <a:pt x="4209" y="154"/>
                </a:lnTo>
                <a:lnTo>
                  <a:pt x="4212" y="152"/>
                </a:lnTo>
                <a:lnTo>
                  <a:pt x="4214" y="150"/>
                </a:lnTo>
                <a:lnTo>
                  <a:pt x="4216" y="149"/>
                </a:lnTo>
                <a:lnTo>
                  <a:pt x="4217" y="148"/>
                </a:lnTo>
                <a:lnTo>
                  <a:pt x="4218" y="147"/>
                </a:lnTo>
                <a:lnTo>
                  <a:pt x="4221" y="145"/>
                </a:lnTo>
                <a:lnTo>
                  <a:pt x="4223" y="145"/>
                </a:lnTo>
                <a:lnTo>
                  <a:pt x="4226" y="144"/>
                </a:lnTo>
                <a:lnTo>
                  <a:pt x="4227" y="143"/>
                </a:lnTo>
                <a:lnTo>
                  <a:pt x="4230" y="142"/>
                </a:lnTo>
                <a:lnTo>
                  <a:pt x="4233" y="139"/>
                </a:lnTo>
                <a:lnTo>
                  <a:pt x="4235" y="139"/>
                </a:lnTo>
                <a:lnTo>
                  <a:pt x="4238" y="138"/>
                </a:lnTo>
                <a:lnTo>
                  <a:pt x="4258" y="132"/>
                </a:lnTo>
                <a:lnTo>
                  <a:pt x="4261" y="132"/>
                </a:lnTo>
                <a:lnTo>
                  <a:pt x="4264" y="131"/>
                </a:lnTo>
                <a:lnTo>
                  <a:pt x="4268" y="131"/>
                </a:lnTo>
                <a:lnTo>
                  <a:pt x="4273" y="130"/>
                </a:lnTo>
                <a:lnTo>
                  <a:pt x="4278" y="130"/>
                </a:lnTo>
                <a:lnTo>
                  <a:pt x="4286" y="128"/>
                </a:lnTo>
                <a:lnTo>
                  <a:pt x="4291" y="128"/>
                </a:lnTo>
                <a:lnTo>
                  <a:pt x="4297" y="127"/>
                </a:lnTo>
                <a:lnTo>
                  <a:pt x="4303" y="128"/>
                </a:lnTo>
                <a:lnTo>
                  <a:pt x="4308" y="128"/>
                </a:lnTo>
                <a:lnTo>
                  <a:pt x="4315" y="128"/>
                </a:lnTo>
                <a:lnTo>
                  <a:pt x="4319" y="130"/>
                </a:lnTo>
                <a:lnTo>
                  <a:pt x="4322" y="130"/>
                </a:lnTo>
                <a:lnTo>
                  <a:pt x="4326" y="131"/>
                </a:lnTo>
                <a:lnTo>
                  <a:pt x="4328" y="131"/>
                </a:lnTo>
                <a:lnTo>
                  <a:pt x="4350" y="137"/>
                </a:lnTo>
                <a:lnTo>
                  <a:pt x="4354" y="138"/>
                </a:lnTo>
                <a:lnTo>
                  <a:pt x="4356" y="139"/>
                </a:lnTo>
                <a:lnTo>
                  <a:pt x="4360" y="141"/>
                </a:lnTo>
                <a:lnTo>
                  <a:pt x="4362" y="142"/>
                </a:lnTo>
                <a:lnTo>
                  <a:pt x="4363" y="143"/>
                </a:lnTo>
                <a:lnTo>
                  <a:pt x="4367" y="144"/>
                </a:lnTo>
                <a:lnTo>
                  <a:pt x="4369" y="145"/>
                </a:lnTo>
                <a:lnTo>
                  <a:pt x="4372" y="147"/>
                </a:lnTo>
                <a:lnTo>
                  <a:pt x="4374" y="148"/>
                </a:lnTo>
                <a:lnTo>
                  <a:pt x="4377" y="149"/>
                </a:lnTo>
                <a:lnTo>
                  <a:pt x="4378" y="150"/>
                </a:lnTo>
                <a:lnTo>
                  <a:pt x="4382" y="152"/>
                </a:lnTo>
                <a:lnTo>
                  <a:pt x="4383" y="153"/>
                </a:lnTo>
                <a:lnTo>
                  <a:pt x="4385" y="155"/>
                </a:lnTo>
                <a:lnTo>
                  <a:pt x="4388" y="155"/>
                </a:lnTo>
                <a:lnTo>
                  <a:pt x="4389" y="156"/>
                </a:lnTo>
                <a:lnTo>
                  <a:pt x="4391" y="159"/>
                </a:lnTo>
                <a:lnTo>
                  <a:pt x="4394" y="160"/>
                </a:lnTo>
                <a:lnTo>
                  <a:pt x="4395" y="161"/>
                </a:lnTo>
                <a:lnTo>
                  <a:pt x="4397" y="163"/>
                </a:lnTo>
                <a:lnTo>
                  <a:pt x="4398" y="164"/>
                </a:lnTo>
                <a:lnTo>
                  <a:pt x="4400" y="165"/>
                </a:lnTo>
                <a:lnTo>
                  <a:pt x="4402" y="166"/>
                </a:lnTo>
                <a:lnTo>
                  <a:pt x="4405" y="169"/>
                </a:lnTo>
                <a:lnTo>
                  <a:pt x="4407" y="170"/>
                </a:lnTo>
                <a:lnTo>
                  <a:pt x="4409" y="172"/>
                </a:lnTo>
                <a:lnTo>
                  <a:pt x="4412" y="175"/>
                </a:lnTo>
                <a:lnTo>
                  <a:pt x="4415" y="177"/>
                </a:lnTo>
                <a:lnTo>
                  <a:pt x="4417" y="178"/>
                </a:lnTo>
                <a:lnTo>
                  <a:pt x="4420" y="180"/>
                </a:lnTo>
                <a:lnTo>
                  <a:pt x="4420" y="175"/>
                </a:lnTo>
                <a:lnTo>
                  <a:pt x="4421" y="172"/>
                </a:lnTo>
                <a:lnTo>
                  <a:pt x="4421" y="170"/>
                </a:lnTo>
                <a:lnTo>
                  <a:pt x="4423" y="167"/>
                </a:lnTo>
                <a:lnTo>
                  <a:pt x="4423" y="165"/>
                </a:lnTo>
                <a:lnTo>
                  <a:pt x="4424" y="164"/>
                </a:lnTo>
                <a:lnTo>
                  <a:pt x="4424" y="161"/>
                </a:lnTo>
                <a:lnTo>
                  <a:pt x="4425" y="156"/>
                </a:lnTo>
                <a:lnTo>
                  <a:pt x="4426" y="152"/>
                </a:lnTo>
                <a:lnTo>
                  <a:pt x="4430" y="142"/>
                </a:lnTo>
                <a:close/>
                <a:moveTo>
                  <a:pt x="3765" y="532"/>
                </a:moveTo>
                <a:lnTo>
                  <a:pt x="3520" y="532"/>
                </a:lnTo>
                <a:lnTo>
                  <a:pt x="3520" y="566"/>
                </a:lnTo>
                <a:lnTo>
                  <a:pt x="3520" y="575"/>
                </a:lnTo>
                <a:lnTo>
                  <a:pt x="3520" y="580"/>
                </a:lnTo>
                <a:lnTo>
                  <a:pt x="3521" y="584"/>
                </a:lnTo>
                <a:lnTo>
                  <a:pt x="3521" y="591"/>
                </a:lnTo>
                <a:lnTo>
                  <a:pt x="3521" y="596"/>
                </a:lnTo>
                <a:lnTo>
                  <a:pt x="3521" y="599"/>
                </a:lnTo>
                <a:lnTo>
                  <a:pt x="3522" y="602"/>
                </a:lnTo>
                <a:lnTo>
                  <a:pt x="3527" y="617"/>
                </a:lnTo>
                <a:lnTo>
                  <a:pt x="3529" y="619"/>
                </a:lnTo>
                <a:lnTo>
                  <a:pt x="3531" y="621"/>
                </a:lnTo>
                <a:lnTo>
                  <a:pt x="3532" y="623"/>
                </a:lnTo>
                <a:lnTo>
                  <a:pt x="3537" y="629"/>
                </a:lnTo>
                <a:lnTo>
                  <a:pt x="3538" y="630"/>
                </a:lnTo>
                <a:lnTo>
                  <a:pt x="3540" y="631"/>
                </a:lnTo>
                <a:lnTo>
                  <a:pt x="3542" y="632"/>
                </a:lnTo>
                <a:lnTo>
                  <a:pt x="3544" y="634"/>
                </a:lnTo>
                <a:lnTo>
                  <a:pt x="3556" y="638"/>
                </a:lnTo>
                <a:lnTo>
                  <a:pt x="3558" y="638"/>
                </a:lnTo>
                <a:lnTo>
                  <a:pt x="3568" y="641"/>
                </a:lnTo>
                <a:lnTo>
                  <a:pt x="3574" y="641"/>
                </a:lnTo>
                <a:lnTo>
                  <a:pt x="3580" y="642"/>
                </a:lnTo>
                <a:lnTo>
                  <a:pt x="3587" y="642"/>
                </a:lnTo>
                <a:lnTo>
                  <a:pt x="3609" y="642"/>
                </a:lnTo>
                <a:lnTo>
                  <a:pt x="3614" y="641"/>
                </a:lnTo>
                <a:lnTo>
                  <a:pt x="3627" y="641"/>
                </a:lnTo>
                <a:lnTo>
                  <a:pt x="3635" y="640"/>
                </a:lnTo>
                <a:lnTo>
                  <a:pt x="3641" y="640"/>
                </a:lnTo>
                <a:lnTo>
                  <a:pt x="3647" y="638"/>
                </a:lnTo>
                <a:lnTo>
                  <a:pt x="3651" y="638"/>
                </a:lnTo>
                <a:lnTo>
                  <a:pt x="3655" y="637"/>
                </a:lnTo>
                <a:lnTo>
                  <a:pt x="3665" y="636"/>
                </a:lnTo>
                <a:lnTo>
                  <a:pt x="3670" y="636"/>
                </a:lnTo>
                <a:lnTo>
                  <a:pt x="3674" y="635"/>
                </a:lnTo>
                <a:lnTo>
                  <a:pt x="3683" y="634"/>
                </a:lnTo>
                <a:lnTo>
                  <a:pt x="3690" y="632"/>
                </a:lnTo>
                <a:lnTo>
                  <a:pt x="3696" y="631"/>
                </a:lnTo>
                <a:lnTo>
                  <a:pt x="3702" y="630"/>
                </a:lnTo>
                <a:lnTo>
                  <a:pt x="3708" y="629"/>
                </a:lnTo>
                <a:lnTo>
                  <a:pt x="3714" y="628"/>
                </a:lnTo>
                <a:lnTo>
                  <a:pt x="3717" y="628"/>
                </a:lnTo>
                <a:lnTo>
                  <a:pt x="3719" y="626"/>
                </a:lnTo>
                <a:lnTo>
                  <a:pt x="3723" y="626"/>
                </a:lnTo>
                <a:lnTo>
                  <a:pt x="3757" y="618"/>
                </a:lnTo>
                <a:lnTo>
                  <a:pt x="3760" y="768"/>
                </a:lnTo>
                <a:lnTo>
                  <a:pt x="3758" y="769"/>
                </a:lnTo>
                <a:lnTo>
                  <a:pt x="3755" y="769"/>
                </a:lnTo>
                <a:lnTo>
                  <a:pt x="3751" y="772"/>
                </a:lnTo>
                <a:lnTo>
                  <a:pt x="3748" y="772"/>
                </a:lnTo>
                <a:lnTo>
                  <a:pt x="3747" y="772"/>
                </a:lnTo>
                <a:lnTo>
                  <a:pt x="3745" y="773"/>
                </a:lnTo>
                <a:lnTo>
                  <a:pt x="3743" y="773"/>
                </a:lnTo>
                <a:lnTo>
                  <a:pt x="3739" y="774"/>
                </a:lnTo>
                <a:lnTo>
                  <a:pt x="3735" y="775"/>
                </a:lnTo>
                <a:lnTo>
                  <a:pt x="3729" y="778"/>
                </a:lnTo>
                <a:lnTo>
                  <a:pt x="3685" y="787"/>
                </a:lnTo>
                <a:lnTo>
                  <a:pt x="3682" y="787"/>
                </a:lnTo>
                <a:lnTo>
                  <a:pt x="3679" y="789"/>
                </a:lnTo>
                <a:lnTo>
                  <a:pt x="3676" y="789"/>
                </a:lnTo>
                <a:lnTo>
                  <a:pt x="3668" y="790"/>
                </a:lnTo>
                <a:lnTo>
                  <a:pt x="3661" y="791"/>
                </a:lnTo>
                <a:lnTo>
                  <a:pt x="3653" y="792"/>
                </a:lnTo>
                <a:lnTo>
                  <a:pt x="3645" y="795"/>
                </a:lnTo>
                <a:lnTo>
                  <a:pt x="3631" y="795"/>
                </a:lnTo>
                <a:lnTo>
                  <a:pt x="3626" y="796"/>
                </a:lnTo>
                <a:lnTo>
                  <a:pt x="3620" y="796"/>
                </a:lnTo>
                <a:lnTo>
                  <a:pt x="3614" y="797"/>
                </a:lnTo>
                <a:lnTo>
                  <a:pt x="3607" y="797"/>
                </a:lnTo>
                <a:lnTo>
                  <a:pt x="3600" y="798"/>
                </a:lnTo>
                <a:lnTo>
                  <a:pt x="3590" y="798"/>
                </a:lnTo>
                <a:lnTo>
                  <a:pt x="3578" y="800"/>
                </a:lnTo>
                <a:lnTo>
                  <a:pt x="3545" y="800"/>
                </a:lnTo>
                <a:lnTo>
                  <a:pt x="3537" y="800"/>
                </a:lnTo>
                <a:lnTo>
                  <a:pt x="3533" y="800"/>
                </a:lnTo>
                <a:lnTo>
                  <a:pt x="3529" y="800"/>
                </a:lnTo>
                <a:lnTo>
                  <a:pt x="3520" y="800"/>
                </a:lnTo>
                <a:lnTo>
                  <a:pt x="3512" y="798"/>
                </a:lnTo>
                <a:lnTo>
                  <a:pt x="3506" y="798"/>
                </a:lnTo>
                <a:lnTo>
                  <a:pt x="3502" y="797"/>
                </a:lnTo>
                <a:lnTo>
                  <a:pt x="3498" y="797"/>
                </a:lnTo>
                <a:lnTo>
                  <a:pt x="3493" y="796"/>
                </a:lnTo>
                <a:lnTo>
                  <a:pt x="3491" y="796"/>
                </a:lnTo>
                <a:lnTo>
                  <a:pt x="3487" y="795"/>
                </a:lnTo>
                <a:lnTo>
                  <a:pt x="3483" y="795"/>
                </a:lnTo>
                <a:lnTo>
                  <a:pt x="3481" y="795"/>
                </a:lnTo>
                <a:lnTo>
                  <a:pt x="3479" y="793"/>
                </a:lnTo>
                <a:lnTo>
                  <a:pt x="3476" y="793"/>
                </a:lnTo>
                <a:lnTo>
                  <a:pt x="3452" y="786"/>
                </a:lnTo>
                <a:lnTo>
                  <a:pt x="3447" y="784"/>
                </a:lnTo>
                <a:lnTo>
                  <a:pt x="3445" y="782"/>
                </a:lnTo>
                <a:lnTo>
                  <a:pt x="3442" y="781"/>
                </a:lnTo>
                <a:lnTo>
                  <a:pt x="3440" y="781"/>
                </a:lnTo>
                <a:lnTo>
                  <a:pt x="3436" y="780"/>
                </a:lnTo>
                <a:lnTo>
                  <a:pt x="3434" y="779"/>
                </a:lnTo>
                <a:lnTo>
                  <a:pt x="3433" y="778"/>
                </a:lnTo>
                <a:lnTo>
                  <a:pt x="3430" y="776"/>
                </a:lnTo>
                <a:lnTo>
                  <a:pt x="3428" y="775"/>
                </a:lnTo>
                <a:lnTo>
                  <a:pt x="3425" y="774"/>
                </a:lnTo>
                <a:lnTo>
                  <a:pt x="3422" y="772"/>
                </a:lnTo>
                <a:lnTo>
                  <a:pt x="3421" y="770"/>
                </a:lnTo>
                <a:lnTo>
                  <a:pt x="3418" y="769"/>
                </a:lnTo>
                <a:lnTo>
                  <a:pt x="3416" y="768"/>
                </a:lnTo>
                <a:lnTo>
                  <a:pt x="3415" y="767"/>
                </a:lnTo>
                <a:lnTo>
                  <a:pt x="3412" y="765"/>
                </a:lnTo>
                <a:lnTo>
                  <a:pt x="3411" y="764"/>
                </a:lnTo>
                <a:lnTo>
                  <a:pt x="3410" y="763"/>
                </a:lnTo>
                <a:lnTo>
                  <a:pt x="3407" y="761"/>
                </a:lnTo>
                <a:lnTo>
                  <a:pt x="3405" y="758"/>
                </a:lnTo>
                <a:lnTo>
                  <a:pt x="3400" y="754"/>
                </a:lnTo>
                <a:lnTo>
                  <a:pt x="3393" y="748"/>
                </a:lnTo>
                <a:lnTo>
                  <a:pt x="3386" y="741"/>
                </a:lnTo>
                <a:lnTo>
                  <a:pt x="3382" y="736"/>
                </a:lnTo>
                <a:lnTo>
                  <a:pt x="3380" y="734"/>
                </a:lnTo>
                <a:lnTo>
                  <a:pt x="3377" y="731"/>
                </a:lnTo>
                <a:lnTo>
                  <a:pt x="3376" y="729"/>
                </a:lnTo>
                <a:lnTo>
                  <a:pt x="3375" y="726"/>
                </a:lnTo>
                <a:lnTo>
                  <a:pt x="3373" y="725"/>
                </a:lnTo>
                <a:lnTo>
                  <a:pt x="3372" y="723"/>
                </a:lnTo>
                <a:lnTo>
                  <a:pt x="3371" y="721"/>
                </a:lnTo>
                <a:lnTo>
                  <a:pt x="3370" y="720"/>
                </a:lnTo>
                <a:lnTo>
                  <a:pt x="3369" y="718"/>
                </a:lnTo>
                <a:lnTo>
                  <a:pt x="3367" y="715"/>
                </a:lnTo>
                <a:lnTo>
                  <a:pt x="3366" y="713"/>
                </a:lnTo>
                <a:lnTo>
                  <a:pt x="3364" y="708"/>
                </a:lnTo>
                <a:lnTo>
                  <a:pt x="3363" y="707"/>
                </a:lnTo>
                <a:lnTo>
                  <a:pt x="3361" y="704"/>
                </a:lnTo>
                <a:lnTo>
                  <a:pt x="3360" y="702"/>
                </a:lnTo>
                <a:lnTo>
                  <a:pt x="3359" y="700"/>
                </a:lnTo>
                <a:lnTo>
                  <a:pt x="3357" y="695"/>
                </a:lnTo>
                <a:lnTo>
                  <a:pt x="3357" y="693"/>
                </a:lnTo>
                <a:lnTo>
                  <a:pt x="3355" y="691"/>
                </a:lnTo>
                <a:lnTo>
                  <a:pt x="3354" y="690"/>
                </a:lnTo>
                <a:lnTo>
                  <a:pt x="3353" y="687"/>
                </a:lnTo>
                <a:lnTo>
                  <a:pt x="3353" y="685"/>
                </a:lnTo>
                <a:lnTo>
                  <a:pt x="3351" y="681"/>
                </a:lnTo>
                <a:lnTo>
                  <a:pt x="3349" y="676"/>
                </a:lnTo>
                <a:lnTo>
                  <a:pt x="3348" y="673"/>
                </a:lnTo>
                <a:lnTo>
                  <a:pt x="3347" y="671"/>
                </a:lnTo>
                <a:lnTo>
                  <a:pt x="3347" y="669"/>
                </a:lnTo>
                <a:lnTo>
                  <a:pt x="3347" y="668"/>
                </a:lnTo>
                <a:lnTo>
                  <a:pt x="3346" y="665"/>
                </a:lnTo>
                <a:lnTo>
                  <a:pt x="3346" y="663"/>
                </a:lnTo>
                <a:lnTo>
                  <a:pt x="3344" y="662"/>
                </a:lnTo>
                <a:lnTo>
                  <a:pt x="3344" y="660"/>
                </a:lnTo>
                <a:lnTo>
                  <a:pt x="3342" y="653"/>
                </a:lnTo>
                <a:lnTo>
                  <a:pt x="3341" y="648"/>
                </a:lnTo>
                <a:lnTo>
                  <a:pt x="3340" y="643"/>
                </a:lnTo>
                <a:lnTo>
                  <a:pt x="3338" y="638"/>
                </a:lnTo>
                <a:lnTo>
                  <a:pt x="3336" y="628"/>
                </a:lnTo>
                <a:lnTo>
                  <a:pt x="3335" y="620"/>
                </a:lnTo>
                <a:lnTo>
                  <a:pt x="3334" y="612"/>
                </a:lnTo>
                <a:lnTo>
                  <a:pt x="3332" y="604"/>
                </a:lnTo>
                <a:lnTo>
                  <a:pt x="3332" y="599"/>
                </a:lnTo>
                <a:lnTo>
                  <a:pt x="3332" y="593"/>
                </a:lnTo>
                <a:lnTo>
                  <a:pt x="3331" y="588"/>
                </a:lnTo>
                <a:lnTo>
                  <a:pt x="3331" y="581"/>
                </a:lnTo>
                <a:lnTo>
                  <a:pt x="3330" y="560"/>
                </a:lnTo>
                <a:lnTo>
                  <a:pt x="3329" y="556"/>
                </a:lnTo>
                <a:lnTo>
                  <a:pt x="3329" y="549"/>
                </a:lnTo>
                <a:lnTo>
                  <a:pt x="3329" y="536"/>
                </a:lnTo>
                <a:lnTo>
                  <a:pt x="3329" y="487"/>
                </a:lnTo>
                <a:lnTo>
                  <a:pt x="3329" y="414"/>
                </a:lnTo>
                <a:lnTo>
                  <a:pt x="3329" y="391"/>
                </a:lnTo>
                <a:lnTo>
                  <a:pt x="3329" y="385"/>
                </a:lnTo>
                <a:lnTo>
                  <a:pt x="3330" y="379"/>
                </a:lnTo>
                <a:lnTo>
                  <a:pt x="3330" y="368"/>
                </a:lnTo>
                <a:lnTo>
                  <a:pt x="3330" y="358"/>
                </a:lnTo>
                <a:lnTo>
                  <a:pt x="3331" y="352"/>
                </a:lnTo>
                <a:lnTo>
                  <a:pt x="3331" y="346"/>
                </a:lnTo>
                <a:lnTo>
                  <a:pt x="3332" y="339"/>
                </a:lnTo>
                <a:lnTo>
                  <a:pt x="3332" y="335"/>
                </a:lnTo>
                <a:lnTo>
                  <a:pt x="3334" y="326"/>
                </a:lnTo>
                <a:lnTo>
                  <a:pt x="3334" y="322"/>
                </a:lnTo>
                <a:lnTo>
                  <a:pt x="3336" y="313"/>
                </a:lnTo>
                <a:lnTo>
                  <a:pt x="3338" y="303"/>
                </a:lnTo>
                <a:lnTo>
                  <a:pt x="3338" y="297"/>
                </a:lnTo>
                <a:lnTo>
                  <a:pt x="3340" y="292"/>
                </a:lnTo>
                <a:lnTo>
                  <a:pt x="3341" y="287"/>
                </a:lnTo>
                <a:lnTo>
                  <a:pt x="3342" y="285"/>
                </a:lnTo>
                <a:lnTo>
                  <a:pt x="3342" y="282"/>
                </a:lnTo>
                <a:lnTo>
                  <a:pt x="3343" y="281"/>
                </a:lnTo>
                <a:lnTo>
                  <a:pt x="3343" y="278"/>
                </a:lnTo>
                <a:lnTo>
                  <a:pt x="3344" y="276"/>
                </a:lnTo>
                <a:lnTo>
                  <a:pt x="3344" y="275"/>
                </a:lnTo>
                <a:lnTo>
                  <a:pt x="3346" y="272"/>
                </a:lnTo>
                <a:lnTo>
                  <a:pt x="3346" y="270"/>
                </a:lnTo>
                <a:lnTo>
                  <a:pt x="3347" y="269"/>
                </a:lnTo>
                <a:lnTo>
                  <a:pt x="3347" y="267"/>
                </a:lnTo>
                <a:lnTo>
                  <a:pt x="3347" y="265"/>
                </a:lnTo>
                <a:lnTo>
                  <a:pt x="3348" y="264"/>
                </a:lnTo>
                <a:lnTo>
                  <a:pt x="3348" y="261"/>
                </a:lnTo>
                <a:lnTo>
                  <a:pt x="3349" y="258"/>
                </a:lnTo>
                <a:lnTo>
                  <a:pt x="3352" y="253"/>
                </a:lnTo>
                <a:lnTo>
                  <a:pt x="3353" y="250"/>
                </a:lnTo>
                <a:lnTo>
                  <a:pt x="3354" y="248"/>
                </a:lnTo>
                <a:lnTo>
                  <a:pt x="3355" y="244"/>
                </a:lnTo>
                <a:lnTo>
                  <a:pt x="3357" y="242"/>
                </a:lnTo>
                <a:lnTo>
                  <a:pt x="3358" y="239"/>
                </a:lnTo>
                <a:lnTo>
                  <a:pt x="3359" y="236"/>
                </a:lnTo>
                <a:lnTo>
                  <a:pt x="3360" y="233"/>
                </a:lnTo>
                <a:lnTo>
                  <a:pt x="3361" y="231"/>
                </a:lnTo>
                <a:lnTo>
                  <a:pt x="3363" y="228"/>
                </a:lnTo>
                <a:lnTo>
                  <a:pt x="3364" y="226"/>
                </a:lnTo>
                <a:lnTo>
                  <a:pt x="3365" y="225"/>
                </a:lnTo>
                <a:lnTo>
                  <a:pt x="3366" y="221"/>
                </a:lnTo>
                <a:lnTo>
                  <a:pt x="3369" y="217"/>
                </a:lnTo>
                <a:lnTo>
                  <a:pt x="3370" y="215"/>
                </a:lnTo>
                <a:lnTo>
                  <a:pt x="3371" y="214"/>
                </a:lnTo>
                <a:lnTo>
                  <a:pt x="3373" y="210"/>
                </a:lnTo>
                <a:lnTo>
                  <a:pt x="3375" y="209"/>
                </a:lnTo>
                <a:lnTo>
                  <a:pt x="3376" y="208"/>
                </a:lnTo>
                <a:lnTo>
                  <a:pt x="3377" y="206"/>
                </a:lnTo>
                <a:lnTo>
                  <a:pt x="3378" y="204"/>
                </a:lnTo>
                <a:lnTo>
                  <a:pt x="3381" y="202"/>
                </a:lnTo>
                <a:lnTo>
                  <a:pt x="3382" y="199"/>
                </a:lnTo>
                <a:lnTo>
                  <a:pt x="3384" y="195"/>
                </a:lnTo>
                <a:lnTo>
                  <a:pt x="3388" y="192"/>
                </a:lnTo>
                <a:lnTo>
                  <a:pt x="3396" y="183"/>
                </a:lnTo>
                <a:lnTo>
                  <a:pt x="3404" y="176"/>
                </a:lnTo>
                <a:lnTo>
                  <a:pt x="3407" y="172"/>
                </a:lnTo>
                <a:lnTo>
                  <a:pt x="3410" y="170"/>
                </a:lnTo>
                <a:lnTo>
                  <a:pt x="3412" y="167"/>
                </a:lnTo>
                <a:lnTo>
                  <a:pt x="3415" y="167"/>
                </a:lnTo>
                <a:lnTo>
                  <a:pt x="3416" y="166"/>
                </a:lnTo>
                <a:lnTo>
                  <a:pt x="3418" y="165"/>
                </a:lnTo>
                <a:lnTo>
                  <a:pt x="3419" y="164"/>
                </a:lnTo>
                <a:lnTo>
                  <a:pt x="3421" y="163"/>
                </a:lnTo>
                <a:lnTo>
                  <a:pt x="3422" y="161"/>
                </a:lnTo>
                <a:lnTo>
                  <a:pt x="3424" y="160"/>
                </a:lnTo>
                <a:lnTo>
                  <a:pt x="3427" y="159"/>
                </a:lnTo>
                <a:lnTo>
                  <a:pt x="3429" y="158"/>
                </a:lnTo>
                <a:lnTo>
                  <a:pt x="3432" y="156"/>
                </a:lnTo>
                <a:lnTo>
                  <a:pt x="3434" y="155"/>
                </a:lnTo>
                <a:lnTo>
                  <a:pt x="3435" y="153"/>
                </a:lnTo>
                <a:lnTo>
                  <a:pt x="3439" y="152"/>
                </a:lnTo>
                <a:lnTo>
                  <a:pt x="3444" y="150"/>
                </a:lnTo>
                <a:lnTo>
                  <a:pt x="3445" y="149"/>
                </a:lnTo>
                <a:lnTo>
                  <a:pt x="3448" y="148"/>
                </a:lnTo>
                <a:lnTo>
                  <a:pt x="3450" y="147"/>
                </a:lnTo>
                <a:lnTo>
                  <a:pt x="3454" y="145"/>
                </a:lnTo>
                <a:lnTo>
                  <a:pt x="3456" y="144"/>
                </a:lnTo>
                <a:lnTo>
                  <a:pt x="3463" y="142"/>
                </a:lnTo>
                <a:lnTo>
                  <a:pt x="3464" y="142"/>
                </a:lnTo>
                <a:lnTo>
                  <a:pt x="3465" y="141"/>
                </a:lnTo>
                <a:lnTo>
                  <a:pt x="3468" y="141"/>
                </a:lnTo>
                <a:lnTo>
                  <a:pt x="3469" y="139"/>
                </a:lnTo>
                <a:lnTo>
                  <a:pt x="3471" y="139"/>
                </a:lnTo>
                <a:lnTo>
                  <a:pt x="3475" y="138"/>
                </a:lnTo>
                <a:lnTo>
                  <a:pt x="3477" y="137"/>
                </a:lnTo>
                <a:lnTo>
                  <a:pt x="3480" y="137"/>
                </a:lnTo>
                <a:lnTo>
                  <a:pt x="3482" y="136"/>
                </a:lnTo>
                <a:lnTo>
                  <a:pt x="3485" y="136"/>
                </a:lnTo>
                <a:lnTo>
                  <a:pt x="3490" y="134"/>
                </a:lnTo>
                <a:lnTo>
                  <a:pt x="3496" y="133"/>
                </a:lnTo>
                <a:lnTo>
                  <a:pt x="3499" y="133"/>
                </a:lnTo>
                <a:lnTo>
                  <a:pt x="3503" y="132"/>
                </a:lnTo>
                <a:lnTo>
                  <a:pt x="3506" y="132"/>
                </a:lnTo>
                <a:lnTo>
                  <a:pt x="3511" y="131"/>
                </a:lnTo>
                <a:lnTo>
                  <a:pt x="3516" y="131"/>
                </a:lnTo>
                <a:lnTo>
                  <a:pt x="3521" y="130"/>
                </a:lnTo>
                <a:lnTo>
                  <a:pt x="3528" y="130"/>
                </a:lnTo>
                <a:lnTo>
                  <a:pt x="3539" y="128"/>
                </a:lnTo>
                <a:lnTo>
                  <a:pt x="3545" y="128"/>
                </a:lnTo>
                <a:lnTo>
                  <a:pt x="3551" y="127"/>
                </a:lnTo>
                <a:lnTo>
                  <a:pt x="3564" y="128"/>
                </a:lnTo>
                <a:lnTo>
                  <a:pt x="3589" y="130"/>
                </a:lnTo>
                <a:lnTo>
                  <a:pt x="3595" y="130"/>
                </a:lnTo>
                <a:lnTo>
                  <a:pt x="3601" y="131"/>
                </a:lnTo>
                <a:lnTo>
                  <a:pt x="3607" y="132"/>
                </a:lnTo>
                <a:lnTo>
                  <a:pt x="3610" y="132"/>
                </a:lnTo>
                <a:lnTo>
                  <a:pt x="3613" y="133"/>
                </a:lnTo>
                <a:lnTo>
                  <a:pt x="3616" y="133"/>
                </a:lnTo>
                <a:lnTo>
                  <a:pt x="3619" y="134"/>
                </a:lnTo>
                <a:lnTo>
                  <a:pt x="3644" y="142"/>
                </a:lnTo>
                <a:lnTo>
                  <a:pt x="3648" y="143"/>
                </a:lnTo>
                <a:lnTo>
                  <a:pt x="3650" y="144"/>
                </a:lnTo>
                <a:lnTo>
                  <a:pt x="3653" y="145"/>
                </a:lnTo>
                <a:lnTo>
                  <a:pt x="3656" y="147"/>
                </a:lnTo>
                <a:lnTo>
                  <a:pt x="3659" y="148"/>
                </a:lnTo>
                <a:lnTo>
                  <a:pt x="3661" y="149"/>
                </a:lnTo>
                <a:lnTo>
                  <a:pt x="3664" y="150"/>
                </a:lnTo>
                <a:lnTo>
                  <a:pt x="3666" y="152"/>
                </a:lnTo>
                <a:lnTo>
                  <a:pt x="3668" y="153"/>
                </a:lnTo>
                <a:lnTo>
                  <a:pt x="3671" y="154"/>
                </a:lnTo>
                <a:lnTo>
                  <a:pt x="3674" y="156"/>
                </a:lnTo>
                <a:lnTo>
                  <a:pt x="3676" y="158"/>
                </a:lnTo>
                <a:lnTo>
                  <a:pt x="3678" y="159"/>
                </a:lnTo>
                <a:lnTo>
                  <a:pt x="3679" y="160"/>
                </a:lnTo>
                <a:lnTo>
                  <a:pt x="3681" y="161"/>
                </a:lnTo>
                <a:lnTo>
                  <a:pt x="3682" y="163"/>
                </a:lnTo>
                <a:lnTo>
                  <a:pt x="3684" y="165"/>
                </a:lnTo>
                <a:lnTo>
                  <a:pt x="3688" y="166"/>
                </a:lnTo>
                <a:lnTo>
                  <a:pt x="3691" y="170"/>
                </a:lnTo>
                <a:lnTo>
                  <a:pt x="3700" y="178"/>
                </a:lnTo>
                <a:lnTo>
                  <a:pt x="3708" y="186"/>
                </a:lnTo>
                <a:lnTo>
                  <a:pt x="3711" y="189"/>
                </a:lnTo>
                <a:lnTo>
                  <a:pt x="3713" y="192"/>
                </a:lnTo>
                <a:lnTo>
                  <a:pt x="3714" y="194"/>
                </a:lnTo>
                <a:lnTo>
                  <a:pt x="3717" y="197"/>
                </a:lnTo>
                <a:lnTo>
                  <a:pt x="3718" y="198"/>
                </a:lnTo>
                <a:lnTo>
                  <a:pt x="3719" y="200"/>
                </a:lnTo>
                <a:lnTo>
                  <a:pt x="3720" y="203"/>
                </a:lnTo>
                <a:lnTo>
                  <a:pt x="3722" y="204"/>
                </a:lnTo>
                <a:lnTo>
                  <a:pt x="3723" y="206"/>
                </a:lnTo>
                <a:lnTo>
                  <a:pt x="3724" y="209"/>
                </a:lnTo>
                <a:lnTo>
                  <a:pt x="3725" y="211"/>
                </a:lnTo>
                <a:lnTo>
                  <a:pt x="3728" y="215"/>
                </a:lnTo>
                <a:lnTo>
                  <a:pt x="3729" y="217"/>
                </a:lnTo>
                <a:lnTo>
                  <a:pt x="3730" y="220"/>
                </a:lnTo>
                <a:lnTo>
                  <a:pt x="3731" y="222"/>
                </a:lnTo>
                <a:lnTo>
                  <a:pt x="3732" y="224"/>
                </a:lnTo>
                <a:lnTo>
                  <a:pt x="3734" y="226"/>
                </a:lnTo>
                <a:lnTo>
                  <a:pt x="3736" y="231"/>
                </a:lnTo>
                <a:lnTo>
                  <a:pt x="3736" y="233"/>
                </a:lnTo>
                <a:lnTo>
                  <a:pt x="3737" y="236"/>
                </a:lnTo>
                <a:lnTo>
                  <a:pt x="3739" y="237"/>
                </a:lnTo>
                <a:lnTo>
                  <a:pt x="3739" y="239"/>
                </a:lnTo>
                <a:lnTo>
                  <a:pt x="3740" y="241"/>
                </a:lnTo>
                <a:lnTo>
                  <a:pt x="3741" y="244"/>
                </a:lnTo>
                <a:lnTo>
                  <a:pt x="3741" y="246"/>
                </a:lnTo>
                <a:lnTo>
                  <a:pt x="3742" y="249"/>
                </a:lnTo>
                <a:lnTo>
                  <a:pt x="3743" y="253"/>
                </a:lnTo>
                <a:lnTo>
                  <a:pt x="3747" y="261"/>
                </a:lnTo>
                <a:lnTo>
                  <a:pt x="3747" y="263"/>
                </a:lnTo>
                <a:lnTo>
                  <a:pt x="3748" y="265"/>
                </a:lnTo>
                <a:lnTo>
                  <a:pt x="3749" y="269"/>
                </a:lnTo>
                <a:lnTo>
                  <a:pt x="3751" y="272"/>
                </a:lnTo>
                <a:lnTo>
                  <a:pt x="3751" y="275"/>
                </a:lnTo>
                <a:lnTo>
                  <a:pt x="3753" y="282"/>
                </a:lnTo>
                <a:lnTo>
                  <a:pt x="3754" y="289"/>
                </a:lnTo>
                <a:lnTo>
                  <a:pt x="3754" y="293"/>
                </a:lnTo>
                <a:lnTo>
                  <a:pt x="3755" y="296"/>
                </a:lnTo>
                <a:lnTo>
                  <a:pt x="3755" y="298"/>
                </a:lnTo>
                <a:lnTo>
                  <a:pt x="3757" y="302"/>
                </a:lnTo>
                <a:lnTo>
                  <a:pt x="3757" y="305"/>
                </a:lnTo>
                <a:lnTo>
                  <a:pt x="3758" y="309"/>
                </a:lnTo>
                <a:lnTo>
                  <a:pt x="3759" y="314"/>
                </a:lnTo>
                <a:lnTo>
                  <a:pt x="3759" y="319"/>
                </a:lnTo>
                <a:lnTo>
                  <a:pt x="3760" y="324"/>
                </a:lnTo>
                <a:lnTo>
                  <a:pt x="3760" y="329"/>
                </a:lnTo>
                <a:lnTo>
                  <a:pt x="3761" y="333"/>
                </a:lnTo>
                <a:lnTo>
                  <a:pt x="3761" y="339"/>
                </a:lnTo>
                <a:lnTo>
                  <a:pt x="3763" y="344"/>
                </a:lnTo>
                <a:lnTo>
                  <a:pt x="3763" y="350"/>
                </a:lnTo>
                <a:lnTo>
                  <a:pt x="3764" y="360"/>
                </a:lnTo>
                <a:lnTo>
                  <a:pt x="3765" y="388"/>
                </a:lnTo>
                <a:lnTo>
                  <a:pt x="3765" y="392"/>
                </a:lnTo>
                <a:lnTo>
                  <a:pt x="3765" y="396"/>
                </a:lnTo>
                <a:lnTo>
                  <a:pt x="3765" y="404"/>
                </a:lnTo>
                <a:lnTo>
                  <a:pt x="3765" y="433"/>
                </a:lnTo>
                <a:lnTo>
                  <a:pt x="3765" y="532"/>
                </a:lnTo>
                <a:close/>
                <a:moveTo>
                  <a:pt x="1993" y="793"/>
                </a:moveTo>
                <a:lnTo>
                  <a:pt x="1993" y="390"/>
                </a:lnTo>
                <a:lnTo>
                  <a:pt x="1993" y="308"/>
                </a:lnTo>
                <a:lnTo>
                  <a:pt x="1993" y="289"/>
                </a:lnTo>
                <a:lnTo>
                  <a:pt x="1993" y="285"/>
                </a:lnTo>
                <a:lnTo>
                  <a:pt x="1992" y="281"/>
                </a:lnTo>
                <a:lnTo>
                  <a:pt x="1992" y="277"/>
                </a:lnTo>
                <a:lnTo>
                  <a:pt x="1991" y="274"/>
                </a:lnTo>
                <a:lnTo>
                  <a:pt x="1990" y="270"/>
                </a:lnTo>
                <a:lnTo>
                  <a:pt x="1988" y="269"/>
                </a:lnTo>
                <a:lnTo>
                  <a:pt x="1987" y="267"/>
                </a:lnTo>
                <a:lnTo>
                  <a:pt x="1985" y="264"/>
                </a:lnTo>
                <a:lnTo>
                  <a:pt x="1983" y="263"/>
                </a:lnTo>
                <a:lnTo>
                  <a:pt x="1981" y="263"/>
                </a:lnTo>
                <a:lnTo>
                  <a:pt x="1979" y="261"/>
                </a:lnTo>
                <a:lnTo>
                  <a:pt x="1968" y="259"/>
                </a:lnTo>
                <a:lnTo>
                  <a:pt x="1957" y="259"/>
                </a:lnTo>
                <a:lnTo>
                  <a:pt x="1950" y="261"/>
                </a:lnTo>
                <a:lnTo>
                  <a:pt x="1933" y="267"/>
                </a:lnTo>
                <a:lnTo>
                  <a:pt x="1932" y="269"/>
                </a:lnTo>
                <a:lnTo>
                  <a:pt x="1929" y="270"/>
                </a:lnTo>
                <a:lnTo>
                  <a:pt x="1927" y="272"/>
                </a:lnTo>
                <a:lnTo>
                  <a:pt x="1924" y="274"/>
                </a:lnTo>
                <a:lnTo>
                  <a:pt x="1924" y="379"/>
                </a:lnTo>
                <a:lnTo>
                  <a:pt x="1924" y="793"/>
                </a:lnTo>
                <a:lnTo>
                  <a:pt x="1737" y="793"/>
                </a:lnTo>
                <a:lnTo>
                  <a:pt x="1736" y="790"/>
                </a:lnTo>
                <a:lnTo>
                  <a:pt x="1736" y="785"/>
                </a:lnTo>
                <a:lnTo>
                  <a:pt x="1736" y="775"/>
                </a:lnTo>
                <a:lnTo>
                  <a:pt x="1736" y="736"/>
                </a:lnTo>
                <a:lnTo>
                  <a:pt x="1736" y="601"/>
                </a:lnTo>
                <a:lnTo>
                  <a:pt x="1736" y="143"/>
                </a:lnTo>
                <a:lnTo>
                  <a:pt x="1739" y="142"/>
                </a:lnTo>
                <a:lnTo>
                  <a:pt x="1744" y="142"/>
                </a:lnTo>
                <a:lnTo>
                  <a:pt x="1753" y="142"/>
                </a:lnTo>
                <a:lnTo>
                  <a:pt x="1790" y="142"/>
                </a:lnTo>
                <a:lnTo>
                  <a:pt x="1915" y="142"/>
                </a:lnTo>
                <a:lnTo>
                  <a:pt x="1924" y="186"/>
                </a:lnTo>
                <a:lnTo>
                  <a:pt x="1927" y="183"/>
                </a:lnTo>
                <a:lnTo>
                  <a:pt x="1930" y="181"/>
                </a:lnTo>
                <a:lnTo>
                  <a:pt x="1934" y="178"/>
                </a:lnTo>
                <a:lnTo>
                  <a:pt x="1938" y="176"/>
                </a:lnTo>
                <a:lnTo>
                  <a:pt x="1940" y="174"/>
                </a:lnTo>
                <a:lnTo>
                  <a:pt x="1942" y="171"/>
                </a:lnTo>
                <a:lnTo>
                  <a:pt x="1945" y="170"/>
                </a:lnTo>
                <a:lnTo>
                  <a:pt x="1946" y="169"/>
                </a:lnTo>
                <a:lnTo>
                  <a:pt x="1948" y="167"/>
                </a:lnTo>
                <a:lnTo>
                  <a:pt x="1950" y="166"/>
                </a:lnTo>
                <a:lnTo>
                  <a:pt x="1951" y="165"/>
                </a:lnTo>
                <a:lnTo>
                  <a:pt x="1953" y="164"/>
                </a:lnTo>
                <a:lnTo>
                  <a:pt x="1954" y="164"/>
                </a:lnTo>
                <a:lnTo>
                  <a:pt x="1956" y="161"/>
                </a:lnTo>
                <a:lnTo>
                  <a:pt x="1958" y="160"/>
                </a:lnTo>
                <a:lnTo>
                  <a:pt x="1959" y="159"/>
                </a:lnTo>
                <a:lnTo>
                  <a:pt x="1962" y="158"/>
                </a:lnTo>
                <a:lnTo>
                  <a:pt x="1963" y="156"/>
                </a:lnTo>
                <a:lnTo>
                  <a:pt x="1965" y="156"/>
                </a:lnTo>
                <a:lnTo>
                  <a:pt x="1969" y="154"/>
                </a:lnTo>
                <a:lnTo>
                  <a:pt x="1970" y="153"/>
                </a:lnTo>
                <a:lnTo>
                  <a:pt x="1971" y="152"/>
                </a:lnTo>
                <a:lnTo>
                  <a:pt x="1974" y="150"/>
                </a:lnTo>
                <a:lnTo>
                  <a:pt x="1976" y="150"/>
                </a:lnTo>
                <a:lnTo>
                  <a:pt x="1999" y="138"/>
                </a:lnTo>
                <a:lnTo>
                  <a:pt x="2005" y="137"/>
                </a:lnTo>
                <a:lnTo>
                  <a:pt x="2006" y="136"/>
                </a:lnTo>
                <a:lnTo>
                  <a:pt x="2009" y="136"/>
                </a:lnTo>
                <a:lnTo>
                  <a:pt x="2010" y="136"/>
                </a:lnTo>
                <a:lnTo>
                  <a:pt x="2012" y="134"/>
                </a:lnTo>
                <a:lnTo>
                  <a:pt x="2014" y="134"/>
                </a:lnTo>
                <a:lnTo>
                  <a:pt x="2017" y="133"/>
                </a:lnTo>
                <a:lnTo>
                  <a:pt x="2026" y="131"/>
                </a:lnTo>
                <a:lnTo>
                  <a:pt x="2032" y="130"/>
                </a:lnTo>
                <a:lnTo>
                  <a:pt x="2040" y="128"/>
                </a:lnTo>
                <a:lnTo>
                  <a:pt x="2051" y="127"/>
                </a:lnTo>
                <a:lnTo>
                  <a:pt x="2062" y="128"/>
                </a:lnTo>
                <a:lnTo>
                  <a:pt x="2071" y="130"/>
                </a:lnTo>
                <a:lnTo>
                  <a:pt x="2079" y="130"/>
                </a:lnTo>
                <a:lnTo>
                  <a:pt x="2096" y="133"/>
                </a:lnTo>
                <a:lnTo>
                  <a:pt x="2097" y="134"/>
                </a:lnTo>
                <a:lnTo>
                  <a:pt x="2100" y="134"/>
                </a:lnTo>
                <a:lnTo>
                  <a:pt x="2101" y="136"/>
                </a:lnTo>
                <a:lnTo>
                  <a:pt x="2108" y="137"/>
                </a:lnTo>
                <a:lnTo>
                  <a:pt x="2112" y="139"/>
                </a:lnTo>
                <a:lnTo>
                  <a:pt x="2115" y="141"/>
                </a:lnTo>
                <a:lnTo>
                  <a:pt x="2120" y="143"/>
                </a:lnTo>
                <a:lnTo>
                  <a:pt x="2122" y="145"/>
                </a:lnTo>
                <a:lnTo>
                  <a:pt x="2125" y="147"/>
                </a:lnTo>
                <a:lnTo>
                  <a:pt x="2126" y="148"/>
                </a:lnTo>
                <a:lnTo>
                  <a:pt x="2129" y="149"/>
                </a:lnTo>
                <a:lnTo>
                  <a:pt x="2130" y="150"/>
                </a:lnTo>
                <a:lnTo>
                  <a:pt x="2131" y="152"/>
                </a:lnTo>
                <a:lnTo>
                  <a:pt x="2133" y="154"/>
                </a:lnTo>
                <a:lnTo>
                  <a:pt x="2139" y="159"/>
                </a:lnTo>
                <a:lnTo>
                  <a:pt x="2147" y="165"/>
                </a:lnTo>
                <a:lnTo>
                  <a:pt x="2149" y="169"/>
                </a:lnTo>
                <a:lnTo>
                  <a:pt x="2149" y="170"/>
                </a:lnTo>
                <a:lnTo>
                  <a:pt x="2150" y="172"/>
                </a:lnTo>
                <a:lnTo>
                  <a:pt x="2153" y="174"/>
                </a:lnTo>
                <a:lnTo>
                  <a:pt x="2154" y="175"/>
                </a:lnTo>
                <a:lnTo>
                  <a:pt x="2155" y="177"/>
                </a:lnTo>
                <a:lnTo>
                  <a:pt x="2155" y="178"/>
                </a:lnTo>
                <a:lnTo>
                  <a:pt x="2156" y="181"/>
                </a:lnTo>
                <a:lnTo>
                  <a:pt x="2158" y="182"/>
                </a:lnTo>
                <a:lnTo>
                  <a:pt x="2159" y="185"/>
                </a:lnTo>
                <a:lnTo>
                  <a:pt x="2160" y="187"/>
                </a:lnTo>
                <a:lnTo>
                  <a:pt x="2162" y="192"/>
                </a:lnTo>
                <a:lnTo>
                  <a:pt x="2164" y="195"/>
                </a:lnTo>
                <a:lnTo>
                  <a:pt x="2165" y="197"/>
                </a:lnTo>
                <a:lnTo>
                  <a:pt x="2166" y="199"/>
                </a:lnTo>
                <a:lnTo>
                  <a:pt x="2167" y="203"/>
                </a:lnTo>
                <a:lnTo>
                  <a:pt x="2168" y="206"/>
                </a:lnTo>
                <a:lnTo>
                  <a:pt x="2168" y="208"/>
                </a:lnTo>
                <a:lnTo>
                  <a:pt x="2170" y="209"/>
                </a:lnTo>
                <a:lnTo>
                  <a:pt x="2170" y="211"/>
                </a:lnTo>
                <a:lnTo>
                  <a:pt x="2171" y="215"/>
                </a:lnTo>
                <a:lnTo>
                  <a:pt x="2173" y="225"/>
                </a:lnTo>
                <a:lnTo>
                  <a:pt x="2176" y="235"/>
                </a:lnTo>
                <a:lnTo>
                  <a:pt x="2176" y="238"/>
                </a:lnTo>
                <a:lnTo>
                  <a:pt x="2178" y="249"/>
                </a:lnTo>
                <a:lnTo>
                  <a:pt x="2178" y="254"/>
                </a:lnTo>
                <a:lnTo>
                  <a:pt x="2179" y="259"/>
                </a:lnTo>
                <a:lnTo>
                  <a:pt x="2179" y="266"/>
                </a:lnTo>
                <a:lnTo>
                  <a:pt x="2181" y="288"/>
                </a:lnTo>
                <a:lnTo>
                  <a:pt x="2182" y="320"/>
                </a:lnTo>
                <a:lnTo>
                  <a:pt x="2182" y="385"/>
                </a:lnTo>
                <a:lnTo>
                  <a:pt x="2182" y="793"/>
                </a:lnTo>
                <a:lnTo>
                  <a:pt x="2177" y="793"/>
                </a:lnTo>
                <a:lnTo>
                  <a:pt x="2173" y="793"/>
                </a:lnTo>
                <a:lnTo>
                  <a:pt x="2164" y="793"/>
                </a:lnTo>
                <a:lnTo>
                  <a:pt x="2125" y="793"/>
                </a:lnTo>
                <a:lnTo>
                  <a:pt x="1993" y="793"/>
                </a:lnTo>
                <a:close/>
                <a:moveTo>
                  <a:pt x="1512" y="793"/>
                </a:moveTo>
                <a:lnTo>
                  <a:pt x="1501" y="757"/>
                </a:lnTo>
                <a:lnTo>
                  <a:pt x="1496" y="761"/>
                </a:lnTo>
                <a:lnTo>
                  <a:pt x="1493" y="765"/>
                </a:lnTo>
                <a:lnTo>
                  <a:pt x="1492" y="765"/>
                </a:lnTo>
                <a:lnTo>
                  <a:pt x="1488" y="769"/>
                </a:lnTo>
                <a:lnTo>
                  <a:pt x="1485" y="772"/>
                </a:lnTo>
                <a:lnTo>
                  <a:pt x="1483" y="773"/>
                </a:lnTo>
                <a:lnTo>
                  <a:pt x="1482" y="774"/>
                </a:lnTo>
                <a:lnTo>
                  <a:pt x="1481" y="775"/>
                </a:lnTo>
                <a:lnTo>
                  <a:pt x="1478" y="776"/>
                </a:lnTo>
                <a:lnTo>
                  <a:pt x="1477" y="778"/>
                </a:lnTo>
                <a:lnTo>
                  <a:pt x="1476" y="779"/>
                </a:lnTo>
                <a:lnTo>
                  <a:pt x="1473" y="780"/>
                </a:lnTo>
                <a:lnTo>
                  <a:pt x="1472" y="781"/>
                </a:lnTo>
                <a:lnTo>
                  <a:pt x="1470" y="781"/>
                </a:lnTo>
                <a:lnTo>
                  <a:pt x="1467" y="782"/>
                </a:lnTo>
                <a:lnTo>
                  <a:pt x="1465" y="784"/>
                </a:lnTo>
                <a:lnTo>
                  <a:pt x="1463" y="785"/>
                </a:lnTo>
                <a:lnTo>
                  <a:pt x="1461" y="786"/>
                </a:lnTo>
                <a:lnTo>
                  <a:pt x="1459" y="787"/>
                </a:lnTo>
                <a:lnTo>
                  <a:pt x="1454" y="790"/>
                </a:lnTo>
                <a:lnTo>
                  <a:pt x="1452" y="791"/>
                </a:lnTo>
                <a:lnTo>
                  <a:pt x="1449" y="792"/>
                </a:lnTo>
                <a:lnTo>
                  <a:pt x="1444" y="793"/>
                </a:lnTo>
                <a:lnTo>
                  <a:pt x="1443" y="795"/>
                </a:lnTo>
                <a:lnTo>
                  <a:pt x="1441" y="795"/>
                </a:lnTo>
                <a:lnTo>
                  <a:pt x="1440" y="795"/>
                </a:lnTo>
                <a:lnTo>
                  <a:pt x="1437" y="796"/>
                </a:lnTo>
                <a:lnTo>
                  <a:pt x="1436" y="796"/>
                </a:lnTo>
                <a:lnTo>
                  <a:pt x="1434" y="797"/>
                </a:lnTo>
                <a:lnTo>
                  <a:pt x="1432" y="797"/>
                </a:lnTo>
                <a:lnTo>
                  <a:pt x="1430" y="798"/>
                </a:lnTo>
                <a:lnTo>
                  <a:pt x="1426" y="798"/>
                </a:lnTo>
                <a:lnTo>
                  <a:pt x="1418" y="801"/>
                </a:lnTo>
                <a:lnTo>
                  <a:pt x="1396" y="803"/>
                </a:lnTo>
                <a:lnTo>
                  <a:pt x="1378" y="803"/>
                </a:lnTo>
                <a:lnTo>
                  <a:pt x="1361" y="802"/>
                </a:lnTo>
                <a:lnTo>
                  <a:pt x="1345" y="800"/>
                </a:lnTo>
                <a:lnTo>
                  <a:pt x="1339" y="798"/>
                </a:lnTo>
                <a:lnTo>
                  <a:pt x="1332" y="796"/>
                </a:lnTo>
                <a:lnTo>
                  <a:pt x="1330" y="796"/>
                </a:lnTo>
                <a:lnTo>
                  <a:pt x="1325" y="795"/>
                </a:lnTo>
                <a:lnTo>
                  <a:pt x="1322" y="793"/>
                </a:lnTo>
                <a:lnTo>
                  <a:pt x="1320" y="792"/>
                </a:lnTo>
                <a:lnTo>
                  <a:pt x="1316" y="791"/>
                </a:lnTo>
                <a:lnTo>
                  <a:pt x="1315" y="790"/>
                </a:lnTo>
                <a:lnTo>
                  <a:pt x="1310" y="787"/>
                </a:lnTo>
                <a:lnTo>
                  <a:pt x="1308" y="785"/>
                </a:lnTo>
                <a:lnTo>
                  <a:pt x="1305" y="784"/>
                </a:lnTo>
                <a:lnTo>
                  <a:pt x="1304" y="782"/>
                </a:lnTo>
                <a:lnTo>
                  <a:pt x="1303" y="781"/>
                </a:lnTo>
                <a:lnTo>
                  <a:pt x="1301" y="780"/>
                </a:lnTo>
                <a:lnTo>
                  <a:pt x="1297" y="776"/>
                </a:lnTo>
                <a:lnTo>
                  <a:pt x="1293" y="774"/>
                </a:lnTo>
                <a:lnTo>
                  <a:pt x="1288" y="769"/>
                </a:lnTo>
                <a:lnTo>
                  <a:pt x="1287" y="767"/>
                </a:lnTo>
                <a:lnTo>
                  <a:pt x="1285" y="765"/>
                </a:lnTo>
                <a:lnTo>
                  <a:pt x="1284" y="763"/>
                </a:lnTo>
                <a:lnTo>
                  <a:pt x="1281" y="761"/>
                </a:lnTo>
                <a:lnTo>
                  <a:pt x="1280" y="758"/>
                </a:lnTo>
                <a:lnTo>
                  <a:pt x="1280" y="757"/>
                </a:lnTo>
                <a:lnTo>
                  <a:pt x="1279" y="754"/>
                </a:lnTo>
                <a:lnTo>
                  <a:pt x="1276" y="752"/>
                </a:lnTo>
                <a:lnTo>
                  <a:pt x="1275" y="750"/>
                </a:lnTo>
                <a:lnTo>
                  <a:pt x="1274" y="747"/>
                </a:lnTo>
                <a:lnTo>
                  <a:pt x="1273" y="745"/>
                </a:lnTo>
                <a:lnTo>
                  <a:pt x="1273" y="742"/>
                </a:lnTo>
                <a:lnTo>
                  <a:pt x="1270" y="739"/>
                </a:lnTo>
                <a:lnTo>
                  <a:pt x="1270" y="737"/>
                </a:lnTo>
                <a:lnTo>
                  <a:pt x="1269" y="735"/>
                </a:lnTo>
                <a:lnTo>
                  <a:pt x="1267" y="730"/>
                </a:lnTo>
                <a:lnTo>
                  <a:pt x="1264" y="723"/>
                </a:lnTo>
                <a:lnTo>
                  <a:pt x="1264" y="721"/>
                </a:lnTo>
                <a:lnTo>
                  <a:pt x="1263" y="719"/>
                </a:lnTo>
                <a:lnTo>
                  <a:pt x="1262" y="713"/>
                </a:lnTo>
                <a:lnTo>
                  <a:pt x="1261" y="709"/>
                </a:lnTo>
                <a:lnTo>
                  <a:pt x="1261" y="707"/>
                </a:lnTo>
                <a:lnTo>
                  <a:pt x="1259" y="704"/>
                </a:lnTo>
                <a:lnTo>
                  <a:pt x="1259" y="702"/>
                </a:lnTo>
                <a:lnTo>
                  <a:pt x="1258" y="698"/>
                </a:lnTo>
                <a:lnTo>
                  <a:pt x="1258" y="696"/>
                </a:lnTo>
                <a:lnTo>
                  <a:pt x="1258" y="692"/>
                </a:lnTo>
                <a:lnTo>
                  <a:pt x="1257" y="689"/>
                </a:lnTo>
                <a:lnTo>
                  <a:pt x="1257" y="684"/>
                </a:lnTo>
                <a:lnTo>
                  <a:pt x="1256" y="679"/>
                </a:lnTo>
                <a:lnTo>
                  <a:pt x="1256" y="674"/>
                </a:lnTo>
                <a:lnTo>
                  <a:pt x="1255" y="667"/>
                </a:lnTo>
                <a:lnTo>
                  <a:pt x="1255" y="657"/>
                </a:lnTo>
                <a:lnTo>
                  <a:pt x="1253" y="638"/>
                </a:lnTo>
                <a:lnTo>
                  <a:pt x="1253" y="635"/>
                </a:lnTo>
                <a:lnTo>
                  <a:pt x="1253" y="631"/>
                </a:lnTo>
                <a:lnTo>
                  <a:pt x="1253" y="623"/>
                </a:lnTo>
                <a:lnTo>
                  <a:pt x="1253" y="591"/>
                </a:lnTo>
                <a:lnTo>
                  <a:pt x="1253" y="565"/>
                </a:lnTo>
                <a:lnTo>
                  <a:pt x="1253" y="540"/>
                </a:lnTo>
                <a:lnTo>
                  <a:pt x="1253" y="527"/>
                </a:lnTo>
                <a:lnTo>
                  <a:pt x="1256" y="515"/>
                </a:lnTo>
                <a:lnTo>
                  <a:pt x="1257" y="505"/>
                </a:lnTo>
                <a:lnTo>
                  <a:pt x="1261" y="496"/>
                </a:lnTo>
                <a:lnTo>
                  <a:pt x="1261" y="493"/>
                </a:lnTo>
                <a:lnTo>
                  <a:pt x="1261" y="492"/>
                </a:lnTo>
                <a:lnTo>
                  <a:pt x="1262" y="490"/>
                </a:lnTo>
                <a:lnTo>
                  <a:pt x="1262" y="488"/>
                </a:lnTo>
                <a:lnTo>
                  <a:pt x="1263" y="486"/>
                </a:lnTo>
                <a:lnTo>
                  <a:pt x="1264" y="482"/>
                </a:lnTo>
                <a:lnTo>
                  <a:pt x="1266" y="480"/>
                </a:lnTo>
                <a:lnTo>
                  <a:pt x="1269" y="474"/>
                </a:lnTo>
                <a:lnTo>
                  <a:pt x="1270" y="473"/>
                </a:lnTo>
                <a:lnTo>
                  <a:pt x="1272" y="470"/>
                </a:lnTo>
                <a:lnTo>
                  <a:pt x="1273" y="468"/>
                </a:lnTo>
                <a:lnTo>
                  <a:pt x="1273" y="465"/>
                </a:lnTo>
                <a:lnTo>
                  <a:pt x="1274" y="464"/>
                </a:lnTo>
                <a:lnTo>
                  <a:pt x="1276" y="460"/>
                </a:lnTo>
                <a:lnTo>
                  <a:pt x="1278" y="459"/>
                </a:lnTo>
                <a:lnTo>
                  <a:pt x="1279" y="458"/>
                </a:lnTo>
                <a:lnTo>
                  <a:pt x="1280" y="457"/>
                </a:lnTo>
                <a:lnTo>
                  <a:pt x="1281" y="454"/>
                </a:lnTo>
                <a:lnTo>
                  <a:pt x="1282" y="453"/>
                </a:lnTo>
                <a:lnTo>
                  <a:pt x="1285" y="451"/>
                </a:lnTo>
                <a:lnTo>
                  <a:pt x="1288" y="446"/>
                </a:lnTo>
                <a:lnTo>
                  <a:pt x="1295" y="440"/>
                </a:lnTo>
                <a:lnTo>
                  <a:pt x="1301" y="433"/>
                </a:lnTo>
                <a:lnTo>
                  <a:pt x="1304" y="430"/>
                </a:lnTo>
                <a:lnTo>
                  <a:pt x="1308" y="427"/>
                </a:lnTo>
                <a:lnTo>
                  <a:pt x="1310" y="425"/>
                </a:lnTo>
                <a:lnTo>
                  <a:pt x="1313" y="422"/>
                </a:lnTo>
                <a:lnTo>
                  <a:pt x="1315" y="421"/>
                </a:lnTo>
                <a:lnTo>
                  <a:pt x="1316" y="420"/>
                </a:lnTo>
                <a:lnTo>
                  <a:pt x="1319" y="419"/>
                </a:lnTo>
                <a:lnTo>
                  <a:pt x="1320" y="418"/>
                </a:lnTo>
                <a:lnTo>
                  <a:pt x="1322" y="416"/>
                </a:lnTo>
                <a:lnTo>
                  <a:pt x="1324" y="415"/>
                </a:lnTo>
                <a:lnTo>
                  <a:pt x="1326" y="414"/>
                </a:lnTo>
                <a:lnTo>
                  <a:pt x="1328" y="414"/>
                </a:lnTo>
                <a:lnTo>
                  <a:pt x="1330" y="413"/>
                </a:lnTo>
                <a:lnTo>
                  <a:pt x="1331" y="410"/>
                </a:lnTo>
                <a:lnTo>
                  <a:pt x="1334" y="409"/>
                </a:lnTo>
                <a:lnTo>
                  <a:pt x="1337" y="408"/>
                </a:lnTo>
                <a:lnTo>
                  <a:pt x="1339" y="407"/>
                </a:lnTo>
                <a:lnTo>
                  <a:pt x="1342" y="405"/>
                </a:lnTo>
                <a:lnTo>
                  <a:pt x="1344" y="404"/>
                </a:lnTo>
                <a:lnTo>
                  <a:pt x="1345" y="403"/>
                </a:lnTo>
                <a:lnTo>
                  <a:pt x="1348" y="402"/>
                </a:lnTo>
                <a:lnTo>
                  <a:pt x="1351" y="401"/>
                </a:lnTo>
                <a:lnTo>
                  <a:pt x="1355" y="399"/>
                </a:lnTo>
                <a:lnTo>
                  <a:pt x="1359" y="398"/>
                </a:lnTo>
                <a:lnTo>
                  <a:pt x="1360" y="397"/>
                </a:lnTo>
                <a:lnTo>
                  <a:pt x="1362" y="396"/>
                </a:lnTo>
                <a:lnTo>
                  <a:pt x="1365" y="394"/>
                </a:lnTo>
                <a:lnTo>
                  <a:pt x="1367" y="394"/>
                </a:lnTo>
                <a:lnTo>
                  <a:pt x="1368" y="393"/>
                </a:lnTo>
                <a:lnTo>
                  <a:pt x="1373" y="392"/>
                </a:lnTo>
                <a:lnTo>
                  <a:pt x="1376" y="391"/>
                </a:lnTo>
                <a:lnTo>
                  <a:pt x="1378" y="390"/>
                </a:lnTo>
                <a:lnTo>
                  <a:pt x="1379" y="390"/>
                </a:lnTo>
                <a:lnTo>
                  <a:pt x="1382" y="388"/>
                </a:lnTo>
                <a:lnTo>
                  <a:pt x="1383" y="388"/>
                </a:lnTo>
                <a:lnTo>
                  <a:pt x="1385" y="387"/>
                </a:lnTo>
                <a:lnTo>
                  <a:pt x="1386" y="387"/>
                </a:lnTo>
                <a:lnTo>
                  <a:pt x="1389" y="386"/>
                </a:lnTo>
                <a:lnTo>
                  <a:pt x="1390" y="386"/>
                </a:lnTo>
                <a:lnTo>
                  <a:pt x="1391" y="385"/>
                </a:lnTo>
                <a:lnTo>
                  <a:pt x="1396" y="385"/>
                </a:lnTo>
                <a:lnTo>
                  <a:pt x="1403" y="382"/>
                </a:lnTo>
                <a:lnTo>
                  <a:pt x="1408" y="381"/>
                </a:lnTo>
                <a:lnTo>
                  <a:pt x="1411" y="380"/>
                </a:lnTo>
                <a:lnTo>
                  <a:pt x="1413" y="380"/>
                </a:lnTo>
                <a:lnTo>
                  <a:pt x="1415" y="379"/>
                </a:lnTo>
                <a:lnTo>
                  <a:pt x="1418" y="379"/>
                </a:lnTo>
                <a:lnTo>
                  <a:pt x="1423" y="377"/>
                </a:lnTo>
                <a:lnTo>
                  <a:pt x="1426" y="376"/>
                </a:lnTo>
                <a:lnTo>
                  <a:pt x="1431" y="375"/>
                </a:lnTo>
                <a:lnTo>
                  <a:pt x="1435" y="375"/>
                </a:lnTo>
                <a:lnTo>
                  <a:pt x="1441" y="374"/>
                </a:lnTo>
                <a:lnTo>
                  <a:pt x="1446" y="372"/>
                </a:lnTo>
                <a:lnTo>
                  <a:pt x="1452" y="371"/>
                </a:lnTo>
                <a:lnTo>
                  <a:pt x="1458" y="370"/>
                </a:lnTo>
                <a:lnTo>
                  <a:pt x="1461" y="370"/>
                </a:lnTo>
                <a:lnTo>
                  <a:pt x="1466" y="370"/>
                </a:lnTo>
                <a:lnTo>
                  <a:pt x="1471" y="369"/>
                </a:lnTo>
                <a:lnTo>
                  <a:pt x="1476" y="369"/>
                </a:lnTo>
                <a:lnTo>
                  <a:pt x="1479" y="368"/>
                </a:lnTo>
                <a:lnTo>
                  <a:pt x="1485" y="368"/>
                </a:lnTo>
                <a:lnTo>
                  <a:pt x="1496" y="365"/>
                </a:lnTo>
                <a:lnTo>
                  <a:pt x="1496" y="333"/>
                </a:lnTo>
                <a:lnTo>
                  <a:pt x="1496" y="324"/>
                </a:lnTo>
                <a:lnTo>
                  <a:pt x="1496" y="320"/>
                </a:lnTo>
                <a:lnTo>
                  <a:pt x="1496" y="316"/>
                </a:lnTo>
                <a:lnTo>
                  <a:pt x="1496" y="311"/>
                </a:lnTo>
                <a:lnTo>
                  <a:pt x="1495" y="308"/>
                </a:lnTo>
                <a:lnTo>
                  <a:pt x="1495" y="305"/>
                </a:lnTo>
                <a:lnTo>
                  <a:pt x="1494" y="303"/>
                </a:lnTo>
                <a:lnTo>
                  <a:pt x="1494" y="302"/>
                </a:lnTo>
                <a:lnTo>
                  <a:pt x="1492" y="298"/>
                </a:lnTo>
                <a:lnTo>
                  <a:pt x="1490" y="296"/>
                </a:lnTo>
                <a:lnTo>
                  <a:pt x="1490" y="294"/>
                </a:lnTo>
                <a:lnTo>
                  <a:pt x="1487" y="291"/>
                </a:lnTo>
                <a:lnTo>
                  <a:pt x="1484" y="288"/>
                </a:lnTo>
                <a:lnTo>
                  <a:pt x="1477" y="285"/>
                </a:lnTo>
                <a:lnTo>
                  <a:pt x="1470" y="282"/>
                </a:lnTo>
                <a:lnTo>
                  <a:pt x="1461" y="281"/>
                </a:lnTo>
                <a:lnTo>
                  <a:pt x="1453" y="281"/>
                </a:lnTo>
                <a:lnTo>
                  <a:pt x="1435" y="282"/>
                </a:lnTo>
                <a:lnTo>
                  <a:pt x="1418" y="283"/>
                </a:lnTo>
                <a:lnTo>
                  <a:pt x="1408" y="285"/>
                </a:lnTo>
                <a:lnTo>
                  <a:pt x="1401" y="286"/>
                </a:lnTo>
                <a:lnTo>
                  <a:pt x="1396" y="286"/>
                </a:lnTo>
                <a:lnTo>
                  <a:pt x="1392" y="286"/>
                </a:lnTo>
                <a:lnTo>
                  <a:pt x="1389" y="287"/>
                </a:lnTo>
                <a:lnTo>
                  <a:pt x="1386" y="287"/>
                </a:lnTo>
                <a:lnTo>
                  <a:pt x="1383" y="288"/>
                </a:lnTo>
                <a:lnTo>
                  <a:pt x="1379" y="288"/>
                </a:lnTo>
                <a:lnTo>
                  <a:pt x="1373" y="291"/>
                </a:lnTo>
                <a:lnTo>
                  <a:pt x="1366" y="292"/>
                </a:lnTo>
                <a:lnTo>
                  <a:pt x="1362" y="292"/>
                </a:lnTo>
                <a:lnTo>
                  <a:pt x="1360" y="293"/>
                </a:lnTo>
                <a:lnTo>
                  <a:pt x="1357" y="293"/>
                </a:lnTo>
                <a:lnTo>
                  <a:pt x="1350" y="296"/>
                </a:lnTo>
                <a:lnTo>
                  <a:pt x="1348" y="296"/>
                </a:lnTo>
                <a:lnTo>
                  <a:pt x="1345" y="297"/>
                </a:lnTo>
                <a:lnTo>
                  <a:pt x="1343" y="297"/>
                </a:lnTo>
                <a:lnTo>
                  <a:pt x="1340" y="297"/>
                </a:lnTo>
                <a:lnTo>
                  <a:pt x="1338" y="298"/>
                </a:lnTo>
                <a:lnTo>
                  <a:pt x="1337" y="298"/>
                </a:lnTo>
                <a:lnTo>
                  <a:pt x="1330" y="300"/>
                </a:lnTo>
                <a:lnTo>
                  <a:pt x="1324" y="302"/>
                </a:lnTo>
                <a:lnTo>
                  <a:pt x="1319" y="303"/>
                </a:lnTo>
                <a:lnTo>
                  <a:pt x="1317" y="304"/>
                </a:lnTo>
                <a:lnTo>
                  <a:pt x="1311" y="305"/>
                </a:lnTo>
                <a:lnTo>
                  <a:pt x="1309" y="307"/>
                </a:lnTo>
                <a:lnTo>
                  <a:pt x="1273" y="319"/>
                </a:lnTo>
                <a:lnTo>
                  <a:pt x="1269" y="171"/>
                </a:lnTo>
                <a:lnTo>
                  <a:pt x="1274" y="170"/>
                </a:lnTo>
                <a:lnTo>
                  <a:pt x="1279" y="167"/>
                </a:lnTo>
                <a:lnTo>
                  <a:pt x="1282" y="167"/>
                </a:lnTo>
                <a:lnTo>
                  <a:pt x="1284" y="166"/>
                </a:lnTo>
                <a:lnTo>
                  <a:pt x="1286" y="166"/>
                </a:lnTo>
                <a:lnTo>
                  <a:pt x="1287" y="165"/>
                </a:lnTo>
                <a:lnTo>
                  <a:pt x="1293" y="164"/>
                </a:lnTo>
                <a:lnTo>
                  <a:pt x="1295" y="164"/>
                </a:lnTo>
                <a:lnTo>
                  <a:pt x="1297" y="163"/>
                </a:lnTo>
                <a:lnTo>
                  <a:pt x="1299" y="163"/>
                </a:lnTo>
                <a:lnTo>
                  <a:pt x="1301" y="161"/>
                </a:lnTo>
                <a:lnTo>
                  <a:pt x="1303" y="161"/>
                </a:lnTo>
                <a:lnTo>
                  <a:pt x="1320" y="156"/>
                </a:lnTo>
                <a:lnTo>
                  <a:pt x="1337" y="150"/>
                </a:lnTo>
                <a:lnTo>
                  <a:pt x="1344" y="150"/>
                </a:lnTo>
                <a:lnTo>
                  <a:pt x="1359" y="145"/>
                </a:lnTo>
                <a:lnTo>
                  <a:pt x="1366" y="144"/>
                </a:lnTo>
                <a:lnTo>
                  <a:pt x="1373" y="142"/>
                </a:lnTo>
                <a:lnTo>
                  <a:pt x="1382" y="141"/>
                </a:lnTo>
                <a:lnTo>
                  <a:pt x="1388" y="139"/>
                </a:lnTo>
                <a:lnTo>
                  <a:pt x="1395" y="138"/>
                </a:lnTo>
                <a:lnTo>
                  <a:pt x="1401" y="137"/>
                </a:lnTo>
                <a:lnTo>
                  <a:pt x="1407" y="136"/>
                </a:lnTo>
                <a:lnTo>
                  <a:pt x="1414" y="136"/>
                </a:lnTo>
                <a:lnTo>
                  <a:pt x="1421" y="134"/>
                </a:lnTo>
                <a:lnTo>
                  <a:pt x="1426" y="133"/>
                </a:lnTo>
                <a:lnTo>
                  <a:pt x="1432" y="132"/>
                </a:lnTo>
                <a:lnTo>
                  <a:pt x="1438" y="132"/>
                </a:lnTo>
                <a:lnTo>
                  <a:pt x="1444" y="131"/>
                </a:lnTo>
                <a:lnTo>
                  <a:pt x="1449" y="131"/>
                </a:lnTo>
                <a:lnTo>
                  <a:pt x="1456" y="130"/>
                </a:lnTo>
                <a:lnTo>
                  <a:pt x="1475" y="128"/>
                </a:lnTo>
                <a:lnTo>
                  <a:pt x="1479" y="128"/>
                </a:lnTo>
                <a:lnTo>
                  <a:pt x="1485" y="127"/>
                </a:lnTo>
                <a:lnTo>
                  <a:pt x="1498" y="128"/>
                </a:lnTo>
                <a:lnTo>
                  <a:pt x="1504" y="128"/>
                </a:lnTo>
                <a:lnTo>
                  <a:pt x="1508" y="128"/>
                </a:lnTo>
                <a:lnTo>
                  <a:pt x="1515" y="128"/>
                </a:lnTo>
                <a:lnTo>
                  <a:pt x="1519" y="130"/>
                </a:lnTo>
                <a:lnTo>
                  <a:pt x="1528" y="130"/>
                </a:lnTo>
                <a:lnTo>
                  <a:pt x="1534" y="130"/>
                </a:lnTo>
                <a:lnTo>
                  <a:pt x="1539" y="131"/>
                </a:lnTo>
                <a:lnTo>
                  <a:pt x="1544" y="131"/>
                </a:lnTo>
                <a:lnTo>
                  <a:pt x="1548" y="132"/>
                </a:lnTo>
                <a:lnTo>
                  <a:pt x="1562" y="134"/>
                </a:lnTo>
                <a:lnTo>
                  <a:pt x="1564" y="134"/>
                </a:lnTo>
                <a:lnTo>
                  <a:pt x="1571" y="136"/>
                </a:lnTo>
                <a:lnTo>
                  <a:pt x="1577" y="138"/>
                </a:lnTo>
                <a:lnTo>
                  <a:pt x="1580" y="138"/>
                </a:lnTo>
                <a:lnTo>
                  <a:pt x="1582" y="139"/>
                </a:lnTo>
                <a:lnTo>
                  <a:pt x="1583" y="139"/>
                </a:lnTo>
                <a:lnTo>
                  <a:pt x="1586" y="141"/>
                </a:lnTo>
                <a:lnTo>
                  <a:pt x="1587" y="141"/>
                </a:lnTo>
                <a:lnTo>
                  <a:pt x="1591" y="142"/>
                </a:lnTo>
                <a:lnTo>
                  <a:pt x="1593" y="143"/>
                </a:lnTo>
                <a:lnTo>
                  <a:pt x="1597" y="144"/>
                </a:lnTo>
                <a:lnTo>
                  <a:pt x="1599" y="145"/>
                </a:lnTo>
                <a:lnTo>
                  <a:pt x="1602" y="147"/>
                </a:lnTo>
                <a:lnTo>
                  <a:pt x="1604" y="148"/>
                </a:lnTo>
                <a:lnTo>
                  <a:pt x="1606" y="149"/>
                </a:lnTo>
                <a:lnTo>
                  <a:pt x="1611" y="152"/>
                </a:lnTo>
                <a:lnTo>
                  <a:pt x="1616" y="154"/>
                </a:lnTo>
                <a:lnTo>
                  <a:pt x="1618" y="155"/>
                </a:lnTo>
                <a:lnTo>
                  <a:pt x="1621" y="156"/>
                </a:lnTo>
                <a:lnTo>
                  <a:pt x="1623" y="159"/>
                </a:lnTo>
                <a:lnTo>
                  <a:pt x="1624" y="160"/>
                </a:lnTo>
                <a:lnTo>
                  <a:pt x="1626" y="161"/>
                </a:lnTo>
                <a:lnTo>
                  <a:pt x="1628" y="164"/>
                </a:lnTo>
                <a:lnTo>
                  <a:pt x="1631" y="165"/>
                </a:lnTo>
                <a:lnTo>
                  <a:pt x="1633" y="165"/>
                </a:lnTo>
                <a:lnTo>
                  <a:pt x="1635" y="169"/>
                </a:lnTo>
                <a:lnTo>
                  <a:pt x="1641" y="175"/>
                </a:lnTo>
                <a:lnTo>
                  <a:pt x="1646" y="180"/>
                </a:lnTo>
                <a:lnTo>
                  <a:pt x="1650" y="183"/>
                </a:lnTo>
                <a:lnTo>
                  <a:pt x="1651" y="186"/>
                </a:lnTo>
                <a:lnTo>
                  <a:pt x="1654" y="188"/>
                </a:lnTo>
                <a:lnTo>
                  <a:pt x="1655" y="191"/>
                </a:lnTo>
                <a:lnTo>
                  <a:pt x="1656" y="192"/>
                </a:lnTo>
                <a:lnTo>
                  <a:pt x="1657" y="194"/>
                </a:lnTo>
                <a:lnTo>
                  <a:pt x="1658" y="195"/>
                </a:lnTo>
                <a:lnTo>
                  <a:pt x="1660" y="197"/>
                </a:lnTo>
                <a:lnTo>
                  <a:pt x="1661" y="199"/>
                </a:lnTo>
                <a:lnTo>
                  <a:pt x="1662" y="202"/>
                </a:lnTo>
                <a:lnTo>
                  <a:pt x="1663" y="204"/>
                </a:lnTo>
                <a:lnTo>
                  <a:pt x="1664" y="205"/>
                </a:lnTo>
                <a:lnTo>
                  <a:pt x="1664" y="208"/>
                </a:lnTo>
                <a:lnTo>
                  <a:pt x="1667" y="211"/>
                </a:lnTo>
                <a:lnTo>
                  <a:pt x="1667" y="213"/>
                </a:lnTo>
                <a:lnTo>
                  <a:pt x="1669" y="216"/>
                </a:lnTo>
                <a:lnTo>
                  <a:pt x="1669" y="219"/>
                </a:lnTo>
                <a:lnTo>
                  <a:pt x="1672" y="222"/>
                </a:lnTo>
                <a:lnTo>
                  <a:pt x="1672" y="224"/>
                </a:lnTo>
                <a:lnTo>
                  <a:pt x="1680" y="252"/>
                </a:lnTo>
                <a:lnTo>
                  <a:pt x="1685" y="280"/>
                </a:lnTo>
                <a:lnTo>
                  <a:pt x="1687" y="302"/>
                </a:lnTo>
                <a:lnTo>
                  <a:pt x="1687" y="313"/>
                </a:lnTo>
                <a:lnTo>
                  <a:pt x="1687" y="319"/>
                </a:lnTo>
                <a:lnTo>
                  <a:pt x="1687" y="326"/>
                </a:lnTo>
                <a:lnTo>
                  <a:pt x="1687" y="349"/>
                </a:lnTo>
                <a:lnTo>
                  <a:pt x="1687" y="426"/>
                </a:lnTo>
                <a:lnTo>
                  <a:pt x="1687" y="793"/>
                </a:lnTo>
                <a:lnTo>
                  <a:pt x="1684" y="793"/>
                </a:lnTo>
                <a:lnTo>
                  <a:pt x="1680" y="793"/>
                </a:lnTo>
                <a:lnTo>
                  <a:pt x="1670" y="793"/>
                </a:lnTo>
                <a:lnTo>
                  <a:pt x="1634" y="793"/>
                </a:lnTo>
                <a:lnTo>
                  <a:pt x="1512" y="793"/>
                </a:lnTo>
                <a:close/>
                <a:moveTo>
                  <a:pt x="729" y="128"/>
                </a:moveTo>
                <a:lnTo>
                  <a:pt x="745" y="128"/>
                </a:lnTo>
                <a:lnTo>
                  <a:pt x="760" y="128"/>
                </a:lnTo>
                <a:lnTo>
                  <a:pt x="775" y="130"/>
                </a:lnTo>
                <a:lnTo>
                  <a:pt x="789" y="131"/>
                </a:lnTo>
                <a:lnTo>
                  <a:pt x="804" y="133"/>
                </a:lnTo>
                <a:lnTo>
                  <a:pt x="816" y="136"/>
                </a:lnTo>
                <a:lnTo>
                  <a:pt x="828" y="139"/>
                </a:lnTo>
                <a:lnTo>
                  <a:pt x="840" y="144"/>
                </a:lnTo>
                <a:lnTo>
                  <a:pt x="844" y="144"/>
                </a:lnTo>
                <a:lnTo>
                  <a:pt x="846" y="145"/>
                </a:lnTo>
                <a:lnTo>
                  <a:pt x="850" y="147"/>
                </a:lnTo>
                <a:lnTo>
                  <a:pt x="852" y="149"/>
                </a:lnTo>
                <a:lnTo>
                  <a:pt x="856" y="150"/>
                </a:lnTo>
                <a:lnTo>
                  <a:pt x="859" y="152"/>
                </a:lnTo>
                <a:lnTo>
                  <a:pt x="864" y="154"/>
                </a:lnTo>
                <a:lnTo>
                  <a:pt x="865" y="155"/>
                </a:lnTo>
                <a:lnTo>
                  <a:pt x="868" y="156"/>
                </a:lnTo>
                <a:lnTo>
                  <a:pt x="869" y="158"/>
                </a:lnTo>
                <a:lnTo>
                  <a:pt x="871" y="159"/>
                </a:lnTo>
                <a:lnTo>
                  <a:pt x="875" y="160"/>
                </a:lnTo>
                <a:lnTo>
                  <a:pt x="876" y="161"/>
                </a:lnTo>
                <a:lnTo>
                  <a:pt x="879" y="163"/>
                </a:lnTo>
                <a:lnTo>
                  <a:pt x="880" y="164"/>
                </a:lnTo>
                <a:lnTo>
                  <a:pt x="881" y="165"/>
                </a:lnTo>
                <a:lnTo>
                  <a:pt x="882" y="166"/>
                </a:lnTo>
                <a:lnTo>
                  <a:pt x="885" y="167"/>
                </a:lnTo>
                <a:lnTo>
                  <a:pt x="887" y="170"/>
                </a:lnTo>
                <a:lnTo>
                  <a:pt x="890" y="171"/>
                </a:lnTo>
                <a:lnTo>
                  <a:pt x="891" y="172"/>
                </a:lnTo>
                <a:lnTo>
                  <a:pt x="893" y="175"/>
                </a:lnTo>
                <a:lnTo>
                  <a:pt x="898" y="180"/>
                </a:lnTo>
                <a:lnTo>
                  <a:pt x="904" y="185"/>
                </a:lnTo>
                <a:lnTo>
                  <a:pt x="910" y="191"/>
                </a:lnTo>
                <a:lnTo>
                  <a:pt x="911" y="193"/>
                </a:lnTo>
                <a:lnTo>
                  <a:pt x="915" y="195"/>
                </a:lnTo>
                <a:lnTo>
                  <a:pt x="917" y="199"/>
                </a:lnTo>
                <a:lnTo>
                  <a:pt x="920" y="202"/>
                </a:lnTo>
                <a:lnTo>
                  <a:pt x="922" y="204"/>
                </a:lnTo>
                <a:lnTo>
                  <a:pt x="923" y="206"/>
                </a:lnTo>
                <a:lnTo>
                  <a:pt x="925" y="209"/>
                </a:lnTo>
                <a:lnTo>
                  <a:pt x="926" y="210"/>
                </a:lnTo>
                <a:lnTo>
                  <a:pt x="926" y="211"/>
                </a:lnTo>
                <a:lnTo>
                  <a:pt x="928" y="214"/>
                </a:lnTo>
                <a:lnTo>
                  <a:pt x="929" y="215"/>
                </a:lnTo>
                <a:lnTo>
                  <a:pt x="931" y="217"/>
                </a:lnTo>
                <a:lnTo>
                  <a:pt x="931" y="220"/>
                </a:lnTo>
                <a:lnTo>
                  <a:pt x="933" y="222"/>
                </a:lnTo>
                <a:lnTo>
                  <a:pt x="934" y="225"/>
                </a:lnTo>
                <a:lnTo>
                  <a:pt x="936" y="227"/>
                </a:lnTo>
                <a:lnTo>
                  <a:pt x="937" y="230"/>
                </a:lnTo>
                <a:lnTo>
                  <a:pt x="939" y="233"/>
                </a:lnTo>
                <a:lnTo>
                  <a:pt x="939" y="235"/>
                </a:lnTo>
                <a:lnTo>
                  <a:pt x="940" y="237"/>
                </a:lnTo>
                <a:lnTo>
                  <a:pt x="942" y="238"/>
                </a:lnTo>
                <a:lnTo>
                  <a:pt x="943" y="241"/>
                </a:lnTo>
                <a:lnTo>
                  <a:pt x="944" y="244"/>
                </a:lnTo>
                <a:lnTo>
                  <a:pt x="945" y="247"/>
                </a:lnTo>
                <a:lnTo>
                  <a:pt x="946" y="249"/>
                </a:lnTo>
                <a:lnTo>
                  <a:pt x="946" y="250"/>
                </a:lnTo>
                <a:lnTo>
                  <a:pt x="949" y="254"/>
                </a:lnTo>
                <a:lnTo>
                  <a:pt x="949" y="257"/>
                </a:lnTo>
                <a:lnTo>
                  <a:pt x="951" y="261"/>
                </a:lnTo>
                <a:lnTo>
                  <a:pt x="954" y="267"/>
                </a:lnTo>
                <a:lnTo>
                  <a:pt x="954" y="269"/>
                </a:lnTo>
                <a:lnTo>
                  <a:pt x="954" y="271"/>
                </a:lnTo>
                <a:lnTo>
                  <a:pt x="955" y="272"/>
                </a:lnTo>
                <a:lnTo>
                  <a:pt x="956" y="278"/>
                </a:lnTo>
                <a:lnTo>
                  <a:pt x="957" y="282"/>
                </a:lnTo>
                <a:lnTo>
                  <a:pt x="960" y="289"/>
                </a:lnTo>
                <a:lnTo>
                  <a:pt x="961" y="294"/>
                </a:lnTo>
                <a:lnTo>
                  <a:pt x="962" y="300"/>
                </a:lnTo>
                <a:lnTo>
                  <a:pt x="965" y="311"/>
                </a:lnTo>
                <a:lnTo>
                  <a:pt x="965" y="314"/>
                </a:lnTo>
                <a:lnTo>
                  <a:pt x="966" y="318"/>
                </a:lnTo>
                <a:lnTo>
                  <a:pt x="966" y="321"/>
                </a:lnTo>
                <a:lnTo>
                  <a:pt x="967" y="325"/>
                </a:lnTo>
                <a:lnTo>
                  <a:pt x="967" y="330"/>
                </a:lnTo>
                <a:lnTo>
                  <a:pt x="968" y="333"/>
                </a:lnTo>
                <a:lnTo>
                  <a:pt x="968" y="338"/>
                </a:lnTo>
                <a:lnTo>
                  <a:pt x="969" y="343"/>
                </a:lnTo>
                <a:lnTo>
                  <a:pt x="969" y="349"/>
                </a:lnTo>
                <a:lnTo>
                  <a:pt x="969" y="355"/>
                </a:lnTo>
                <a:lnTo>
                  <a:pt x="971" y="369"/>
                </a:lnTo>
                <a:lnTo>
                  <a:pt x="971" y="375"/>
                </a:lnTo>
                <a:lnTo>
                  <a:pt x="972" y="380"/>
                </a:lnTo>
                <a:lnTo>
                  <a:pt x="972" y="386"/>
                </a:lnTo>
                <a:lnTo>
                  <a:pt x="972" y="399"/>
                </a:lnTo>
                <a:lnTo>
                  <a:pt x="972" y="480"/>
                </a:lnTo>
                <a:lnTo>
                  <a:pt x="972" y="551"/>
                </a:lnTo>
                <a:lnTo>
                  <a:pt x="972" y="559"/>
                </a:lnTo>
                <a:lnTo>
                  <a:pt x="972" y="564"/>
                </a:lnTo>
                <a:lnTo>
                  <a:pt x="971" y="568"/>
                </a:lnTo>
                <a:lnTo>
                  <a:pt x="971" y="573"/>
                </a:lnTo>
                <a:lnTo>
                  <a:pt x="971" y="579"/>
                </a:lnTo>
                <a:lnTo>
                  <a:pt x="971" y="587"/>
                </a:lnTo>
                <a:lnTo>
                  <a:pt x="969" y="593"/>
                </a:lnTo>
                <a:lnTo>
                  <a:pt x="969" y="599"/>
                </a:lnTo>
                <a:lnTo>
                  <a:pt x="968" y="604"/>
                </a:lnTo>
                <a:lnTo>
                  <a:pt x="968" y="609"/>
                </a:lnTo>
                <a:lnTo>
                  <a:pt x="967" y="618"/>
                </a:lnTo>
                <a:lnTo>
                  <a:pt x="966" y="625"/>
                </a:lnTo>
                <a:lnTo>
                  <a:pt x="965" y="632"/>
                </a:lnTo>
                <a:lnTo>
                  <a:pt x="962" y="642"/>
                </a:lnTo>
                <a:lnTo>
                  <a:pt x="961" y="648"/>
                </a:lnTo>
                <a:lnTo>
                  <a:pt x="960" y="653"/>
                </a:lnTo>
                <a:lnTo>
                  <a:pt x="959" y="658"/>
                </a:lnTo>
                <a:lnTo>
                  <a:pt x="952" y="676"/>
                </a:lnTo>
                <a:lnTo>
                  <a:pt x="951" y="681"/>
                </a:lnTo>
                <a:lnTo>
                  <a:pt x="950" y="686"/>
                </a:lnTo>
                <a:lnTo>
                  <a:pt x="949" y="690"/>
                </a:lnTo>
                <a:lnTo>
                  <a:pt x="948" y="692"/>
                </a:lnTo>
                <a:lnTo>
                  <a:pt x="946" y="693"/>
                </a:lnTo>
                <a:lnTo>
                  <a:pt x="945" y="696"/>
                </a:lnTo>
                <a:lnTo>
                  <a:pt x="945" y="697"/>
                </a:lnTo>
                <a:lnTo>
                  <a:pt x="943" y="701"/>
                </a:lnTo>
                <a:lnTo>
                  <a:pt x="942" y="703"/>
                </a:lnTo>
                <a:lnTo>
                  <a:pt x="940" y="706"/>
                </a:lnTo>
                <a:lnTo>
                  <a:pt x="939" y="708"/>
                </a:lnTo>
                <a:lnTo>
                  <a:pt x="939" y="710"/>
                </a:lnTo>
                <a:lnTo>
                  <a:pt x="938" y="713"/>
                </a:lnTo>
                <a:lnTo>
                  <a:pt x="936" y="717"/>
                </a:lnTo>
                <a:lnTo>
                  <a:pt x="934" y="719"/>
                </a:lnTo>
                <a:lnTo>
                  <a:pt x="932" y="721"/>
                </a:lnTo>
                <a:lnTo>
                  <a:pt x="931" y="724"/>
                </a:lnTo>
                <a:lnTo>
                  <a:pt x="929" y="726"/>
                </a:lnTo>
                <a:lnTo>
                  <a:pt x="928" y="728"/>
                </a:lnTo>
                <a:lnTo>
                  <a:pt x="926" y="729"/>
                </a:lnTo>
                <a:lnTo>
                  <a:pt x="925" y="731"/>
                </a:lnTo>
                <a:lnTo>
                  <a:pt x="923" y="734"/>
                </a:lnTo>
                <a:lnTo>
                  <a:pt x="922" y="736"/>
                </a:lnTo>
                <a:lnTo>
                  <a:pt x="920" y="737"/>
                </a:lnTo>
                <a:lnTo>
                  <a:pt x="919" y="740"/>
                </a:lnTo>
                <a:lnTo>
                  <a:pt x="917" y="742"/>
                </a:lnTo>
                <a:lnTo>
                  <a:pt x="913" y="746"/>
                </a:lnTo>
                <a:lnTo>
                  <a:pt x="908" y="752"/>
                </a:lnTo>
                <a:lnTo>
                  <a:pt x="902" y="758"/>
                </a:lnTo>
                <a:lnTo>
                  <a:pt x="897" y="763"/>
                </a:lnTo>
                <a:lnTo>
                  <a:pt x="896" y="763"/>
                </a:lnTo>
                <a:lnTo>
                  <a:pt x="894" y="765"/>
                </a:lnTo>
                <a:lnTo>
                  <a:pt x="892" y="767"/>
                </a:lnTo>
                <a:lnTo>
                  <a:pt x="890" y="769"/>
                </a:lnTo>
                <a:lnTo>
                  <a:pt x="887" y="770"/>
                </a:lnTo>
                <a:lnTo>
                  <a:pt x="885" y="772"/>
                </a:lnTo>
                <a:lnTo>
                  <a:pt x="884" y="773"/>
                </a:lnTo>
                <a:lnTo>
                  <a:pt x="881" y="774"/>
                </a:lnTo>
                <a:lnTo>
                  <a:pt x="880" y="775"/>
                </a:lnTo>
                <a:lnTo>
                  <a:pt x="878" y="776"/>
                </a:lnTo>
                <a:lnTo>
                  <a:pt x="875" y="778"/>
                </a:lnTo>
                <a:lnTo>
                  <a:pt x="871" y="780"/>
                </a:lnTo>
                <a:lnTo>
                  <a:pt x="870" y="780"/>
                </a:lnTo>
                <a:lnTo>
                  <a:pt x="868" y="781"/>
                </a:lnTo>
                <a:lnTo>
                  <a:pt x="865" y="782"/>
                </a:lnTo>
                <a:lnTo>
                  <a:pt x="863" y="784"/>
                </a:lnTo>
                <a:lnTo>
                  <a:pt x="858" y="786"/>
                </a:lnTo>
                <a:lnTo>
                  <a:pt x="856" y="787"/>
                </a:lnTo>
                <a:lnTo>
                  <a:pt x="852" y="789"/>
                </a:lnTo>
                <a:lnTo>
                  <a:pt x="851" y="790"/>
                </a:lnTo>
                <a:lnTo>
                  <a:pt x="847" y="791"/>
                </a:lnTo>
                <a:lnTo>
                  <a:pt x="834" y="796"/>
                </a:lnTo>
                <a:lnTo>
                  <a:pt x="832" y="796"/>
                </a:lnTo>
                <a:lnTo>
                  <a:pt x="829" y="797"/>
                </a:lnTo>
                <a:lnTo>
                  <a:pt x="823" y="798"/>
                </a:lnTo>
                <a:lnTo>
                  <a:pt x="816" y="801"/>
                </a:lnTo>
                <a:lnTo>
                  <a:pt x="812" y="801"/>
                </a:lnTo>
                <a:lnTo>
                  <a:pt x="803" y="803"/>
                </a:lnTo>
                <a:lnTo>
                  <a:pt x="799" y="803"/>
                </a:lnTo>
                <a:lnTo>
                  <a:pt x="795" y="804"/>
                </a:lnTo>
                <a:lnTo>
                  <a:pt x="792" y="804"/>
                </a:lnTo>
                <a:lnTo>
                  <a:pt x="786" y="806"/>
                </a:lnTo>
                <a:lnTo>
                  <a:pt x="780" y="806"/>
                </a:lnTo>
                <a:lnTo>
                  <a:pt x="772" y="807"/>
                </a:lnTo>
                <a:lnTo>
                  <a:pt x="741" y="808"/>
                </a:lnTo>
                <a:lnTo>
                  <a:pt x="734" y="808"/>
                </a:lnTo>
                <a:lnTo>
                  <a:pt x="728" y="807"/>
                </a:lnTo>
                <a:lnTo>
                  <a:pt x="724" y="807"/>
                </a:lnTo>
                <a:lnTo>
                  <a:pt x="722" y="807"/>
                </a:lnTo>
                <a:lnTo>
                  <a:pt x="718" y="807"/>
                </a:lnTo>
                <a:lnTo>
                  <a:pt x="714" y="807"/>
                </a:lnTo>
                <a:lnTo>
                  <a:pt x="707" y="807"/>
                </a:lnTo>
                <a:lnTo>
                  <a:pt x="701" y="806"/>
                </a:lnTo>
                <a:lnTo>
                  <a:pt x="695" y="806"/>
                </a:lnTo>
                <a:lnTo>
                  <a:pt x="691" y="804"/>
                </a:lnTo>
                <a:lnTo>
                  <a:pt x="687" y="804"/>
                </a:lnTo>
                <a:lnTo>
                  <a:pt x="683" y="803"/>
                </a:lnTo>
                <a:lnTo>
                  <a:pt x="679" y="803"/>
                </a:lnTo>
                <a:lnTo>
                  <a:pt x="676" y="802"/>
                </a:lnTo>
                <a:lnTo>
                  <a:pt x="673" y="802"/>
                </a:lnTo>
                <a:lnTo>
                  <a:pt x="670" y="801"/>
                </a:lnTo>
                <a:lnTo>
                  <a:pt x="667" y="801"/>
                </a:lnTo>
                <a:lnTo>
                  <a:pt x="658" y="798"/>
                </a:lnTo>
                <a:lnTo>
                  <a:pt x="635" y="791"/>
                </a:lnTo>
                <a:lnTo>
                  <a:pt x="632" y="790"/>
                </a:lnTo>
                <a:lnTo>
                  <a:pt x="612" y="779"/>
                </a:lnTo>
                <a:lnTo>
                  <a:pt x="608" y="778"/>
                </a:lnTo>
                <a:lnTo>
                  <a:pt x="607" y="776"/>
                </a:lnTo>
                <a:lnTo>
                  <a:pt x="606" y="775"/>
                </a:lnTo>
                <a:lnTo>
                  <a:pt x="603" y="774"/>
                </a:lnTo>
                <a:lnTo>
                  <a:pt x="602" y="773"/>
                </a:lnTo>
                <a:lnTo>
                  <a:pt x="600" y="772"/>
                </a:lnTo>
                <a:lnTo>
                  <a:pt x="598" y="769"/>
                </a:lnTo>
                <a:lnTo>
                  <a:pt x="596" y="768"/>
                </a:lnTo>
                <a:lnTo>
                  <a:pt x="593" y="765"/>
                </a:lnTo>
                <a:lnTo>
                  <a:pt x="590" y="763"/>
                </a:lnTo>
                <a:lnTo>
                  <a:pt x="584" y="757"/>
                </a:lnTo>
                <a:lnTo>
                  <a:pt x="581" y="756"/>
                </a:lnTo>
                <a:lnTo>
                  <a:pt x="579" y="753"/>
                </a:lnTo>
                <a:lnTo>
                  <a:pt x="573" y="746"/>
                </a:lnTo>
                <a:lnTo>
                  <a:pt x="569" y="742"/>
                </a:lnTo>
                <a:lnTo>
                  <a:pt x="567" y="740"/>
                </a:lnTo>
                <a:lnTo>
                  <a:pt x="566" y="737"/>
                </a:lnTo>
                <a:lnTo>
                  <a:pt x="564" y="736"/>
                </a:lnTo>
                <a:lnTo>
                  <a:pt x="563" y="734"/>
                </a:lnTo>
                <a:lnTo>
                  <a:pt x="562" y="732"/>
                </a:lnTo>
                <a:lnTo>
                  <a:pt x="561" y="731"/>
                </a:lnTo>
                <a:lnTo>
                  <a:pt x="560" y="729"/>
                </a:lnTo>
                <a:lnTo>
                  <a:pt x="558" y="728"/>
                </a:lnTo>
                <a:lnTo>
                  <a:pt x="558" y="725"/>
                </a:lnTo>
                <a:lnTo>
                  <a:pt x="557" y="723"/>
                </a:lnTo>
                <a:lnTo>
                  <a:pt x="555" y="720"/>
                </a:lnTo>
                <a:lnTo>
                  <a:pt x="552" y="717"/>
                </a:lnTo>
                <a:lnTo>
                  <a:pt x="551" y="714"/>
                </a:lnTo>
                <a:lnTo>
                  <a:pt x="550" y="712"/>
                </a:lnTo>
                <a:lnTo>
                  <a:pt x="549" y="709"/>
                </a:lnTo>
                <a:lnTo>
                  <a:pt x="548" y="707"/>
                </a:lnTo>
                <a:lnTo>
                  <a:pt x="548" y="706"/>
                </a:lnTo>
                <a:lnTo>
                  <a:pt x="545" y="702"/>
                </a:lnTo>
                <a:lnTo>
                  <a:pt x="544" y="698"/>
                </a:lnTo>
                <a:lnTo>
                  <a:pt x="543" y="696"/>
                </a:lnTo>
                <a:lnTo>
                  <a:pt x="543" y="695"/>
                </a:lnTo>
                <a:lnTo>
                  <a:pt x="540" y="691"/>
                </a:lnTo>
                <a:lnTo>
                  <a:pt x="540" y="689"/>
                </a:lnTo>
                <a:lnTo>
                  <a:pt x="538" y="682"/>
                </a:lnTo>
                <a:lnTo>
                  <a:pt x="528" y="651"/>
                </a:lnTo>
                <a:lnTo>
                  <a:pt x="528" y="648"/>
                </a:lnTo>
                <a:lnTo>
                  <a:pt x="526" y="638"/>
                </a:lnTo>
                <a:lnTo>
                  <a:pt x="523" y="630"/>
                </a:lnTo>
                <a:lnTo>
                  <a:pt x="523" y="623"/>
                </a:lnTo>
                <a:lnTo>
                  <a:pt x="522" y="619"/>
                </a:lnTo>
                <a:lnTo>
                  <a:pt x="522" y="615"/>
                </a:lnTo>
                <a:lnTo>
                  <a:pt x="521" y="610"/>
                </a:lnTo>
                <a:lnTo>
                  <a:pt x="521" y="606"/>
                </a:lnTo>
                <a:lnTo>
                  <a:pt x="520" y="601"/>
                </a:lnTo>
                <a:lnTo>
                  <a:pt x="520" y="593"/>
                </a:lnTo>
                <a:lnTo>
                  <a:pt x="519" y="587"/>
                </a:lnTo>
                <a:lnTo>
                  <a:pt x="519" y="577"/>
                </a:lnTo>
                <a:lnTo>
                  <a:pt x="519" y="573"/>
                </a:lnTo>
                <a:lnTo>
                  <a:pt x="519" y="566"/>
                </a:lnTo>
                <a:lnTo>
                  <a:pt x="517" y="562"/>
                </a:lnTo>
                <a:lnTo>
                  <a:pt x="517" y="557"/>
                </a:lnTo>
                <a:lnTo>
                  <a:pt x="517" y="546"/>
                </a:lnTo>
                <a:lnTo>
                  <a:pt x="517" y="483"/>
                </a:lnTo>
                <a:lnTo>
                  <a:pt x="517" y="399"/>
                </a:lnTo>
                <a:lnTo>
                  <a:pt x="517" y="387"/>
                </a:lnTo>
                <a:lnTo>
                  <a:pt x="517" y="382"/>
                </a:lnTo>
                <a:lnTo>
                  <a:pt x="517" y="380"/>
                </a:lnTo>
                <a:lnTo>
                  <a:pt x="519" y="377"/>
                </a:lnTo>
                <a:lnTo>
                  <a:pt x="519" y="374"/>
                </a:lnTo>
                <a:lnTo>
                  <a:pt x="519" y="371"/>
                </a:lnTo>
                <a:lnTo>
                  <a:pt x="519" y="368"/>
                </a:lnTo>
                <a:lnTo>
                  <a:pt x="519" y="365"/>
                </a:lnTo>
                <a:lnTo>
                  <a:pt x="519" y="357"/>
                </a:lnTo>
                <a:lnTo>
                  <a:pt x="519" y="350"/>
                </a:lnTo>
                <a:lnTo>
                  <a:pt x="520" y="344"/>
                </a:lnTo>
                <a:lnTo>
                  <a:pt x="521" y="339"/>
                </a:lnTo>
                <a:lnTo>
                  <a:pt x="521" y="335"/>
                </a:lnTo>
                <a:lnTo>
                  <a:pt x="522" y="330"/>
                </a:lnTo>
                <a:lnTo>
                  <a:pt x="522" y="326"/>
                </a:lnTo>
                <a:lnTo>
                  <a:pt x="523" y="318"/>
                </a:lnTo>
                <a:lnTo>
                  <a:pt x="525" y="311"/>
                </a:lnTo>
                <a:lnTo>
                  <a:pt x="526" y="305"/>
                </a:lnTo>
                <a:lnTo>
                  <a:pt x="526" y="303"/>
                </a:lnTo>
                <a:lnTo>
                  <a:pt x="527" y="299"/>
                </a:lnTo>
                <a:lnTo>
                  <a:pt x="527" y="297"/>
                </a:lnTo>
                <a:lnTo>
                  <a:pt x="528" y="296"/>
                </a:lnTo>
                <a:lnTo>
                  <a:pt x="529" y="289"/>
                </a:lnTo>
                <a:lnTo>
                  <a:pt x="531" y="283"/>
                </a:lnTo>
                <a:lnTo>
                  <a:pt x="532" y="282"/>
                </a:lnTo>
                <a:lnTo>
                  <a:pt x="533" y="277"/>
                </a:lnTo>
                <a:lnTo>
                  <a:pt x="533" y="275"/>
                </a:lnTo>
                <a:lnTo>
                  <a:pt x="533" y="274"/>
                </a:lnTo>
                <a:lnTo>
                  <a:pt x="534" y="271"/>
                </a:lnTo>
                <a:lnTo>
                  <a:pt x="534" y="270"/>
                </a:lnTo>
                <a:lnTo>
                  <a:pt x="535" y="267"/>
                </a:lnTo>
                <a:lnTo>
                  <a:pt x="535" y="266"/>
                </a:lnTo>
                <a:lnTo>
                  <a:pt x="537" y="265"/>
                </a:lnTo>
                <a:lnTo>
                  <a:pt x="538" y="261"/>
                </a:lnTo>
                <a:lnTo>
                  <a:pt x="539" y="257"/>
                </a:lnTo>
                <a:lnTo>
                  <a:pt x="540" y="253"/>
                </a:lnTo>
                <a:lnTo>
                  <a:pt x="541" y="250"/>
                </a:lnTo>
                <a:lnTo>
                  <a:pt x="543" y="248"/>
                </a:lnTo>
                <a:lnTo>
                  <a:pt x="544" y="247"/>
                </a:lnTo>
                <a:lnTo>
                  <a:pt x="545" y="244"/>
                </a:lnTo>
                <a:lnTo>
                  <a:pt x="546" y="241"/>
                </a:lnTo>
                <a:lnTo>
                  <a:pt x="548" y="238"/>
                </a:lnTo>
                <a:lnTo>
                  <a:pt x="549" y="236"/>
                </a:lnTo>
                <a:lnTo>
                  <a:pt x="550" y="233"/>
                </a:lnTo>
                <a:lnTo>
                  <a:pt x="551" y="231"/>
                </a:lnTo>
                <a:lnTo>
                  <a:pt x="552" y="228"/>
                </a:lnTo>
                <a:lnTo>
                  <a:pt x="554" y="226"/>
                </a:lnTo>
                <a:lnTo>
                  <a:pt x="555" y="225"/>
                </a:lnTo>
                <a:lnTo>
                  <a:pt x="556" y="222"/>
                </a:lnTo>
                <a:lnTo>
                  <a:pt x="557" y="220"/>
                </a:lnTo>
                <a:lnTo>
                  <a:pt x="560" y="216"/>
                </a:lnTo>
                <a:lnTo>
                  <a:pt x="561" y="215"/>
                </a:lnTo>
                <a:lnTo>
                  <a:pt x="562" y="213"/>
                </a:lnTo>
                <a:lnTo>
                  <a:pt x="562" y="211"/>
                </a:lnTo>
                <a:lnTo>
                  <a:pt x="563" y="209"/>
                </a:lnTo>
                <a:lnTo>
                  <a:pt x="566" y="209"/>
                </a:lnTo>
                <a:lnTo>
                  <a:pt x="567" y="206"/>
                </a:lnTo>
                <a:lnTo>
                  <a:pt x="568" y="204"/>
                </a:lnTo>
                <a:lnTo>
                  <a:pt x="571" y="202"/>
                </a:lnTo>
                <a:lnTo>
                  <a:pt x="573" y="198"/>
                </a:lnTo>
                <a:lnTo>
                  <a:pt x="577" y="194"/>
                </a:lnTo>
                <a:lnTo>
                  <a:pt x="587" y="182"/>
                </a:lnTo>
                <a:lnTo>
                  <a:pt x="592" y="177"/>
                </a:lnTo>
                <a:lnTo>
                  <a:pt x="596" y="174"/>
                </a:lnTo>
                <a:lnTo>
                  <a:pt x="600" y="171"/>
                </a:lnTo>
                <a:lnTo>
                  <a:pt x="602" y="169"/>
                </a:lnTo>
                <a:lnTo>
                  <a:pt x="604" y="167"/>
                </a:lnTo>
                <a:lnTo>
                  <a:pt x="606" y="166"/>
                </a:lnTo>
                <a:lnTo>
                  <a:pt x="608" y="165"/>
                </a:lnTo>
                <a:lnTo>
                  <a:pt x="610" y="164"/>
                </a:lnTo>
                <a:lnTo>
                  <a:pt x="613" y="163"/>
                </a:lnTo>
                <a:lnTo>
                  <a:pt x="614" y="161"/>
                </a:lnTo>
                <a:lnTo>
                  <a:pt x="616" y="160"/>
                </a:lnTo>
                <a:lnTo>
                  <a:pt x="618" y="159"/>
                </a:lnTo>
                <a:lnTo>
                  <a:pt x="620" y="158"/>
                </a:lnTo>
                <a:lnTo>
                  <a:pt x="622" y="156"/>
                </a:lnTo>
                <a:lnTo>
                  <a:pt x="625" y="155"/>
                </a:lnTo>
                <a:lnTo>
                  <a:pt x="627" y="154"/>
                </a:lnTo>
                <a:lnTo>
                  <a:pt x="630" y="153"/>
                </a:lnTo>
                <a:lnTo>
                  <a:pt x="632" y="152"/>
                </a:lnTo>
                <a:lnTo>
                  <a:pt x="636" y="149"/>
                </a:lnTo>
                <a:lnTo>
                  <a:pt x="638" y="149"/>
                </a:lnTo>
                <a:lnTo>
                  <a:pt x="641" y="148"/>
                </a:lnTo>
                <a:lnTo>
                  <a:pt x="642" y="147"/>
                </a:lnTo>
                <a:lnTo>
                  <a:pt x="645" y="145"/>
                </a:lnTo>
                <a:lnTo>
                  <a:pt x="648" y="144"/>
                </a:lnTo>
                <a:lnTo>
                  <a:pt x="653" y="143"/>
                </a:lnTo>
                <a:lnTo>
                  <a:pt x="654" y="142"/>
                </a:lnTo>
                <a:lnTo>
                  <a:pt x="656" y="142"/>
                </a:lnTo>
                <a:lnTo>
                  <a:pt x="658" y="141"/>
                </a:lnTo>
                <a:lnTo>
                  <a:pt x="660" y="141"/>
                </a:lnTo>
                <a:lnTo>
                  <a:pt x="665" y="138"/>
                </a:lnTo>
                <a:lnTo>
                  <a:pt x="667" y="138"/>
                </a:lnTo>
                <a:lnTo>
                  <a:pt x="670" y="137"/>
                </a:lnTo>
                <a:lnTo>
                  <a:pt x="672" y="137"/>
                </a:lnTo>
                <a:lnTo>
                  <a:pt x="674" y="136"/>
                </a:lnTo>
                <a:lnTo>
                  <a:pt x="677" y="136"/>
                </a:lnTo>
                <a:lnTo>
                  <a:pt x="678" y="136"/>
                </a:lnTo>
                <a:lnTo>
                  <a:pt x="682" y="134"/>
                </a:lnTo>
                <a:lnTo>
                  <a:pt x="684" y="134"/>
                </a:lnTo>
                <a:lnTo>
                  <a:pt x="694" y="132"/>
                </a:lnTo>
                <a:lnTo>
                  <a:pt x="697" y="132"/>
                </a:lnTo>
                <a:lnTo>
                  <a:pt x="702" y="131"/>
                </a:lnTo>
                <a:lnTo>
                  <a:pt x="707" y="131"/>
                </a:lnTo>
                <a:lnTo>
                  <a:pt x="712" y="130"/>
                </a:lnTo>
                <a:lnTo>
                  <a:pt x="719" y="130"/>
                </a:lnTo>
                <a:lnTo>
                  <a:pt x="722" y="128"/>
                </a:lnTo>
                <a:lnTo>
                  <a:pt x="725" y="128"/>
                </a:lnTo>
                <a:lnTo>
                  <a:pt x="728" y="128"/>
                </a:lnTo>
                <a:lnTo>
                  <a:pt x="729" y="128"/>
                </a:lnTo>
                <a:close/>
                <a:moveTo>
                  <a:pt x="3013" y="127"/>
                </a:moveTo>
                <a:lnTo>
                  <a:pt x="3013" y="309"/>
                </a:lnTo>
                <a:lnTo>
                  <a:pt x="3034" y="309"/>
                </a:lnTo>
                <a:lnTo>
                  <a:pt x="3041" y="309"/>
                </a:lnTo>
                <a:lnTo>
                  <a:pt x="3046" y="308"/>
                </a:lnTo>
                <a:lnTo>
                  <a:pt x="3051" y="308"/>
                </a:lnTo>
                <a:lnTo>
                  <a:pt x="3054" y="308"/>
                </a:lnTo>
                <a:lnTo>
                  <a:pt x="3057" y="307"/>
                </a:lnTo>
                <a:lnTo>
                  <a:pt x="3058" y="307"/>
                </a:lnTo>
                <a:lnTo>
                  <a:pt x="3060" y="305"/>
                </a:lnTo>
                <a:lnTo>
                  <a:pt x="3062" y="305"/>
                </a:lnTo>
                <a:lnTo>
                  <a:pt x="3064" y="304"/>
                </a:lnTo>
                <a:lnTo>
                  <a:pt x="3068" y="303"/>
                </a:lnTo>
                <a:lnTo>
                  <a:pt x="3071" y="300"/>
                </a:lnTo>
                <a:lnTo>
                  <a:pt x="3074" y="299"/>
                </a:lnTo>
                <a:lnTo>
                  <a:pt x="3075" y="297"/>
                </a:lnTo>
                <a:lnTo>
                  <a:pt x="3077" y="296"/>
                </a:lnTo>
                <a:lnTo>
                  <a:pt x="3080" y="294"/>
                </a:lnTo>
                <a:lnTo>
                  <a:pt x="3082" y="292"/>
                </a:lnTo>
                <a:lnTo>
                  <a:pt x="3085" y="288"/>
                </a:lnTo>
                <a:lnTo>
                  <a:pt x="3086" y="287"/>
                </a:lnTo>
                <a:lnTo>
                  <a:pt x="3087" y="285"/>
                </a:lnTo>
                <a:lnTo>
                  <a:pt x="3088" y="282"/>
                </a:lnTo>
                <a:lnTo>
                  <a:pt x="3091" y="277"/>
                </a:lnTo>
                <a:lnTo>
                  <a:pt x="3092" y="274"/>
                </a:lnTo>
                <a:lnTo>
                  <a:pt x="3094" y="266"/>
                </a:lnTo>
                <a:lnTo>
                  <a:pt x="3094" y="261"/>
                </a:lnTo>
                <a:lnTo>
                  <a:pt x="3094" y="258"/>
                </a:lnTo>
                <a:lnTo>
                  <a:pt x="3095" y="239"/>
                </a:lnTo>
                <a:lnTo>
                  <a:pt x="3095" y="210"/>
                </a:lnTo>
                <a:lnTo>
                  <a:pt x="3095" y="177"/>
                </a:lnTo>
                <a:lnTo>
                  <a:pt x="3094" y="172"/>
                </a:lnTo>
                <a:lnTo>
                  <a:pt x="3093" y="166"/>
                </a:lnTo>
                <a:lnTo>
                  <a:pt x="3093" y="165"/>
                </a:lnTo>
                <a:lnTo>
                  <a:pt x="3092" y="164"/>
                </a:lnTo>
                <a:lnTo>
                  <a:pt x="3092" y="161"/>
                </a:lnTo>
                <a:lnTo>
                  <a:pt x="3091" y="160"/>
                </a:lnTo>
                <a:lnTo>
                  <a:pt x="3089" y="156"/>
                </a:lnTo>
                <a:lnTo>
                  <a:pt x="3087" y="152"/>
                </a:lnTo>
                <a:lnTo>
                  <a:pt x="3086" y="150"/>
                </a:lnTo>
                <a:lnTo>
                  <a:pt x="3085" y="148"/>
                </a:lnTo>
                <a:lnTo>
                  <a:pt x="3082" y="147"/>
                </a:lnTo>
                <a:lnTo>
                  <a:pt x="3079" y="142"/>
                </a:lnTo>
                <a:lnTo>
                  <a:pt x="3076" y="141"/>
                </a:lnTo>
                <a:lnTo>
                  <a:pt x="3075" y="138"/>
                </a:lnTo>
                <a:lnTo>
                  <a:pt x="3073" y="137"/>
                </a:lnTo>
                <a:lnTo>
                  <a:pt x="3071" y="136"/>
                </a:lnTo>
                <a:lnTo>
                  <a:pt x="3068" y="134"/>
                </a:lnTo>
                <a:lnTo>
                  <a:pt x="3064" y="133"/>
                </a:lnTo>
                <a:lnTo>
                  <a:pt x="3062" y="132"/>
                </a:lnTo>
                <a:lnTo>
                  <a:pt x="3047" y="127"/>
                </a:lnTo>
                <a:lnTo>
                  <a:pt x="3013" y="127"/>
                </a:lnTo>
                <a:close/>
                <a:moveTo>
                  <a:pt x="205" y="127"/>
                </a:moveTo>
                <a:lnTo>
                  <a:pt x="205" y="355"/>
                </a:lnTo>
                <a:lnTo>
                  <a:pt x="225" y="355"/>
                </a:lnTo>
                <a:lnTo>
                  <a:pt x="233" y="354"/>
                </a:lnTo>
                <a:lnTo>
                  <a:pt x="241" y="353"/>
                </a:lnTo>
                <a:lnTo>
                  <a:pt x="247" y="352"/>
                </a:lnTo>
                <a:lnTo>
                  <a:pt x="249" y="350"/>
                </a:lnTo>
                <a:lnTo>
                  <a:pt x="250" y="349"/>
                </a:lnTo>
                <a:lnTo>
                  <a:pt x="253" y="348"/>
                </a:lnTo>
                <a:lnTo>
                  <a:pt x="256" y="347"/>
                </a:lnTo>
                <a:lnTo>
                  <a:pt x="257" y="346"/>
                </a:lnTo>
                <a:lnTo>
                  <a:pt x="259" y="344"/>
                </a:lnTo>
                <a:lnTo>
                  <a:pt x="261" y="342"/>
                </a:lnTo>
                <a:lnTo>
                  <a:pt x="265" y="338"/>
                </a:lnTo>
                <a:lnTo>
                  <a:pt x="268" y="336"/>
                </a:lnTo>
                <a:lnTo>
                  <a:pt x="271" y="333"/>
                </a:lnTo>
                <a:lnTo>
                  <a:pt x="272" y="331"/>
                </a:lnTo>
                <a:lnTo>
                  <a:pt x="273" y="329"/>
                </a:lnTo>
                <a:lnTo>
                  <a:pt x="273" y="326"/>
                </a:lnTo>
                <a:lnTo>
                  <a:pt x="274" y="325"/>
                </a:lnTo>
                <a:lnTo>
                  <a:pt x="276" y="322"/>
                </a:lnTo>
                <a:lnTo>
                  <a:pt x="277" y="320"/>
                </a:lnTo>
                <a:lnTo>
                  <a:pt x="279" y="316"/>
                </a:lnTo>
                <a:lnTo>
                  <a:pt x="280" y="313"/>
                </a:lnTo>
                <a:lnTo>
                  <a:pt x="283" y="307"/>
                </a:lnTo>
                <a:lnTo>
                  <a:pt x="283" y="304"/>
                </a:lnTo>
                <a:lnTo>
                  <a:pt x="284" y="302"/>
                </a:lnTo>
                <a:lnTo>
                  <a:pt x="285" y="297"/>
                </a:lnTo>
                <a:lnTo>
                  <a:pt x="286" y="285"/>
                </a:lnTo>
                <a:lnTo>
                  <a:pt x="286" y="276"/>
                </a:lnTo>
                <a:lnTo>
                  <a:pt x="288" y="274"/>
                </a:lnTo>
                <a:lnTo>
                  <a:pt x="288" y="270"/>
                </a:lnTo>
                <a:lnTo>
                  <a:pt x="288" y="263"/>
                </a:lnTo>
                <a:lnTo>
                  <a:pt x="288" y="237"/>
                </a:lnTo>
                <a:lnTo>
                  <a:pt x="288" y="203"/>
                </a:lnTo>
                <a:lnTo>
                  <a:pt x="286" y="197"/>
                </a:lnTo>
                <a:lnTo>
                  <a:pt x="286" y="188"/>
                </a:lnTo>
                <a:lnTo>
                  <a:pt x="286" y="183"/>
                </a:lnTo>
                <a:lnTo>
                  <a:pt x="285" y="180"/>
                </a:lnTo>
                <a:lnTo>
                  <a:pt x="285" y="177"/>
                </a:lnTo>
                <a:lnTo>
                  <a:pt x="284" y="175"/>
                </a:lnTo>
                <a:lnTo>
                  <a:pt x="284" y="172"/>
                </a:lnTo>
                <a:lnTo>
                  <a:pt x="283" y="167"/>
                </a:lnTo>
                <a:lnTo>
                  <a:pt x="282" y="166"/>
                </a:lnTo>
                <a:lnTo>
                  <a:pt x="282" y="165"/>
                </a:lnTo>
                <a:lnTo>
                  <a:pt x="280" y="163"/>
                </a:lnTo>
                <a:lnTo>
                  <a:pt x="279" y="160"/>
                </a:lnTo>
                <a:lnTo>
                  <a:pt x="279" y="159"/>
                </a:lnTo>
                <a:lnTo>
                  <a:pt x="278" y="156"/>
                </a:lnTo>
                <a:lnTo>
                  <a:pt x="277" y="154"/>
                </a:lnTo>
                <a:lnTo>
                  <a:pt x="274" y="150"/>
                </a:lnTo>
                <a:lnTo>
                  <a:pt x="273" y="149"/>
                </a:lnTo>
                <a:lnTo>
                  <a:pt x="272" y="148"/>
                </a:lnTo>
                <a:lnTo>
                  <a:pt x="270" y="145"/>
                </a:lnTo>
                <a:lnTo>
                  <a:pt x="267" y="142"/>
                </a:lnTo>
                <a:lnTo>
                  <a:pt x="265" y="141"/>
                </a:lnTo>
                <a:lnTo>
                  <a:pt x="263" y="138"/>
                </a:lnTo>
                <a:lnTo>
                  <a:pt x="261" y="137"/>
                </a:lnTo>
                <a:lnTo>
                  <a:pt x="259" y="136"/>
                </a:lnTo>
                <a:lnTo>
                  <a:pt x="256" y="134"/>
                </a:lnTo>
                <a:lnTo>
                  <a:pt x="254" y="133"/>
                </a:lnTo>
                <a:lnTo>
                  <a:pt x="251" y="132"/>
                </a:lnTo>
                <a:lnTo>
                  <a:pt x="244" y="130"/>
                </a:lnTo>
                <a:lnTo>
                  <a:pt x="241" y="128"/>
                </a:lnTo>
                <a:lnTo>
                  <a:pt x="236" y="128"/>
                </a:lnTo>
                <a:lnTo>
                  <a:pt x="226" y="127"/>
                </a:lnTo>
                <a:lnTo>
                  <a:pt x="205" y="127"/>
                </a:lnTo>
                <a:close/>
                <a:moveTo>
                  <a:pt x="5445" y="126"/>
                </a:moveTo>
                <a:lnTo>
                  <a:pt x="5444" y="322"/>
                </a:lnTo>
                <a:lnTo>
                  <a:pt x="5434" y="322"/>
                </a:lnTo>
                <a:lnTo>
                  <a:pt x="5426" y="324"/>
                </a:lnTo>
                <a:lnTo>
                  <a:pt x="5419" y="325"/>
                </a:lnTo>
                <a:lnTo>
                  <a:pt x="5411" y="326"/>
                </a:lnTo>
                <a:lnTo>
                  <a:pt x="5408" y="326"/>
                </a:lnTo>
                <a:lnTo>
                  <a:pt x="5407" y="327"/>
                </a:lnTo>
                <a:lnTo>
                  <a:pt x="5404" y="327"/>
                </a:lnTo>
                <a:lnTo>
                  <a:pt x="5402" y="329"/>
                </a:lnTo>
                <a:lnTo>
                  <a:pt x="5399" y="329"/>
                </a:lnTo>
                <a:lnTo>
                  <a:pt x="5397" y="330"/>
                </a:lnTo>
                <a:lnTo>
                  <a:pt x="5394" y="330"/>
                </a:lnTo>
                <a:lnTo>
                  <a:pt x="5393" y="331"/>
                </a:lnTo>
                <a:lnTo>
                  <a:pt x="5392" y="331"/>
                </a:lnTo>
                <a:lnTo>
                  <a:pt x="5390" y="332"/>
                </a:lnTo>
                <a:lnTo>
                  <a:pt x="5388" y="332"/>
                </a:lnTo>
                <a:lnTo>
                  <a:pt x="5385" y="333"/>
                </a:lnTo>
                <a:lnTo>
                  <a:pt x="5380" y="336"/>
                </a:lnTo>
                <a:lnTo>
                  <a:pt x="5378" y="337"/>
                </a:lnTo>
                <a:lnTo>
                  <a:pt x="5374" y="338"/>
                </a:lnTo>
                <a:lnTo>
                  <a:pt x="5371" y="339"/>
                </a:lnTo>
                <a:lnTo>
                  <a:pt x="5369" y="341"/>
                </a:lnTo>
                <a:lnTo>
                  <a:pt x="5365" y="342"/>
                </a:lnTo>
                <a:lnTo>
                  <a:pt x="5363" y="343"/>
                </a:lnTo>
                <a:lnTo>
                  <a:pt x="5361" y="344"/>
                </a:lnTo>
                <a:lnTo>
                  <a:pt x="5358" y="346"/>
                </a:lnTo>
                <a:lnTo>
                  <a:pt x="5355" y="348"/>
                </a:lnTo>
                <a:lnTo>
                  <a:pt x="5351" y="349"/>
                </a:lnTo>
                <a:lnTo>
                  <a:pt x="5350" y="350"/>
                </a:lnTo>
                <a:lnTo>
                  <a:pt x="5347" y="353"/>
                </a:lnTo>
                <a:lnTo>
                  <a:pt x="5345" y="354"/>
                </a:lnTo>
                <a:lnTo>
                  <a:pt x="5344" y="355"/>
                </a:lnTo>
                <a:lnTo>
                  <a:pt x="5342" y="357"/>
                </a:lnTo>
                <a:lnTo>
                  <a:pt x="5340" y="358"/>
                </a:lnTo>
                <a:lnTo>
                  <a:pt x="5339" y="358"/>
                </a:lnTo>
                <a:lnTo>
                  <a:pt x="5338" y="360"/>
                </a:lnTo>
                <a:lnTo>
                  <a:pt x="5334" y="363"/>
                </a:lnTo>
                <a:lnTo>
                  <a:pt x="5329" y="368"/>
                </a:lnTo>
                <a:lnTo>
                  <a:pt x="5329" y="793"/>
                </a:lnTo>
                <a:lnTo>
                  <a:pt x="5324" y="793"/>
                </a:lnTo>
                <a:lnTo>
                  <a:pt x="5320" y="793"/>
                </a:lnTo>
                <a:lnTo>
                  <a:pt x="5310" y="793"/>
                </a:lnTo>
                <a:lnTo>
                  <a:pt x="5271" y="793"/>
                </a:lnTo>
                <a:lnTo>
                  <a:pt x="5136" y="793"/>
                </a:lnTo>
                <a:lnTo>
                  <a:pt x="5136" y="790"/>
                </a:lnTo>
                <a:lnTo>
                  <a:pt x="5136" y="785"/>
                </a:lnTo>
                <a:lnTo>
                  <a:pt x="5136" y="775"/>
                </a:lnTo>
                <a:lnTo>
                  <a:pt x="5136" y="735"/>
                </a:lnTo>
                <a:lnTo>
                  <a:pt x="5136" y="599"/>
                </a:lnTo>
                <a:lnTo>
                  <a:pt x="5136" y="142"/>
                </a:lnTo>
                <a:lnTo>
                  <a:pt x="5309" y="142"/>
                </a:lnTo>
                <a:lnTo>
                  <a:pt x="5310" y="147"/>
                </a:lnTo>
                <a:lnTo>
                  <a:pt x="5311" y="150"/>
                </a:lnTo>
                <a:lnTo>
                  <a:pt x="5311" y="153"/>
                </a:lnTo>
                <a:lnTo>
                  <a:pt x="5311" y="155"/>
                </a:lnTo>
                <a:lnTo>
                  <a:pt x="5312" y="159"/>
                </a:lnTo>
                <a:lnTo>
                  <a:pt x="5312" y="161"/>
                </a:lnTo>
                <a:lnTo>
                  <a:pt x="5313" y="164"/>
                </a:lnTo>
                <a:lnTo>
                  <a:pt x="5316" y="174"/>
                </a:lnTo>
                <a:lnTo>
                  <a:pt x="5322" y="203"/>
                </a:lnTo>
                <a:lnTo>
                  <a:pt x="5324" y="202"/>
                </a:lnTo>
                <a:lnTo>
                  <a:pt x="5327" y="199"/>
                </a:lnTo>
                <a:lnTo>
                  <a:pt x="5329" y="195"/>
                </a:lnTo>
                <a:lnTo>
                  <a:pt x="5340" y="186"/>
                </a:lnTo>
                <a:lnTo>
                  <a:pt x="5345" y="180"/>
                </a:lnTo>
                <a:lnTo>
                  <a:pt x="5349" y="176"/>
                </a:lnTo>
                <a:lnTo>
                  <a:pt x="5352" y="174"/>
                </a:lnTo>
                <a:lnTo>
                  <a:pt x="5356" y="171"/>
                </a:lnTo>
                <a:lnTo>
                  <a:pt x="5358" y="169"/>
                </a:lnTo>
                <a:lnTo>
                  <a:pt x="5361" y="166"/>
                </a:lnTo>
                <a:lnTo>
                  <a:pt x="5363" y="165"/>
                </a:lnTo>
                <a:lnTo>
                  <a:pt x="5365" y="164"/>
                </a:lnTo>
                <a:lnTo>
                  <a:pt x="5367" y="163"/>
                </a:lnTo>
                <a:lnTo>
                  <a:pt x="5369" y="160"/>
                </a:lnTo>
                <a:lnTo>
                  <a:pt x="5371" y="159"/>
                </a:lnTo>
                <a:lnTo>
                  <a:pt x="5373" y="158"/>
                </a:lnTo>
                <a:lnTo>
                  <a:pt x="5375" y="156"/>
                </a:lnTo>
                <a:lnTo>
                  <a:pt x="5376" y="155"/>
                </a:lnTo>
                <a:lnTo>
                  <a:pt x="5378" y="154"/>
                </a:lnTo>
                <a:lnTo>
                  <a:pt x="5380" y="154"/>
                </a:lnTo>
                <a:lnTo>
                  <a:pt x="5384" y="152"/>
                </a:lnTo>
                <a:lnTo>
                  <a:pt x="5386" y="150"/>
                </a:lnTo>
                <a:lnTo>
                  <a:pt x="5388" y="149"/>
                </a:lnTo>
                <a:lnTo>
                  <a:pt x="5391" y="148"/>
                </a:lnTo>
                <a:lnTo>
                  <a:pt x="5392" y="147"/>
                </a:lnTo>
                <a:lnTo>
                  <a:pt x="5394" y="145"/>
                </a:lnTo>
                <a:lnTo>
                  <a:pt x="5397" y="144"/>
                </a:lnTo>
                <a:lnTo>
                  <a:pt x="5399" y="143"/>
                </a:lnTo>
                <a:lnTo>
                  <a:pt x="5404" y="141"/>
                </a:lnTo>
                <a:lnTo>
                  <a:pt x="5407" y="139"/>
                </a:lnTo>
                <a:lnTo>
                  <a:pt x="5409" y="138"/>
                </a:lnTo>
                <a:lnTo>
                  <a:pt x="5410" y="138"/>
                </a:lnTo>
                <a:lnTo>
                  <a:pt x="5413" y="137"/>
                </a:lnTo>
                <a:lnTo>
                  <a:pt x="5415" y="136"/>
                </a:lnTo>
                <a:lnTo>
                  <a:pt x="5417" y="136"/>
                </a:lnTo>
                <a:lnTo>
                  <a:pt x="5422" y="133"/>
                </a:lnTo>
                <a:lnTo>
                  <a:pt x="5428" y="131"/>
                </a:lnTo>
                <a:lnTo>
                  <a:pt x="5437" y="128"/>
                </a:lnTo>
                <a:lnTo>
                  <a:pt x="5445" y="126"/>
                </a:lnTo>
                <a:close/>
                <a:moveTo>
                  <a:pt x="4119" y="126"/>
                </a:moveTo>
                <a:lnTo>
                  <a:pt x="4119" y="225"/>
                </a:lnTo>
                <a:lnTo>
                  <a:pt x="4118" y="322"/>
                </a:lnTo>
                <a:lnTo>
                  <a:pt x="4111" y="322"/>
                </a:lnTo>
                <a:lnTo>
                  <a:pt x="4104" y="324"/>
                </a:lnTo>
                <a:lnTo>
                  <a:pt x="4098" y="324"/>
                </a:lnTo>
                <a:lnTo>
                  <a:pt x="4091" y="326"/>
                </a:lnTo>
                <a:lnTo>
                  <a:pt x="4085" y="326"/>
                </a:lnTo>
                <a:lnTo>
                  <a:pt x="4083" y="326"/>
                </a:lnTo>
                <a:lnTo>
                  <a:pt x="4081" y="327"/>
                </a:lnTo>
                <a:lnTo>
                  <a:pt x="4078" y="327"/>
                </a:lnTo>
                <a:lnTo>
                  <a:pt x="4076" y="329"/>
                </a:lnTo>
                <a:lnTo>
                  <a:pt x="4073" y="329"/>
                </a:lnTo>
                <a:lnTo>
                  <a:pt x="4072" y="330"/>
                </a:lnTo>
                <a:lnTo>
                  <a:pt x="4066" y="331"/>
                </a:lnTo>
                <a:lnTo>
                  <a:pt x="4064" y="332"/>
                </a:lnTo>
                <a:lnTo>
                  <a:pt x="4062" y="332"/>
                </a:lnTo>
                <a:lnTo>
                  <a:pt x="4060" y="333"/>
                </a:lnTo>
                <a:lnTo>
                  <a:pt x="4056" y="335"/>
                </a:lnTo>
                <a:lnTo>
                  <a:pt x="4053" y="336"/>
                </a:lnTo>
                <a:lnTo>
                  <a:pt x="4050" y="337"/>
                </a:lnTo>
                <a:lnTo>
                  <a:pt x="4047" y="338"/>
                </a:lnTo>
                <a:lnTo>
                  <a:pt x="4043" y="341"/>
                </a:lnTo>
                <a:lnTo>
                  <a:pt x="4042" y="341"/>
                </a:lnTo>
                <a:lnTo>
                  <a:pt x="4036" y="343"/>
                </a:lnTo>
                <a:lnTo>
                  <a:pt x="4035" y="344"/>
                </a:lnTo>
                <a:lnTo>
                  <a:pt x="4032" y="346"/>
                </a:lnTo>
                <a:lnTo>
                  <a:pt x="4030" y="347"/>
                </a:lnTo>
                <a:lnTo>
                  <a:pt x="4027" y="349"/>
                </a:lnTo>
                <a:lnTo>
                  <a:pt x="4024" y="350"/>
                </a:lnTo>
                <a:lnTo>
                  <a:pt x="4023" y="352"/>
                </a:lnTo>
                <a:lnTo>
                  <a:pt x="4020" y="353"/>
                </a:lnTo>
                <a:lnTo>
                  <a:pt x="4019" y="354"/>
                </a:lnTo>
                <a:lnTo>
                  <a:pt x="4017" y="355"/>
                </a:lnTo>
                <a:lnTo>
                  <a:pt x="4015" y="357"/>
                </a:lnTo>
                <a:lnTo>
                  <a:pt x="4014" y="359"/>
                </a:lnTo>
                <a:lnTo>
                  <a:pt x="4010" y="361"/>
                </a:lnTo>
                <a:lnTo>
                  <a:pt x="4007" y="364"/>
                </a:lnTo>
                <a:lnTo>
                  <a:pt x="4003" y="368"/>
                </a:lnTo>
                <a:lnTo>
                  <a:pt x="4003" y="793"/>
                </a:lnTo>
                <a:lnTo>
                  <a:pt x="3811" y="793"/>
                </a:lnTo>
                <a:lnTo>
                  <a:pt x="3811" y="142"/>
                </a:lnTo>
                <a:lnTo>
                  <a:pt x="3984" y="142"/>
                </a:lnTo>
                <a:lnTo>
                  <a:pt x="3997" y="203"/>
                </a:lnTo>
                <a:lnTo>
                  <a:pt x="4001" y="198"/>
                </a:lnTo>
                <a:lnTo>
                  <a:pt x="4002" y="197"/>
                </a:lnTo>
                <a:lnTo>
                  <a:pt x="4008" y="192"/>
                </a:lnTo>
                <a:lnTo>
                  <a:pt x="4015" y="185"/>
                </a:lnTo>
                <a:lnTo>
                  <a:pt x="4019" y="181"/>
                </a:lnTo>
                <a:lnTo>
                  <a:pt x="4024" y="177"/>
                </a:lnTo>
                <a:lnTo>
                  <a:pt x="4026" y="175"/>
                </a:lnTo>
                <a:lnTo>
                  <a:pt x="4029" y="171"/>
                </a:lnTo>
                <a:lnTo>
                  <a:pt x="4032" y="169"/>
                </a:lnTo>
                <a:lnTo>
                  <a:pt x="4035" y="167"/>
                </a:lnTo>
                <a:lnTo>
                  <a:pt x="4037" y="165"/>
                </a:lnTo>
                <a:lnTo>
                  <a:pt x="4039" y="164"/>
                </a:lnTo>
                <a:lnTo>
                  <a:pt x="4042" y="163"/>
                </a:lnTo>
                <a:lnTo>
                  <a:pt x="4043" y="161"/>
                </a:lnTo>
                <a:lnTo>
                  <a:pt x="4044" y="160"/>
                </a:lnTo>
                <a:lnTo>
                  <a:pt x="4047" y="159"/>
                </a:lnTo>
                <a:lnTo>
                  <a:pt x="4048" y="158"/>
                </a:lnTo>
                <a:lnTo>
                  <a:pt x="4050" y="156"/>
                </a:lnTo>
                <a:lnTo>
                  <a:pt x="4052" y="155"/>
                </a:lnTo>
                <a:lnTo>
                  <a:pt x="4054" y="154"/>
                </a:lnTo>
                <a:lnTo>
                  <a:pt x="4056" y="153"/>
                </a:lnTo>
                <a:lnTo>
                  <a:pt x="4059" y="152"/>
                </a:lnTo>
                <a:lnTo>
                  <a:pt x="4062" y="149"/>
                </a:lnTo>
                <a:lnTo>
                  <a:pt x="4065" y="148"/>
                </a:lnTo>
                <a:lnTo>
                  <a:pt x="4067" y="147"/>
                </a:lnTo>
                <a:lnTo>
                  <a:pt x="4071" y="145"/>
                </a:lnTo>
                <a:lnTo>
                  <a:pt x="4076" y="142"/>
                </a:lnTo>
                <a:lnTo>
                  <a:pt x="4078" y="141"/>
                </a:lnTo>
                <a:lnTo>
                  <a:pt x="4082" y="139"/>
                </a:lnTo>
                <a:lnTo>
                  <a:pt x="4084" y="138"/>
                </a:lnTo>
                <a:lnTo>
                  <a:pt x="4087" y="137"/>
                </a:lnTo>
                <a:lnTo>
                  <a:pt x="4088" y="137"/>
                </a:lnTo>
                <a:lnTo>
                  <a:pt x="4090" y="136"/>
                </a:lnTo>
                <a:lnTo>
                  <a:pt x="4094" y="134"/>
                </a:lnTo>
                <a:lnTo>
                  <a:pt x="4099" y="133"/>
                </a:lnTo>
                <a:lnTo>
                  <a:pt x="4119" y="126"/>
                </a:lnTo>
                <a:close/>
                <a:moveTo>
                  <a:pt x="2826" y="0"/>
                </a:moveTo>
                <a:lnTo>
                  <a:pt x="3035" y="0"/>
                </a:lnTo>
                <a:lnTo>
                  <a:pt x="3080" y="0"/>
                </a:lnTo>
                <a:lnTo>
                  <a:pt x="3092" y="0"/>
                </a:lnTo>
                <a:lnTo>
                  <a:pt x="3097" y="0"/>
                </a:lnTo>
                <a:lnTo>
                  <a:pt x="3100" y="0"/>
                </a:lnTo>
                <a:lnTo>
                  <a:pt x="3102" y="1"/>
                </a:lnTo>
                <a:lnTo>
                  <a:pt x="3111" y="1"/>
                </a:lnTo>
                <a:lnTo>
                  <a:pt x="3116" y="1"/>
                </a:lnTo>
                <a:lnTo>
                  <a:pt x="3122" y="3"/>
                </a:lnTo>
                <a:lnTo>
                  <a:pt x="3127" y="3"/>
                </a:lnTo>
                <a:lnTo>
                  <a:pt x="3129" y="4"/>
                </a:lnTo>
                <a:lnTo>
                  <a:pt x="3133" y="4"/>
                </a:lnTo>
                <a:lnTo>
                  <a:pt x="3137" y="4"/>
                </a:lnTo>
                <a:lnTo>
                  <a:pt x="3140" y="5"/>
                </a:lnTo>
                <a:lnTo>
                  <a:pt x="3143" y="5"/>
                </a:lnTo>
                <a:lnTo>
                  <a:pt x="3145" y="6"/>
                </a:lnTo>
                <a:lnTo>
                  <a:pt x="3147" y="6"/>
                </a:lnTo>
                <a:lnTo>
                  <a:pt x="3152" y="8"/>
                </a:lnTo>
                <a:lnTo>
                  <a:pt x="3157" y="9"/>
                </a:lnTo>
                <a:lnTo>
                  <a:pt x="3158" y="10"/>
                </a:lnTo>
                <a:lnTo>
                  <a:pt x="3161" y="10"/>
                </a:lnTo>
                <a:lnTo>
                  <a:pt x="3175" y="16"/>
                </a:lnTo>
                <a:lnTo>
                  <a:pt x="3183" y="19"/>
                </a:lnTo>
                <a:lnTo>
                  <a:pt x="3189" y="22"/>
                </a:lnTo>
                <a:lnTo>
                  <a:pt x="3191" y="23"/>
                </a:lnTo>
                <a:lnTo>
                  <a:pt x="3193" y="25"/>
                </a:lnTo>
                <a:lnTo>
                  <a:pt x="3196" y="26"/>
                </a:lnTo>
                <a:lnTo>
                  <a:pt x="3199" y="27"/>
                </a:lnTo>
                <a:lnTo>
                  <a:pt x="3201" y="28"/>
                </a:lnTo>
                <a:lnTo>
                  <a:pt x="3202" y="30"/>
                </a:lnTo>
                <a:lnTo>
                  <a:pt x="3204" y="31"/>
                </a:lnTo>
                <a:lnTo>
                  <a:pt x="3205" y="32"/>
                </a:lnTo>
                <a:lnTo>
                  <a:pt x="3208" y="33"/>
                </a:lnTo>
                <a:lnTo>
                  <a:pt x="3209" y="34"/>
                </a:lnTo>
                <a:lnTo>
                  <a:pt x="3210" y="36"/>
                </a:lnTo>
                <a:lnTo>
                  <a:pt x="3214" y="38"/>
                </a:lnTo>
                <a:lnTo>
                  <a:pt x="3216" y="42"/>
                </a:lnTo>
                <a:lnTo>
                  <a:pt x="3226" y="49"/>
                </a:lnTo>
                <a:lnTo>
                  <a:pt x="3232" y="55"/>
                </a:lnTo>
                <a:lnTo>
                  <a:pt x="3234" y="59"/>
                </a:lnTo>
                <a:lnTo>
                  <a:pt x="3237" y="61"/>
                </a:lnTo>
                <a:lnTo>
                  <a:pt x="3238" y="64"/>
                </a:lnTo>
                <a:lnTo>
                  <a:pt x="3239" y="65"/>
                </a:lnTo>
                <a:lnTo>
                  <a:pt x="3241" y="67"/>
                </a:lnTo>
                <a:lnTo>
                  <a:pt x="3242" y="69"/>
                </a:lnTo>
                <a:lnTo>
                  <a:pt x="3243" y="71"/>
                </a:lnTo>
                <a:lnTo>
                  <a:pt x="3244" y="73"/>
                </a:lnTo>
                <a:lnTo>
                  <a:pt x="3255" y="94"/>
                </a:lnTo>
                <a:lnTo>
                  <a:pt x="3256" y="98"/>
                </a:lnTo>
                <a:lnTo>
                  <a:pt x="3259" y="106"/>
                </a:lnTo>
                <a:lnTo>
                  <a:pt x="3262" y="115"/>
                </a:lnTo>
                <a:lnTo>
                  <a:pt x="3263" y="125"/>
                </a:lnTo>
                <a:lnTo>
                  <a:pt x="3266" y="134"/>
                </a:lnTo>
                <a:lnTo>
                  <a:pt x="3267" y="145"/>
                </a:lnTo>
                <a:lnTo>
                  <a:pt x="3267" y="155"/>
                </a:lnTo>
                <a:lnTo>
                  <a:pt x="3268" y="180"/>
                </a:lnTo>
                <a:lnTo>
                  <a:pt x="3267" y="213"/>
                </a:lnTo>
                <a:lnTo>
                  <a:pt x="3267" y="219"/>
                </a:lnTo>
                <a:lnTo>
                  <a:pt x="3266" y="224"/>
                </a:lnTo>
                <a:lnTo>
                  <a:pt x="3266" y="227"/>
                </a:lnTo>
                <a:lnTo>
                  <a:pt x="3263" y="237"/>
                </a:lnTo>
                <a:lnTo>
                  <a:pt x="3262" y="243"/>
                </a:lnTo>
                <a:lnTo>
                  <a:pt x="3262" y="246"/>
                </a:lnTo>
                <a:lnTo>
                  <a:pt x="3261" y="248"/>
                </a:lnTo>
                <a:lnTo>
                  <a:pt x="3261" y="250"/>
                </a:lnTo>
                <a:lnTo>
                  <a:pt x="3260" y="253"/>
                </a:lnTo>
                <a:lnTo>
                  <a:pt x="3260" y="254"/>
                </a:lnTo>
                <a:lnTo>
                  <a:pt x="3260" y="257"/>
                </a:lnTo>
                <a:lnTo>
                  <a:pt x="3259" y="258"/>
                </a:lnTo>
                <a:lnTo>
                  <a:pt x="3259" y="260"/>
                </a:lnTo>
                <a:lnTo>
                  <a:pt x="3256" y="266"/>
                </a:lnTo>
                <a:lnTo>
                  <a:pt x="3255" y="270"/>
                </a:lnTo>
                <a:lnTo>
                  <a:pt x="3254" y="272"/>
                </a:lnTo>
                <a:lnTo>
                  <a:pt x="3253" y="275"/>
                </a:lnTo>
                <a:lnTo>
                  <a:pt x="3251" y="277"/>
                </a:lnTo>
                <a:lnTo>
                  <a:pt x="3251" y="280"/>
                </a:lnTo>
                <a:lnTo>
                  <a:pt x="3249" y="282"/>
                </a:lnTo>
                <a:lnTo>
                  <a:pt x="3248" y="285"/>
                </a:lnTo>
                <a:lnTo>
                  <a:pt x="3247" y="287"/>
                </a:lnTo>
                <a:lnTo>
                  <a:pt x="3245" y="289"/>
                </a:lnTo>
                <a:lnTo>
                  <a:pt x="3245" y="292"/>
                </a:lnTo>
                <a:lnTo>
                  <a:pt x="3243" y="294"/>
                </a:lnTo>
                <a:lnTo>
                  <a:pt x="3243" y="297"/>
                </a:lnTo>
                <a:lnTo>
                  <a:pt x="3241" y="299"/>
                </a:lnTo>
                <a:lnTo>
                  <a:pt x="3239" y="300"/>
                </a:lnTo>
                <a:lnTo>
                  <a:pt x="3238" y="303"/>
                </a:lnTo>
                <a:lnTo>
                  <a:pt x="3237" y="304"/>
                </a:lnTo>
                <a:lnTo>
                  <a:pt x="3236" y="305"/>
                </a:lnTo>
                <a:lnTo>
                  <a:pt x="3234" y="308"/>
                </a:lnTo>
                <a:lnTo>
                  <a:pt x="3233" y="309"/>
                </a:lnTo>
                <a:lnTo>
                  <a:pt x="3232" y="311"/>
                </a:lnTo>
                <a:lnTo>
                  <a:pt x="3230" y="313"/>
                </a:lnTo>
                <a:lnTo>
                  <a:pt x="3226" y="318"/>
                </a:lnTo>
                <a:lnTo>
                  <a:pt x="3224" y="320"/>
                </a:lnTo>
                <a:lnTo>
                  <a:pt x="3220" y="325"/>
                </a:lnTo>
                <a:lnTo>
                  <a:pt x="3215" y="329"/>
                </a:lnTo>
                <a:lnTo>
                  <a:pt x="3214" y="330"/>
                </a:lnTo>
                <a:lnTo>
                  <a:pt x="3213" y="331"/>
                </a:lnTo>
                <a:lnTo>
                  <a:pt x="3210" y="333"/>
                </a:lnTo>
                <a:lnTo>
                  <a:pt x="3208" y="333"/>
                </a:lnTo>
                <a:lnTo>
                  <a:pt x="3207" y="335"/>
                </a:lnTo>
                <a:lnTo>
                  <a:pt x="3204" y="336"/>
                </a:lnTo>
                <a:lnTo>
                  <a:pt x="3202" y="338"/>
                </a:lnTo>
                <a:lnTo>
                  <a:pt x="3201" y="339"/>
                </a:lnTo>
                <a:lnTo>
                  <a:pt x="3198" y="341"/>
                </a:lnTo>
                <a:lnTo>
                  <a:pt x="3196" y="341"/>
                </a:lnTo>
                <a:lnTo>
                  <a:pt x="3193" y="342"/>
                </a:lnTo>
                <a:lnTo>
                  <a:pt x="3191" y="343"/>
                </a:lnTo>
                <a:lnTo>
                  <a:pt x="3187" y="346"/>
                </a:lnTo>
                <a:lnTo>
                  <a:pt x="3186" y="346"/>
                </a:lnTo>
                <a:lnTo>
                  <a:pt x="3184" y="347"/>
                </a:lnTo>
                <a:lnTo>
                  <a:pt x="3180" y="348"/>
                </a:lnTo>
                <a:lnTo>
                  <a:pt x="3179" y="349"/>
                </a:lnTo>
                <a:lnTo>
                  <a:pt x="3176" y="349"/>
                </a:lnTo>
                <a:lnTo>
                  <a:pt x="3175" y="350"/>
                </a:lnTo>
                <a:lnTo>
                  <a:pt x="3173" y="350"/>
                </a:lnTo>
                <a:lnTo>
                  <a:pt x="3172" y="352"/>
                </a:lnTo>
                <a:lnTo>
                  <a:pt x="3169" y="352"/>
                </a:lnTo>
                <a:lnTo>
                  <a:pt x="3166" y="353"/>
                </a:lnTo>
                <a:lnTo>
                  <a:pt x="3163" y="353"/>
                </a:lnTo>
                <a:lnTo>
                  <a:pt x="3151" y="355"/>
                </a:lnTo>
                <a:lnTo>
                  <a:pt x="3166" y="357"/>
                </a:lnTo>
                <a:lnTo>
                  <a:pt x="3178" y="360"/>
                </a:lnTo>
                <a:lnTo>
                  <a:pt x="3184" y="361"/>
                </a:lnTo>
                <a:lnTo>
                  <a:pt x="3189" y="364"/>
                </a:lnTo>
                <a:lnTo>
                  <a:pt x="3192" y="365"/>
                </a:lnTo>
                <a:lnTo>
                  <a:pt x="3195" y="366"/>
                </a:lnTo>
                <a:lnTo>
                  <a:pt x="3198" y="368"/>
                </a:lnTo>
                <a:lnTo>
                  <a:pt x="3201" y="369"/>
                </a:lnTo>
                <a:lnTo>
                  <a:pt x="3203" y="370"/>
                </a:lnTo>
                <a:lnTo>
                  <a:pt x="3205" y="371"/>
                </a:lnTo>
                <a:lnTo>
                  <a:pt x="3208" y="372"/>
                </a:lnTo>
                <a:lnTo>
                  <a:pt x="3210" y="374"/>
                </a:lnTo>
                <a:lnTo>
                  <a:pt x="3213" y="375"/>
                </a:lnTo>
                <a:lnTo>
                  <a:pt x="3215" y="377"/>
                </a:lnTo>
                <a:lnTo>
                  <a:pt x="3216" y="379"/>
                </a:lnTo>
                <a:lnTo>
                  <a:pt x="3219" y="380"/>
                </a:lnTo>
                <a:lnTo>
                  <a:pt x="3220" y="381"/>
                </a:lnTo>
                <a:lnTo>
                  <a:pt x="3222" y="383"/>
                </a:lnTo>
                <a:lnTo>
                  <a:pt x="3225" y="385"/>
                </a:lnTo>
                <a:lnTo>
                  <a:pt x="3228" y="387"/>
                </a:lnTo>
                <a:lnTo>
                  <a:pt x="3232" y="392"/>
                </a:lnTo>
                <a:lnTo>
                  <a:pt x="3236" y="394"/>
                </a:lnTo>
                <a:lnTo>
                  <a:pt x="3242" y="399"/>
                </a:lnTo>
                <a:lnTo>
                  <a:pt x="3245" y="404"/>
                </a:lnTo>
                <a:lnTo>
                  <a:pt x="3249" y="408"/>
                </a:lnTo>
                <a:lnTo>
                  <a:pt x="3251" y="411"/>
                </a:lnTo>
                <a:lnTo>
                  <a:pt x="3253" y="414"/>
                </a:lnTo>
                <a:lnTo>
                  <a:pt x="3255" y="415"/>
                </a:lnTo>
                <a:lnTo>
                  <a:pt x="3256" y="418"/>
                </a:lnTo>
                <a:lnTo>
                  <a:pt x="3257" y="419"/>
                </a:lnTo>
                <a:lnTo>
                  <a:pt x="3259" y="421"/>
                </a:lnTo>
                <a:lnTo>
                  <a:pt x="3260" y="422"/>
                </a:lnTo>
                <a:lnTo>
                  <a:pt x="3260" y="425"/>
                </a:lnTo>
                <a:lnTo>
                  <a:pt x="3261" y="427"/>
                </a:lnTo>
                <a:lnTo>
                  <a:pt x="3262" y="430"/>
                </a:lnTo>
                <a:lnTo>
                  <a:pt x="3265" y="433"/>
                </a:lnTo>
                <a:lnTo>
                  <a:pt x="3266" y="436"/>
                </a:lnTo>
                <a:lnTo>
                  <a:pt x="3267" y="438"/>
                </a:lnTo>
                <a:lnTo>
                  <a:pt x="3268" y="441"/>
                </a:lnTo>
                <a:lnTo>
                  <a:pt x="3271" y="444"/>
                </a:lnTo>
                <a:lnTo>
                  <a:pt x="3272" y="448"/>
                </a:lnTo>
                <a:lnTo>
                  <a:pt x="3273" y="451"/>
                </a:lnTo>
                <a:lnTo>
                  <a:pt x="3274" y="452"/>
                </a:lnTo>
                <a:lnTo>
                  <a:pt x="3274" y="454"/>
                </a:lnTo>
                <a:lnTo>
                  <a:pt x="3276" y="458"/>
                </a:lnTo>
                <a:lnTo>
                  <a:pt x="3278" y="463"/>
                </a:lnTo>
                <a:lnTo>
                  <a:pt x="3280" y="471"/>
                </a:lnTo>
                <a:lnTo>
                  <a:pt x="3282" y="473"/>
                </a:lnTo>
                <a:lnTo>
                  <a:pt x="3282" y="475"/>
                </a:lnTo>
                <a:lnTo>
                  <a:pt x="3283" y="479"/>
                </a:lnTo>
                <a:lnTo>
                  <a:pt x="3284" y="481"/>
                </a:lnTo>
                <a:lnTo>
                  <a:pt x="3288" y="497"/>
                </a:lnTo>
                <a:lnTo>
                  <a:pt x="3289" y="508"/>
                </a:lnTo>
                <a:lnTo>
                  <a:pt x="3289" y="513"/>
                </a:lnTo>
                <a:lnTo>
                  <a:pt x="3290" y="519"/>
                </a:lnTo>
                <a:lnTo>
                  <a:pt x="3290" y="526"/>
                </a:lnTo>
                <a:lnTo>
                  <a:pt x="3291" y="532"/>
                </a:lnTo>
                <a:lnTo>
                  <a:pt x="3291" y="538"/>
                </a:lnTo>
                <a:lnTo>
                  <a:pt x="3291" y="560"/>
                </a:lnTo>
                <a:lnTo>
                  <a:pt x="3291" y="587"/>
                </a:lnTo>
                <a:lnTo>
                  <a:pt x="3291" y="593"/>
                </a:lnTo>
                <a:lnTo>
                  <a:pt x="3290" y="601"/>
                </a:lnTo>
                <a:lnTo>
                  <a:pt x="3290" y="608"/>
                </a:lnTo>
                <a:lnTo>
                  <a:pt x="3289" y="624"/>
                </a:lnTo>
                <a:lnTo>
                  <a:pt x="3286" y="634"/>
                </a:lnTo>
                <a:lnTo>
                  <a:pt x="3286" y="636"/>
                </a:lnTo>
                <a:lnTo>
                  <a:pt x="3286" y="640"/>
                </a:lnTo>
                <a:lnTo>
                  <a:pt x="3285" y="642"/>
                </a:lnTo>
                <a:lnTo>
                  <a:pt x="3285" y="645"/>
                </a:lnTo>
                <a:lnTo>
                  <a:pt x="3284" y="647"/>
                </a:lnTo>
                <a:lnTo>
                  <a:pt x="3284" y="648"/>
                </a:lnTo>
                <a:lnTo>
                  <a:pt x="3283" y="651"/>
                </a:lnTo>
                <a:lnTo>
                  <a:pt x="3283" y="653"/>
                </a:lnTo>
                <a:lnTo>
                  <a:pt x="3282" y="656"/>
                </a:lnTo>
                <a:lnTo>
                  <a:pt x="3274" y="676"/>
                </a:lnTo>
                <a:lnTo>
                  <a:pt x="3270" y="685"/>
                </a:lnTo>
                <a:lnTo>
                  <a:pt x="3265" y="695"/>
                </a:lnTo>
                <a:lnTo>
                  <a:pt x="3263" y="698"/>
                </a:lnTo>
                <a:lnTo>
                  <a:pt x="3261" y="702"/>
                </a:lnTo>
                <a:lnTo>
                  <a:pt x="3260" y="704"/>
                </a:lnTo>
                <a:lnTo>
                  <a:pt x="3259" y="707"/>
                </a:lnTo>
                <a:lnTo>
                  <a:pt x="3257" y="708"/>
                </a:lnTo>
                <a:lnTo>
                  <a:pt x="3256" y="710"/>
                </a:lnTo>
                <a:lnTo>
                  <a:pt x="3255" y="712"/>
                </a:lnTo>
                <a:lnTo>
                  <a:pt x="3254" y="713"/>
                </a:lnTo>
                <a:lnTo>
                  <a:pt x="3251" y="715"/>
                </a:lnTo>
                <a:lnTo>
                  <a:pt x="3250" y="718"/>
                </a:lnTo>
                <a:lnTo>
                  <a:pt x="3248" y="721"/>
                </a:lnTo>
                <a:lnTo>
                  <a:pt x="3245" y="723"/>
                </a:lnTo>
                <a:lnTo>
                  <a:pt x="3245" y="725"/>
                </a:lnTo>
                <a:lnTo>
                  <a:pt x="3242" y="729"/>
                </a:lnTo>
                <a:lnTo>
                  <a:pt x="3238" y="732"/>
                </a:lnTo>
                <a:lnTo>
                  <a:pt x="3228" y="743"/>
                </a:lnTo>
                <a:lnTo>
                  <a:pt x="3224" y="747"/>
                </a:lnTo>
                <a:lnTo>
                  <a:pt x="3222" y="748"/>
                </a:lnTo>
                <a:lnTo>
                  <a:pt x="3220" y="750"/>
                </a:lnTo>
                <a:lnTo>
                  <a:pt x="3218" y="751"/>
                </a:lnTo>
                <a:lnTo>
                  <a:pt x="3216" y="753"/>
                </a:lnTo>
                <a:lnTo>
                  <a:pt x="3214" y="754"/>
                </a:lnTo>
                <a:lnTo>
                  <a:pt x="3212" y="757"/>
                </a:lnTo>
                <a:lnTo>
                  <a:pt x="3209" y="758"/>
                </a:lnTo>
                <a:lnTo>
                  <a:pt x="3208" y="759"/>
                </a:lnTo>
                <a:lnTo>
                  <a:pt x="3205" y="761"/>
                </a:lnTo>
                <a:lnTo>
                  <a:pt x="3204" y="762"/>
                </a:lnTo>
                <a:lnTo>
                  <a:pt x="3202" y="762"/>
                </a:lnTo>
                <a:lnTo>
                  <a:pt x="3201" y="763"/>
                </a:lnTo>
                <a:lnTo>
                  <a:pt x="3198" y="765"/>
                </a:lnTo>
                <a:lnTo>
                  <a:pt x="3195" y="765"/>
                </a:lnTo>
                <a:lnTo>
                  <a:pt x="3193" y="767"/>
                </a:lnTo>
                <a:lnTo>
                  <a:pt x="3191" y="768"/>
                </a:lnTo>
                <a:lnTo>
                  <a:pt x="3189" y="769"/>
                </a:lnTo>
                <a:lnTo>
                  <a:pt x="3186" y="770"/>
                </a:lnTo>
                <a:lnTo>
                  <a:pt x="3184" y="772"/>
                </a:lnTo>
                <a:lnTo>
                  <a:pt x="3180" y="774"/>
                </a:lnTo>
                <a:lnTo>
                  <a:pt x="3179" y="774"/>
                </a:lnTo>
                <a:lnTo>
                  <a:pt x="3176" y="775"/>
                </a:lnTo>
                <a:lnTo>
                  <a:pt x="3174" y="776"/>
                </a:lnTo>
                <a:lnTo>
                  <a:pt x="3172" y="778"/>
                </a:lnTo>
                <a:lnTo>
                  <a:pt x="3151" y="785"/>
                </a:lnTo>
                <a:lnTo>
                  <a:pt x="3146" y="785"/>
                </a:lnTo>
                <a:lnTo>
                  <a:pt x="3144" y="786"/>
                </a:lnTo>
                <a:lnTo>
                  <a:pt x="3143" y="786"/>
                </a:lnTo>
                <a:lnTo>
                  <a:pt x="3140" y="787"/>
                </a:lnTo>
                <a:lnTo>
                  <a:pt x="3134" y="789"/>
                </a:lnTo>
                <a:lnTo>
                  <a:pt x="3131" y="789"/>
                </a:lnTo>
                <a:lnTo>
                  <a:pt x="3128" y="790"/>
                </a:lnTo>
                <a:lnTo>
                  <a:pt x="3124" y="790"/>
                </a:lnTo>
                <a:lnTo>
                  <a:pt x="3121" y="791"/>
                </a:lnTo>
                <a:lnTo>
                  <a:pt x="3116" y="791"/>
                </a:lnTo>
                <a:lnTo>
                  <a:pt x="3111" y="792"/>
                </a:lnTo>
                <a:lnTo>
                  <a:pt x="3105" y="792"/>
                </a:lnTo>
                <a:lnTo>
                  <a:pt x="3099" y="793"/>
                </a:lnTo>
                <a:lnTo>
                  <a:pt x="3093" y="793"/>
                </a:lnTo>
                <a:lnTo>
                  <a:pt x="3088" y="793"/>
                </a:lnTo>
                <a:lnTo>
                  <a:pt x="3082" y="793"/>
                </a:lnTo>
                <a:lnTo>
                  <a:pt x="3071" y="793"/>
                </a:lnTo>
                <a:lnTo>
                  <a:pt x="3029" y="793"/>
                </a:lnTo>
                <a:lnTo>
                  <a:pt x="2826" y="793"/>
                </a:lnTo>
                <a:lnTo>
                  <a:pt x="2826" y="0"/>
                </a:lnTo>
                <a:close/>
                <a:moveTo>
                  <a:pt x="2491" y="0"/>
                </a:moveTo>
                <a:lnTo>
                  <a:pt x="2685" y="0"/>
                </a:lnTo>
                <a:lnTo>
                  <a:pt x="2685" y="793"/>
                </a:lnTo>
                <a:lnTo>
                  <a:pt x="2681" y="793"/>
                </a:lnTo>
                <a:lnTo>
                  <a:pt x="2676" y="793"/>
                </a:lnTo>
                <a:lnTo>
                  <a:pt x="2666" y="793"/>
                </a:lnTo>
                <a:lnTo>
                  <a:pt x="2628" y="793"/>
                </a:lnTo>
                <a:lnTo>
                  <a:pt x="2498" y="793"/>
                </a:lnTo>
                <a:lnTo>
                  <a:pt x="2496" y="786"/>
                </a:lnTo>
                <a:lnTo>
                  <a:pt x="2495" y="781"/>
                </a:lnTo>
                <a:lnTo>
                  <a:pt x="2495" y="780"/>
                </a:lnTo>
                <a:lnTo>
                  <a:pt x="2494" y="778"/>
                </a:lnTo>
                <a:lnTo>
                  <a:pt x="2494" y="775"/>
                </a:lnTo>
                <a:lnTo>
                  <a:pt x="2492" y="770"/>
                </a:lnTo>
                <a:lnTo>
                  <a:pt x="2491" y="768"/>
                </a:lnTo>
                <a:lnTo>
                  <a:pt x="2491" y="765"/>
                </a:lnTo>
                <a:lnTo>
                  <a:pt x="2491" y="764"/>
                </a:lnTo>
                <a:lnTo>
                  <a:pt x="2490" y="761"/>
                </a:lnTo>
                <a:lnTo>
                  <a:pt x="2485" y="763"/>
                </a:lnTo>
                <a:lnTo>
                  <a:pt x="2484" y="764"/>
                </a:lnTo>
                <a:lnTo>
                  <a:pt x="2483" y="765"/>
                </a:lnTo>
                <a:lnTo>
                  <a:pt x="2480" y="767"/>
                </a:lnTo>
                <a:lnTo>
                  <a:pt x="2479" y="767"/>
                </a:lnTo>
                <a:lnTo>
                  <a:pt x="2477" y="769"/>
                </a:lnTo>
                <a:lnTo>
                  <a:pt x="2475" y="770"/>
                </a:lnTo>
                <a:lnTo>
                  <a:pt x="2474" y="772"/>
                </a:lnTo>
                <a:lnTo>
                  <a:pt x="2472" y="772"/>
                </a:lnTo>
                <a:lnTo>
                  <a:pt x="2468" y="774"/>
                </a:lnTo>
                <a:lnTo>
                  <a:pt x="2465" y="776"/>
                </a:lnTo>
                <a:lnTo>
                  <a:pt x="2462" y="778"/>
                </a:lnTo>
                <a:lnTo>
                  <a:pt x="2461" y="779"/>
                </a:lnTo>
                <a:lnTo>
                  <a:pt x="2459" y="780"/>
                </a:lnTo>
                <a:lnTo>
                  <a:pt x="2455" y="781"/>
                </a:lnTo>
                <a:lnTo>
                  <a:pt x="2452" y="782"/>
                </a:lnTo>
                <a:lnTo>
                  <a:pt x="2449" y="784"/>
                </a:lnTo>
                <a:lnTo>
                  <a:pt x="2448" y="785"/>
                </a:lnTo>
                <a:lnTo>
                  <a:pt x="2443" y="787"/>
                </a:lnTo>
                <a:lnTo>
                  <a:pt x="2442" y="787"/>
                </a:lnTo>
                <a:lnTo>
                  <a:pt x="2438" y="789"/>
                </a:lnTo>
                <a:lnTo>
                  <a:pt x="2436" y="790"/>
                </a:lnTo>
                <a:lnTo>
                  <a:pt x="2433" y="791"/>
                </a:lnTo>
                <a:lnTo>
                  <a:pt x="2428" y="793"/>
                </a:lnTo>
                <a:lnTo>
                  <a:pt x="2426" y="793"/>
                </a:lnTo>
                <a:lnTo>
                  <a:pt x="2425" y="795"/>
                </a:lnTo>
                <a:lnTo>
                  <a:pt x="2422" y="795"/>
                </a:lnTo>
                <a:lnTo>
                  <a:pt x="2421" y="795"/>
                </a:lnTo>
                <a:lnTo>
                  <a:pt x="2419" y="796"/>
                </a:lnTo>
                <a:lnTo>
                  <a:pt x="2417" y="796"/>
                </a:lnTo>
                <a:lnTo>
                  <a:pt x="2415" y="797"/>
                </a:lnTo>
                <a:lnTo>
                  <a:pt x="2413" y="797"/>
                </a:lnTo>
                <a:lnTo>
                  <a:pt x="2410" y="798"/>
                </a:lnTo>
                <a:lnTo>
                  <a:pt x="2408" y="798"/>
                </a:lnTo>
                <a:lnTo>
                  <a:pt x="2405" y="800"/>
                </a:lnTo>
                <a:lnTo>
                  <a:pt x="2403" y="800"/>
                </a:lnTo>
                <a:lnTo>
                  <a:pt x="2393" y="802"/>
                </a:lnTo>
                <a:lnTo>
                  <a:pt x="2382" y="803"/>
                </a:lnTo>
                <a:lnTo>
                  <a:pt x="2378" y="803"/>
                </a:lnTo>
                <a:lnTo>
                  <a:pt x="2370" y="804"/>
                </a:lnTo>
                <a:lnTo>
                  <a:pt x="2364" y="803"/>
                </a:lnTo>
                <a:lnTo>
                  <a:pt x="2359" y="803"/>
                </a:lnTo>
                <a:lnTo>
                  <a:pt x="2352" y="803"/>
                </a:lnTo>
                <a:lnTo>
                  <a:pt x="2334" y="800"/>
                </a:lnTo>
                <a:lnTo>
                  <a:pt x="2330" y="798"/>
                </a:lnTo>
                <a:lnTo>
                  <a:pt x="2326" y="797"/>
                </a:lnTo>
                <a:lnTo>
                  <a:pt x="2324" y="797"/>
                </a:lnTo>
                <a:lnTo>
                  <a:pt x="2322" y="796"/>
                </a:lnTo>
                <a:lnTo>
                  <a:pt x="2321" y="796"/>
                </a:lnTo>
                <a:lnTo>
                  <a:pt x="2317" y="795"/>
                </a:lnTo>
                <a:lnTo>
                  <a:pt x="2315" y="793"/>
                </a:lnTo>
                <a:lnTo>
                  <a:pt x="2311" y="792"/>
                </a:lnTo>
                <a:lnTo>
                  <a:pt x="2309" y="791"/>
                </a:lnTo>
                <a:lnTo>
                  <a:pt x="2306" y="790"/>
                </a:lnTo>
                <a:lnTo>
                  <a:pt x="2304" y="789"/>
                </a:lnTo>
                <a:lnTo>
                  <a:pt x="2301" y="786"/>
                </a:lnTo>
                <a:lnTo>
                  <a:pt x="2300" y="785"/>
                </a:lnTo>
                <a:lnTo>
                  <a:pt x="2298" y="784"/>
                </a:lnTo>
                <a:lnTo>
                  <a:pt x="2297" y="782"/>
                </a:lnTo>
                <a:lnTo>
                  <a:pt x="2295" y="781"/>
                </a:lnTo>
                <a:lnTo>
                  <a:pt x="2292" y="779"/>
                </a:lnTo>
                <a:lnTo>
                  <a:pt x="2287" y="774"/>
                </a:lnTo>
                <a:lnTo>
                  <a:pt x="2286" y="773"/>
                </a:lnTo>
                <a:lnTo>
                  <a:pt x="2282" y="770"/>
                </a:lnTo>
                <a:lnTo>
                  <a:pt x="2277" y="765"/>
                </a:lnTo>
                <a:lnTo>
                  <a:pt x="2275" y="763"/>
                </a:lnTo>
                <a:lnTo>
                  <a:pt x="2274" y="759"/>
                </a:lnTo>
                <a:lnTo>
                  <a:pt x="2272" y="758"/>
                </a:lnTo>
                <a:lnTo>
                  <a:pt x="2271" y="756"/>
                </a:lnTo>
                <a:lnTo>
                  <a:pt x="2270" y="754"/>
                </a:lnTo>
                <a:lnTo>
                  <a:pt x="2269" y="752"/>
                </a:lnTo>
                <a:lnTo>
                  <a:pt x="2268" y="751"/>
                </a:lnTo>
                <a:lnTo>
                  <a:pt x="2266" y="748"/>
                </a:lnTo>
                <a:lnTo>
                  <a:pt x="2265" y="746"/>
                </a:lnTo>
                <a:lnTo>
                  <a:pt x="2264" y="743"/>
                </a:lnTo>
                <a:lnTo>
                  <a:pt x="2263" y="741"/>
                </a:lnTo>
                <a:lnTo>
                  <a:pt x="2261" y="739"/>
                </a:lnTo>
                <a:lnTo>
                  <a:pt x="2260" y="736"/>
                </a:lnTo>
                <a:lnTo>
                  <a:pt x="2259" y="734"/>
                </a:lnTo>
                <a:lnTo>
                  <a:pt x="2258" y="730"/>
                </a:lnTo>
                <a:lnTo>
                  <a:pt x="2257" y="728"/>
                </a:lnTo>
                <a:lnTo>
                  <a:pt x="2254" y="723"/>
                </a:lnTo>
                <a:lnTo>
                  <a:pt x="2254" y="721"/>
                </a:lnTo>
                <a:lnTo>
                  <a:pt x="2253" y="719"/>
                </a:lnTo>
                <a:lnTo>
                  <a:pt x="2252" y="717"/>
                </a:lnTo>
                <a:lnTo>
                  <a:pt x="2252" y="715"/>
                </a:lnTo>
                <a:lnTo>
                  <a:pt x="2251" y="713"/>
                </a:lnTo>
                <a:lnTo>
                  <a:pt x="2251" y="712"/>
                </a:lnTo>
                <a:lnTo>
                  <a:pt x="2249" y="709"/>
                </a:lnTo>
                <a:lnTo>
                  <a:pt x="2249" y="708"/>
                </a:lnTo>
                <a:lnTo>
                  <a:pt x="2248" y="707"/>
                </a:lnTo>
                <a:lnTo>
                  <a:pt x="2248" y="704"/>
                </a:lnTo>
                <a:lnTo>
                  <a:pt x="2247" y="702"/>
                </a:lnTo>
                <a:lnTo>
                  <a:pt x="2247" y="700"/>
                </a:lnTo>
                <a:lnTo>
                  <a:pt x="2246" y="698"/>
                </a:lnTo>
                <a:lnTo>
                  <a:pt x="2246" y="696"/>
                </a:lnTo>
                <a:lnTo>
                  <a:pt x="2245" y="693"/>
                </a:lnTo>
                <a:lnTo>
                  <a:pt x="2245" y="691"/>
                </a:lnTo>
                <a:lnTo>
                  <a:pt x="2245" y="689"/>
                </a:lnTo>
                <a:lnTo>
                  <a:pt x="2243" y="686"/>
                </a:lnTo>
                <a:lnTo>
                  <a:pt x="2243" y="684"/>
                </a:lnTo>
                <a:lnTo>
                  <a:pt x="2242" y="681"/>
                </a:lnTo>
                <a:lnTo>
                  <a:pt x="2242" y="678"/>
                </a:lnTo>
                <a:lnTo>
                  <a:pt x="2241" y="675"/>
                </a:lnTo>
                <a:lnTo>
                  <a:pt x="2239" y="665"/>
                </a:lnTo>
                <a:lnTo>
                  <a:pt x="2237" y="649"/>
                </a:lnTo>
                <a:lnTo>
                  <a:pt x="2236" y="646"/>
                </a:lnTo>
                <a:lnTo>
                  <a:pt x="2236" y="641"/>
                </a:lnTo>
                <a:lnTo>
                  <a:pt x="2235" y="636"/>
                </a:lnTo>
                <a:lnTo>
                  <a:pt x="2235" y="630"/>
                </a:lnTo>
                <a:lnTo>
                  <a:pt x="2234" y="624"/>
                </a:lnTo>
                <a:lnTo>
                  <a:pt x="2234" y="618"/>
                </a:lnTo>
                <a:lnTo>
                  <a:pt x="2232" y="609"/>
                </a:lnTo>
                <a:lnTo>
                  <a:pt x="2231" y="588"/>
                </a:lnTo>
                <a:lnTo>
                  <a:pt x="2231" y="569"/>
                </a:lnTo>
                <a:lnTo>
                  <a:pt x="2230" y="540"/>
                </a:lnTo>
                <a:lnTo>
                  <a:pt x="2230" y="440"/>
                </a:lnTo>
                <a:lnTo>
                  <a:pt x="2230" y="393"/>
                </a:lnTo>
                <a:lnTo>
                  <a:pt x="2230" y="381"/>
                </a:lnTo>
                <a:lnTo>
                  <a:pt x="2230" y="376"/>
                </a:lnTo>
                <a:lnTo>
                  <a:pt x="2231" y="372"/>
                </a:lnTo>
                <a:lnTo>
                  <a:pt x="2231" y="370"/>
                </a:lnTo>
                <a:lnTo>
                  <a:pt x="2231" y="358"/>
                </a:lnTo>
                <a:lnTo>
                  <a:pt x="2231" y="338"/>
                </a:lnTo>
                <a:lnTo>
                  <a:pt x="2232" y="327"/>
                </a:lnTo>
                <a:lnTo>
                  <a:pt x="2232" y="320"/>
                </a:lnTo>
                <a:lnTo>
                  <a:pt x="2234" y="313"/>
                </a:lnTo>
                <a:lnTo>
                  <a:pt x="2234" y="307"/>
                </a:lnTo>
                <a:lnTo>
                  <a:pt x="2235" y="302"/>
                </a:lnTo>
                <a:lnTo>
                  <a:pt x="2236" y="296"/>
                </a:lnTo>
                <a:lnTo>
                  <a:pt x="2236" y="291"/>
                </a:lnTo>
                <a:lnTo>
                  <a:pt x="2237" y="286"/>
                </a:lnTo>
                <a:lnTo>
                  <a:pt x="2237" y="277"/>
                </a:lnTo>
                <a:lnTo>
                  <a:pt x="2240" y="265"/>
                </a:lnTo>
                <a:lnTo>
                  <a:pt x="2241" y="259"/>
                </a:lnTo>
                <a:lnTo>
                  <a:pt x="2242" y="254"/>
                </a:lnTo>
                <a:lnTo>
                  <a:pt x="2243" y="248"/>
                </a:lnTo>
                <a:lnTo>
                  <a:pt x="2245" y="238"/>
                </a:lnTo>
                <a:lnTo>
                  <a:pt x="2247" y="232"/>
                </a:lnTo>
                <a:lnTo>
                  <a:pt x="2248" y="227"/>
                </a:lnTo>
                <a:lnTo>
                  <a:pt x="2248" y="226"/>
                </a:lnTo>
                <a:lnTo>
                  <a:pt x="2249" y="224"/>
                </a:lnTo>
                <a:lnTo>
                  <a:pt x="2249" y="222"/>
                </a:lnTo>
                <a:lnTo>
                  <a:pt x="2251" y="221"/>
                </a:lnTo>
                <a:lnTo>
                  <a:pt x="2251" y="219"/>
                </a:lnTo>
                <a:lnTo>
                  <a:pt x="2252" y="217"/>
                </a:lnTo>
                <a:lnTo>
                  <a:pt x="2252" y="215"/>
                </a:lnTo>
                <a:lnTo>
                  <a:pt x="2253" y="214"/>
                </a:lnTo>
                <a:lnTo>
                  <a:pt x="2253" y="211"/>
                </a:lnTo>
                <a:lnTo>
                  <a:pt x="2254" y="209"/>
                </a:lnTo>
                <a:lnTo>
                  <a:pt x="2255" y="206"/>
                </a:lnTo>
                <a:lnTo>
                  <a:pt x="2257" y="203"/>
                </a:lnTo>
                <a:lnTo>
                  <a:pt x="2258" y="200"/>
                </a:lnTo>
                <a:lnTo>
                  <a:pt x="2259" y="198"/>
                </a:lnTo>
                <a:lnTo>
                  <a:pt x="2260" y="194"/>
                </a:lnTo>
                <a:lnTo>
                  <a:pt x="2263" y="189"/>
                </a:lnTo>
                <a:lnTo>
                  <a:pt x="2265" y="186"/>
                </a:lnTo>
                <a:lnTo>
                  <a:pt x="2268" y="182"/>
                </a:lnTo>
                <a:lnTo>
                  <a:pt x="2269" y="181"/>
                </a:lnTo>
                <a:lnTo>
                  <a:pt x="2270" y="180"/>
                </a:lnTo>
                <a:lnTo>
                  <a:pt x="2271" y="177"/>
                </a:lnTo>
                <a:lnTo>
                  <a:pt x="2272" y="176"/>
                </a:lnTo>
                <a:lnTo>
                  <a:pt x="2274" y="174"/>
                </a:lnTo>
                <a:lnTo>
                  <a:pt x="2275" y="172"/>
                </a:lnTo>
                <a:lnTo>
                  <a:pt x="2277" y="170"/>
                </a:lnTo>
                <a:lnTo>
                  <a:pt x="2281" y="165"/>
                </a:lnTo>
                <a:lnTo>
                  <a:pt x="2286" y="160"/>
                </a:lnTo>
                <a:lnTo>
                  <a:pt x="2288" y="158"/>
                </a:lnTo>
                <a:lnTo>
                  <a:pt x="2292" y="154"/>
                </a:lnTo>
                <a:lnTo>
                  <a:pt x="2293" y="153"/>
                </a:lnTo>
                <a:lnTo>
                  <a:pt x="2294" y="152"/>
                </a:lnTo>
                <a:lnTo>
                  <a:pt x="2297" y="150"/>
                </a:lnTo>
                <a:lnTo>
                  <a:pt x="2299" y="149"/>
                </a:lnTo>
                <a:lnTo>
                  <a:pt x="2300" y="148"/>
                </a:lnTo>
                <a:lnTo>
                  <a:pt x="2303" y="147"/>
                </a:lnTo>
                <a:lnTo>
                  <a:pt x="2304" y="145"/>
                </a:lnTo>
                <a:lnTo>
                  <a:pt x="2309" y="143"/>
                </a:lnTo>
                <a:lnTo>
                  <a:pt x="2311" y="142"/>
                </a:lnTo>
                <a:lnTo>
                  <a:pt x="2316" y="139"/>
                </a:lnTo>
                <a:lnTo>
                  <a:pt x="2317" y="139"/>
                </a:lnTo>
                <a:lnTo>
                  <a:pt x="2320" y="138"/>
                </a:lnTo>
                <a:lnTo>
                  <a:pt x="2324" y="136"/>
                </a:lnTo>
                <a:lnTo>
                  <a:pt x="2327" y="136"/>
                </a:lnTo>
                <a:lnTo>
                  <a:pt x="2328" y="136"/>
                </a:lnTo>
                <a:lnTo>
                  <a:pt x="2332" y="134"/>
                </a:lnTo>
                <a:lnTo>
                  <a:pt x="2336" y="133"/>
                </a:lnTo>
                <a:lnTo>
                  <a:pt x="2346" y="131"/>
                </a:lnTo>
                <a:lnTo>
                  <a:pt x="2350" y="131"/>
                </a:lnTo>
                <a:lnTo>
                  <a:pt x="2353" y="130"/>
                </a:lnTo>
                <a:lnTo>
                  <a:pt x="2359" y="130"/>
                </a:lnTo>
                <a:lnTo>
                  <a:pt x="2367" y="128"/>
                </a:lnTo>
                <a:lnTo>
                  <a:pt x="2371" y="128"/>
                </a:lnTo>
                <a:lnTo>
                  <a:pt x="2379" y="127"/>
                </a:lnTo>
                <a:lnTo>
                  <a:pt x="2385" y="128"/>
                </a:lnTo>
                <a:lnTo>
                  <a:pt x="2390" y="128"/>
                </a:lnTo>
                <a:lnTo>
                  <a:pt x="2397" y="128"/>
                </a:lnTo>
                <a:lnTo>
                  <a:pt x="2400" y="130"/>
                </a:lnTo>
                <a:lnTo>
                  <a:pt x="2404" y="130"/>
                </a:lnTo>
                <a:lnTo>
                  <a:pt x="2408" y="131"/>
                </a:lnTo>
                <a:lnTo>
                  <a:pt x="2410" y="131"/>
                </a:lnTo>
                <a:lnTo>
                  <a:pt x="2414" y="132"/>
                </a:lnTo>
                <a:lnTo>
                  <a:pt x="2416" y="132"/>
                </a:lnTo>
                <a:lnTo>
                  <a:pt x="2419" y="133"/>
                </a:lnTo>
                <a:lnTo>
                  <a:pt x="2420" y="133"/>
                </a:lnTo>
                <a:lnTo>
                  <a:pt x="2425" y="134"/>
                </a:lnTo>
                <a:lnTo>
                  <a:pt x="2426" y="136"/>
                </a:lnTo>
                <a:lnTo>
                  <a:pt x="2428" y="136"/>
                </a:lnTo>
                <a:lnTo>
                  <a:pt x="2429" y="136"/>
                </a:lnTo>
                <a:lnTo>
                  <a:pt x="2432" y="137"/>
                </a:lnTo>
                <a:lnTo>
                  <a:pt x="2437" y="138"/>
                </a:lnTo>
                <a:lnTo>
                  <a:pt x="2439" y="139"/>
                </a:lnTo>
                <a:lnTo>
                  <a:pt x="2443" y="141"/>
                </a:lnTo>
                <a:lnTo>
                  <a:pt x="2445" y="142"/>
                </a:lnTo>
                <a:lnTo>
                  <a:pt x="2448" y="143"/>
                </a:lnTo>
                <a:lnTo>
                  <a:pt x="2450" y="144"/>
                </a:lnTo>
                <a:lnTo>
                  <a:pt x="2454" y="147"/>
                </a:lnTo>
                <a:lnTo>
                  <a:pt x="2456" y="148"/>
                </a:lnTo>
                <a:lnTo>
                  <a:pt x="2459" y="149"/>
                </a:lnTo>
                <a:lnTo>
                  <a:pt x="2461" y="150"/>
                </a:lnTo>
                <a:lnTo>
                  <a:pt x="2462" y="150"/>
                </a:lnTo>
                <a:lnTo>
                  <a:pt x="2465" y="152"/>
                </a:lnTo>
                <a:lnTo>
                  <a:pt x="2467" y="154"/>
                </a:lnTo>
                <a:lnTo>
                  <a:pt x="2469" y="154"/>
                </a:lnTo>
                <a:lnTo>
                  <a:pt x="2472" y="156"/>
                </a:lnTo>
                <a:lnTo>
                  <a:pt x="2475" y="158"/>
                </a:lnTo>
                <a:lnTo>
                  <a:pt x="2477" y="159"/>
                </a:lnTo>
                <a:lnTo>
                  <a:pt x="2478" y="160"/>
                </a:lnTo>
                <a:lnTo>
                  <a:pt x="2480" y="161"/>
                </a:lnTo>
                <a:lnTo>
                  <a:pt x="2481" y="163"/>
                </a:lnTo>
                <a:lnTo>
                  <a:pt x="2484" y="164"/>
                </a:lnTo>
                <a:lnTo>
                  <a:pt x="2485" y="165"/>
                </a:lnTo>
                <a:lnTo>
                  <a:pt x="2488" y="166"/>
                </a:lnTo>
                <a:lnTo>
                  <a:pt x="2490" y="167"/>
                </a:lnTo>
                <a:lnTo>
                  <a:pt x="2491" y="169"/>
                </a:lnTo>
                <a:lnTo>
                  <a:pt x="2491" y="0"/>
                </a:lnTo>
                <a:close/>
                <a:moveTo>
                  <a:pt x="1017" y="0"/>
                </a:moveTo>
                <a:lnTo>
                  <a:pt x="1211" y="0"/>
                </a:lnTo>
                <a:lnTo>
                  <a:pt x="1211" y="793"/>
                </a:lnTo>
                <a:lnTo>
                  <a:pt x="1206" y="793"/>
                </a:lnTo>
                <a:lnTo>
                  <a:pt x="1201" y="793"/>
                </a:lnTo>
                <a:lnTo>
                  <a:pt x="1192" y="793"/>
                </a:lnTo>
                <a:lnTo>
                  <a:pt x="1153" y="793"/>
                </a:lnTo>
                <a:lnTo>
                  <a:pt x="1018" y="793"/>
                </a:lnTo>
                <a:lnTo>
                  <a:pt x="1017" y="789"/>
                </a:lnTo>
                <a:lnTo>
                  <a:pt x="1017" y="782"/>
                </a:lnTo>
                <a:lnTo>
                  <a:pt x="1017" y="772"/>
                </a:lnTo>
                <a:lnTo>
                  <a:pt x="1017" y="723"/>
                </a:lnTo>
                <a:lnTo>
                  <a:pt x="1017" y="558"/>
                </a:lnTo>
                <a:lnTo>
                  <a:pt x="1017" y="0"/>
                </a:lnTo>
                <a:close/>
                <a:moveTo>
                  <a:pt x="12" y="0"/>
                </a:moveTo>
                <a:lnTo>
                  <a:pt x="216" y="0"/>
                </a:lnTo>
                <a:lnTo>
                  <a:pt x="278" y="0"/>
                </a:lnTo>
                <a:lnTo>
                  <a:pt x="307" y="0"/>
                </a:lnTo>
                <a:lnTo>
                  <a:pt x="317" y="1"/>
                </a:lnTo>
                <a:lnTo>
                  <a:pt x="324" y="1"/>
                </a:lnTo>
                <a:lnTo>
                  <a:pt x="330" y="3"/>
                </a:lnTo>
                <a:lnTo>
                  <a:pt x="335" y="3"/>
                </a:lnTo>
                <a:lnTo>
                  <a:pt x="340" y="4"/>
                </a:lnTo>
                <a:lnTo>
                  <a:pt x="343" y="4"/>
                </a:lnTo>
                <a:lnTo>
                  <a:pt x="349" y="5"/>
                </a:lnTo>
                <a:lnTo>
                  <a:pt x="355" y="6"/>
                </a:lnTo>
                <a:lnTo>
                  <a:pt x="359" y="6"/>
                </a:lnTo>
                <a:lnTo>
                  <a:pt x="360" y="8"/>
                </a:lnTo>
                <a:lnTo>
                  <a:pt x="363" y="8"/>
                </a:lnTo>
                <a:lnTo>
                  <a:pt x="365" y="9"/>
                </a:lnTo>
                <a:lnTo>
                  <a:pt x="367" y="9"/>
                </a:lnTo>
                <a:lnTo>
                  <a:pt x="388" y="16"/>
                </a:lnTo>
                <a:lnTo>
                  <a:pt x="390" y="17"/>
                </a:lnTo>
                <a:lnTo>
                  <a:pt x="394" y="19"/>
                </a:lnTo>
                <a:lnTo>
                  <a:pt x="396" y="20"/>
                </a:lnTo>
                <a:lnTo>
                  <a:pt x="399" y="21"/>
                </a:lnTo>
                <a:lnTo>
                  <a:pt x="401" y="22"/>
                </a:lnTo>
                <a:lnTo>
                  <a:pt x="402" y="25"/>
                </a:lnTo>
                <a:lnTo>
                  <a:pt x="406" y="26"/>
                </a:lnTo>
                <a:lnTo>
                  <a:pt x="409" y="27"/>
                </a:lnTo>
                <a:lnTo>
                  <a:pt x="410" y="28"/>
                </a:lnTo>
                <a:lnTo>
                  <a:pt x="412" y="30"/>
                </a:lnTo>
                <a:lnTo>
                  <a:pt x="413" y="31"/>
                </a:lnTo>
                <a:lnTo>
                  <a:pt x="416" y="32"/>
                </a:lnTo>
                <a:lnTo>
                  <a:pt x="417" y="33"/>
                </a:lnTo>
                <a:lnTo>
                  <a:pt x="418" y="34"/>
                </a:lnTo>
                <a:lnTo>
                  <a:pt x="421" y="36"/>
                </a:lnTo>
                <a:lnTo>
                  <a:pt x="423" y="38"/>
                </a:lnTo>
                <a:lnTo>
                  <a:pt x="429" y="44"/>
                </a:lnTo>
                <a:lnTo>
                  <a:pt x="434" y="49"/>
                </a:lnTo>
                <a:lnTo>
                  <a:pt x="438" y="53"/>
                </a:lnTo>
                <a:lnTo>
                  <a:pt x="440" y="55"/>
                </a:lnTo>
                <a:lnTo>
                  <a:pt x="441" y="58"/>
                </a:lnTo>
                <a:lnTo>
                  <a:pt x="442" y="60"/>
                </a:lnTo>
                <a:lnTo>
                  <a:pt x="445" y="62"/>
                </a:lnTo>
                <a:lnTo>
                  <a:pt x="445" y="64"/>
                </a:lnTo>
                <a:lnTo>
                  <a:pt x="446" y="66"/>
                </a:lnTo>
                <a:lnTo>
                  <a:pt x="447" y="69"/>
                </a:lnTo>
                <a:lnTo>
                  <a:pt x="450" y="73"/>
                </a:lnTo>
                <a:lnTo>
                  <a:pt x="452" y="76"/>
                </a:lnTo>
                <a:lnTo>
                  <a:pt x="454" y="81"/>
                </a:lnTo>
                <a:lnTo>
                  <a:pt x="454" y="82"/>
                </a:lnTo>
                <a:lnTo>
                  <a:pt x="457" y="86"/>
                </a:lnTo>
                <a:lnTo>
                  <a:pt x="457" y="88"/>
                </a:lnTo>
                <a:lnTo>
                  <a:pt x="458" y="91"/>
                </a:lnTo>
                <a:lnTo>
                  <a:pt x="461" y="95"/>
                </a:lnTo>
                <a:lnTo>
                  <a:pt x="461" y="98"/>
                </a:lnTo>
                <a:lnTo>
                  <a:pt x="462" y="100"/>
                </a:lnTo>
                <a:lnTo>
                  <a:pt x="462" y="102"/>
                </a:lnTo>
                <a:lnTo>
                  <a:pt x="463" y="104"/>
                </a:lnTo>
                <a:lnTo>
                  <a:pt x="463" y="106"/>
                </a:lnTo>
                <a:lnTo>
                  <a:pt x="464" y="108"/>
                </a:lnTo>
                <a:lnTo>
                  <a:pt x="465" y="112"/>
                </a:lnTo>
                <a:lnTo>
                  <a:pt x="469" y="127"/>
                </a:lnTo>
                <a:lnTo>
                  <a:pt x="469" y="131"/>
                </a:lnTo>
                <a:lnTo>
                  <a:pt x="471" y="142"/>
                </a:lnTo>
                <a:lnTo>
                  <a:pt x="471" y="147"/>
                </a:lnTo>
                <a:lnTo>
                  <a:pt x="473" y="152"/>
                </a:lnTo>
                <a:lnTo>
                  <a:pt x="473" y="159"/>
                </a:lnTo>
                <a:lnTo>
                  <a:pt x="474" y="166"/>
                </a:lnTo>
                <a:lnTo>
                  <a:pt x="474" y="170"/>
                </a:lnTo>
                <a:lnTo>
                  <a:pt x="474" y="174"/>
                </a:lnTo>
                <a:lnTo>
                  <a:pt x="474" y="176"/>
                </a:lnTo>
                <a:lnTo>
                  <a:pt x="474" y="180"/>
                </a:lnTo>
                <a:lnTo>
                  <a:pt x="475" y="211"/>
                </a:lnTo>
                <a:lnTo>
                  <a:pt x="475" y="233"/>
                </a:lnTo>
                <a:lnTo>
                  <a:pt x="475" y="239"/>
                </a:lnTo>
                <a:lnTo>
                  <a:pt x="474" y="246"/>
                </a:lnTo>
                <a:lnTo>
                  <a:pt x="474" y="249"/>
                </a:lnTo>
                <a:lnTo>
                  <a:pt x="474" y="253"/>
                </a:lnTo>
                <a:lnTo>
                  <a:pt x="474" y="257"/>
                </a:lnTo>
                <a:lnTo>
                  <a:pt x="474" y="259"/>
                </a:lnTo>
                <a:lnTo>
                  <a:pt x="473" y="274"/>
                </a:lnTo>
                <a:lnTo>
                  <a:pt x="469" y="302"/>
                </a:lnTo>
                <a:lnTo>
                  <a:pt x="468" y="307"/>
                </a:lnTo>
                <a:lnTo>
                  <a:pt x="467" y="309"/>
                </a:lnTo>
                <a:lnTo>
                  <a:pt x="467" y="311"/>
                </a:lnTo>
                <a:lnTo>
                  <a:pt x="465" y="314"/>
                </a:lnTo>
                <a:lnTo>
                  <a:pt x="464" y="319"/>
                </a:lnTo>
                <a:lnTo>
                  <a:pt x="464" y="320"/>
                </a:lnTo>
                <a:lnTo>
                  <a:pt x="463" y="322"/>
                </a:lnTo>
                <a:lnTo>
                  <a:pt x="463" y="324"/>
                </a:lnTo>
                <a:lnTo>
                  <a:pt x="462" y="327"/>
                </a:lnTo>
                <a:lnTo>
                  <a:pt x="459" y="335"/>
                </a:lnTo>
                <a:lnTo>
                  <a:pt x="458" y="337"/>
                </a:lnTo>
                <a:lnTo>
                  <a:pt x="457" y="341"/>
                </a:lnTo>
                <a:lnTo>
                  <a:pt x="456" y="343"/>
                </a:lnTo>
                <a:lnTo>
                  <a:pt x="454" y="347"/>
                </a:lnTo>
                <a:lnTo>
                  <a:pt x="453" y="349"/>
                </a:lnTo>
                <a:lnTo>
                  <a:pt x="452" y="350"/>
                </a:lnTo>
                <a:lnTo>
                  <a:pt x="451" y="353"/>
                </a:lnTo>
                <a:lnTo>
                  <a:pt x="450" y="355"/>
                </a:lnTo>
                <a:lnTo>
                  <a:pt x="447" y="358"/>
                </a:lnTo>
                <a:lnTo>
                  <a:pt x="446" y="360"/>
                </a:lnTo>
                <a:lnTo>
                  <a:pt x="446" y="361"/>
                </a:lnTo>
                <a:lnTo>
                  <a:pt x="445" y="364"/>
                </a:lnTo>
                <a:lnTo>
                  <a:pt x="444" y="365"/>
                </a:lnTo>
                <a:lnTo>
                  <a:pt x="442" y="368"/>
                </a:lnTo>
                <a:lnTo>
                  <a:pt x="440" y="369"/>
                </a:lnTo>
                <a:lnTo>
                  <a:pt x="438" y="371"/>
                </a:lnTo>
                <a:lnTo>
                  <a:pt x="434" y="376"/>
                </a:lnTo>
                <a:lnTo>
                  <a:pt x="429" y="382"/>
                </a:lnTo>
                <a:lnTo>
                  <a:pt x="427" y="385"/>
                </a:lnTo>
                <a:lnTo>
                  <a:pt x="422" y="388"/>
                </a:lnTo>
                <a:lnTo>
                  <a:pt x="419" y="390"/>
                </a:lnTo>
                <a:lnTo>
                  <a:pt x="417" y="392"/>
                </a:lnTo>
                <a:lnTo>
                  <a:pt x="416" y="393"/>
                </a:lnTo>
                <a:lnTo>
                  <a:pt x="413" y="394"/>
                </a:lnTo>
                <a:lnTo>
                  <a:pt x="412" y="396"/>
                </a:lnTo>
                <a:lnTo>
                  <a:pt x="410" y="397"/>
                </a:lnTo>
                <a:lnTo>
                  <a:pt x="409" y="398"/>
                </a:lnTo>
                <a:lnTo>
                  <a:pt x="406" y="399"/>
                </a:lnTo>
                <a:lnTo>
                  <a:pt x="404" y="399"/>
                </a:lnTo>
                <a:lnTo>
                  <a:pt x="402" y="401"/>
                </a:lnTo>
                <a:lnTo>
                  <a:pt x="400" y="402"/>
                </a:lnTo>
                <a:lnTo>
                  <a:pt x="396" y="404"/>
                </a:lnTo>
                <a:lnTo>
                  <a:pt x="387" y="409"/>
                </a:lnTo>
                <a:lnTo>
                  <a:pt x="389" y="410"/>
                </a:lnTo>
                <a:lnTo>
                  <a:pt x="392" y="414"/>
                </a:lnTo>
                <a:lnTo>
                  <a:pt x="398" y="419"/>
                </a:lnTo>
                <a:lnTo>
                  <a:pt x="404" y="424"/>
                </a:lnTo>
                <a:lnTo>
                  <a:pt x="406" y="427"/>
                </a:lnTo>
                <a:lnTo>
                  <a:pt x="409" y="430"/>
                </a:lnTo>
                <a:lnTo>
                  <a:pt x="411" y="432"/>
                </a:lnTo>
                <a:lnTo>
                  <a:pt x="412" y="435"/>
                </a:lnTo>
                <a:lnTo>
                  <a:pt x="413" y="437"/>
                </a:lnTo>
                <a:lnTo>
                  <a:pt x="415" y="438"/>
                </a:lnTo>
                <a:lnTo>
                  <a:pt x="416" y="441"/>
                </a:lnTo>
                <a:lnTo>
                  <a:pt x="417" y="442"/>
                </a:lnTo>
                <a:lnTo>
                  <a:pt x="417" y="444"/>
                </a:lnTo>
                <a:lnTo>
                  <a:pt x="419" y="447"/>
                </a:lnTo>
                <a:lnTo>
                  <a:pt x="422" y="452"/>
                </a:lnTo>
                <a:lnTo>
                  <a:pt x="423" y="453"/>
                </a:lnTo>
                <a:lnTo>
                  <a:pt x="424" y="455"/>
                </a:lnTo>
                <a:lnTo>
                  <a:pt x="425" y="458"/>
                </a:lnTo>
                <a:lnTo>
                  <a:pt x="427" y="460"/>
                </a:lnTo>
                <a:lnTo>
                  <a:pt x="429" y="465"/>
                </a:lnTo>
                <a:lnTo>
                  <a:pt x="429" y="466"/>
                </a:lnTo>
                <a:lnTo>
                  <a:pt x="430" y="469"/>
                </a:lnTo>
                <a:lnTo>
                  <a:pt x="432" y="471"/>
                </a:lnTo>
                <a:lnTo>
                  <a:pt x="432" y="473"/>
                </a:lnTo>
                <a:lnTo>
                  <a:pt x="433" y="475"/>
                </a:lnTo>
                <a:lnTo>
                  <a:pt x="434" y="480"/>
                </a:lnTo>
                <a:lnTo>
                  <a:pt x="436" y="486"/>
                </a:lnTo>
                <a:lnTo>
                  <a:pt x="446" y="516"/>
                </a:lnTo>
                <a:lnTo>
                  <a:pt x="446" y="519"/>
                </a:lnTo>
                <a:lnTo>
                  <a:pt x="446" y="521"/>
                </a:lnTo>
                <a:lnTo>
                  <a:pt x="447" y="524"/>
                </a:lnTo>
                <a:lnTo>
                  <a:pt x="447" y="526"/>
                </a:lnTo>
                <a:lnTo>
                  <a:pt x="448" y="529"/>
                </a:lnTo>
                <a:lnTo>
                  <a:pt x="450" y="534"/>
                </a:lnTo>
                <a:lnTo>
                  <a:pt x="451" y="540"/>
                </a:lnTo>
                <a:lnTo>
                  <a:pt x="451" y="542"/>
                </a:lnTo>
                <a:lnTo>
                  <a:pt x="452" y="545"/>
                </a:lnTo>
                <a:lnTo>
                  <a:pt x="452" y="547"/>
                </a:lnTo>
                <a:lnTo>
                  <a:pt x="453" y="553"/>
                </a:lnTo>
                <a:lnTo>
                  <a:pt x="454" y="556"/>
                </a:lnTo>
                <a:lnTo>
                  <a:pt x="456" y="560"/>
                </a:lnTo>
                <a:lnTo>
                  <a:pt x="457" y="565"/>
                </a:lnTo>
                <a:lnTo>
                  <a:pt x="457" y="569"/>
                </a:lnTo>
                <a:lnTo>
                  <a:pt x="458" y="571"/>
                </a:lnTo>
                <a:lnTo>
                  <a:pt x="458" y="574"/>
                </a:lnTo>
                <a:lnTo>
                  <a:pt x="459" y="579"/>
                </a:lnTo>
                <a:lnTo>
                  <a:pt x="461" y="581"/>
                </a:lnTo>
                <a:lnTo>
                  <a:pt x="461" y="587"/>
                </a:lnTo>
                <a:lnTo>
                  <a:pt x="462" y="592"/>
                </a:lnTo>
                <a:lnTo>
                  <a:pt x="463" y="595"/>
                </a:lnTo>
                <a:lnTo>
                  <a:pt x="463" y="597"/>
                </a:lnTo>
                <a:lnTo>
                  <a:pt x="464" y="601"/>
                </a:lnTo>
                <a:lnTo>
                  <a:pt x="468" y="613"/>
                </a:lnTo>
                <a:lnTo>
                  <a:pt x="469" y="620"/>
                </a:lnTo>
                <a:lnTo>
                  <a:pt x="470" y="626"/>
                </a:lnTo>
                <a:lnTo>
                  <a:pt x="470" y="629"/>
                </a:lnTo>
                <a:lnTo>
                  <a:pt x="471" y="631"/>
                </a:lnTo>
                <a:lnTo>
                  <a:pt x="471" y="634"/>
                </a:lnTo>
                <a:lnTo>
                  <a:pt x="473" y="640"/>
                </a:lnTo>
                <a:lnTo>
                  <a:pt x="474" y="642"/>
                </a:lnTo>
                <a:lnTo>
                  <a:pt x="475" y="647"/>
                </a:lnTo>
                <a:lnTo>
                  <a:pt x="475" y="652"/>
                </a:lnTo>
                <a:lnTo>
                  <a:pt x="476" y="656"/>
                </a:lnTo>
                <a:lnTo>
                  <a:pt x="476" y="658"/>
                </a:lnTo>
                <a:lnTo>
                  <a:pt x="477" y="660"/>
                </a:lnTo>
                <a:lnTo>
                  <a:pt x="479" y="665"/>
                </a:lnTo>
                <a:lnTo>
                  <a:pt x="479" y="668"/>
                </a:lnTo>
                <a:lnTo>
                  <a:pt x="480" y="674"/>
                </a:lnTo>
                <a:lnTo>
                  <a:pt x="481" y="676"/>
                </a:lnTo>
                <a:lnTo>
                  <a:pt x="483" y="686"/>
                </a:lnTo>
                <a:lnTo>
                  <a:pt x="486" y="697"/>
                </a:lnTo>
                <a:lnTo>
                  <a:pt x="488" y="708"/>
                </a:lnTo>
                <a:lnTo>
                  <a:pt x="491" y="718"/>
                </a:lnTo>
                <a:lnTo>
                  <a:pt x="493" y="731"/>
                </a:lnTo>
                <a:lnTo>
                  <a:pt x="496" y="743"/>
                </a:lnTo>
                <a:lnTo>
                  <a:pt x="499" y="754"/>
                </a:lnTo>
                <a:lnTo>
                  <a:pt x="499" y="758"/>
                </a:lnTo>
                <a:lnTo>
                  <a:pt x="499" y="761"/>
                </a:lnTo>
                <a:lnTo>
                  <a:pt x="500" y="763"/>
                </a:lnTo>
                <a:lnTo>
                  <a:pt x="502" y="768"/>
                </a:lnTo>
                <a:lnTo>
                  <a:pt x="502" y="770"/>
                </a:lnTo>
                <a:lnTo>
                  <a:pt x="503" y="776"/>
                </a:lnTo>
                <a:lnTo>
                  <a:pt x="504" y="779"/>
                </a:lnTo>
                <a:lnTo>
                  <a:pt x="506" y="793"/>
                </a:lnTo>
                <a:lnTo>
                  <a:pt x="307" y="793"/>
                </a:lnTo>
                <a:lnTo>
                  <a:pt x="306" y="787"/>
                </a:lnTo>
                <a:lnTo>
                  <a:pt x="303" y="781"/>
                </a:lnTo>
                <a:lnTo>
                  <a:pt x="303" y="779"/>
                </a:lnTo>
                <a:lnTo>
                  <a:pt x="301" y="769"/>
                </a:lnTo>
                <a:lnTo>
                  <a:pt x="301" y="764"/>
                </a:lnTo>
                <a:lnTo>
                  <a:pt x="299" y="753"/>
                </a:lnTo>
                <a:lnTo>
                  <a:pt x="297" y="747"/>
                </a:lnTo>
                <a:lnTo>
                  <a:pt x="296" y="742"/>
                </a:lnTo>
                <a:lnTo>
                  <a:pt x="295" y="730"/>
                </a:lnTo>
                <a:lnTo>
                  <a:pt x="291" y="719"/>
                </a:lnTo>
                <a:lnTo>
                  <a:pt x="291" y="715"/>
                </a:lnTo>
                <a:lnTo>
                  <a:pt x="289" y="706"/>
                </a:lnTo>
                <a:lnTo>
                  <a:pt x="288" y="696"/>
                </a:lnTo>
                <a:lnTo>
                  <a:pt x="286" y="686"/>
                </a:lnTo>
                <a:lnTo>
                  <a:pt x="284" y="676"/>
                </a:lnTo>
                <a:lnTo>
                  <a:pt x="284" y="673"/>
                </a:lnTo>
                <a:lnTo>
                  <a:pt x="282" y="663"/>
                </a:lnTo>
                <a:lnTo>
                  <a:pt x="280" y="657"/>
                </a:lnTo>
                <a:lnTo>
                  <a:pt x="279" y="652"/>
                </a:lnTo>
                <a:lnTo>
                  <a:pt x="278" y="646"/>
                </a:lnTo>
                <a:lnTo>
                  <a:pt x="277" y="640"/>
                </a:lnTo>
                <a:lnTo>
                  <a:pt x="276" y="634"/>
                </a:lnTo>
                <a:lnTo>
                  <a:pt x="274" y="628"/>
                </a:lnTo>
                <a:lnTo>
                  <a:pt x="273" y="621"/>
                </a:lnTo>
                <a:lnTo>
                  <a:pt x="272" y="615"/>
                </a:lnTo>
                <a:lnTo>
                  <a:pt x="268" y="598"/>
                </a:lnTo>
                <a:lnTo>
                  <a:pt x="268" y="595"/>
                </a:lnTo>
                <a:lnTo>
                  <a:pt x="266" y="586"/>
                </a:lnTo>
                <a:lnTo>
                  <a:pt x="265" y="576"/>
                </a:lnTo>
                <a:lnTo>
                  <a:pt x="263" y="568"/>
                </a:lnTo>
                <a:lnTo>
                  <a:pt x="261" y="559"/>
                </a:lnTo>
                <a:lnTo>
                  <a:pt x="261" y="556"/>
                </a:lnTo>
                <a:lnTo>
                  <a:pt x="259" y="548"/>
                </a:lnTo>
                <a:lnTo>
                  <a:pt x="257" y="541"/>
                </a:lnTo>
                <a:lnTo>
                  <a:pt x="257" y="537"/>
                </a:lnTo>
                <a:lnTo>
                  <a:pt x="256" y="530"/>
                </a:lnTo>
                <a:lnTo>
                  <a:pt x="255" y="526"/>
                </a:lnTo>
                <a:lnTo>
                  <a:pt x="254" y="523"/>
                </a:lnTo>
                <a:lnTo>
                  <a:pt x="254" y="520"/>
                </a:lnTo>
                <a:lnTo>
                  <a:pt x="253" y="513"/>
                </a:lnTo>
                <a:lnTo>
                  <a:pt x="250" y="505"/>
                </a:lnTo>
                <a:lnTo>
                  <a:pt x="250" y="503"/>
                </a:lnTo>
                <a:lnTo>
                  <a:pt x="249" y="496"/>
                </a:lnTo>
                <a:lnTo>
                  <a:pt x="247" y="488"/>
                </a:lnTo>
                <a:lnTo>
                  <a:pt x="245" y="481"/>
                </a:lnTo>
                <a:lnTo>
                  <a:pt x="244" y="479"/>
                </a:lnTo>
                <a:lnTo>
                  <a:pt x="243" y="475"/>
                </a:lnTo>
                <a:lnTo>
                  <a:pt x="243" y="473"/>
                </a:lnTo>
                <a:lnTo>
                  <a:pt x="243" y="471"/>
                </a:lnTo>
                <a:lnTo>
                  <a:pt x="242" y="469"/>
                </a:lnTo>
                <a:lnTo>
                  <a:pt x="241" y="464"/>
                </a:lnTo>
                <a:lnTo>
                  <a:pt x="239" y="462"/>
                </a:lnTo>
                <a:lnTo>
                  <a:pt x="238" y="459"/>
                </a:lnTo>
                <a:lnTo>
                  <a:pt x="237" y="457"/>
                </a:lnTo>
                <a:lnTo>
                  <a:pt x="236" y="454"/>
                </a:lnTo>
                <a:lnTo>
                  <a:pt x="233" y="452"/>
                </a:lnTo>
                <a:lnTo>
                  <a:pt x="232" y="451"/>
                </a:lnTo>
                <a:lnTo>
                  <a:pt x="230" y="447"/>
                </a:lnTo>
                <a:lnTo>
                  <a:pt x="226" y="446"/>
                </a:lnTo>
                <a:lnTo>
                  <a:pt x="221" y="444"/>
                </a:lnTo>
                <a:lnTo>
                  <a:pt x="216" y="444"/>
                </a:lnTo>
                <a:lnTo>
                  <a:pt x="205" y="446"/>
                </a:lnTo>
                <a:lnTo>
                  <a:pt x="205" y="793"/>
                </a:lnTo>
                <a:lnTo>
                  <a:pt x="12" y="793"/>
                </a:lnTo>
                <a:lnTo>
                  <a:pt x="12" y="0"/>
                </a:lnTo>
                <a:close/>
              </a:path>
            </a:pathLst>
          </a:custGeom>
          <a:solidFill>
            <a:srgbClr val="003F56"/>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fr-BE" sz="1200" dirty="0">
              <a:solidFill>
                <a:srgbClr val="FFFFFF"/>
              </a:solidFill>
              <a:sym typeface="+mn-lt"/>
            </a:endParaRPr>
          </a:p>
        </p:txBody>
      </p:sp>
      <p:pic>
        <p:nvPicPr>
          <p:cNvPr id="11" name="Picture 2" descr="http://www.goca.be/upload/logos/SPF_mob.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5053" y="762231"/>
            <a:ext cx="1355815" cy="428152"/>
          </a:xfrm>
          <a:prstGeom prst="rect">
            <a:avLst/>
          </a:prstGeom>
          <a:noFill/>
        </p:spPr>
      </p:pic>
      <p:sp>
        <p:nvSpPr>
          <p:cNvPr id="12" name="Title 3"/>
          <p:cNvSpPr txBox="1">
            <a:spLocks/>
          </p:cNvSpPr>
          <p:nvPr/>
        </p:nvSpPr>
        <p:spPr>
          <a:xfrm>
            <a:off x="0" y="2033143"/>
            <a:ext cx="3492554" cy="2128556"/>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pPr>
            <a:r>
              <a:rPr lang="fr-BE" sz="6092" b="1" dirty="0"/>
              <a:t>Mobilité</a:t>
            </a:r>
            <a:r>
              <a:rPr lang="fr-BE" sz="1662" dirty="0"/>
              <a:t/>
            </a:r>
            <a:br>
              <a:rPr lang="fr-BE" sz="1662" dirty="0"/>
            </a:br>
            <a:endParaRPr lang="fr-BE" sz="4431" dirty="0"/>
          </a:p>
        </p:txBody>
      </p:sp>
    </p:spTree>
    <p:extLst>
      <p:ext uri="{BB962C8B-B14F-4D97-AF65-F5344CB8AC3E}">
        <p14:creationId xmlns:p14="http://schemas.microsoft.com/office/powerpoint/2010/main" val="712467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4356" y="4108968"/>
            <a:ext cx="9158356" cy="2244667"/>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31" name="Right Arrow 30"/>
          <p:cNvSpPr/>
          <p:nvPr/>
        </p:nvSpPr>
        <p:spPr>
          <a:xfrm flipH="1">
            <a:off x="3641437" y="4643372"/>
            <a:ext cx="1994069" cy="447353"/>
          </a:xfrm>
          <a:prstGeom prst="rightArrow">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12" name="Right Arrow 11"/>
          <p:cNvSpPr/>
          <p:nvPr/>
        </p:nvSpPr>
        <p:spPr>
          <a:xfrm>
            <a:off x="3508499" y="5332295"/>
            <a:ext cx="1994069" cy="447353"/>
          </a:xfrm>
          <a:prstGeom prst="rightArrow">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13" name="Rectangle 12"/>
          <p:cNvSpPr/>
          <p:nvPr/>
        </p:nvSpPr>
        <p:spPr>
          <a:xfrm>
            <a:off x="0" y="504367"/>
            <a:ext cx="9144000" cy="1861130"/>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10" name="Ellipse 21"/>
          <p:cNvSpPr/>
          <p:nvPr/>
        </p:nvSpPr>
        <p:spPr>
          <a:xfrm>
            <a:off x="52116" y="687236"/>
            <a:ext cx="2193269" cy="1478857"/>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Sécurité</a:t>
            </a:r>
          </a:p>
        </p:txBody>
      </p:sp>
      <p:sp>
        <p:nvSpPr>
          <p:cNvPr id="8" name="Ellipse 20"/>
          <p:cNvSpPr/>
          <p:nvPr/>
        </p:nvSpPr>
        <p:spPr>
          <a:xfrm>
            <a:off x="4638677" y="703777"/>
            <a:ext cx="2193269" cy="1472995"/>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err="1">
                <a:solidFill>
                  <a:schemeClr val="bg1"/>
                </a:solidFill>
                <a:effectLst>
                  <a:outerShdw blurRad="38100" dist="38100" dir="2700000" algn="tl">
                    <a:srgbClr val="000000">
                      <a:alpha val="43137"/>
                    </a:srgbClr>
                  </a:outerShdw>
                </a:effectLst>
              </a:rPr>
              <a:t>Environ-nement</a:t>
            </a:r>
            <a:endParaRPr lang="fr-BE" sz="2585" dirty="0">
              <a:solidFill>
                <a:schemeClr val="bg1"/>
              </a:solidFill>
              <a:effectLst>
                <a:outerShdw blurRad="38100" dist="38100" dir="2700000" algn="tl">
                  <a:srgbClr val="000000">
                    <a:alpha val="43137"/>
                  </a:srgbClr>
                </a:outerShdw>
              </a:effectLst>
            </a:endParaRPr>
          </a:p>
        </p:txBody>
      </p:sp>
      <p:sp>
        <p:nvSpPr>
          <p:cNvPr id="11" name="Ellipse 22"/>
          <p:cNvSpPr/>
          <p:nvPr/>
        </p:nvSpPr>
        <p:spPr>
          <a:xfrm>
            <a:off x="6898412" y="703777"/>
            <a:ext cx="2138084" cy="1473383"/>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585" dirty="0">
              <a:solidFill>
                <a:schemeClr val="bg1"/>
              </a:solidFill>
              <a:effectLst>
                <a:outerShdw blurRad="38100" dist="38100" dir="2700000" algn="tl">
                  <a:srgbClr val="000000">
                    <a:alpha val="43137"/>
                  </a:srgbClr>
                </a:outerShdw>
              </a:effectLst>
            </a:endParaRPr>
          </a:p>
        </p:txBody>
      </p:sp>
      <p:sp>
        <p:nvSpPr>
          <p:cNvPr id="9" name="Ellipse 23"/>
          <p:cNvSpPr/>
          <p:nvPr/>
        </p:nvSpPr>
        <p:spPr>
          <a:xfrm>
            <a:off x="2367447" y="687236"/>
            <a:ext cx="2138084" cy="1478857"/>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err="1">
                <a:solidFill>
                  <a:schemeClr val="bg1"/>
                </a:solidFill>
                <a:effectLst>
                  <a:outerShdw blurRad="38100" dist="38100" dir="2700000" algn="tl">
                    <a:srgbClr val="000000">
                      <a:alpha val="43137"/>
                    </a:srgbClr>
                  </a:outerShdw>
                </a:effectLst>
              </a:rPr>
              <a:t>Mobiliteit</a:t>
            </a:r>
            <a:endParaRPr lang="fr-BE" sz="2585"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7031353" y="1276374"/>
            <a:ext cx="1718419" cy="358047"/>
          </a:xfrm>
          <a:prstGeom prst="rect">
            <a:avLst/>
          </a:prstGeom>
          <a:noFill/>
          <a:ln w="9525">
            <a:noFill/>
          </a:ln>
        </p:spPr>
        <p:txBody>
          <a:bodyPr vert="horz" wrap="none" lIns="0" tIns="0" rIns="0" bIns="0" rtlCol="0">
            <a:spAutoFit/>
          </a:bodyPr>
          <a:lstStyle/>
          <a:p>
            <a:pPr>
              <a:lnSpc>
                <a:spcPct val="90000"/>
              </a:lnSpc>
              <a:spcBef>
                <a:spcPts val="369"/>
              </a:spcBef>
              <a:buClr>
                <a:srgbClr val="000000"/>
              </a:buClr>
              <a:buSzPct val="100000"/>
            </a:pPr>
            <a:r>
              <a:rPr lang="nl-BE" sz="2585" dirty="0" err="1">
                <a:solidFill>
                  <a:schemeClr val="bg1"/>
                </a:solidFill>
                <a:latin typeface="+mn-lt"/>
                <a:cs typeface="Arial Narrow" pitchFamily="34" charset="0"/>
              </a:rPr>
              <a:t>Compétitivité</a:t>
            </a:r>
            <a:endParaRPr lang="fr-FR" sz="2585" dirty="0">
              <a:solidFill>
                <a:schemeClr val="bg1"/>
              </a:solidFill>
              <a:latin typeface="+mn-lt"/>
              <a:cs typeface="Arial Narrow" pitchFamily="34" charset="0"/>
            </a:endParaRPr>
          </a:p>
        </p:txBody>
      </p:sp>
      <p:sp>
        <p:nvSpPr>
          <p:cNvPr id="32" name="Right Arrow 31"/>
          <p:cNvSpPr/>
          <p:nvPr/>
        </p:nvSpPr>
        <p:spPr>
          <a:xfrm rot="2830191" flipH="1">
            <a:off x="4214697" y="3128040"/>
            <a:ext cx="2999927" cy="447353"/>
          </a:xfrm>
          <a:prstGeom prst="rightArrow">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7" name="Ellipse 21"/>
          <p:cNvSpPr/>
          <p:nvPr/>
        </p:nvSpPr>
        <p:spPr>
          <a:xfrm>
            <a:off x="5436098" y="4210087"/>
            <a:ext cx="3389915" cy="2010608"/>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5"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6167254" y="5065103"/>
            <a:ext cx="2039020" cy="358047"/>
          </a:xfrm>
          <a:prstGeom prst="rect">
            <a:avLst/>
          </a:prstGeom>
          <a:noFill/>
          <a:ln w="9525">
            <a:noFill/>
          </a:ln>
        </p:spPr>
        <p:txBody>
          <a:bodyPr vert="horz" wrap="none" lIns="0" tIns="0" rIns="0" bIns="0" rtlCol="0">
            <a:spAutoFit/>
          </a:bodyPr>
          <a:lstStyle/>
          <a:p>
            <a:pPr>
              <a:lnSpc>
                <a:spcPct val="90000"/>
              </a:lnSpc>
              <a:spcBef>
                <a:spcPts val="369"/>
              </a:spcBef>
              <a:buClr>
                <a:srgbClr val="000000"/>
              </a:buClr>
              <a:buSzPct val="100000"/>
            </a:pPr>
            <a:r>
              <a:rPr lang="fr-BE" sz="2585" dirty="0" err="1">
                <a:solidFill>
                  <a:schemeClr val="bg1"/>
                </a:solidFill>
                <a:effectLst>
                  <a:outerShdw blurRad="38100" dist="38100" dir="2700000" algn="tl">
                    <a:srgbClr val="000000">
                      <a:alpha val="43137"/>
                    </a:srgbClr>
                  </a:outerShdw>
                </a:effectLst>
              </a:rPr>
              <a:t>Regionalisering</a:t>
            </a:r>
            <a:endParaRPr lang="en-US" sz="1477" dirty="0">
              <a:solidFill>
                <a:schemeClr val="bg1"/>
              </a:solidFill>
              <a:effectLst>
                <a:outerShdw blurRad="38100" dist="38100" dir="2700000" algn="tl">
                  <a:srgbClr val="000000">
                    <a:alpha val="43137"/>
                  </a:srgbClr>
                </a:outerShdw>
              </a:effectLst>
            </a:endParaRPr>
          </a:p>
        </p:txBody>
      </p:sp>
      <p:sp>
        <p:nvSpPr>
          <p:cNvPr id="34" name="Right Arrow 33"/>
          <p:cNvSpPr/>
          <p:nvPr/>
        </p:nvSpPr>
        <p:spPr>
          <a:xfrm rot="18769809">
            <a:off x="1929381" y="3128040"/>
            <a:ext cx="2999927" cy="447353"/>
          </a:xfrm>
          <a:prstGeom prst="rightArrow">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4" name="Ellipse 21"/>
          <p:cNvSpPr/>
          <p:nvPr/>
        </p:nvSpPr>
        <p:spPr>
          <a:xfrm>
            <a:off x="384460" y="4210087"/>
            <a:ext cx="3389915" cy="2010608"/>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FOD </a:t>
            </a:r>
            <a:r>
              <a:rPr lang="fr-BE" sz="2585" dirty="0" err="1">
                <a:solidFill>
                  <a:schemeClr val="bg1"/>
                </a:solidFill>
                <a:effectLst>
                  <a:outerShdw blurRad="38100" dist="38100" dir="2700000" algn="tl">
                    <a:srgbClr val="000000">
                      <a:alpha val="43137"/>
                    </a:srgbClr>
                  </a:outerShdw>
                </a:effectLst>
              </a:rPr>
              <a:t>Mobilisering</a:t>
            </a:r>
            <a:endParaRPr lang="en-US" sz="2585"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3973780" y="2963717"/>
            <a:ext cx="1128514" cy="511358"/>
          </a:xfrm>
          <a:prstGeom prst="rect">
            <a:avLst/>
          </a:prstGeom>
          <a:noFill/>
          <a:ln w="9525">
            <a:noFill/>
          </a:ln>
        </p:spPr>
        <p:txBody>
          <a:bodyPr vert="horz" wrap="none" lIns="0" tIns="0" rIns="0" bIns="0" rtlCol="0">
            <a:spAutoFit/>
          </a:bodyPr>
          <a:lstStyle/>
          <a:p>
            <a:pPr>
              <a:spcBef>
                <a:spcPts val="0"/>
              </a:spcBef>
              <a:buClr>
                <a:srgbClr val="000000"/>
              </a:buClr>
              <a:buSzPct val="100000"/>
            </a:pPr>
            <a:r>
              <a:rPr lang="nl-BE" sz="3323" dirty="0" err="1">
                <a:latin typeface="+mn-lt"/>
                <a:cs typeface="Arial Narrow" pitchFamily="34" charset="0"/>
              </a:rPr>
              <a:t>Mobilit</a:t>
            </a:r>
            <a:endParaRPr lang="nl-BE" sz="3323" dirty="0">
              <a:latin typeface="+mn-lt"/>
              <a:cs typeface="Arial Narrow" pitchFamily="34" charset="0"/>
            </a:endParaRPr>
          </a:p>
        </p:txBody>
      </p:sp>
      <p:sp>
        <p:nvSpPr>
          <p:cNvPr id="35" name="TextBox 34"/>
          <p:cNvSpPr txBox="1"/>
          <p:nvPr/>
        </p:nvSpPr>
        <p:spPr>
          <a:xfrm>
            <a:off x="3973780" y="3296065"/>
            <a:ext cx="1166986" cy="767133"/>
          </a:xfrm>
          <a:prstGeom prst="rect">
            <a:avLst/>
          </a:prstGeom>
          <a:noFill/>
          <a:ln w="9525">
            <a:noFill/>
          </a:ln>
        </p:spPr>
        <p:txBody>
          <a:bodyPr vert="horz" wrap="none" lIns="0" tIns="0" rIns="0" bIns="0" rtlCol="0">
            <a:spAutoFit/>
          </a:bodyPr>
          <a:lstStyle/>
          <a:p>
            <a:pPr>
              <a:spcBef>
                <a:spcPts val="0"/>
              </a:spcBef>
              <a:buClr>
                <a:srgbClr val="000000"/>
              </a:buClr>
              <a:buSzPct val="100000"/>
            </a:pPr>
            <a:r>
              <a:rPr lang="nl-BE" sz="4985" dirty="0">
                <a:latin typeface="+mn-lt"/>
                <a:cs typeface="Arial Narrow" pitchFamily="34" charset="0"/>
              </a:rPr>
              <a:t>2020</a:t>
            </a:r>
            <a:endParaRPr lang="fr-FR" sz="4985" dirty="0">
              <a:latin typeface="+mn-lt"/>
              <a:cs typeface="Arial Narrow" pitchFamily="34" charset="0"/>
            </a:endParaRPr>
          </a:p>
        </p:txBody>
      </p:sp>
      <p:sp>
        <p:nvSpPr>
          <p:cNvPr id="18" name="Ellipse 23"/>
          <p:cNvSpPr/>
          <p:nvPr/>
        </p:nvSpPr>
        <p:spPr>
          <a:xfrm>
            <a:off x="2367447" y="687236"/>
            <a:ext cx="2138084" cy="1478857"/>
          </a:xfrm>
          <a:prstGeom prst="ellipse">
            <a:avLst/>
          </a:prstGeom>
          <a:solidFill>
            <a:srgbClr val="00B0F0"/>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Mobilité</a:t>
            </a:r>
          </a:p>
        </p:txBody>
      </p:sp>
      <p:sp>
        <p:nvSpPr>
          <p:cNvPr id="20" name="Ellipse 21"/>
          <p:cNvSpPr/>
          <p:nvPr/>
        </p:nvSpPr>
        <p:spPr>
          <a:xfrm>
            <a:off x="384460" y="4210087"/>
            <a:ext cx="3389915" cy="2010608"/>
          </a:xfrm>
          <a:prstGeom prst="ellipse">
            <a:avLst/>
          </a:prstGeom>
          <a:solidFill>
            <a:srgbClr val="00B0F0"/>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FOD Mobilisation</a:t>
            </a:r>
            <a:endParaRPr lang="en-US" sz="2585" dirty="0">
              <a:solidFill>
                <a:schemeClr val="bg1"/>
              </a:solidFill>
              <a:effectLst>
                <a:outerShdw blurRad="38100" dist="38100" dir="2700000" algn="tl">
                  <a:srgbClr val="000000">
                    <a:alpha val="43137"/>
                  </a:srgbClr>
                </a:outerShdw>
              </a:effectLst>
            </a:endParaRPr>
          </a:p>
        </p:txBody>
      </p:sp>
      <p:sp>
        <p:nvSpPr>
          <p:cNvPr id="21" name="Ellipse 21"/>
          <p:cNvSpPr/>
          <p:nvPr/>
        </p:nvSpPr>
        <p:spPr>
          <a:xfrm>
            <a:off x="5436098" y="4210087"/>
            <a:ext cx="3389915" cy="2010608"/>
          </a:xfrm>
          <a:prstGeom prst="ellipse">
            <a:avLst/>
          </a:prstGeom>
          <a:solidFill>
            <a:srgbClr val="00B0F0"/>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85" dirty="0">
              <a:solidFill>
                <a:schemeClr val="bg1"/>
              </a:solidFill>
              <a:effectLst>
                <a:outerShdw blurRad="38100" dist="38100" dir="2700000" algn="tl">
                  <a:srgbClr val="000000">
                    <a:alpha val="43137"/>
                  </a:srgbClr>
                </a:outerShdw>
              </a:effectLst>
            </a:endParaRPr>
          </a:p>
        </p:txBody>
      </p:sp>
      <p:sp>
        <p:nvSpPr>
          <p:cNvPr id="22" name="TextBox 21"/>
          <p:cNvSpPr txBox="1"/>
          <p:nvPr/>
        </p:nvSpPr>
        <p:spPr>
          <a:xfrm>
            <a:off x="6167254" y="5024257"/>
            <a:ext cx="2022990" cy="358047"/>
          </a:xfrm>
          <a:prstGeom prst="rect">
            <a:avLst/>
          </a:prstGeom>
          <a:noFill/>
          <a:ln w="9525">
            <a:noFill/>
          </a:ln>
        </p:spPr>
        <p:txBody>
          <a:bodyPr vert="horz" wrap="none" lIns="0" tIns="0" rIns="0" bIns="0" rtlCol="0">
            <a:spAutoFit/>
          </a:bodyPr>
          <a:lstStyle/>
          <a:p>
            <a:pPr>
              <a:lnSpc>
                <a:spcPct val="90000"/>
              </a:lnSpc>
              <a:spcBef>
                <a:spcPts val="369"/>
              </a:spcBef>
              <a:buClr>
                <a:srgbClr val="000000"/>
              </a:buClr>
              <a:buSzPct val="100000"/>
            </a:pPr>
            <a:r>
              <a:rPr lang="fr-BE" sz="2585" dirty="0">
                <a:solidFill>
                  <a:schemeClr val="bg1"/>
                </a:solidFill>
                <a:effectLst>
                  <a:outerShdw blurRad="38100" dist="38100" dir="2700000" algn="tl">
                    <a:srgbClr val="000000">
                      <a:alpha val="43137"/>
                    </a:srgbClr>
                  </a:outerShdw>
                </a:effectLst>
              </a:rPr>
              <a:t>Régionalisation</a:t>
            </a:r>
            <a:endParaRPr lang="en-US" sz="1477"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2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animBg="1"/>
      <p:bldP spid="32" grpId="0" animBg="1"/>
      <p:bldP spid="27" grpId="0" animBg="1"/>
      <p:bldP spid="34" grpId="0" animBg="1"/>
      <p:bldP spid="24" grpId="0" animBg="1"/>
      <p:bldP spid="19" grpId="0"/>
      <p:bldP spid="35" grpId="0"/>
      <p:bldP spid="18" grpId="0" animBg="1"/>
      <p:bldP spid="20" grpId="0" animBg="1"/>
      <p:bldP spid="21" grpId="0" animBg="1"/>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437899"/>
            <a:ext cx="7879374" cy="690366"/>
          </a:xfrm>
        </p:spPr>
        <p:txBody>
          <a:bodyPr vert="horz" lIns="0" tIns="0" rIns="0" bIns="0" rtlCol="0" anchor="t" anchorCtr="0">
            <a:noAutofit/>
          </a:bodyPr>
          <a:lstStyle/>
          <a:p>
            <a:pPr>
              <a:tabLst>
                <a:tab pos="1156218" algn="l"/>
              </a:tabLst>
            </a:pPr>
            <a:r>
              <a:rPr lang="fr-BE" b="1" dirty="0">
                <a:latin typeface="Arial" panose="020B0604020202020204" pitchFamily="34" charset="0"/>
                <a:cs typeface="Arial" panose="020B0604020202020204" pitchFamily="34" charset="0"/>
              </a:rPr>
              <a:t>3 régions, 3 plans sans réelle concertation</a:t>
            </a:r>
          </a:p>
        </p:txBody>
      </p:sp>
      <p:sp>
        <p:nvSpPr>
          <p:cNvPr id="25" name="Source"/>
          <p:cNvSpPr txBox="1"/>
          <p:nvPr/>
        </p:nvSpPr>
        <p:spPr>
          <a:xfrm>
            <a:off x="681405" y="6496037"/>
            <a:ext cx="1930016"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Bruxelles, Flandre, Wallonie, gouvernement fédéral, Roland Berger</a:t>
            </a:r>
          </a:p>
        </p:txBody>
      </p:sp>
      <p:sp>
        <p:nvSpPr>
          <p:cNvPr id="26" name="Subtitle"/>
          <p:cNvSpPr txBox="1">
            <a:spLocks/>
          </p:cNvSpPr>
          <p:nvPr/>
        </p:nvSpPr>
        <p:spPr>
          <a:xfrm>
            <a:off x="614293" y="969650"/>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a:solidFill>
                  <a:schemeClr val="tx2"/>
                </a:solidFill>
                <a:latin typeface="+mn-lt"/>
                <a:sym typeface="+mn-lt"/>
              </a:rPr>
              <a:t>Aperçu des principaux axes des plans de mobilité des différents acteurs publics</a:t>
            </a:r>
          </a:p>
        </p:txBody>
      </p:sp>
      <p:sp>
        <p:nvSpPr>
          <p:cNvPr id="4" name="Rectangle 3"/>
          <p:cNvSpPr>
            <a:spLocks/>
          </p:cNvSpPr>
          <p:nvPr/>
        </p:nvSpPr>
        <p:spPr>
          <a:xfrm>
            <a:off x="251522" y="2226395"/>
            <a:ext cx="1017995" cy="1860721"/>
          </a:xfrm>
          <a:prstGeom prst="rect">
            <a:avLst/>
          </a:prstGeom>
          <a:solidFill>
            <a:schemeClr val="accent6"/>
          </a:solidFill>
          <a:ln w="9525">
            <a:noFill/>
          </a:ln>
          <a:effectLst/>
        </p:spPr>
        <p:style>
          <a:lnRef idx="1">
            <a:schemeClr val="accent1"/>
          </a:lnRef>
          <a:fillRef idx="0">
            <a:schemeClr val="accent1"/>
          </a:fillRef>
          <a:effectRef idx="0">
            <a:schemeClr val="accent1"/>
          </a:effectRef>
          <a:fontRef idx="minor">
            <a:schemeClr val="tx1"/>
          </a:fontRef>
        </p:style>
        <p:txBody>
          <a:bodyPr wrap="square" lIns="66462" tIns="0" rIns="0" bIns="0" rtlCol="0" anchor="ctr" anchorCtr="0">
            <a:noAutofit/>
          </a:bodyPr>
          <a:lstStyle/>
          <a:p>
            <a:pPr>
              <a:lnSpc>
                <a:spcPct val="90000"/>
              </a:lnSpc>
              <a:spcBef>
                <a:spcPts val="369"/>
              </a:spcBef>
            </a:pPr>
            <a:r>
              <a:rPr lang="fr-BE" sz="1200" dirty="0">
                <a:solidFill>
                  <a:schemeClr val="bg1"/>
                </a:solidFill>
              </a:rPr>
              <a:t>Objectifs chiffrés</a:t>
            </a:r>
          </a:p>
        </p:txBody>
      </p:sp>
      <p:sp>
        <p:nvSpPr>
          <p:cNvPr id="5" name="Rectangle 4"/>
          <p:cNvSpPr>
            <a:spLocks/>
          </p:cNvSpPr>
          <p:nvPr/>
        </p:nvSpPr>
        <p:spPr>
          <a:xfrm>
            <a:off x="251522" y="4134439"/>
            <a:ext cx="1017995" cy="1953318"/>
          </a:xfrm>
          <a:prstGeom prst="rect">
            <a:avLst/>
          </a:prstGeom>
          <a:solidFill>
            <a:schemeClr val="accent6"/>
          </a:solidFill>
          <a:ln w="9525">
            <a:noFill/>
          </a:ln>
          <a:effectLst/>
        </p:spPr>
        <p:style>
          <a:lnRef idx="1">
            <a:schemeClr val="accent1"/>
          </a:lnRef>
          <a:fillRef idx="0">
            <a:schemeClr val="accent1"/>
          </a:fillRef>
          <a:effectRef idx="0">
            <a:schemeClr val="accent1"/>
          </a:effectRef>
          <a:fontRef idx="minor">
            <a:schemeClr val="tx1"/>
          </a:fontRef>
        </p:style>
        <p:txBody>
          <a:bodyPr wrap="square" lIns="66462" tIns="0" rIns="0" bIns="0" rtlCol="0" anchor="ctr" anchorCtr="0">
            <a:noAutofit/>
          </a:bodyPr>
          <a:lstStyle/>
          <a:p>
            <a:pPr>
              <a:lnSpc>
                <a:spcPct val="90000"/>
              </a:lnSpc>
              <a:spcBef>
                <a:spcPts val="369"/>
              </a:spcBef>
            </a:pPr>
            <a:r>
              <a:rPr lang="fr-BE" sz="1200" dirty="0">
                <a:solidFill>
                  <a:schemeClr val="bg1"/>
                </a:solidFill>
              </a:rPr>
              <a:t>Projets-clés (extrait)</a:t>
            </a:r>
          </a:p>
        </p:txBody>
      </p:sp>
      <p:cxnSp>
        <p:nvCxnSpPr>
          <p:cNvPr id="6" name="Horizontal Line"/>
          <p:cNvCxnSpPr/>
          <p:nvPr/>
        </p:nvCxnSpPr>
        <p:spPr>
          <a:xfrm>
            <a:off x="1304608" y="1652434"/>
            <a:ext cx="1756936" cy="1783"/>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7" name="ListLeanHorizontalTextTopic0"/>
          <p:cNvSpPr txBox="1"/>
          <p:nvPr/>
        </p:nvSpPr>
        <p:spPr>
          <a:xfrm>
            <a:off x="1304608" y="1419121"/>
            <a:ext cx="1756936" cy="233310"/>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200" dirty="0">
                <a:cs typeface="Arial Narrow" pitchFamily="34" charset="0"/>
              </a:rPr>
              <a:t>Bruxelles</a:t>
            </a:r>
          </a:p>
        </p:txBody>
      </p:sp>
      <p:sp>
        <p:nvSpPr>
          <p:cNvPr id="8" name="ListLeanHorizontalTextDetail0"/>
          <p:cNvSpPr txBox="1">
            <a:spLocks/>
          </p:cNvSpPr>
          <p:nvPr/>
        </p:nvSpPr>
        <p:spPr>
          <a:xfrm>
            <a:off x="1304608" y="2226395"/>
            <a:ext cx="1756936" cy="856645"/>
          </a:xfrm>
          <a:prstGeom prst="rect">
            <a:avLst/>
          </a:prstGeom>
          <a:noFill/>
          <a:ln w="9525">
            <a:noFill/>
          </a:ln>
        </p:spPr>
        <p:txBody>
          <a:bodyPr vert="horz" wrap="square" lIns="0" tIns="0" rIns="0" bIns="0" rtlCol="0">
            <a:spAutoFit/>
          </a:bodyPr>
          <a:lstStyle/>
          <a:p>
            <a:pPr marL="131661" lvl="1" indent="-131661">
              <a:lnSpc>
                <a:spcPct val="90000"/>
              </a:lnSpc>
              <a:spcBef>
                <a:spcPts val="185"/>
              </a:spcBef>
              <a:buSzPct val="100000"/>
              <a:buFont typeface="Arial Narrow"/>
              <a:buChar char="&gt;"/>
            </a:pPr>
            <a:r>
              <a:rPr lang="fr-BE" sz="1200" dirty="0">
                <a:cs typeface="Arial Narrow" pitchFamily="34" charset="0"/>
              </a:rPr>
              <a:t>Réduire la pression automobile </a:t>
            </a:r>
            <a:r>
              <a:rPr lang="fr-BE" sz="1200" b="0" dirty="0">
                <a:cs typeface="Arial Narrow" pitchFamily="34" charset="0"/>
              </a:rPr>
              <a:t>de 20% d'ici 2018</a:t>
            </a:r>
          </a:p>
          <a:p>
            <a:pPr marL="131661" lvl="1" indent="-131661">
              <a:lnSpc>
                <a:spcPct val="90000"/>
              </a:lnSpc>
              <a:spcBef>
                <a:spcPts val="185"/>
              </a:spcBef>
              <a:buSzPct val="100000"/>
              <a:buFont typeface="Arial Narrow"/>
              <a:buChar char="&gt;"/>
            </a:pPr>
            <a:r>
              <a:rPr lang="fr-BE" sz="1200" b="0" dirty="0">
                <a:cs typeface="Arial Narrow" pitchFamily="34" charset="0"/>
              </a:rPr>
              <a:t>20% des déplacements mécanisés à </a:t>
            </a:r>
            <a:r>
              <a:rPr lang="fr-BE" sz="1200" dirty="0">
                <a:cs typeface="Arial Narrow" pitchFamily="34" charset="0"/>
              </a:rPr>
              <a:t>vélo</a:t>
            </a:r>
            <a:r>
              <a:rPr lang="fr-BE" sz="1200" b="0" dirty="0">
                <a:cs typeface="Arial Narrow" pitchFamily="34" charset="0"/>
              </a:rPr>
              <a:t> en 2018</a:t>
            </a:r>
          </a:p>
        </p:txBody>
      </p:sp>
      <p:sp>
        <p:nvSpPr>
          <p:cNvPr id="54" name="ListLeanHorizontalTextDetail0"/>
          <p:cNvSpPr txBox="1">
            <a:spLocks/>
          </p:cNvSpPr>
          <p:nvPr/>
        </p:nvSpPr>
        <p:spPr>
          <a:xfrm>
            <a:off x="1304608" y="4134439"/>
            <a:ext cx="1756936" cy="1661993"/>
          </a:xfrm>
          <a:prstGeom prst="rect">
            <a:avLst/>
          </a:prstGeom>
          <a:noFill/>
          <a:ln w="9525">
            <a:noFill/>
          </a:ln>
        </p:spPr>
        <p:txBody>
          <a:bodyPr vert="horz" wrap="square" lIns="0" tIns="0" rIns="0" bIns="0" rtlCol="0">
            <a:spAutoFit/>
          </a:bodyPr>
          <a:lstStyle/>
          <a:p>
            <a:pPr marL="131661" lvl="1" indent="-131661">
              <a:lnSpc>
                <a:spcPct val="90000"/>
              </a:lnSpc>
              <a:spcBef>
                <a:spcPts val="0"/>
              </a:spcBef>
              <a:buSzPct val="100000"/>
              <a:buFont typeface="Arial Narrow"/>
              <a:buChar char="&gt;"/>
            </a:pPr>
            <a:r>
              <a:rPr lang="fr-BE" sz="1200" b="0" dirty="0">
                <a:cs typeface="Arial Narrow" pitchFamily="34" charset="0"/>
              </a:rPr>
              <a:t>Mise en route du </a:t>
            </a:r>
            <a:r>
              <a:rPr lang="fr-BE" sz="1200" dirty="0">
                <a:cs typeface="Arial Narrow" pitchFamily="34" charset="0"/>
              </a:rPr>
              <a:t>RER/REB</a:t>
            </a:r>
          </a:p>
          <a:p>
            <a:pPr marL="131661" lvl="1" indent="-131661">
              <a:lnSpc>
                <a:spcPct val="90000"/>
              </a:lnSpc>
              <a:spcBef>
                <a:spcPts val="0"/>
              </a:spcBef>
              <a:buSzPct val="100000"/>
              <a:buFont typeface="Arial Narrow"/>
              <a:buChar char="&gt;"/>
            </a:pPr>
            <a:r>
              <a:rPr lang="fr-BE" sz="1200" b="0" dirty="0">
                <a:cs typeface="Arial Narrow" pitchFamily="34" charset="0"/>
              </a:rPr>
              <a:t>Mise en place de </a:t>
            </a:r>
            <a:r>
              <a:rPr lang="fr-BE" sz="1200" dirty="0">
                <a:cs typeface="Arial Narrow" pitchFamily="34" charset="0"/>
              </a:rPr>
              <a:t>sites propres </a:t>
            </a:r>
            <a:r>
              <a:rPr lang="fr-BE" sz="1200" b="0" dirty="0">
                <a:cs typeface="Arial Narrow" pitchFamily="34" charset="0"/>
              </a:rPr>
              <a:t>pour les </a:t>
            </a:r>
            <a:r>
              <a:rPr lang="fr-BE" sz="1200" dirty="0">
                <a:cs typeface="Arial Narrow" pitchFamily="34" charset="0"/>
              </a:rPr>
              <a:t>transports en commun</a:t>
            </a:r>
          </a:p>
          <a:p>
            <a:pPr marL="131661" lvl="1" indent="-131661">
              <a:lnSpc>
                <a:spcPct val="90000"/>
              </a:lnSpc>
              <a:spcBef>
                <a:spcPts val="0"/>
              </a:spcBef>
              <a:buSzPct val="100000"/>
              <a:buFont typeface="Arial Narrow"/>
              <a:buChar char="&gt;"/>
            </a:pPr>
            <a:r>
              <a:rPr lang="fr-BE" sz="1200" b="0" dirty="0">
                <a:cs typeface="Arial Narrow" pitchFamily="34" charset="0"/>
              </a:rPr>
              <a:t>Mise en place d'une politique de </a:t>
            </a:r>
            <a:r>
              <a:rPr lang="fr-BE" sz="1200" dirty="0">
                <a:cs typeface="Arial Narrow" pitchFamily="34" charset="0"/>
              </a:rPr>
              <a:t>stationnement </a:t>
            </a:r>
            <a:r>
              <a:rPr lang="fr-BE" sz="1200" b="0" dirty="0">
                <a:cs typeface="Arial Narrow" pitchFamily="34" charset="0"/>
              </a:rPr>
              <a:t>plus restrictive</a:t>
            </a:r>
          </a:p>
          <a:p>
            <a:pPr marL="131661" lvl="1" indent="-131661">
              <a:lnSpc>
                <a:spcPct val="90000"/>
              </a:lnSpc>
              <a:spcBef>
                <a:spcPts val="0"/>
              </a:spcBef>
              <a:buSzPct val="100000"/>
              <a:buFont typeface="Arial Narrow"/>
              <a:buChar char="&gt;"/>
            </a:pPr>
            <a:r>
              <a:rPr lang="fr-BE" sz="1200" b="0" dirty="0">
                <a:cs typeface="Arial Narrow" pitchFamily="34" charset="0"/>
              </a:rPr>
              <a:t>Mise en place d'un </a:t>
            </a:r>
            <a:r>
              <a:rPr lang="fr-BE" sz="1200" dirty="0">
                <a:cs typeface="Arial Narrow" pitchFamily="34" charset="0"/>
              </a:rPr>
              <a:t>péage </a:t>
            </a:r>
            <a:r>
              <a:rPr lang="fr-BE" sz="1200" b="0" dirty="0">
                <a:cs typeface="Arial Narrow" pitchFamily="34" charset="0"/>
              </a:rPr>
              <a:t>aux limites de la </a:t>
            </a:r>
            <a:r>
              <a:rPr lang="fr-BE" sz="1200" dirty="0">
                <a:cs typeface="Arial Narrow" pitchFamily="34" charset="0"/>
              </a:rPr>
              <a:t>zone RER</a:t>
            </a:r>
          </a:p>
          <a:p>
            <a:pPr marL="131661" lvl="1" indent="-131661">
              <a:lnSpc>
                <a:spcPct val="90000"/>
              </a:lnSpc>
              <a:spcBef>
                <a:spcPts val="0"/>
              </a:spcBef>
              <a:buSzPct val="100000"/>
              <a:buFont typeface="Arial Narrow"/>
              <a:buChar char="&gt;"/>
            </a:pPr>
            <a:endParaRPr lang="fr-BE" sz="1200" dirty="0">
              <a:cs typeface="Arial Narrow" pitchFamily="34" charset="0"/>
            </a:endParaRPr>
          </a:p>
        </p:txBody>
      </p:sp>
      <p:cxnSp>
        <p:nvCxnSpPr>
          <p:cNvPr id="9" name="Horizontal Line"/>
          <p:cNvCxnSpPr/>
          <p:nvPr/>
        </p:nvCxnSpPr>
        <p:spPr>
          <a:xfrm>
            <a:off x="3124519" y="1652434"/>
            <a:ext cx="1756936" cy="1783"/>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0" name="ListLeanHorizontalTextTopic1"/>
          <p:cNvSpPr txBox="1"/>
          <p:nvPr/>
        </p:nvSpPr>
        <p:spPr>
          <a:xfrm>
            <a:off x="3124519" y="1419121"/>
            <a:ext cx="1756936" cy="233310"/>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200" dirty="0">
                <a:cs typeface="Arial Narrow" pitchFamily="34" charset="0"/>
              </a:rPr>
              <a:t>Flandre</a:t>
            </a:r>
          </a:p>
        </p:txBody>
      </p:sp>
      <p:sp>
        <p:nvSpPr>
          <p:cNvPr id="11" name="ListLeanHorizontalTextDetail1"/>
          <p:cNvSpPr txBox="1">
            <a:spLocks/>
          </p:cNvSpPr>
          <p:nvPr/>
        </p:nvSpPr>
        <p:spPr>
          <a:xfrm>
            <a:off x="3124519" y="2226395"/>
            <a:ext cx="1756936" cy="1380891"/>
          </a:xfrm>
          <a:prstGeom prst="rect">
            <a:avLst/>
          </a:prstGeom>
          <a:noFill/>
          <a:ln w="9525">
            <a:noFill/>
          </a:ln>
        </p:spPr>
        <p:txBody>
          <a:bodyPr vert="horz" wrap="square" lIns="0" tIns="0" rIns="0" bIns="0" rtlCol="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Augmenter la </a:t>
            </a:r>
            <a:r>
              <a:rPr lang="fr-BE" sz="1200" dirty="0">
                <a:cs typeface="Arial Narrow" pitchFamily="34" charset="0"/>
              </a:rPr>
              <a:t>vitesse moyenne </a:t>
            </a:r>
            <a:r>
              <a:rPr lang="fr-BE" sz="1200" b="0" dirty="0">
                <a:cs typeface="Arial Narrow" pitchFamily="34" charset="0"/>
              </a:rPr>
              <a:t>sur les segments congestionnés à 90 km/h</a:t>
            </a:r>
          </a:p>
          <a:p>
            <a:pPr marL="131661" lvl="1" indent="-131661">
              <a:lnSpc>
                <a:spcPct val="90000"/>
              </a:lnSpc>
              <a:spcBef>
                <a:spcPts val="185"/>
              </a:spcBef>
              <a:buSzPct val="100000"/>
              <a:buFont typeface="Arial Narrow"/>
              <a:buChar char="&gt;"/>
            </a:pPr>
            <a:r>
              <a:rPr lang="fr-BE" sz="1200" b="0" dirty="0">
                <a:cs typeface="Arial Narrow" pitchFamily="34" charset="0"/>
              </a:rPr>
              <a:t>Limiter à 5% </a:t>
            </a:r>
            <a:r>
              <a:rPr lang="fr-BE" sz="1200" dirty="0">
                <a:cs typeface="Arial Narrow" pitchFamily="34" charset="0"/>
              </a:rPr>
              <a:t>le temps perdu dans les embouteillages</a:t>
            </a:r>
          </a:p>
          <a:p>
            <a:pPr marL="131661" lvl="1" indent="-131661">
              <a:lnSpc>
                <a:spcPct val="90000"/>
              </a:lnSpc>
              <a:spcBef>
                <a:spcPts val="185"/>
              </a:spcBef>
              <a:buSzPct val="100000"/>
              <a:buFont typeface="Arial Narrow"/>
              <a:buChar char="&gt;"/>
            </a:pPr>
            <a:r>
              <a:rPr lang="fr-BE" sz="1200" b="0" dirty="0">
                <a:cs typeface="Arial Narrow" pitchFamily="34" charset="0"/>
              </a:rPr>
              <a:t>Réaliser au </a:t>
            </a:r>
            <a:r>
              <a:rPr lang="fr-BE" sz="1200" dirty="0">
                <a:cs typeface="Arial Narrow" pitchFamily="34" charset="0"/>
              </a:rPr>
              <a:t>maximum 60% </a:t>
            </a:r>
            <a:r>
              <a:rPr lang="fr-BE" sz="1200" b="0" dirty="0">
                <a:cs typeface="Arial Narrow" pitchFamily="34" charset="0"/>
              </a:rPr>
              <a:t>des </a:t>
            </a:r>
            <a:r>
              <a:rPr lang="fr-BE" sz="1200" dirty="0">
                <a:cs typeface="Arial Narrow" pitchFamily="34" charset="0"/>
              </a:rPr>
              <a:t>déplacements </a:t>
            </a:r>
            <a:r>
              <a:rPr lang="fr-BE" sz="1200" b="0" dirty="0">
                <a:cs typeface="Arial Narrow" pitchFamily="34" charset="0"/>
              </a:rPr>
              <a:t>domicile-travail </a:t>
            </a:r>
            <a:r>
              <a:rPr lang="fr-BE" sz="1200" dirty="0">
                <a:cs typeface="Arial Narrow" pitchFamily="34" charset="0"/>
              </a:rPr>
              <a:t>en voiture</a:t>
            </a:r>
          </a:p>
        </p:txBody>
      </p:sp>
      <p:sp>
        <p:nvSpPr>
          <p:cNvPr id="55" name="ListLeanHorizontalTextDetail1"/>
          <p:cNvSpPr txBox="1">
            <a:spLocks/>
          </p:cNvSpPr>
          <p:nvPr/>
        </p:nvSpPr>
        <p:spPr>
          <a:xfrm>
            <a:off x="3124519" y="4134440"/>
            <a:ext cx="1756936" cy="1828193"/>
          </a:xfrm>
          <a:prstGeom prst="rect">
            <a:avLst/>
          </a:prstGeom>
          <a:noFill/>
          <a:ln w="9525">
            <a:noFill/>
          </a:ln>
        </p:spPr>
        <p:txBody>
          <a:bodyPr vert="horz" wrap="square" lIns="0" tIns="0" rIns="0" bIns="0" rtlCol="0">
            <a:spAutoFit/>
          </a:bodyPr>
          <a:lstStyle/>
          <a:p>
            <a:pPr marL="131661" lvl="1" indent="-131661">
              <a:lnSpc>
                <a:spcPct val="90000"/>
              </a:lnSpc>
              <a:spcBef>
                <a:spcPts val="0"/>
              </a:spcBef>
              <a:buSzPct val="100000"/>
              <a:buFont typeface="Arial Narrow"/>
              <a:buChar char="&gt;"/>
            </a:pPr>
            <a:r>
              <a:rPr lang="fr-BE" sz="1200" dirty="0">
                <a:cs typeface="Arial Narrow" pitchFamily="34" charset="0"/>
              </a:rPr>
              <a:t>Fluidification du trafic </a:t>
            </a:r>
            <a:r>
              <a:rPr lang="fr-BE" sz="1200" b="0" dirty="0">
                <a:cs typeface="Arial Narrow" pitchFamily="34" charset="0"/>
              </a:rPr>
              <a:t>autour et entre Bruxelles, Gand et Anvers</a:t>
            </a:r>
          </a:p>
          <a:p>
            <a:pPr marL="131661" lvl="1" indent="-131661">
              <a:lnSpc>
                <a:spcPct val="90000"/>
              </a:lnSpc>
              <a:spcBef>
                <a:spcPts val="0"/>
              </a:spcBef>
              <a:buSzPct val="100000"/>
              <a:buFont typeface="Arial Narrow"/>
              <a:buChar char="&gt;"/>
            </a:pPr>
            <a:r>
              <a:rPr lang="fr-BE" sz="1200" b="0" dirty="0">
                <a:cs typeface="Arial Narrow" pitchFamily="34" charset="0"/>
              </a:rPr>
              <a:t>Elargissement du </a:t>
            </a:r>
            <a:r>
              <a:rPr lang="fr-BE" sz="1200" dirty="0">
                <a:cs typeface="Arial Narrow" pitchFamily="34" charset="0"/>
              </a:rPr>
              <a:t>ring de Bruxelles</a:t>
            </a:r>
          </a:p>
          <a:p>
            <a:pPr marL="131661" lvl="1" indent="-131661">
              <a:lnSpc>
                <a:spcPct val="90000"/>
              </a:lnSpc>
              <a:spcBef>
                <a:spcPts val="0"/>
              </a:spcBef>
              <a:buSzPct val="100000"/>
              <a:buFont typeface="Arial Narrow"/>
              <a:buChar char="&gt;"/>
            </a:pPr>
            <a:r>
              <a:rPr lang="fr-BE" sz="1200" b="0" dirty="0">
                <a:cs typeface="Arial Narrow" pitchFamily="34" charset="0"/>
              </a:rPr>
              <a:t>Mise en place d'une </a:t>
            </a:r>
            <a:r>
              <a:rPr lang="fr-BE" sz="1200" dirty="0">
                <a:cs typeface="Arial Narrow" pitchFamily="34" charset="0"/>
              </a:rPr>
              <a:t>taxe kilométrique intelligente</a:t>
            </a:r>
          </a:p>
          <a:p>
            <a:pPr marL="131661" lvl="1" indent="-131661">
              <a:lnSpc>
                <a:spcPct val="90000"/>
              </a:lnSpc>
              <a:spcBef>
                <a:spcPts val="0"/>
              </a:spcBef>
              <a:buSzPct val="100000"/>
              <a:buFont typeface="Arial Narrow"/>
              <a:buChar char="&gt;"/>
            </a:pPr>
            <a:r>
              <a:rPr lang="fr-BE" sz="1200" b="0" dirty="0">
                <a:cs typeface="Arial Narrow" pitchFamily="34" charset="0"/>
              </a:rPr>
              <a:t>En lien avec une </a:t>
            </a:r>
            <a:r>
              <a:rPr lang="fr-BE" sz="1200" dirty="0">
                <a:cs typeface="Arial Narrow" pitchFamily="34" charset="0"/>
              </a:rPr>
              <a:t>Spoor-strategie </a:t>
            </a:r>
            <a:r>
              <a:rPr lang="fr-BE" sz="1200" b="0" dirty="0">
                <a:cs typeface="Arial Narrow" pitchFamily="34" charset="0"/>
              </a:rPr>
              <a:t>(</a:t>
            </a:r>
            <a:r>
              <a:rPr lang="fr-BE" sz="1200" b="0" dirty="0"/>
              <a:t>personen-vervoer, Goederenvervoer per spoor , knelpunten)</a:t>
            </a:r>
            <a:endParaRPr lang="fr-BE" sz="1200" b="0" dirty="0">
              <a:cs typeface="Arial Narrow" pitchFamily="34" charset="0"/>
            </a:endParaRPr>
          </a:p>
        </p:txBody>
      </p:sp>
      <p:cxnSp>
        <p:nvCxnSpPr>
          <p:cNvPr id="12" name="Horizontal Line"/>
          <p:cNvCxnSpPr/>
          <p:nvPr/>
        </p:nvCxnSpPr>
        <p:spPr>
          <a:xfrm>
            <a:off x="4944430" y="1652434"/>
            <a:ext cx="1756936" cy="1783"/>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3" name="ListLeanHorizontalTextTopic2"/>
          <p:cNvSpPr txBox="1"/>
          <p:nvPr/>
        </p:nvSpPr>
        <p:spPr>
          <a:xfrm>
            <a:off x="4944430" y="1419121"/>
            <a:ext cx="1756936" cy="233310"/>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200" dirty="0">
                <a:cs typeface="Arial Narrow" pitchFamily="34" charset="0"/>
              </a:rPr>
              <a:t>Wallonie</a:t>
            </a:r>
          </a:p>
        </p:txBody>
      </p:sp>
      <p:sp>
        <p:nvSpPr>
          <p:cNvPr id="14" name="ListLeanHorizontalTextDetail2"/>
          <p:cNvSpPr txBox="1">
            <a:spLocks/>
          </p:cNvSpPr>
          <p:nvPr/>
        </p:nvSpPr>
        <p:spPr>
          <a:xfrm>
            <a:off x="4944430" y="2226395"/>
            <a:ext cx="1756936" cy="1189043"/>
          </a:xfrm>
          <a:prstGeom prst="rect">
            <a:avLst/>
          </a:prstGeom>
          <a:noFill/>
          <a:ln w="9525">
            <a:noFill/>
          </a:ln>
        </p:spPr>
        <p:txBody>
          <a:bodyPr vert="horz" wrap="square" lIns="0" tIns="0" rIns="0" bIns="0" rtlCol="0">
            <a:spAutoFit/>
          </a:bodyPr>
          <a:lstStyle/>
          <a:p>
            <a:pPr marL="131661" lvl="1" indent="-131661">
              <a:lnSpc>
                <a:spcPct val="90000"/>
              </a:lnSpc>
              <a:spcBef>
                <a:spcPts val="185"/>
              </a:spcBef>
              <a:buSzPct val="100000"/>
              <a:buFont typeface="Arial Narrow"/>
              <a:buChar char="&gt;"/>
            </a:pPr>
            <a:r>
              <a:rPr lang="fr-BE" sz="1200" dirty="0">
                <a:cs typeface="Arial Narrow" pitchFamily="34" charset="0"/>
              </a:rPr>
              <a:t>Doubler </a:t>
            </a:r>
            <a:r>
              <a:rPr lang="fr-BE" sz="1200" b="0" dirty="0">
                <a:cs typeface="Arial Narrow" pitchFamily="34" charset="0"/>
              </a:rPr>
              <a:t>les quantités de voyageurs et marchandises transportées par rail</a:t>
            </a:r>
          </a:p>
          <a:p>
            <a:pPr marL="131661" lvl="1" indent="-131661">
              <a:lnSpc>
                <a:spcPct val="90000"/>
              </a:lnSpc>
              <a:spcBef>
                <a:spcPts val="185"/>
              </a:spcBef>
              <a:buSzPct val="100000"/>
              <a:buFont typeface="Arial Narrow"/>
              <a:buChar char="&gt;"/>
            </a:pPr>
            <a:r>
              <a:rPr lang="fr-BE" sz="1200" dirty="0">
                <a:cs typeface="Arial Narrow" pitchFamily="34" charset="0"/>
              </a:rPr>
              <a:t> </a:t>
            </a:r>
            <a:r>
              <a:rPr lang="fr-BE" sz="1200" b="0" dirty="0">
                <a:cs typeface="Arial Narrow" pitchFamily="34" charset="0"/>
              </a:rPr>
              <a:t>Mettre les </a:t>
            </a:r>
            <a:r>
              <a:rPr lang="fr-BE" sz="1200" dirty="0">
                <a:cs typeface="Arial Narrow" pitchFamily="34" charset="0"/>
              </a:rPr>
              <a:t>principales villes </a:t>
            </a:r>
            <a:r>
              <a:rPr lang="fr-BE" sz="1200" b="0" dirty="0">
                <a:cs typeface="Arial Narrow" pitchFamily="34" charset="0"/>
              </a:rPr>
              <a:t>wallonnes </a:t>
            </a:r>
            <a:r>
              <a:rPr lang="fr-BE" sz="1200" dirty="0">
                <a:cs typeface="Arial Narrow" pitchFamily="34" charset="0"/>
              </a:rPr>
              <a:t>à 30 minutes de train </a:t>
            </a:r>
            <a:r>
              <a:rPr lang="fr-BE" sz="1200" b="0" dirty="0">
                <a:cs typeface="Arial Narrow" pitchFamily="34" charset="0"/>
              </a:rPr>
              <a:t>entre elles et à 40 minutes de Bruxelles</a:t>
            </a:r>
          </a:p>
        </p:txBody>
      </p:sp>
      <p:sp>
        <p:nvSpPr>
          <p:cNvPr id="56" name="ListLeanHorizontalTextDetail2"/>
          <p:cNvSpPr txBox="1">
            <a:spLocks/>
          </p:cNvSpPr>
          <p:nvPr/>
        </p:nvSpPr>
        <p:spPr>
          <a:xfrm>
            <a:off x="4944430" y="4134441"/>
            <a:ext cx="1756936" cy="1661993"/>
          </a:xfrm>
          <a:prstGeom prst="rect">
            <a:avLst/>
          </a:prstGeom>
          <a:noFill/>
          <a:ln w="9525">
            <a:noFill/>
          </a:ln>
        </p:spPr>
        <p:txBody>
          <a:bodyPr vert="horz" wrap="square" lIns="0" tIns="0" rIns="0" bIns="0" rtlCol="0">
            <a:spAutoFit/>
          </a:bodyPr>
          <a:lstStyle/>
          <a:p>
            <a:pPr marL="131661" lvl="1" indent="-131661">
              <a:lnSpc>
                <a:spcPct val="90000"/>
              </a:lnSpc>
              <a:spcBef>
                <a:spcPts val="0"/>
              </a:spcBef>
              <a:buSzPct val="100000"/>
              <a:buFont typeface="Arial Narrow"/>
              <a:buChar char="&gt;"/>
            </a:pPr>
            <a:r>
              <a:rPr lang="fr-BE" sz="1200" b="0" dirty="0">
                <a:cs typeface="Arial Narrow" pitchFamily="34" charset="0"/>
              </a:rPr>
              <a:t>Supprimer les </a:t>
            </a:r>
            <a:r>
              <a:rPr lang="fr-BE" sz="1200" dirty="0">
                <a:cs typeface="Arial Narrow" pitchFamily="34" charset="0"/>
              </a:rPr>
              <a:t>goulets d'étranglement </a:t>
            </a:r>
            <a:r>
              <a:rPr lang="fr-BE" sz="1200" b="0" dirty="0">
                <a:cs typeface="Arial Narrow" pitchFamily="34" charset="0"/>
              </a:rPr>
              <a:t>(e.g. sur la dorsale wallonne)</a:t>
            </a:r>
          </a:p>
          <a:p>
            <a:pPr marL="131661" lvl="1" indent="-131661">
              <a:lnSpc>
                <a:spcPct val="90000"/>
              </a:lnSpc>
              <a:spcBef>
                <a:spcPts val="0"/>
              </a:spcBef>
              <a:buSzPct val="100000"/>
              <a:buFont typeface="Arial Narrow"/>
              <a:buChar char="&gt;"/>
            </a:pPr>
            <a:r>
              <a:rPr lang="fr-BE" sz="1200" b="0" dirty="0">
                <a:cs typeface="Arial Narrow" pitchFamily="34" charset="0"/>
              </a:rPr>
              <a:t>Finaliser le </a:t>
            </a:r>
            <a:r>
              <a:rPr lang="fr-BE" sz="1200" dirty="0">
                <a:cs typeface="Arial Narrow" pitchFamily="34" charset="0"/>
              </a:rPr>
              <a:t>RER</a:t>
            </a:r>
          </a:p>
          <a:p>
            <a:pPr marL="131661" lvl="1" indent="-131661">
              <a:lnSpc>
                <a:spcPct val="90000"/>
              </a:lnSpc>
              <a:spcBef>
                <a:spcPts val="0"/>
              </a:spcBef>
              <a:buSzPct val="100000"/>
              <a:buFont typeface="Arial Narrow"/>
              <a:buChar char="&gt;"/>
            </a:pPr>
            <a:r>
              <a:rPr lang="fr-BE" sz="1200" b="0" dirty="0">
                <a:cs typeface="Arial Narrow" pitchFamily="34" charset="0"/>
              </a:rPr>
              <a:t>Moderniser et étendre les </a:t>
            </a:r>
            <a:r>
              <a:rPr lang="fr-BE" sz="1200" dirty="0">
                <a:cs typeface="Arial Narrow" pitchFamily="34" charset="0"/>
              </a:rPr>
              <a:t>capacités </a:t>
            </a:r>
            <a:r>
              <a:rPr lang="fr-BE" sz="1200" b="0" dirty="0">
                <a:cs typeface="Arial Narrow" pitchFamily="34" charset="0"/>
              </a:rPr>
              <a:t>de l'axe </a:t>
            </a:r>
            <a:r>
              <a:rPr lang="fr-BE" sz="1200" dirty="0">
                <a:cs typeface="Arial Narrow" pitchFamily="34" charset="0"/>
              </a:rPr>
              <a:t>Bruxelles-Luxembourg</a:t>
            </a:r>
          </a:p>
          <a:p>
            <a:pPr marL="131661" lvl="1" indent="-131661">
              <a:lnSpc>
                <a:spcPct val="90000"/>
              </a:lnSpc>
              <a:spcBef>
                <a:spcPts val="0"/>
              </a:spcBef>
              <a:buSzPct val="100000"/>
              <a:buFont typeface="Arial Narrow"/>
              <a:buChar char="&gt;"/>
            </a:pPr>
            <a:r>
              <a:rPr lang="fr-BE" sz="1200" b="0" dirty="0">
                <a:cs typeface="Arial Narrow" pitchFamily="34" charset="0"/>
              </a:rPr>
              <a:t>Améliorer la desserte ferroviaire des </a:t>
            </a:r>
            <a:r>
              <a:rPr lang="fr-BE" sz="1200" dirty="0">
                <a:cs typeface="Arial Narrow" pitchFamily="34" charset="0"/>
              </a:rPr>
              <a:t>sites d'activité économique</a:t>
            </a:r>
          </a:p>
        </p:txBody>
      </p:sp>
      <p:cxnSp>
        <p:nvCxnSpPr>
          <p:cNvPr id="39" name="Horizontal Line"/>
          <p:cNvCxnSpPr/>
          <p:nvPr/>
        </p:nvCxnSpPr>
        <p:spPr>
          <a:xfrm>
            <a:off x="6796894" y="1652434"/>
            <a:ext cx="1756936" cy="1783"/>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40" name="ListLeanHorizontalTextTopic2"/>
          <p:cNvSpPr txBox="1"/>
          <p:nvPr/>
        </p:nvSpPr>
        <p:spPr>
          <a:xfrm>
            <a:off x="6796894" y="1419121"/>
            <a:ext cx="1756936" cy="233310"/>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200" dirty="0">
                <a:cs typeface="Arial Narrow" pitchFamily="34" charset="0"/>
              </a:rPr>
              <a:t>Fédéral</a:t>
            </a:r>
          </a:p>
        </p:txBody>
      </p:sp>
      <p:grpSp>
        <p:nvGrpSpPr>
          <p:cNvPr id="2" name="Group 33"/>
          <p:cNvGrpSpPr/>
          <p:nvPr/>
        </p:nvGrpSpPr>
        <p:grpSpPr>
          <a:xfrm>
            <a:off x="1304610" y="4110944"/>
            <a:ext cx="7216667" cy="1783"/>
            <a:chOff x="1820728" y="4767822"/>
            <a:chExt cx="7419788" cy="1587"/>
          </a:xfrm>
        </p:grpSpPr>
        <p:cxnSp>
          <p:nvCxnSpPr>
            <p:cNvPr id="47" name="Horizontal Line"/>
            <p:cNvCxnSpPr/>
            <p:nvPr/>
          </p:nvCxnSpPr>
          <p:spPr>
            <a:xfrm>
              <a:off x="1820728"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8" name="Horizontal Line"/>
            <p:cNvCxnSpPr/>
            <p:nvPr/>
          </p:nvCxnSpPr>
          <p:spPr>
            <a:xfrm>
              <a:off x="3691862"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9" name="Horizontal Line"/>
            <p:cNvCxnSpPr/>
            <p:nvPr/>
          </p:nvCxnSpPr>
          <p:spPr>
            <a:xfrm>
              <a:off x="5562996"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2" name="Horizontal Line"/>
            <p:cNvCxnSpPr/>
            <p:nvPr/>
          </p:nvCxnSpPr>
          <p:spPr>
            <a:xfrm>
              <a:off x="7434129"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grpSp>
      <p:sp>
        <p:nvSpPr>
          <p:cNvPr id="43" name="ListLeanHorizontalTextDetail2"/>
          <p:cNvSpPr txBox="1">
            <a:spLocks/>
          </p:cNvSpPr>
          <p:nvPr/>
        </p:nvSpPr>
        <p:spPr>
          <a:xfrm>
            <a:off x="6796894" y="4134440"/>
            <a:ext cx="1889906" cy="1776833"/>
          </a:xfrm>
          <a:prstGeom prst="rect">
            <a:avLst/>
          </a:prstGeom>
          <a:noFill/>
          <a:ln w="9525">
            <a:noFill/>
          </a:ln>
        </p:spPr>
        <p:txBody>
          <a:bodyPr vert="horz" wrap="square" lIns="0" tIns="0" rIns="0" bIns="0" rtlCol="0">
            <a:spAutoFit/>
          </a:bodyPr>
          <a:lstStyle/>
          <a:p>
            <a:pPr marL="131661" lvl="1" indent="-131661">
              <a:lnSpc>
                <a:spcPct val="90000"/>
              </a:lnSpc>
              <a:spcBef>
                <a:spcPts val="0"/>
              </a:spcBef>
              <a:buSzPct val="100000"/>
            </a:pPr>
            <a:r>
              <a:rPr lang="fr-BE" sz="1200" b="0" dirty="0">
                <a:cs typeface="Arial Narrow" pitchFamily="34" charset="0"/>
              </a:rPr>
              <a:t>Plan Kyoto:  22 mesures:</a:t>
            </a:r>
          </a:p>
          <a:p>
            <a:pPr marL="131661" lvl="1" indent="-131661">
              <a:lnSpc>
                <a:spcPct val="90000"/>
              </a:lnSpc>
              <a:spcBef>
                <a:spcPts val="0"/>
              </a:spcBef>
              <a:buSzPct val="100000"/>
              <a:buFont typeface="Arial Narrow"/>
              <a:buChar char="&gt;"/>
            </a:pPr>
            <a:r>
              <a:rPr lang="fr-BE" sz="1292" b="0" dirty="0"/>
              <a:t>Maîtrise/réduction de la demande en véhicule/km (télétravail, carpooling, etc)</a:t>
            </a:r>
          </a:p>
          <a:p>
            <a:pPr marL="131661" lvl="1" indent="-131661">
              <a:lnSpc>
                <a:spcPct val="90000"/>
              </a:lnSpc>
              <a:spcBef>
                <a:spcPts val="0"/>
              </a:spcBef>
              <a:buSzPct val="100000"/>
              <a:buFont typeface="Arial Narrow"/>
              <a:buChar char="&gt;"/>
            </a:pPr>
            <a:r>
              <a:rPr lang="fr-BE" sz="1292" b="0" dirty="0"/>
              <a:t>Shift modal (accises, taxe km poids lourds, transports publics, infrastructure, aide au transport combiné, etc)</a:t>
            </a:r>
          </a:p>
          <a:p>
            <a:pPr marL="131661" lvl="1" indent="-131661">
              <a:lnSpc>
                <a:spcPct val="90000"/>
              </a:lnSpc>
              <a:spcBef>
                <a:spcPts val="0"/>
              </a:spcBef>
              <a:buSzPct val="100000"/>
              <a:buFont typeface="Arial Narrow"/>
              <a:buChar char="&gt;"/>
            </a:pPr>
            <a:r>
              <a:rPr lang="fr-BE" sz="1292" b="0" dirty="0"/>
              <a:t>Mesures visant à réduire les émissions:</a:t>
            </a:r>
          </a:p>
        </p:txBody>
      </p:sp>
      <p:sp>
        <p:nvSpPr>
          <p:cNvPr id="28" name="ListLeanHorizontalTextDetail2"/>
          <p:cNvSpPr txBox="1">
            <a:spLocks/>
          </p:cNvSpPr>
          <p:nvPr/>
        </p:nvSpPr>
        <p:spPr>
          <a:xfrm>
            <a:off x="6796894" y="2226395"/>
            <a:ext cx="1889906" cy="1329595"/>
          </a:xfrm>
          <a:prstGeom prst="rect">
            <a:avLst/>
          </a:prstGeom>
          <a:noFill/>
          <a:ln w="9525">
            <a:noFill/>
          </a:ln>
        </p:spPr>
        <p:txBody>
          <a:bodyPr vert="horz" wrap="square" lIns="0" tIns="0" rIns="0" bIns="0" rtlCol="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Différents objectifs articulés autour de la réduction des </a:t>
            </a:r>
            <a:r>
              <a:rPr lang="fr-BE" sz="1200" dirty="0">
                <a:cs typeface="Arial Narrow" pitchFamily="34" charset="0"/>
              </a:rPr>
              <a:t>émission de CO2</a:t>
            </a:r>
            <a:r>
              <a:rPr lang="fr-BE" sz="1200" b="0" dirty="0">
                <a:cs typeface="Arial Narrow" pitchFamily="34" charset="0"/>
              </a:rPr>
              <a:t> dans les différents plans (Plan national climat de la Belgique, Plan Kyoto Transport, Plan Fédéral de Développement Durable, etc)</a:t>
            </a:r>
          </a:p>
        </p:txBody>
      </p:sp>
      <p:sp>
        <p:nvSpPr>
          <p:cNvPr id="29" name="Rectangle 28"/>
          <p:cNvSpPr>
            <a:spLocks/>
          </p:cNvSpPr>
          <p:nvPr/>
        </p:nvSpPr>
        <p:spPr>
          <a:xfrm>
            <a:off x="251522" y="1690771"/>
            <a:ext cx="1017995" cy="402777"/>
          </a:xfrm>
          <a:prstGeom prst="rect">
            <a:avLst/>
          </a:prstGeom>
          <a:solidFill>
            <a:schemeClr val="accent6"/>
          </a:solidFill>
          <a:ln w="9525">
            <a:noFill/>
          </a:ln>
          <a:effectLst/>
        </p:spPr>
        <p:style>
          <a:lnRef idx="1">
            <a:schemeClr val="accent1"/>
          </a:lnRef>
          <a:fillRef idx="0">
            <a:schemeClr val="accent1"/>
          </a:fillRef>
          <a:effectRef idx="0">
            <a:schemeClr val="accent1"/>
          </a:effectRef>
          <a:fontRef idx="minor">
            <a:schemeClr val="tx1"/>
          </a:fontRef>
        </p:style>
        <p:txBody>
          <a:bodyPr wrap="square" lIns="66462" tIns="0" rIns="0" bIns="0" rtlCol="0" anchor="ctr" anchorCtr="0">
            <a:noAutofit/>
          </a:bodyPr>
          <a:lstStyle/>
          <a:p>
            <a:pPr>
              <a:lnSpc>
                <a:spcPct val="90000"/>
              </a:lnSpc>
              <a:spcBef>
                <a:spcPts val="369"/>
              </a:spcBef>
            </a:pPr>
            <a:r>
              <a:rPr lang="fr-BE" sz="1200" dirty="0">
                <a:solidFill>
                  <a:schemeClr val="bg1"/>
                </a:solidFill>
              </a:rPr>
              <a:t>Plan</a:t>
            </a:r>
          </a:p>
        </p:txBody>
      </p:sp>
      <p:sp>
        <p:nvSpPr>
          <p:cNvPr id="30" name="ListLeanHorizontalTextDetail0"/>
          <p:cNvSpPr txBox="1">
            <a:spLocks/>
          </p:cNvSpPr>
          <p:nvPr/>
        </p:nvSpPr>
        <p:spPr>
          <a:xfrm>
            <a:off x="1304608" y="1708815"/>
            <a:ext cx="1756936" cy="166199"/>
          </a:xfrm>
          <a:prstGeom prst="rect">
            <a:avLst/>
          </a:prstGeom>
          <a:noFill/>
          <a:ln w="9525">
            <a:noFill/>
          </a:ln>
        </p:spPr>
        <p:txBody>
          <a:bodyPr vert="horz" wrap="square" lIns="0" tIns="0" rIns="0" bIns="0" rtlCol="0" anchor="ctr" anchorCtr="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Iris 2 (2010)</a:t>
            </a:r>
          </a:p>
        </p:txBody>
      </p:sp>
      <p:sp>
        <p:nvSpPr>
          <p:cNvPr id="31" name="ListLeanHorizontalTextDetail1"/>
          <p:cNvSpPr txBox="1">
            <a:spLocks/>
          </p:cNvSpPr>
          <p:nvPr/>
        </p:nvSpPr>
        <p:spPr>
          <a:xfrm>
            <a:off x="3124519" y="1726858"/>
            <a:ext cx="1756936" cy="332399"/>
          </a:xfrm>
          <a:prstGeom prst="rect">
            <a:avLst/>
          </a:prstGeom>
          <a:noFill/>
          <a:ln w="9525">
            <a:noFill/>
          </a:ln>
        </p:spPr>
        <p:txBody>
          <a:bodyPr vert="horz" wrap="square" lIns="0" tIns="0" rIns="0" bIns="0" rtlCol="0" anchor="ctr" anchorCtr="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Mobiliteitsplan Vlaanderen (2013)</a:t>
            </a:r>
            <a:endParaRPr lang="fr-BE" sz="1200" dirty="0">
              <a:cs typeface="Arial Narrow" pitchFamily="34" charset="0"/>
            </a:endParaRPr>
          </a:p>
        </p:txBody>
      </p:sp>
      <p:sp>
        <p:nvSpPr>
          <p:cNvPr id="32" name="ListLeanHorizontalTextDetail2"/>
          <p:cNvSpPr txBox="1">
            <a:spLocks/>
          </p:cNvSpPr>
          <p:nvPr/>
        </p:nvSpPr>
        <p:spPr>
          <a:xfrm>
            <a:off x="4944430" y="1726858"/>
            <a:ext cx="1756936" cy="332399"/>
          </a:xfrm>
          <a:prstGeom prst="rect">
            <a:avLst/>
          </a:prstGeom>
          <a:noFill/>
          <a:ln w="9525">
            <a:noFill/>
          </a:ln>
        </p:spPr>
        <p:txBody>
          <a:bodyPr vert="horz" wrap="square" lIns="0" tIns="0" rIns="0" bIns="0" rtlCol="0" anchor="ctr" anchorCtr="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Plan de Mobilité durable (TBD)</a:t>
            </a:r>
          </a:p>
        </p:txBody>
      </p:sp>
      <p:sp>
        <p:nvSpPr>
          <p:cNvPr id="33" name="ListLeanHorizontalTextDetail2"/>
          <p:cNvSpPr txBox="1">
            <a:spLocks/>
          </p:cNvSpPr>
          <p:nvPr/>
        </p:nvSpPr>
        <p:spPr>
          <a:xfrm>
            <a:off x="6796894" y="1726858"/>
            <a:ext cx="1756936" cy="332399"/>
          </a:xfrm>
          <a:prstGeom prst="rect">
            <a:avLst/>
          </a:prstGeom>
          <a:noFill/>
          <a:ln w="9525">
            <a:noFill/>
          </a:ln>
        </p:spPr>
        <p:txBody>
          <a:bodyPr vert="horz" wrap="square" lIns="0" tIns="0" rIns="0" bIns="0" rtlCol="0" anchor="ctr" anchorCtr="0">
            <a:spAutoFit/>
          </a:bodyPr>
          <a:lstStyle/>
          <a:p>
            <a:pPr marL="131661" lvl="1" indent="-131661">
              <a:lnSpc>
                <a:spcPct val="90000"/>
              </a:lnSpc>
              <a:spcBef>
                <a:spcPts val="185"/>
              </a:spcBef>
              <a:buSzPct val="100000"/>
              <a:buFont typeface="Arial Narrow"/>
              <a:buChar char="&gt;"/>
            </a:pPr>
            <a:r>
              <a:rPr lang="fr-BE" sz="1200" b="0" dirty="0">
                <a:cs typeface="Arial Narrow" pitchFamily="34" charset="0"/>
              </a:rPr>
              <a:t>Accord de gouvernement (2011)</a:t>
            </a:r>
          </a:p>
        </p:txBody>
      </p:sp>
      <p:grpSp>
        <p:nvGrpSpPr>
          <p:cNvPr id="15" name="Group 34"/>
          <p:cNvGrpSpPr/>
          <p:nvPr/>
        </p:nvGrpSpPr>
        <p:grpSpPr>
          <a:xfrm>
            <a:off x="1336671" y="2145493"/>
            <a:ext cx="7216667" cy="1783"/>
            <a:chOff x="1820728" y="4767822"/>
            <a:chExt cx="7419788" cy="1587"/>
          </a:xfrm>
        </p:grpSpPr>
        <p:cxnSp>
          <p:nvCxnSpPr>
            <p:cNvPr id="36" name="Horizontal Line"/>
            <p:cNvCxnSpPr/>
            <p:nvPr/>
          </p:nvCxnSpPr>
          <p:spPr>
            <a:xfrm>
              <a:off x="1820728"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7" name="Horizontal Line"/>
            <p:cNvCxnSpPr/>
            <p:nvPr/>
          </p:nvCxnSpPr>
          <p:spPr>
            <a:xfrm>
              <a:off x="3691862"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8" name="Horizontal Line"/>
            <p:cNvCxnSpPr/>
            <p:nvPr/>
          </p:nvCxnSpPr>
          <p:spPr>
            <a:xfrm>
              <a:off x="5562996"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4" name="Horizontal Line"/>
            <p:cNvCxnSpPr/>
            <p:nvPr/>
          </p:nvCxnSpPr>
          <p:spPr>
            <a:xfrm>
              <a:off x="7434129" y="4767822"/>
              <a:ext cx="1806387" cy="1587"/>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6803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695720900"/>
              </p:ext>
            </p:extLst>
          </p:nvPr>
        </p:nvGraphicFramePr>
        <p:xfrm>
          <a:off x="1468" y="265238"/>
          <a:ext cx="1465" cy="1465"/>
        </p:xfrm>
        <a:graphic>
          <a:graphicData uri="http://schemas.openxmlformats.org/presentationml/2006/ole">
            <mc:AlternateContent xmlns:mc="http://schemas.openxmlformats.org/markup-compatibility/2006">
              <mc:Choice xmlns:v="urn:schemas-microsoft-com:vml" Requires="v">
                <p:oleObj spid="_x0000_s40249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a:xfrm>
            <a:off x="317991" y="437899"/>
            <a:ext cx="8707429" cy="690366"/>
          </a:xfrm>
        </p:spPr>
        <p:txBody>
          <a:bodyPr vert="horz" lIns="0" tIns="0" rIns="0" bIns="0" rtlCol="0" anchor="t" anchorCtr="0">
            <a:noAutofit/>
          </a:bodyPr>
          <a:lstStyle/>
          <a:p>
            <a:pPr>
              <a:tabLst>
                <a:tab pos="1156218" algn="l"/>
              </a:tabLst>
            </a:pPr>
            <a:r>
              <a:rPr lang="fr-BE" b="1" dirty="0" smtClean="0">
                <a:latin typeface="Arial" panose="020B0604020202020204" pitchFamily="34" charset="0"/>
                <a:cs typeface="Arial" panose="020B0604020202020204" pitchFamily="34" charset="0"/>
              </a:rPr>
              <a:t>Organes </a:t>
            </a:r>
            <a:r>
              <a:rPr lang="fr-BE" b="1" dirty="0">
                <a:latin typeface="Arial" panose="020B0604020202020204" pitchFamily="34" charset="0"/>
                <a:cs typeface="Arial" panose="020B0604020202020204" pitchFamily="34" charset="0"/>
              </a:rPr>
              <a:t>de concertation entre </a:t>
            </a:r>
            <a:r>
              <a:rPr lang="fr-BE" b="1" dirty="0" smtClean="0">
                <a:latin typeface="Arial" panose="020B0604020202020204" pitchFamily="34" charset="0"/>
                <a:cs typeface="Arial" panose="020B0604020202020204" pitchFamily="34" charset="0"/>
              </a:rPr>
              <a:t>régions: </a:t>
            </a:r>
            <a:r>
              <a:rPr lang="fr-BE" b="1" dirty="0">
                <a:latin typeface="Arial" panose="020B0604020202020204" pitchFamily="34" charset="0"/>
                <a:cs typeface="Arial" panose="020B0604020202020204" pitchFamily="34" charset="0"/>
              </a:rPr>
              <a:t>existent mais </a:t>
            </a:r>
            <a:r>
              <a:rPr lang="fr-BE" b="1" dirty="0" smtClean="0">
                <a:latin typeface="Arial" panose="020B0604020202020204" pitchFamily="34" charset="0"/>
                <a:cs typeface="Arial" panose="020B0604020202020204" pitchFamily="34" charset="0"/>
              </a:rPr>
              <a:t>ne </a:t>
            </a:r>
            <a:r>
              <a:rPr lang="fr-BE" b="1" dirty="0">
                <a:latin typeface="Arial" panose="020B0604020202020204" pitchFamily="34" charset="0"/>
                <a:cs typeface="Arial" panose="020B0604020202020204" pitchFamily="34" charset="0"/>
              </a:rPr>
              <a:t>fonctionnent pas </a:t>
            </a:r>
            <a:r>
              <a:rPr lang="fr-BE" b="1" dirty="0" smtClean="0">
                <a:latin typeface="Arial" panose="020B0604020202020204" pitchFamily="34" charset="0"/>
                <a:cs typeface="Arial" panose="020B0604020202020204" pitchFamily="34" charset="0"/>
              </a:rPr>
              <a:t>de </a:t>
            </a:r>
            <a:r>
              <a:rPr lang="fr-BE" b="1" dirty="0">
                <a:latin typeface="Arial" panose="020B0604020202020204" pitchFamily="34" charset="0"/>
                <a:cs typeface="Arial" panose="020B0604020202020204" pitchFamily="34" charset="0"/>
              </a:rPr>
              <a:t>manière </a:t>
            </a:r>
            <a:r>
              <a:rPr lang="fr-BE" b="1" dirty="0" smtClean="0">
                <a:latin typeface="Arial" panose="020B0604020202020204" pitchFamily="34" charset="0"/>
                <a:cs typeface="Arial" panose="020B0604020202020204" pitchFamily="34" charset="0"/>
              </a:rPr>
              <a:t>optimale</a:t>
            </a:r>
            <a:endParaRPr lang="fr-BE" b="1" dirty="0">
              <a:latin typeface="Arial" panose="020B0604020202020204" pitchFamily="34" charset="0"/>
              <a:cs typeface="Arial" panose="020B0604020202020204" pitchFamily="34" charset="0"/>
            </a:endParaRPr>
          </a:p>
        </p:txBody>
      </p:sp>
      <p:sp>
        <p:nvSpPr>
          <p:cNvPr id="6" name="AutoShape 3"/>
          <p:cNvSpPr>
            <a:spLocks noChangeArrowheads="1"/>
          </p:cNvSpPr>
          <p:nvPr/>
        </p:nvSpPr>
        <p:spPr bwMode="auto">
          <a:xfrm>
            <a:off x="3796637" y="2751279"/>
            <a:ext cx="1598735" cy="1521069"/>
          </a:xfrm>
          <a:prstGeom prst="pentagon">
            <a:avLst/>
          </a:prstGeom>
          <a:solidFill>
            <a:schemeClr val="accent6"/>
          </a:solidFill>
          <a:ln w="6350">
            <a:noFill/>
            <a:miter lim="800000"/>
            <a:headEnd/>
            <a:tailEnd/>
          </a:ln>
          <a:effectLst/>
        </p:spPr>
        <p:txBody>
          <a:bodyPr wrap="none" lIns="0" tIns="0" rIns="0" bIns="0" anchor="ctr"/>
          <a:lstStyle/>
          <a:p>
            <a:endParaRPr lang="fr-BE" sz="1200" dirty="0">
              <a:solidFill>
                <a:schemeClr val="bg1"/>
              </a:solidFill>
            </a:endParaRPr>
          </a:p>
        </p:txBody>
      </p:sp>
      <p:sp>
        <p:nvSpPr>
          <p:cNvPr id="7" name="Rectangle 4"/>
          <p:cNvSpPr>
            <a:spLocks noChangeArrowheads="1"/>
          </p:cNvSpPr>
          <p:nvPr/>
        </p:nvSpPr>
        <p:spPr bwMode="auto">
          <a:xfrm>
            <a:off x="5504982" y="4555318"/>
            <a:ext cx="3030709" cy="166199"/>
          </a:xfrm>
          <a:prstGeom prst="rect">
            <a:avLst/>
          </a:prstGeom>
          <a:noFill/>
          <a:ln w="6350">
            <a:noFill/>
            <a:miter lim="800000"/>
            <a:headEnd/>
            <a:tailEnd/>
          </a:ln>
          <a:effectLst/>
        </p:spPr>
        <p:txBody>
          <a:bodyPr lIns="0" tIns="0" rIns="0" bIns="0" anchor="b">
            <a:spAutoFit/>
          </a:bodyPr>
          <a:lstStyle/>
          <a:p>
            <a:pPr>
              <a:lnSpc>
                <a:spcPct val="90000"/>
              </a:lnSpc>
              <a:spcBef>
                <a:spcPts val="369"/>
              </a:spcBef>
            </a:pPr>
            <a:r>
              <a:rPr lang="fr-BE" sz="1200" dirty="0">
                <a:cs typeface="Arial Narrow" pitchFamily="34" charset="0"/>
              </a:rPr>
              <a:t>Communauté métropolitaine de Bruxelles</a:t>
            </a:r>
            <a:endParaRPr lang="fr-BE" altLang="de-DE" sz="1200" noProof="1"/>
          </a:p>
        </p:txBody>
      </p:sp>
      <p:sp>
        <p:nvSpPr>
          <p:cNvPr id="8" name="Rectangle 5"/>
          <p:cNvSpPr>
            <a:spLocks noChangeArrowheads="1"/>
          </p:cNvSpPr>
          <p:nvPr/>
        </p:nvSpPr>
        <p:spPr bwMode="auto">
          <a:xfrm>
            <a:off x="5799815" y="2866501"/>
            <a:ext cx="2735874" cy="184666"/>
          </a:xfrm>
          <a:prstGeom prst="rect">
            <a:avLst/>
          </a:prstGeom>
          <a:noFill/>
          <a:ln w="6350">
            <a:noFill/>
            <a:miter lim="800000"/>
            <a:headEnd/>
            <a:tailEnd/>
          </a:ln>
          <a:effectLst/>
        </p:spPr>
        <p:txBody>
          <a:bodyPr lIns="0" tIns="0" rIns="0" bIns="0" anchor="b">
            <a:spAutoFit/>
          </a:bodyPr>
          <a:lstStyle/>
          <a:p>
            <a:pPr defTabSz="304808">
              <a:buSzPct val="100000"/>
              <a:tabLst>
                <a:tab pos="7866381" algn="r"/>
              </a:tabLst>
            </a:pPr>
            <a:r>
              <a:rPr lang="fr-BE" altLang="de-DE" sz="1200" noProof="1"/>
              <a:t>Accord de concertation de 1991</a:t>
            </a:r>
          </a:p>
        </p:txBody>
      </p:sp>
      <p:sp>
        <p:nvSpPr>
          <p:cNvPr id="9" name="Rectangle 6"/>
          <p:cNvSpPr>
            <a:spLocks noChangeArrowheads="1"/>
          </p:cNvSpPr>
          <p:nvPr/>
        </p:nvSpPr>
        <p:spPr bwMode="auto">
          <a:xfrm>
            <a:off x="650336" y="4555318"/>
            <a:ext cx="3030709" cy="166199"/>
          </a:xfrm>
          <a:prstGeom prst="rect">
            <a:avLst/>
          </a:prstGeom>
          <a:noFill/>
          <a:ln w="6350">
            <a:noFill/>
            <a:miter lim="800000"/>
            <a:headEnd/>
            <a:tailEnd/>
          </a:ln>
          <a:effectLst/>
        </p:spPr>
        <p:txBody>
          <a:bodyPr wrap="square" lIns="0" tIns="0" rIns="0" bIns="0" anchor="b">
            <a:spAutoFit/>
          </a:bodyPr>
          <a:lstStyle/>
          <a:p>
            <a:pPr>
              <a:lnSpc>
                <a:spcPct val="90000"/>
              </a:lnSpc>
              <a:spcBef>
                <a:spcPts val="369"/>
              </a:spcBef>
              <a:buSzPct val="100000"/>
            </a:pPr>
            <a:r>
              <a:rPr lang="fr-BE" sz="1200" dirty="0">
                <a:cs typeface="Arial Narrow" pitchFamily="34" charset="0"/>
              </a:rPr>
              <a:t>Comité de concertation et CIMIT</a:t>
            </a:r>
          </a:p>
        </p:txBody>
      </p:sp>
      <p:sp>
        <p:nvSpPr>
          <p:cNvPr id="10" name="Rectangle 7"/>
          <p:cNvSpPr>
            <a:spLocks noChangeArrowheads="1"/>
          </p:cNvSpPr>
          <p:nvPr/>
        </p:nvSpPr>
        <p:spPr bwMode="auto">
          <a:xfrm>
            <a:off x="650334" y="2681835"/>
            <a:ext cx="2735874" cy="369332"/>
          </a:xfrm>
          <a:prstGeom prst="rect">
            <a:avLst/>
          </a:prstGeom>
          <a:noFill/>
          <a:ln w="6350">
            <a:noFill/>
            <a:miter lim="800000"/>
            <a:headEnd/>
            <a:tailEnd/>
          </a:ln>
          <a:effectLst/>
        </p:spPr>
        <p:txBody>
          <a:bodyPr wrap="square" lIns="0" tIns="0" rIns="0" bIns="0" anchor="b">
            <a:spAutoFit/>
          </a:bodyPr>
          <a:lstStyle/>
          <a:p>
            <a:pPr defTabSz="304808">
              <a:buSzPct val="100000"/>
              <a:tabLst>
                <a:tab pos="7866381" algn="r"/>
              </a:tabLst>
            </a:pPr>
            <a:r>
              <a:rPr lang="fr-BE" altLang="de-DE" sz="1200" noProof="1"/>
              <a:t>CEMM</a:t>
            </a:r>
            <a:br>
              <a:rPr lang="fr-BE" altLang="de-DE" sz="1200" noProof="1"/>
            </a:br>
            <a:r>
              <a:rPr lang="fr-BE" altLang="de-DE" sz="1200" noProof="1"/>
              <a:t>(Comité Exécutif des Ministres de la Mobilité )</a:t>
            </a:r>
          </a:p>
        </p:txBody>
      </p:sp>
      <p:sp>
        <p:nvSpPr>
          <p:cNvPr id="11" name="Rectangle 8"/>
          <p:cNvSpPr>
            <a:spLocks noChangeArrowheads="1"/>
          </p:cNvSpPr>
          <p:nvPr/>
        </p:nvSpPr>
        <p:spPr bwMode="auto">
          <a:xfrm>
            <a:off x="3927230" y="3392463"/>
            <a:ext cx="1346689" cy="426271"/>
          </a:xfrm>
          <a:prstGeom prst="rect">
            <a:avLst/>
          </a:prstGeom>
          <a:noFill/>
          <a:ln w="6350">
            <a:noFill/>
            <a:miter lim="800000"/>
            <a:headEnd/>
            <a:tailEnd/>
          </a:ln>
          <a:effectLst/>
        </p:spPr>
        <p:txBody>
          <a:bodyPr lIns="0" tIns="0" rIns="0" bIns="0" anchor="ctr">
            <a:spAutoFit/>
          </a:bodyPr>
          <a:lstStyle/>
          <a:p>
            <a:pPr algn="ctr" defTabSz="304808">
              <a:buSzPct val="100000"/>
              <a:tabLst>
                <a:tab pos="7866381" algn="r"/>
              </a:tabLst>
            </a:pPr>
            <a:r>
              <a:rPr lang="fr-BE" altLang="de-DE" sz="1385" noProof="1">
                <a:solidFill>
                  <a:schemeClr val="bg1"/>
                </a:solidFill>
              </a:rPr>
              <a:t>Mécanismes de concertation</a:t>
            </a:r>
          </a:p>
        </p:txBody>
      </p:sp>
      <p:sp>
        <p:nvSpPr>
          <p:cNvPr id="17" name="Rectangle 14"/>
          <p:cNvSpPr>
            <a:spLocks noChangeArrowheads="1"/>
          </p:cNvSpPr>
          <p:nvPr/>
        </p:nvSpPr>
        <p:spPr bwMode="auto">
          <a:xfrm>
            <a:off x="3091786" y="1891998"/>
            <a:ext cx="3008434" cy="166199"/>
          </a:xfrm>
          <a:prstGeom prst="rect">
            <a:avLst/>
          </a:prstGeom>
          <a:noFill/>
          <a:ln w="6350">
            <a:noFill/>
            <a:miter lim="800000"/>
            <a:headEnd/>
            <a:tailEnd/>
          </a:ln>
          <a:effectLst/>
        </p:spPr>
        <p:txBody>
          <a:bodyPr wrap="square" lIns="0" tIns="0" rIns="0" bIns="0" anchor="b">
            <a:spAutoFit/>
          </a:bodyPr>
          <a:lstStyle/>
          <a:p>
            <a:pPr>
              <a:lnSpc>
                <a:spcPct val="90000"/>
              </a:lnSpc>
              <a:spcBef>
                <a:spcPts val="369"/>
              </a:spcBef>
              <a:buSzPct val="100000"/>
            </a:pPr>
            <a:r>
              <a:rPr lang="fr-BE" altLang="de-DE" sz="1200" noProof="1"/>
              <a:t>Structure RER – SNCB</a:t>
            </a:r>
            <a:endParaRPr lang="fr-BE" sz="1200" dirty="0">
              <a:cs typeface="Arial Narrow" pitchFamily="34" charset="0"/>
            </a:endParaRPr>
          </a:p>
        </p:txBody>
      </p:sp>
      <p:grpSp>
        <p:nvGrpSpPr>
          <p:cNvPr id="32" name="Group 31"/>
          <p:cNvGrpSpPr/>
          <p:nvPr/>
        </p:nvGrpSpPr>
        <p:grpSpPr>
          <a:xfrm>
            <a:off x="3091786" y="2098053"/>
            <a:ext cx="3008434" cy="653224"/>
            <a:chOff x="3376426" y="2462559"/>
            <a:chExt cx="3259137" cy="707659"/>
          </a:xfrm>
        </p:grpSpPr>
        <p:sp>
          <p:nvSpPr>
            <p:cNvPr id="16" name="Line 13"/>
            <p:cNvSpPr>
              <a:spLocks noChangeShapeType="1"/>
            </p:cNvSpPr>
            <p:nvPr/>
          </p:nvSpPr>
          <p:spPr bwMode="auto">
            <a:xfrm>
              <a:off x="5005994" y="2462559"/>
              <a:ext cx="0" cy="707659"/>
            </a:xfrm>
            <a:prstGeom prst="line">
              <a:avLst/>
            </a:prstGeom>
            <a:noFill/>
            <a:ln w="22225">
              <a:solidFill>
                <a:schemeClr val="hlink"/>
              </a:solidFill>
              <a:round/>
              <a:headEnd type="none" w="med" len="lg"/>
              <a:tailEnd type="triangle" w="lg" len="lg"/>
            </a:ln>
            <a:effectLst/>
          </p:spPr>
          <p:txBody>
            <a:bodyPr wrap="none" lIns="0" tIns="0" rIns="0" bIns="0" anchor="ctr"/>
            <a:lstStyle/>
            <a:p>
              <a:endParaRPr lang="fr-BE" sz="1200" dirty="0"/>
            </a:p>
          </p:txBody>
        </p:sp>
        <p:sp>
          <p:nvSpPr>
            <p:cNvPr id="18" name="Line 15"/>
            <p:cNvSpPr>
              <a:spLocks noChangeShapeType="1"/>
            </p:cNvSpPr>
            <p:nvPr/>
          </p:nvSpPr>
          <p:spPr bwMode="auto">
            <a:xfrm>
              <a:off x="3376426" y="2462559"/>
              <a:ext cx="3259137" cy="0"/>
            </a:xfrm>
            <a:prstGeom prst="line">
              <a:avLst/>
            </a:prstGeom>
            <a:noFill/>
            <a:ln w="22225">
              <a:solidFill>
                <a:schemeClr val="hlink"/>
              </a:solidFill>
              <a:round/>
              <a:headEnd/>
              <a:tailEnd/>
            </a:ln>
            <a:effectLst/>
          </p:spPr>
          <p:txBody>
            <a:bodyPr wrap="none" lIns="0" tIns="0" rIns="0" bIns="0" anchor="ctr"/>
            <a:lstStyle/>
            <a:p>
              <a:endParaRPr lang="fr-BE" sz="1200" dirty="0"/>
            </a:p>
          </p:txBody>
        </p:sp>
      </p:grpSp>
      <p:sp>
        <p:nvSpPr>
          <p:cNvPr id="19" name="Text12"/>
          <p:cNvSpPr>
            <a:spLocks noChangeArrowheads="1"/>
          </p:cNvSpPr>
          <p:nvPr/>
        </p:nvSpPr>
        <p:spPr bwMode="auto">
          <a:xfrm>
            <a:off x="650336" y="3157847"/>
            <a:ext cx="2876843" cy="1264962"/>
          </a:xfrm>
          <a:prstGeom prst="rect">
            <a:avLst/>
          </a:prstGeom>
          <a:noFill/>
          <a:ln w="6350">
            <a:noFill/>
            <a:miter lim="800000"/>
            <a:headEnd/>
            <a:tailEnd/>
          </a:ln>
          <a:effectLst/>
        </p:spPr>
        <p:txBody>
          <a:bodyPr wrap="square" lIns="0" tIns="0" rIns="0" bIns="0">
            <a:spAutoFit/>
          </a:bodyPr>
          <a:lstStyle/>
          <a:p>
            <a:pPr marL="131661" lvl="1" indent="-131661" defTabSz="304808">
              <a:lnSpc>
                <a:spcPct val="90000"/>
              </a:lnSpc>
              <a:spcBef>
                <a:spcPts val="0"/>
              </a:spcBef>
              <a:spcAft>
                <a:spcPts val="0"/>
              </a:spcAft>
              <a:buSzPct val="100000"/>
              <a:buFont typeface="Arial Narrow"/>
              <a:buChar char="&gt;"/>
            </a:pPr>
            <a:r>
              <a:rPr lang="fr-BE" altLang="zh-HK" sz="1015" b="0" dirty="0">
                <a:ea typeface="新細明體" pitchFamily="18" charset="-120"/>
              </a:rPr>
              <a:t>Existence liée au RER</a:t>
            </a:r>
          </a:p>
          <a:p>
            <a:pPr marL="131661" lvl="1" indent="-131661" defTabSz="304808">
              <a:lnSpc>
                <a:spcPct val="90000"/>
              </a:lnSpc>
              <a:spcBef>
                <a:spcPts val="0"/>
              </a:spcBef>
              <a:spcAft>
                <a:spcPts val="0"/>
              </a:spcAft>
              <a:buSzPct val="100000"/>
              <a:buFont typeface="Arial Narrow"/>
              <a:buChar char="&gt;"/>
            </a:pPr>
            <a:r>
              <a:rPr lang="fr-BE" altLang="zh-HK" sz="1015" b="0" dirty="0">
                <a:ea typeface="新細明體" pitchFamily="18" charset="-120"/>
              </a:rPr>
              <a:t>Participations de l'état, la région flamande, la région wallonne et la région de Bruxelles-Capitale  et du Ministre des Entreprises Publiques</a:t>
            </a:r>
          </a:p>
          <a:p>
            <a:pPr marL="131661" lvl="1" indent="-131661" defTabSz="304808">
              <a:lnSpc>
                <a:spcPct val="90000"/>
              </a:lnSpc>
              <a:spcBef>
                <a:spcPts val="0"/>
              </a:spcBef>
              <a:spcAft>
                <a:spcPts val="0"/>
              </a:spcAft>
              <a:buSzPct val="100000"/>
              <a:buFont typeface="Arial Narrow"/>
              <a:buChar char="&gt;"/>
            </a:pPr>
            <a:r>
              <a:rPr lang="fr-BE" altLang="zh-HK" sz="1015" b="0" dirty="0">
                <a:ea typeface="新細明體" pitchFamily="18" charset="-120"/>
              </a:rPr>
              <a:t>Représentants des ministres concernés, des administrations et des opérateurs de transport public</a:t>
            </a:r>
          </a:p>
          <a:p>
            <a:pPr marL="131661" lvl="1" indent="-131661" defTabSz="304808">
              <a:lnSpc>
                <a:spcPct val="90000"/>
              </a:lnSpc>
              <a:spcBef>
                <a:spcPts val="0"/>
              </a:spcBef>
              <a:spcAft>
                <a:spcPts val="0"/>
              </a:spcAft>
              <a:buSzPct val="100000"/>
              <a:buFont typeface="Arial Narrow"/>
              <a:buChar char="&gt;"/>
            </a:pPr>
            <a:r>
              <a:rPr lang="fr-BE" altLang="zh-HK" sz="1015" b="0" dirty="0">
                <a:ea typeface="新細明體" pitchFamily="18" charset="-120"/>
              </a:rPr>
              <a:t>Thèmes relatifs au plan d'investissement pluriannuel 2001-2012 de la SNCB </a:t>
            </a:r>
          </a:p>
          <a:p>
            <a:pPr marL="131661" lvl="1" indent="-131661" defTabSz="304808">
              <a:lnSpc>
                <a:spcPct val="90000"/>
              </a:lnSpc>
              <a:spcBef>
                <a:spcPts val="0"/>
              </a:spcBef>
              <a:spcAft>
                <a:spcPts val="0"/>
              </a:spcAft>
              <a:buSzPct val="100000"/>
              <a:buFont typeface="Arial Narrow"/>
              <a:buChar char="&gt;"/>
            </a:pPr>
            <a:r>
              <a:rPr lang="fr-BE" altLang="zh-HK" sz="1015" b="0" dirty="0">
                <a:ea typeface="新細明體" pitchFamily="18" charset="-120"/>
              </a:rPr>
              <a:t>Coordination générale des acteurs</a:t>
            </a:r>
            <a:endParaRPr lang="fr-BE" sz="1015" b="0" dirty="0">
              <a:solidFill>
                <a:srgbClr val="000000"/>
              </a:solidFill>
              <a:latin typeface="Arial Narrow"/>
              <a:cs typeface="Arial Narrow" pitchFamily="34" charset="0"/>
            </a:endParaRPr>
          </a:p>
        </p:txBody>
      </p:sp>
      <p:sp>
        <p:nvSpPr>
          <p:cNvPr id="20" name="Text12"/>
          <p:cNvSpPr>
            <a:spLocks noChangeArrowheads="1"/>
          </p:cNvSpPr>
          <p:nvPr/>
        </p:nvSpPr>
        <p:spPr bwMode="auto">
          <a:xfrm>
            <a:off x="650336" y="4829780"/>
            <a:ext cx="3030709" cy="983859"/>
          </a:xfrm>
          <a:prstGeom prst="rect">
            <a:avLst/>
          </a:prstGeom>
          <a:noFill/>
          <a:ln w="6350">
            <a:noFill/>
            <a:miter lim="800000"/>
            <a:headEnd/>
            <a:tailEnd/>
          </a:ln>
          <a:effectLst/>
        </p:spPr>
        <p:txBody>
          <a:bodyPr wrap="square" lIns="0" tIns="0" rIns="0" bIns="0">
            <a:spAutoFit/>
          </a:bodyPr>
          <a:lstStyle/>
          <a:p>
            <a:pPr marL="131661" lvl="1" indent="-131661">
              <a:lnSpc>
                <a:spcPct val="90000"/>
              </a:lnSpc>
              <a:spcBef>
                <a:spcPts val="0"/>
              </a:spcBef>
              <a:spcAft>
                <a:spcPts val="0"/>
              </a:spcAft>
              <a:buSzPct val="100000"/>
              <a:buFont typeface="Arial Narrow"/>
              <a:buChar char="&gt;"/>
            </a:pPr>
            <a:r>
              <a:rPr lang="fr-BE" sz="1015" b="0" dirty="0">
                <a:cs typeface="Arial Narrow" pitchFamily="34" charset="0"/>
              </a:rPr>
              <a:t>Le comité de concertation se </a:t>
            </a:r>
            <a:r>
              <a:rPr lang="fr-BE" sz="1015" dirty="0">
                <a:cs typeface="Arial Narrow" pitchFamily="34" charset="0"/>
              </a:rPr>
              <a:t>compose </a:t>
            </a:r>
            <a:r>
              <a:rPr lang="fr-BE" sz="1015" b="0" dirty="0">
                <a:cs typeface="Arial Narrow" pitchFamily="34" charset="0"/>
              </a:rPr>
              <a:t>des gouvernements fédéral, régionaux et communautaires</a:t>
            </a:r>
          </a:p>
          <a:p>
            <a:pPr marL="131661" lvl="1" indent="-131661">
              <a:lnSpc>
                <a:spcPct val="90000"/>
              </a:lnSpc>
              <a:spcBef>
                <a:spcPts val="0"/>
              </a:spcBef>
              <a:spcAft>
                <a:spcPts val="0"/>
              </a:spcAft>
              <a:buSzPct val="100000"/>
              <a:buFont typeface="Arial Narrow"/>
              <a:buChar char="&gt;"/>
            </a:pPr>
            <a:r>
              <a:rPr lang="fr-BE" sz="1015" b="0" dirty="0">
                <a:cs typeface="Arial Narrow" pitchFamily="34" charset="0"/>
              </a:rPr>
              <a:t>Il se réunit en principe une fois par mois pour </a:t>
            </a:r>
            <a:r>
              <a:rPr lang="fr-BE" sz="1015" dirty="0">
                <a:cs typeface="Arial Narrow" pitchFamily="34" charset="0"/>
              </a:rPr>
              <a:t>régler les conflits d'intérêt </a:t>
            </a:r>
            <a:r>
              <a:rPr lang="fr-BE" sz="1015" b="0" dirty="0">
                <a:cs typeface="Arial Narrow" pitchFamily="34" charset="0"/>
              </a:rPr>
              <a:t>dans tous les domaines</a:t>
            </a:r>
          </a:p>
          <a:p>
            <a:pPr marL="131661" lvl="1" indent="-131661">
              <a:lnSpc>
                <a:spcPct val="90000"/>
              </a:lnSpc>
              <a:spcBef>
                <a:spcPts val="0"/>
              </a:spcBef>
              <a:spcAft>
                <a:spcPts val="0"/>
              </a:spcAft>
              <a:buSzPct val="100000"/>
              <a:buFont typeface="Arial Narrow"/>
              <a:buChar char="&gt;"/>
            </a:pPr>
            <a:r>
              <a:rPr lang="fr-BE" sz="1015" b="0" dirty="0">
                <a:cs typeface="Arial Narrow" pitchFamily="34" charset="0"/>
              </a:rPr>
              <a:t>La CIMIT est un organe dépendant du Comité de concertation destiné à régler les problèmes de mobilité et de transport entre les différents gouvernements belges</a:t>
            </a:r>
            <a:endParaRPr lang="fr-BE" sz="1015" dirty="0">
              <a:cs typeface="Arial Narrow" pitchFamily="34" charset="0"/>
            </a:endParaRPr>
          </a:p>
        </p:txBody>
      </p:sp>
      <p:sp>
        <p:nvSpPr>
          <p:cNvPr id="21" name="Text12"/>
          <p:cNvSpPr>
            <a:spLocks noChangeArrowheads="1"/>
          </p:cNvSpPr>
          <p:nvPr/>
        </p:nvSpPr>
        <p:spPr bwMode="auto">
          <a:xfrm>
            <a:off x="5799815" y="3157847"/>
            <a:ext cx="2735874" cy="1264962"/>
          </a:xfrm>
          <a:prstGeom prst="rect">
            <a:avLst/>
          </a:prstGeom>
          <a:noFill/>
          <a:ln w="6350">
            <a:noFill/>
            <a:miter lim="800000"/>
            <a:headEnd/>
            <a:tailEnd/>
          </a:ln>
          <a:effectLst/>
        </p:spPr>
        <p:txBody>
          <a:bodyPr lIns="0" tIns="0" rIns="0" bIns="0">
            <a:spAutoFit/>
          </a:bodyPr>
          <a:lstStyle/>
          <a:p>
            <a:pPr marL="131661" lvl="1" indent="-131661" defTabSz="304808">
              <a:lnSpc>
                <a:spcPct val="90000"/>
              </a:lnSpc>
              <a:spcBef>
                <a:spcPts val="0"/>
              </a:spcBef>
              <a:spcAft>
                <a:spcPts val="0"/>
              </a:spcAft>
              <a:buSzPct val="100000"/>
              <a:buFont typeface="Arial Narrow"/>
              <a:buChar char="&gt;"/>
            </a:pPr>
            <a:r>
              <a:rPr lang="fr-BE" sz="1015" b="0" dirty="0">
                <a:cs typeface="Arial Narrow" pitchFamily="34" charset="0"/>
              </a:rPr>
              <a:t>Au niveau des </a:t>
            </a:r>
            <a:r>
              <a:rPr lang="fr-BE" sz="1015" dirty="0">
                <a:cs typeface="Arial Narrow" pitchFamily="34" charset="0"/>
              </a:rPr>
              <a:t>opérateurs de transport public</a:t>
            </a:r>
            <a:r>
              <a:rPr lang="fr-BE" sz="1015" b="0" dirty="0">
                <a:cs typeface="Arial Narrow" pitchFamily="34" charset="0"/>
              </a:rPr>
              <a:t>, il n'existe pas de Comité de concertation  propre mais un accord de coopération de 1991 entre la STIB, De Lijn et les TEC concernant la gestion des </a:t>
            </a:r>
            <a:r>
              <a:rPr lang="fr-BE" sz="1015" dirty="0">
                <a:cs typeface="Arial Narrow" pitchFamily="34" charset="0"/>
              </a:rPr>
              <a:t>lignes interrégionales</a:t>
            </a:r>
          </a:p>
          <a:p>
            <a:pPr marL="131661" lvl="1" indent="-131661" defTabSz="304808">
              <a:lnSpc>
                <a:spcPct val="90000"/>
              </a:lnSpc>
              <a:spcBef>
                <a:spcPts val="0"/>
              </a:spcBef>
              <a:spcAft>
                <a:spcPts val="0"/>
              </a:spcAft>
              <a:buSzPct val="100000"/>
              <a:buFont typeface="Arial Narrow"/>
              <a:buChar char="&gt;"/>
            </a:pPr>
            <a:r>
              <a:rPr lang="fr-BE" sz="1015" b="0" dirty="0">
                <a:cs typeface="Arial Narrow" pitchFamily="34" charset="0"/>
              </a:rPr>
              <a:t>Cet accord a été complété par un </a:t>
            </a:r>
            <a:r>
              <a:rPr lang="fr-BE" sz="1015" dirty="0">
                <a:cs typeface="Arial Narrow" pitchFamily="34" charset="0"/>
              </a:rPr>
              <a:t>accord de principe </a:t>
            </a:r>
            <a:r>
              <a:rPr lang="fr-BE" sz="1015" b="0" dirty="0">
                <a:cs typeface="Arial Narrow" pitchFamily="34" charset="0"/>
              </a:rPr>
              <a:t>signé en 1998 entre les régions flamandes et de Bruxelles, déterminant les modalités de coopération en matière de mobilité</a:t>
            </a:r>
            <a:endParaRPr lang="fr-BE" altLang="zh-HK" sz="1015" b="0" dirty="0">
              <a:ea typeface="新細明體" pitchFamily="18" charset="-120"/>
            </a:endParaRPr>
          </a:p>
        </p:txBody>
      </p:sp>
      <p:sp>
        <p:nvSpPr>
          <p:cNvPr id="22" name="Text12"/>
          <p:cNvSpPr>
            <a:spLocks noChangeArrowheads="1"/>
          </p:cNvSpPr>
          <p:nvPr/>
        </p:nvSpPr>
        <p:spPr bwMode="auto">
          <a:xfrm>
            <a:off x="5402869" y="4829778"/>
            <a:ext cx="3132820" cy="1124410"/>
          </a:xfrm>
          <a:prstGeom prst="rect">
            <a:avLst/>
          </a:prstGeom>
          <a:noFill/>
          <a:ln w="6350">
            <a:noFill/>
            <a:miter lim="800000"/>
            <a:headEnd/>
            <a:tailEnd/>
          </a:ln>
          <a:effectLst/>
        </p:spPr>
        <p:txBody>
          <a:bodyPr wrap="square" lIns="0" tIns="0" rIns="0" bIns="0">
            <a:spAutoFit/>
          </a:bodyPr>
          <a:lstStyle/>
          <a:p>
            <a:pPr marL="131661" lvl="1" indent="-131661">
              <a:lnSpc>
                <a:spcPct val="90000"/>
              </a:lnSpc>
              <a:spcBef>
                <a:spcPts val="0"/>
              </a:spcBef>
              <a:spcAft>
                <a:spcPts val="0"/>
              </a:spcAft>
              <a:buSzPct val="100000"/>
              <a:buFont typeface="Arial Narrow"/>
              <a:buChar char="&gt;"/>
            </a:pPr>
            <a:r>
              <a:rPr lang="fr-BE" sz="1015" dirty="0">
                <a:solidFill>
                  <a:srgbClr val="000000"/>
                </a:solidFill>
                <a:latin typeface="Arial Narrow"/>
                <a:cs typeface="Arial Narrow" pitchFamily="34" charset="0"/>
              </a:rPr>
              <a:t>Organisme de concertation facultatif </a:t>
            </a:r>
            <a:r>
              <a:rPr lang="fr-BE" sz="1015" b="0" dirty="0">
                <a:solidFill>
                  <a:srgbClr val="000000"/>
                </a:solidFill>
                <a:latin typeface="Arial Narrow"/>
                <a:cs typeface="Arial Narrow" pitchFamily="34" charset="0"/>
              </a:rPr>
              <a:t>créé par la loi du 19 juillet 2012</a:t>
            </a:r>
          </a:p>
          <a:p>
            <a:pPr marL="131661" lvl="1" indent="-131661">
              <a:lnSpc>
                <a:spcPct val="90000"/>
              </a:lnSpc>
              <a:spcBef>
                <a:spcPts val="0"/>
              </a:spcBef>
              <a:spcAft>
                <a:spcPts val="0"/>
              </a:spcAft>
              <a:buSzPct val="100000"/>
              <a:buFont typeface="Arial Narrow"/>
              <a:buChar char="&gt;"/>
            </a:pPr>
            <a:r>
              <a:rPr lang="fr-BE" sz="1015" dirty="0">
                <a:solidFill>
                  <a:srgbClr val="000000"/>
                </a:solidFill>
                <a:latin typeface="Arial Narrow"/>
                <a:cs typeface="Arial Narrow" pitchFamily="34" charset="0"/>
              </a:rPr>
              <a:t>3 régions </a:t>
            </a:r>
            <a:r>
              <a:rPr lang="fr-BE" sz="1015" b="0" dirty="0">
                <a:solidFill>
                  <a:srgbClr val="000000"/>
                </a:solidFill>
                <a:latin typeface="Arial Narrow"/>
                <a:cs typeface="Arial Narrow" pitchFamily="34" charset="0"/>
              </a:rPr>
              <a:t>membres</a:t>
            </a:r>
            <a:r>
              <a:rPr lang="fr-BE" sz="1015" dirty="0">
                <a:solidFill>
                  <a:srgbClr val="000000"/>
                </a:solidFill>
                <a:latin typeface="Arial Narrow"/>
                <a:cs typeface="Arial Narrow" pitchFamily="34" charset="0"/>
              </a:rPr>
              <a:t> </a:t>
            </a:r>
            <a:r>
              <a:rPr lang="fr-BE" sz="1015" b="0" dirty="0">
                <a:solidFill>
                  <a:srgbClr val="000000"/>
                </a:solidFill>
                <a:latin typeface="Arial Narrow"/>
                <a:cs typeface="Arial Narrow" pitchFamily="34" charset="0"/>
              </a:rPr>
              <a:t>et leur gouvernement y siègent. Toutes les </a:t>
            </a:r>
            <a:r>
              <a:rPr lang="fr-BE" sz="1015" dirty="0">
                <a:solidFill>
                  <a:srgbClr val="000000"/>
                </a:solidFill>
                <a:latin typeface="Arial Narrow"/>
                <a:cs typeface="Arial Narrow" pitchFamily="34" charset="0"/>
              </a:rPr>
              <a:t>communes</a:t>
            </a:r>
            <a:r>
              <a:rPr lang="fr-BE" sz="1015" b="0" dirty="0">
                <a:solidFill>
                  <a:srgbClr val="000000"/>
                </a:solidFill>
                <a:latin typeface="Arial Narrow"/>
                <a:cs typeface="Arial Narrow" pitchFamily="34" charset="0"/>
              </a:rPr>
              <a:t> de Bruxelles et des deux Brabants sont membres de droit, ainsi que le </a:t>
            </a:r>
            <a:r>
              <a:rPr lang="fr-BE" sz="1015" dirty="0">
                <a:solidFill>
                  <a:srgbClr val="000000"/>
                </a:solidFill>
                <a:latin typeface="Arial Narrow"/>
                <a:cs typeface="Arial Narrow" pitchFamily="34" charset="0"/>
              </a:rPr>
              <a:t>fédéral</a:t>
            </a:r>
            <a:endParaRPr lang="fr-BE" sz="1015" b="0" dirty="0">
              <a:solidFill>
                <a:srgbClr val="000000"/>
              </a:solidFill>
              <a:latin typeface="Arial Narrow"/>
              <a:cs typeface="Arial Narrow" pitchFamily="34" charset="0"/>
            </a:endParaRPr>
          </a:p>
          <a:p>
            <a:pPr marL="131661" lvl="1" indent="-131661">
              <a:lnSpc>
                <a:spcPct val="90000"/>
              </a:lnSpc>
              <a:spcBef>
                <a:spcPts val="0"/>
              </a:spcBef>
              <a:spcAft>
                <a:spcPts val="0"/>
              </a:spcAft>
              <a:buSzPct val="100000"/>
              <a:buFont typeface="Arial Narrow"/>
              <a:buChar char="&gt;"/>
            </a:pPr>
            <a:r>
              <a:rPr lang="fr-BE" sz="1015" b="0" dirty="0">
                <a:solidFill>
                  <a:srgbClr val="000000"/>
                </a:solidFill>
                <a:latin typeface="Arial Narrow"/>
                <a:cs typeface="Arial Narrow" pitchFamily="34" charset="0"/>
              </a:rPr>
              <a:t>Son rôle vise entre autres la </a:t>
            </a:r>
            <a:r>
              <a:rPr lang="fr-BE" sz="1015" dirty="0">
                <a:solidFill>
                  <a:srgbClr val="000000"/>
                </a:solidFill>
                <a:latin typeface="Arial Narrow"/>
                <a:cs typeface="Arial Narrow" pitchFamily="34" charset="0"/>
              </a:rPr>
              <a:t>mobilité</a:t>
            </a:r>
            <a:r>
              <a:rPr lang="fr-BE" sz="1015" b="0" dirty="0">
                <a:solidFill>
                  <a:srgbClr val="000000"/>
                </a:solidFill>
                <a:latin typeface="Arial Narrow"/>
                <a:cs typeface="Arial Narrow" pitchFamily="34" charset="0"/>
              </a:rPr>
              <a:t>, la </a:t>
            </a:r>
            <a:r>
              <a:rPr lang="fr-BE" sz="1015" dirty="0">
                <a:solidFill>
                  <a:srgbClr val="000000"/>
                </a:solidFill>
                <a:latin typeface="Arial Narrow"/>
                <a:cs typeface="Arial Narrow" pitchFamily="34" charset="0"/>
              </a:rPr>
              <a:t>sécurité routière </a:t>
            </a:r>
            <a:r>
              <a:rPr lang="fr-BE" sz="1015" b="0" dirty="0">
                <a:solidFill>
                  <a:srgbClr val="000000"/>
                </a:solidFill>
                <a:latin typeface="Arial Narrow"/>
                <a:cs typeface="Arial Narrow" pitchFamily="34" charset="0"/>
              </a:rPr>
              <a:t>et les </a:t>
            </a:r>
            <a:r>
              <a:rPr lang="fr-BE" sz="1015" dirty="0">
                <a:solidFill>
                  <a:srgbClr val="000000"/>
                </a:solidFill>
                <a:latin typeface="Arial Narrow"/>
                <a:cs typeface="Arial Narrow" pitchFamily="34" charset="0"/>
              </a:rPr>
              <a:t>travaux routiers </a:t>
            </a:r>
            <a:r>
              <a:rPr lang="fr-BE" sz="1015" b="0" dirty="0">
                <a:solidFill>
                  <a:srgbClr val="000000"/>
                </a:solidFill>
                <a:latin typeface="Arial Narrow"/>
                <a:cs typeface="Arial Narrow" pitchFamily="34" charset="0"/>
              </a:rPr>
              <a:t>de, vers et autour de Bruxelles</a:t>
            </a:r>
          </a:p>
          <a:p>
            <a:pPr marL="131661" lvl="1" indent="-131661">
              <a:lnSpc>
                <a:spcPct val="90000"/>
              </a:lnSpc>
              <a:spcBef>
                <a:spcPts val="0"/>
              </a:spcBef>
              <a:spcAft>
                <a:spcPts val="0"/>
              </a:spcAft>
              <a:buSzPct val="100000"/>
              <a:buFont typeface="Arial Narrow"/>
              <a:buChar char="&gt;"/>
            </a:pPr>
            <a:r>
              <a:rPr lang="fr-BE" sz="1015" b="0" dirty="0">
                <a:solidFill>
                  <a:srgbClr val="000000"/>
                </a:solidFill>
                <a:latin typeface="Arial Narrow"/>
                <a:cs typeface="Arial Narrow" pitchFamily="34" charset="0"/>
              </a:rPr>
              <a:t>Cet organisme n'a </a:t>
            </a:r>
            <a:r>
              <a:rPr lang="fr-BE" sz="1015" dirty="0">
                <a:solidFill>
                  <a:srgbClr val="000000"/>
                </a:solidFill>
                <a:latin typeface="Arial Narrow"/>
                <a:cs typeface="Arial Narrow" pitchFamily="34" charset="0"/>
              </a:rPr>
              <a:t>pas à ce jour encore d'existence concrète</a:t>
            </a:r>
          </a:p>
        </p:txBody>
      </p:sp>
      <p:sp>
        <p:nvSpPr>
          <p:cNvPr id="23" name="Text12"/>
          <p:cNvSpPr>
            <a:spLocks noChangeArrowheads="1"/>
          </p:cNvSpPr>
          <p:nvPr/>
        </p:nvSpPr>
        <p:spPr bwMode="auto">
          <a:xfrm>
            <a:off x="3091786" y="2150515"/>
            <a:ext cx="3008434" cy="421654"/>
          </a:xfrm>
          <a:prstGeom prst="rect">
            <a:avLst/>
          </a:prstGeom>
          <a:solidFill>
            <a:schemeClr val="accent1"/>
          </a:solidFill>
          <a:ln w="6350">
            <a:noFill/>
            <a:miter lim="800000"/>
            <a:headEnd/>
            <a:tailEnd/>
          </a:ln>
          <a:effectLst/>
        </p:spPr>
        <p:txBody>
          <a:bodyPr wrap="square" lIns="0" tIns="0" rIns="0" bIns="0">
            <a:spAutoFit/>
          </a:bodyPr>
          <a:lstStyle/>
          <a:p>
            <a:pPr marL="131661" lvl="1" indent="-131661">
              <a:lnSpc>
                <a:spcPct val="90000"/>
              </a:lnSpc>
              <a:spcBef>
                <a:spcPts val="0"/>
              </a:spcBef>
              <a:spcAft>
                <a:spcPts val="0"/>
              </a:spcAft>
              <a:buSzPct val="100000"/>
              <a:buFont typeface="Arial Narrow"/>
              <a:buChar char="&gt;"/>
            </a:pPr>
            <a:r>
              <a:rPr lang="fr-BE" sz="1015" b="0" dirty="0">
                <a:cs typeface="Arial Narrow" pitchFamily="34" charset="0"/>
              </a:rPr>
              <a:t>Au sein de la SNCB, une </a:t>
            </a:r>
            <a:r>
              <a:rPr lang="fr-BE" sz="1015" dirty="0">
                <a:cs typeface="Arial Narrow" pitchFamily="34" charset="0"/>
              </a:rPr>
              <a:t>structure spécifique pour le RER </a:t>
            </a:r>
            <a:r>
              <a:rPr lang="fr-BE" sz="1015" b="0" dirty="0">
                <a:cs typeface="Arial Narrow" pitchFamily="34" charset="0"/>
              </a:rPr>
              <a:t>est créée qui implique les </a:t>
            </a:r>
            <a:r>
              <a:rPr lang="fr-BE" sz="1015" dirty="0">
                <a:cs typeface="Arial Narrow" pitchFamily="34" charset="0"/>
              </a:rPr>
              <a:t>3 Régions</a:t>
            </a:r>
            <a:r>
              <a:rPr lang="fr-BE" sz="1015" b="0" dirty="0">
                <a:cs typeface="Arial Narrow" pitchFamily="34" charset="0"/>
              </a:rPr>
              <a:t> afin d'améliorer la coopération dans le chantier du RER</a:t>
            </a:r>
            <a:endParaRPr lang="fr-BE" sz="1015" dirty="0">
              <a:cs typeface="Arial Narrow" pitchFamily="34" charset="0"/>
            </a:endParaRPr>
          </a:p>
        </p:txBody>
      </p:sp>
      <p:sp>
        <p:nvSpPr>
          <p:cNvPr id="24" name="Source"/>
          <p:cNvSpPr txBox="1"/>
          <p:nvPr/>
        </p:nvSpPr>
        <p:spPr>
          <a:xfrm>
            <a:off x="681408" y="6496037"/>
            <a:ext cx="1519647"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Bruxelles, Flandre, Wallonie, Sénat, Roland Berger</a:t>
            </a:r>
          </a:p>
        </p:txBody>
      </p:sp>
      <p:sp>
        <p:nvSpPr>
          <p:cNvPr id="2" name="Freeform 1"/>
          <p:cNvSpPr/>
          <p:nvPr/>
        </p:nvSpPr>
        <p:spPr>
          <a:xfrm>
            <a:off x="650336" y="3088627"/>
            <a:ext cx="3137095" cy="246185"/>
          </a:xfrm>
          <a:custGeom>
            <a:avLst/>
            <a:gdLst>
              <a:gd name="connsiteX0" fmla="*/ 0 w 3398520"/>
              <a:gd name="connsiteY0" fmla="*/ 0 h 266700"/>
              <a:gd name="connsiteX1" fmla="*/ 3009900 w 3398520"/>
              <a:gd name="connsiteY1" fmla="*/ 0 h 266700"/>
              <a:gd name="connsiteX2" fmla="*/ 3398520 w 3398520"/>
              <a:gd name="connsiteY2" fmla="*/ 266700 h 266700"/>
            </a:gdLst>
            <a:ahLst/>
            <a:cxnLst>
              <a:cxn ang="0">
                <a:pos x="connsiteX0" y="connsiteY0"/>
              </a:cxn>
              <a:cxn ang="0">
                <a:pos x="connsiteX1" y="connsiteY1"/>
              </a:cxn>
              <a:cxn ang="0">
                <a:pos x="connsiteX2" y="connsiteY2"/>
              </a:cxn>
            </a:cxnLst>
            <a:rect l="l" t="t" r="r" b="b"/>
            <a:pathLst>
              <a:path w="3398520" h="266700">
                <a:moveTo>
                  <a:pt x="0" y="0"/>
                </a:moveTo>
                <a:lnTo>
                  <a:pt x="3009900" y="0"/>
                </a:lnTo>
                <a:lnTo>
                  <a:pt x="3398520" y="266700"/>
                </a:lnTo>
              </a:path>
            </a:pathLst>
          </a:custGeom>
          <a:noFill/>
          <a:ln w="22225" cap="flat" cmpd="sng">
            <a:solidFill>
              <a:schemeClr val="hlink"/>
            </a:solidFill>
            <a:prstDash val="solid"/>
            <a:round/>
            <a:headEnd type="none" w="med" len="lg"/>
            <a:tailEnd type="triangle" w="lg" len="lg"/>
          </a:ln>
          <a:effectLst/>
        </p:spPr>
        <p:txBody>
          <a:bodyPr wrap="none" lIns="0" tIns="0" rIns="0" bIns="0" anchor="ctr"/>
          <a:lstStyle/>
          <a:p>
            <a:endParaRPr lang="en-US" sz="1200" dirty="0"/>
          </a:p>
        </p:txBody>
      </p:sp>
      <p:sp>
        <p:nvSpPr>
          <p:cNvPr id="29" name="Freeform 28"/>
          <p:cNvSpPr/>
          <p:nvPr/>
        </p:nvSpPr>
        <p:spPr>
          <a:xfrm flipH="1">
            <a:off x="5398595" y="3088627"/>
            <a:ext cx="3137095" cy="246185"/>
          </a:xfrm>
          <a:custGeom>
            <a:avLst/>
            <a:gdLst>
              <a:gd name="connsiteX0" fmla="*/ 0 w 3398520"/>
              <a:gd name="connsiteY0" fmla="*/ 0 h 266700"/>
              <a:gd name="connsiteX1" fmla="*/ 3009900 w 3398520"/>
              <a:gd name="connsiteY1" fmla="*/ 0 h 266700"/>
              <a:gd name="connsiteX2" fmla="*/ 3398520 w 3398520"/>
              <a:gd name="connsiteY2" fmla="*/ 266700 h 266700"/>
            </a:gdLst>
            <a:ahLst/>
            <a:cxnLst>
              <a:cxn ang="0">
                <a:pos x="connsiteX0" y="connsiteY0"/>
              </a:cxn>
              <a:cxn ang="0">
                <a:pos x="connsiteX1" y="connsiteY1"/>
              </a:cxn>
              <a:cxn ang="0">
                <a:pos x="connsiteX2" y="connsiteY2"/>
              </a:cxn>
            </a:cxnLst>
            <a:rect l="l" t="t" r="r" b="b"/>
            <a:pathLst>
              <a:path w="3398520" h="266700">
                <a:moveTo>
                  <a:pt x="0" y="0"/>
                </a:moveTo>
                <a:lnTo>
                  <a:pt x="3009900" y="0"/>
                </a:lnTo>
                <a:lnTo>
                  <a:pt x="3398520" y="266700"/>
                </a:lnTo>
              </a:path>
            </a:pathLst>
          </a:custGeom>
          <a:noFill/>
          <a:ln w="22225" cap="flat" cmpd="sng">
            <a:solidFill>
              <a:schemeClr val="hlink"/>
            </a:solidFill>
            <a:prstDash val="solid"/>
            <a:round/>
            <a:headEnd type="none" w="med" len="lg"/>
            <a:tailEnd type="triangle" w="lg" len="lg"/>
          </a:ln>
          <a:effectLst/>
        </p:spPr>
        <p:txBody>
          <a:bodyPr wrap="none" lIns="0" tIns="0" rIns="0" bIns="0" anchor="ctr"/>
          <a:lstStyle/>
          <a:p>
            <a:endParaRPr lang="en-US" sz="1200" dirty="0"/>
          </a:p>
        </p:txBody>
      </p:sp>
      <p:sp>
        <p:nvSpPr>
          <p:cNvPr id="30" name="Freeform 29"/>
          <p:cNvSpPr/>
          <p:nvPr/>
        </p:nvSpPr>
        <p:spPr>
          <a:xfrm flipV="1">
            <a:off x="650335" y="4283289"/>
            <a:ext cx="3439551" cy="478497"/>
          </a:xfrm>
          <a:custGeom>
            <a:avLst/>
            <a:gdLst>
              <a:gd name="connsiteX0" fmla="*/ 0 w 3398520"/>
              <a:gd name="connsiteY0" fmla="*/ 0 h 266700"/>
              <a:gd name="connsiteX1" fmla="*/ 3009900 w 3398520"/>
              <a:gd name="connsiteY1" fmla="*/ 0 h 266700"/>
              <a:gd name="connsiteX2" fmla="*/ 3398520 w 3398520"/>
              <a:gd name="connsiteY2" fmla="*/ 266700 h 266700"/>
            </a:gdLst>
            <a:ahLst/>
            <a:cxnLst>
              <a:cxn ang="0">
                <a:pos x="connsiteX0" y="connsiteY0"/>
              </a:cxn>
              <a:cxn ang="0">
                <a:pos x="connsiteX1" y="connsiteY1"/>
              </a:cxn>
              <a:cxn ang="0">
                <a:pos x="connsiteX2" y="connsiteY2"/>
              </a:cxn>
            </a:cxnLst>
            <a:rect l="l" t="t" r="r" b="b"/>
            <a:pathLst>
              <a:path w="3398520" h="266700">
                <a:moveTo>
                  <a:pt x="0" y="0"/>
                </a:moveTo>
                <a:lnTo>
                  <a:pt x="3009900" y="0"/>
                </a:lnTo>
                <a:lnTo>
                  <a:pt x="3398520" y="266700"/>
                </a:lnTo>
              </a:path>
            </a:pathLst>
          </a:custGeom>
          <a:noFill/>
          <a:ln w="22225" cap="flat" cmpd="sng">
            <a:solidFill>
              <a:schemeClr val="hlink"/>
            </a:solidFill>
            <a:prstDash val="solid"/>
            <a:round/>
            <a:headEnd type="none" w="med" len="lg"/>
            <a:tailEnd type="triangle" w="lg" len="lg"/>
          </a:ln>
          <a:effectLst/>
        </p:spPr>
        <p:txBody>
          <a:bodyPr wrap="none" lIns="0" tIns="0" rIns="0" bIns="0" anchor="ctr"/>
          <a:lstStyle/>
          <a:p>
            <a:endParaRPr lang="en-US" sz="1200" dirty="0"/>
          </a:p>
        </p:txBody>
      </p:sp>
      <p:sp>
        <p:nvSpPr>
          <p:cNvPr id="31" name="Freeform 30"/>
          <p:cNvSpPr/>
          <p:nvPr/>
        </p:nvSpPr>
        <p:spPr>
          <a:xfrm flipH="1" flipV="1">
            <a:off x="5096140" y="4283289"/>
            <a:ext cx="3439551" cy="478497"/>
          </a:xfrm>
          <a:custGeom>
            <a:avLst/>
            <a:gdLst>
              <a:gd name="connsiteX0" fmla="*/ 0 w 3398520"/>
              <a:gd name="connsiteY0" fmla="*/ 0 h 266700"/>
              <a:gd name="connsiteX1" fmla="*/ 3009900 w 3398520"/>
              <a:gd name="connsiteY1" fmla="*/ 0 h 266700"/>
              <a:gd name="connsiteX2" fmla="*/ 3398520 w 3398520"/>
              <a:gd name="connsiteY2" fmla="*/ 266700 h 266700"/>
            </a:gdLst>
            <a:ahLst/>
            <a:cxnLst>
              <a:cxn ang="0">
                <a:pos x="connsiteX0" y="connsiteY0"/>
              </a:cxn>
              <a:cxn ang="0">
                <a:pos x="connsiteX1" y="connsiteY1"/>
              </a:cxn>
              <a:cxn ang="0">
                <a:pos x="connsiteX2" y="connsiteY2"/>
              </a:cxn>
            </a:cxnLst>
            <a:rect l="l" t="t" r="r" b="b"/>
            <a:pathLst>
              <a:path w="3398520" h="266700">
                <a:moveTo>
                  <a:pt x="0" y="0"/>
                </a:moveTo>
                <a:lnTo>
                  <a:pt x="3009900" y="0"/>
                </a:lnTo>
                <a:lnTo>
                  <a:pt x="3398520" y="266700"/>
                </a:lnTo>
              </a:path>
            </a:pathLst>
          </a:custGeom>
          <a:noFill/>
          <a:ln w="22225" cap="flat" cmpd="sng">
            <a:solidFill>
              <a:schemeClr val="hlink"/>
            </a:solidFill>
            <a:prstDash val="solid"/>
            <a:round/>
            <a:headEnd type="none" w="med" len="lg"/>
            <a:tailEnd type="triangle" w="lg" len="lg"/>
          </a:ln>
          <a:effectLst/>
        </p:spPr>
        <p:txBody>
          <a:bodyPr wrap="none" lIns="0" tIns="0" rIns="0" bIns="0" anchor="ctr"/>
          <a:lstStyle/>
          <a:p>
            <a:endParaRPr lang="en-US" sz="1200" dirty="0"/>
          </a:p>
        </p:txBody>
      </p:sp>
    </p:spTree>
    <p:extLst>
      <p:ext uri="{BB962C8B-B14F-4D97-AF65-F5344CB8AC3E}">
        <p14:creationId xmlns:p14="http://schemas.microsoft.com/office/powerpoint/2010/main" val="3881710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2" y="545160"/>
            <a:ext cx="8707429" cy="690366"/>
          </a:xfrm>
        </p:spPr>
        <p:txBody>
          <a:bodyPr vert="horz" lIns="0" tIns="0" rIns="0" bIns="0" rtlCol="0" anchor="t" anchorCtr="0">
            <a:noAutofit/>
          </a:bodyPr>
          <a:lstStyle/>
          <a:p>
            <a:pPr>
              <a:tabLst>
                <a:tab pos="1156218" algn="l"/>
              </a:tabLst>
            </a:pPr>
            <a:r>
              <a:rPr lang="fr-BE" b="1" dirty="0">
                <a:latin typeface="Arial" panose="020B0604020202020204" pitchFamily="34" charset="0"/>
                <a:cs typeface="Arial" panose="020B0604020202020204" pitchFamily="34" charset="0"/>
              </a:rPr>
              <a:t>A</a:t>
            </a:r>
            <a:r>
              <a:rPr lang="fr-BE" b="1" dirty="0" smtClean="0">
                <a:latin typeface="Arial" panose="020B0604020202020204" pitchFamily="34" charset="0"/>
                <a:cs typeface="Arial" panose="020B0604020202020204" pitchFamily="34" charset="0"/>
              </a:rPr>
              <a:t>cteurs </a:t>
            </a:r>
            <a:r>
              <a:rPr lang="fr-BE" b="1" dirty="0">
                <a:latin typeface="Arial" panose="020B0604020202020204" pitchFamily="34" charset="0"/>
                <a:cs typeface="Arial" panose="020B0604020202020204" pitchFamily="34" charset="0"/>
              </a:rPr>
              <a:t>privés lancent des initiatives pour peser sur les politiques et habitudes de demain </a:t>
            </a:r>
          </a:p>
        </p:txBody>
      </p:sp>
      <p:cxnSp>
        <p:nvCxnSpPr>
          <p:cNvPr id="14" name="Horizontal Line"/>
          <p:cNvCxnSpPr/>
          <p:nvPr/>
        </p:nvCxnSpPr>
        <p:spPr>
          <a:xfrm>
            <a:off x="650334" y="2225566"/>
            <a:ext cx="1429240" cy="1465"/>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5" name="ListLeanHorizontalTextTopic0"/>
          <p:cNvSpPr txBox="1"/>
          <p:nvPr/>
        </p:nvSpPr>
        <p:spPr>
          <a:xfrm>
            <a:off x="651767" y="1966605"/>
            <a:ext cx="1429240" cy="258958"/>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385" dirty="0">
                <a:latin typeface="+mn-lt"/>
                <a:cs typeface="Arial Narrow" pitchFamily="34" charset="0"/>
              </a:rPr>
              <a:t>Voiture autonome</a:t>
            </a:r>
          </a:p>
        </p:txBody>
      </p:sp>
      <p:sp>
        <p:nvSpPr>
          <p:cNvPr id="16" name="ListLeanHorizontalTextDetail0"/>
          <p:cNvSpPr txBox="1"/>
          <p:nvPr/>
        </p:nvSpPr>
        <p:spPr>
          <a:xfrm>
            <a:off x="650335" y="2225564"/>
            <a:ext cx="1429240" cy="3578540"/>
          </a:xfrm>
          <a:prstGeom prst="rect">
            <a:avLst/>
          </a:prstGeom>
          <a:noFill/>
          <a:ln w="9525">
            <a:noFill/>
          </a:ln>
        </p:spPr>
        <p:txBody>
          <a:bodyPr vert="horz" wrap="square" lIns="0" tIns="99691" rIns="0" bIns="0" rtlCol="0">
            <a:spAutoFit/>
          </a:bodyPr>
          <a:lstStyle/>
          <a:p>
            <a:pPr>
              <a:lnSpc>
                <a:spcPct val="90000"/>
              </a:lnSpc>
              <a:spcBef>
                <a:spcPts val="369"/>
              </a:spcBef>
              <a:buSzPct val="100000"/>
            </a:pPr>
            <a:r>
              <a:rPr lang="fr-BE" sz="1200" b="0" dirty="0">
                <a:latin typeface="+mn-lt"/>
                <a:cs typeface="Arial Narrow" pitchFamily="34" charset="0"/>
              </a:rPr>
              <a:t>Des </a:t>
            </a:r>
            <a:r>
              <a:rPr lang="fr-BE" sz="1200" dirty="0">
                <a:latin typeface="+mn-lt"/>
                <a:cs typeface="Arial Narrow" pitchFamily="34" charset="0"/>
              </a:rPr>
              <a:t>systèmes de plus en plus sophistiqués </a:t>
            </a:r>
            <a:r>
              <a:rPr lang="fr-BE" sz="1200" b="0" dirty="0">
                <a:latin typeface="+mn-lt"/>
                <a:cs typeface="Arial Narrow" pitchFamily="34" charset="0"/>
              </a:rPr>
              <a:t>existent, allant des convois de camions plus écologiques aux voitures totalement autonomes. Ces solutions pourraient permettre de </a:t>
            </a:r>
            <a:r>
              <a:rPr lang="fr-BE" sz="1200" dirty="0">
                <a:latin typeface="+mn-lt"/>
                <a:cs typeface="Arial Narrow" pitchFamily="34" charset="0"/>
              </a:rPr>
              <a:t>fluidifier le trafic à moyen-long terme</a:t>
            </a:r>
            <a:r>
              <a:rPr lang="fr-BE" sz="1200" b="0" dirty="0">
                <a:latin typeface="+mn-lt"/>
                <a:cs typeface="Arial Narrow" pitchFamily="34" charset="0"/>
              </a:rPr>
              <a:t>, à condition de clarifier les </a:t>
            </a:r>
            <a:r>
              <a:rPr lang="fr-BE" sz="1200" dirty="0">
                <a:latin typeface="+mn-lt"/>
                <a:cs typeface="Arial Narrow" pitchFamily="34" charset="0"/>
              </a:rPr>
              <a:t>contraintes légales</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Google car</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"convois de camions" de Volvo</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Initiatives de la plupart des grands constructeurs tels que Audi, BMW, Toyota, etc.</a:t>
            </a:r>
          </a:p>
        </p:txBody>
      </p:sp>
      <p:cxnSp>
        <p:nvCxnSpPr>
          <p:cNvPr id="17" name="Horizontal Line"/>
          <p:cNvCxnSpPr/>
          <p:nvPr/>
        </p:nvCxnSpPr>
        <p:spPr>
          <a:xfrm>
            <a:off x="2263966" y="2225566"/>
            <a:ext cx="1429240" cy="1465"/>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8" name="ListLeanHorizontalTextTopic1"/>
          <p:cNvSpPr txBox="1"/>
          <p:nvPr/>
        </p:nvSpPr>
        <p:spPr>
          <a:xfrm>
            <a:off x="2265042" y="1966605"/>
            <a:ext cx="1429240" cy="258958"/>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385" dirty="0">
                <a:latin typeface="+mn-lt"/>
                <a:cs typeface="Arial Narrow" pitchFamily="34" charset="0"/>
              </a:rPr>
              <a:t>Voiture connectée</a:t>
            </a:r>
          </a:p>
        </p:txBody>
      </p:sp>
      <p:sp>
        <p:nvSpPr>
          <p:cNvPr id="19" name="ListLeanHorizontalTextDetail1"/>
          <p:cNvSpPr txBox="1"/>
          <p:nvPr/>
        </p:nvSpPr>
        <p:spPr>
          <a:xfrm>
            <a:off x="2263967" y="2225564"/>
            <a:ext cx="1429240" cy="3629836"/>
          </a:xfrm>
          <a:prstGeom prst="rect">
            <a:avLst/>
          </a:prstGeom>
          <a:noFill/>
          <a:ln w="9525">
            <a:noFill/>
          </a:ln>
        </p:spPr>
        <p:txBody>
          <a:bodyPr vert="horz" wrap="square" lIns="0" tIns="99691" rIns="0" bIns="0" rtlCol="0">
            <a:spAutoFit/>
          </a:bodyPr>
          <a:lstStyle/>
          <a:p>
            <a:pPr>
              <a:lnSpc>
                <a:spcPct val="90000"/>
              </a:lnSpc>
              <a:spcBef>
                <a:spcPts val="369"/>
              </a:spcBef>
              <a:buSzPct val="100000"/>
            </a:pPr>
            <a:r>
              <a:rPr lang="fr-BE" sz="1200" dirty="0">
                <a:latin typeface="+mn-lt"/>
                <a:cs typeface="Arial Narrow" pitchFamily="34" charset="0"/>
              </a:rPr>
              <a:t>4 grands systèmes concurrents</a:t>
            </a:r>
            <a:r>
              <a:rPr lang="fr-BE" sz="1200" b="0" dirty="0">
                <a:latin typeface="+mn-lt"/>
                <a:cs typeface="Arial Narrow" pitchFamily="34" charset="0"/>
              </a:rPr>
              <a:t> se mettent en place: </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Open automotive alliance (Google, </a:t>
            </a:r>
            <a:r>
              <a:rPr lang="fr-BE" sz="1200" b="0" dirty="0"/>
              <a:t>Audi, General Motors, Honda et Hyundai)</a:t>
            </a:r>
          </a:p>
          <a:p>
            <a:pPr marL="131661" lvl="1" indent="-131661">
              <a:lnSpc>
                <a:spcPct val="90000"/>
              </a:lnSpc>
              <a:spcBef>
                <a:spcPts val="369"/>
              </a:spcBef>
              <a:buSzPct val="100000"/>
              <a:buFont typeface="Arial Narrow"/>
              <a:buChar char="&gt;"/>
            </a:pPr>
            <a:r>
              <a:rPr lang="fr-BE" sz="1200" b="0" dirty="0"/>
              <a:t>iOS in the car</a:t>
            </a:r>
            <a:r>
              <a:rPr lang="fr-BE" sz="1200" dirty="0"/>
              <a:t>  (</a:t>
            </a:r>
            <a:r>
              <a:rPr lang="fr-BE" sz="1200" b="0" dirty="0"/>
              <a:t>Apple, Ferrari, Mercedes, Jaguar, Nissan, Chevrolet, Hyundai, Volvo..)</a:t>
            </a:r>
          </a:p>
          <a:p>
            <a:pPr marL="131661" lvl="1" indent="-131661">
              <a:lnSpc>
                <a:spcPct val="90000"/>
              </a:lnSpc>
              <a:spcBef>
                <a:spcPts val="369"/>
              </a:spcBef>
              <a:buSzPct val="100000"/>
              <a:buFont typeface="Arial Narrow"/>
              <a:buChar char="&gt;"/>
            </a:pPr>
            <a:r>
              <a:rPr lang="fr-BE" sz="1200" b="0" dirty="0"/>
              <a:t>Genivi Alliance (plate-forme open source Meego de Microsoft-Nokia)</a:t>
            </a:r>
          </a:p>
          <a:p>
            <a:pPr marL="131661" lvl="1" indent="-131661">
              <a:lnSpc>
                <a:spcPct val="90000"/>
              </a:lnSpc>
              <a:spcBef>
                <a:spcPts val="369"/>
              </a:spcBef>
              <a:buSzPct val="100000"/>
              <a:buFont typeface="Arial Narrow"/>
              <a:buChar char="&gt;"/>
            </a:pPr>
            <a:r>
              <a:rPr lang="fr-BE" sz="1200" b="0" dirty="0"/>
              <a:t>Mirrorlink (standard soutenu par la quasi-totalité des fabricants de smartphones)</a:t>
            </a:r>
          </a:p>
        </p:txBody>
      </p:sp>
      <p:cxnSp>
        <p:nvCxnSpPr>
          <p:cNvPr id="20" name="Horizontal Line"/>
          <p:cNvCxnSpPr/>
          <p:nvPr/>
        </p:nvCxnSpPr>
        <p:spPr>
          <a:xfrm>
            <a:off x="3877598" y="2225566"/>
            <a:ext cx="1429240" cy="1465"/>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1" name="ListLeanHorizontalTextTopic2"/>
          <p:cNvSpPr txBox="1"/>
          <p:nvPr/>
        </p:nvSpPr>
        <p:spPr>
          <a:xfrm>
            <a:off x="3878316" y="1966605"/>
            <a:ext cx="1429240" cy="258958"/>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385" dirty="0">
                <a:latin typeface="+mn-lt"/>
                <a:cs typeface="Arial Narrow" pitchFamily="34" charset="0"/>
              </a:rPr>
              <a:t>Covoiturage</a:t>
            </a:r>
          </a:p>
        </p:txBody>
      </p:sp>
      <p:sp>
        <p:nvSpPr>
          <p:cNvPr id="22" name="ListLeanHorizontalTextDetail2"/>
          <p:cNvSpPr txBox="1"/>
          <p:nvPr/>
        </p:nvSpPr>
        <p:spPr>
          <a:xfrm>
            <a:off x="3877599" y="2225566"/>
            <a:ext cx="1429240" cy="3451325"/>
          </a:xfrm>
          <a:prstGeom prst="rect">
            <a:avLst/>
          </a:prstGeom>
          <a:noFill/>
          <a:ln w="9525">
            <a:noFill/>
          </a:ln>
        </p:spPr>
        <p:txBody>
          <a:bodyPr vert="horz" wrap="square" lIns="0" tIns="99691" rIns="0" bIns="0" rtlCol="0">
            <a:spAutoFit/>
          </a:bodyPr>
          <a:lstStyle/>
          <a:p>
            <a:pPr marL="0" lvl="1">
              <a:lnSpc>
                <a:spcPct val="90000"/>
              </a:lnSpc>
              <a:spcBef>
                <a:spcPts val="369"/>
              </a:spcBef>
              <a:buSzPct val="100000"/>
            </a:pPr>
            <a:r>
              <a:rPr lang="fr-BE" sz="1200" b="0" dirty="0">
                <a:latin typeface="+mn-lt"/>
                <a:cs typeface="Arial Narrow" pitchFamily="34" charset="0"/>
              </a:rPr>
              <a:t>De </a:t>
            </a:r>
            <a:r>
              <a:rPr lang="fr-BE" sz="1200" dirty="0">
                <a:latin typeface="+mn-lt"/>
                <a:cs typeface="Arial Narrow" pitchFamily="34" charset="0"/>
              </a:rPr>
              <a:t>nombreuses initiatives </a:t>
            </a:r>
            <a:r>
              <a:rPr lang="fr-BE" sz="1200" b="0" dirty="0">
                <a:latin typeface="+mn-lt"/>
                <a:cs typeface="Arial Narrow" pitchFamily="34" charset="0"/>
              </a:rPr>
              <a:t>existent, du fait d'</a:t>
            </a:r>
            <a:r>
              <a:rPr lang="fr-BE" sz="1200" dirty="0">
                <a:latin typeface="+mn-lt"/>
                <a:cs typeface="Arial Narrow" pitchFamily="34" charset="0"/>
              </a:rPr>
              <a:t>acteurs locaux </a:t>
            </a:r>
            <a:r>
              <a:rPr lang="fr-BE" sz="1200" b="0" dirty="0">
                <a:latin typeface="+mn-lt"/>
                <a:cs typeface="Arial Narrow" pitchFamily="34" charset="0"/>
              </a:rPr>
              <a:t>(e.g. </a:t>
            </a:r>
            <a:r>
              <a:rPr lang="fr-BE" sz="1200" b="0" dirty="0">
                <a:cs typeface="Arial Narrow" pitchFamily="34" charset="0"/>
              </a:rPr>
              <a:t>Bip-Bip systems) </a:t>
            </a:r>
            <a:r>
              <a:rPr lang="fr-BE" sz="1200" dirty="0">
                <a:latin typeface="+mn-lt"/>
                <a:cs typeface="Arial Narrow" pitchFamily="34" charset="0"/>
              </a:rPr>
              <a:t>ou internationaux </a:t>
            </a:r>
            <a:r>
              <a:rPr lang="fr-BE" sz="1200" b="0" dirty="0">
                <a:latin typeface="+mn-lt"/>
                <a:cs typeface="Arial Narrow" pitchFamily="34" charset="0"/>
              </a:rPr>
              <a:t>et présents dans plusieurs pays européens (Blablacar). Aucune solution ne s'est encore imposée:</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Bip-Bip systems</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Blablacar</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Taxistop / CarpoolPlaza</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Schoolpool</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VAP</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Djengo</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etc.</a:t>
            </a:r>
          </a:p>
        </p:txBody>
      </p:sp>
      <p:cxnSp>
        <p:nvCxnSpPr>
          <p:cNvPr id="23" name="Horizontal Line"/>
          <p:cNvCxnSpPr/>
          <p:nvPr/>
        </p:nvCxnSpPr>
        <p:spPr>
          <a:xfrm>
            <a:off x="5491231" y="2225566"/>
            <a:ext cx="1429240" cy="1465"/>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4" name="ListLeanHorizontalTextTopic3"/>
          <p:cNvSpPr txBox="1"/>
          <p:nvPr/>
        </p:nvSpPr>
        <p:spPr>
          <a:xfrm>
            <a:off x="5491589" y="1966605"/>
            <a:ext cx="1489206" cy="258958"/>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385" dirty="0">
                <a:latin typeface="+mn-lt"/>
                <a:cs typeface="Arial Narrow" pitchFamily="34" charset="0"/>
              </a:rPr>
              <a:t>Voiture à la demande</a:t>
            </a:r>
          </a:p>
        </p:txBody>
      </p:sp>
      <p:sp>
        <p:nvSpPr>
          <p:cNvPr id="25" name="ListLeanHorizontalTextDetail3"/>
          <p:cNvSpPr txBox="1"/>
          <p:nvPr/>
        </p:nvSpPr>
        <p:spPr>
          <a:xfrm>
            <a:off x="5491232" y="2225564"/>
            <a:ext cx="1429240" cy="2632640"/>
          </a:xfrm>
          <a:prstGeom prst="rect">
            <a:avLst/>
          </a:prstGeom>
          <a:noFill/>
          <a:ln w="9525">
            <a:noFill/>
          </a:ln>
        </p:spPr>
        <p:txBody>
          <a:bodyPr vert="horz" wrap="square" lIns="0" tIns="99691" rIns="0" bIns="0" rtlCol="0">
            <a:spAutoFit/>
          </a:bodyPr>
          <a:lstStyle/>
          <a:p>
            <a:pPr>
              <a:lnSpc>
                <a:spcPct val="90000"/>
              </a:lnSpc>
              <a:spcBef>
                <a:spcPts val="369"/>
              </a:spcBef>
              <a:buSzPct val="100000"/>
            </a:pPr>
            <a:r>
              <a:rPr lang="fr-BE" sz="1200" b="0" dirty="0">
                <a:cs typeface="Arial Narrow" pitchFamily="34" charset="0"/>
              </a:rPr>
              <a:t>Rendues possibles par les </a:t>
            </a:r>
            <a:r>
              <a:rPr lang="fr-BE" sz="1200" dirty="0">
                <a:cs typeface="Arial Narrow" pitchFamily="34" charset="0"/>
              </a:rPr>
              <a:t>smartphones et la localisation par GPS</a:t>
            </a:r>
            <a:r>
              <a:rPr lang="fr-BE" sz="1200" b="0" dirty="0">
                <a:cs typeface="Arial Narrow" pitchFamily="34" charset="0"/>
              </a:rPr>
              <a:t>, les voitures à la demande (VTC) bouleversent la demande de mobilité et concurrencent les taxis traditionnels: </a:t>
            </a:r>
          </a:p>
          <a:p>
            <a:pPr marL="131661" lvl="1" indent="-131661">
              <a:lnSpc>
                <a:spcPct val="90000"/>
              </a:lnSpc>
              <a:spcBef>
                <a:spcPts val="369"/>
              </a:spcBef>
              <a:buSzPct val="100000"/>
              <a:buFont typeface="Arial Narrow"/>
              <a:buChar char="&gt;"/>
            </a:pPr>
            <a:r>
              <a:rPr lang="fr-BE" sz="1200" b="0" dirty="0">
                <a:cs typeface="Arial Narrow" pitchFamily="34" charset="0"/>
              </a:rPr>
              <a:t>Uber, pas encore présent en Belgique, taxi2share</a:t>
            </a:r>
          </a:p>
          <a:p>
            <a:pPr marL="131661" lvl="1" indent="-131661">
              <a:lnSpc>
                <a:spcPct val="90000"/>
              </a:lnSpc>
              <a:spcBef>
                <a:spcPts val="369"/>
              </a:spcBef>
              <a:buSzPct val="100000"/>
              <a:buFont typeface="Arial Narrow"/>
              <a:buChar char="&gt;"/>
            </a:pPr>
            <a:r>
              <a:rPr lang="fr-BE" sz="1200" b="0" dirty="0">
                <a:cs typeface="Arial Narrow" pitchFamily="34" charset="0"/>
              </a:rPr>
              <a:t>Snapcar</a:t>
            </a:r>
          </a:p>
          <a:p>
            <a:pPr marL="131661" lvl="1" indent="-131661">
              <a:lnSpc>
                <a:spcPct val="90000"/>
              </a:lnSpc>
              <a:spcBef>
                <a:spcPts val="369"/>
              </a:spcBef>
              <a:buSzPct val="100000"/>
              <a:buFont typeface="Arial Narrow"/>
              <a:buChar char="&gt;"/>
            </a:pPr>
            <a:r>
              <a:rPr lang="fr-BE" sz="1200" b="0" dirty="0">
                <a:cs typeface="Arial Narrow" pitchFamily="34" charset="0"/>
              </a:rPr>
              <a:t>etc.</a:t>
            </a:r>
          </a:p>
          <a:p>
            <a:pPr marL="131661" lvl="1" indent="-131661">
              <a:lnSpc>
                <a:spcPct val="90000"/>
              </a:lnSpc>
              <a:spcBef>
                <a:spcPts val="369"/>
              </a:spcBef>
              <a:buSzPct val="100000"/>
              <a:buFont typeface="Arial Narrow"/>
              <a:buChar char="&gt;"/>
            </a:pPr>
            <a:endParaRPr lang="fr-BE" sz="1200" b="0" dirty="0">
              <a:cs typeface="Arial Narrow" pitchFamily="34" charset="0"/>
            </a:endParaRPr>
          </a:p>
        </p:txBody>
      </p:sp>
      <p:cxnSp>
        <p:nvCxnSpPr>
          <p:cNvPr id="30" name="Horizontal Line"/>
          <p:cNvCxnSpPr/>
          <p:nvPr/>
        </p:nvCxnSpPr>
        <p:spPr>
          <a:xfrm>
            <a:off x="7104862" y="2225566"/>
            <a:ext cx="1429240" cy="1465"/>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31" name="ListLeanHorizontalTextTopic3"/>
          <p:cNvSpPr txBox="1"/>
          <p:nvPr/>
        </p:nvSpPr>
        <p:spPr>
          <a:xfrm>
            <a:off x="7104863" y="1966605"/>
            <a:ext cx="1429240" cy="258958"/>
          </a:xfrm>
          <a:prstGeom prst="rect">
            <a:avLst/>
          </a:prstGeom>
          <a:noFill/>
          <a:ln w="9525">
            <a:noFill/>
          </a:ln>
        </p:spPr>
        <p:txBody>
          <a:bodyPr vert="horz" wrap="square" lIns="0" tIns="0" rIns="0" bIns="66462" rtlCol="0" anchor="b">
            <a:spAutoFit/>
          </a:bodyPr>
          <a:lstStyle/>
          <a:p>
            <a:pPr>
              <a:lnSpc>
                <a:spcPct val="90000"/>
              </a:lnSpc>
              <a:spcBef>
                <a:spcPts val="369"/>
              </a:spcBef>
              <a:buSzPct val="100000"/>
            </a:pPr>
            <a:r>
              <a:rPr lang="fr-BE" sz="1385" dirty="0">
                <a:latin typeface="+mn-lt"/>
                <a:cs typeface="Arial Narrow" pitchFamily="34" charset="0"/>
              </a:rPr>
              <a:t>Voitures partagées</a:t>
            </a:r>
          </a:p>
        </p:txBody>
      </p:sp>
      <p:sp>
        <p:nvSpPr>
          <p:cNvPr id="32" name="ListLeanHorizontalTextDetail3"/>
          <p:cNvSpPr txBox="1"/>
          <p:nvPr/>
        </p:nvSpPr>
        <p:spPr>
          <a:xfrm>
            <a:off x="7104863" y="2225566"/>
            <a:ext cx="1429240" cy="2798839"/>
          </a:xfrm>
          <a:prstGeom prst="rect">
            <a:avLst/>
          </a:prstGeom>
          <a:noFill/>
          <a:ln w="9525">
            <a:noFill/>
          </a:ln>
        </p:spPr>
        <p:txBody>
          <a:bodyPr vert="horz" wrap="square" lIns="0" tIns="99691" rIns="0" bIns="0" rtlCol="0">
            <a:spAutoFit/>
          </a:bodyPr>
          <a:lstStyle/>
          <a:p>
            <a:pPr>
              <a:lnSpc>
                <a:spcPct val="90000"/>
              </a:lnSpc>
              <a:spcBef>
                <a:spcPts val="369"/>
              </a:spcBef>
              <a:buSzPct val="100000"/>
            </a:pPr>
            <a:r>
              <a:rPr lang="fr-BE" sz="1200" b="0" dirty="0">
                <a:latin typeface="+mn-lt"/>
                <a:cs typeface="Arial Narrow" pitchFamily="34" charset="0"/>
              </a:rPr>
              <a:t>Plusieurs systèmes de voitures partagées existent en Belgique, principalement dans les </a:t>
            </a:r>
            <a:r>
              <a:rPr lang="fr-BE" sz="1200" dirty="0">
                <a:latin typeface="+mn-lt"/>
                <a:cs typeface="Arial Narrow" pitchFamily="34" charset="0"/>
              </a:rPr>
              <a:t>grandes villes</a:t>
            </a:r>
            <a:r>
              <a:rPr lang="fr-BE" sz="1200" b="0" dirty="0">
                <a:latin typeface="+mn-lt"/>
                <a:cs typeface="Arial Narrow" pitchFamily="34" charset="0"/>
              </a:rPr>
              <a:t>: </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Cambio, présente partout en Belgique avec plus de 15,000 utilisateurs et 500 voitures</a:t>
            </a:r>
          </a:p>
          <a:p>
            <a:pPr marL="131661" lvl="1" indent="-131661">
              <a:lnSpc>
                <a:spcPct val="90000"/>
              </a:lnSpc>
              <a:spcBef>
                <a:spcPts val="369"/>
              </a:spcBef>
              <a:buSzPct val="100000"/>
              <a:buFont typeface="Arial Narrow"/>
              <a:buChar char="&gt;"/>
            </a:pPr>
            <a:r>
              <a:rPr lang="fr-BE" sz="1200" b="0" dirty="0">
                <a:latin typeface="+mn-lt"/>
                <a:cs typeface="Arial Narrow" pitchFamily="34" charset="0"/>
              </a:rPr>
              <a:t>Zencar: voitures électriques à Bruxelles, sur 25 stations</a:t>
            </a:r>
            <a:endParaRPr lang="fr-BE" sz="1200" b="0" dirty="0">
              <a:cs typeface="Arial Narrow" pitchFamily="34" charset="0"/>
            </a:endParaRPr>
          </a:p>
          <a:p>
            <a:pPr marL="131661" lvl="1" indent="-131661">
              <a:lnSpc>
                <a:spcPct val="90000"/>
              </a:lnSpc>
              <a:spcBef>
                <a:spcPts val="369"/>
              </a:spcBef>
              <a:buSzPct val="100000"/>
              <a:buFont typeface="Arial Narrow"/>
              <a:buChar char="&gt;"/>
            </a:pPr>
            <a:r>
              <a:rPr lang="fr-BE" sz="1200" b="0" dirty="0">
                <a:cs typeface="Arial Narrow" pitchFamily="34" charset="0"/>
              </a:rPr>
              <a:t>etc.</a:t>
            </a:r>
          </a:p>
          <a:p>
            <a:pPr marL="131661" lvl="1" indent="-131661">
              <a:lnSpc>
                <a:spcPct val="90000"/>
              </a:lnSpc>
              <a:spcBef>
                <a:spcPts val="369"/>
              </a:spcBef>
              <a:buSzPct val="100000"/>
              <a:buFont typeface="Arial Narrow"/>
              <a:buChar char="&gt;"/>
            </a:pPr>
            <a:endParaRPr lang="fr-BE" sz="1200" b="0" dirty="0">
              <a:latin typeface="+mn-lt"/>
              <a:cs typeface="Arial Narrow" pitchFamily="34" charset="0"/>
            </a:endParaRPr>
          </a:p>
        </p:txBody>
      </p:sp>
      <p:sp>
        <p:nvSpPr>
          <p:cNvPr id="33" name="Subtitle"/>
          <p:cNvSpPr txBox="1">
            <a:spLocks/>
          </p:cNvSpPr>
          <p:nvPr/>
        </p:nvSpPr>
        <p:spPr>
          <a:xfrm>
            <a:off x="614293" y="1434933"/>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a:solidFill>
                  <a:schemeClr val="tx2"/>
                </a:solidFill>
                <a:latin typeface="+mn-lt"/>
                <a:sym typeface="+mn-lt"/>
              </a:rPr>
              <a:t>Exemples d'initiatives privées dans la mobilité – focus sur les voitures</a:t>
            </a:r>
          </a:p>
        </p:txBody>
      </p:sp>
      <p:sp>
        <p:nvSpPr>
          <p:cNvPr id="34" name="Source"/>
          <p:cNvSpPr txBox="1"/>
          <p:nvPr/>
        </p:nvSpPr>
        <p:spPr>
          <a:xfrm>
            <a:off x="681408" y="6496037"/>
            <a:ext cx="798295"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Presse, Roland Berger</a:t>
            </a:r>
          </a:p>
        </p:txBody>
      </p:sp>
    </p:spTree>
    <p:extLst>
      <p:ext uri="{BB962C8B-B14F-4D97-AF65-F5344CB8AC3E}">
        <p14:creationId xmlns:p14="http://schemas.microsoft.com/office/powerpoint/2010/main" val="3706258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nvPr>
        </p:nvGraphicFramePr>
        <p:xfrm>
          <a:off x="0" y="263769"/>
          <a:ext cx="146538" cy="146538"/>
        </p:xfrm>
        <a:graphic>
          <a:graphicData uri="http://schemas.openxmlformats.org/presentationml/2006/ole">
            <mc:AlternateContent xmlns:mc="http://schemas.openxmlformats.org/markup-compatibility/2006">
              <mc:Choice xmlns:v="urn:schemas-microsoft-com:vml" Requires="v">
                <p:oleObj spid="_x0000_s408638"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63769"/>
                        <a:ext cx="146538" cy="14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251520" y="504368"/>
            <a:ext cx="8640960" cy="690366"/>
          </a:xfrm>
        </p:spPr>
        <p:txBody>
          <a:bodyPr vert="horz" lIns="0" tIns="0" rIns="0" bIns="0" rtlCol="0" anchor="t" anchorCtr="0">
            <a:noAutofit/>
          </a:bodyPr>
          <a:lstStyle/>
          <a:p>
            <a:r>
              <a:rPr lang="fr-BE" b="1" dirty="0" smtClean="0">
                <a:latin typeface="Arial" panose="020B0604020202020204" pitchFamily="34" charset="0"/>
                <a:cs typeface="Arial" panose="020B0604020202020204" pitchFamily="34" charset="0"/>
              </a:rPr>
              <a:t>Nécessité croissante d’une </a:t>
            </a:r>
            <a:r>
              <a:rPr lang="fr-BE" b="1" dirty="0">
                <a:latin typeface="Arial" panose="020B0604020202020204" pitchFamily="34" charset="0"/>
                <a:cs typeface="Arial" panose="020B0604020202020204" pitchFamily="34" charset="0"/>
              </a:rPr>
              <a:t>gestion intégrée transversale, bien au-delà d'une optimisation par silo</a:t>
            </a:r>
            <a:br>
              <a:rPr lang="fr-BE" b="1" dirty="0">
                <a:latin typeface="Arial" panose="020B0604020202020204" pitchFamily="34" charset="0"/>
                <a:cs typeface="Arial" panose="020B0604020202020204" pitchFamily="34" charset="0"/>
              </a:rPr>
            </a:br>
            <a:endParaRPr lang="fr-BE" b="1" dirty="0">
              <a:latin typeface="Arial" panose="020B0604020202020204" pitchFamily="34" charset="0"/>
              <a:cs typeface="Arial" panose="020B0604020202020204" pitchFamily="34" charset="0"/>
            </a:endParaRPr>
          </a:p>
        </p:txBody>
      </p:sp>
      <p:sp>
        <p:nvSpPr>
          <p:cNvPr id="7" name="Source"/>
          <p:cNvSpPr txBox="1"/>
          <p:nvPr/>
        </p:nvSpPr>
        <p:spPr>
          <a:xfrm>
            <a:off x="681405" y="6496036"/>
            <a:ext cx="1096454"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cs typeface="Arial" pitchFamily="34" charset="0"/>
              </a:rPr>
              <a:t>Source: CitySDK.eu, Press; Roland Berger</a:t>
            </a:r>
          </a:p>
        </p:txBody>
      </p:sp>
      <p:sp>
        <p:nvSpPr>
          <p:cNvPr id="17" name="Subtitle"/>
          <p:cNvSpPr txBox="1">
            <a:spLocks/>
          </p:cNvSpPr>
          <p:nvPr/>
        </p:nvSpPr>
        <p:spPr>
          <a:xfrm>
            <a:off x="614293" y="1434933"/>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a:solidFill>
                  <a:schemeClr val="tx2"/>
                </a:solidFill>
                <a:latin typeface="+mn-lt"/>
                <a:sym typeface="+mn-lt"/>
              </a:rPr>
              <a:t>Tendances de fond de la mobilité</a:t>
            </a:r>
          </a:p>
        </p:txBody>
      </p:sp>
      <p:grpSp>
        <p:nvGrpSpPr>
          <p:cNvPr id="38" name="Group 37"/>
          <p:cNvGrpSpPr/>
          <p:nvPr/>
        </p:nvGrpSpPr>
        <p:grpSpPr>
          <a:xfrm>
            <a:off x="613002" y="1925434"/>
            <a:ext cx="3016739" cy="1987082"/>
            <a:chOff x="736599" y="2241377"/>
            <a:chExt cx="3268134" cy="2152672"/>
          </a:xfrm>
        </p:grpSpPr>
        <p:sp>
          <p:nvSpPr>
            <p:cNvPr id="39" name="TextBox 38"/>
            <p:cNvSpPr txBox="1">
              <a:spLocks/>
            </p:cNvSpPr>
            <p:nvPr>
              <p:custDataLst>
                <p:tags r:id="rId4"/>
              </p:custDataLst>
            </p:nvPr>
          </p:nvSpPr>
          <p:spPr>
            <a:xfrm>
              <a:off x="751076" y="2556741"/>
              <a:ext cx="3175837" cy="1521945"/>
            </a:xfrm>
            <a:prstGeom prst="rect">
              <a:avLst/>
            </a:prstGeom>
            <a:noFill/>
            <a:ln w="9525">
              <a:noFill/>
            </a:ln>
            <a:extLst>
              <a:ext uri="{909E8E84-426E-40DD-AFC4-6F175D3DCCD1}">
                <a14:hiddenFill xmlns:a14="http://schemas.microsoft.com/office/drawing/2010/main">
                  <a:solidFill>
                    <a:schemeClr val="accent4"/>
                  </a:solidFill>
                </a14:hiddenFill>
              </a:ext>
            </a:extLst>
          </p:spPr>
          <p:txBody>
            <a:bodyPr wrap="square" lIns="0" tIns="0" rIns="0" bIns="0" rtlCol="0" anchor="ctr" anchorCtr="0">
              <a:spAutoFit/>
            </a:bodyPr>
            <a:lstStyle/>
            <a:p>
              <a:pPr algn="ctr">
                <a:lnSpc>
                  <a:spcPct val="93000"/>
                </a:lnSpc>
                <a:spcBef>
                  <a:spcPts val="1108"/>
                </a:spcBef>
                <a:buClr>
                  <a:schemeClr val="tx1"/>
                </a:buClr>
                <a:buSzPct val="100000"/>
              </a:pPr>
              <a:r>
                <a:rPr lang="fr-BE" sz="1569" b="0" dirty="0">
                  <a:latin typeface="+mn-lt"/>
                  <a:cs typeface="Arial" pitchFamily="34" charset="0"/>
                </a:rPr>
                <a:t>De </a:t>
              </a:r>
              <a:r>
                <a:rPr lang="fr-FR" sz="1569" b="0" dirty="0">
                  <a:latin typeface="+mn-lt"/>
                  <a:cs typeface="Arial" pitchFamily="34" charset="0"/>
                </a:rPr>
                <a:t>l'optimisation du transport essentiellement par mode (en silo) </a:t>
              </a:r>
            </a:p>
            <a:p>
              <a:pPr algn="ctr">
                <a:lnSpc>
                  <a:spcPct val="93000"/>
                </a:lnSpc>
                <a:spcBef>
                  <a:spcPts val="1108"/>
                </a:spcBef>
                <a:buClr>
                  <a:schemeClr val="tx1"/>
                </a:buClr>
                <a:buSzPct val="100000"/>
              </a:pPr>
              <a:r>
                <a:rPr lang="fr-FR" sz="1569" dirty="0">
                  <a:solidFill>
                    <a:schemeClr val="accent6"/>
                  </a:solidFill>
                  <a:latin typeface="+mn-lt"/>
                  <a:cs typeface="Arial" pitchFamily="34" charset="0"/>
                </a:rPr>
                <a:t>VERS</a:t>
              </a:r>
            </a:p>
            <a:p>
              <a:pPr algn="ctr">
                <a:lnSpc>
                  <a:spcPct val="93000"/>
                </a:lnSpc>
                <a:spcBef>
                  <a:spcPts val="1108"/>
                </a:spcBef>
                <a:buClr>
                  <a:schemeClr val="tx1"/>
                </a:buClr>
                <a:buSzPct val="100000"/>
              </a:pPr>
              <a:r>
                <a:rPr lang="fr-FR" sz="1569" b="0" dirty="0">
                  <a:latin typeface="+mn-lt"/>
                  <a:cs typeface="Arial" pitchFamily="34" charset="0"/>
                </a:rPr>
                <a:t>l'optimisation des trajets de porte-à-porte (multimodalité)</a:t>
              </a:r>
            </a:p>
          </p:txBody>
        </p:sp>
        <p:sp>
          <p:nvSpPr>
            <p:cNvPr id="3" name="RbLeanShape Left U-Shape 3"/>
            <p:cNvSpPr/>
            <p:nvPr/>
          </p:nvSpPr>
          <p:spPr>
            <a:xfrm>
              <a:off x="736599" y="2241377"/>
              <a:ext cx="3268134" cy="2152672"/>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22225">
              <a:solidFill>
                <a:schemeClr val="accent6"/>
              </a:solidFill>
            </a:ln>
            <a:effectLst/>
          </p:spPr>
          <p:style>
            <a:lnRef idx="1">
              <a:schemeClr val="accent1"/>
            </a:lnRef>
            <a:fillRef idx="0">
              <a:schemeClr val="accent1"/>
            </a:fillRef>
            <a:effectRef idx="0">
              <a:schemeClr val="accent1"/>
            </a:effectRef>
            <a:fontRef idx="minor">
              <a:schemeClr val="tx1"/>
            </a:fontRef>
          </p:style>
          <p:txBody>
            <a:bodyPr lIns="0" tIns="83077" rIns="0" bIns="0" rtlCol="0" anchor="t"/>
            <a:lstStyle/>
            <a:p>
              <a:pPr fontAlgn="ctr"/>
              <a:endParaRPr lang="en-US" sz="1200" dirty="0"/>
            </a:p>
          </p:txBody>
        </p:sp>
      </p:grpSp>
      <p:cxnSp>
        <p:nvCxnSpPr>
          <p:cNvPr id="41" name="Straight Connector 40"/>
          <p:cNvCxnSpPr/>
          <p:nvPr/>
        </p:nvCxnSpPr>
        <p:spPr>
          <a:xfrm>
            <a:off x="613002" y="4064754"/>
            <a:ext cx="7880667" cy="0"/>
          </a:xfrm>
          <a:prstGeom prst="line">
            <a:avLst/>
          </a:prstGeom>
          <a:ln w="9525">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840755" y="3338717"/>
            <a:ext cx="4652912" cy="0"/>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840755" y="2642416"/>
            <a:ext cx="4652912" cy="0"/>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840755" y="1925433"/>
            <a:ext cx="4652912" cy="594586"/>
            <a:chOff x="4233333" y="2282513"/>
            <a:chExt cx="5040655" cy="644135"/>
          </a:xfrm>
        </p:grpSpPr>
        <p:sp>
          <p:nvSpPr>
            <p:cNvPr id="5" name="Split 5635349959932797140"/>
            <p:cNvSpPr txBox="1">
              <a:spLocks/>
            </p:cNvSpPr>
            <p:nvPr/>
          </p:nvSpPr>
          <p:spPr>
            <a:xfrm>
              <a:off x="4233333" y="2282513"/>
              <a:ext cx="1955800" cy="644135"/>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La voiture est le mode privilégié dans la majorité des cas</a:t>
              </a:r>
              <a:endParaRPr lang="en-US" sz="1385" b="0" dirty="0">
                <a:solidFill>
                  <a:srgbClr val="000000"/>
                </a:solidFill>
              </a:endParaRPr>
            </a:p>
          </p:txBody>
        </p:sp>
        <p:sp>
          <p:nvSpPr>
            <p:cNvPr id="9" name="Split 9635349959932797140"/>
            <p:cNvSpPr txBox="1"/>
            <p:nvPr/>
          </p:nvSpPr>
          <p:spPr>
            <a:xfrm>
              <a:off x="6505575" y="2389850"/>
              <a:ext cx="2768413" cy="429424"/>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Focus sur les modes de transport doux ("smooth") et les transports publics</a:t>
              </a:r>
              <a:endParaRPr lang="en-US" sz="1385" b="0" dirty="0">
                <a:solidFill>
                  <a:srgbClr val="000000"/>
                </a:solidFill>
              </a:endParaRPr>
            </a:p>
          </p:txBody>
        </p:sp>
        <p:grpSp>
          <p:nvGrpSpPr>
            <p:cNvPr id="4" name="Group 3"/>
            <p:cNvGrpSpPr/>
            <p:nvPr/>
          </p:nvGrpSpPr>
          <p:grpSpPr>
            <a:xfrm>
              <a:off x="6282419" y="2282513"/>
              <a:ext cx="123221" cy="644022"/>
              <a:chOff x="6279093" y="2282513"/>
              <a:chExt cx="123221" cy="644022"/>
            </a:xfrm>
          </p:grpSpPr>
          <p:cxnSp>
            <p:nvCxnSpPr>
              <p:cNvPr id="44" name="VLine"/>
              <p:cNvCxnSpPr>
                <a:cxnSpLocks/>
              </p:cNvCxnSpPr>
              <p:nvPr/>
            </p:nvCxnSpPr>
            <p:spPr>
              <a:xfrm>
                <a:off x="6327247" y="2282513"/>
                <a:ext cx="0" cy="644022"/>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49" name="IsoclesTriangle"/>
              <p:cNvSpPr/>
              <p:nvPr/>
            </p:nvSpPr>
            <p:spPr>
              <a:xfrm rot="5400000">
                <a:off x="6197365" y="2542914"/>
                <a:ext cx="286678" cy="123221"/>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grpSp>
      </p:grpSp>
      <p:grpSp>
        <p:nvGrpSpPr>
          <p:cNvPr id="21" name="Group 20"/>
          <p:cNvGrpSpPr/>
          <p:nvPr/>
        </p:nvGrpSpPr>
        <p:grpSpPr>
          <a:xfrm>
            <a:off x="3840755" y="2764915"/>
            <a:ext cx="4652912" cy="451302"/>
            <a:chOff x="4233333" y="3086381"/>
            <a:chExt cx="5040655" cy="488910"/>
          </a:xfrm>
        </p:grpSpPr>
        <p:sp>
          <p:nvSpPr>
            <p:cNvPr id="6" name="Split 6635349959932797140"/>
            <p:cNvSpPr txBox="1"/>
            <p:nvPr/>
          </p:nvSpPr>
          <p:spPr>
            <a:xfrm>
              <a:off x="4233333" y="3116162"/>
              <a:ext cx="1955800"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Focus sur les travaux d'infrastructure (lourde)</a:t>
              </a:r>
              <a:endParaRPr lang="en-US" sz="1385" b="0" dirty="0">
                <a:solidFill>
                  <a:srgbClr val="000000"/>
                </a:solidFill>
              </a:endParaRPr>
            </a:p>
          </p:txBody>
        </p:sp>
        <p:sp>
          <p:nvSpPr>
            <p:cNvPr id="10" name="Split 10635349959932797140"/>
            <p:cNvSpPr txBox="1"/>
            <p:nvPr/>
          </p:nvSpPr>
          <p:spPr>
            <a:xfrm>
              <a:off x="6505575" y="3116162"/>
              <a:ext cx="2768413"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Action conjointe sur un ensemble de leviers (yc l'optimisation de l'existant)</a:t>
              </a:r>
              <a:endParaRPr lang="en-US" sz="1385" b="0" dirty="0">
                <a:solidFill>
                  <a:srgbClr val="000000"/>
                </a:solidFill>
              </a:endParaRPr>
            </a:p>
          </p:txBody>
        </p:sp>
        <p:grpSp>
          <p:nvGrpSpPr>
            <p:cNvPr id="11" name="Group 10"/>
            <p:cNvGrpSpPr/>
            <p:nvPr/>
          </p:nvGrpSpPr>
          <p:grpSpPr>
            <a:xfrm>
              <a:off x="6282419" y="3086381"/>
              <a:ext cx="123221" cy="488910"/>
              <a:chOff x="6279093" y="3086381"/>
              <a:chExt cx="123221" cy="488910"/>
            </a:xfrm>
          </p:grpSpPr>
          <p:cxnSp>
            <p:nvCxnSpPr>
              <p:cNvPr id="57" name="VLine"/>
              <p:cNvCxnSpPr/>
              <p:nvPr/>
            </p:nvCxnSpPr>
            <p:spPr>
              <a:xfrm>
                <a:off x="6327247" y="3086381"/>
                <a:ext cx="0" cy="48891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58" name="IsoclesTriangle"/>
              <p:cNvSpPr/>
              <p:nvPr/>
            </p:nvSpPr>
            <p:spPr>
              <a:xfrm rot="5400000">
                <a:off x="6197365" y="3269226"/>
                <a:ext cx="286678" cy="123221"/>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grpSp>
      </p:grpSp>
      <p:grpSp>
        <p:nvGrpSpPr>
          <p:cNvPr id="23" name="Group 22"/>
          <p:cNvGrpSpPr/>
          <p:nvPr/>
        </p:nvGrpSpPr>
        <p:grpSpPr>
          <a:xfrm>
            <a:off x="3840755" y="3461214"/>
            <a:ext cx="4652912" cy="451302"/>
            <a:chOff x="4233333" y="3905139"/>
            <a:chExt cx="5040655" cy="488910"/>
          </a:xfrm>
        </p:grpSpPr>
        <p:sp>
          <p:nvSpPr>
            <p:cNvPr id="8" name="Split 8635349959932797140"/>
            <p:cNvSpPr txBox="1"/>
            <p:nvPr/>
          </p:nvSpPr>
          <p:spPr>
            <a:xfrm>
              <a:off x="4233333" y="3934920"/>
              <a:ext cx="1955800"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Séparation de tous les acteurs traditionnels</a:t>
              </a:r>
            </a:p>
          </p:txBody>
        </p:sp>
        <p:sp>
          <p:nvSpPr>
            <p:cNvPr id="12" name="Split 12635349959932797140"/>
            <p:cNvSpPr txBox="1"/>
            <p:nvPr/>
          </p:nvSpPr>
          <p:spPr>
            <a:xfrm>
              <a:off x="6505575" y="3934920"/>
              <a:ext cx="2768413"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Alignement de tous les acteurs, y-compris les nouveaux émergeants</a:t>
              </a:r>
            </a:p>
          </p:txBody>
        </p:sp>
        <p:grpSp>
          <p:nvGrpSpPr>
            <p:cNvPr id="16" name="Group 15"/>
            <p:cNvGrpSpPr/>
            <p:nvPr/>
          </p:nvGrpSpPr>
          <p:grpSpPr>
            <a:xfrm>
              <a:off x="6282419" y="3905139"/>
              <a:ext cx="123221" cy="488910"/>
              <a:chOff x="6279093" y="3905139"/>
              <a:chExt cx="123221" cy="488910"/>
            </a:xfrm>
          </p:grpSpPr>
          <p:cxnSp>
            <p:nvCxnSpPr>
              <p:cNvPr id="60" name="VLine"/>
              <p:cNvCxnSpPr/>
              <p:nvPr/>
            </p:nvCxnSpPr>
            <p:spPr>
              <a:xfrm>
                <a:off x="6327247" y="3905139"/>
                <a:ext cx="0" cy="48891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61" name="IsoclesTriangle"/>
              <p:cNvSpPr/>
              <p:nvPr/>
            </p:nvSpPr>
            <p:spPr>
              <a:xfrm rot="5400000">
                <a:off x="6197365" y="4087984"/>
                <a:ext cx="286677" cy="123221"/>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grpSp>
      </p:grpSp>
      <p:sp>
        <p:nvSpPr>
          <p:cNvPr id="18" name="TextBox 17"/>
          <p:cNvSpPr txBox="1">
            <a:spLocks/>
          </p:cNvSpPr>
          <p:nvPr>
            <p:custDataLst>
              <p:tags r:id="rId3"/>
            </p:custDataLst>
          </p:nvPr>
        </p:nvSpPr>
        <p:spPr>
          <a:xfrm>
            <a:off x="620330" y="4296328"/>
            <a:ext cx="2939070" cy="1404872"/>
          </a:xfrm>
          <a:prstGeom prst="rect">
            <a:avLst/>
          </a:prstGeom>
          <a:noFill/>
          <a:ln w="9525">
            <a:noFill/>
          </a:ln>
          <a:extLst>
            <a:ext uri="{909E8E84-426E-40DD-AFC4-6F175D3DCCD1}">
              <a14:hiddenFill xmlns:a14="http://schemas.microsoft.com/office/drawing/2010/main">
                <a:solidFill>
                  <a:schemeClr val="accent4"/>
                </a:solidFill>
              </a14:hiddenFill>
            </a:ext>
          </a:extLst>
        </p:spPr>
        <p:txBody>
          <a:bodyPr wrap="square" lIns="0" tIns="0" rIns="0" bIns="0" rtlCol="0" anchor="ctr" anchorCtr="0">
            <a:spAutoFit/>
          </a:bodyPr>
          <a:lstStyle/>
          <a:p>
            <a:pPr algn="ctr">
              <a:lnSpc>
                <a:spcPct val="93000"/>
              </a:lnSpc>
              <a:spcBef>
                <a:spcPts val="1108"/>
              </a:spcBef>
              <a:buClr>
                <a:schemeClr val="tx1"/>
              </a:buClr>
              <a:buSzPct val="100000"/>
            </a:pPr>
            <a:r>
              <a:rPr lang="fr-BE" sz="1569" b="0" dirty="0">
                <a:latin typeface="+mn-lt"/>
                <a:cs typeface="Arial" pitchFamily="34" charset="0"/>
              </a:rPr>
              <a:t>D'une </a:t>
            </a:r>
            <a:r>
              <a:rPr lang="fr-FR" sz="1569" b="0" dirty="0">
                <a:latin typeface="+mn-lt"/>
                <a:cs typeface="Arial" pitchFamily="34" charset="0"/>
              </a:rPr>
              <a:t>gestion de flux physiques par mode</a:t>
            </a:r>
          </a:p>
          <a:p>
            <a:pPr algn="ctr">
              <a:lnSpc>
                <a:spcPct val="93000"/>
              </a:lnSpc>
              <a:spcBef>
                <a:spcPts val="1108"/>
              </a:spcBef>
              <a:buClr>
                <a:schemeClr val="tx1"/>
              </a:buClr>
              <a:buSzPct val="100000"/>
            </a:pPr>
            <a:r>
              <a:rPr lang="fr-FR" sz="1569" dirty="0">
                <a:solidFill>
                  <a:schemeClr val="accent6"/>
                </a:solidFill>
                <a:latin typeface="+mn-lt"/>
                <a:cs typeface="Arial" pitchFamily="34" charset="0"/>
              </a:rPr>
              <a:t>VERS</a:t>
            </a:r>
          </a:p>
          <a:p>
            <a:pPr algn="ctr">
              <a:lnSpc>
                <a:spcPct val="93000"/>
              </a:lnSpc>
              <a:spcBef>
                <a:spcPts val="1108"/>
              </a:spcBef>
              <a:buClr>
                <a:schemeClr val="tx1"/>
              </a:buClr>
              <a:buSzPct val="100000"/>
            </a:pPr>
            <a:r>
              <a:rPr lang="fr-FR" sz="1569" b="0" dirty="0">
                <a:latin typeface="+mn-lt"/>
                <a:cs typeface="Arial" pitchFamily="34" charset="0"/>
              </a:rPr>
              <a:t>une gestion de flux virtuels de données inter-modes</a:t>
            </a:r>
          </a:p>
        </p:txBody>
      </p:sp>
      <p:sp>
        <p:nvSpPr>
          <p:cNvPr id="22" name="RbLeanShape Left U-Shape 3"/>
          <p:cNvSpPr/>
          <p:nvPr/>
        </p:nvSpPr>
        <p:spPr>
          <a:xfrm>
            <a:off x="613002" y="4216994"/>
            <a:ext cx="3016739" cy="1563541"/>
          </a:xfrm>
          <a:custGeom>
            <a:avLst/>
            <a:gdLst>
              <a:gd name="connsiteX0" fmla="*/ 0 w 1270000"/>
              <a:gd name="connsiteY0" fmla="*/ 0 h 3175000"/>
              <a:gd name="connsiteX1" fmla="*/ 1270000 w 1270000"/>
              <a:gd name="connsiteY1" fmla="*/ 0 h 3175000"/>
              <a:gd name="connsiteX2" fmla="*/ 1270000 w 1270000"/>
              <a:gd name="connsiteY2" fmla="*/ 3175000 h 3175000"/>
              <a:gd name="connsiteX3" fmla="*/ 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0" y="0"/>
                </a:moveTo>
                <a:lnTo>
                  <a:pt x="1270000" y="0"/>
                </a:lnTo>
                <a:lnTo>
                  <a:pt x="1270000" y="3175000"/>
                </a:lnTo>
                <a:lnTo>
                  <a:pt x="0" y="3175000"/>
                </a:lnTo>
              </a:path>
            </a:pathLst>
          </a:custGeom>
          <a:ln w="22225">
            <a:solidFill>
              <a:schemeClr val="accent6"/>
            </a:solidFill>
          </a:ln>
          <a:effectLst/>
        </p:spPr>
        <p:style>
          <a:lnRef idx="1">
            <a:schemeClr val="accent1"/>
          </a:lnRef>
          <a:fillRef idx="0">
            <a:schemeClr val="accent1"/>
          </a:fillRef>
          <a:effectRef idx="0">
            <a:schemeClr val="accent1"/>
          </a:effectRef>
          <a:fontRef idx="minor">
            <a:schemeClr val="tx1"/>
          </a:fontRef>
        </p:style>
        <p:txBody>
          <a:bodyPr lIns="0" tIns="83077" rIns="0" bIns="0" rtlCol="0" anchor="t"/>
          <a:lstStyle/>
          <a:p>
            <a:pPr fontAlgn="ctr"/>
            <a:endParaRPr lang="en-US" sz="1200" dirty="0"/>
          </a:p>
        </p:txBody>
      </p:sp>
      <p:cxnSp>
        <p:nvCxnSpPr>
          <p:cNvPr id="48" name="Straight Connector 47"/>
          <p:cNvCxnSpPr/>
          <p:nvPr/>
        </p:nvCxnSpPr>
        <p:spPr>
          <a:xfrm>
            <a:off x="3840755" y="4998763"/>
            <a:ext cx="4652912" cy="0"/>
          </a:xfrm>
          <a:prstGeom prst="line">
            <a:avLst/>
          </a:prstGeom>
          <a:ln w="9525">
            <a:solidFill>
              <a:schemeClr val="accent3"/>
            </a:solidFill>
            <a:prstDash val="dash"/>
          </a:ln>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840755" y="4395224"/>
            <a:ext cx="4652912" cy="451302"/>
            <a:chOff x="4233333" y="4723897"/>
            <a:chExt cx="5040655" cy="488910"/>
          </a:xfrm>
        </p:grpSpPr>
        <p:sp>
          <p:nvSpPr>
            <p:cNvPr id="13" name="Split 13635349960422421194"/>
            <p:cNvSpPr txBox="1"/>
            <p:nvPr/>
          </p:nvSpPr>
          <p:spPr>
            <a:xfrm>
              <a:off x="4233333" y="4753678"/>
              <a:ext cx="1955800"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Solutions de mobilité planifiées et fixes</a:t>
              </a:r>
              <a:endParaRPr lang="en-US" sz="1385" b="0" dirty="0">
                <a:solidFill>
                  <a:srgbClr val="000000"/>
                </a:solidFill>
              </a:endParaRPr>
            </a:p>
          </p:txBody>
        </p:sp>
        <p:sp>
          <p:nvSpPr>
            <p:cNvPr id="25" name="Split 25635349960422421194"/>
            <p:cNvSpPr txBox="1"/>
            <p:nvPr/>
          </p:nvSpPr>
          <p:spPr>
            <a:xfrm>
              <a:off x="6505575" y="4753678"/>
              <a:ext cx="2768413"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Solutions de mobilité flexibles basées sur l'information en temps réel</a:t>
              </a:r>
              <a:endParaRPr lang="en-US" sz="1385" b="0" dirty="0">
                <a:solidFill>
                  <a:srgbClr val="000000"/>
                </a:solidFill>
              </a:endParaRPr>
            </a:p>
          </p:txBody>
        </p:sp>
        <p:grpSp>
          <p:nvGrpSpPr>
            <p:cNvPr id="19" name="Group 18"/>
            <p:cNvGrpSpPr/>
            <p:nvPr/>
          </p:nvGrpSpPr>
          <p:grpSpPr>
            <a:xfrm>
              <a:off x="6282419" y="4723897"/>
              <a:ext cx="123221" cy="488910"/>
              <a:chOff x="6279093" y="4723897"/>
              <a:chExt cx="123221" cy="488910"/>
            </a:xfrm>
          </p:grpSpPr>
          <p:cxnSp>
            <p:nvCxnSpPr>
              <p:cNvPr id="63" name="VLine"/>
              <p:cNvCxnSpPr/>
              <p:nvPr/>
            </p:nvCxnSpPr>
            <p:spPr>
              <a:xfrm>
                <a:off x="6327247" y="4723897"/>
                <a:ext cx="0" cy="48891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64" name="IsoclesTriangle"/>
              <p:cNvSpPr/>
              <p:nvPr/>
            </p:nvSpPr>
            <p:spPr>
              <a:xfrm rot="5400000">
                <a:off x="6197365" y="4906742"/>
                <a:ext cx="286678" cy="123221"/>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grpSp>
      </p:grpSp>
      <p:grpSp>
        <p:nvGrpSpPr>
          <p:cNvPr id="29" name="Group 28"/>
          <p:cNvGrpSpPr/>
          <p:nvPr/>
        </p:nvGrpSpPr>
        <p:grpSpPr>
          <a:xfrm>
            <a:off x="3840755" y="5151000"/>
            <a:ext cx="4652912" cy="451302"/>
            <a:chOff x="4233333" y="5542655"/>
            <a:chExt cx="5040655" cy="488910"/>
          </a:xfrm>
        </p:grpSpPr>
        <p:sp>
          <p:nvSpPr>
            <p:cNvPr id="14" name="Split 14635349960422421194"/>
            <p:cNvSpPr txBox="1"/>
            <p:nvPr/>
          </p:nvSpPr>
          <p:spPr>
            <a:xfrm>
              <a:off x="4233333" y="5572436"/>
              <a:ext cx="1955800"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Focus sur les opérations de transport</a:t>
              </a:r>
            </a:p>
          </p:txBody>
        </p:sp>
        <p:sp>
          <p:nvSpPr>
            <p:cNvPr id="26" name="Split 26635349960422421194"/>
            <p:cNvSpPr txBox="1"/>
            <p:nvPr/>
          </p:nvSpPr>
          <p:spPr>
            <a:xfrm>
              <a:off x="6505575" y="5572436"/>
              <a:ext cx="2768413" cy="429423"/>
            </a:xfrm>
            <a:prstGeom prst="rect">
              <a:avLst/>
            </a:prstGeom>
            <a:noFill/>
            <a:ln w="9525">
              <a:noFill/>
            </a:ln>
          </p:spPr>
          <p:txBody>
            <a:bodyPr vert="horz" wrap="square" lIns="0" tIns="0" rIns="0" bIns="0" rtlCol="0">
              <a:spAutoFit/>
            </a:bodyPr>
            <a:lstStyle/>
            <a:p>
              <a:pPr fontAlgn="auto">
                <a:lnSpc>
                  <a:spcPct val="93000"/>
                </a:lnSpc>
                <a:buSzPct val="100000"/>
              </a:pPr>
              <a:r>
                <a:rPr lang="fr-BE" sz="1385" b="0" dirty="0">
                  <a:solidFill>
                    <a:srgbClr val="000000"/>
                  </a:solidFill>
                </a:rPr>
                <a:t>Focus sur les mesures, la connaissance et l'anticipation</a:t>
              </a:r>
            </a:p>
          </p:txBody>
        </p:sp>
        <p:grpSp>
          <p:nvGrpSpPr>
            <p:cNvPr id="20" name="Group 19"/>
            <p:cNvGrpSpPr/>
            <p:nvPr/>
          </p:nvGrpSpPr>
          <p:grpSpPr>
            <a:xfrm>
              <a:off x="6282419" y="5542655"/>
              <a:ext cx="123221" cy="488910"/>
              <a:chOff x="6279093" y="5542655"/>
              <a:chExt cx="123221" cy="488910"/>
            </a:xfrm>
          </p:grpSpPr>
          <p:cxnSp>
            <p:nvCxnSpPr>
              <p:cNvPr id="66" name="VLine"/>
              <p:cNvCxnSpPr/>
              <p:nvPr/>
            </p:nvCxnSpPr>
            <p:spPr>
              <a:xfrm>
                <a:off x="6327247" y="5542655"/>
                <a:ext cx="0" cy="48891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67" name="IsoclesTriangle"/>
              <p:cNvSpPr/>
              <p:nvPr/>
            </p:nvSpPr>
            <p:spPr>
              <a:xfrm rot="5400000">
                <a:off x="6197365" y="5725500"/>
                <a:ext cx="286678" cy="123221"/>
              </a:xfrm>
              <a:prstGeom prst="triangle">
                <a:avLst/>
              </a:prstGeom>
              <a:solidFill>
                <a:schemeClr val="accent3"/>
              </a:solidFill>
              <a:ln w="2222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grpSp>
      </p:grpSp>
    </p:spTree>
    <p:extLst>
      <p:ext uri="{BB962C8B-B14F-4D97-AF65-F5344CB8AC3E}">
        <p14:creationId xmlns:p14="http://schemas.microsoft.com/office/powerpoint/2010/main" val="23598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91" y="570837"/>
            <a:ext cx="8707429" cy="690366"/>
          </a:xfrm>
        </p:spPr>
        <p:txBody>
          <a:bodyPr vert="horz" lIns="0" tIns="0" rIns="0" bIns="0" rtlCol="0" anchor="t" anchorCtr="0">
            <a:noAutofit/>
          </a:bodyPr>
          <a:lstStyle/>
          <a:p>
            <a:r>
              <a:rPr lang="fr-BE" b="1" dirty="0" smtClean="0">
                <a:latin typeface="Arial" panose="020B0604020202020204" pitchFamily="34" charset="0"/>
                <a:cs typeface="Arial" panose="020B0604020202020204" pitchFamily="34" charset="0"/>
              </a:rPr>
              <a:t>Toutes </a:t>
            </a:r>
            <a:r>
              <a:rPr lang="fr-BE" b="1" dirty="0">
                <a:latin typeface="Arial" panose="020B0604020202020204" pitchFamily="34" charset="0"/>
                <a:cs typeface="Arial" panose="020B0604020202020204" pitchFamily="34" charset="0"/>
              </a:rPr>
              <a:t>les initiatives en matières de </a:t>
            </a:r>
            <a:r>
              <a:rPr lang="fr-BE" b="1" dirty="0" smtClean="0">
                <a:latin typeface="Arial" panose="020B0604020202020204" pitchFamily="34" charset="0"/>
                <a:cs typeface="Arial" panose="020B0604020202020204" pitchFamily="34" charset="0"/>
              </a:rPr>
              <a:t>mobilité: doivent être </a:t>
            </a:r>
            <a:r>
              <a:rPr lang="fr-BE" b="1" dirty="0">
                <a:latin typeface="Arial" panose="020B0604020202020204" pitchFamily="34" charset="0"/>
                <a:cs typeface="Arial" panose="020B0604020202020204" pitchFamily="34" charset="0"/>
              </a:rPr>
              <a:t>concertées et </a:t>
            </a:r>
            <a:r>
              <a:rPr lang="fr-BE" b="1" dirty="0" smtClean="0">
                <a:latin typeface="Arial" panose="020B0604020202020204" pitchFamily="34" charset="0"/>
                <a:cs typeface="Arial" panose="020B0604020202020204" pitchFamily="34" charset="0"/>
              </a:rPr>
              <a:t>agir sur </a:t>
            </a:r>
            <a:r>
              <a:rPr lang="fr-BE" b="1" dirty="0">
                <a:latin typeface="Arial" panose="020B0604020202020204" pitchFamily="34" charset="0"/>
                <a:cs typeface="Arial" panose="020B0604020202020204" pitchFamily="34" charset="0"/>
              </a:rPr>
              <a:t>3 axes </a:t>
            </a:r>
            <a:r>
              <a:rPr lang="fr-BE" b="1" dirty="0" smtClean="0">
                <a:latin typeface="Arial" panose="020B0604020202020204" pitchFamily="34" charset="0"/>
                <a:cs typeface="Arial" panose="020B0604020202020204" pitchFamily="34" charset="0"/>
              </a:rPr>
              <a:t>clés sous contraintes</a:t>
            </a:r>
            <a:endParaRPr lang="fr-BE" b="1" dirty="0">
              <a:latin typeface="Arial" panose="020B0604020202020204" pitchFamily="34" charset="0"/>
              <a:cs typeface="Arial" panose="020B0604020202020204" pitchFamily="34" charset="0"/>
            </a:endParaRPr>
          </a:p>
        </p:txBody>
      </p:sp>
      <p:cxnSp>
        <p:nvCxnSpPr>
          <p:cNvPr id="8" name="Horizontal Line"/>
          <p:cNvCxnSpPr>
            <a:cxnSpLocks/>
          </p:cNvCxnSpPr>
          <p:nvPr/>
        </p:nvCxnSpPr>
        <p:spPr>
          <a:xfrm flipV="1">
            <a:off x="6682767" y="1951910"/>
            <a:ext cx="2276182" cy="1"/>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9" name="ListLeanHorizontalTextTopic1"/>
          <p:cNvSpPr txBox="1">
            <a:spLocks/>
          </p:cNvSpPr>
          <p:nvPr/>
        </p:nvSpPr>
        <p:spPr>
          <a:xfrm>
            <a:off x="6682767" y="1700809"/>
            <a:ext cx="2276182" cy="191768"/>
          </a:xfrm>
          <a:prstGeom prst="rect">
            <a:avLst/>
          </a:prstGeom>
          <a:noFill/>
          <a:ln w="9525">
            <a:noFill/>
          </a:ln>
        </p:spPr>
        <p:txBody>
          <a:bodyPr vert="horz" wrap="square" lIns="0" tIns="0" rIns="0" bIns="0" rtlCol="0">
            <a:noAutofit/>
          </a:bodyPr>
          <a:lstStyle/>
          <a:p>
            <a:pPr>
              <a:lnSpc>
                <a:spcPct val="90000"/>
              </a:lnSpc>
              <a:spcBef>
                <a:spcPts val="0"/>
              </a:spcBef>
              <a:buClr>
                <a:schemeClr val="tx1"/>
              </a:buClr>
              <a:buSzPct val="100000"/>
            </a:pPr>
            <a:r>
              <a:rPr lang="fr-BE" sz="1385" cap="all" dirty="0">
                <a:solidFill>
                  <a:schemeClr val="bg2"/>
                </a:solidFill>
                <a:latin typeface="+mn-lt"/>
                <a:cs typeface="Arial" pitchFamily="34" charset="0"/>
              </a:rPr>
              <a:t>… sous contraintes</a:t>
            </a:r>
          </a:p>
        </p:txBody>
      </p:sp>
      <p:sp>
        <p:nvSpPr>
          <p:cNvPr id="10" name="ListLeanHorizontalTextDetail1"/>
          <p:cNvSpPr txBox="1">
            <a:spLocks/>
          </p:cNvSpPr>
          <p:nvPr/>
        </p:nvSpPr>
        <p:spPr>
          <a:xfrm>
            <a:off x="6682767" y="2089550"/>
            <a:ext cx="2276182" cy="1240340"/>
          </a:xfrm>
          <a:prstGeom prst="rect">
            <a:avLst/>
          </a:prstGeom>
          <a:noFill/>
          <a:ln w="9525">
            <a:noFill/>
          </a:ln>
        </p:spPr>
        <p:txBody>
          <a:bodyPr vert="horz" wrap="square" lIns="0" tIns="0" rIns="0" bIns="0" rtlCol="0">
            <a:spAutoFit/>
          </a:bodyPr>
          <a:lstStyle/>
          <a:p>
            <a:pPr marL="131661" lvl="1" indent="-131661">
              <a:lnSpc>
                <a:spcPct val="90000"/>
              </a:lnSpc>
              <a:spcBef>
                <a:spcPts val="0"/>
              </a:spcBef>
              <a:spcAft>
                <a:spcPts val="277"/>
              </a:spcAft>
              <a:buSzPct val="100000"/>
              <a:buFont typeface="Arial Narrow"/>
              <a:buChar char="&gt;"/>
            </a:pPr>
            <a:r>
              <a:rPr lang="fr-BE" sz="1200" b="0" dirty="0">
                <a:latin typeface="+mn-lt"/>
                <a:cs typeface="Arial" pitchFamily="34" charset="0"/>
              </a:rPr>
              <a:t>Avoir une v</a:t>
            </a:r>
            <a:r>
              <a:rPr lang="fr-BE" sz="1200" dirty="0">
                <a:latin typeface="+mn-lt"/>
                <a:cs typeface="Arial" pitchFamily="34" charset="0"/>
              </a:rPr>
              <a:t>ision transversale </a:t>
            </a:r>
            <a:r>
              <a:rPr lang="fr-BE" sz="1200" b="0" dirty="0">
                <a:latin typeface="+mn-lt"/>
                <a:cs typeface="Arial" pitchFamily="34" charset="0"/>
              </a:rPr>
              <a:t>et donc aussi </a:t>
            </a:r>
            <a:r>
              <a:rPr lang="fr-BE" sz="1200" dirty="0">
                <a:latin typeface="+mn-lt"/>
                <a:cs typeface="Arial" pitchFamily="34" charset="0"/>
              </a:rPr>
              <a:t>interrégionale</a:t>
            </a:r>
            <a:r>
              <a:rPr lang="fr-BE" sz="1200" b="0" dirty="0">
                <a:latin typeface="+mn-lt"/>
                <a:cs typeface="Arial" pitchFamily="34" charset="0"/>
              </a:rPr>
              <a:t> de la mobilité:</a:t>
            </a:r>
          </a:p>
          <a:p>
            <a:pPr marL="275664" lvl="2" indent="-133718">
              <a:lnSpc>
                <a:spcPct val="90000"/>
              </a:lnSpc>
              <a:spcBef>
                <a:spcPts val="0"/>
              </a:spcBef>
              <a:spcAft>
                <a:spcPts val="277"/>
              </a:spcAft>
              <a:buSzPct val="100000"/>
              <a:buFont typeface="Arial Narrow"/>
              <a:buChar char="–"/>
            </a:pPr>
            <a:endParaRPr lang="fr-BE" sz="1200" b="0" dirty="0">
              <a:latin typeface="+mn-lt"/>
              <a:cs typeface="Arial" pitchFamily="34" charset="0"/>
            </a:endParaRPr>
          </a:p>
          <a:p>
            <a:pPr marL="131661" lvl="1" indent="-131661">
              <a:lnSpc>
                <a:spcPct val="90000"/>
              </a:lnSpc>
              <a:spcBef>
                <a:spcPts val="0"/>
              </a:spcBef>
              <a:spcAft>
                <a:spcPts val="277"/>
              </a:spcAft>
              <a:buSzPct val="100000"/>
              <a:buFont typeface="Arial Narrow"/>
              <a:buChar char="&gt;"/>
            </a:pPr>
            <a:r>
              <a:rPr lang="fr-BE" sz="1200" dirty="0">
                <a:latin typeface="+mn-lt"/>
                <a:cs typeface="Arial" pitchFamily="34" charset="0"/>
              </a:rPr>
              <a:t>La multimodalité implique une articulation de tous les projets (cohérence géographique, des objectifs, temporelle, des données)</a:t>
            </a:r>
          </a:p>
        </p:txBody>
      </p:sp>
      <p:sp>
        <p:nvSpPr>
          <p:cNvPr id="12" name="ListLeanHorizontalTextDetail0"/>
          <p:cNvSpPr txBox="1"/>
          <p:nvPr/>
        </p:nvSpPr>
        <p:spPr>
          <a:xfrm>
            <a:off x="2104386" y="2643207"/>
            <a:ext cx="1351225" cy="852262"/>
          </a:xfrm>
          <a:prstGeom prst="rect">
            <a:avLst/>
          </a:prstGeom>
          <a:noFill/>
          <a:ln w="9525">
            <a:noFill/>
          </a:ln>
        </p:spPr>
        <p:txBody>
          <a:bodyPr vert="horz" wrap="square" lIns="0" tIns="0" rIns="0" bIns="0" rtlCol="0">
            <a:noAutofit/>
          </a:bodyPr>
          <a:lstStyle/>
          <a:p>
            <a:pPr marL="0" lvl="1">
              <a:lnSpc>
                <a:spcPct val="90000"/>
              </a:lnSpc>
              <a:spcBef>
                <a:spcPts val="0"/>
              </a:spcBef>
              <a:spcAft>
                <a:spcPts val="0"/>
              </a:spcAft>
              <a:buSzPct val="100000"/>
            </a:pPr>
            <a:r>
              <a:rPr lang="fr-BE" sz="1015" dirty="0">
                <a:solidFill>
                  <a:schemeClr val="accent3"/>
                </a:solidFill>
                <a:latin typeface="+mn-lt"/>
                <a:cs typeface="Arial" pitchFamily="34" charset="0"/>
              </a:rPr>
              <a:t>Optimiser l'utilisation des actifs actuels </a:t>
            </a:r>
            <a:r>
              <a:rPr lang="fr-BE" sz="1015" b="0" dirty="0">
                <a:solidFill>
                  <a:schemeClr val="accent3"/>
                </a:solidFill>
                <a:latin typeface="+mn-lt"/>
                <a:cs typeface="Arial" pitchFamily="34" charset="0"/>
              </a:rPr>
              <a:t>(réseaux et matériel roulant)</a:t>
            </a:r>
          </a:p>
        </p:txBody>
      </p:sp>
      <p:sp>
        <p:nvSpPr>
          <p:cNvPr id="13" name="ListLeanHorizontalTextDetail0"/>
          <p:cNvSpPr txBox="1">
            <a:spLocks/>
          </p:cNvSpPr>
          <p:nvPr/>
        </p:nvSpPr>
        <p:spPr>
          <a:xfrm>
            <a:off x="450928" y="4625443"/>
            <a:ext cx="1661722" cy="983859"/>
          </a:xfrm>
          <a:prstGeom prst="rect">
            <a:avLst/>
          </a:prstGeom>
          <a:noFill/>
          <a:ln w="9525">
            <a:noFill/>
          </a:ln>
        </p:spPr>
        <p:txBody>
          <a:bodyPr vert="horz" wrap="square" lIns="0" tIns="0" rIns="0" bIns="0" rtlCol="0">
            <a:spAutoFit/>
          </a:bodyPr>
          <a:lstStyle/>
          <a:p>
            <a:pPr>
              <a:lnSpc>
                <a:spcPct val="90000"/>
              </a:lnSpc>
              <a:spcBef>
                <a:spcPts val="0"/>
              </a:spcBef>
              <a:spcAft>
                <a:spcPts val="0"/>
              </a:spcAft>
              <a:buSzPct val="100000"/>
            </a:pPr>
            <a:r>
              <a:rPr lang="fr-BE" sz="1015" dirty="0">
                <a:solidFill>
                  <a:schemeClr val="accent3"/>
                </a:solidFill>
                <a:latin typeface="+mn-lt"/>
                <a:cs typeface="Arial" pitchFamily="34" charset="0"/>
              </a:rPr>
              <a:t>Changer les comportements et réduire la demande </a:t>
            </a:r>
            <a:r>
              <a:rPr lang="fr-BE" sz="1015" b="0" dirty="0">
                <a:solidFill>
                  <a:schemeClr val="accent3"/>
                </a:solidFill>
                <a:latin typeface="+mn-lt"/>
                <a:cs typeface="Arial" pitchFamily="34" charset="0"/>
              </a:rPr>
              <a:t>via des mesures </a:t>
            </a:r>
            <a:r>
              <a:rPr lang="fr-BE" sz="1015" dirty="0">
                <a:solidFill>
                  <a:schemeClr val="accent3"/>
                </a:solidFill>
                <a:latin typeface="+mn-lt"/>
                <a:cs typeface="Arial" pitchFamily="34" charset="0"/>
              </a:rPr>
              <a:t>incitatives et coercitives</a:t>
            </a:r>
          </a:p>
          <a:p>
            <a:pPr>
              <a:lnSpc>
                <a:spcPct val="90000"/>
              </a:lnSpc>
              <a:spcBef>
                <a:spcPts val="0"/>
              </a:spcBef>
              <a:spcAft>
                <a:spcPts val="0"/>
              </a:spcAft>
              <a:buSzPct val="100000"/>
            </a:pPr>
            <a:r>
              <a:rPr lang="fr-BE" sz="1015" b="0" dirty="0">
                <a:solidFill>
                  <a:schemeClr val="accent3"/>
                </a:solidFill>
                <a:latin typeface="+mn-lt"/>
                <a:cs typeface="Arial" pitchFamily="34" charset="0"/>
              </a:rPr>
              <a:t>Assurer la </a:t>
            </a:r>
            <a:r>
              <a:rPr lang="fr-BE" sz="1015" dirty="0">
                <a:solidFill>
                  <a:schemeClr val="accent3"/>
                </a:solidFill>
                <a:latin typeface="+mn-lt"/>
                <a:cs typeface="Arial" pitchFamily="34" charset="0"/>
              </a:rPr>
              <a:t>cohérence entre aménagement du territoire et mobilité</a:t>
            </a:r>
            <a:r>
              <a:rPr lang="fr-BE" sz="1015" b="0" dirty="0">
                <a:solidFill>
                  <a:schemeClr val="accent3"/>
                </a:solidFill>
                <a:latin typeface="+mn-lt"/>
                <a:cs typeface="Arial" pitchFamily="34" charset="0"/>
              </a:rPr>
              <a:t> (densité, mixité, compacité) </a:t>
            </a:r>
          </a:p>
        </p:txBody>
      </p:sp>
      <p:sp>
        <p:nvSpPr>
          <p:cNvPr id="14" name="ListLeanHorizontalTextDetail0"/>
          <p:cNvSpPr txBox="1">
            <a:spLocks/>
          </p:cNvSpPr>
          <p:nvPr/>
        </p:nvSpPr>
        <p:spPr>
          <a:xfrm>
            <a:off x="7097819" y="4625441"/>
            <a:ext cx="1861130" cy="843308"/>
          </a:xfrm>
          <a:prstGeom prst="rect">
            <a:avLst/>
          </a:prstGeom>
          <a:noFill/>
          <a:ln w="9525">
            <a:noFill/>
          </a:ln>
        </p:spPr>
        <p:txBody>
          <a:bodyPr vert="horz" wrap="square" lIns="0" tIns="0" rIns="0" bIns="0" rtlCol="0">
            <a:spAutoFit/>
          </a:bodyPr>
          <a:lstStyle/>
          <a:p>
            <a:pPr>
              <a:lnSpc>
                <a:spcPct val="90000"/>
              </a:lnSpc>
              <a:spcBef>
                <a:spcPts val="0"/>
              </a:spcBef>
              <a:spcAft>
                <a:spcPts val="0"/>
              </a:spcAft>
              <a:buSzPct val="100000"/>
            </a:pPr>
            <a:r>
              <a:rPr lang="fr-BE" sz="1015" dirty="0">
                <a:solidFill>
                  <a:schemeClr val="accent3"/>
                </a:solidFill>
                <a:latin typeface="+mn-lt"/>
                <a:cs typeface="Arial" pitchFamily="34" charset="0"/>
              </a:rPr>
              <a:t>Augmenter la capacité physique </a:t>
            </a:r>
            <a:r>
              <a:rPr lang="fr-BE" sz="1015" b="0" dirty="0">
                <a:solidFill>
                  <a:schemeClr val="accent3"/>
                </a:solidFill>
                <a:latin typeface="+mn-lt"/>
                <a:cs typeface="Arial" pitchFamily="34" charset="0"/>
              </a:rPr>
              <a:t>offerte – matériel roulant et infrastructure – ou la modifier (ex. lightrail plutôt que train ou tram, etc)  en maîtrisant les délais d'investissement</a:t>
            </a:r>
          </a:p>
        </p:txBody>
      </p:sp>
      <p:grpSp>
        <p:nvGrpSpPr>
          <p:cNvPr id="3" name="Group 2"/>
          <p:cNvGrpSpPr/>
          <p:nvPr/>
        </p:nvGrpSpPr>
        <p:grpSpPr>
          <a:xfrm>
            <a:off x="2180317" y="1800648"/>
            <a:ext cx="4784564" cy="4021235"/>
            <a:chOff x="1860859" y="2143418"/>
            <a:chExt cx="3537602" cy="2992476"/>
          </a:xfrm>
        </p:grpSpPr>
        <p:sp>
          <p:nvSpPr>
            <p:cNvPr id="19" name="Freeform 8"/>
            <p:cNvSpPr>
              <a:spLocks/>
            </p:cNvSpPr>
            <p:nvPr>
              <p:custDataLst>
                <p:tags r:id="rId1"/>
              </p:custDataLst>
            </p:nvPr>
          </p:nvSpPr>
          <p:spPr bwMode="auto">
            <a:xfrm>
              <a:off x="1860859" y="3782078"/>
              <a:ext cx="1597733" cy="1353816"/>
            </a:xfrm>
            <a:custGeom>
              <a:avLst/>
              <a:gdLst>
                <a:gd name="T0" fmla="*/ 819877122 w 1470"/>
                <a:gd name="T1" fmla="*/ 0 h 1243"/>
                <a:gd name="T2" fmla="*/ 0 w 1470"/>
                <a:gd name="T3" fmla="*/ 1386650531 h 1243"/>
                <a:gd name="T4" fmla="*/ 1633088665 w 1470"/>
                <a:gd name="T5" fmla="*/ 1385535180 h 1243"/>
                <a:gd name="T6" fmla="*/ 0 60000 65536"/>
                <a:gd name="T7" fmla="*/ 0 60000 65536"/>
                <a:gd name="T8" fmla="*/ 0 60000 65536"/>
                <a:gd name="T9" fmla="*/ 0 w 1470"/>
                <a:gd name="T10" fmla="*/ 0 h 1243"/>
                <a:gd name="T11" fmla="*/ 1470 w 1470"/>
                <a:gd name="T12" fmla="*/ 1243 h 1243"/>
              </a:gdLst>
              <a:ahLst/>
              <a:cxnLst>
                <a:cxn ang="T6">
                  <a:pos x="T0" y="T1"/>
                </a:cxn>
                <a:cxn ang="T7">
                  <a:pos x="T2" y="T3"/>
                </a:cxn>
                <a:cxn ang="T8">
                  <a:pos x="T4" y="T5"/>
                </a:cxn>
              </a:cxnLst>
              <a:rect l="T9" t="T10" r="T11" b="T12"/>
              <a:pathLst>
                <a:path w="1470" h="1243">
                  <a:moveTo>
                    <a:pt x="738" y="0"/>
                  </a:moveTo>
                  <a:lnTo>
                    <a:pt x="0" y="1243"/>
                  </a:lnTo>
                  <a:lnTo>
                    <a:pt x="1470" y="1242"/>
                  </a:lnTo>
                </a:path>
              </a:pathLst>
            </a:custGeom>
            <a:noFill/>
            <a:ln w="22225">
              <a:solidFill>
                <a:schemeClr val="accent6"/>
              </a:solidFill>
              <a:round/>
              <a:headEnd/>
              <a:tailEnd/>
            </a:ln>
            <a:extLst>
              <a:ext uri="{909E8E84-426E-40DD-AFC4-6F175D3DCCD1}">
                <a14:hiddenFill xmlns:a14="http://schemas.microsoft.com/office/drawing/2010/main">
                  <a:solidFill>
                    <a:schemeClr val="accent2"/>
                  </a:solidFill>
                </a14:hiddenFill>
              </a:ext>
            </a:extLst>
          </p:spPr>
          <p:txBody>
            <a:bodyPr lIns="0" tIns="0" rIns="0" bIns="0" anchor="ctr">
              <a:noAutofit/>
            </a:bodyPr>
            <a:lstStyle/>
            <a:p>
              <a:pPr algn="ctr"/>
              <a:endParaRPr lang="fr-BE" sz="1200" dirty="0"/>
            </a:p>
          </p:txBody>
        </p:sp>
        <p:sp>
          <p:nvSpPr>
            <p:cNvPr id="20" name="Freeform 9"/>
            <p:cNvSpPr>
              <a:spLocks/>
            </p:cNvSpPr>
            <p:nvPr>
              <p:custDataLst>
                <p:tags r:id="rId2"/>
              </p:custDataLst>
            </p:nvPr>
          </p:nvSpPr>
          <p:spPr bwMode="auto">
            <a:xfrm flipH="1">
              <a:off x="3800728" y="3782078"/>
              <a:ext cx="1597733" cy="1353816"/>
            </a:xfrm>
            <a:custGeom>
              <a:avLst/>
              <a:gdLst>
                <a:gd name="T0" fmla="*/ 819877122 w 1470"/>
                <a:gd name="T1" fmla="*/ 0 h 1243"/>
                <a:gd name="T2" fmla="*/ 0 w 1470"/>
                <a:gd name="T3" fmla="*/ 1386650531 h 1243"/>
                <a:gd name="T4" fmla="*/ 1633088665 w 1470"/>
                <a:gd name="T5" fmla="*/ 1385535180 h 1243"/>
                <a:gd name="T6" fmla="*/ 0 60000 65536"/>
                <a:gd name="T7" fmla="*/ 0 60000 65536"/>
                <a:gd name="T8" fmla="*/ 0 60000 65536"/>
                <a:gd name="T9" fmla="*/ 0 w 1470"/>
                <a:gd name="T10" fmla="*/ 0 h 1243"/>
                <a:gd name="T11" fmla="*/ 1470 w 1470"/>
                <a:gd name="T12" fmla="*/ 1243 h 1243"/>
              </a:gdLst>
              <a:ahLst/>
              <a:cxnLst>
                <a:cxn ang="T6">
                  <a:pos x="T0" y="T1"/>
                </a:cxn>
                <a:cxn ang="T7">
                  <a:pos x="T2" y="T3"/>
                </a:cxn>
                <a:cxn ang="T8">
                  <a:pos x="T4" y="T5"/>
                </a:cxn>
              </a:cxnLst>
              <a:rect l="T9" t="T10" r="T11" b="T12"/>
              <a:pathLst>
                <a:path w="1470" h="1243">
                  <a:moveTo>
                    <a:pt x="738" y="0"/>
                  </a:moveTo>
                  <a:lnTo>
                    <a:pt x="0" y="1243"/>
                  </a:lnTo>
                  <a:lnTo>
                    <a:pt x="1470" y="1242"/>
                  </a:lnTo>
                </a:path>
              </a:pathLst>
            </a:custGeom>
            <a:noFill/>
            <a:ln w="22225">
              <a:solidFill>
                <a:schemeClr val="accent6"/>
              </a:solidFill>
              <a:round/>
              <a:headEnd/>
              <a:tailEnd/>
            </a:ln>
            <a:extLst>
              <a:ext uri="{909E8E84-426E-40DD-AFC4-6F175D3DCCD1}">
                <a14:hiddenFill xmlns:a14="http://schemas.microsoft.com/office/drawing/2010/main">
                  <a:solidFill>
                    <a:schemeClr val="accent2"/>
                  </a:solidFill>
                </a14:hiddenFill>
              </a:ext>
            </a:extLst>
          </p:spPr>
          <p:txBody>
            <a:bodyPr lIns="0" tIns="0" rIns="0" bIns="0" anchor="ctr">
              <a:noAutofit/>
            </a:bodyPr>
            <a:lstStyle/>
            <a:p>
              <a:pPr algn="ctr"/>
              <a:endParaRPr lang="fr-BE" sz="1200" dirty="0"/>
            </a:p>
          </p:txBody>
        </p:sp>
        <p:sp>
          <p:nvSpPr>
            <p:cNvPr id="21" name="Freeform 10"/>
            <p:cNvSpPr>
              <a:spLocks/>
            </p:cNvSpPr>
            <p:nvPr>
              <p:custDataLst>
                <p:tags r:id="rId3"/>
              </p:custDataLst>
            </p:nvPr>
          </p:nvSpPr>
          <p:spPr bwMode="auto">
            <a:xfrm>
              <a:off x="2836522" y="2143418"/>
              <a:ext cx="1610829" cy="1373462"/>
            </a:xfrm>
            <a:custGeom>
              <a:avLst/>
              <a:gdLst>
                <a:gd name="T0" fmla="*/ 0 w 1477"/>
                <a:gd name="T1" fmla="*/ 1405698429 h 1261"/>
                <a:gd name="T2" fmla="*/ 816543614 w 1477"/>
                <a:gd name="T3" fmla="*/ 0 h 1261"/>
                <a:gd name="T4" fmla="*/ 1652103172 w 1477"/>
                <a:gd name="T5" fmla="*/ 1406813813 h 1261"/>
                <a:gd name="T6" fmla="*/ 0 60000 65536"/>
                <a:gd name="T7" fmla="*/ 0 60000 65536"/>
                <a:gd name="T8" fmla="*/ 0 60000 65536"/>
                <a:gd name="T9" fmla="*/ 0 w 1477"/>
                <a:gd name="T10" fmla="*/ 0 h 1261"/>
                <a:gd name="T11" fmla="*/ 1477 w 1477"/>
                <a:gd name="T12" fmla="*/ 1261 h 1261"/>
              </a:gdLst>
              <a:ahLst/>
              <a:cxnLst>
                <a:cxn ang="T6">
                  <a:pos x="T0" y="T1"/>
                </a:cxn>
                <a:cxn ang="T7">
                  <a:pos x="T2" y="T3"/>
                </a:cxn>
                <a:cxn ang="T8">
                  <a:pos x="T4" y="T5"/>
                </a:cxn>
              </a:cxnLst>
              <a:rect l="T9" t="T10" r="T11" b="T12"/>
              <a:pathLst>
                <a:path w="1477" h="1261">
                  <a:moveTo>
                    <a:pt x="0" y="1260"/>
                  </a:moveTo>
                  <a:lnTo>
                    <a:pt x="730" y="0"/>
                  </a:lnTo>
                  <a:lnTo>
                    <a:pt x="1477" y="1261"/>
                  </a:lnTo>
                </a:path>
              </a:pathLst>
            </a:custGeom>
            <a:noFill/>
            <a:ln w="22225">
              <a:solidFill>
                <a:schemeClr val="accent6"/>
              </a:solidFill>
              <a:round/>
              <a:headEnd/>
              <a:tailEnd/>
            </a:ln>
            <a:extLst>
              <a:ext uri="{909E8E84-426E-40DD-AFC4-6F175D3DCCD1}">
                <a14:hiddenFill xmlns:a14="http://schemas.microsoft.com/office/drawing/2010/main">
                  <a:solidFill>
                    <a:schemeClr val="accent2"/>
                  </a:solidFill>
                </a14:hiddenFill>
              </a:ext>
            </a:extLst>
          </p:spPr>
          <p:txBody>
            <a:bodyPr lIns="0" tIns="0" rIns="0" bIns="0" anchor="ctr">
              <a:noAutofit/>
            </a:bodyPr>
            <a:lstStyle/>
            <a:p>
              <a:pPr algn="ctr"/>
              <a:endParaRPr lang="fr-BE" sz="1200" dirty="0"/>
            </a:p>
          </p:txBody>
        </p:sp>
        <p:sp>
          <p:nvSpPr>
            <p:cNvPr id="22" name="AutoShape 11"/>
            <p:cNvSpPr>
              <a:spLocks noChangeArrowheads="1"/>
            </p:cNvSpPr>
            <p:nvPr>
              <p:custDataLst>
                <p:tags r:id="rId4"/>
              </p:custDataLst>
            </p:nvPr>
          </p:nvSpPr>
          <p:spPr bwMode="auto">
            <a:xfrm flipH="1" flipV="1">
              <a:off x="2803782" y="3682219"/>
              <a:ext cx="1658303" cy="1402929"/>
            </a:xfrm>
            <a:prstGeom prst="triangle">
              <a:avLst>
                <a:gd name="adj" fmla="val 50000"/>
              </a:avLst>
            </a:prstGeom>
            <a:solidFill>
              <a:schemeClr val="accent6"/>
            </a:solidFill>
            <a:ln w="6350">
              <a:solidFill>
                <a:schemeClr val="accent6"/>
              </a:solidFill>
              <a:miter lim="800000"/>
              <a:headEnd/>
              <a:tailEnd/>
            </a:ln>
          </p:spPr>
          <p:txBody>
            <a:bodyPr lIns="0" tIns="0" rIns="0" bIns="0" anchor="ctr">
              <a:noAutofit/>
            </a:bodyPr>
            <a:lstStyle/>
            <a:p>
              <a:pPr algn="ctr"/>
              <a:endParaRPr lang="fr-BE" sz="1200" dirty="0"/>
            </a:p>
          </p:txBody>
        </p:sp>
        <p:sp>
          <p:nvSpPr>
            <p:cNvPr id="23" name="Text 13"/>
            <p:cNvSpPr>
              <a:spLocks noChangeArrowheads="1"/>
            </p:cNvSpPr>
            <p:nvPr>
              <p:custDataLst>
                <p:tags r:id="rId5"/>
              </p:custDataLst>
            </p:nvPr>
          </p:nvSpPr>
          <p:spPr bwMode="auto">
            <a:xfrm>
              <a:off x="3265005" y="3938926"/>
              <a:ext cx="735855" cy="232493"/>
            </a:xfrm>
            <a:prstGeom prst="rect">
              <a:avLst/>
            </a:prstGeom>
            <a:noFill/>
            <a:ln w="6350">
              <a:noFill/>
              <a:miter lim="800000"/>
              <a:headEnd/>
              <a:tailEnd/>
            </a:ln>
          </p:spPr>
          <p:txBody>
            <a:bodyPr wrap="none" lIns="0" tIns="0" rIns="0" bIns="0">
              <a:noAutofit/>
            </a:bodyPr>
            <a:lstStyle/>
            <a:p>
              <a:pPr algn="ctr" defTabSz="304808">
                <a:lnSpc>
                  <a:spcPct val="90000"/>
                </a:lnSpc>
              </a:pPr>
              <a:r>
                <a:rPr lang="fr-BE" altLang="de-DE" sz="1385" dirty="0">
                  <a:solidFill>
                    <a:schemeClr val="accent6"/>
                  </a:solidFill>
                </a:rPr>
                <a:t>Mobilité</a:t>
              </a:r>
            </a:p>
          </p:txBody>
        </p:sp>
        <p:sp>
          <p:nvSpPr>
            <p:cNvPr id="24" name="AutoShape 13"/>
            <p:cNvSpPr>
              <a:spLocks noChangeArrowheads="1"/>
            </p:cNvSpPr>
            <p:nvPr>
              <p:custDataLst>
                <p:tags r:id="rId6"/>
              </p:custDataLst>
            </p:nvPr>
          </p:nvSpPr>
          <p:spPr bwMode="auto">
            <a:xfrm rot="10800000">
              <a:off x="3422876" y="3556102"/>
              <a:ext cx="420117" cy="230955"/>
            </a:xfrm>
            <a:prstGeom prst="triangle">
              <a:avLst>
                <a:gd name="adj" fmla="val 50000"/>
              </a:avLst>
            </a:prstGeom>
            <a:solidFill>
              <a:schemeClr val="folHlink"/>
            </a:solidFill>
            <a:ln w="19050">
              <a:solidFill>
                <a:schemeClr val="accent1"/>
              </a:solidFill>
              <a:miter lim="800000"/>
              <a:headEnd/>
              <a:tailEnd/>
            </a:ln>
          </p:spPr>
          <p:txBody>
            <a:bodyPr wrap="none" lIns="0" tIns="0" rIns="0" bIns="0" anchor="ctr">
              <a:noAutofit/>
            </a:bodyPr>
            <a:lstStyle/>
            <a:p>
              <a:pPr algn="ctr"/>
              <a:endParaRPr lang="fr-BE" sz="1200" dirty="0"/>
            </a:p>
          </p:txBody>
        </p:sp>
        <p:sp>
          <p:nvSpPr>
            <p:cNvPr id="25" name="AutoShape 14"/>
            <p:cNvSpPr>
              <a:spLocks noChangeArrowheads="1"/>
            </p:cNvSpPr>
            <p:nvPr>
              <p:custDataLst>
                <p:tags r:id="rId7"/>
              </p:custDataLst>
            </p:nvPr>
          </p:nvSpPr>
          <p:spPr bwMode="auto">
            <a:xfrm rot="3588173">
              <a:off x="3007394" y="4243345"/>
              <a:ext cx="420117" cy="230955"/>
            </a:xfrm>
            <a:prstGeom prst="triangle">
              <a:avLst>
                <a:gd name="adj" fmla="val 50000"/>
              </a:avLst>
            </a:prstGeom>
            <a:solidFill>
              <a:schemeClr val="folHlink"/>
            </a:solidFill>
            <a:ln w="19050">
              <a:solidFill>
                <a:schemeClr val="accent1"/>
              </a:solidFill>
              <a:miter lim="800000"/>
              <a:headEnd/>
              <a:tailEnd/>
            </a:ln>
          </p:spPr>
          <p:txBody>
            <a:bodyPr wrap="none" lIns="0" tIns="0" rIns="0" bIns="0" anchor="ctr">
              <a:noAutofit/>
            </a:bodyPr>
            <a:lstStyle/>
            <a:p>
              <a:pPr algn="ctr"/>
              <a:endParaRPr lang="fr-BE" sz="1200" dirty="0"/>
            </a:p>
          </p:txBody>
        </p:sp>
        <p:sp>
          <p:nvSpPr>
            <p:cNvPr id="26" name="Text 13"/>
            <p:cNvSpPr>
              <a:spLocks noChangeArrowheads="1"/>
            </p:cNvSpPr>
            <p:nvPr>
              <p:custDataLst>
                <p:tags r:id="rId8"/>
              </p:custDataLst>
            </p:nvPr>
          </p:nvSpPr>
          <p:spPr bwMode="auto">
            <a:xfrm>
              <a:off x="2283417" y="4596512"/>
              <a:ext cx="752618" cy="285534"/>
            </a:xfrm>
            <a:prstGeom prst="rect">
              <a:avLst/>
            </a:prstGeom>
            <a:noFill/>
            <a:ln w="6350">
              <a:noFill/>
              <a:miter lim="800000"/>
              <a:headEnd/>
              <a:tailEnd/>
            </a:ln>
          </p:spPr>
          <p:txBody>
            <a:bodyPr wrap="none" lIns="0" tIns="0" rIns="0" bIns="0">
              <a:spAutoFit/>
            </a:bodyPr>
            <a:lstStyle/>
            <a:p>
              <a:pPr algn="ctr" defTabSz="304808">
                <a:lnSpc>
                  <a:spcPct val="90000"/>
                </a:lnSpc>
              </a:pPr>
              <a:r>
                <a:rPr lang="fr-BE" altLang="de-DE" sz="1385" dirty="0">
                  <a:solidFill>
                    <a:schemeClr val="accent6"/>
                  </a:solidFill>
                </a:rPr>
                <a:t>Modification</a:t>
              </a:r>
            </a:p>
            <a:p>
              <a:pPr algn="ctr" defTabSz="304808">
                <a:lnSpc>
                  <a:spcPct val="90000"/>
                </a:lnSpc>
              </a:pPr>
              <a:r>
                <a:rPr lang="fr-BE" altLang="de-DE" sz="1385" dirty="0">
                  <a:solidFill>
                    <a:schemeClr val="accent6"/>
                  </a:solidFill>
                </a:rPr>
                <a:t>de la demande</a:t>
              </a:r>
            </a:p>
          </p:txBody>
        </p:sp>
        <p:sp>
          <p:nvSpPr>
            <p:cNvPr id="27" name="Text 13"/>
            <p:cNvSpPr>
              <a:spLocks noChangeArrowheads="1"/>
            </p:cNvSpPr>
            <p:nvPr>
              <p:custDataLst>
                <p:tags r:id="rId9"/>
              </p:custDataLst>
            </p:nvPr>
          </p:nvSpPr>
          <p:spPr bwMode="auto">
            <a:xfrm>
              <a:off x="4121799" y="4596512"/>
              <a:ext cx="776323" cy="285534"/>
            </a:xfrm>
            <a:prstGeom prst="rect">
              <a:avLst/>
            </a:prstGeom>
            <a:noFill/>
            <a:ln w="6350">
              <a:noFill/>
              <a:miter lim="800000"/>
              <a:headEnd/>
              <a:tailEnd/>
            </a:ln>
          </p:spPr>
          <p:txBody>
            <a:bodyPr wrap="none" lIns="0" tIns="0" rIns="0" bIns="0">
              <a:spAutoFit/>
            </a:bodyPr>
            <a:lstStyle/>
            <a:p>
              <a:pPr algn="ctr" defTabSz="304808">
                <a:lnSpc>
                  <a:spcPct val="90000"/>
                </a:lnSpc>
              </a:pPr>
              <a:r>
                <a:rPr lang="fr-BE" altLang="de-DE" sz="1385" dirty="0">
                  <a:solidFill>
                    <a:schemeClr val="accent6"/>
                  </a:solidFill>
                </a:rPr>
                <a:t>Accroissement</a:t>
              </a:r>
            </a:p>
            <a:p>
              <a:pPr algn="ctr" defTabSz="304808">
                <a:lnSpc>
                  <a:spcPct val="90000"/>
                </a:lnSpc>
              </a:pPr>
              <a:r>
                <a:rPr lang="fr-BE" altLang="de-DE" sz="1385" dirty="0">
                  <a:solidFill>
                    <a:schemeClr val="accent6"/>
                  </a:solidFill>
                </a:rPr>
                <a:t>de capacité</a:t>
              </a:r>
            </a:p>
          </p:txBody>
        </p:sp>
        <p:sp>
          <p:nvSpPr>
            <p:cNvPr id="28" name="Text 13"/>
            <p:cNvSpPr>
              <a:spLocks noChangeArrowheads="1"/>
            </p:cNvSpPr>
            <p:nvPr>
              <p:custDataLst>
                <p:tags r:id="rId10"/>
              </p:custDataLst>
            </p:nvPr>
          </p:nvSpPr>
          <p:spPr bwMode="auto">
            <a:xfrm>
              <a:off x="3104078" y="3025760"/>
              <a:ext cx="1045186" cy="285534"/>
            </a:xfrm>
            <a:prstGeom prst="rect">
              <a:avLst/>
            </a:prstGeom>
            <a:noFill/>
            <a:ln w="6350">
              <a:noFill/>
              <a:miter lim="800000"/>
              <a:headEnd/>
              <a:tailEnd/>
            </a:ln>
          </p:spPr>
          <p:txBody>
            <a:bodyPr wrap="square" lIns="0" tIns="0" rIns="0" bIns="0">
              <a:spAutoFit/>
            </a:bodyPr>
            <a:lstStyle/>
            <a:p>
              <a:pPr algn="ctr" defTabSz="304808">
                <a:lnSpc>
                  <a:spcPct val="90000"/>
                </a:lnSpc>
              </a:pPr>
              <a:r>
                <a:rPr lang="fr-BE" altLang="de-DE" sz="1385" dirty="0">
                  <a:solidFill>
                    <a:schemeClr val="accent6"/>
                  </a:solidFill>
                </a:rPr>
                <a:t>Optimisation des actifs</a:t>
              </a:r>
            </a:p>
          </p:txBody>
        </p:sp>
        <p:sp>
          <p:nvSpPr>
            <p:cNvPr id="29" name="AutoShape 18"/>
            <p:cNvSpPr>
              <a:spLocks noChangeArrowheads="1"/>
            </p:cNvSpPr>
            <p:nvPr>
              <p:custDataLst>
                <p:tags r:id="rId11"/>
              </p:custDataLst>
            </p:nvPr>
          </p:nvSpPr>
          <p:spPr bwMode="auto">
            <a:xfrm rot="18011827" flipH="1">
              <a:off x="3851301" y="4223276"/>
              <a:ext cx="420117" cy="230955"/>
            </a:xfrm>
            <a:prstGeom prst="triangle">
              <a:avLst>
                <a:gd name="adj" fmla="val 50000"/>
              </a:avLst>
            </a:prstGeom>
            <a:solidFill>
              <a:schemeClr val="folHlink"/>
            </a:solidFill>
            <a:ln w="19050">
              <a:solidFill>
                <a:schemeClr val="accent1"/>
              </a:solidFill>
              <a:miter lim="800000"/>
              <a:headEnd/>
              <a:tailEnd/>
            </a:ln>
          </p:spPr>
          <p:txBody>
            <a:bodyPr wrap="none" lIns="0" tIns="0" rIns="0" bIns="0" anchor="ctr">
              <a:noAutofit/>
            </a:bodyPr>
            <a:lstStyle/>
            <a:p>
              <a:pPr algn="ctr"/>
              <a:endParaRPr lang="fr-BE" sz="1200" dirty="0"/>
            </a:p>
          </p:txBody>
        </p:sp>
      </p:grpSp>
      <p:sp>
        <p:nvSpPr>
          <p:cNvPr id="34" name="TextBox 33"/>
          <p:cNvSpPr txBox="1"/>
          <p:nvPr/>
        </p:nvSpPr>
        <p:spPr>
          <a:xfrm>
            <a:off x="679941" y="6460332"/>
            <a:ext cx="4434081" cy="115062"/>
          </a:xfrm>
          <a:prstGeom prst="rect">
            <a:avLst/>
          </a:prstGeom>
          <a:noFill/>
          <a:ln w="9525">
            <a:noFill/>
          </a:ln>
        </p:spPr>
        <p:txBody>
          <a:bodyPr vert="horz" wrap="square" lIns="0" tIns="0" rIns="0" bIns="0" rtlCol="0" anchor="b" anchorCtr="0">
            <a:noAutofit/>
          </a:bodyPr>
          <a:lstStyle/>
          <a:p>
            <a:pPr marL="414715" indent="-414715">
              <a:lnSpc>
                <a:spcPct val="90000"/>
              </a:lnSpc>
              <a:spcBef>
                <a:spcPts val="0"/>
              </a:spcBef>
            </a:pPr>
            <a:r>
              <a:rPr lang="fr-BE" sz="831" b="0" dirty="0">
                <a:solidFill>
                  <a:schemeClr val="bg1"/>
                </a:solidFill>
                <a:latin typeface="+mn-lt"/>
                <a:cs typeface="Arial" pitchFamily="34" charset="0"/>
              </a:rPr>
              <a:t>Source:	Roland Berger </a:t>
            </a:r>
          </a:p>
        </p:txBody>
      </p:sp>
    </p:spTree>
    <p:extLst>
      <p:ext uri="{BB962C8B-B14F-4D97-AF65-F5344CB8AC3E}">
        <p14:creationId xmlns:p14="http://schemas.microsoft.com/office/powerpoint/2010/main" val="6201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0966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2467" name="Picture 3" descr="D:\Users\aurelien_claeys\Desktop\Fotolia_51946150_rb.jpg"/>
          <p:cNvPicPr>
            <a:picLocks noChangeAspect="1" noChangeArrowheads="1"/>
          </p:cNvPicPr>
          <p:nvPr/>
        </p:nvPicPr>
        <p:blipFill>
          <a:blip r:embed="rId7" cstate="print"/>
          <a:srcRect/>
          <a:stretch>
            <a:fillRect/>
          </a:stretch>
        </p:blipFill>
        <p:spPr bwMode="auto">
          <a:xfrm>
            <a:off x="0" y="263769"/>
            <a:ext cx="9144000" cy="6330462"/>
          </a:xfrm>
          <a:prstGeom prst="rect">
            <a:avLst/>
          </a:prstGeom>
          <a:noFill/>
        </p:spPr>
      </p:pic>
      <p:pic>
        <p:nvPicPr>
          <p:cNvPr id="4" name="Picture 3"/>
          <p:cNvPicPr>
            <a:picLocks/>
          </p:cNvPicPr>
          <p:nvPr/>
        </p:nvPicPr>
        <p:blipFill>
          <a:blip r:embed="rId8" cstate="print">
            <a:extLst>
              <a:ext uri="{28A0092B-C50C-407E-A947-70E740481C1C}">
                <a14:useLocalDpi xmlns:a14="http://schemas.microsoft.com/office/drawing/2010/main"/>
              </a:ext>
            </a:extLst>
          </a:blip>
          <a:stretch>
            <a:fillRect/>
          </a:stretch>
        </p:blipFill>
        <p:spPr>
          <a:xfrm>
            <a:off x="0" y="264033"/>
            <a:ext cx="3494126" cy="6329939"/>
          </a:xfrm>
          <a:prstGeom prst="rect">
            <a:avLst/>
          </a:prstGeom>
        </p:spPr>
      </p:pic>
      <p:sp>
        <p:nvSpPr>
          <p:cNvPr id="2" name="Title 1"/>
          <p:cNvSpPr>
            <a:spLocks noGrp="1"/>
          </p:cNvSpPr>
          <p:nvPr>
            <p:ph type="title"/>
          </p:nvPr>
        </p:nvSpPr>
        <p:spPr>
          <a:xfrm>
            <a:off x="0" y="3240186"/>
            <a:ext cx="3492554" cy="1417348"/>
          </a:xfrm>
        </p:spPr>
        <p:txBody>
          <a:bodyPr/>
          <a:lstStyle/>
          <a:p>
            <a:r>
              <a:rPr lang="fr-BE" dirty="0" smtClean="0"/>
              <a:t>C.	Premières pistes de recommandations</a:t>
            </a:r>
            <a:endParaRPr lang="fr-BE" dirty="0"/>
          </a:p>
        </p:txBody>
      </p:sp>
      <p:sp>
        <p:nvSpPr>
          <p:cNvPr id="10" name="Freeform 9"/>
          <p:cNvSpPr>
            <a:spLocks noChangeAspect="1" noEditPoints="1"/>
          </p:cNvSpPr>
          <p:nvPr/>
        </p:nvSpPr>
        <p:spPr bwMode="auto">
          <a:xfrm>
            <a:off x="1913243" y="880652"/>
            <a:ext cx="1058008" cy="288407"/>
          </a:xfrm>
          <a:custGeom>
            <a:avLst/>
            <a:gdLst/>
            <a:ahLst/>
            <a:cxnLst>
              <a:cxn ang="0">
                <a:pos x="4020" y="1266"/>
              </a:cxn>
              <a:cxn ang="0">
                <a:pos x="1187" y="1205"/>
              </a:cxn>
              <a:cxn ang="0">
                <a:pos x="2614" y="1329"/>
              </a:cxn>
              <a:cxn ang="0">
                <a:pos x="1550" y="1201"/>
              </a:cxn>
              <a:cxn ang="0">
                <a:pos x="1702" y="1118"/>
              </a:cxn>
              <a:cxn ang="0">
                <a:pos x="1825" y="1102"/>
              </a:cxn>
              <a:cxn ang="0">
                <a:pos x="4764" y="1271"/>
              </a:cxn>
              <a:cxn ang="0">
                <a:pos x="4815" y="1074"/>
              </a:cxn>
              <a:cxn ang="0">
                <a:pos x="4919" y="1282"/>
              </a:cxn>
              <a:cxn ang="0">
                <a:pos x="4078" y="1190"/>
              </a:cxn>
              <a:cxn ang="0">
                <a:pos x="4189" y="1345"/>
              </a:cxn>
              <a:cxn ang="0">
                <a:pos x="3412" y="1332"/>
              </a:cxn>
              <a:cxn ang="0">
                <a:pos x="3198" y="1130"/>
              </a:cxn>
              <a:cxn ang="0">
                <a:pos x="3080" y="1274"/>
              </a:cxn>
              <a:cxn ang="0">
                <a:pos x="3154" y="1073"/>
              </a:cxn>
              <a:cxn ang="0">
                <a:pos x="2485" y="1291"/>
              </a:cxn>
              <a:cxn ang="0">
                <a:pos x="1464" y="1315"/>
              </a:cxn>
              <a:cxn ang="0">
                <a:pos x="1405" y="1365"/>
              </a:cxn>
              <a:cxn ang="0">
                <a:pos x="1177" y="1256"/>
              </a:cxn>
              <a:cxn ang="0">
                <a:pos x="1153" y="1311"/>
              </a:cxn>
              <a:cxn ang="0">
                <a:pos x="810" y="1357"/>
              </a:cxn>
              <a:cxn ang="0">
                <a:pos x="718" y="1110"/>
              </a:cxn>
              <a:cxn ang="0">
                <a:pos x="2871" y="1360"/>
              </a:cxn>
              <a:cxn ang="0">
                <a:pos x="2976" y="1112"/>
              </a:cxn>
              <a:cxn ang="0">
                <a:pos x="601" y="1361"/>
              </a:cxn>
              <a:cxn ang="0">
                <a:pos x="4423" y="1081"/>
              </a:cxn>
              <a:cxn ang="0">
                <a:pos x="4325" y="1334"/>
              </a:cxn>
              <a:cxn ang="0">
                <a:pos x="4695" y="1345"/>
              </a:cxn>
              <a:cxn ang="0">
                <a:pos x="3907" y="1357"/>
              </a:cxn>
              <a:cxn ang="0">
                <a:pos x="1073" y="1362"/>
              </a:cxn>
              <a:cxn ang="0">
                <a:pos x="353" y="1366"/>
              </a:cxn>
              <a:cxn ang="0">
                <a:pos x="3644" y="1326"/>
              </a:cxn>
              <a:cxn ang="0">
                <a:pos x="2189" y="989"/>
              </a:cxn>
              <a:cxn ang="0">
                <a:pos x="2190" y="1041"/>
              </a:cxn>
              <a:cxn ang="0">
                <a:pos x="2382" y="1245"/>
              </a:cxn>
              <a:cxn ang="0">
                <a:pos x="77" y="1002"/>
              </a:cxn>
              <a:cxn ang="0">
                <a:pos x="190" y="1343"/>
              </a:cxn>
              <a:cxn ang="0">
                <a:pos x="155" y="1206"/>
              </a:cxn>
              <a:cxn ang="0">
                <a:pos x="1459" y="483"/>
              </a:cxn>
              <a:cxn ang="0">
                <a:pos x="4349" y="545"/>
              </a:cxn>
              <a:cxn ang="0">
                <a:pos x="2491" y="584"/>
              </a:cxn>
              <a:cxn ang="0">
                <a:pos x="5067" y="774"/>
              </a:cxn>
              <a:cxn ang="0">
                <a:pos x="4696" y="216"/>
              </a:cxn>
              <a:cxn ang="0">
                <a:pos x="4606" y="664"/>
              </a:cxn>
              <a:cxn ang="0">
                <a:pos x="4228" y="754"/>
              </a:cxn>
              <a:cxn ang="0">
                <a:pos x="4153" y="320"/>
              </a:cxn>
              <a:cxn ang="0">
                <a:pos x="3635" y="640"/>
              </a:cxn>
              <a:cxn ang="0">
                <a:pos x="3329" y="487"/>
              </a:cxn>
              <a:cxn ang="0">
                <a:pos x="3708" y="186"/>
              </a:cxn>
              <a:cxn ang="0">
                <a:pos x="2096" y="133"/>
              </a:cxn>
              <a:cxn ang="0">
                <a:pos x="1258" y="698"/>
              </a:cxn>
              <a:cxn ang="0">
                <a:pos x="1366" y="292"/>
              </a:cxn>
              <a:cxn ang="0">
                <a:pos x="844" y="144"/>
              </a:cxn>
              <a:cxn ang="0">
                <a:pos x="885" y="772"/>
              </a:cxn>
              <a:cxn ang="0">
                <a:pos x="532" y="282"/>
              </a:cxn>
              <a:cxn ang="0">
                <a:pos x="3064" y="133"/>
              </a:cxn>
              <a:cxn ang="0">
                <a:pos x="5329" y="195"/>
              </a:cxn>
              <a:cxn ang="0">
                <a:pos x="3147" y="6"/>
              </a:cxn>
              <a:cxn ang="0">
                <a:pos x="3257" y="419"/>
              </a:cxn>
              <a:cxn ang="0">
                <a:pos x="2475" y="770"/>
              </a:cxn>
              <a:cxn ang="0">
                <a:pos x="2248" y="226"/>
              </a:cxn>
              <a:cxn ang="0">
                <a:pos x="409" y="27"/>
              </a:cxn>
              <a:cxn ang="0">
                <a:pos x="452" y="545"/>
              </a:cxn>
            </a:cxnLst>
            <a:rect l="0" t="0" r="r" b="b"/>
            <a:pathLst>
              <a:path w="5445" h="1483">
                <a:moveTo>
                  <a:pt x="1515" y="1355"/>
                </a:moveTo>
                <a:lnTo>
                  <a:pt x="1512" y="1355"/>
                </a:lnTo>
                <a:lnTo>
                  <a:pt x="1510" y="1355"/>
                </a:lnTo>
                <a:lnTo>
                  <a:pt x="1505" y="1355"/>
                </a:lnTo>
                <a:lnTo>
                  <a:pt x="1488" y="1356"/>
                </a:lnTo>
                <a:lnTo>
                  <a:pt x="1483" y="1357"/>
                </a:lnTo>
                <a:lnTo>
                  <a:pt x="1481" y="1357"/>
                </a:lnTo>
                <a:lnTo>
                  <a:pt x="1477" y="1359"/>
                </a:lnTo>
                <a:lnTo>
                  <a:pt x="1476" y="1359"/>
                </a:lnTo>
                <a:lnTo>
                  <a:pt x="1473" y="1360"/>
                </a:lnTo>
                <a:lnTo>
                  <a:pt x="1471" y="1360"/>
                </a:lnTo>
                <a:lnTo>
                  <a:pt x="1470" y="1361"/>
                </a:lnTo>
                <a:lnTo>
                  <a:pt x="1467" y="1361"/>
                </a:lnTo>
                <a:lnTo>
                  <a:pt x="1466" y="1362"/>
                </a:lnTo>
                <a:lnTo>
                  <a:pt x="1463" y="1363"/>
                </a:lnTo>
                <a:lnTo>
                  <a:pt x="1460" y="1365"/>
                </a:lnTo>
                <a:lnTo>
                  <a:pt x="1458" y="1366"/>
                </a:lnTo>
                <a:lnTo>
                  <a:pt x="1456" y="1367"/>
                </a:lnTo>
                <a:lnTo>
                  <a:pt x="1454" y="1368"/>
                </a:lnTo>
                <a:lnTo>
                  <a:pt x="1450" y="1372"/>
                </a:lnTo>
                <a:lnTo>
                  <a:pt x="1448" y="1374"/>
                </a:lnTo>
                <a:lnTo>
                  <a:pt x="1447" y="1377"/>
                </a:lnTo>
                <a:lnTo>
                  <a:pt x="1446" y="1379"/>
                </a:lnTo>
                <a:lnTo>
                  <a:pt x="1444" y="1383"/>
                </a:lnTo>
                <a:lnTo>
                  <a:pt x="1443" y="1387"/>
                </a:lnTo>
                <a:lnTo>
                  <a:pt x="1442" y="1389"/>
                </a:lnTo>
                <a:lnTo>
                  <a:pt x="1441" y="1396"/>
                </a:lnTo>
                <a:lnTo>
                  <a:pt x="1441" y="1402"/>
                </a:lnTo>
                <a:lnTo>
                  <a:pt x="1442" y="1410"/>
                </a:lnTo>
                <a:lnTo>
                  <a:pt x="1444" y="1415"/>
                </a:lnTo>
                <a:lnTo>
                  <a:pt x="1444" y="1417"/>
                </a:lnTo>
                <a:lnTo>
                  <a:pt x="1446" y="1420"/>
                </a:lnTo>
                <a:lnTo>
                  <a:pt x="1446" y="1421"/>
                </a:lnTo>
                <a:lnTo>
                  <a:pt x="1447" y="1424"/>
                </a:lnTo>
                <a:lnTo>
                  <a:pt x="1448" y="1426"/>
                </a:lnTo>
                <a:lnTo>
                  <a:pt x="1449" y="1427"/>
                </a:lnTo>
                <a:lnTo>
                  <a:pt x="1452" y="1429"/>
                </a:lnTo>
                <a:lnTo>
                  <a:pt x="1455" y="1433"/>
                </a:lnTo>
                <a:lnTo>
                  <a:pt x="1456" y="1434"/>
                </a:lnTo>
                <a:lnTo>
                  <a:pt x="1459" y="1437"/>
                </a:lnTo>
                <a:lnTo>
                  <a:pt x="1461" y="1438"/>
                </a:lnTo>
                <a:lnTo>
                  <a:pt x="1463" y="1439"/>
                </a:lnTo>
                <a:lnTo>
                  <a:pt x="1465" y="1439"/>
                </a:lnTo>
                <a:lnTo>
                  <a:pt x="1467" y="1442"/>
                </a:lnTo>
                <a:lnTo>
                  <a:pt x="1472" y="1444"/>
                </a:lnTo>
                <a:lnTo>
                  <a:pt x="1475" y="1444"/>
                </a:lnTo>
                <a:lnTo>
                  <a:pt x="1477" y="1445"/>
                </a:lnTo>
                <a:lnTo>
                  <a:pt x="1478" y="1446"/>
                </a:lnTo>
                <a:lnTo>
                  <a:pt x="1481" y="1446"/>
                </a:lnTo>
                <a:lnTo>
                  <a:pt x="1482" y="1448"/>
                </a:lnTo>
                <a:lnTo>
                  <a:pt x="1484" y="1448"/>
                </a:lnTo>
                <a:lnTo>
                  <a:pt x="1487" y="1449"/>
                </a:lnTo>
                <a:lnTo>
                  <a:pt x="1489" y="1449"/>
                </a:lnTo>
                <a:lnTo>
                  <a:pt x="1492" y="1450"/>
                </a:lnTo>
                <a:lnTo>
                  <a:pt x="1495" y="1450"/>
                </a:lnTo>
                <a:lnTo>
                  <a:pt x="1506" y="1452"/>
                </a:lnTo>
                <a:lnTo>
                  <a:pt x="1512" y="1452"/>
                </a:lnTo>
                <a:lnTo>
                  <a:pt x="1516" y="1452"/>
                </a:lnTo>
                <a:lnTo>
                  <a:pt x="1519" y="1452"/>
                </a:lnTo>
                <a:lnTo>
                  <a:pt x="1527" y="1452"/>
                </a:lnTo>
                <a:lnTo>
                  <a:pt x="1535" y="1452"/>
                </a:lnTo>
                <a:lnTo>
                  <a:pt x="1545" y="1451"/>
                </a:lnTo>
                <a:lnTo>
                  <a:pt x="1547" y="1450"/>
                </a:lnTo>
                <a:lnTo>
                  <a:pt x="1550" y="1450"/>
                </a:lnTo>
                <a:lnTo>
                  <a:pt x="1553" y="1449"/>
                </a:lnTo>
                <a:lnTo>
                  <a:pt x="1556" y="1449"/>
                </a:lnTo>
                <a:lnTo>
                  <a:pt x="1558" y="1448"/>
                </a:lnTo>
                <a:lnTo>
                  <a:pt x="1559" y="1448"/>
                </a:lnTo>
                <a:lnTo>
                  <a:pt x="1562" y="1446"/>
                </a:lnTo>
                <a:lnTo>
                  <a:pt x="1563" y="1446"/>
                </a:lnTo>
                <a:lnTo>
                  <a:pt x="1564" y="1445"/>
                </a:lnTo>
                <a:lnTo>
                  <a:pt x="1566" y="1445"/>
                </a:lnTo>
                <a:lnTo>
                  <a:pt x="1569" y="1444"/>
                </a:lnTo>
                <a:lnTo>
                  <a:pt x="1573" y="1442"/>
                </a:lnTo>
                <a:lnTo>
                  <a:pt x="1576" y="1440"/>
                </a:lnTo>
                <a:lnTo>
                  <a:pt x="1579" y="1439"/>
                </a:lnTo>
                <a:lnTo>
                  <a:pt x="1581" y="1438"/>
                </a:lnTo>
                <a:lnTo>
                  <a:pt x="1582" y="1437"/>
                </a:lnTo>
                <a:lnTo>
                  <a:pt x="1583" y="1434"/>
                </a:lnTo>
                <a:lnTo>
                  <a:pt x="1587" y="1432"/>
                </a:lnTo>
                <a:lnTo>
                  <a:pt x="1592" y="1427"/>
                </a:lnTo>
                <a:lnTo>
                  <a:pt x="1594" y="1424"/>
                </a:lnTo>
                <a:lnTo>
                  <a:pt x="1595" y="1423"/>
                </a:lnTo>
                <a:lnTo>
                  <a:pt x="1595" y="1421"/>
                </a:lnTo>
                <a:lnTo>
                  <a:pt x="1598" y="1418"/>
                </a:lnTo>
                <a:lnTo>
                  <a:pt x="1598" y="1417"/>
                </a:lnTo>
                <a:lnTo>
                  <a:pt x="1599" y="1415"/>
                </a:lnTo>
                <a:lnTo>
                  <a:pt x="1600" y="1411"/>
                </a:lnTo>
                <a:lnTo>
                  <a:pt x="1600" y="1409"/>
                </a:lnTo>
                <a:lnTo>
                  <a:pt x="1602" y="1406"/>
                </a:lnTo>
                <a:lnTo>
                  <a:pt x="1602" y="1400"/>
                </a:lnTo>
                <a:lnTo>
                  <a:pt x="1603" y="1398"/>
                </a:lnTo>
                <a:lnTo>
                  <a:pt x="1603" y="1394"/>
                </a:lnTo>
                <a:lnTo>
                  <a:pt x="1602" y="1389"/>
                </a:lnTo>
                <a:lnTo>
                  <a:pt x="1602" y="1387"/>
                </a:lnTo>
                <a:lnTo>
                  <a:pt x="1597" y="1377"/>
                </a:lnTo>
                <a:lnTo>
                  <a:pt x="1592" y="1372"/>
                </a:lnTo>
                <a:lnTo>
                  <a:pt x="1589" y="1370"/>
                </a:lnTo>
                <a:lnTo>
                  <a:pt x="1582" y="1366"/>
                </a:lnTo>
                <a:lnTo>
                  <a:pt x="1575" y="1362"/>
                </a:lnTo>
                <a:lnTo>
                  <a:pt x="1565" y="1360"/>
                </a:lnTo>
                <a:lnTo>
                  <a:pt x="1562" y="1359"/>
                </a:lnTo>
                <a:lnTo>
                  <a:pt x="1557" y="1357"/>
                </a:lnTo>
                <a:lnTo>
                  <a:pt x="1546" y="1356"/>
                </a:lnTo>
                <a:lnTo>
                  <a:pt x="1536" y="1355"/>
                </a:lnTo>
                <a:lnTo>
                  <a:pt x="1515" y="1355"/>
                </a:lnTo>
                <a:close/>
                <a:moveTo>
                  <a:pt x="4110" y="1217"/>
                </a:moveTo>
                <a:lnTo>
                  <a:pt x="4104" y="1217"/>
                </a:lnTo>
                <a:lnTo>
                  <a:pt x="4098" y="1219"/>
                </a:lnTo>
                <a:lnTo>
                  <a:pt x="4094" y="1219"/>
                </a:lnTo>
                <a:lnTo>
                  <a:pt x="4090" y="1219"/>
                </a:lnTo>
                <a:lnTo>
                  <a:pt x="4088" y="1219"/>
                </a:lnTo>
                <a:lnTo>
                  <a:pt x="4085" y="1221"/>
                </a:lnTo>
                <a:lnTo>
                  <a:pt x="4083" y="1221"/>
                </a:lnTo>
                <a:lnTo>
                  <a:pt x="4062" y="1227"/>
                </a:lnTo>
                <a:lnTo>
                  <a:pt x="4059" y="1228"/>
                </a:lnTo>
                <a:lnTo>
                  <a:pt x="4056" y="1229"/>
                </a:lnTo>
                <a:lnTo>
                  <a:pt x="4054" y="1230"/>
                </a:lnTo>
                <a:lnTo>
                  <a:pt x="4049" y="1233"/>
                </a:lnTo>
                <a:lnTo>
                  <a:pt x="4044" y="1235"/>
                </a:lnTo>
                <a:lnTo>
                  <a:pt x="4043" y="1236"/>
                </a:lnTo>
                <a:lnTo>
                  <a:pt x="4042" y="1238"/>
                </a:lnTo>
                <a:lnTo>
                  <a:pt x="4039" y="1239"/>
                </a:lnTo>
                <a:lnTo>
                  <a:pt x="4038" y="1240"/>
                </a:lnTo>
                <a:lnTo>
                  <a:pt x="4035" y="1244"/>
                </a:lnTo>
                <a:lnTo>
                  <a:pt x="4029" y="1249"/>
                </a:lnTo>
                <a:lnTo>
                  <a:pt x="4027" y="1251"/>
                </a:lnTo>
                <a:lnTo>
                  <a:pt x="4026" y="1254"/>
                </a:lnTo>
                <a:lnTo>
                  <a:pt x="4025" y="1256"/>
                </a:lnTo>
                <a:lnTo>
                  <a:pt x="4024" y="1257"/>
                </a:lnTo>
                <a:lnTo>
                  <a:pt x="4023" y="1260"/>
                </a:lnTo>
                <a:lnTo>
                  <a:pt x="4021" y="1262"/>
                </a:lnTo>
                <a:lnTo>
                  <a:pt x="4021" y="1263"/>
                </a:lnTo>
                <a:lnTo>
                  <a:pt x="4020" y="1266"/>
                </a:lnTo>
                <a:lnTo>
                  <a:pt x="4019" y="1272"/>
                </a:lnTo>
                <a:lnTo>
                  <a:pt x="4018" y="1274"/>
                </a:lnTo>
                <a:lnTo>
                  <a:pt x="4018" y="1278"/>
                </a:lnTo>
                <a:lnTo>
                  <a:pt x="4017" y="1283"/>
                </a:lnTo>
                <a:lnTo>
                  <a:pt x="4017" y="1289"/>
                </a:lnTo>
                <a:lnTo>
                  <a:pt x="4017" y="1293"/>
                </a:lnTo>
                <a:lnTo>
                  <a:pt x="4017" y="1295"/>
                </a:lnTo>
                <a:lnTo>
                  <a:pt x="4017" y="1299"/>
                </a:lnTo>
                <a:lnTo>
                  <a:pt x="4020" y="1308"/>
                </a:lnTo>
                <a:lnTo>
                  <a:pt x="4021" y="1311"/>
                </a:lnTo>
                <a:lnTo>
                  <a:pt x="4023" y="1313"/>
                </a:lnTo>
                <a:lnTo>
                  <a:pt x="4025" y="1316"/>
                </a:lnTo>
                <a:lnTo>
                  <a:pt x="4027" y="1317"/>
                </a:lnTo>
                <a:lnTo>
                  <a:pt x="4029" y="1321"/>
                </a:lnTo>
                <a:lnTo>
                  <a:pt x="4032" y="1323"/>
                </a:lnTo>
                <a:lnTo>
                  <a:pt x="4033" y="1324"/>
                </a:lnTo>
                <a:lnTo>
                  <a:pt x="4036" y="1324"/>
                </a:lnTo>
                <a:lnTo>
                  <a:pt x="4038" y="1326"/>
                </a:lnTo>
                <a:lnTo>
                  <a:pt x="4041" y="1327"/>
                </a:lnTo>
                <a:lnTo>
                  <a:pt x="4050" y="1330"/>
                </a:lnTo>
                <a:lnTo>
                  <a:pt x="4056" y="1330"/>
                </a:lnTo>
                <a:lnTo>
                  <a:pt x="4062" y="1330"/>
                </a:lnTo>
                <a:lnTo>
                  <a:pt x="4068" y="1329"/>
                </a:lnTo>
                <a:lnTo>
                  <a:pt x="4073" y="1328"/>
                </a:lnTo>
                <a:lnTo>
                  <a:pt x="4076" y="1328"/>
                </a:lnTo>
                <a:lnTo>
                  <a:pt x="4078" y="1327"/>
                </a:lnTo>
                <a:lnTo>
                  <a:pt x="4082" y="1324"/>
                </a:lnTo>
                <a:lnTo>
                  <a:pt x="4085" y="1323"/>
                </a:lnTo>
                <a:lnTo>
                  <a:pt x="4087" y="1322"/>
                </a:lnTo>
                <a:lnTo>
                  <a:pt x="4089" y="1321"/>
                </a:lnTo>
                <a:lnTo>
                  <a:pt x="4090" y="1319"/>
                </a:lnTo>
                <a:lnTo>
                  <a:pt x="4096" y="1313"/>
                </a:lnTo>
                <a:lnTo>
                  <a:pt x="4099" y="1312"/>
                </a:lnTo>
                <a:lnTo>
                  <a:pt x="4100" y="1310"/>
                </a:lnTo>
                <a:lnTo>
                  <a:pt x="4101" y="1307"/>
                </a:lnTo>
                <a:lnTo>
                  <a:pt x="4102" y="1306"/>
                </a:lnTo>
                <a:lnTo>
                  <a:pt x="4102" y="1304"/>
                </a:lnTo>
                <a:lnTo>
                  <a:pt x="4105" y="1300"/>
                </a:lnTo>
                <a:lnTo>
                  <a:pt x="4105" y="1299"/>
                </a:lnTo>
                <a:lnTo>
                  <a:pt x="4107" y="1294"/>
                </a:lnTo>
                <a:lnTo>
                  <a:pt x="4107" y="1291"/>
                </a:lnTo>
                <a:lnTo>
                  <a:pt x="4110" y="1283"/>
                </a:lnTo>
                <a:lnTo>
                  <a:pt x="4110" y="1278"/>
                </a:lnTo>
                <a:lnTo>
                  <a:pt x="4110" y="1273"/>
                </a:lnTo>
                <a:lnTo>
                  <a:pt x="4110" y="1267"/>
                </a:lnTo>
                <a:lnTo>
                  <a:pt x="4110" y="1257"/>
                </a:lnTo>
                <a:lnTo>
                  <a:pt x="4110" y="1217"/>
                </a:lnTo>
                <a:close/>
                <a:moveTo>
                  <a:pt x="835" y="1217"/>
                </a:moveTo>
                <a:lnTo>
                  <a:pt x="829" y="1217"/>
                </a:lnTo>
                <a:lnTo>
                  <a:pt x="823" y="1219"/>
                </a:lnTo>
                <a:lnTo>
                  <a:pt x="817" y="1219"/>
                </a:lnTo>
                <a:lnTo>
                  <a:pt x="815" y="1219"/>
                </a:lnTo>
                <a:lnTo>
                  <a:pt x="811" y="1221"/>
                </a:lnTo>
                <a:lnTo>
                  <a:pt x="809" y="1221"/>
                </a:lnTo>
                <a:lnTo>
                  <a:pt x="806" y="1222"/>
                </a:lnTo>
                <a:lnTo>
                  <a:pt x="804" y="1222"/>
                </a:lnTo>
                <a:lnTo>
                  <a:pt x="799" y="1223"/>
                </a:lnTo>
                <a:lnTo>
                  <a:pt x="794" y="1224"/>
                </a:lnTo>
                <a:lnTo>
                  <a:pt x="793" y="1225"/>
                </a:lnTo>
                <a:lnTo>
                  <a:pt x="786" y="1228"/>
                </a:lnTo>
                <a:lnTo>
                  <a:pt x="781" y="1229"/>
                </a:lnTo>
                <a:lnTo>
                  <a:pt x="778" y="1230"/>
                </a:lnTo>
                <a:lnTo>
                  <a:pt x="777" y="1232"/>
                </a:lnTo>
                <a:lnTo>
                  <a:pt x="774" y="1233"/>
                </a:lnTo>
                <a:lnTo>
                  <a:pt x="771" y="1234"/>
                </a:lnTo>
                <a:lnTo>
                  <a:pt x="766" y="1236"/>
                </a:lnTo>
                <a:lnTo>
                  <a:pt x="765" y="1238"/>
                </a:lnTo>
                <a:lnTo>
                  <a:pt x="764" y="1239"/>
                </a:lnTo>
                <a:lnTo>
                  <a:pt x="763" y="1240"/>
                </a:lnTo>
                <a:lnTo>
                  <a:pt x="758" y="1244"/>
                </a:lnTo>
                <a:lnTo>
                  <a:pt x="755" y="1246"/>
                </a:lnTo>
                <a:lnTo>
                  <a:pt x="752" y="1250"/>
                </a:lnTo>
                <a:lnTo>
                  <a:pt x="751" y="1251"/>
                </a:lnTo>
                <a:lnTo>
                  <a:pt x="749" y="1254"/>
                </a:lnTo>
                <a:lnTo>
                  <a:pt x="748" y="1255"/>
                </a:lnTo>
                <a:lnTo>
                  <a:pt x="748" y="1257"/>
                </a:lnTo>
                <a:lnTo>
                  <a:pt x="746" y="1262"/>
                </a:lnTo>
                <a:lnTo>
                  <a:pt x="745" y="1263"/>
                </a:lnTo>
                <a:lnTo>
                  <a:pt x="743" y="1267"/>
                </a:lnTo>
                <a:lnTo>
                  <a:pt x="743" y="1269"/>
                </a:lnTo>
                <a:lnTo>
                  <a:pt x="742" y="1272"/>
                </a:lnTo>
                <a:lnTo>
                  <a:pt x="742" y="1274"/>
                </a:lnTo>
                <a:lnTo>
                  <a:pt x="741" y="1278"/>
                </a:lnTo>
                <a:lnTo>
                  <a:pt x="741" y="1283"/>
                </a:lnTo>
                <a:lnTo>
                  <a:pt x="740" y="1289"/>
                </a:lnTo>
                <a:lnTo>
                  <a:pt x="740" y="1293"/>
                </a:lnTo>
                <a:lnTo>
                  <a:pt x="740" y="1296"/>
                </a:lnTo>
                <a:lnTo>
                  <a:pt x="741" y="1300"/>
                </a:lnTo>
                <a:lnTo>
                  <a:pt x="741" y="1302"/>
                </a:lnTo>
                <a:lnTo>
                  <a:pt x="743" y="1307"/>
                </a:lnTo>
                <a:lnTo>
                  <a:pt x="745" y="1311"/>
                </a:lnTo>
                <a:lnTo>
                  <a:pt x="747" y="1315"/>
                </a:lnTo>
                <a:lnTo>
                  <a:pt x="748" y="1316"/>
                </a:lnTo>
                <a:lnTo>
                  <a:pt x="749" y="1317"/>
                </a:lnTo>
                <a:lnTo>
                  <a:pt x="752" y="1321"/>
                </a:lnTo>
                <a:lnTo>
                  <a:pt x="753" y="1322"/>
                </a:lnTo>
                <a:lnTo>
                  <a:pt x="755" y="1323"/>
                </a:lnTo>
                <a:lnTo>
                  <a:pt x="757" y="1324"/>
                </a:lnTo>
                <a:lnTo>
                  <a:pt x="759" y="1326"/>
                </a:lnTo>
                <a:lnTo>
                  <a:pt x="761" y="1327"/>
                </a:lnTo>
                <a:lnTo>
                  <a:pt x="764" y="1328"/>
                </a:lnTo>
                <a:lnTo>
                  <a:pt x="766" y="1329"/>
                </a:lnTo>
                <a:lnTo>
                  <a:pt x="770" y="1330"/>
                </a:lnTo>
                <a:lnTo>
                  <a:pt x="774" y="1330"/>
                </a:lnTo>
                <a:lnTo>
                  <a:pt x="778" y="1332"/>
                </a:lnTo>
                <a:lnTo>
                  <a:pt x="781" y="1332"/>
                </a:lnTo>
                <a:lnTo>
                  <a:pt x="786" y="1332"/>
                </a:lnTo>
                <a:lnTo>
                  <a:pt x="792" y="1330"/>
                </a:lnTo>
                <a:lnTo>
                  <a:pt x="794" y="1330"/>
                </a:lnTo>
                <a:lnTo>
                  <a:pt x="797" y="1330"/>
                </a:lnTo>
                <a:lnTo>
                  <a:pt x="799" y="1329"/>
                </a:lnTo>
                <a:lnTo>
                  <a:pt x="801" y="1328"/>
                </a:lnTo>
                <a:lnTo>
                  <a:pt x="805" y="1327"/>
                </a:lnTo>
                <a:lnTo>
                  <a:pt x="807" y="1326"/>
                </a:lnTo>
                <a:lnTo>
                  <a:pt x="811" y="1323"/>
                </a:lnTo>
                <a:lnTo>
                  <a:pt x="812" y="1322"/>
                </a:lnTo>
                <a:lnTo>
                  <a:pt x="813" y="1321"/>
                </a:lnTo>
                <a:lnTo>
                  <a:pt x="817" y="1318"/>
                </a:lnTo>
                <a:lnTo>
                  <a:pt x="821" y="1315"/>
                </a:lnTo>
                <a:lnTo>
                  <a:pt x="822" y="1313"/>
                </a:lnTo>
                <a:lnTo>
                  <a:pt x="824" y="1311"/>
                </a:lnTo>
                <a:lnTo>
                  <a:pt x="826" y="1310"/>
                </a:lnTo>
                <a:lnTo>
                  <a:pt x="827" y="1307"/>
                </a:lnTo>
                <a:lnTo>
                  <a:pt x="827" y="1306"/>
                </a:lnTo>
                <a:lnTo>
                  <a:pt x="830" y="1300"/>
                </a:lnTo>
                <a:lnTo>
                  <a:pt x="833" y="1293"/>
                </a:lnTo>
                <a:lnTo>
                  <a:pt x="834" y="1287"/>
                </a:lnTo>
                <a:lnTo>
                  <a:pt x="834" y="1280"/>
                </a:lnTo>
                <a:lnTo>
                  <a:pt x="835" y="1266"/>
                </a:lnTo>
                <a:lnTo>
                  <a:pt x="835" y="1217"/>
                </a:lnTo>
                <a:close/>
                <a:moveTo>
                  <a:pt x="1172" y="1208"/>
                </a:moveTo>
                <a:lnTo>
                  <a:pt x="1177" y="1208"/>
                </a:lnTo>
                <a:lnTo>
                  <a:pt x="1181" y="1207"/>
                </a:lnTo>
                <a:lnTo>
                  <a:pt x="1187" y="1205"/>
                </a:lnTo>
                <a:lnTo>
                  <a:pt x="1192" y="1205"/>
                </a:lnTo>
                <a:lnTo>
                  <a:pt x="1201" y="1202"/>
                </a:lnTo>
                <a:lnTo>
                  <a:pt x="1206" y="1201"/>
                </a:lnTo>
                <a:lnTo>
                  <a:pt x="1211" y="1200"/>
                </a:lnTo>
                <a:lnTo>
                  <a:pt x="1214" y="1200"/>
                </a:lnTo>
                <a:lnTo>
                  <a:pt x="1216" y="1199"/>
                </a:lnTo>
                <a:lnTo>
                  <a:pt x="1218" y="1199"/>
                </a:lnTo>
                <a:lnTo>
                  <a:pt x="1221" y="1197"/>
                </a:lnTo>
                <a:lnTo>
                  <a:pt x="1227" y="1196"/>
                </a:lnTo>
                <a:lnTo>
                  <a:pt x="1234" y="1194"/>
                </a:lnTo>
                <a:lnTo>
                  <a:pt x="1249" y="1190"/>
                </a:lnTo>
                <a:lnTo>
                  <a:pt x="1256" y="1189"/>
                </a:lnTo>
                <a:lnTo>
                  <a:pt x="1274" y="1184"/>
                </a:lnTo>
                <a:lnTo>
                  <a:pt x="1281" y="1183"/>
                </a:lnTo>
                <a:lnTo>
                  <a:pt x="1296" y="1178"/>
                </a:lnTo>
                <a:lnTo>
                  <a:pt x="1297" y="1177"/>
                </a:lnTo>
                <a:lnTo>
                  <a:pt x="1298" y="1167"/>
                </a:lnTo>
                <a:lnTo>
                  <a:pt x="1298" y="1161"/>
                </a:lnTo>
                <a:lnTo>
                  <a:pt x="1295" y="1149"/>
                </a:lnTo>
                <a:lnTo>
                  <a:pt x="1293" y="1146"/>
                </a:lnTo>
                <a:lnTo>
                  <a:pt x="1292" y="1144"/>
                </a:lnTo>
                <a:lnTo>
                  <a:pt x="1292" y="1143"/>
                </a:lnTo>
                <a:lnTo>
                  <a:pt x="1291" y="1140"/>
                </a:lnTo>
                <a:lnTo>
                  <a:pt x="1288" y="1138"/>
                </a:lnTo>
                <a:lnTo>
                  <a:pt x="1288" y="1135"/>
                </a:lnTo>
                <a:lnTo>
                  <a:pt x="1287" y="1134"/>
                </a:lnTo>
                <a:lnTo>
                  <a:pt x="1286" y="1132"/>
                </a:lnTo>
                <a:lnTo>
                  <a:pt x="1285" y="1130"/>
                </a:lnTo>
                <a:lnTo>
                  <a:pt x="1284" y="1129"/>
                </a:lnTo>
                <a:lnTo>
                  <a:pt x="1280" y="1125"/>
                </a:lnTo>
                <a:lnTo>
                  <a:pt x="1274" y="1119"/>
                </a:lnTo>
                <a:lnTo>
                  <a:pt x="1273" y="1117"/>
                </a:lnTo>
                <a:lnTo>
                  <a:pt x="1270" y="1117"/>
                </a:lnTo>
                <a:lnTo>
                  <a:pt x="1269" y="1116"/>
                </a:lnTo>
                <a:lnTo>
                  <a:pt x="1267" y="1114"/>
                </a:lnTo>
                <a:lnTo>
                  <a:pt x="1262" y="1112"/>
                </a:lnTo>
                <a:lnTo>
                  <a:pt x="1259" y="1112"/>
                </a:lnTo>
                <a:lnTo>
                  <a:pt x="1258" y="1111"/>
                </a:lnTo>
                <a:lnTo>
                  <a:pt x="1257" y="1111"/>
                </a:lnTo>
                <a:lnTo>
                  <a:pt x="1255" y="1110"/>
                </a:lnTo>
                <a:lnTo>
                  <a:pt x="1251" y="1110"/>
                </a:lnTo>
                <a:lnTo>
                  <a:pt x="1246" y="1108"/>
                </a:lnTo>
                <a:lnTo>
                  <a:pt x="1238" y="1108"/>
                </a:lnTo>
                <a:lnTo>
                  <a:pt x="1233" y="1110"/>
                </a:lnTo>
                <a:lnTo>
                  <a:pt x="1230" y="1110"/>
                </a:lnTo>
                <a:lnTo>
                  <a:pt x="1229" y="1111"/>
                </a:lnTo>
                <a:lnTo>
                  <a:pt x="1224" y="1112"/>
                </a:lnTo>
                <a:lnTo>
                  <a:pt x="1222" y="1113"/>
                </a:lnTo>
                <a:lnTo>
                  <a:pt x="1218" y="1114"/>
                </a:lnTo>
                <a:lnTo>
                  <a:pt x="1215" y="1117"/>
                </a:lnTo>
                <a:lnTo>
                  <a:pt x="1212" y="1118"/>
                </a:lnTo>
                <a:lnTo>
                  <a:pt x="1210" y="1119"/>
                </a:lnTo>
                <a:lnTo>
                  <a:pt x="1209" y="1121"/>
                </a:lnTo>
                <a:lnTo>
                  <a:pt x="1206" y="1123"/>
                </a:lnTo>
                <a:lnTo>
                  <a:pt x="1203" y="1127"/>
                </a:lnTo>
                <a:lnTo>
                  <a:pt x="1198" y="1132"/>
                </a:lnTo>
                <a:lnTo>
                  <a:pt x="1195" y="1134"/>
                </a:lnTo>
                <a:lnTo>
                  <a:pt x="1193" y="1136"/>
                </a:lnTo>
                <a:lnTo>
                  <a:pt x="1192" y="1139"/>
                </a:lnTo>
                <a:lnTo>
                  <a:pt x="1191" y="1140"/>
                </a:lnTo>
                <a:lnTo>
                  <a:pt x="1189" y="1143"/>
                </a:lnTo>
                <a:lnTo>
                  <a:pt x="1186" y="1150"/>
                </a:lnTo>
                <a:lnTo>
                  <a:pt x="1182" y="1156"/>
                </a:lnTo>
                <a:lnTo>
                  <a:pt x="1180" y="1163"/>
                </a:lnTo>
                <a:lnTo>
                  <a:pt x="1177" y="1172"/>
                </a:lnTo>
                <a:lnTo>
                  <a:pt x="1176" y="1180"/>
                </a:lnTo>
                <a:lnTo>
                  <a:pt x="1174" y="1189"/>
                </a:lnTo>
                <a:lnTo>
                  <a:pt x="1174" y="1199"/>
                </a:lnTo>
                <a:lnTo>
                  <a:pt x="1172" y="1208"/>
                </a:lnTo>
                <a:close/>
                <a:moveTo>
                  <a:pt x="2587" y="1105"/>
                </a:moveTo>
                <a:lnTo>
                  <a:pt x="2585" y="1105"/>
                </a:lnTo>
                <a:lnTo>
                  <a:pt x="2583" y="1106"/>
                </a:lnTo>
                <a:lnTo>
                  <a:pt x="2578" y="1106"/>
                </a:lnTo>
                <a:lnTo>
                  <a:pt x="2566" y="1111"/>
                </a:lnTo>
                <a:lnTo>
                  <a:pt x="2562" y="1113"/>
                </a:lnTo>
                <a:lnTo>
                  <a:pt x="2560" y="1114"/>
                </a:lnTo>
                <a:lnTo>
                  <a:pt x="2559" y="1116"/>
                </a:lnTo>
                <a:lnTo>
                  <a:pt x="2556" y="1117"/>
                </a:lnTo>
                <a:lnTo>
                  <a:pt x="2553" y="1121"/>
                </a:lnTo>
                <a:lnTo>
                  <a:pt x="2548" y="1125"/>
                </a:lnTo>
                <a:lnTo>
                  <a:pt x="2544" y="1129"/>
                </a:lnTo>
                <a:lnTo>
                  <a:pt x="2541" y="1134"/>
                </a:lnTo>
                <a:lnTo>
                  <a:pt x="2535" y="1145"/>
                </a:lnTo>
                <a:lnTo>
                  <a:pt x="2530" y="1156"/>
                </a:lnTo>
                <a:lnTo>
                  <a:pt x="2530" y="1160"/>
                </a:lnTo>
                <a:lnTo>
                  <a:pt x="2529" y="1161"/>
                </a:lnTo>
                <a:lnTo>
                  <a:pt x="2529" y="1162"/>
                </a:lnTo>
                <a:lnTo>
                  <a:pt x="2527" y="1164"/>
                </a:lnTo>
                <a:lnTo>
                  <a:pt x="2527" y="1166"/>
                </a:lnTo>
                <a:lnTo>
                  <a:pt x="2526" y="1171"/>
                </a:lnTo>
                <a:lnTo>
                  <a:pt x="2525" y="1173"/>
                </a:lnTo>
                <a:lnTo>
                  <a:pt x="2525" y="1175"/>
                </a:lnTo>
                <a:lnTo>
                  <a:pt x="2524" y="1178"/>
                </a:lnTo>
                <a:lnTo>
                  <a:pt x="2524" y="1180"/>
                </a:lnTo>
                <a:lnTo>
                  <a:pt x="2523" y="1184"/>
                </a:lnTo>
                <a:lnTo>
                  <a:pt x="2523" y="1188"/>
                </a:lnTo>
                <a:lnTo>
                  <a:pt x="2521" y="1190"/>
                </a:lnTo>
                <a:lnTo>
                  <a:pt x="2521" y="1195"/>
                </a:lnTo>
                <a:lnTo>
                  <a:pt x="2520" y="1211"/>
                </a:lnTo>
                <a:lnTo>
                  <a:pt x="2520" y="1217"/>
                </a:lnTo>
                <a:lnTo>
                  <a:pt x="2519" y="1236"/>
                </a:lnTo>
                <a:lnTo>
                  <a:pt x="2520" y="1245"/>
                </a:lnTo>
                <a:lnTo>
                  <a:pt x="2520" y="1250"/>
                </a:lnTo>
                <a:lnTo>
                  <a:pt x="2525" y="1273"/>
                </a:lnTo>
                <a:lnTo>
                  <a:pt x="2526" y="1278"/>
                </a:lnTo>
                <a:lnTo>
                  <a:pt x="2526" y="1279"/>
                </a:lnTo>
                <a:lnTo>
                  <a:pt x="2527" y="1280"/>
                </a:lnTo>
                <a:lnTo>
                  <a:pt x="2527" y="1283"/>
                </a:lnTo>
                <a:lnTo>
                  <a:pt x="2529" y="1285"/>
                </a:lnTo>
                <a:lnTo>
                  <a:pt x="2530" y="1289"/>
                </a:lnTo>
                <a:lnTo>
                  <a:pt x="2531" y="1291"/>
                </a:lnTo>
                <a:lnTo>
                  <a:pt x="2533" y="1295"/>
                </a:lnTo>
                <a:lnTo>
                  <a:pt x="2535" y="1300"/>
                </a:lnTo>
                <a:lnTo>
                  <a:pt x="2537" y="1304"/>
                </a:lnTo>
                <a:lnTo>
                  <a:pt x="2538" y="1306"/>
                </a:lnTo>
                <a:lnTo>
                  <a:pt x="2539" y="1307"/>
                </a:lnTo>
                <a:lnTo>
                  <a:pt x="2541" y="1308"/>
                </a:lnTo>
                <a:lnTo>
                  <a:pt x="2543" y="1311"/>
                </a:lnTo>
                <a:lnTo>
                  <a:pt x="2546" y="1313"/>
                </a:lnTo>
                <a:lnTo>
                  <a:pt x="2549" y="1317"/>
                </a:lnTo>
                <a:lnTo>
                  <a:pt x="2553" y="1322"/>
                </a:lnTo>
                <a:lnTo>
                  <a:pt x="2561" y="1327"/>
                </a:lnTo>
                <a:lnTo>
                  <a:pt x="2565" y="1329"/>
                </a:lnTo>
                <a:lnTo>
                  <a:pt x="2570" y="1332"/>
                </a:lnTo>
                <a:lnTo>
                  <a:pt x="2578" y="1334"/>
                </a:lnTo>
                <a:lnTo>
                  <a:pt x="2581" y="1334"/>
                </a:lnTo>
                <a:lnTo>
                  <a:pt x="2588" y="1335"/>
                </a:lnTo>
                <a:lnTo>
                  <a:pt x="2591" y="1335"/>
                </a:lnTo>
                <a:lnTo>
                  <a:pt x="2601" y="1334"/>
                </a:lnTo>
                <a:lnTo>
                  <a:pt x="2604" y="1334"/>
                </a:lnTo>
                <a:lnTo>
                  <a:pt x="2605" y="1333"/>
                </a:lnTo>
                <a:lnTo>
                  <a:pt x="2607" y="1333"/>
                </a:lnTo>
                <a:lnTo>
                  <a:pt x="2608" y="1332"/>
                </a:lnTo>
                <a:lnTo>
                  <a:pt x="2614" y="1329"/>
                </a:lnTo>
                <a:lnTo>
                  <a:pt x="2618" y="1327"/>
                </a:lnTo>
                <a:lnTo>
                  <a:pt x="2619" y="1326"/>
                </a:lnTo>
                <a:lnTo>
                  <a:pt x="2622" y="1324"/>
                </a:lnTo>
                <a:lnTo>
                  <a:pt x="2623" y="1323"/>
                </a:lnTo>
                <a:lnTo>
                  <a:pt x="2625" y="1321"/>
                </a:lnTo>
                <a:lnTo>
                  <a:pt x="2630" y="1316"/>
                </a:lnTo>
                <a:lnTo>
                  <a:pt x="2633" y="1315"/>
                </a:lnTo>
                <a:lnTo>
                  <a:pt x="2635" y="1311"/>
                </a:lnTo>
                <a:lnTo>
                  <a:pt x="2636" y="1310"/>
                </a:lnTo>
                <a:lnTo>
                  <a:pt x="2636" y="1307"/>
                </a:lnTo>
                <a:lnTo>
                  <a:pt x="2637" y="1306"/>
                </a:lnTo>
                <a:lnTo>
                  <a:pt x="2640" y="1304"/>
                </a:lnTo>
                <a:lnTo>
                  <a:pt x="2641" y="1301"/>
                </a:lnTo>
                <a:lnTo>
                  <a:pt x="2642" y="1300"/>
                </a:lnTo>
                <a:lnTo>
                  <a:pt x="2643" y="1298"/>
                </a:lnTo>
                <a:lnTo>
                  <a:pt x="2645" y="1295"/>
                </a:lnTo>
                <a:lnTo>
                  <a:pt x="2646" y="1293"/>
                </a:lnTo>
                <a:lnTo>
                  <a:pt x="2647" y="1289"/>
                </a:lnTo>
                <a:lnTo>
                  <a:pt x="2648" y="1288"/>
                </a:lnTo>
                <a:lnTo>
                  <a:pt x="2649" y="1283"/>
                </a:lnTo>
                <a:lnTo>
                  <a:pt x="2656" y="1262"/>
                </a:lnTo>
                <a:lnTo>
                  <a:pt x="2657" y="1250"/>
                </a:lnTo>
                <a:lnTo>
                  <a:pt x="2658" y="1246"/>
                </a:lnTo>
                <a:lnTo>
                  <a:pt x="2658" y="1239"/>
                </a:lnTo>
                <a:lnTo>
                  <a:pt x="2659" y="1228"/>
                </a:lnTo>
                <a:lnTo>
                  <a:pt x="2659" y="1225"/>
                </a:lnTo>
                <a:lnTo>
                  <a:pt x="2659" y="1221"/>
                </a:lnTo>
                <a:lnTo>
                  <a:pt x="2659" y="1213"/>
                </a:lnTo>
                <a:lnTo>
                  <a:pt x="2659" y="1207"/>
                </a:lnTo>
                <a:lnTo>
                  <a:pt x="2659" y="1202"/>
                </a:lnTo>
                <a:lnTo>
                  <a:pt x="2658" y="1196"/>
                </a:lnTo>
                <a:lnTo>
                  <a:pt x="2657" y="1188"/>
                </a:lnTo>
                <a:lnTo>
                  <a:pt x="2653" y="1168"/>
                </a:lnTo>
                <a:lnTo>
                  <a:pt x="2652" y="1163"/>
                </a:lnTo>
                <a:lnTo>
                  <a:pt x="2651" y="1162"/>
                </a:lnTo>
                <a:lnTo>
                  <a:pt x="2651" y="1161"/>
                </a:lnTo>
                <a:lnTo>
                  <a:pt x="2651" y="1158"/>
                </a:lnTo>
                <a:lnTo>
                  <a:pt x="2649" y="1157"/>
                </a:lnTo>
                <a:lnTo>
                  <a:pt x="2648" y="1152"/>
                </a:lnTo>
                <a:lnTo>
                  <a:pt x="2647" y="1150"/>
                </a:lnTo>
                <a:lnTo>
                  <a:pt x="2646" y="1147"/>
                </a:lnTo>
                <a:lnTo>
                  <a:pt x="2645" y="1145"/>
                </a:lnTo>
                <a:lnTo>
                  <a:pt x="2643" y="1143"/>
                </a:lnTo>
                <a:lnTo>
                  <a:pt x="2641" y="1139"/>
                </a:lnTo>
                <a:lnTo>
                  <a:pt x="2640" y="1135"/>
                </a:lnTo>
                <a:lnTo>
                  <a:pt x="2639" y="1134"/>
                </a:lnTo>
                <a:lnTo>
                  <a:pt x="2637" y="1132"/>
                </a:lnTo>
                <a:lnTo>
                  <a:pt x="2636" y="1130"/>
                </a:lnTo>
                <a:lnTo>
                  <a:pt x="2635" y="1129"/>
                </a:lnTo>
                <a:lnTo>
                  <a:pt x="2630" y="1124"/>
                </a:lnTo>
                <a:lnTo>
                  <a:pt x="2627" y="1119"/>
                </a:lnTo>
                <a:lnTo>
                  <a:pt x="2622" y="1116"/>
                </a:lnTo>
                <a:lnTo>
                  <a:pt x="2616" y="1112"/>
                </a:lnTo>
                <a:lnTo>
                  <a:pt x="2610" y="1108"/>
                </a:lnTo>
                <a:lnTo>
                  <a:pt x="2604" y="1106"/>
                </a:lnTo>
                <a:lnTo>
                  <a:pt x="2595" y="1105"/>
                </a:lnTo>
                <a:lnTo>
                  <a:pt x="2591" y="1105"/>
                </a:lnTo>
                <a:lnTo>
                  <a:pt x="2587" y="1105"/>
                </a:lnTo>
                <a:close/>
                <a:moveTo>
                  <a:pt x="1495" y="1105"/>
                </a:moveTo>
                <a:lnTo>
                  <a:pt x="1490" y="1105"/>
                </a:lnTo>
                <a:lnTo>
                  <a:pt x="1479" y="1110"/>
                </a:lnTo>
                <a:lnTo>
                  <a:pt x="1477" y="1111"/>
                </a:lnTo>
                <a:lnTo>
                  <a:pt x="1476" y="1113"/>
                </a:lnTo>
                <a:lnTo>
                  <a:pt x="1473" y="1116"/>
                </a:lnTo>
                <a:lnTo>
                  <a:pt x="1470" y="1118"/>
                </a:lnTo>
                <a:lnTo>
                  <a:pt x="1469" y="1119"/>
                </a:lnTo>
                <a:lnTo>
                  <a:pt x="1466" y="1122"/>
                </a:lnTo>
                <a:lnTo>
                  <a:pt x="1464" y="1124"/>
                </a:lnTo>
                <a:lnTo>
                  <a:pt x="1463" y="1125"/>
                </a:lnTo>
                <a:lnTo>
                  <a:pt x="1461" y="1129"/>
                </a:lnTo>
                <a:lnTo>
                  <a:pt x="1460" y="1134"/>
                </a:lnTo>
                <a:lnTo>
                  <a:pt x="1459" y="1135"/>
                </a:lnTo>
                <a:lnTo>
                  <a:pt x="1456" y="1143"/>
                </a:lnTo>
                <a:lnTo>
                  <a:pt x="1455" y="1147"/>
                </a:lnTo>
                <a:lnTo>
                  <a:pt x="1455" y="1152"/>
                </a:lnTo>
                <a:lnTo>
                  <a:pt x="1454" y="1163"/>
                </a:lnTo>
                <a:lnTo>
                  <a:pt x="1454" y="1169"/>
                </a:lnTo>
                <a:lnTo>
                  <a:pt x="1454" y="1173"/>
                </a:lnTo>
                <a:lnTo>
                  <a:pt x="1454" y="1175"/>
                </a:lnTo>
                <a:lnTo>
                  <a:pt x="1454" y="1180"/>
                </a:lnTo>
                <a:lnTo>
                  <a:pt x="1455" y="1185"/>
                </a:lnTo>
                <a:lnTo>
                  <a:pt x="1455" y="1188"/>
                </a:lnTo>
                <a:lnTo>
                  <a:pt x="1456" y="1191"/>
                </a:lnTo>
                <a:lnTo>
                  <a:pt x="1458" y="1196"/>
                </a:lnTo>
                <a:lnTo>
                  <a:pt x="1459" y="1201"/>
                </a:lnTo>
                <a:lnTo>
                  <a:pt x="1459" y="1202"/>
                </a:lnTo>
                <a:lnTo>
                  <a:pt x="1460" y="1205"/>
                </a:lnTo>
                <a:lnTo>
                  <a:pt x="1460" y="1206"/>
                </a:lnTo>
                <a:lnTo>
                  <a:pt x="1461" y="1210"/>
                </a:lnTo>
                <a:lnTo>
                  <a:pt x="1463" y="1212"/>
                </a:lnTo>
                <a:lnTo>
                  <a:pt x="1464" y="1215"/>
                </a:lnTo>
                <a:lnTo>
                  <a:pt x="1464" y="1217"/>
                </a:lnTo>
                <a:lnTo>
                  <a:pt x="1465" y="1219"/>
                </a:lnTo>
                <a:lnTo>
                  <a:pt x="1466" y="1221"/>
                </a:lnTo>
                <a:lnTo>
                  <a:pt x="1469" y="1225"/>
                </a:lnTo>
                <a:lnTo>
                  <a:pt x="1470" y="1227"/>
                </a:lnTo>
                <a:lnTo>
                  <a:pt x="1471" y="1229"/>
                </a:lnTo>
                <a:lnTo>
                  <a:pt x="1472" y="1230"/>
                </a:lnTo>
                <a:lnTo>
                  <a:pt x="1475" y="1232"/>
                </a:lnTo>
                <a:lnTo>
                  <a:pt x="1477" y="1235"/>
                </a:lnTo>
                <a:lnTo>
                  <a:pt x="1478" y="1236"/>
                </a:lnTo>
                <a:lnTo>
                  <a:pt x="1479" y="1239"/>
                </a:lnTo>
                <a:lnTo>
                  <a:pt x="1483" y="1243"/>
                </a:lnTo>
                <a:lnTo>
                  <a:pt x="1485" y="1244"/>
                </a:lnTo>
                <a:lnTo>
                  <a:pt x="1487" y="1245"/>
                </a:lnTo>
                <a:lnTo>
                  <a:pt x="1489" y="1246"/>
                </a:lnTo>
                <a:lnTo>
                  <a:pt x="1490" y="1246"/>
                </a:lnTo>
                <a:lnTo>
                  <a:pt x="1493" y="1247"/>
                </a:lnTo>
                <a:lnTo>
                  <a:pt x="1495" y="1249"/>
                </a:lnTo>
                <a:lnTo>
                  <a:pt x="1498" y="1249"/>
                </a:lnTo>
                <a:lnTo>
                  <a:pt x="1500" y="1249"/>
                </a:lnTo>
                <a:lnTo>
                  <a:pt x="1505" y="1250"/>
                </a:lnTo>
                <a:lnTo>
                  <a:pt x="1507" y="1250"/>
                </a:lnTo>
                <a:lnTo>
                  <a:pt x="1510" y="1250"/>
                </a:lnTo>
                <a:lnTo>
                  <a:pt x="1517" y="1249"/>
                </a:lnTo>
                <a:lnTo>
                  <a:pt x="1519" y="1249"/>
                </a:lnTo>
                <a:lnTo>
                  <a:pt x="1521" y="1249"/>
                </a:lnTo>
                <a:lnTo>
                  <a:pt x="1522" y="1247"/>
                </a:lnTo>
                <a:lnTo>
                  <a:pt x="1524" y="1246"/>
                </a:lnTo>
                <a:lnTo>
                  <a:pt x="1527" y="1245"/>
                </a:lnTo>
                <a:lnTo>
                  <a:pt x="1528" y="1244"/>
                </a:lnTo>
                <a:lnTo>
                  <a:pt x="1530" y="1241"/>
                </a:lnTo>
                <a:lnTo>
                  <a:pt x="1534" y="1239"/>
                </a:lnTo>
                <a:lnTo>
                  <a:pt x="1537" y="1235"/>
                </a:lnTo>
                <a:lnTo>
                  <a:pt x="1539" y="1234"/>
                </a:lnTo>
                <a:lnTo>
                  <a:pt x="1540" y="1232"/>
                </a:lnTo>
                <a:lnTo>
                  <a:pt x="1541" y="1230"/>
                </a:lnTo>
                <a:lnTo>
                  <a:pt x="1542" y="1227"/>
                </a:lnTo>
                <a:lnTo>
                  <a:pt x="1545" y="1222"/>
                </a:lnTo>
                <a:lnTo>
                  <a:pt x="1546" y="1219"/>
                </a:lnTo>
                <a:lnTo>
                  <a:pt x="1547" y="1215"/>
                </a:lnTo>
                <a:lnTo>
                  <a:pt x="1548" y="1213"/>
                </a:lnTo>
                <a:lnTo>
                  <a:pt x="1548" y="1207"/>
                </a:lnTo>
                <a:lnTo>
                  <a:pt x="1550" y="1201"/>
                </a:lnTo>
                <a:lnTo>
                  <a:pt x="1551" y="1194"/>
                </a:lnTo>
                <a:lnTo>
                  <a:pt x="1551" y="1185"/>
                </a:lnTo>
                <a:lnTo>
                  <a:pt x="1551" y="1182"/>
                </a:lnTo>
                <a:lnTo>
                  <a:pt x="1550" y="1178"/>
                </a:lnTo>
                <a:lnTo>
                  <a:pt x="1550" y="1172"/>
                </a:lnTo>
                <a:lnTo>
                  <a:pt x="1550" y="1167"/>
                </a:lnTo>
                <a:lnTo>
                  <a:pt x="1548" y="1163"/>
                </a:lnTo>
                <a:lnTo>
                  <a:pt x="1548" y="1161"/>
                </a:lnTo>
                <a:lnTo>
                  <a:pt x="1547" y="1155"/>
                </a:lnTo>
                <a:lnTo>
                  <a:pt x="1547" y="1152"/>
                </a:lnTo>
                <a:lnTo>
                  <a:pt x="1546" y="1151"/>
                </a:lnTo>
                <a:lnTo>
                  <a:pt x="1546" y="1149"/>
                </a:lnTo>
                <a:lnTo>
                  <a:pt x="1545" y="1147"/>
                </a:lnTo>
                <a:lnTo>
                  <a:pt x="1545" y="1146"/>
                </a:lnTo>
                <a:lnTo>
                  <a:pt x="1544" y="1143"/>
                </a:lnTo>
                <a:lnTo>
                  <a:pt x="1542" y="1140"/>
                </a:lnTo>
                <a:lnTo>
                  <a:pt x="1541" y="1138"/>
                </a:lnTo>
                <a:lnTo>
                  <a:pt x="1540" y="1135"/>
                </a:lnTo>
                <a:lnTo>
                  <a:pt x="1539" y="1134"/>
                </a:lnTo>
                <a:lnTo>
                  <a:pt x="1537" y="1130"/>
                </a:lnTo>
                <a:lnTo>
                  <a:pt x="1536" y="1129"/>
                </a:lnTo>
                <a:lnTo>
                  <a:pt x="1535" y="1127"/>
                </a:lnTo>
                <a:lnTo>
                  <a:pt x="1534" y="1125"/>
                </a:lnTo>
                <a:lnTo>
                  <a:pt x="1533" y="1124"/>
                </a:lnTo>
                <a:lnTo>
                  <a:pt x="1529" y="1121"/>
                </a:lnTo>
                <a:lnTo>
                  <a:pt x="1525" y="1117"/>
                </a:lnTo>
                <a:lnTo>
                  <a:pt x="1522" y="1113"/>
                </a:lnTo>
                <a:lnTo>
                  <a:pt x="1517" y="1111"/>
                </a:lnTo>
                <a:lnTo>
                  <a:pt x="1512" y="1108"/>
                </a:lnTo>
                <a:lnTo>
                  <a:pt x="1507" y="1106"/>
                </a:lnTo>
                <a:lnTo>
                  <a:pt x="1501" y="1105"/>
                </a:lnTo>
                <a:lnTo>
                  <a:pt x="1495" y="1105"/>
                </a:lnTo>
                <a:close/>
                <a:moveTo>
                  <a:pt x="1773" y="1477"/>
                </a:moveTo>
                <a:lnTo>
                  <a:pt x="1724" y="1477"/>
                </a:lnTo>
                <a:lnTo>
                  <a:pt x="1719" y="1477"/>
                </a:lnTo>
                <a:lnTo>
                  <a:pt x="1713" y="1477"/>
                </a:lnTo>
                <a:lnTo>
                  <a:pt x="1710" y="1476"/>
                </a:lnTo>
                <a:lnTo>
                  <a:pt x="1709" y="1474"/>
                </a:lnTo>
                <a:lnTo>
                  <a:pt x="1707" y="1473"/>
                </a:lnTo>
                <a:lnTo>
                  <a:pt x="1707" y="1471"/>
                </a:lnTo>
                <a:lnTo>
                  <a:pt x="1705" y="1467"/>
                </a:lnTo>
                <a:lnTo>
                  <a:pt x="1705" y="1463"/>
                </a:lnTo>
                <a:lnTo>
                  <a:pt x="1707" y="1459"/>
                </a:lnTo>
                <a:lnTo>
                  <a:pt x="1709" y="1456"/>
                </a:lnTo>
                <a:lnTo>
                  <a:pt x="1713" y="1455"/>
                </a:lnTo>
                <a:lnTo>
                  <a:pt x="1715" y="1454"/>
                </a:lnTo>
                <a:lnTo>
                  <a:pt x="1732" y="1450"/>
                </a:lnTo>
                <a:lnTo>
                  <a:pt x="1737" y="1449"/>
                </a:lnTo>
                <a:lnTo>
                  <a:pt x="1741" y="1446"/>
                </a:lnTo>
                <a:lnTo>
                  <a:pt x="1743" y="1444"/>
                </a:lnTo>
                <a:lnTo>
                  <a:pt x="1745" y="1443"/>
                </a:lnTo>
                <a:lnTo>
                  <a:pt x="1747" y="1440"/>
                </a:lnTo>
                <a:lnTo>
                  <a:pt x="1748" y="1439"/>
                </a:lnTo>
                <a:lnTo>
                  <a:pt x="1749" y="1437"/>
                </a:lnTo>
                <a:lnTo>
                  <a:pt x="1750" y="1433"/>
                </a:lnTo>
                <a:lnTo>
                  <a:pt x="1750" y="1431"/>
                </a:lnTo>
                <a:lnTo>
                  <a:pt x="1751" y="1429"/>
                </a:lnTo>
                <a:lnTo>
                  <a:pt x="1751" y="1427"/>
                </a:lnTo>
                <a:lnTo>
                  <a:pt x="1751" y="1426"/>
                </a:lnTo>
                <a:lnTo>
                  <a:pt x="1753" y="1424"/>
                </a:lnTo>
                <a:lnTo>
                  <a:pt x="1754" y="1421"/>
                </a:lnTo>
                <a:lnTo>
                  <a:pt x="1766" y="1388"/>
                </a:lnTo>
                <a:lnTo>
                  <a:pt x="1766" y="1384"/>
                </a:lnTo>
                <a:lnTo>
                  <a:pt x="1766" y="1383"/>
                </a:lnTo>
                <a:lnTo>
                  <a:pt x="1767" y="1380"/>
                </a:lnTo>
                <a:lnTo>
                  <a:pt x="1767" y="1379"/>
                </a:lnTo>
                <a:lnTo>
                  <a:pt x="1768" y="1378"/>
                </a:lnTo>
                <a:lnTo>
                  <a:pt x="1768" y="1376"/>
                </a:lnTo>
                <a:lnTo>
                  <a:pt x="1770" y="1374"/>
                </a:lnTo>
                <a:lnTo>
                  <a:pt x="1771" y="1370"/>
                </a:lnTo>
                <a:lnTo>
                  <a:pt x="1772" y="1367"/>
                </a:lnTo>
                <a:lnTo>
                  <a:pt x="1772" y="1366"/>
                </a:lnTo>
                <a:lnTo>
                  <a:pt x="1773" y="1365"/>
                </a:lnTo>
                <a:lnTo>
                  <a:pt x="1773" y="1362"/>
                </a:lnTo>
                <a:lnTo>
                  <a:pt x="1774" y="1361"/>
                </a:lnTo>
                <a:lnTo>
                  <a:pt x="1776" y="1357"/>
                </a:lnTo>
                <a:lnTo>
                  <a:pt x="1776" y="1355"/>
                </a:lnTo>
                <a:lnTo>
                  <a:pt x="1777" y="1354"/>
                </a:lnTo>
                <a:lnTo>
                  <a:pt x="1777" y="1351"/>
                </a:lnTo>
                <a:lnTo>
                  <a:pt x="1778" y="1350"/>
                </a:lnTo>
                <a:lnTo>
                  <a:pt x="1777" y="1344"/>
                </a:lnTo>
                <a:lnTo>
                  <a:pt x="1776" y="1343"/>
                </a:lnTo>
                <a:lnTo>
                  <a:pt x="1774" y="1339"/>
                </a:lnTo>
                <a:lnTo>
                  <a:pt x="1773" y="1335"/>
                </a:lnTo>
                <a:lnTo>
                  <a:pt x="1772" y="1332"/>
                </a:lnTo>
                <a:lnTo>
                  <a:pt x="1772" y="1330"/>
                </a:lnTo>
                <a:lnTo>
                  <a:pt x="1771" y="1328"/>
                </a:lnTo>
                <a:lnTo>
                  <a:pt x="1771" y="1327"/>
                </a:lnTo>
                <a:lnTo>
                  <a:pt x="1770" y="1324"/>
                </a:lnTo>
                <a:lnTo>
                  <a:pt x="1770" y="1323"/>
                </a:lnTo>
                <a:lnTo>
                  <a:pt x="1768" y="1319"/>
                </a:lnTo>
                <a:lnTo>
                  <a:pt x="1767" y="1318"/>
                </a:lnTo>
                <a:lnTo>
                  <a:pt x="1767" y="1316"/>
                </a:lnTo>
                <a:lnTo>
                  <a:pt x="1766" y="1315"/>
                </a:lnTo>
                <a:lnTo>
                  <a:pt x="1766" y="1312"/>
                </a:lnTo>
                <a:lnTo>
                  <a:pt x="1766" y="1311"/>
                </a:lnTo>
                <a:lnTo>
                  <a:pt x="1765" y="1308"/>
                </a:lnTo>
                <a:lnTo>
                  <a:pt x="1765" y="1307"/>
                </a:lnTo>
                <a:lnTo>
                  <a:pt x="1763" y="1305"/>
                </a:lnTo>
                <a:lnTo>
                  <a:pt x="1763" y="1304"/>
                </a:lnTo>
                <a:lnTo>
                  <a:pt x="1762" y="1301"/>
                </a:lnTo>
                <a:lnTo>
                  <a:pt x="1756" y="1285"/>
                </a:lnTo>
                <a:lnTo>
                  <a:pt x="1751" y="1268"/>
                </a:lnTo>
                <a:lnTo>
                  <a:pt x="1750" y="1263"/>
                </a:lnTo>
                <a:lnTo>
                  <a:pt x="1749" y="1261"/>
                </a:lnTo>
                <a:lnTo>
                  <a:pt x="1749" y="1260"/>
                </a:lnTo>
                <a:lnTo>
                  <a:pt x="1748" y="1257"/>
                </a:lnTo>
                <a:lnTo>
                  <a:pt x="1748" y="1256"/>
                </a:lnTo>
                <a:lnTo>
                  <a:pt x="1747" y="1254"/>
                </a:lnTo>
                <a:lnTo>
                  <a:pt x="1745" y="1250"/>
                </a:lnTo>
                <a:lnTo>
                  <a:pt x="1744" y="1247"/>
                </a:lnTo>
                <a:lnTo>
                  <a:pt x="1743" y="1244"/>
                </a:lnTo>
                <a:lnTo>
                  <a:pt x="1737" y="1225"/>
                </a:lnTo>
                <a:lnTo>
                  <a:pt x="1736" y="1221"/>
                </a:lnTo>
                <a:lnTo>
                  <a:pt x="1731" y="1207"/>
                </a:lnTo>
                <a:lnTo>
                  <a:pt x="1727" y="1194"/>
                </a:lnTo>
                <a:lnTo>
                  <a:pt x="1722" y="1180"/>
                </a:lnTo>
                <a:lnTo>
                  <a:pt x="1718" y="1168"/>
                </a:lnTo>
                <a:lnTo>
                  <a:pt x="1718" y="1166"/>
                </a:lnTo>
                <a:lnTo>
                  <a:pt x="1718" y="1164"/>
                </a:lnTo>
                <a:lnTo>
                  <a:pt x="1716" y="1162"/>
                </a:lnTo>
                <a:lnTo>
                  <a:pt x="1716" y="1161"/>
                </a:lnTo>
                <a:lnTo>
                  <a:pt x="1715" y="1160"/>
                </a:lnTo>
                <a:lnTo>
                  <a:pt x="1715" y="1157"/>
                </a:lnTo>
                <a:lnTo>
                  <a:pt x="1714" y="1153"/>
                </a:lnTo>
                <a:lnTo>
                  <a:pt x="1713" y="1152"/>
                </a:lnTo>
                <a:lnTo>
                  <a:pt x="1713" y="1150"/>
                </a:lnTo>
                <a:lnTo>
                  <a:pt x="1712" y="1149"/>
                </a:lnTo>
                <a:lnTo>
                  <a:pt x="1712" y="1146"/>
                </a:lnTo>
                <a:lnTo>
                  <a:pt x="1704" y="1125"/>
                </a:lnTo>
                <a:lnTo>
                  <a:pt x="1704" y="1124"/>
                </a:lnTo>
                <a:lnTo>
                  <a:pt x="1703" y="1122"/>
                </a:lnTo>
                <a:lnTo>
                  <a:pt x="1703" y="1121"/>
                </a:lnTo>
                <a:lnTo>
                  <a:pt x="1702" y="1118"/>
                </a:lnTo>
                <a:lnTo>
                  <a:pt x="1701" y="1116"/>
                </a:lnTo>
                <a:lnTo>
                  <a:pt x="1698" y="1113"/>
                </a:lnTo>
                <a:lnTo>
                  <a:pt x="1697" y="1111"/>
                </a:lnTo>
                <a:lnTo>
                  <a:pt x="1695" y="1110"/>
                </a:lnTo>
                <a:lnTo>
                  <a:pt x="1687" y="1107"/>
                </a:lnTo>
                <a:lnTo>
                  <a:pt x="1684" y="1106"/>
                </a:lnTo>
                <a:lnTo>
                  <a:pt x="1676" y="1103"/>
                </a:lnTo>
                <a:lnTo>
                  <a:pt x="1670" y="1101"/>
                </a:lnTo>
                <a:lnTo>
                  <a:pt x="1667" y="1099"/>
                </a:lnTo>
                <a:lnTo>
                  <a:pt x="1664" y="1097"/>
                </a:lnTo>
                <a:lnTo>
                  <a:pt x="1662" y="1095"/>
                </a:lnTo>
                <a:lnTo>
                  <a:pt x="1661" y="1092"/>
                </a:lnTo>
                <a:lnTo>
                  <a:pt x="1660" y="1089"/>
                </a:lnTo>
                <a:lnTo>
                  <a:pt x="1660" y="1084"/>
                </a:lnTo>
                <a:lnTo>
                  <a:pt x="1661" y="1083"/>
                </a:lnTo>
                <a:lnTo>
                  <a:pt x="1661" y="1081"/>
                </a:lnTo>
                <a:lnTo>
                  <a:pt x="1664" y="1079"/>
                </a:lnTo>
                <a:lnTo>
                  <a:pt x="1667" y="1078"/>
                </a:lnTo>
                <a:lnTo>
                  <a:pt x="1672" y="1077"/>
                </a:lnTo>
                <a:lnTo>
                  <a:pt x="1702" y="1075"/>
                </a:lnTo>
                <a:lnTo>
                  <a:pt x="1767" y="1075"/>
                </a:lnTo>
                <a:lnTo>
                  <a:pt x="1771" y="1077"/>
                </a:lnTo>
                <a:lnTo>
                  <a:pt x="1773" y="1078"/>
                </a:lnTo>
                <a:lnTo>
                  <a:pt x="1776" y="1078"/>
                </a:lnTo>
                <a:lnTo>
                  <a:pt x="1778" y="1081"/>
                </a:lnTo>
                <a:lnTo>
                  <a:pt x="1779" y="1083"/>
                </a:lnTo>
                <a:lnTo>
                  <a:pt x="1780" y="1090"/>
                </a:lnTo>
                <a:lnTo>
                  <a:pt x="1779" y="1091"/>
                </a:lnTo>
                <a:lnTo>
                  <a:pt x="1779" y="1092"/>
                </a:lnTo>
                <a:lnTo>
                  <a:pt x="1774" y="1097"/>
                </a:lnTo>
                <a:lnTo>
                  <a:pt x="1772" y="1097"/>
                </a:lnTo>
                <a:lnTo>
                  <a:pt x="1766" y="1101"/>
                </a:lnTo>
                <a:lnTo>
                  <a:pt x="1765" y="1102"/>
                </a:lnTo>
                <a:lnTo>
                  <a:pt x="1762" y="1102"/>
                </a:lnTo>
                <a:lnTo>
                  <a:pt x="1759" y="1103"/>
                </a:lnTo>
                <a:lnTo>
                  <a:pt x="1756" y="1105"/>
                </a:lnTo>
                <a:lnTo>
                  <a:pt x="1754" y="1106"/>
                </a:lnTo>
                <a:lnTo>
                  <a:pt x="1751" y="1107"/>
                </a:lnTo>
                <a:lnTo>
                  <a:pt x="1743" y="1111"/>
                </a:lnTo>
                <a:lnTo>
                  <a:pt x="1743" y="1113"/>
                </a:lnTo>
                <a:lnTo>
                  <a:pt x="1745" y="1119"/>
                </a:lnTo>
                <a:lnTo>
                  <a:pt x="1745" y="1121"/>
                </a:lnTo>
                <a:lnTo>
                  <a:pt x="1747" y="1123"/>
                </a:lnTo>
                <a:lnTo>
                  <a:pt x="1747" y="1125"/>
                </a:lnTo>
                <a:lnTo>
                  <a:pt x="1748" y="1128"/>
                </a:lnTo>
                <a:lnTo>
                  <a:pt x="1749" y="1132"/>
                </a:lnTo>
                <a:lnTo>
                  <a:pt x="1749" y="1133"/>
                </a:lnTo>
                <a:lnTo>
                  <a:pt x="1750" y="1134"/>
                </a:lnTo>
                <a:lnTo>
                  <a:pt x="1750" y="1136"/>
                </a:lnTo>
                <a:lnTo>
                  <a:pt x="1751" y="1138"/>
                </a:lnTo>
                <a:lnTo>
                  <a:pt x="1751" y="1140"/>
                </a:lnTo>
                <a:lnTo>
                  <a:pt x="1754" y="1147"/>
                </a:lnTo>
                <a:lnTo>
                  <a:pt x="1755" y="1151"/>
                </a:lnTo>
                <a:lnTo>
                  <a:pt x="1756" y="1155"/>
                </a:lnTo>
                <a:lnTo>
                  <a:pt x="1767" y="1189"/>
                </a:lnTo>
                <a:lnTo>
                  <a:pt x="1772" y="1206"/>
                </a:lnTo>
                <a:lnTo>
                  <a:pt x="1778" y="1222"/>
                </a:lnTo>
                <a:lnTo>
                  <a:pt x="1779" y="1227"/>
                </a:lnTo>
                <a:lnTo>
                  <a:pt x="1782" y="1234"/>
                </a:lnTo>
                <a:lnTo>
                  <a:pt x="1784" y="1243"/>
                </a:lnTo>
                <a:lnTo>
                  <a:pt x="1786" y="1251"/>
                </a:lnTo>
                <a:lnTo>
                  <a:pt x="1790" y="1260"/>
                </a:lnTo>
                <a:lnTo>
                  <a:pt x="1791" y="1265"/>
                </a:lnTo>
                <a:lnTo>
                  <a:pt x="1791" y="1267"/>
                </a:lnTo>
                <a:lnTo>
                  <a:pt x="1793" y="1268"/>
                </a:lnTo>
                <a:lnTo>
                  <a:pt x="1793" y="1271"/>
                </a:lnTo>
                <a:lnTo>
                  <a:pt x="1794" y="1272"/>
                </a:lnTo>
                <a:lnTo>
                  <a:pt x="1794" y="1274"/>
                </a:lnTo>
                <a:lnTo>
                  <a:pt x="1795" y="1278"/>
                </a:lnTo>
                <a:lnTo>
                  <a:pt x="1796" y="1285"/>
                </a:lnTo>
                <a:lnTo>
                  <a:pt x="1797" y="1288"/>
                </a:lnTo>
                <a:lnTo>
                  <a:pt x="1799" y="1296"/>
                </a:lnTo>
                <a:lnTo>
                  <a:pt x="1801" y="1289"/>
                </a:lnTo>
                <a:lnTo>
                  <a:pt x="1802" y="1283"/>
                </a:lnTo>
                <a:lnTo>
                  <a:pt x="1803" y="1278"/>
                </a:lnTo>
                <a:lnTo>
                  <a:pt x="1803" y="1277"/>
                </a:lnTo>
                <a:lnTo>
                  <a:pt x="1805" y="1274"/>
                </a:lnTo>
                <a:lnTo>
                  <a:pt x="1805" y="1273"/>
                </a:lnTo>
                <a:lnTo>
                  <a:pt x="1806" y="1271"/>
                </a:lnTo>
                <a:lnTo>
                  <a:pt x="1806" y="1269"/>
                </a:lnTo>
                <a:lnTo>
                  <a:pt x="1807" y="1267"/>
                </a:lnTo>
                <a:lnTo>
                  <a:pt x="1807" y="1265"/>
                </a:lnTo>
                <a:lnTo>
                  <a:pt x="1808" y="1263"/>
                </a:lnTo>
                <a:lnTo>
                  <a:pt x="1808" y="1262"/>
                </a:lnTo>
                <a:lnTo>
                  <a:pt x="1809" y="1260"/>
                </a:lnTo>
                <a:lnTo>
                  <a:pt x="1809" y="1258"/>
                </a:lnTo>
                <a:lnTo>
                  <a:pt x="1809" y="1256"/>
                </a:lnTo>
                <a:lnTo>
                  <a:pt x="1811" y="1254"/>
                </a:lnTo>
                <a:lnTo>
                  <a:pt x="1811" y="1252"/>
                </a:lnTo>
                <a:lnTo>
                  <a:pt x="1812" y="1250"/>
                </a:lnTo>
                <a:lnTo>
                  <a:pt x="1812" y="1249"/>
                </a:lnTo>
                <a:lnTo>
                  <a:pt x="1813" y="1246"/>
                </a:lnTo>
                <a:lnTo>
                  <a:pt x="1813" y="1245"/>
                </a:lnTo>
                <a:lnTo>
                  <a:pt x="1814" y="1243"/>
                </a:lnTo>
                <a:lnTo>
                  <a:pt x="1814" y="1241"/>
                </a:lnTo>
                <a:lnTo>
                  <a:pt x="1815" y="1239"/>
                </a:lnTo>
                <a:lnTo>
                  <a:pt x="1815" y="1238"/>
                </a:lnTo>
                <a:lnTo>
                  <a:pt x="1817" y="1235"/>
                </a:lnTo>
                <a:lnTo>
                  <a:pt x="1822" y="1221"/>
                </a:lnTo>
                <a:lnTo>
                  <a:pt x="1826" y="1205"/>
                </a:lnTo>
                <a:lnTo>
                  <a:pt x="1831" y="1189"/>
                </a:lnTo>
                <a:lnTo>
                  <a:pt x="1836" y="1174"/>
                </a:lnTo>
                <a:lnTo>
                  <a:pt x="1836" y="1172"/>
                </a:lnTo>
                <a:lnTo>
                  <a:pt x="1837" y="1171"/>
                </a:lnTo>
                <a:lnTo>
                  <a:pt x="1837" y="1168"/>
                </a:lnTo>
                <a:lnTo>
                  <a:pt x="1838" y="1167"/>
                </a:lnTo>
                <a:lnTo>
                  <a:pt x="1838" y="1164"/>
                </a:lnTo>
                <a:lnTo>
                  <a:pt x="1838" y="1163"/>
                </a:lnTo>
                <a:lnTo>
                  <a:pt x="1840" y="1161"/>
                </a:lnTo>
                <a:lnTo>
                  <a:pt x="1840" y="1160"/>
                </a:lnTo>
                <a:lnTo>
                  <a:pt x="1841" y="1157"/>
                </a:lnTo>
                <a:lnTo>
                  <a:pt x="1841" y="1156"/>
                </a:lnTo>
                <a:lnTo>
                  <a:pt x="1842" y="1153"/>
                </a:lnTo>
                <a:lnTo>
                  <a:pt x="1842" y="1151"/>
                </a:lnTo>
                <a:lnTo>
                  <a:pt x="1843" y="1150"/>
                </a:lnTo>
                <a:lnTo>
                  <a:pt x="1843" y="1147"/>
                </a:lnTo>
                <a:lnTo>
                  <a:pt x="1844" y="1146"/>
                </a:lnTo>
                <a:lnTo>
                  <a:pt x="1844" y="1145"/>
                </a:lnTo>
                <a:lnTo>
                  <a:pt x="1846" y="1143"/>
                </a:lnTo>
                <a:lnTo>
                  <a:pt x="1848" y="1135"/>
                </a:lnTo>
                <a:lnTo>
                  <a:pt x="1848" y="1133"/>
                </a:lnTo>
                <a:lnTo>
                  <a:pt x="1849" y="1132"/>
                </a:lnTo>
                <a:lnTo>
                  <a:pt x="1849" y="1130"/>
                </a:lnTo>
                <a:lnTo>
                  <a:pt x="1851" y="1125"/>
                </a:lnTo>
                <a:lnTo>
                  <a:pt x="1852" y="1121"/>
                </a:lnTo>
                <a:lnTo>
                  <a:pt x="1853" y="1117"/>
                </a:lnTo>
                <a:lnTo>
                  <a:pt x="1853" y="1113"/>
                </a:lnTo>
                <a:lnTo>
                  <a:pt x="1851" y="1111"/>
                </a:lnTo>
                <a:lnTo>
                  <a:pt x="1844" y="1110"/>
                </a:lnTo>
                <a:lnTo>
                  <a:pt x="1838" y="1107"/>
                </a:lnTo>
                <a:lnTo>
                  <a:pt x="1834" y="1106"/>
                </a:lnTo>
                <a:lnTo>
                  <a:pt x="1832" y="1105"/>
                </a:lnTo>
                <a:lnTo>
                  <a:pt x="1829" y="1103"/>
                </a:lnTo>
                <a:lnTo>
                  <a:pt x="1825" y="1102"/>
                </a:lnTo>
                <a:lnTo>
                  <a:pt x="1824" y="1102"/>
                </a:lnTo>
                <a:lnTo>
                  <a:pt x="1822" y="1101"/>
                </a:lnTo>
                <a:lnTo>
                  <a:pt x="1818" y="1100"/>
                </a:lnTo>
                <a:lnTo>
                  <a:pt x="1815" y="1096"/>
                </a:lnTo>
                <a:lnTo>
                  <a:pt x="1814" y="1095"/>
                </a:lnTo>
                <a:lnTo>
                  <a:pt x="1813" y="1091"/>
                </a:lnTo>
                <a:lnTo>
                  <a:pt x="1812" y="1090"/>
                </a:lnTo>
                <a:lnTo>
                  <a:pt x="1812" y="1089"/>
                </a:lnTo>
                <a:lnTo>
                  <a:pt x="1813" y="1086"/>
                </a:lnTo>
                <a:lnTo>
                  <a:pt x="1814" y="1081"/>
                </a:lnTo>
                <a:lnTo>
                  <a:pt x="1817" y="1080"/>
                </a:lnTo>
                <a:lnTo>
                  <a:pt x="1818" y="1078"/>
                </a:lnTo>
                <a:lnTo>
                  <a:pt x="1820" y="1078"/>
                </a:lnTo>
                <a:lnTo>
                  <a:pt x="1823" y="1077"/>
                </a:lnTo>
                <a:lnTo>
                  <a:pt x="1825" y="1077"/>
                </a:lnTo>
                <a:lnTo>
                  <a:pt x="1831" y="1075"/>
                </a:lnTo>
                <a:lnTo>
                  <a:pt x="1836" y="1075"/>
                </a:lnTo>
                <a:lnTo>
                  <a:pt x="1848" y="1075"/>
                </a:lnTo>
                <a:lnTo>
                  <a:pt x="1902" y="1075"/>
                </a:lnTo>
                <a:lnTo>
                  <a:pt x="1911" y="1075"/>
                </a:lnTo>
                <a:lnTo>
                  <a:pt x="1921" y="1075"/>
                </a:lnTo>
                <a:lnTo>
                  <a:pt x="1924" y="1077"/>
                </a:lnTo>
                <a:lnTo>
                  <a:pt x="1928" y="1078"/>
                </a:lnTo>
                <a:lnTo>
                  <a:pt x="1929" y="1078"/>
                </a:lnTo>
                <a:lnTo>
                  <a:pt x="1930" y="1079"/>
                </a:lnTo>
                <a:lnTo>
                  <a:pt x="1932" y="1081"/>
                </a:lnTo>
                <a:lnTo>
                  <a:pt x="1933" y="1083"/>
                </a:lnTo>
                <a:lnTo>
                  <a:pt x="1933" y="1085"/>
                </a:lnTo>
                <a:lnTo>
                  <a:pt x="1934" y="1088"/>
                </a:lnTo>
                <a:lnTo>
                  <a:pt x="1934" y="1090"/>
                </a:lnTo>
                <a:lnTo>
                  <a:pt x="1933" y="1095"/>
                </a:lnTo>
                <a:lnTo>
                  <a:pt x="1932" y="1096"/>
                </a:lnTo>
                <a:lnTo>
                  <a:pt x="1932" y="1097"/>
                </a:lnTo>
                <a:lnTo>
                  <a:pt x="1929" y="1099"/>
                </a:lnTo>
                <a:lnTo>
                  <a:pt x="1927" y="1100"/>
                </a:lnTo>
                <a:lnTo>
                  <a:pt x="1924" y="1102"/>
                </a:lnTo>
                <a:lnTo>
                  <a:pt x="1923" y="1102"/>
                </a:lnTo>
                <a:lnTo>
                  <a:pt x="1918" y="1103"/>
                </a:lnTo>
                <a:lnTo>
                  <a:pt x="1913" y="1106"/>
                </a:lnTo>
                <a:lnTo>
                  <a:pt x="1911" y="1107"/>
                </a:lnTo>
                <a:lnTo>
                  <a:pt x="1906" y="1108"/>
                </a:lnTo>
                <a:lnTo>
                  <a:pt x="1902" y="1110"/>
                </a:lnTo>
                <a:lnTo>
                  <a:pt x="1899" y="1112"/>
                </a:lnTo>
                <a:lnTo>
                  <a:pt x="1898" y="1113"/>
                </a:lnTo>
                <a:lnTo>
                  <a:pt x="1894" y="1117"/>
                </a:lnTo>
                <a:lnTo>
                  <a:pt x="1893" y="1119"/>
                </a:lnTo>
                <a:lnTo>
                  <a:pt x="1892" y="1122"/>
                </a:lnTo>
                <a:lnTo>
                  <a:pt x="1890" y="1123"/>
                </a:lnTo>
                <a:lnTo>
                  <a:pt x="1890" y="1125"/>
                </a:lnTo>
                <a:lnTo>
                  <a:pt x="1889" y="1127"/>
                </a:lnTo>
                <a:lnTo>
                  <a:pt x="1889" y="1129"/>
                </a:lnTo>
                <a:lnTo>
                  <a:pt x="1888" y="1130"/>
                </a:lnTo>
                <a:lnTo>
                  <a:pt x="1887" y="1134"/>
                </a:lnTo>
                <a:lnTo>
                  <a:pt x="1882" y="1151"/>
                </a:lnTo>
                <a:lnTo>
                  <a:pt x="1876" y="1167"/>
                </a:lnTo>
                <a:lnTo>
                  <a:pt x="1872" y="1179"/>
                </a:lnTo>
                <a:lnTo>
                  <a:pt x="1869" y="1189"/>
                </a:lnTo>
                <a:lnTo>
                  <a:pt x="1865" y="1200"/>
                </a:lnTo>
                <a:lnTo>
                  <a:pt x="1861" y="1210"/>
                </a:lnTo>
                <a:lnTo>
                  <a:pt x="1858" y="1219"/>
                </a:lnTo>
                <a:lnTo>
                  <a:pt x="1858" y="1221"/>
                </a:lnTo>
                <a:lnTo>
                  <a:pt x="1858" y="1223"/>
                </a:lnTo>
                <a:lnTo>
                  <a:pt x="1857" y="1224"/>
                </a:lnTo>
                <a:lnTo>
                  <a:pt x="1857" y="1227"/>
                </a:lnTo>
                <a:lnTo>
                  <a:pt x="1855" y="1228"/>
                </a:lnTo>
                <a:lnTo>
                  <a:pt x="1855" y="1230"/>
                </a:lnTo>
                <a:lnTo>
                  <a:pt x="1854" y="1232"/>
                </a:lnTo>
                <a:lnTo>
                  <a:pt x="1854" y="1234"/>
                </a:lnTo>
                <a:lnTo>
                  <a:pt x="1853" y="1235"/>
                </a:lnTo>
                <a:lnTo>
                  <a:pt x="1853" y="1236"/>
                </a:lnTo>
                <a:lnTo>
                  <a:pt x="1852" y="1240"/>
                </a:lnTo>
                <a:lnTo>
                  <a:pt x="1851" y="1244"/>
                </a:lnTo>
                <a:lnTo>
                  <a:pt x="1849" y="1249"/>
                </a:lnTo>
                <a:lnTo>
                  <a:pt x="1847" y="1256"/>
                </a:lnTo>
                <a:lnTo>
                  <a:pt x="1846" y="1257"/>
                </a:lnTo>
                <a:lnTo>
                  <a:pt x="1846" y="1260"/>
                </a:lnTo>
                <a:lnTo>
                  <a:pt x="1844" y="1261"/>
                </a:lnTo>
                <a:lnTo>
                  <a:pt x="1844" y="1263"/>
                </a:lnTo>
                <a:lnTo>
                  <a:pt x="1843" y="1265"/>
                </a:lnTo>
                <a:lnTo>
                  <a:pt x="1843" y="1266"/>
                </a:lnTo>
                <a:lnTo>
                  <a:pt x="1842" y="1269"/>
                </a:lnTo>
                <a:lnTo>
                  <a:pt x="1840" y="1276"/>
                </a:lnTo>
                <a:lnTo>
                  <a:pt x="1831" y="1300"/>
                </a:lnTo>
                <a:lnTo>
                  <a:pt x="1824" y="1323"/>
                </a:lnTo>
                <a:lnTo>
                  <a:pt x="1823" y="1327"/>
                </a:lnTo>
                <a:lnTo>
                  <a:pt x="1823" y="1329"/>
                </a:lnTo>
                <a:lnTo>
                  <a:pt x="1822" y="1330"/>
                </a:lnTo>
                <a:lnTo>
                  <a:pt x="1822" y="1333"/>
                </a:lnTo>
                <a:lnTo>
                  <a:pt x="1820" y="1334"/>
                </a:lnTo>
                <a:lnTo>
                  <a:pt x="1820" y="1337"/>
                </a:lnTo>
                <a:lnTo>
                  <a:pt x="1819" y="1338"/>
                </a:lnTo>
                <a:lnTo>
                  <a:pt x="1818" y="1343"/>
                </a:lnTo>
                <a:lnTo>
                  <a:pt x="1809" y="1365"/>
                </a:lnTo>
                <a:lnTo>
                  <a:pt x="1809" y="1370"/>
                </a:lnTo>
                <a:lnTo>
                  <a:pt x="1801" y="1391"/>
                </a:lnTo>
                <a:lnTo>
                  <a:pt x="1794" y="1412"/>
                </a:lnTo>
                <a:lnTo>
                  <a:pt x="1790" y="1424"/>
                </a:lnTo>
                <a:lnTo>
                  <a:pt x="1789" y="1428"/>
                </a:lnTo>
                <a:lnTo>
                  <a:pt x="1789" y="1431"/>
                </a:lnTo>
                <a:lnTo>
                  <a:pt x="1788" y="1432"/>
                </a:lnTo>
                <a:lnTo>
                  <a:pt x="1788" y="1434"/>
                </a:lnTo>
                <a:lnTo>
                  <a:pt x="1786" y="1435"/>
                </a:lnTo>
                <a:lnTo>
                  <a:pt x="1786" y="1438"/>
                </a:lnTo>
                <a:lnTo>
                  <a:pt x="1785" y="1439"/>
                </a:lnTo>
                <a:lnTo>
                  <a:pt x="1785" y="1440"/>
                </a:lnTo>
                <a:lnTo>
                  <a:pt x="1784" y="1443"/>
                </a:lnTo>
                <a:lnTo>
                  <a:pt x="1784" y="1444"/>
                </a:lnTo>
                <a:lnTo>
                  <a:pt x="1783" y="1446"/>
                </a:lnTo>
                <a:lnTo>
                  <a:pt x="1783" y="1448"/>
                </a:lnTo>
                <a:lnTo>
                  <a:pt x="1782" y="1450"/>
                </a:lnTo>
                <a:lnTo>
                  <a:pt x="1780" y="1454"/>
                </a:lnTo>
                <a:lnTo>
                  <a:pt x="1780" y="1456"/>
                </a:lnTo>
                <a:lnTo>
                  <a:pt x="1779" y="1460"/>
                </a:lnTo>
                <a:lnTo>
                  <a:pt x="1778" y="1461"/>
                </a:lnTo>
                <a:lnTo>
                  <a:pt x="1778" y="1463"/>
                </a:lnTo>
                <a:lnTo>
                  <a:pt x="1777" y="1465"/>
                </a:lnTo>
                <a:lnTo>
                  <a:pt x="1773" y="1477"/>
                </a:lnTo>
                <a:close/>
                <a:moveTo>
                  <a:pt x="4754" y="1354"/>
                </a:moveTo>
                <a:lnTo>
                  <a:pt x="4754" y="1350"/>
                </a:lnTo>
                <a:lnTo>
                  <a:pt x="4753" y="1344"/>
                </a:lnTo>
                <a:lnTo>
                  <a:pt x="4751" y="1335"/>
                </a:lnTo>
                <a:lnTo>
                  <a:pt x="4751" y="1328"/>
                </a:lnTo>
                <a:lnTo>
                  <a:pt x="4751" y="1322"/>
                </a:lnTo>
                <a:lnTo>
                  <a:pt x="4750" y="1316"/>
                </a:lnTo>
                <a:lnTo>
                  <a:pt x="4749" y="1304"/>
                </a:lnTo>
                <a:lnTo>
                  <a:pt x="4749" y="1299"/>
                </a:lnTo>
                <a:lnTo>
                  <a:pt x="4748" y="1293"/>
                </a:lnTo>
                <a:lnTo>
                  <a:pt x="4748" y="1290"/>
                </a:lnTo>
                <a:lnTo>
                  <a:pt x="4748" y="1287"/>
                </a:lnTo>
                <a:lnTo>
                  <a:pt x="4749" y="1282"/>
                </a:lnTo>
                <a:lnTo>
                  <a:pt x="4750" y="1277"/>
                </a:lnTo>
                <a:lnTo>
                  <a:pt x="4754" y="1273"/>
                </a:lnTo>
                <a:lnTo>
                  <a:pt x="4760" y="1272"/>
                </a:lnTo>
                <a:lnTo>
                  <a:pt x="4764" y="1271"/>
                </a:lnTo>
                <a:lnTo>
                  <a:pt x="4767" y="1271"/>
                </a:lnTo>
                <a:lnTo>
                  <a:pt x="4770" y="1272"/>
                </a:lnTo>
                <a:lnTo>
                  <a:pt x="4772" y="1273"/>
                </a:lnTo>
                <a:lnTo>
                  <a:pt x="4774" y="1276"/>
                </a:lnTo>
                <a:lnTo>
                  <a:pt x="4777" y="1278"/>
                </a:lnTo>
                <a:lnTo>
                  <a:pt x="4778" y="1280"/>
                </a:lnTo>
                <a:lnTo>
                  <a:pt x="4779" y="1284"/>
                </a:lnTo>
                <a:lnTo>
                  <a:pt x="4780" y="1287"/>
                </a:lnTo>
                <a:lnTo>
                  <a:pt x="4782" y="1289"/>
                </a:lnTo>
                <a:lnTo>
                  <a:pt x="4782" y="1290"/>
                </a:lnTo>
                <a:lnTo>
                  <a:pt x="4783" y="1294"/>
                </a:lnTo>
                <a:lnTo>
                  <a:pt x="4784" y="1296"/>
                </a:lnTo>
                <a:lnTo>
                  <a:pt x="4785" y="1301"/>
                </a:lnTo>
                <a:lnTo>
                  <a:pt x="4786" y="1304"/>
                </a:lnTo>
                <a:lnTo>
                  <a:pt x="4788" y="1307"/>
                </a:lnTo>
                <a:lnTo>
                  <a:pt x="4789" y="1310"/>
                </a:lnTo>
                <a:lnTo>
                  <a:pt x="4790" y="1312"/>
                </a:lnTo>
                <a:lnTo>
                  <a:pt x="4791" y="1316"/>
                </a:lnTo>
                <a:lnTo>
                  <a:pt x="4793" y="1318"/>
                </a:lnTo>
                <a:lnTo>
                  <a:pt x="4794" y="1322"/>
                </a:lnTo>
                <a:lnTo>
                  <a:pt x="4795" y="1324"/>
                </a:lnTo>
                <a:lnTo>
                  <a:pt x="4797" y="1328"/>
                </a:lnTo>
                <a:lnTo>
                  <a:pt x="4800" y="1332"/>
                </a:lnTo>
                <a:lnTo>
                  <a:pt x="4801" y="1333"/>
                </a:lnTo>
                <a:lnTo>
                  <a:pt x="4803" y="1334"/>
                </a:lnTo>
                <a:lnTo>
                  <a:pt x="4806" y="1334"/>
                </a:lnTo>
                <a:lnTo>
                  <a:pt x="4809" y="1337"/>
                </a:lnTo>
                <a:lnTo>
                  <a:pt x="4814" y="1338"/>
                </a:lnTo>
                <a:lnTo>
                  <a:pt x="4817" y="1338"/>
                </a:lnTo>
                <a:lnTo>
                  <a:pt x="4820" y="1339"/>
                </a:lnTo>
                <a:lnTo>
                  <a:pt x="4825" y="1339"/>
                </a:lnTo>
                <a:lnTo>
                  <a:pt x="4829" y="1339"/>
                </a:lnTo>
                <a:lnTo>
                  <a:pt x="4834" y="1338"/>
                </a:lnTo>
                <a:lnTo>
                  <a:pt x="4837" y="1338"/>
                </a:lnTo>
                <a:lnTo>
                  <a:pt x="4840" y="1338"/>
                </a:lnTo>
                <a:lnTo>
                  <a:pt x="4841" y="1337"/>
                </a:lnTo>
                <a:lnTo>
                  <a:pt x="4843" y="1337"/>
                </a:lnTo>
                <a:lnTo>
                  <a:pt x="4847" y="1335"/>
                </a:lnTo>
                <a:lnTo>
                  <a:pt x="4849" y="1334"/>
                </a:lnTo>
                <a:lnTo>
                  <a:pt x="4852" y="1333"/>
                </a:lnTo>
                <a:lnTo>
                  <a:pt x="4855" y="1332"/>
                </a:lnTo>
                <a:lnTo>
                  <a:pt x="4857" y="1330"/>
                </a:lnTo>
                <a:lnTo>
                  <a:pt x="4858" y="1329"/>
                </a:lnTo>
                <a:lnTo>
                  <a:pt x="4860" y="1326"/>
                </a:lnTo>
                <a:lnTo>
                  <a:pt x="4864" y="1323"/>
                </a:lnTo>
                <a:lnTo>
                  <a:pt x="4867" y="1321"/>
                </a:lnTo>
                <a:lnTo>
                  <a:pt x="4869" y="1318"/>
                </a:lnTo>
                <a:lnTo>
                  <a:pt x="4869" y="1317"/>
                </a:lnTo>
                <a:lnTo>
                  <a:pt x="4870" y="1315"/>
                </a:lnTo>
                <a:lnTo>
                  <a:pt x="4871" y="1312"/>
                </a:lnTo>
                <a:lnTo>
                  <a:pt x="4872" y="1310"/>
                </a:lnTo>
                <a:lnTo>
                  <a:pt x="4872" y="1308"/>
                </a:lnTo>
                <a:lnTo>
                  <a:pt x="4875" y="1304"/>
                </a:lnTo>
                <a:lnTo>
                  <a:pt x="4876" y="1298"/>
                </a:lnTo>
                <a:lnTo>
                  <a:pt x="4877" y="1291"/>
                </a:lnTo>
                <a:lnTo>
                  <a:pt x="4877" y="1288"/>
                </a:lnTo>
                <a:lnTo>
                  <a:pt x="4877" y="1284"/>
                </a:lnTo>
                <a:lnTo>
                  <a:pt x="4876" y="1280"/>
                </a:lnTo>
                <a:lnTo>
                  <a:pt x="4873" y="1272"/>
                </a:lnTo>
                <a:lnTo>
                  <a:pt x="4871" y="1268"/>
                </a:lnTo>
                <a:lnTo>
                  <a:pt x="4869" y="1265"/>
                </a:lnTo>
                <a:lnTo>
                  <a:pt x="4866" y="1262"/>
                </a:lnTo>
                <a:lnTo>
                  <a:pt x="4863" y="1258"/>
                </a:lnTo>
                <a:lnTo>
                  <a:pt x="4857" y="1254"/>
                </a:lnTo>
                <a:lnTo>
                  <a:pt x="4855" y="1251"/>
                </a:lnTo>
                <a:lnTo>
                  <a:pt x="4853" y="1250"/>
                </a:lnTo>
                <a:lnTo>
                  <a:pt x="4852" y="1249"/>
                </a:lnTo>
                <a:lnTo>
                  <a:pt x="4849" y="1247"/>
                </a:lnTo>
                <a:lnTo>
                  <a:pt x="4847" y="1246"/>
                </a:lnTo>
                <a:lnTo>
                  <a:pt x="4846" y="1245"/>
                </a:lnTo>
                <a:lnTo>
                  <a:pt x="4843" y="1244"/>
                </a:lnTo>
                <a:lnTo>
                  <a:pt x="4841" y="1243"/>
                </a:lnTo>
                <a:lnTo>
                  <a:pt x="4837" y="1240"/>
                </a:lnTo>
                <a:lnTo>
                  <a:pt x="4834" y="1238"/>
                </a:lnTo>
                <a:lnTo>
                  <a:pt x="4831" y="1236"/>
                </a:lnTo>
                <a:lnTo>
                  <a:pt x="4829" y="1235"/>
                </a:lnTo>
                <a:lnTo>
                  <a:pt x="4828" y="1234"/>
                </a:lnTo>
                <a:lnTo>
                  <a:pt x="4825" y="1234"/>
                </a:lnTo>
                <a:lnTo>
                  <a:pt x="4823" y="1233"/>
                </a:lnTo>
                <a:lnTo>
                  <a:pt x="4822" y="1230"/>
                </a:lnTo>
                <a:lnTo>
                  <a:pt x="4819" y="1230"/>
                </a:lnTo>
                <a:lnTo>
                  <a:pt x="4817" y="1229"/>
                </a:lnTo>
                <a:lnTo>
                  <a:pt x="4814" y="1227"/>
                </a:lnTo>
                <a:lnTo>
                  <a:pt x="4812" y="1225"/>
                </a:lnTo>
                <a:lnTo>
                  <a:pt x="4807" y="1223"/>
                </a:lnTo>
                <a:lnTo>
                  <a:pt x="4806" y="1222"/>
                </a:lnTo>
                <a:lnTo>
                  <a:pt x="4803" y="1221"/>
                </a:lnTo>
                <a:lnTo>
                  <a:pt x="4801" y="1219"/>
                </a:lnTo>
                <a:lnTo>
                  <a:pt x="4799" y="1218"/>
                </a:lnTo>
                <a:lnTo>
                  <a:pt x="4797" y="1217"/>
                </a:lnTo>
                <a:lnTo>
                  <a:pt x="4795" y="1216"/>
                </a:lnTo>
                <a:lnTo>
                  <a:pt x="4794" y="1215"/>
                </a:lnTo>
                <a:lnTo>
                  <a:pt x="4791" y="1212"/>
                </a:lnTo>
                <a:lnTo>
                  <a:pt x="4789" y="1211"/>
                </a:lnTo>
                <a:lnTo>
                  <a:pt x="4786" y="1210"/>
                </a:lnTo>
                <a:lnTo>
                  <a:pt x="4784" y="1207"/>
                </a:lnTo>
                <a:lnTo>
                  <a:pt x="4782" y="1205"/>
                </a:lnTo>
                <a:lnTo>
                  <a:pt x="4778" y="1202"/>
                </a:lnTo>
                <a:lnTo>
                  <a:pt x="4777" y="1202"/>
                </a:lnTo>
                <a:lnTo>
                  <a:pt x="4772" y="1197"/>
                </a:lnTo>
                <a:lnTo>
                  <a:pt x="4770" y="1195"/>
                </a:lnTo>
                <a:lnTo>
                  <a:pt x="4767" y="1191"/>
                </a:lnTo>
                <a:lnTo>
                  <a:pt x="4765" y="1189"/>
                </a:lnTo>
                <a:lnTo>
                  <a:pt x="4764" y="1186"/>
                </a:lnTo>
                <a:lnTo>
                  <a:pt x="4762" y="1185"/>
                </a:lnTo>
                <a:lnTo>
                  <a:pt x="4761" y="1183"/>
                </a:lnTo>
                <a:lnTo>
                  <a:pt x="4760" y="1179"/>
                </a:lnTo>
                <a:lnTo>
                  <a:pt x="4757" y="1175"/>
                </a:lnTo>
                <a:lnTo>
                  <a:pt x="4756" y="1173"/>
                </a:lnTo>
                <a:lnTo>
                  <a:pt x="4754" y="1167"/>
                </a:lnTo>
                <a:lnTo>
                  <a:pt x="4754" y="1164"/>
                </a:lnTo>
                <a:lnTo>
                  <a:pt x="4754" y="1162"/>
                </a:lnTo>
                <a:lnTo>
                  <a:pt x="4753" y="1158"/>
                </a:lnTo>
                <a:lnTo>
                  <a:pt x="4753" y="1155"/>
                </a:lnTo>
                <a:lnTo>
                  <a:pt x="4751" y="1151"/>
                </a:lnTo>
                <a:lnTo>
                  <a:pt x="4751" y="1146"/>
                </a:lnTo>
                <a:lnTo>
                  <a:pt x="4753" y="1138"/>
                </a:lnTo>
                <a:lnTo>
                  <a:pt x="4753" y="1133"/>
                </a:lnTo>
                <a:lnTo>
                  <a:pt x="4753" y="1130"/>
                </a:lnTo>
                <a:lnTo>
                  <a:pt x="4754" y="1128"/>
                </a:lnTo>
                <a:lnTo>
                  <a:pt x="4754" y="1125"/>
                </a:lnTo>
                <a:lnTo>
                  <a:pt x="4757" y="1116"/>
                </a:lnTo>
                <a:lnTo>
                  <a:pt x="4762" y="1107"/>
                </a:lnTo>
                <a:lnTo>
                  <a:pt x="4765" y="1103"/>
                </a:lnTo>
                <a:lnTo>
                  <a:pt x="4767" y="1100"/>
                </a:lnTo>
                <a:lnTo>
                  <a:pt x="4774" y="1094"/>
                </a:lnTo>
                <a:lnTo>
                  <a:pt x="4780" y="1089"/>
                </a:lnTo>
                <a:lnTo>
                  <a:pt x="4789" y="1084"/>
                </a:lnTo>
                <a:lnTo>
                  <a:pt x="4797" y="1080"/>
                </a:lnTo>
                <a:lnTo>
                  <a:pt x="4807" y="1077"/>
                </a:lnTo>
                <a:lnTo>
                  <a:pt x="4809" y="1077"/>
                </a:lnTo>
                <a:lnTo>
                  <a:pt x="4812" y="1075"/>
                </a:lnTo>
                <a:lnTo>
                  <a:pt x="4813" y="1075"/>
                </a:lnTo>
                <a:lnTo>
                  <a:pt x="4815" y="1074"/>
                </a:lnTo>
                <a:lnTo>
                  <a:pt x="4819" y="1074"/>
                </a:lnTo>
                <a:lnTo>
                  <a:pt x="4823" y="1073"/>
                </a:lnTo>
                <a:lnTo>
                  <a:pt x="4826" y="1073"/>
                </a:lnTo>
                <a:lnTo>
                  <a:pt x="4831" y="1073"/>
                </a:lnTo>
                <a:lnTo>
                  <a:pt x="4847" y="1072"/>
                </a:lnTo>
                <a:lnTo>
                  <a:pt x="4854" y="1072"/>
                </a:lnTo>
                <a:lnTo>
                  <a:pt x="4861" y="1073"/>
                </a:lnTo>
                <a:lnTo>
                  <a:pt x="4867" y="1074"/>
                </a:lnTo>
                <a:lnTo>
                  <a:pt x="4873" y="1075"/>
                </a:lnTo>
                <a:lnTo>
                  <a:pt x="4876" y="1075"/>
                </a:lnTo>
                <a:lnTo>
                  <a:pt x="4878" y="1077"/>
                </a:lnTo>
                <a:lnTo>
                  <a:pt x="4881" y="1077"/>
                </a:lnTo>
                <a:lnTo>
                  <a:pt x="4883" y="1078"/>
                </a:lnTo>
                <a:lnTo>
                  <a:pt x="4887" y="1079"/>
                </a:lnTo>
                <a:lnTo>
                  <a:pt x="4889" y="1079"/>
                </a:lnTo>
                <a:lnTo>
                  <a:pt x="4893" y="1080"/>
                </a:lnTo>
                <a:lnTo>
                  <a:pt x="4898" y="1083"/>
                </a:lnTo>
                <a:lnTo>
                  <a:pt x="4900" y="1084"/>
                </a:lnTo>
                <a:lnTo>
                  <a:pt x="4901" y="1085"/>
                </a:lnTo>
                <a:lnTo>
                  <a:pt x="4901" y="1092"/>
                </a:lnTo>
                <a:lnTo>
                  <a:pt x="4903" y="1094"/>
                </a:lnTo>
                <a:lnTo>
                  <a:pt x="4903" y="1096"/>
                </a:lnTo>
                <a:lnTo>
                  <a:pt x="4903" y="1100"/>
                </a:lnTo>
                <a:lnTo>
                  <a:pt x="4903" y="1107"/>
                </a:lnTo>
                <a:lnTo>
                  <a:pt x="4904" y="1116"/>
                </a:lnTo>
                <a:lnTo>
                  <a:pt x="4904" y="1122"/>
                </a:lnTo>
                <a:lnTo>
                  <a:pt x="4905" y="1128"/>
                </a:lnTo>
                <a:lnTo>
                  <a:pt x="4905" y="1133"/>
                </a:lnTo>
                <a:lnTo>
                  <a:pt x="4906" y="1141"/>
                </a:lnTo>
                <a:lnTo>
                  <a:pt x="4905" y="1144"/>
                </a:lnTo>
                <a:lnTo>
                  <a:pt x="4904" y="1146"/>
                </a:lnTo>
                <a:lnTo>
                  <a:pt x="4900" y="1149"/>
                </a:lnTo>
                <a:lnTo>
                  <a:pt x="4898" y="1150"/>
                </a:lnTo>
                <a:lnTo>
                  <a:pt x="4893" y="1152"/>
                </a:lnTo>
                <a:lnTo>
                  <a:pt x="4889" y="1152"/>
                </a:lnTo>
                <a:lnTo>
                  <a:pt x="4887" y="1152"/>
                </a:lnTo>
                <a:lnTo>
                  <a:pt x="4884" y="1151"/>
                </a:lnTo>
                <a:lnTo>
                  <a:pt x="4883" y="1150"/>
                </a:lnTo>
                <a:lnTo>
                  <a:pt x="4882" y="1149"/>
                </a:lnTo>
                <a:lnTo>
                  <a:pt x="4880" y="1146"/>
                </a:lnTo>
                <a:lnTo>
                  <a:pt x="4876" y="1144"/>
                </a:lnTo>
                <a:lnTo>
                  <a:pt x="4875" y="1143"/>
                </a:lnTo>
                <a:lnTo>
                  <a:pt x="4873" y="1139"/>
                </a:lnTo>
                <a:lnTo>
                  <a:pt x="4873" y="1136"/>
                </a:lnTo>
                <a:lnTo>
                  <a:pt x="4871" y="1132"/>
                </a:lnTo>
                <a:lnTo>
                  <a:pt x="4870" y="1129"/>
                </a:lnTo>
                <a:lnTo>
                  <a:pt x="4870" y="1127"/>
                </a:lnTo>
                <a:lnTo>
                  <a:pt x="4869" y="1123"/>
                </a:lnTo>
                <a:lnTo>
                  <a:pt x="4867" y="1121"/>
                </a:lnTo>
                <a:lnTo>
                  <a:pt x="4866" y="1117"/>
                </a:lnTo>
                <a:lnTo>
                  <a:pt x="4865" y="1114"/>
                </a:lnTo>
                <a:lnTo>
                  <a:pt x="4864" y="1112"/>
                </a:lnTo>
                <a:lnTo>
                  <a:pt x="4863" y="1110"/>
                </a:lnTo>
                <a:lnTo>
                  <a:pt x="4861" y="1108"/>
                </a:lnTo>
                <a:lnTo>
                  <a:pt x="4859" y="1107"/>
                </a:lnTo>
                <a:lnTo>
                  <a:pt x="4857" y="1105"/>
                </a:lnTo>
                <a:lnTo>
                  <a:pt x="4853" y="1102"/>
                </a:lnTo>
                <a:lnTo>
                  <a:pt x="4848" y="1101"/>
                </a:lnTo>
                <a:lnTo>
                  <a:pt x="4843" y="1101"/>
                </a:lnTo>
                <a:lnTo>
                  <a:pt x="4838" y="1101"/>
                </a:lnTo>
                <a:lnTo>
                  <a:pt x="4831" y="1101"/>
                </a:lnTo>
                <a:lnTo>
                  <a:pt x="4828" y="1101"/>
                </a:lnTo>
                <a:lnTo>
                  <a:pt x="4819" y="1103"/>
                </a:lnTo>
                <a:lnTo>
                  <a:pt x="4817" y="1106"/>
                </a:lnTo>
                <a:lnTo>
                  <a:pt x="4813" y="1107"/>
                </a:lnTo>
                <a:lnTo>
                  <a:pt x="4809" y="1110"/>
                </a:lnTo>
                <a:lnTo>
                  <a:pt x="4807" y="1112"/>
                </a:lnTo>
                <a:lnTo>
                  <a:pt x="4802" y="1118"/>
                </a:lnTo>
                <a:lnTo>
                  <a:pt x="4800" y="1119"/>
                </a:lnTo>
                <a:lnTo>
                  <a:pt x="4800" y="1122"/>
                </a:lnTo>
                <a:lnTo>
                  <a:pt x="4799" y="1123"/>
                </a:lnTo>
                <a:lnTo>
                  <a:pt x="4797" y="1125"/>
                </a:lnTo>
                <a:lnTo>
                  <a:pt x="4797" y="1128"/>
                </a:lnTo>
                <a:lnTo>
                  <a:pt x="4796" y="1130"/>
                </a:lnTo>
                <a:lnTo>
                  <a:pt x="4795" y="1133"/>
                </a:lnTo>
                <a:lnTo>
                  <a:pt x="4795" y="1136"/>
                </a:lnTo>
                <a:lnTo>
                  <a:pt x="4794" y="1140"/>
                </a:lnTo>
                <a:lnTo>
                  <a:pt x="4794" y="1145"/>
                </a:lnTo>
                <a:lnTo>
                  <a:pt x="4795" y="1152"/>
                </a:lnTo>
                <a:lnTo>
                  <a:pt x="4795" y="1155"/>
                </a:lnTo>
                <a:lnTo>
                  <a:pt x="4796" y="1156"/>
                </a:lnTo>
                <a:lnTo>
                  <a:pt x="4797" y="1160"/>
                </a:lnTo>
                <a:lnTo>
                  <a:pt x="4799" y="1163"/>
                </a:lnTo>
                <a:lnTo>
                  <a:pt x="4801" y="1164"/>
                </a:lnTo>
                <a:lnTo>
                  <a:pt x="4802" y="1167"/>
                </a:lnTo>
                <a:lnTo>
                  <a:pt x="4805" y="1169"/>
                </a:lnTo>
                <a:lnTo>
                  <a:pt x="4808" y="1173"/>
                </a:lnTo>
                <a:lnTo>
                  <a:pt x="4811" y="1175"/>
                </a:lnTo>
                <a:lnTo>
                  <a:pt x="4813" y="1177"/>
                </a:lnTo>
                <a:lnTo>
                  <a:pt x="4815" y="1179"/>
                </a:lnTo>
                <a:lnTo>
                  <a:pt x="4817" y="1180"/>
                </a:lnTo>
                <a:lnTo>
                  <a:pt x="4819" y="1182"/>
                </a:lnTo>
                <a:lnTo>
                  <a:pt x="4820" y="1182"/>
                </a:lnTo>
                <a:lnTo>
                  <a:pt x="4823" y="1183"/>
                </a:lnTo>
                <a:lnTo>
                  <a:pt x="4825" y="1184"/>
                </a:lnTo>
                <a:lnTo>
                  <a:pt x="4826" y="1185"/>
                </a:lnTo>
                <a:lnTo>
                  <a:pt x="4828" y="1188"/>
                </a:lnTo>
                <a:lnTo>
                  <a:pt x="4831" y="1189"/>
                </a:lnTo>
                <a:lnTo>
                  <a:pt x="4836" y="1190"/>
                </a:lnTo>
                <a:lnTo>
                  <a:pt x="4840" y="1193"/>
                </a:lnTo>
                <a:lnTo>
                  <a:pt x="4841" y="1194"/>
                </a:lnTo>
                <a:lnTo>
                  <a:pt x="4843" y="1195"/>
                </a:lnTo>
                <a:lnTo>
                  <a:pt x="4846" y="1196"/>
                </a:lnTo>
                <a:lnTo>
                  <a:pt x="4848" y="1197"/>
                </a:lnTo>
                <a:lnTo>
                  <a:pt x="4851" y="1199"/>
                </a:lnTo>
                <a:lnTo>
                  <a:pt x="4852" y="1201"/>
                </a:lnTo>
                <a:lnTo>
                  <a:pt x="4854" y="1201"/>
                </a:lnTo>
                <a:lnTo>
                  <a:pt x="4857" y="1202"/>
                </a:lnTo>
                <a:lnTo>
                  <a:pt x="4860" y="1205"/>
                </a:lnTo>
                <a:lnTo>
                  <a:pt x="4865" y="1207"/>
                </a:lnTo>
                <a:lnTo>
                  <a:pt x="4867" y="1208"/>
                </a:lnTo>
                <a:lnTo>
                  <a:pt x="4870" y="1210"/>
                </a:lnTo>
                <a:lnTo>
                  <a:pt x="4872" y="1212"/>
                </a:lnTo>
                <a:lnTo>
                  <a:pt x="4875" y="1213"/>
                </a:lnTo>
                <a:lnTo>
                  <a:pt x="4877" y="1215"/>
                </a:lnTo>
                <a:lnTo>
                  <a:pt x="4878" y="1216"/>
                </a:lnTo>
                <a:lnTo>
                  <a:pt x="4880" y="1218"/>
                </a:lnTo>
                <a:lnTo>
                  <a:pt x="4882" y="1219"/>
                </a:lnTo>
                <a:lnTo>
                  <a:pt x="4884" y="1221"/>
                </a:lnTo>
                <a:lnTo>
                  <a:pt x="4886" y="1222"/>
                </a:lnTo>
                <a:lnTo>
                  <a:pt x="4889" y="1224"/>
                </a:lnTo>
                <a:lnTo>
                  <a:pt x="4898" y="1232"/>
                </a:lnTo>
                <a:lnTo>
                  <a:pt x="4903" y="1236"/>
                </a:lnTo>
                <a:lnTo>
                  <a:pt x="4906" y="1241"/>
                </a:lnTo>
                <a:lnTo>
                  <a:pt x="4909" y="1246"/>
                </a:lnTo>
                <a:lnTo>
                  <a:pt x="4912" y="1251"/>
                </a:lnTo>
                <a:lnTo>
                  <a:pt x="4915" y="1257"/>
                </a:lnTo>
                <a:lnTo>
                  <a:pt x="4917" y="1263"/>
                </a:lnTo>
                <a:lnTo>
                  <a:pt x="4917" y="1265"/>
                </a:lnTo>
                <a:lnTo>
                  <a:pt x="4917" y="1267"/>
                </a:lnTo>
                <a:lnTo>
                  <a:pt x="4918" y="1271"/>
                </a:lnTo>
                <a:lnTo>
                  <a:pt x="4918" y="1273"/>
                </a:lnTo>
                <a:lnTo>
                  <a:pt x="4919" y="1276"/>
                </a:lnTo>
                <a:lnTo>
                  <a:pt x="4919" y="1282"/>
                </a:lnTo>
                <a:lnTo>
                  <a:pt x="4918" y="1293"/>
                </a:lnTo>
                <a:lnTo>
                  <a:pt x="4916" y="1304"/>
                </a:lnTo>
                <a:lnTo>
                  <a:pt x="4913" y="1312"/>
                </a:lnTo>
                <a:lnTo>
                  <a:pt x="4913" y="1313"/>
                </a:lnTo>
                <a:lnTo>
                  <a:pt x="4912" y="1316"/>
                </a:lnTo>
                <a:lnTo>
                  <a:pt x="4911" y="1318"/>
                </a:lnTo>
                <a:lnTo>
                  <a:pt x="4910" y="1321"/>
                </a:lnTo>
                <a:lnTo>
                  <a:pt x="4907" y="1324"/>
                </a:lnTo>
                <a:lnTo>
                  <a:pt x="4906" y="1327"/>
                </a:lnTo>
                <a:lnTo>
                  <a:pt x="4905" y="1329"/>
                </a:lnTo>
                <a:lnTo>
                  <a:pt x="4903" y="1330"/>
                </a:lnTo>
                <a:lnTo>
                  <a:pt x="4901" y="1332"/>
                </a:lnTo>
                <a:lnTo>
                  <a:pt x="4899" y="1335"/>
                </a:lnTo>
                <a:lnTo>
                  <a:pt x="4893" y="1341"/>
                </a:lnTo>
                <a:lnTo>
                  <a:pt x="4888" y="1348"/>
                </a:lnTo>
                <a:lnTo>
                  <a:pt x="4886" y="1350"/>
                </a:lnTo>
                <a:lnTo>
                  <a:pt x="4883" y="1351"/>
                </a:lnTo>
                <a:lnTo>
                  <a:pt x="4881" y="1352"/>
                </a:lnTo>
                <a:lnTo>
                  <a:pt x="4878" y="1354"/>
                </a:lnTo>
                <a:lnTo>
                  <a:pt x="4876" y="1355"/>
                </a:lnTo>
                <a:lnTo>
                  <a:pt x="4873" y="1356"/>
                </a:lnTo>
                <a:lnTo>
                  <a:pt x="4871" y="1357"/>
                </a:lnTo>
                <a:lnTo>
                  <a:pt x="4867" y="1360"/>
                </a:lnTo>
                <a:lnTo>
                  <a:pt x="4865" y="1361"/>
                </a:lnTo>
                <a:lnTo>
                  <a:pt x="4849" y="1366"/>
                </a:lnTo>
                <a:lnTo>
                  <a:pt x="4846" y="1366"/>
                </a:lnTo>
                <a:lnTo>
                  <a:pt x="4838" y="1368"/>
                </a:lnTo>
                <a:lnTo>
                  <a:pt x="4830" y="1368"/>
                </a:lnTo>
                <a:lnTo>
                  <a:pt x="4813" y="1368"/>
                </a:lnTo>
                <a:lnTo>
                  <a:pt x="4795" y="1367"/>
                </a:lnTo>
                <a:lnTo>
                  <a:pt x="4786" y="1366"/>
                </a:lnTo>
                <a:lnTo>
                  <a:pt x="4766" y="1360"/>
                </a:lnTo>
                <a:lnTo>
                  <a:pt x="4754" y="1354"/>
                </a:lnTo>
                <a:close/>
                <a:moveTo>
                  <a:pt x="4110" y="1365"/>
                </a:moveTo>
                <a:lnTo>
                  <a:pt x="4110" y="1330"/>
                </a:lnTo>
                <a:lnTo>
                  <a:pt x="4107" y="1334"/>
                </a:lnTo>
                <a:lnTo>
                  <a:pt x="4106" y="1337"/>
                </a:lnTo>
                <a:lnTo>
                  <a:pt x="4105" y="1338"/>
                </a:lnTo>
                <a:lnTo>
                  <a:pt x="4104" y="1339"/>
                </a:lnTo>
                <a:lnTo>
                  <a:pt x="4100" y="1344"/>
                </a:lnTo>
                <a:lnTo>
                  <a:pt x="4099" y="1346"/>
                </a:lnTo>
                <a:lnTo>
                  <a:pt x="4093" y="1351"/>
                </a:lnTo>
                <a:lnTo>
                  <a:pt x="4090" y="1354"/>
                </a:lnTo>
                <a:lnTo>
                  <a:pt x="4088" y="1355"/>
                </a:lnTo>
                <a:lnTo>
                  <a:pt x="4087" y="1356"/>
                </a:lnTo>
                <a:lnTo>
                  <a:pt x="4084" y="1357"/>
                </a:lnTo>
                <a:lnTo>
                  <a:pt x="4081" y="1359"/>
                </a:lnTo>
                <a:lnTo>
                  <a:pt x="4078" y="1361"/>
                </a:lnTo>
                <a:lnTo>
                  <a:pt x="4076" y="1362"/>
                </a:lnTo>
                <a:lnTo>
                  <a:pt x="4073" y="1362"/>
                </a:lnTo>
                <a:lnTo>
                  <a:pt x="4060" y="1367"/>
                </a:lnTo>
                <a:lnTo>
                  <a:pt x="4058" y="1367"/>
                </a:lnTo>
                <a:lnTo>
                  <a:pt x="4053" y="1368"/>
                </a:lnTo>
                <a:lnTo>
                  <a:pt x="4049" y="1368"/>
                </a:lnTo>
                <a:lnTo>
                  <a:pt x="4041" y="1368"/>
                </a:lnTo>
                <a:lnTo>
                  <a:pt x="4032" y="1367"/>
                </a:lnTo>
                <a:lnTo>
                  <a:pt x="4025" y="1366"/>
                </a:lnTo>
                <a:lnTo>
                  <a:pt x="4023" y="1366"/>
                </a:lnTo>
                <a:lnTo>
                  <a:pt x="4019" y="1365"/>
                </a:lnTo>
                <a:lnTo>
                  <a:pt x="4015" y="1363"/>
                </a:lnTo>
                <a:lnTo>
                  <a:pt x="4013" y="1362"/>
                </a:lnTo>
                <a:lnTo>
                  <a:pt x="4010" y="1361"/>
                </a:lnTo>
                <a:lnTo>
                  <a:pt x="4008" y="1360"/>
                </a:lnTo>
                <a:lnTo>
                  <a:pt x="4006" y="1359"/>
                </a:lnTo>
                <a:lnTo>
                  <a:pt x="4003" y="1357"/>
                </a:lnTo>
                <a:lnTo>
                  <a:pt x="4002" y="1356"/>
                </a:lnTo>
                <a:lnTo>
                  <a:pt x="4000" y="1355"/>
                </a:lnTo>
                <a:lnTo>
                  <a:pt x="3998" y="1352"/>
                </a:lnTo>
                <a:lnTo>
                  <a:pt x="3992" y="1348"/>
                </a:lnTo>
                <a:lnTo>
                  <a:pt x="3989" y="1344"/>
                </a:lnTo>
                <a:lnTo>
                  <a:pt x="3986" y="1341"/>
                </a:lnTo>
                <a:lnTo>
                  <a:pt x="3985" y="1339"/>
                </a:lnTo>
                <a:lnTo>
                  <a:pt x="3985" y="1338"/>
                </a:lnTo>
                <a:lnTo>
                  <a:pt x="3984" y="1337"/>
                </a:lnTo>
                <a:lnTo>
                  <a:pt x="3983" y="1334"/>
                </a:lnTo>
                <a:lnTo>
                  <a:pt x="3981" y="1330"/>
                </a:lnTo>
                <a:lnTo>
                  <a:pt x="3980" y="1328"/>
                </a:lnTo>
                <a:lnTo>
                  <a:pt x="3979" y="1327"/>
                </a:lnTo>
                <a:lnTo>
                  <a:pt x="3978" y="1324"/>
                </a:lnTo>
                <a:lnTo>
                  <a:pt x="3977" y="1321"/>
                </a:lnTo>
                <a:lnTo>
                  <a:pt x="3977" y="1319"/>
                </a:lnTo>
                <a:lnTo>
                  <a:pt x="3975" y="1317"/>
                </a:lnTo>
                <a:lnTo>
                  <a:pt x="3975" y="1316"/>
                </a:lnTo>
                <a:lnTo>
                  <a:pt x="3974" y="1313"/>
                </a:lnTo>
                <a:lnTo>
                  <a:pt x="3974" y="1311"/>
                </a:lnTo>
                <a:lnTo>
                  <a:pt x="3973" y="1307"/>
                </a:lnTo>
                <a:lnTo>
                  <a:pt x="3973" y="1305"/>
                </a:lnTo>
                <a:lnTo>
                  <a:pt x="3972" y="1300"/>
                </a:lnTo>
                <a:lnTo>
                  <a:pt x="3972" y="1293"/>
                </a:lnTo>
                <a:lnTo>
                  <a:pt x="3971" y="1284"/>
                </a:lnTo>
                <a:lnTo>
                  <a:pt x="3972" y="1276"/>
                </a:lnTo>
                <a:lnTo>
                  <a:pt x="3972" y="1272"/>
                </a:lnTo>
                <a:lnTo>
                  <a:pt x="3973" y="1268"/>
                </a:lnTo>
                <a:lnTo>
                  <a:pt x="3973" y="1266"/>
                </a:lnTo>
                <a:lnTo>
                  <a:pt x="3974" y="1263"/>
                </a:lnTo>
                <a:lnTo>
                  <a:pt x="3974" y="1261"/>
                </a:lnTo>
                <a:lnTo>
                  <a:pt x="3975" y="1260"/>
                </a:lnTo>
                <a:lnTo>
                  <a:pt x="3975" y="1257"/>
                </a:lnTo>
                <a:lnTo>
                  <a:pt x="3977" y="1256"/>
                </a:lnTo>
                <a:lnTo>
                  <a:pt x="3977" y="1254"/>
                </a:lnTo>
                <a:lnTo>
                  <a:pt x="3978" y="1251"/>
                </a:lnTo>
                <a:lnTo>
                  <a:pt x="3980" y="1247"/>
                </a:lnTo>
                <a:lnTo>
                  <a:pt x="3981" y="1245"/>
                </a:lnTo>
                <a:lnTo>
                  <a:pt x="3983" y="1241"/>
                </a:lnTo>
                <a:lnTo>
                  <a:pt x="3984" y="1240"/>
                </a:lnTo>
                <a:lnTo>
                  <a:pt x="3985" y="1238"/>
                </a:lnTo>
                <a:lnTo>
                  <a:pt x="3986" y="1236"/>
                </a:lnTo>
                <a:lnTo>
                  <a:pt x="3988" y="1234"/>
                </a:lnTo>
                <a:lnTo>
                  <a:pt x="3989" y="1233"/>
                </a:lnTo>
                <a:lnTo>
                  <a:pt x="3992" y="1230"/>
                </a:lnTo>
                <a:lnTo>
                  <a:pt x="3995" y="1227"/>
                </a:lnTo>
                <a:lnTo>
                  <a:pt x="4000" y="1221"/>
                </a:lnTo>
                <a:lnTo>
                  <a:pt x="4003" y="1218"/>
                </a:lnTo>
                <a:lnTo>
                  <a:pt x="4004" y="1217"/>
                </a:lnTo>
                <a:lnTo>
                  <a:pt x="4007" y="1216"/>
                </a:lnTo>
                <a:lnTo>
                  <a:pt x="4009" y="1215"/>
                </a:lnTo>
                <a:lnTo>
                  <a:pt x="4010" y="1213"/>
                </a:lnTo>
                <a:lnTo>
                  <a:pt x="4013" y="1212"/>
                </a:lnTo>
                <a:lnTo>
                  <a:pt x="4014" y="1211"/>
                </a:lnTo>
                <a:lnTo>
                  <a:pt x="4017" y="1210"/>
                </a:lnTo>
                <a:lnTo>
                  <a:pt x="4019" y="1208"/>
                </a:lnTo>
                <a:lnTo>
                  <a:pt x="4021" y="1207"/>
                </a:lnTo>
                <a:lnTo>
                  <a:pt x="4024" y="1206"/>
                </a:lnTo>
                <a:lnTo>
                  <a:pt x="4029" y="1204"/>
                </a:lnTo>
                <a:lnTo>
                  <a:pt x="4030" y="1204"/>
                </a:lnTo>
                <a:lnTo>
                  <a:pt x="4032" y="1202"/>
                </a:lnTo>
                <a:lnTo>
                  <a:pt x="4036" y="1201"/>
                </a:lnTo>
                <a:lnTo>
                  <a:pt x="4038" y="1200"/>
                </a:lnTo>
                <a:lnTo>
                  <a:pt x="4041" y="1199"/>
                </a:lnTo>
                <a:lnTo>
                  <a:pt x="4042" y="1199"/>
                </a:lnTo>
                <a:lnTo>
                  <a:pt x="4043" y="1197"/>
                </a:lnTo>
                <a:lnTo>
                  <a:pt x="4048" y="1196"/>
                </a:lnTo>
                <a:lnTo>
                  <a:pt x="4071" y="1191"/>
                </a:lnTo>
                <a:lnTo>
                  <a:pt x="4078" y="1190"/>
                </a:lnTo>
                <a:lnTo>
                  <a:pt x="4081" y="1190"/>
                </a:lnTo>
                <a:lnTo>
                  <a:pt x="4084" y="1190"/>
                </a:lnTo>
                <a:lnTo>
                  <a:pt x="4088" y="1189"/>
                </a:lnTo>
                <a:lnTo>
                  <a:pt x="4091" y="1189"/>
                </a:lnTo>
                <a:lnTo>
                  <a:pt x="4095" y="1188"/>
                </a:lnTo>
                <a:lnTo>
                  <a:pt x="4102" y="1186"/>
                </a:lnTo>
                <a:lnTo>
                  <a:pt x="4110" y="1185"/>
                </a:lnTo>
                <a:lnTo>
                  <a:pt x="4110" y="1174"/>
                </a:lnTo>
                <a:lnTo>
                  <a:pt x="4110" y="1163"/>
                </a:lnTo>
                <a:lnTo>
                  <a:pt x="4108" y="1155"/>
                </a:lnTo>
                <a:lnTo>
                  <a:pt x="4107" y="1150"/>
                </a:lnTo>
                <a:lnTo>
                  <a:pt x="4107" y="1145"/>
                </a:lnTo>
                <a:lnTo>
                  <a:pt x="4105" y="1138"/>
                </a:lnTo>
                <a:lnTo>
                  <a:pt x="4101" y="1130"/>
                </a:lnTo>
                <a:lnTo>
                  <a:pt x="4099" y="1127"/>
                </a:lnTo>
                <a:lnTo>
                  <a:pt x="4096" y="1124"/>
                </a:lnTo>
                <a:lnTo>
                  <a:pt x="4090" y="1118"/>
                </a:lnTo>
                <a:lnTo>
                  <a:pt x="4089" y="1117"/>
                </a:lnTo>
                <a:lnTo>
                  <a:pt x="4087" y="1116"/>
                </a:lnTo>
                <a:lnTo>
                  <a:pt x="4085" y="1114"/>
                </a:lnTo>
                <a:lnTo>
                  <a:pt x="4079" y="1112"/>
                </a:lnTo>
                <a:lnTo>
                  <a:pt x="4076" y="1111"/>
                </a:lnTo>
                <a:lnTo>
                  <a:pt x="4073" y="1110"/>
                </a:lnTo>
                <a:lnTo>
                  <a:pt x="4072" y="1110"/>
                </a:lnTo>
                <a:lnTo>
                  <a:pt x="4065" y="1108"/>
                </a:lnTo>
                <a:lnTo>
                  <a:pt x="4062" y="1107"/>
                </a:lnTo>
                <a:lnTo>
                  <a:pt x="4058" y="1107"/>
                </a:lnTo>
                <a:lnTo>
                  <a:pt x="4049" y="1107"/>
                </a:lnTo>
                <a:lnTo>
                  <a:pt x="4042" y="1110"/>
                </a:lnTo>
                <a:lnTo>
                  <a:pt x="4036" y="1111"/>
                </a:lnTo>
                <a:lnTo>
                  <a:pt x="4035" y="1112"/>
                </a:lnTo>
                <a:lnTo>
                  <a:pt x="4032" y="1113"/>
                </a:lnTo>
                <a:lnTo>
                  <a:pt x="4030" y="1117"/>
                </a:lnTo>
                <a:lnTo>
                  <a:pt x="4029" y="1118"/>
                </a:lnTo>
                <a:lnTo>
                  <a:pt x="4027" y="1119"/>
                </a:lnTo>
                <a:lnTo>
                  <a:pt x="4027" y="1122"/>
                </a:lnTo>
                <a:lnTo>
                  <a:pt x="4026" y="1124"/>
                </a:lnTo>
                <a:lnTo>
                  <a:pt x="4025" y="1127"/>
                </a:lnTo>
                <a:lnTo>
                  <a:pt x="4023" y="1130"/>
                </a:lnTo>
                <a:lnTo>
                  <a:pt x="4023" y="1132"/>
                </a:lnTo>
                <a:lnTo>
                  <a:pt x="4020" y="1135"/>
                </a:lnTo>
                <a:lnTo>
                  <a:pt x="4020" y="1138"/>
                </a:lnTo>
                <a:lnTo>
                  <a:pt x="4018" y="1141"/>
                </a:lnTo>
                <a:lnTo>
                  <a:pt x="4018" y="1143"/>
                </a:lnTo>
                <a:lnTo>
                  <a:pt x="4017" y="1145"/>
                </a:lnTo>
                <a:lnTo>
                  <a:pt x="4015" y="1147"/>
                </a:lnTo>
                <a:lnTo>
                  <a:pt x="4014" y="1150"/>
                </a:lnTo>
                <a:lnTo>
                  <a:pt x="4013" y="1153"/>
                </a:lnTo>
                <a:lnTo>
                  <a:pt x="4012" y="1156"/>
                </a:lnTo>
                <a:lnTo>
                  <a:pt x="4010" y="1158"/>
                </a:lnTo>
                <a:lnTo>
                  <a:pt x="4006" y="1162"/>
                </a:lnTo>
                <a:lnTo>
                  <a:pt x="4003" y="1162"/>
                </a:lnTo>
                <a:lnTo>
                  <a:pt x="4000" y="1163"/>
                </a:lnTo>
                <a:lnTo>
                  <a:pt x="3997" y="1164"/>
                </a:lnTo>
                <a:lnTo>
                  <a:pt x="3994" y="1164"/>
                </a:lnTo>
                <a:lnTo>
                  <a:pt x="3991" y="1163"/>
                </a:lnTo>
                <a:lnTo>
                  <a:pt x="3989" y="1161"/>
                </a:lnTo>
                <a:lnTo>
                  <a:pt x="3988" y="1160"/>
                </a:lnTo>
                <a:lnTo>
                  <a:pt x="3986" y="1157"/>
                </a:lnTo>
                <a:lnTo>
                  <a:pt x="3985" y="1153"/>
                </a:lnTo>
                <a:lnTo>
                  <a:pt x="3985" y="1151"/>
                </a:lnTo>
                <a:lnTo>
                  <a:pt x="3985" y="1144"/>
                </a:lnTo>
                <a:lnTo>
                  <a:pt x="3985" y="1140"/>
                </a:lnTo>
                <a:lnTo>
                  <a:pt x="3989" y="1127"/>
                </a:lnTo>
                <a:lnTo>
                  <a:pt x="3990" y="1119"/>
                </a:lnTo>
                <a:lnTo>
                  <a:pt x="3992" y="1113"/>
                </a:lnTo>
                <a:lnTo>
                  <a:pt x="3992" y="1107"/>
                </a:lnTo>
                <a:lnTo>
                  <a:pt x="3994" y="1102"/>
                </a:lnTo>
                <a:lnTo>
                  <a:pt x="3995" y="1100"/>
                </a:lnTo>
                <a:lnTo>
                  <a:pt x="3995" y="1097"/>
                </a:lnTo>
                <a:lnTo>
                  <a:pt x="3996" y="1094"/>
                </a:lnTo>
                <a:lnTo>
                  <a:pt x="3998" y="1084"/>
                </a:lnTo>
                <a:lnTo>
                  <a:pt x="4009" y="1080"/>
                </a:lnTo>
                <a:lnTo>
                  <a:pt x="4012" y="1080"/>
                </a:lnTo>
                <a:lnTo>
                  <a:pt x="4013" y="1079"/>
                </a:lnTo>
                <a:lnTo>
                  <a:pt x="4014" y="1079"/>
                </a:lnTo>
                <a:lnTo>
                  <a:pt x="4017" y="1078"/>
                </a:lnTo>
                <a:lnTo>
                  <a:pt x="4019" y="1078"/>
                </a:lnTo>
                <a:lnTo>
                  <a:pt x="4021" y="1077"/>
                </a:lnTo>
                <a:lnTo>
                  <a:pt x="4024" y="1077"/>
                </a:lnTo>
                <a:lnTo>
                  <a:pt x="4026" y="1075"/>
                </a:lnTo>
                <a:lnTo>
                  <a:pt x="4043" y="1073"/>
                </a:lnTo>
                <a:lnTo>
                  <a:pt x="4052" y="1073"/>
                </a:lnTo>
                <a:lnTo>
                  <a:pt x="4068" y="1073"/>
                </a:lnTo>
                <a:lnTo>
                  <a:pt x="4079" y="1074"/>
                </a:lnTo>
                <a:lnTo>
                  <a:pt x="4096" y="1079"/>
                </a:lnTo>
                <a:lnTo>
                  <a:pt x="4099" y="1080"/>
                </a:lnTo>
                <a:lnTo>
                  <a:pt x="4100" y="1081"/>
                </a:lnTo>
                <a:lnTo>
                  <a:pt x="4104" y="1083"/>
                </a:lnTo>
                <a:lnTo>
                  <a:pt x="4106" y="1084"/>
                </a:lnTo>
                <a:lnTo>
                  <a:pt x="4108" y="1086"/>
                </a:lnTo>
                <a:lnTo>
                  <a:pt x="4111" y="1088"/>
                </a:lnTo>
                <a:lnTo>
                  <a:pt x="4112" y="1088"/>
                </a:lnTo>
                <a:lnTo>
                  <a:pt x="4114" y="1089"/>
                </a:lnTo>
                <a:lnTo>
                  <a:pt x="4116" y="1090"/>
                </a:lnTo>
                <a:lnTo>
                  <a:pt x="4117" y="1092"/>
                </a:lnTo>
                <a:lnTo>
                  <a:pt x="4120" y="1095"/>
                </a:lnTo>
                <a:lnTo>
                  <a:pt x="4123" y="1097"/>
                </a:lnTo>
                <a:lnTo>
                  <a:pt x="4128" y="1102"/>
                </a:lnTo>
                <a:lnTo>
                  <a:pt x="4131" y="1106"/>
                </a:lnTo>
                <a:lnTo>
                  <a:pt x="4133" y="1108"/>
                </a:lnTo>
                <a:lnTo>
                  <a:pt x="4134" y="1110"/>
                </a:lnTo>
                <a:lnTo>
                  <a:pt x="4135" y="1112"/>
                </a:lnTo>
                <a:lnTo>
                  <a:pt x="4136" y="1113"/>
                </a:lnTo>
                <a:lnTo>
                  <a:pt x="4137" y="1116"/>
                </a:lnTo>
                <a:lnTo>
                  <a:pt x="4140" y="1119"/>
                </a:lnTo>
                <a:lnTo>
                  <a:pt x="4141" y="1123"/>
                </a:lnTo>
                <a:lnTo>
                  <a:pt x="4142" y="1125"/>
                </a:lnTo>
                <a:lnTo>
                  <a:pt x="4143" y="1128"/>
                </a:lnTo>
                <a:lnTo>
                  <a:pt x="4145" y="1133"/>
                </a:lnTo>
                <a:lnTo>
                  <a:pt x="4145" y="1135"/>
                </a:lnTo>
                <a:lnTo>
                  <a:pt x="4146" y="1136"/>
                </a:lnTo>
                <a:lnTo>
                  <a:pt x="4146" y="1139"/>
                </a:lnTo>
                <a:lnTo>
                  <a:pt x="4147" y="1141"/>
                </a:lnTo>
                <a:lnTo>
                  <a:pt x="4148" y="1152"/>
                </a:lnTo>
                <a:lnTo>
                  <a:pt x="4149" y="1161"/>
                </a:lnTo>
                <a:lnTo>
                  <a:pt x="4149" y="1191"/>
                </a:lnTo>
                <a:lnTo>
                  <a:pt x="4149" y="1279"/>
                </a:lnTo>
                <a:lnTo>
                  <a:pt x="4149" y="1304"/>
                </a:lnTo>
                <a:lnTo>
                  <a:pt x="4149" y="1316"/>
                </a:lnTo>
                <a:lnTo>
                  <a:pt x="4151" y="1327"/>
                </a:lnTo>
                <a:lnTo>
                  <a:pt x="4153" y="1329"/>
                </a:lnTo>
                <a:lnTo>
                  <a:pt x="4157" y="1332"/>
                </a:lnTo>
                <a:lnTo>
                  <a:pt x="4164" y="1333"/>
                </a:lnTo>
                <a:lnTo>
                  <a:pt x="4165" y="1334"/>
                </a:lnTo>
                <a:lnTo>
                  <a:pt x="4168" y="1334"/>
                </a:lnTo>
                <a:lnTo>
                  <a:pt x="4169" y="1335"/>
                </a:lnTo>
                <a:lnTo>
                  <a:pt x="4171" y="1335"/>
                </a:lnTo>
                <a:lnTo>
                  <a:pt x="4172" y="1337"/>
                </a:lnTo>
                <a:lnTo>
                  <a:pt x="4178" y="1338"/>
                </a:lnTo>
                <a:lnTo>
                  <a:pt x="4185" y="1340"/>
                </a:lnTo>
                <a:lnTo>
                  <a:pt x="4187" y="1341"/>
                </a:lnTo>
                <a:lnTo>
                  <a:pt x="4188" y="1343"/>
                </a:lnTo>
                <a:lnTo>
                  <a:pt x="4189" y="1345"/>
                </a:lnTo>
                <a:lnTo>
                  <a:pt x="4191" y="1346"/>
                </a:lnTo>
                <a:lnTo>
                  <a:pt x="4191" y="1349"/>
                </a:lnTo>
                <a:lnTo>
                  <a:pt x="4191" y="1354"/>
                </a:lnTo>
                <a:lnTo>
                  <a:pt x="4189" y="1359"/>
                </a:lnTo>
                <a:lnTo>
                  <a:pt x="4188" y="1360"/>
                </a:lnTo>
                <a:lnTo>
                  <a:pt x="4188" y="1361"/>
                </a:lnTo>
                <a:lnTo>
                  <a:pt x="4186" y="1362"/>
                </a:lnTo>
                <a:lnTo>
                  <a:pt x="4185" y="1362"/>
                </a:lnTo>
                <a:lnTo>
                  <a:pt x="4183" y="1363"/>
                </a:lnTo>
                <a:lnTo>
                  <a:pt x="4165" y="1365"/>
                </a:lnTo>
                <a:lnTo>
                  <a:pt x="4147" y="1365"/>
                </a:lnTo>
                <a:lnTo>
                  <a:pt x="4110" y="1365"/>
                </a:lnTo>
                <a:close/>
                <a:moveTo>
                  <a:pt x="3486" y="1365"/>
                </a:moveTo>
                <a:lnTo>
                  <a:pt x="3486" y="1333"/>
                </a:lnTo>
                <a:lnTo>
                  <a:pt x="3481" y="1338"/>
                </a:lnTo>
                <a:lnTo>
                  <a:pt x="3479" y="1340"/>
                </a:lnTo>
                <a:lnTo>
                  <a:pt x="3474" y="1346"/>
                </a:lnTo>
                <a:lnTo>
                  <a:pt x="3473" y="1349"/>
                </a:lnTo>
                <a:lnTo>
                  <a:pt x="3469" y="1351"/>
                </a:lnTo>
                <a:lnTo>
                  <a:pt x="3467" y="1352"/>
                </a:lnTo>
                <a:lnTo>
                  <a:pt x="3464" y="1355"/>
                </a:lnTo>
                <a:lnTo>
                  <a:pt x="3463" y="1356"/>
                </a:lnTo>
                <a:lnTo>
                  <a:pt x="3461" y="1356"/>
                </a:lnTo>
                <a:lnTo>
                  <a:pt x="3457" y="1359"/>
                </a:lnTo>
                <a:lnTo>
                  <a:pt x="3452" y="1361"/>
                </a:lnTo>
                <a:lnTo>
                  <a:pt x="3451" y="1361"/>
                </a:lnTo>
                <a:lnTo>
                  <a:pt x="3448" y="1362"/>
                </a:lnTo>
                <a:lnTo>
                  <a:pt x="3442" y="1365"/>
                </a:lnTo>
                <a:lnTo>
                  <a:pt x="3441" y="1365"/>
                </a:lnTo>
                <a:lnTo>
                  <a:pt x="3439" y="1366"/>
                </a:lnTo>
                <a:lnTo>
                  <a:pt x="3436" y="1366"/>
                </a:lnTo>
                <a:lnTo>
                  <a:pt x="3433" y="1366"/>
                </a:lnTo>
                <a:lnTo>
                  <a:pt x="3429" y="1367"/>
                </a:lnTo>
                <a:lnTo>
                  <a:pt x="3424" y="1367"/>
                </a:lnTo>
                <a:lnTo>
                  <a:pt x="3421" y="1368"/>
                </a:lnTo>
                <a:lnTo>
                  <a:pt x="3417" y="1368"/>
                </a:lnTo>
                <a:lnTo>
                  <a:pt x="3409" y="1368"/>
                </a:lnTo>
                <a:lnTo>
                  <a:pt x="3400" y="1367"/>
                </a:lnTo>
                <a:lnTo>
                  <a:pt x="3393" y="1366"/>
                </a:lnTo>
                <a:lnTo>
                  <a:pt x="3386" y="1365"/>
                </a:lnTo>
                <a:lnTo>
                  <a:pt x="3381" y="1362"/>
                </a:lnTo>
                <a:lnTo>
                  <a:pt x="3377" y="1361"/>
                </a:lnTo>
                <a:lnTo>
                  <a:pt x="3375" y="1360"/>
                </a:lnTo>
                <a:lnTo>
                  <a:pt x="3371" y="1357"/>
                </a:lnTo>
                <a:lnTo>
                  <a:pt x="3370" y="1356"/>
                </a:lnTo>
                <a:lnTo>
                  <a:pt x="3367" y="1355"/>
                </a:lnTo>
                <a:lnTo>
                  <a:pt x="3366" y="1354"/>
                </a:lnTo>
                <a:lnTo>
                  <a:pt x="3364" y="1352"/>
                </a:lnTo>
                <a:lnTo>
                  <a:pt x="3361" y="1350"/>
                </a:lnTo>
                <a:lnTo>
                  <a:pt x="3358" y="1346"/>
                </a:lnTo>
                <a:lnTo>
                  <a:pt x="3354" y="1343"/>
                </a:lnTo>
                <a:lnTo>
                  <a:pt x="3347" y="1334"/>
                </a:lnTo>
                <a:lnTo>
                  <a:pt x="3342" y="1326"/>
                </a:lnTo>
                <a:lnTo>
                  <a:pt x="3337" y="1315"/>
                </a:lnTo>
                <a:lnTo>
                  <a:pt x="3336" y="1311"/>
                </a:lnTo>
                <a:lnTo>
                  <a:pt x="3335" y="1306"/>
                </a:lnTo>
                <a:lnTo>
                  <a:pt x="3334" y="1299"/>
                </a:lnTo>
                <a:lnTo>
                  <a:pt x="3332" y="1293"/>
                </a:lnTo>
                <a:lnTo>
                  <a:pt x="3331" y="1285"/>
                </a:lnTo>
                <a:lnTo>
                  <a:pt x="3331" y="1271"/>
                </a:lnTo>
                <a:lnTo>
                  <a:pt x="3331" y="1256"/>
                </a:lnTo>
                <a:lnTo>
                  <a:pt x="3331" y="1167"/>
                </a:lnTo>
                <a:lnTo>
                  <a:pt x="3331" y="1139"/>
                </a:lnTo>
                <a:lnTo>
                  <a:pt x="3331" y="1130"/>
                </a:lnTo>
                <a:lnTo>
                  <a:pt x="3331" y="1122"/>
                </a:lnTo>
                <a:lnTo>
                  <a:pt x="3326" y="1122"/>
                </a:lnTo>
                <a:lnTo>
                  <a:pt x="3322" y="1122"/>
                </a:lnTo>
                <a:lnTo>
                  <a:pt x="3312" y="1122"/>
                </a:lnTo>
                <a:lnTo>
                  <a:pt x="3302" y="1122"/>
                </a:lnTo>
                <a:lnTo>
                  <a:pt x="3294" y="1121"/>
                </a:lnTo>
                <a:lnTo>
                  <a:pt x="3291" y="1118"/>
                </a:lnTo>
                <a:lnTo>
                  <a:pt x="3291" y="1117"/>
                </a:lnTo>
                <a:lnTo>
                  <a:pt x="3290" y="1116"/>
                </a:lnTo>
                <a:lnTo>
                  <a:pt x="3290" y="1112"/>
                </a:lnTo>
                <a:lnTo>
                  <a:pt x="3290" y="1108"/>
                </a:lnTo>
                <a:lnTo>
                  <a:pt x="3290" y="1106"/>
                </a:lnTo>
                <a:lnTo>
                  <a:pt x="3291" y="1106"/>
                </a:lnTo>
                <a:lnTo>
                  <a:pt x="3293" y="1103"/>
                </a:lnTo>
                <a:lnTo>
                  <a:pt x="3295" y="1102"/>
                </a:lnTo>
                <a:lnTo>
                  <a:pt x="3297" y="1102"/>
                </a:lnTo>
                <a:lnTo>
                  <a:pt x="3300" y="1100"/>
                </a:lnTo>
                <a:lnTo>
                  <a:pt x="3302" y="1099"/>
                </a:lnTo>
                <a:lnTo>
                  <a:pt x="3305" y="1097"/>
                </a:lnTo>
                <a:lnTo>
                  <a:pt x="3307" y="1096"/>
                </a:lnTo>
                <a:lnTo>
                  <a:pt x="3309" y="1095"/>
                </a:lnTo>
                <a:lnTo>
                  <a:pt x="3312" y="1094"/>
                </a:lnTo>
                <a:lnTo>
                  <a:pt x="3314" y="1092"/>
                </a:lnTo>
                <a:lnTo>
                  <a:pt x="3317" y="1091"/>
                </a:lnTo>
                <a:lnTo>
                  <a:pt x="3319" y="1090"/>
                </a:lnTo>
                <a:lnTo>
                  <a:pt x="3323" y="1088"/>
                </a:lnTo>
                <a:lnTo>
                  <a:pt x="3325" y="1088"/>
                </a:lnTo>
                <a:lnTo>
                  <a:pt x="3328" y="1086"/>
                </a:lnTo>
                <a:lnTo>
                  <a:pt x="3330" y="1085"/>
                </a:lnTo>
                <a:lnTo>
                  <a:pt x="3332" y="1084"/>
                </a:lnTo>
                <a:lnTo>
                  <a:pt x="3335" y="1083"/>
                </a:lnTo>
                <a:lnTo>
                  <a:pt x="3337" y="1081"/>
                </a:lnTo>
                <a:lnTo>
                  <a:pt x="3340" y="1080"/>
                </a:lnTo>
                <a:lnTo>
                  <a:pt x="3342" y="1079"/>
                </a:lnTo>
                <a:lnTo>
                  <a:pt x="3343" y="1078"/>
                </a:lnTo>
                <a:lnTo>
                  <a:pt x="3346" y="1077"/>
                </a:lnTo>
                <a:lnTo>
                  <a:pt x="3348" y="1075"/>
                </a:lnTo>
                <a:lnTo>
                  <a:pt x="3351" y="1074"/>
                </a:lnTo>
                <a:lnTo>
                  <a:pt x="3355" y="1073"/>
                </a:lnTo>
                <a:lnTo>
                  <a:pt x="3365" y="1072"/>
                </a:lnTo>
                <a:lnTo>
                  <a:pt x="3367" y="1073"/>
                </a:lnTo>
                <a:lnTo>
                  <a:pt x="3371" y="1078"/>
                </a:lnTo>
                <a:lnTo>
                  <a:pt x="3371" y="1081"/>
                </a:lnTo>
                <a:lnTo>
                  <a:pt x="3371" y="1086"/>
                </a:lnTo>
                <a:lnTo>
                  <a:pt x="3371" y="1095"/>
                </a:lnTo>
                <a:lnTo>
                  <a:pt x="3371" y="1133"/>
                </a:lnTo>
                <a:lnTo>
                  <a:pt x="3371" y="1239"/>
                </a:lnTo>
                <a:lnTo>
                  <a:pt x="3371" y="1274"/>
                </a:lnTo>
                <a:lnTo>
                  <a:pt x="3372" y="1291"/>
                </a:lnTo>
                <a:lnTo>
                  <a:pt x="3372" y="1294"/>
                </a:lnTo>
                <a:lnTo>
                  <a:pt x="3373" y="1296"/>
                </a:lnTo>
                <a:lnTo>
                  <a:pt x="3373" y="1298"/>
                </a:lnTo>
                <a:lnTo>
                  <a:pt x="3375" y="1300"/>
                </a:lnTo>
                <a:lnTo>
                  <a:pt x="3375" y="1301"/>
                </a:lnTo>
                <a:lnTo>
                  <a:pt x="3376" y="1305"/>
                </a:lnTo>
                <a:lnTo>
                  <a:pt x="3377" y="1307"/>
                </a:lnTo>
                <a:lnTo>
                  <a:pt x="3378" y="1308"/>
                </a:lnTo>
                <a:lnTo>
                  <a:pt x="3380" y="1311"/>
                </a:lnTo>
                <a:lnTo>
                  <a:pt x="3381" y="1312"/>
                </a:lnTo>
                <a:lnTo>
                  <a:pt x="3383" y="1315"/>
                </a:lnTo>
                <a:lnTo>
                  <a:pt x="3388" y="1319"/>
                </a:lnTo>
                <a:lnTo>
                  <a:pt x="3389" y="1321"/>
                </a:lnTo>
                <a:lnTo>
                  <a:pt x="3390" y="1322"/>
                </a:lnTo>
                <a:lnTo>
                  <a:pt x="3393" y="1323"/>
                </a:lnTo>
                <a:lnTo>
                  <a:pt x="3394" y="1324"/>
                </a:lnTo>
                <a:lnTo>
                  <a:pt x="3396" y="1326"/>
                </a:lnTo>
                <a:lnTo>
                  <a:pt x="3399" y="1327"/>
                </a:lnTo>
                <a:lnTo>
                  <a:pt x="3401" y="1328"/>
                </a:lnTo>
                <a:lnTo>
                  <a:pt x="3409" y="1330"/>
                </a:lnTo>
                <a:lnTo>
                  <a:pt x="3412" y="1332"/>
                </a:lnTo>
                <a:lnTo>
                  <a:pt x="3417" y="1332"/>
                </a:lnTo>
                <a:lnTo>
                  <a:pt x="3422" y="1332"/>
                </a:lnTo>
                <a:lnTo>
                  <a:pt x="3427" y="1332"/>
                </a:lnTo>
                <a:lnTo>
                  <a:pt x="3435" y="1330"/>
                </a:lnTo>
                <a:lnTo>
                  <a:pt x="3442" y="1328"/>
                </a:lnTo>
                <a:lnTo>
                  <a:pt x="3446" y="1327"/>
                </a:lnTo>
                <a:lnTo>
                  <a:pt x="3450" y="1326"/>
                </a:lnTo>
                <a:lnTo>
                  <a:pt x="3452" y="1324"/>
                </a:lnTo>
                <a:lnTo>
                  <a:pt x="3454" y="1323"/>
                </a:lnTo>
                <a:lnTo>
                  <a:pt x="3456" y="1322"/>
                </a:lnTo>
                <a:lnTo>
                  <a:pt x="3459" y="1321"/>
                </a:lnTo>
                <a:lnTo>
                  <a:pt x="3461" y="1319"/>
                </a:lnTo>
                <a:lnTo>
                  <a:pt x="3462" y="1317"/>
                </a:lnTo>
                <a:lnTo>
                  <a:pt x="3467" y="1313"/>
                </a:lnTo>
                <a:lnTo>
                  <a:pt x="3468" y="1312"/>
                </a:lnTo>
                <a:lnTo>
                  <a:pt x="3473" y="1307"/>
                </a:lnTo>
                <a:lnTo>
                  <a:pt x="3475" y="1305"/>
                </a:lnTo>
                <a:lnTo>
                  <a:pt x="3476" y="1304"/>
                </a:lnTo>
                <a:lnTo>
                  <a:pt x="3476" y="1301"/>
                </a:lnTo>
                <a:lnTo>
                  <a:pt x="3477" y="1298"/>
                </a:lnTo>
                <a:lnTo>
                  <a:pt x="3479" y="1296"/>
                </a:lnTo>
                <a:lnTo>
                  <a:pt x="3480" y="1293"/>
                </a:lnTo>
                <a:lnTo>
                  <a:pt x="3481" y="1291"/>
                </a:lnTo>
                <a:lnTo>
                  <a:pt x="3482" y="1289"/>
                </a:lnTo>
                <a:lnTo>
                  <a:pt x="3482" y="1288"/>
                </a:lnTo>
                <a:lnTo>
                  <a:pt x="3483" y="1285"/>
                </a:lnTo>
                <a:lnTo>
                  <a:pt x="3483" y="1283"/>
                </a:lnTo>
                <a:lnTo>
                  <a:pt x="3486" y="1277"/>
                </a:lnTo>
                <a:lnTo>
                  <a:pt x="3486" y="1269"/>
                </a:lnTo>
                <a:lnTo>
                  <a:pt x="3486" y="1252"/>
                </a:lnTo>
                <a:lnTo>
                  <a:pt x="3486" y="1196"/>
                </a:lnTo>
                <a:lnTo>
                  <a:pt x="3486" y="1146"/>
                </a:lnTo>
                <a:lnTo>
                  <a:pt x="3486" y="1134"/>
                </a:lnTo>
                <a:lnTo>
                  <a:pt x="3486" y="1127"/>
                </a:lnTo>
                <a:lnTo>
                  <a:pt x="3485" y="1122"/>
                </a:lnTo>
                <a:lnTo>
                  <a:pt x="3482" y="1122"/>
                </a:lnTo>
                <a:lnTo>
                  <a:pt x="3480" y="1122"/>
                </a:lnTo>
                <a:lnTo>
                  <a:pt x="3474" y="1122"/>
                </a:lnTo>
                <a:lnTo>
                  <a:pt x="3451" y="1122"/>
                </a:lnTo>
                <a:lnTo>
                  <a:pt x="3448" y="1121"/>
                </a:lnTo>
                <a:lnTo>
                  <a:pt x="3447" y="1118"/>
                </a:lnTo>
                <a:lnTo>
                  <a:pt x="3446" y="1116"/>
                </a:lnTo>
                <a:lnTo>
                  <a:pt x="3445" y="1113"/>
                </a:lnTo>
                <a:lnTo>
                  <a:pt x="3445" y="1110"/>
                </a:lnTo>
                <a:lnTo>
                  <a:pt x="3445" y="1107"/>
                </a:lnTo>
                <a:lnTo>
                  <a:pt x="3446" y="1106"/>
                </a:lnTo>
                <a:lnTo>
                  <a:pt x="3447" y="1105"/>
                </a:lnTo>
                <a:lnTo>
                  <a:pt x="3451" y="1102"/>
                </a:lnTo>
                <a:lnTo>
                  <a:pt x="3452" y="1101"/>
                </a:lnTo>
                <a:lnTo>
                  <a:pt x="3454" y="1100"/>
                </a:lnTo>
                <a:lnTo>
                  <a:pt x="3457" y="1099"/>
                </a:lnTo>
                <a:lnTo>
                  <a:pt x="3459" y="1097"/>
                </a:lnTo>
                <a:lnTo>
                  <a:pt x="3464" y="1095"/>
                </a:lnTo>
                <a:lnTo>
                  <a:pt x="3468" y="1094"/>
                </a:lnTo>
                <a:lnTo>
                  <a:pt x="3470" y="1092"/>
                </a:lnTo>
                <a:lnTo>
                  <a:pt x="3473" y="1091"/>
                </a:lnTo>
                <a:lnTo>
                  <a:pt x="3475" y="1090"/>
                </a:lnTo>
                <a:lnTo>
                  <a:pt x="3477" y="1089"/>
                </a:lnTo>
                <a:lnTo>
                  <a:pt x="3479" y="1088"/>
                </a:lnTo>
                <a:lnTo>
                  <a:pt x="3481" y="1086"/>
                </a:lnTo>
                <a:lnTo>
                  <a:pt x="3483" y="1085"/>
                </a:lnTo>
                <a:lnTo>
                  <a:pt x="3486" y="1084"/>
                </a:lnTo>
                <a:lnTo>
                  <a:pt x="3488" y="1083"/>
                </a:lnTo>
                <a:lnTo>
                  <a:pt x="3491" y="1081"/>
                </a:lnTo>
                <a:lnTo>
                  <a:pt x="3492" y="1080"/>
                </a:lnTo>
                <a:lnTo>
                  <a:pt x="3496" y="1079"/>
                </a:lnTo>
                <a:lnTo>
                  <a:pt x="3498" y="1078"/>
                </a:lnTo>
                <a:lnTo>
                  <a:pt x="3500" y="1077"/>
                </a:lnTo>
                <a:lnTo>
                  <a:pt x="3504" y="1074"/>
                </a:lnTo>
                <a:lnTo>
                  <a:pt x="3506" y="1073"/>
                </a:lnTo>
                <a:lnTo>
                  <a:pt x="3510" y="1073"/>
                </a:lnTo>
                <a:lnTo>
                  <a:pt x="3515" y="1072"/>
                </a:lnTo>
                <a:lnTo>
                  <a:pt x="3517" y="1072"/>
                </a:lnTo>
                <a:lnTo>
                  <a:pt x="3520" y="1072"/>
                </a:lnTo>
                <a:lnTo>
                  <a:pt x="3523" y="1074"/>
                </a:lnTo>
                <a:lnTo>
                  <a:pt x="3525" y="1075"/>
                </a:lnTo>
                <a:lnTo>
                  <a:pt x="3525" y="1077"/>
                </a:lnTo>
                <a:lnTo>
                  <a:pt x="3526" y="1080"/>
                </a:lnTo>
                <a:lnTo>
                  <a:pt x="3527" y="1086"/>
                </a:lnTo>
                <a:lnTo>
                  <a:pt x="3526" y="1097"/>
                </a:lnTo>
                <a:lnTo>
                  <a:pt x="3526" y="1144"/>
                </a:lnTo>
                <a:lnTo>
                  <a:pt x="3526" y="1263"/>
                </a:lnTo>
                <a:lnTo>
                  <a:pt x="3526" y="1301"/>
                </a:lnTo>
                <a:lnTo>
                  <a:pt x="3526" y="1323"/>
                </a:lnTo>
                <a:lnTo>
                  <a:pt x="3527" y="1327"/>
                </a:lnTo>
                <a:lnTo>
                  <a:pt x="3531" y="1329"/>
                </a:lnTo>
                <a:lnTo>
                  <a:pt x="3533" y="1330"/>
                </a:lnTo>
                <a:lnTo>
                  <a:pt x="3538" y="1332"/>
                </a:lnTo>
                <a:lnTo>
                  <a:pt x="3545" y="1334"/>
                </a:lnTo>
                <a:lnTo>
                  <a:pt x="3548" y="1335"/>
                </a:lnTo>
                <a:lnTo>
                  <a:pt x="3549" y="1335"/>
                </a:lnTo>
                <a:lnTo>
                  <a:pt x="3550" y="1337"/>
                </a:lnTo>
                <a:lnTo>
                  <a:pt x="3552" y="1337"/>
                </a:lnTo>
                <a:lnTo>
                  <a:pt x="3554" y="1337"/>
                </a:lnTo>
                <a:lnTo>
                  <a:pt x="3556" y="1338"/>
                </a:lnTo>
                <a:lnTo>
                  <a:pt x="3557" y="1338"/>
                </a:lnTo>
                <a:lnTo>
                  <a:pt x="3562" y="1340"/>
                </a:lnTo>
                <a:lnTo>
                  <a:pt x="3564" y="1343"/>
                </a:lnTo>
                <a:lnTo>
                  <a:pt x="3566" y="1344"/>
                </a:lnTo>
                <a:lnTo>
                  <a:pt x="3567" y="1349"/>
                </a:lnTo>
                <a:lnTo>
                  <a:pt x="3568" y="1352"/>
                </a:lnTo>
                <a:lnTo>
                  <a:pt x="3567" y="1355"/>
                </a:lnTo>
                <a:lnTo>
                  <a:pt x="3567" y="1356"/>
                </a:lnTo>
                <a:lnTo>
                  <a:pt x="3566" y="1359"/>
                </a:lnTo>
                <a:lnTo>
                  <a:pt x="3563" y="1361"/>
                </a:lnTo>
                <a:lnTo>
                  <a:pt x="3562" y="1362"/>
                </a:lnTo>
                <a:lnTo>
                  <a:pt x="3560" y="1362"/>
                </a:lnTo>
                <a:lnTo>
                  <a:pt x="3558" y="1363"/>
                </a:lnTo>
                <a:lnTo>
                  <a:pt x="3554" y="1365"/>
                </a:lnTo>
                <a:lnTo>
                  <a:pt x="3548" y="1365"/>
                </a:lnTo>
                <a:lnTo>
                  <a:pt x="3535" y="1365"/>
                </a:lnTo>
                <a:lnTo>
                  <a:pt x="3486" y="1365"/>
                </a:lnTo>
                <a:close/>
                <a:moveTo>
                  <a:pt x="3228" y="1084"/>
                </a:moveTo>
                <a:lnTo>
                  <a:pt x="3231" y="1118"/>
                </a:lnTo>
                <a:lnTo>
                  <a:pt x="3231" y="1124"/>
                </a:lnTo>
                <a:lnTo>
                  <a:pt x="3232" y="1130"/>
                </a:lnTo>
                <a:lnTo>
                  <a:pt x="3233" y="1140"/>
                </a:lnTo>
                <a:lnTo>
                  <a:pt x="3232" y="1143"/>
                </a:lnTo>
                <a:lnTo>
                  <a:pt x="3232" y="1144"/>
                </a:lnTo>
                <a:lnTo>
                  <a:pt x="3231" y="1146"/>
                </a:lnTo>
                <a:lnTo>
                  <a:pt x="3228" y="1149"/>
                </a:lnTo>
                <a:lnTo>
                  <a:pt x="3226" y="1150"/>
                </a:lnTo>
                <a:lnTo>
                  <a:pt x="3221" y="1151"/>
                </a:lnTo>
                <a:lnTo>
                  <a:pt x="3220" y="1152"/>
                </a:lnTo>
                <a:lnTo>
                  <a:pt x="3218" y="1152"/>
                </a:lnTo>
                <a:lnTo>
                  <a:pt x="3214" y="1151"/>
                </a:lnTo>
                <a:lnTo>
                  <a:pt x="3210" y="1150"/>
                </a:lnTo>
                <a:lnTo>
                  <a:pt x="3208" y="1149"/>
                </a:lnTo>
                <a:lnTo>
                  <a:pt x="3207" y="1147"/>
                </a:lnTo>
                <a:lnTo>
                  <a:pt x="3204" y="1145"/>
                </a:lnTo>
                <a:lnTo>
                  <a:pt x="3203" y="1144"/>
                </a:lnTo>
                <a:lnTo>
                  <a:pt x="3202" y="1141"/>
                </a:lnTo>
                <a:lnTo>
                  <a:pt x="3199" y="1134"/>
                </a:lnTo>
                <a:lnTo>
                  <a:pt x="3198" y="1130"/>
                </a:lnTo>
                <a:lnTo>
                  <a:pt x="3197" y="1129"/>
                </a:lnTo>
                <a:lnTo>
                  <a:pt x="3196" y="1124"/>
                </a:lnTo>
                <a:lnTo>
                  <a:pt x="3195" y="1121"/>
                </a:lnTo>
                <a:lnTo>
                  <a:pt x="3193" y="1118"/>
                </a:lnTo>
                <a:lnTo>
                  <a:pt x="3192" y="1116"/>
                </a:lnTo>
                <a:lnTo>
                  <a:pt x="3190" y="1111"/>
                </a:lnTo>
                <a:lnTo>
                  <a:pt x="3189" y="1110"/>
                </a:lnTo>
                <a:lnTo>
                  <a:pt x="3186" y="1107"/>
                </a:lnTo>
                <a:lnTo>
                  <a:pt x="3184" y="1105"/>
                </a:lnTo>
                <a:lnTo>
                  <a:pt x="3179" y="1102"/>
                </a:lnTo>
                <a:lnTo>
                  <a:pt x="3174" y="1101"/>
                </a:lnTo>
                <a:lnTo>
                  <a:pt x="3169" y="1101"/>
                </a:lnTo>
                <a:lnTo>
                  <a:pt x="3164" y="1100"/>
                </a:lnTo>
                <a:lnTo>
                  <a:pt x="3160" y="1101"/>
                </a:lnTo>
                <a:lnTo>
                  <a:pt x="3155" y="1102"/>
                </a:lnTo>
                <a:lnTo>
                  <a:pt x="3152" y="1102"/>
                </a:lnTo>
                <a:lnTo>
                  <a:pt x="3149" y="1102"/>
                </a:lnTo>
                <a:lnTo>
                  <a:pt x="3143" y="1106"/>
                </a:lnTo>
                <a:lnTo>
                  <a:pt x="3139" y="1107"/>
                </a:lnTo>
                <a:lnTo>
                  <a:pt x="3138" y="1108"/>
                </a:lnTo>
                <a:lnTo>
                  <a:pt x="3135" y="1111"/>
                </a:lnTo>
                <a:lnTo>
                  <a:pt x="3131" y="1116"/>
                </a:lnTo>
                <a:lnTo>
                  <a:pt x="3129" y="1117"/>
                </a:lnTo>
                <a:lnTo>
                  <a:pt x="3128" y="1118"/>
                </a:lnTo>
                <a:lnTo>
                  <a:pt x="3127" y="1119"/>
                </a:lnTo>
                <a:lnTo>
                  <a:pt x="3126" y="1122"/>
                </a:lnTo>
                <a:lnTo>
                  <a:pt x="3124" y="1125"/>
                </a:lnTo>
                <a:lnTo>
                  <a:pt x="3124" y="1127"/>
                </a:lnTo>
                <a:lnTo>
                  <a:pt x="3121" y="1139"/>
                </a:lnTo>
                <a:lnTo>
                  <a:pt x="3121" y="1143"/>
                </a:lnTo>
                <a:lnTo>
                  <a:pt x="3121" y="1149"/>
                </a:lnTo>
                <a:lnTo>
                  <a:pt x="3123" y="1157"/>
                </a:lnTo>
                <a:lnTo>
                  <a:pt x="3124" y="1160"/>
                </a:lnTo>
                <a:lnTo>
                  <a:pt x="3126" y="1161"/>
                </a:lnTo>
                <a:lnTo>
                  <a:pt x="3127" y="1163"/>
                </a:lnTo>
                <a:lnTo>
                  <a:pt x="3129" y="1166"/>
                </a:lnTo>
                <a:lnTo>
                  <a:pt x="3132" y="1169"/>
                </a:lnTo>
                <a:lnTo>
                  <a:pt x="3137" y="1174"/>
                </a:lnTo>
                <a:lnTo>
                  <a:pt x="3139" y="1177"/>
                </a:lnTo>
                <a:lnTo>
                  <a:pt x="3141" y="1178"/>
                </a:lnTo>
                <a:lnTo>
                  <a:pt x="3144" y="1179"/>
                </a:lnTo>
                <a:lnTo>
                  <a:pt x="3145" y="1180"/>
                </a:lnTo>
                <a:lnTo>
                  <a:pt x="3146" y="1182"/>
                </a:lnTo>
                <a:lnTo>
                  <a:pt x="3149" y="1183"/>
                </a:lnTo>
                <a:lnTo>
                  <a:pt x="3151" y="1184"/>
                </a:lnTo>
                <a:lnTo>
                  <a:pt x="3154" y="1185"/>
                </a:lnTo>
                <a:lnTo>
                  <a:pt x="3157" y="1188"/>
                </a:lnTo>
                <a:lnTo>
                  <a:pt x="3161" y="1190"/>
                </a:lnTo>
                <a:lnTo>
                  <a:pt x="3164" y="1191"/>
                </a:lnTo>
                <a:lnTo>
                  <a:pt x="3167" y="1193"/>
                </a:lnTo>
                <a:lnTo>
                  <a:pt x="3169" y="1194"/>
                </a:lnTo>
                <a:lnTo>
                  <a:pt x="3170" y="1196"/>
                </a:lnTo>
                <a:lnTo>
                  <a:pt x="3173" y="1196"/>
                </a:lnTo>
                <a:lnTo>
                  <a:pt x="3175" y="1197"/>
                </a:lnTo>
                <a:lnTo>
                  <a:pt x="3176" y="1200"/>
                </a:lnTo>
                <a:lnTo>
                  <a:pt x="3179" y="1200"/>
                </a:lnTo>
                <a:lnTo>
                  <a:pt x="3181" y="1201"/>
                </a:lnTo>
                <a:lnTo>
                  <a:pt x="3184" y="1202"/>
                </a:lnTo>
                <a:lnTo>
                  <a:pt x="3186" y="1204"/>
                </a:lnTo>
                <a:lnTo>
                  <a:pt x="3187" y="1205"/>
                </a:lnTo>
                <a:lnTo>
                  <a:pt x="3190" y="1206"/>
                </a:lnTo>
                <a:lnTo>
                  <a:pt x="3193" y="1208"/>
                </a:lnTo>
                <a:lnTo>
                  <a:pt x="3196" y="1210"/>
                </a:lnTo>
                <a:lnTo>
                  <a:pt x="3198" y="1211"/>
                </a:lnTo>
                <a:lnTo>
                  <a:pt x="3202" y="1213"/>
                </a:lnTo>
                <a:lnTo>
                  <a:pt x="3203" y="1215"/>
                </a:lnTo>
                <a:lnTo>
                  <a:pt x="3204" y="1216"/>
                </a:lnTo>
                <a:lnTo>
                  <a:pt x="3207" y="1217"/>
                </a:lnTo>
                <a:lnTo>
                  <a:pt x="3208" y="1218"/>
                </a:lnTo>
                <a:lnTo>
                  <a:pt x="3209" y="1219"/>
                </a:lnTo>
                <a:lnTo>
                  <a:pt x="3212" y="1221"/>
                </a:lnTo>
                <a:lnTo>
                  <a:pt x="3213" y="1221"/>
                </a:lnTo>
                <a:lnTo>
                  <a:pt x="3214" y="1223"/>
                </a:lnTo>
                <a:lnTo>
                  <a:pt x="3218" y="1225"/>
                </a:lnTo>
                <a:lnTo>
                  <a:pt x="3227" y="1235"/>
                </a:lnTo>
                <a:lnTo>
                  <a:pt x="3231" y="1238"/>
                </a:lnTo>
                <a:lnTo>
                  <a:pt x="3232" y="1240"/>
                </a:lnTo>
                <a:lnTo>
                  <a:pt x="3234" y="1243"/>
                </a:lnTo>
                <a:lnTo>
                  <a:pt x="3236" y="1245"/>
                </a:lnTo>
                <a:lnTo>
                  <a:pt x="3237" y="1246"/>
                </a:lnTo>
                <a:lnTo>
                  <a:pt x="3237" y="1249"/>
                </a:lnTo>
                <a:lnTo>
                  <a:pt x="3239" y="1251"/>
                </a:lnTo>
                <a:lnTo>
                  <a:pt x="3241" y="1254"/>
                </a:lnTo>
                <a:lnTo>
                  <a:pt x="3241" y="1256"/>
                </a:lnTo>
                <a:lnTo>
                  <a:pt x="3243" y="1260"/>
                </a:lnTo>
                <a:lnTo>
                  <a:pt x="3243" y="1262"/>
                </a:lnTo>
                <a:lnTo>
                  <a:pt x="3244" y="1263"/>
                </a:lnTo>
                <a:lnTo>
                  <a:pt x="3244" y="1266"/>
                </a:lnTo>
                <a:lnTo>
                  <a:pt x="3245" y="1274"/>
                </a:lnTo>
                <a:lnTo>
                  <a:pt x="3247" y="1283"/>
                </a:lnTo>
                <a:lnTo>
                  <a:pt x="3245" y="1288"/>
                </a:lnTo>
                <a:lnTo>
                  <a:pt x="3245" y="1293"/>
                </a:lnTo>
                <a:lnTo>
                  <a:pt x="3244" y="1296"/>
                </a:lnTo>
                <a:lnTo>
                  <a:pt x="3244" y="1300"/>
                </a:lnTo>
                <a:lnTo>
                  <a:pt x="3243" y="1305"/>
                </a:lnTo>
                <a:lnTo>
                  <a:pt x="3239" y="1315"/>
                </a:lnTo>
                <a:lnTo>
                  <a:pt x="3234" y="1323"/>
                </a:lnTo>
                <a:lnTo>
                  <a:pt x="3230" y="1332"/>
                </a:lnTo>
                <a:lnTo>
                  <a:pt x="3226" y="1335"/>
                </a:lnTo>
                <a:lnTo>
                  <a:pt x="3224" y="1339"/>
                </a:lnTo>
                <a:lnTo>
                  <a:pt x="3216" y="1346"/>
                </a:lnTo>
                <a:lnTo>
                  <a:pt x="3209" y="1352"/>
                </a:lnTo>
                <a:lnTo>
                  <a:pt x="3201" y="1357"/>
                </a:lnTo>
                <a:lnTo>
                  <a:pt x="3191" y="1362"/>
                </a:lnTo>
                <a:lnTo>
                  <a:pt x="3173" y="1367"/>
                </a:lnTo>
                <a:lnTo>
                  <a:pt x="3164" y="1367"/>
                </a:lnTo>
                <a:lnTo>
                  <a:pt x="3145" y="1368"/>
                </a:lnTo>
                <a:lnTo>
                  <a:pt x="3132" y="1368"/>
                </a:lnTo>
                <a:lnTo>
                  <a:pt x="3118" y="1366"/>
                </a:lnTo>
                <a:lnTo>
                  <a:pt x="3108" y="1365"/>
                </a:lnTo>
                <a:lnTo>
                  <a:pt x="3097" y="1361"/>
                </a:lnTo>
                <a:lnTo>
                  <a:pt x="3094" y="1361"/>
                </a:lnTo>
                <a:lnTo>
                  <a:pt x="3092" y="1360"/>
                </a:lnTo>
                <a:lnTo>
                  <a:pt x="3088" y="1359"/>
                </a:lnTo>
                <a:lnTo>
                  <a:pt x="3086" y="1356"/>
                </a:lnTo>
                <a:lnTo>
                  <a:pt x="3083" y="1355"/>
                </a:lnTo>
                <a:lnTo>
                  <a:pt x="3081" y="1354"/>
                </a:lnTo>
                <a:lnTo>
                  <a:pt x="3081" y="1350"/>
                </a:lnTo>
                <a:lnTo>
                  <a:pt x="3080" y="1349"/>
                </a:lnTo>
                <a:lnTo>
                  <a:pt x="3080" y="1348"/>
                </a:lnTo>
                <a:lnTo>
                  <a:pt x="3080" y="1344"/>
                </a:lnTo>
                <a:lnTo>
                  <a:pt x="3080" y="1338"/>
                </a:lnTo>
                <a:lnTo>
                  <a:pt x="3079" y="1332"/>
                </a:lnTo>
                <a:lnTo>
                  <a:pt x="3079" y="1326"/>
                </a:lnTo>
                <a:lnTo>
                  <a:pt x="3077" y="1319"/>
                </a:lnTo>
                <a:lnTo>
                  <a:pt x="3077" y="1312"/>
                </a:lnTo>
                <a:lnTo>
                  <a:pt x="3076" y="1307"/>
                </a:lnTo>
                <a:lnTo>
                  <a:pt x="3076" y="1301"/>
                </a:lnTo>
                <a:lnTo>
                  <a:pt x="3075" y="1283"/>
                </a:lnTo>
                <a:lnTo>
                  <a:pt x="3075" y="1282"/>
                </a:lnTo>
                <a:lnTo>
                  <a:pt x="3076" y="1279"/>
                </a:lnTo>
                <a:lnTo>
                  <a:pt x="3077" y="1278"/>
                </a:lnTo>
                <a:lnTo>
                  <a:pt x="3079" y="1276"/>
                </a:lnTo>
                <a:lnTo>
                  <a:pt x="3080" y="1274"/>
                </a:lnTo>
                <a:lnTo>
                  <a:pt x="3082" y="1273"/>
                </a:lnTo>
                <a:lnTo>
                  <a:pt x="3086" y="1272"/>
                </a:lnTo>
                <a:lnTo>
                  <a:pt x="3091" y="1271"/>
                </a:lnTo>
                <a:lnTo>
                  <a:pt x="3094" y="1271"/>
                </a:lnTo>
                <a:lnTo>
                  <a:pt x="3097" y="1272"/>
                </a:lnTo>
                <a:lnTo>
                  <a:pt x="3099" y="1273"/>
                </a:lnTo>
                <a:lnTo>
                  <a:pt x="3102" y="1277"/>
                </a:lnTo>
                <a:lnTo>
                  <a:pt x="3104" y="1278"/>
                </a:lnTo>
                <a:lnTo>
                  <a:pt x="3104" y="1280"/>
                </a:lnTo>
                <a:lnTo>
                  <a:pt x="3105" y="1283"/>
                </a:lnTo>
                <a:lnTo>
                  <a:pt x="3108" y="1287"/>
                </a:lnTo>
                <a:lnTo>
                  <a:pt x="3108" y="1288"/>
                </a:lnTo>
                <a:lnTo>
                  <a:pt x="3109" y="1291"/>
                </a:lnTo>
                <a:lnTo>
                  <a:pt x="3111" y="1295"/>
                </a:lnTo>
                <a:lnTo>
                  <a:pt x="3112" y="1299"/>
                </a:lnTo>
                <a:lnTo>
                  <a:pt x="3114" y="1301"/>
                </a:lnTo>
                <a:lnTo>
                  <a:pt x="3115" y="1305"/>
                </a:lnTo>
                <a:lnTo>
                  <a:pt x="3115" y="1307"/>
                </a:lnTo>
                <a:lnTo>
                  <a:pt x="3116" y="1310"/>
                </a:lnTo>
                <a:lnTo>
                  <a:pt x="3117" y="1313"/>
                </a:lnTo>
                <a:lnTo>
                  <a:pt x="3120" y="1317"/>
                </a:lnTo>
                <a:lnTo>
                  <a:pt x="3120" y="1319"/>
                </a:lnTo>
                <a:lnTo>
                  <a:pt x="3121" y="1322"/>
                </a:lnTo>
                <a:lnTo>
                  <a:pt x="3122" y="1324"/>
                </a:lnTo>
                <a:lnTo>
                  <a:pt x="3123" y="1328"/>
                </a:lnTo>
                <a:lnTo>
                  <a:pt x="3128" y="1332"/>
                </a:lnTo>
                <a:lnTo>
                  <a:pt x="3129" y="1333"/>
                </a:lnTo>
                <a:lnTo>
                  <a:pt x="3132" y="1334"/>
                </a:lnTo>
                <a:lnTo>
                  <a:pt x="3133" y="1335"/>
                </a:lnTo>
                <a:lnTo>
                  <a:pt x="3144" y="1339"/>
                </a:lnTo>
                <a:lnTo>
                  <a:pt x="3147" y="1339"/>
                </a:lnTo>
                <a:lnTo>
                  <a:pt x="3151" y="1339"/>
                </a:lnTo>
                <a:lnTo>
                  <a:pt x="3156" y="1339"/>
                </a:lnTo>
                <a:lnTo>
                  <a:pt x="3164" y="1338"/>
                </a:lnTo>
                <a:lnTo>
                  <a:pt x="3174" y="1335"/>
                </a:lnTo>
                <a:lnTo>
                  <a:pt x="3178" y="1334"/>
                </a:lnTo>
                <a:lnTo>
                  <a:pt x="3181" y="1332"/>
                </a:lnTo>
                <a:lnTo>
                  <a:pt x="3183" y="1330"/>
                </a:lnTo>
                <a:lnTo>
                  <a:pt x="3185" y="1329"/>
                </a:lnTo>
                <a:lnTo>
                  <a:pt x="3186" y="1328"/>
                </a:lnTo>
                <a:lnTo>
                  <a:pt x="3191" y="1323"/>
                </a:lnTo>
                <a:lnTo>
                  <a:pt x="3193" y="1322"/>
                </a:lnTo>
                <a:lnTo>
                  <a:pt x="3195" y="1319"/>
                </a:lnTo>
                <a:lnTo>
                  <a:pt x="3196" y="1317"/>
                </a:lnTo>
                <a:lnTo>
                  <a:pt x="3197" y="1315"/>
                </a:lnTo>
                <a:lnTo>
                  <a:pt x="3198" y="1313"/>
                </a:lnTo>
                <a:lnTo>
                  <a:pt x="3199" y="1311"/>
                </a:lnTo>
                <a:lnTo>
                  <a:pt x="3199" y="1308"/>
                </a:lnTo>
                <a:lnTo>
                  <a:pt x="3202" y="1304"/>
                </a:lnTo>
                <a:lnTo>
                  <a:pt x="3203" y="1296"/>
                </a:lnTo>
                <a:lnTo>
                  <a:pt x="3204" y="1288"/>
                </a:lnTo>
                <a:lnTo>
                  <a:pt x="3203" y="1285"/>
                </a:lnTo>
                <a:lnTo>
                  <a:pt x="3203" y="1282"/>
                </a:lnTo>
                <a:lnTo>
                  <a:pt x="3203" y="1279"/>
                </a:lnTo>
                <a:lnTo>
                  <a:pt x="3201" y="1272"/>
                </a:lnTo>
                <a:lnTo>
                  <a:pt x="3196" y="1266"/>
                </a:lnTo>
                <a:lnTo>
                  <a:pt x="3192" y="1261"/>
                </a:lnTo>
                <a:lnTo>
                  <a:pt x="3186" y="1255"/>
                </a:lnTo>
                <a:lnTo>
                  <a:pt x="3175" y="1246"/>
                </a:lnTo>
                <a:lnTo>
                  <a:pt x="3163" y="1239"/>
                </a:lnTo>
                <a:lnTo>
                  <a:pt x="3161" y="1238"/>
                </a:lnTo>
                <a:lnTo>
                  <a:pt x="3158" y="1236"/>
                </a:lnTo>
                <a:lnTo>
                  <a:pt x="3157" y="1235"/>
                </a:lnTo>
                <a:lnTo>
                  <a:pt x="3155" y="1234"/>
                </a:lnTo>
                <a:lnTo>
                  <a:pt x="3152" y="1234"/>
                </a:lnTo>
                <a:lnTo>
                  <a:pt x="3150" y="1233"/>
                </a:lnTo>
                <a:lnTo>
                  <a:pt x="3147" y="1232"/>
                </a:lnTo>
                <a:lnTo>
                  <a:pt x="3145" y="1230"/>
                </a:lnTo>
                <a:lnTo>
                  <a:pt x="3144" y="1229"/>
                </a:lnTo>
                <a:lnTo>
                  <a:pt x="3141" y="1228"/>
                </a:lnTo>
                <a:lnTo>
                  <a:pt x="3140" y="1225"/>
                </a:lnTo>
                <a:lnTo>
                  <a:pt x="3137" y="1224"/>
                </a:lnTo>
                <a:lnTo>
                  <a:pt x="3132" y="1222"/>
                </a:lnTo>
                <a:lnTo>
                  <a:pt x="3129" y="1221"/>
                </a:lnTo>
                <a:lnTo>
                  <a:pt x="3127" y="1219"/>
                </a:lnTo>
                <a:lnTo>
                  <a:pt x="3124" y="1218"/>
                </a:lnTo>
                <a:lnTo>
                  <a:pt x="3123" y="1217"/>
                </a:lnTo>
                <a:lnTo>
                  <a:pt x="3121" y="1216"/>
                </a:lnTo>
                <a:lnTo>
                  <a:pt x="3120" y="1215"/>
                </a:lnTo>
                <a:lnTo>
                  <a:pt x="3117" y="1213"/>
                </a:lnTo>
                <a:lnTo>
                  <a:pt x="3116" y="1212"/>
                </a:lnTo>
                <a:lnTo>
                  <a:pt x="3115" y="1211"/>
                </a:lnTo>
                <a:lnTo>
                  <a:pt x="3112" y="1208"/>
                </a:lnTo>
                <a:lnTo>
                  <a:pt x="3110" y="1206"/>
                </a:lnTo>
                <a:lnTo>
                  <a:pt x="3102" y="1200"/>
                </a:lnTo>
                <a:lnTo>
                  <a:pt x="3098" y="1196"/>
                </a:lnTo>
                <a:lnTo>
                  <a:pt x="3094" y="1191"/>
                </a:lnTo>
                <a:lnTo>
                  <a:pt x="3091" y="1188"/>
                </a:lnTo>
                <a:lnTo>
                  <a:pt x="3088" y="1183"/>
                </a:lnTo>
                <a:lnTo>
                  <a:pt x="3083" y="1173"/>
                </a:lnTo>
                <a:lnTo>
                  <a:pt x="3083" y="1171"/>
                </a:lnTo>
                <a:lnTo>
                  <a:pt x="3082" y="1169"/>
                </a:lnTo>
                <a:lnTo>
                  <a:pt x="3082" y="1167"/>
                </a:lnTo>
                <a:lnTo>
                  <a:pt x="3081" y="1166"/>
                </a:lnTo>
                <a:lnTo>
                  <a:pt x="3081" y="1162"/>
                </a:lnTo>
                <a:lnTo>
                  <a:pt x="3080" y="1161"/>
                </a:lnTo>
                <a:lnTo>
                  <a:pt x="3080" y="1156"/>
                </a:lnTo>
                <a:lnTo>
                  <a:pt x="3079" y="1150"/>
                </a:lnTo>
                <a:lnTo>
                  <a:pt x="3079" y="1143"/>
                </a:lnTo>
                <a:lnTo>
                  <a:pt x="3079" y="1135"/>
                </a:lnTo>
                <a:lnTo>
                  <a:pt x="3080" y="1132"/>
                </a:lnTo>
                <a:lnTo>
                  <a:pt x="3080" y="1129"/>
                </a:lnTo>
                <a:lnTo>
                  <a:pt x="3081" y="1127"/>
                </a:lnTo>
                <a:lnTo>
                  <a:pt x="3081" y="1124"/>
                </a:lnTo>
                <a:lnTo>
                  <a:pt x="3082" y="1123"/>
                </a:lnTo>
                <a:lnTo>
                  <a:pt x="3083" y="1119"/>
                </a:lnTo>
                <a:lnTo>
                  <a:pt x="3085" y="1117"/>
                </a:lnTo>
                <a:lnTo>
                  <a:pt x="3086" y="1114"/>
                </a:lnTo>
                <a:lnTo>
                  <a:pt x="3086" y="1112"/>
                </a:lnTo>
                <a:lnTo>
                  <a:pt x="3088" y="1108"/>
                </a:lnTo>
                <a:lnTo>
                  <a:pt x="3089" y="1107"/>
                </a:lnTo>
                <a:lnTo>
                  <a:pt x="3091" y="1105"/>
                </a:lnTo>
                <a:lnTo>
                  <a:pt x="3092" y="1103"/>
                </a:lnTo>
                <a:lnTo>
                  <a:pt x="3097" y="1100"/>
                </a:lnTo>
                <a:lnTo>
                  <a:pt x="3098" y="1096"/>
                </a:lnTo>
                <a:lnTo>
                  <a:pt x="3103" y="1092"/>
                </a:lnTo>
                <a:lnTo>
                  <a:pt x="3105" y="1090"/>
                </a:lnTo>
                <a:lnTo>
                  <a:pt x="3108" y="1089"/>
                </a:lnTo>
                <a:lnTo>
                  <a:pt x="3109" y="1088"/>
                </a:lnTo>
                <a:lnTo>
                  <a:pt x="3111" y="1088"/>
                </a:lnTo>
                <a:lnTo>
                  <a:pt x="3114" y="1086"/>
                </a:lnTo>
                <a:lnTo>
                  <a:pt x="3115" y="1085"/>
                </a:lnTo>
                <a:lnTo>
                  <a:pt x="3117" y="1084"/>
                </a:lnTo>
                <a:lnTo>
                  <a:pt x="3122" y="1081"/>
                </a:lnTo>
                <a:lnTo>
                  <a:pt x="3124" y="1080"/>
                </a:lnTo>
                <a:lnTo>
                  <a:pt x="3129" y="1079"/>
                </a:lnTo>
                <a:lnTo>
                  <a:pt x="3131" y="1078"/>
                </a:lnTo>
                <a:lnTo>
                  <a:pt x="3132" y="1078"/>
                </a:lnTo>
                <a:lnTo>
                  <a:pt x="3134" y="1077"/>
                </a:lnTo>
                <a:lnTo>
                  <a:pt x="3135" y="1077"/>
                </a:lnTo>
                <a:lnTo>
                  <a:pt x="3138" y="1075"/>
                </a:lnTo>
                <a:lnTo>
                  <a:pt x="3145" y="1074"/>
                </a:lnTo>
                <a:lnTo>
                  <a:pt x="3150" y="1073"/>
                </a:lnTo>
                <a:lnTo>
                  <a:pt x="3154" y="1073"/>
                </a:lnTo>
                <a:lnTo>
                  <a:pt x="3158" y="1073"/>
                </a:lnTo>
                <a:lnTo>
                  <a:pt x="3164" y="1072"/>
                </a:lnTo>
                <a:lnTo>
                  <a:pt x="3173" y="1072"/>
                </a:lnTo>
                <a:lnTo>
                  <a:pt x="3180" y="1073"/>
                </a:lnTo>
                <a:lnTo>
                  <a:pt x="3185" y="1073"/>
                </a:lnTo>
                <a:lnTo>
                  <a:pt x="3208" y="1077"/>
                </a:lnTo>
                <a:lnTo>
                  <a:pt x="3228" y="1084"/>
                </a:lnTo>
                <a:close/>
                <a:moveTo>
                  <a:pt x="2581" y="1072"/>
                </a:moveTo>
                <a:lnTo>
                  <a:pt x="2601" y="1072"/>
                </a:lnTo>
                <a:lnTo>
                  <a:pt x="2610" y="1073"/>
                </a:lnTo>
                <a:lnTo>
                  <a:pt x="2618" y="1075"/>
                </a:lnTo>
                <a:lnTo>
                  <a:pt x="2620" y="1075"/>
                </a:lnTo>
                <a:lnTo>
                  <a:pt x="2622" y="1077"/>
                </a:lnTo>
                <a:lnTo>
                  <a:pt x="2627" y="1078"/>
                </a:lnTo>
                <a:lnTo>
                  <a:pt x="2629" y="1079"/>
                </a:lnTo>
                <a:lnTo>
                  <a:pt x="2631" y="1080"/>
                </a:lnTo>
                <a:lnTo>
                  <a:pt x="2635" y="1081"/>
                </a:lnTo>
                <a:lnTo>
                  <a:pt x="2637" y="1084"/>
                </a:lnTo>
                <a:lnTo>
                  <a:pt x="2642" y="1086"/>
                </a:lnTo>
                <a:lnTo>
                  <a:pt x="2643" y="1088"/>
                </a:lnTo>
                <a:lnTo>
                  <a:pt x="2646" y="1088"/>
                </a:lnTo>
                <a:lnTo>
                  <a:pt x="2647" y="1089"/>
                </a:lnTo>
                <a:lnTo>
                  <a:pt x="2649" y="1090"/>
                </a:lnTo>
                <a:lnTo>
                  <a:pt x="2651" y="1092"/>
                </a:lnTo>
                <a:lnTo>
                  <a:pt x="2653" y="1095"/>
                </a:lnTo>
                <a:lnTo>
                  <a:pt x="2660" y="1100"/>
                </a:lnTo>
                <a:lnTo>
                  <a:pt x="2666" y="1106"/>
                </a:lnTo>
                <a:lnTo>
                  <a:pt x="2672" y="1113"/>
                </a:lnTo>
                <a:lnTo>
                  <a:pt x="2677" y="1121"/>
                </a:lnTo>
                <a:lnTo>
                  <a:pt x="2682" y="1128"/>
                </a:lnTo>
                <a:lnTo>
                  <a:pt x="2687" y="1136"/>
                </a:lnTo>
                <a:lnTo>
                  <a:pt x="2691" y="1145"/>
                </a:lnTo>
                <a:lnTo>
                  <a:pt x="2694" y="1153"/>
                </a:lnTo>
                <a:lnTo>
                  <a:pt x="2695" y="1158"/>
                </a:lnTo>
                <a:lnTo>
                  <a:pt x="2697" y="1161"/>
                </a:lnTo>
                <a:lnTo>
                  <a:pt x="2697" y="1162"/>
                </a:lnTo>
                <a:lnTo>
                  <a:pt x="2698" y="1163"/>
                </a:lnTo>
                <a:lnTo>
                  <a:pt x="2698" y="1166"/>
                </a:lnTo>
                <a:lnTo>
                  <a:pt x="2700" y="1172"/>
                </a:lnTo>
                <a:lnTo>
                  <a:pt x="2700" y="1174"/>
                </a:lnTo>
                <a:lnTo>
                  <a:pt x="2703" y="1183"/>
                </a:lnTo>
                <a:lnTo>
                  <a:pt x="2704" y="1190"/>
                </a:lnTo>
                <a:lnTo>
                  <a:pt x="2705" y="1199"/>
                </a:lnTo>
                <a:lnTo>
                  <a:pt x="2705" y="1208"/>
                </a:lnTo>
                <a:lnTo>
                  <a:pt x="2706" y="1217"/>
                </a:lnTo>
                <a:lnTo>
                  <a:pt x="2706" y="1225"/>
                </a:lnTo>
                <a:lnTo>
                  <a:pt x="2706" y="1229"/>
                </a:lnTo>
                <a:lnTo>
                  <a:pt x="2705" y="1233"/>
                </a:lnTo>
                <a:lnTo>
                  <a:pt x="2705" y="1246"/>
                </a:lnTo>
                <a:lnTo>
                  <a:pt x="2704" y="1250"/>
                </a:lnTo>
                <a:lnTo>
                  <a:pt x="2704" y="1255"/>
                </a:lnTo>
                <a:lnTo>
                  <a:pt x="2703" y="1258"/>
                </a:lnTo>
                <a:lnTo>
                  <a:pt x="2701" y="1267"/>
                </a:lnTo>
                <a:lnTo>
                  <a:pt x="2700" y="1272"/>
                </a:lnTo>
                <a:lnTo>
                  <a:pt x="2699" y="1276"/>
                </a:lnTo>
                <a:lnTo>
                  <a:pt x="2698" y="1278"/>
                </a:lnTo>
                <a:lnTo>
                  <a:pt x="2698" y="1279"/>
                </a:lnTo>
                <a:lnTo>
                  <a:pt x="2697" y="1282"/>
                </a:lnTo>
                <a:lnTo>
                  <a:pt x="2697" y="1283"/>
                </a:lnTo>
                <a:lnTo>
                  <a:pt x="2695" y="1285"/>
                </a:lnTo>
                <a:lnTo>
                  <a:pt x="2695" y="1287"/>
                </a:lnTo>
                <a:lnTo>
                  <a:pt x="2694" y="1290"/>
                </a:lnTo>
                <a:lnTo>
                  <a:pt x="2693" y="1293"/>
                </a:lnTo>
                <a:lnTo>
                  <a:pt x="2692" y="1295"/>
                </a:lnTo>
                <a:lnTo>
                  <a:pt x="2691" y="1299"/>
                </a:lnTo>
                <a:lnTo>
                  <a:pt x="2688" y="1304"/>
                </a:lnTo>
                <a:lnTo>
                  <a:pt x="2687" y="1305"/>
                </a:lnTo>
                <a:lnTo>
                  <a:pt x="2686" y="1307"/>
                </a:lnTo>
                <a:lnTo>
                  <a:pt x="2685" y="1310"/>
                </a:lnTo>
                <a:lnTo>
                  <a:pt x="2683" y="1312"/>
                </a:lnTo>
                <a:lnTo>
                  <a:pt x="2681" y="1316"/>
                </a:lnTo>
                <a:lnTo>
                  <a:pt x="2680" y="1317"/>
                </a:lnTo>
                <a:lnTo>
                  <a:pt x="2680" y="1319"/>
                </a:lnTo>
                <a:lnTo>
                  <a:pt x="2677" y="1321"/>
                </a:lnTo>
                <a:lnTo>
                  <a:pt x="2676" y="1322"/>
                </a:lnTo>
                <a:lnTo>
                  <a:pt x="2674" y="1324"/>
                </a:lnTo>
                <a:lnTo>
                  <a:pt x="2671" y="1328"/>
                </a:lnTo>
                <a:lnTo>
                  <a:pt x="2665" y="1334"/>
                </a:lnTo>
                <a:lnTo>
                  <a:pt x="2664" y="1337"/>
                </a:lnTo>
                <a:lnTo>
                  <a:pt x="2658" y="1343"/>
                </a:lnTo>
                <a:lnTo>
                  <a:pt x="2654" y="1345"/>
                </a:lnTo>
                <a:lnTo>
                  <a:pt x="2652" y="1348"/>
                </a:lnTo>
                <a:lnTo>
                  <a:pt x="2651" y="1349"/>
                </a:lnTo>
                <a:lnTo>
                  <a:pt x="2648" y="1350"/>
                </a:lnTo>
                <a:lnTo>
                  <a:pt x="2647" y="1351"/>
                </a:lnTo>
                <a:lnTo>
                  <a:pt x="2631" y="1360"/>
                </a:lnTo>
                <a:lnTo>
                  <a:pt x="2629" y="1360"/>
                </a:lnTo>
                <a:lnTo>
                  <a:pt x="2625" y="1362"/>
                </a:lnTo>
                <a:lnTo>
                  <a:pt x="2623" y="1362"/>
                </a:lnTo>
                <a:lnTo>
                  <a:pt x="2622" y="1363"/>
                </a:lnTo>
                <a:lnTo>
                  <a:pt x="2620" y="1363"/>
                </a:lnTo>
                <a:lnTo>
                  <a:pt x="2618" y="1365"/>
                </a:lnTo>
                <a:lnTo>
                  <a:pt x="2616" y="1365"/>
                </a:lnTo>
                <a:lnTo>
                  <a:pt x="2611" y="1366"/>
                </a:lnTo>
                <a:lnTo>
                  <a:pt x="2608" y="1366"/>
                </a:lnTo>
                <a:lnTo>
                  <a:pt x="2606" y="1367"/>
                </a:lnTo>
                <a:lnTo>
                  <a:pt x="2601" y="1367"/>
                </a:lnTo>
                <a:lnTo>
                  <a:pt x="2581" y="1368"/>
                </a:lnTo>
                <a:lnTo>
                  <a:pt x="2568" y="1366"/>
                </a:lnTo>
                <a:lnTo>
                  <a:pt x="2564" y="1366"/>
                </a:lnTo>
                <a:lnTo>
                  <a:pt x="2561" y="1365"/>
                </a:lnTo>
                <a:lnTo>
                  <a:pt x="2559" y="1365"/>
                </a:lnTo>
                <a:lnTo>
                  <a:pt x="2558" y="1363"/>
                </a:lnTo>
                <a:lnTo>
                  <a:pt x="2553" y="1362"/>
                </a:lnTo>
                <a:lnTo>
                  <a:pt x="2549" y="1361"/>
                </a:lnTo>
                <a:lnTo>
                  <a:pt x="2544" y="1359"/>
                </a:lnTo>
                <a:lnTo>
                  <a:pt x="2541" y="1357"/>
                </a:lnTo>
                <a:lnTo>
                  <a:pt x="2537" y="1355"/>
                </a:lnTo>
                <a:lnTo>
                  <a:pt x="2533" y="1352"/>
                </a:lnTo>
                <a:lnTo>
                  <a:pt x="2532" y="1351"/>
                </a:lnTo>
                <a:lnTo>
                  <a:pt x="2530" y="1351"/>
                </a:lnTo>
                <a:lnTo>
                  <a:pt x="2529" y="1350"/>
                </a:lnTo>
                <a:lnTo>
                  <a:pt x="2526" y="1349"/>
                </a:lnTo>
                <a:lnTo>
                  <a:pt x="2525" y="1346"/>
                </a:lnTo>
                <a:lnTo>
                  <a:pt x="2523" y="1344"/>
                </a:lnTo>
                <a:lnTo>
                  <a:pt x="2519" y="1340"/>
                </a:lnTo>
                <a:lnTo>
                  <a:pt x="2517" y="1339"/>
                </a:lnTo>
                <a:lnTo>
                  <a:pt x="2512" y="1335"/>
                </a:lnTo>
                <a:lnTo>
                  <a:pt x="2507" y="1329"/>
                </a:lnTo>
                <a:lnTo>
                  <a:pt x="2504" y="1327"/>
                </a:lnTo>
                <a:lnTo>
                  <a:pt x="2503" y="1324"/>
                </a:lnTo>
                <a:lnTo>
                  <a:pt x="2501" y="1322"/>
                </a:lnTo>
                <a:lnTo>
                  <a:pt x="2500" y="1321"/>
                </a:lnTo>
                <a:lnTo>
                  <a:pt x="2500" y="1318"/>
                </a:lnTo>
                <a:lnTo>
                  <a:pt x="2497" y="1317"/>
                </a:lnTo>
                <a:lnTo>
                  <a:pt x="2497" y="1315"/>
                </a:lnTo>
                <a:lnTo>
                  <a:pt x="2495" y="1311"/>
                </a:lnTo>
                <a:lnTo>
                  <a:pt x="2494" y="1310"/>
                </a:lnTo>
                <a:lnTo>
                  <a:pt x="2492" y="1307"/>
                </a:lnTo>
                <a:lnTo>
                  <a:pt x="2491" y="1305"/>
                </a:lnTo>
                <a:lnTo>
                  <a:pt x="2490" y="1301"/>
                </a:lnTo>
                <a:lnTo>
                  <a:pt x="2488" y="1296"/>
                </a:lnTo>
                <a:lnTo>
                  <a:pt x="2488" y="1295"/>
                </a:lnTo>
                <a:lnTo>
                  <a:pt x="2485" y="1291"/>
                </a:lnTo>
                <a:lnTo>
                  <a:pt x="2485" y="1289"/>
                </a:lnTo>
                <a:lnTo>
                  <a:pt x="2483" y="1283"/>
                </a:lnTo>
                <a:lnTo>
                  <a:pt x="2481" y="1280"/>
                </a:lnTo>
                <a:lnTo>
                  <a:pt x="2481" y="1279"/>
                </a:lnTo>
                <a:lnTo>
                  <a:pt x="2480" y="1276"/>
                </a:lnTo>
                <a:lnTo>
                  <a:pt x="2479" y="1271"/>
                </a:lnTo>
                <a:lnTo>
                  <a:pt x="2478" y="1268"/>
                </a:lnTo>
                <a:lnTo>
                  <a:pt x="2477" y="1263"/>
                </a:lnTo>
                <a:lnTo>
                  <a:pt x="2477" y="1257"/>
                </a:lnTo>
                <a:lnTo>
                  <a:pt x="2475" y="1250"/>
                </a:lnTo>
                <a:lnTo>
                  <a:pt x="2473" y="1243"/>
                </a:lnTo>
                <a:lnTo>
                  <a:pt x="2473" y="1235"/>
                </a:lnTo>
                <a:lnTo>
                  <a:pt x="2473" y="1219"/>
                </a:lnTo>
                <a:lnTo>
                  <a:pt x="2473" y="1211"/>
                </a:lnTo>
                <a:lnTo>
                  <a:pt x="2473" y="1204"/>
                </a:lnTo>
                <a:lnTo>
                  <a:pt x="2474" y="1193"/>
                </a:lnTo>
                <a:lnTo>
                  <a:pt x="2474" y="1189"/>
                </a:lnTo>
                <a:lnTo>
                  <a:pt x="2477" y="1179"/>
                </a:lnTo>
                <a:lnTo>
                  <a:pt x="2477" y="1175"/>
                </a:lnTo>
                <a:lnTo>
                  <a:pt x="2478" y="1172"/>
                </a:lnTo>
                <a:lnTo>
                  <a:pt x="2479" y="1167"/>
                </a:lnTo>
                <a:lnTo>
                  <a:pt x="2480" y="1163"/>
                </a:lnTo>
                <a:lnTo>
                  <a:pt x="2480" y="1161"/>
                </a:lnTo>
                <a:lnTo>
                  <a:pt x="2481" y="1160"/>
                </a:lnTo>
                <a:lnTo>
                  <a:pt x="2483" y="1156"/>
                </a:lnTo>
                <a:lnTo>
                  <a:pt x="2484" y="1153"/>
                </a:lnTo>
                <a:lnTo>
                  <a:pt x="2485" y="1150"/>
                </a:lnTo>
                <a:lnTo>
                  <a:pt x="2486" y="1147"/>
                </a:lnTo>
                <a:lnTo>
                  <a:pt x="2488" y="1144"/>
                </a:lnTo>
                <a:lnTo>
                  <a:pt x="2489" y="1141"/>
                </a:lnTo>
                <a:lnTo>
                  <a:pt x="2490" y="1139"/>
                </a:lnTo>
                <a:lnTo>
                  <a:pt x="2491" y="1136"/>
                </a:lnTo>
                <a:lnTo>
                  <a:pt x="2492" y="1134"/>
                </a:lnTo>
                <a:lnTo>
                  <a:pt x="2494" y="1132"/>
                </a:lnTo>
                <a:lnTo>
                  <a:pt x="2495" y="1129"/>
                </a:lnTo>
                <a:lnTo>
                  <a:pt x="2496" y="1128"/>
                </a:lnTo>
                <a:lnTo>
                  <a:pt x="2497" y="1125"/>
                </a:lnTo>
                <a:lnTo>
                  <a:pt x="2498" y="1124"/>
                </a:lnTo>
                <a:lnTo>
                  <a:pt x="2500" y="1122"/>
                </a:lnTo>
                <a:lnTo>
                  <a:pt x="2501" y="1121"/>
                </a:lnTo>
                <a:lnTo>
                  <a:pt x="2503" y="1119"/>
                </a:lnTo>
                <a:lnTo>
                  <a:pt x="2504" y="1117"/>
                </a:lnTo>
                <a:lnTo>
                  <a:pt x="2507" y="1114"/>
                </a:lnTo>
                <a:lnTo>
                  <a:pt x="2510" y="1110"/>
                </a:lnTo>
                <a:lnTo>
                  <a:pt x="2514" y="1106"/>
                </a:lnTo>
                <a:lnTo>
                  <a:pt x="2519" y="1101"/>
                </a:lnTo>
                <a:lnTo>
                  <a:pt x="2523" y="1097"/>
                </a:lnTo>
                <a:lnTo>
                  <a:pt x="2525" y="1095"/>
                </a:lnTo>
                <a:lnTo>
                  <a:pt x="2527" y="1092"/>
                </a:lnTo>
                <a:lnTo>
                  <a:pt x="2530" y="1091"/>
                </a:lnTo>
                <a:lnTo>
                  <a:pt x="2532" y="1090"/>
                </a:lnTo>
                <a:lnTo>
                  <a:pt x="2533" y="1089"/>
                </a:lnTo>
                <a:lnTo>
                  <a:pt x="2535" y="1088"/>
                </a:lnTo>
                <a:lnTo>
                  <a:pt x="2537" y="1088"/>
                </a:lnTo>
                <a:lnTo>
                  <a:pt x="2539" y="1086"/>
                </a:lnTo>
                <a:lnTo>
                  <a:pt x="2542" y="1085"/>
                </a:lnTo>
                <a:lnTo>
                  <a:pt x="2543" y="1083"/>
                </a:lnTo>
                <a:lnTo>
                  <a:pt x="2547" y="1083"/>
                </a:lnTo>
                <a:lnTo>
                  <a:pt x="2549" y="1080"/>
                </a:lnTo>
                <a:lnTo>
                  <a:pt x="2567" y="1074"/>
                </a:lnTo>
                <a:lnTo>
                  <a:pt x="2570" y="1074"/>
                </a:lnTo>
                <a:lnTo>
                  <a:pt x="2573" y="1073"/>
                </a:lnTo>
                <a:lnTo>
                  <a:pt x="2577" y="1073"/>
                </a:lnTo>
                <a:lnTo>
                  <a:pt x="2581" y="1073"/>
                </a:lnTo>
                <a:lnTo>
                  <a:pt x="2581" y="1072"/>
                </a:lnTo>
                <a:close/>
                <a:moveTo>
                  <a:pt x="1629" y="1089"/>
                </a:moveTo>
                <a:lnTo>
                  <a:pt x="1629" y="1122"/>
                </a:lnTo>
                <a:lnTo>
                  <a:pt x="1580" y="1122"/>
                </a:lnTo>
                <a:lnTo>
                  <a:pt x="1581" y="1125"/>
                </a:lnTo>
                <a:lnTo>
                  <a:pt x="1583" y="1128"/>
                </a:lnTo>
                <a:lnTo>
                  <a:pt x="1583" y="1130"/>
                </a:lnTo>
                <a:lnTo>
                  <a:pt x="1585" y="1132"/>
                </a:lnTo>
                <a:lnTo>
                  <a:pt x="1586" y="1134"/>
                </a:lnTo>
                <a:lnTo>
                  <a:pt x="1587" y="1136"/>
                </a:lnTo>
                <a:lnTo>
                  <a:pt x="1588" y="1140"/>
                </a:lnTo>
                <a:lnTo>
                  <a:pt x="1588" y="1141"/>
                </a:lnTo>
                <a:lnTo>
                  <a:pt x="1589" y="1144"/>
                </a:lnTo>
                <a:lnTo>
                  <a:pt x="1589" y="1146"/>
                </a:lnTo>
                <a:lnTo>
                  <a:pt x="1591" y="1147"/>
                </a:lnTo>
                <a:lnTo>
                  <a:pt x="1591" y="1150"/>
                </a:lnTo>
                <a:lnTo>
                  <a:pt x="1592" y="1152"/>
                </a:lnTo>
                <a:lnTo>
                  <a:pt x="1592" y="1160"/>
                </a:lnTo>
                <a:lnTo>
                  <a:pt x="1593" y="1172"/>
                </a:lnTo>
                <a:lnTo>
                  <a:pt x="1594" y="1180"/>
                </a:lnTo>
                <a:lnTo>
                  <a:pt x="1594" y="1190"/>
                </a:lnTo>
                <a:lnTo>
                  <a:pt x="1593" y="1195"/>
                </a:lnTo>
                <a:lnTo>
                  <a:pt x="1592" y="1200"/>
                </a:lnTo>
                <a:lnTo>
                  <a:pt x="1592" y="1204"/>
                </a:lnTo>
                <a:lnTo>
                  <a:pt x="1587" y="1223"/>
                </a:lnTo>
                <a:lnTo>
                  <a:pt x="1586" y="1228"/>
                </a:lnTo>
                <a:lnTo>
                  <a:pt x="1585" y="1230"/>
                </a:lnTo>
                <a:lnTo>
                  <a:pt x="1581" y="1236"/>
                </a:lnTo>
                <a:lnTo>
                  <a:pt x="1579" y="1241"/>
                </a:lnTo>
                <a:lnTo>
                  <a:pt x="1577" y="1244"/>
                </a:lnTo>
                <a:lnTo>
                  <a:pt x="1576" y="1246"/>
                </a:lnTo>
                <a:lnTo>
                  <a:pt x="1575" y="1247"/>
                </a:lnTo>
                <a:lnTo>
                  <a:pt x="1574" y="1250"/>
                </a:lnTo>
                <a:lnTo>
                  <a:pt x="1571" y="1251"/>
                </a:lnTo>
                <a:lnTo>
                  <a:pt x="1565" y="1258"/>
                </a:lnTo>
                <a:lnTo>
                  <a:pt x="1562" y="1263"/>
                </a:lnTo>
                <a:lnTo>
                  <a:pt x="1559" y="1265"/>
                </a:lnTo>
                <a:lnTo>
                  <a:pt x="1557" y="1266"/>
                </a:lnTo>
                <a:lnTo>
                  <a:pt x="1554" y="1267"/>
                </a:lnTo>
                <a:lnTo>
                  <a:pt x="1553" y="1268"/>
                </a:lnTo>
                <a:lnTo>
                  <a:pt x="1551" y="1269"/>
                </a:lnTo>
                <a:lnTo>
                  <a:pt x="1548" y="1271"/>
                </a:lnTo>
                <a:lnTo>
                  <a:pt x="1545" y="1273"/>
                </a:lnTo>
                <a:lnTo>
                  <a:pt x="1542" y="1273"/>
                </a:lnTo>
                <a:lnTo>
                  <a:pt x="1540" y="1274"/>
                </a:lnTo>
                <a:lnTo>
                  <a:pt x="1536" y="1276"/>
                </a:lnTo>
                <a:lnTo>
                  <a:pt x="1535" y="1277"/>
                </a:lnTo>
                <a:lnTo>
                  <a:pt x="1529" y="1278"/>
                </a:lnTo>
                <a:lnTo>
                  <a:pt x="1523" y="1279"/>
                </a:lnTo>
                <a:lnTo>
                  <a:pt x="1508" y="1280"/>
                </a:lnTo>
                <a:lnTo>
                  <a:pt x="1505" y="1280"/>
                </a:lnTo>
                <a:lnTo>
                  <a:pt x="1500" y="1280"/>
                </a:lnTo>
                <a:lnTo>
                  <a:pt x="1492" y="1279"/>
                </a:lnTo>
                <a:lnTo>
                  <a:pt x="1488" y="1279"/>
                </a:lnTo>
                <a:lnTo>
                  <a:pt x="1484" y="1279"/>
                </a:lnTo>
                <a:lnTo>
                  <a:pt x="1482" y="1280"/>
                </a:lnTo>
                <a:lnTo>
                  <a:pt x="1481" y="1282"/>
                </a:lnTo>
                <a:lnTo>
                  <a:pt x="1478" y="1283"/>
                </a:lnTo>
                <a:lnTo>
                  <a:pt x="1476" y="1287"/>
                </a:lnTo>
                <a:lnTo>
                  <a:pt x="1473" y="1289"/>
                </a:lnTo>
                <a:lnTo>
                  <a:pt x="1470" y="1293"/>
                </a:lnTo>
                <a:lnTo>
                  <a:pt x="1469" y="1294"/>
                </a:lnTo>
                <a:lnTo>
                  <a:pt x="1467" y="1296"/>
                </a:lnTo>
                <a:lnTo>
                  <a:pt x="1466" y="1298"/>
                </a:lnTo>
                <a:lnTo>
                  <a:pt x="1465" y="1301"/>
                </a:lnTo>
                <a:lnTo>
                  <a:pt x="1464" y="1304"/>
                </a:lnTo>
                <a:lnTo>
                  <a:pt x="1463" y="1307"/>
                </a:lnTo>
                <a:lnTo>
                  <a:pt x="1463" y="1310"/>
                </a:lnTo>
                <a:lnTo>
                  <a:pt x="1463" y="1312"/>
                </a:lnTo>
                <a:lnTo>
                  <a:pt x="1464" y="1315"/>
                </a:lnTo>
                <a:lnTo>
                  <a:pt x="1466" y="1316"/>
                </a:lnTo>
                <a:lnTo>
                  <a:pt x="1469" y="1317"/>
                </a:lnTo>
                <a:lnTo>
                  <a:pt x="1471" y="1317"/>
                </a:lnTo>
                <a:lnTo>
                  <a:pt x="1477" y="1318"/>
                </a:lnTo>
                <a:lnTo>
                  <a:pt x="1489" y="1317"/>
                </a:lnTo>
                <a:lnTo>
                  <a:pt x="1505" y="1317"/>
                </a:lnTo>
                <a:lnTo>
                  <a:pt x="1519" y="1316"/>
                </a:lnTo>
                <a:lnTo>
                  <a:pt x="1525" y="1316"/>
                </a:lnTo>
                <a:lnTo>
                  <a:pt x="1534" y="1316"/>
                </a:lnTo>
                <a:lnTo>
                  <a:pt x="1540" y="1316"/>
                </a:lnTo>
                <a:lnTo>
                  <a:pt x="1550" y="1316"/>
                </a:lnTo>
                <a:lnTo>
                  <a:pt x="1556" y="1317"/>
                </a:lnTo>
                <a:lnTo>
                  <a:pt x="1560" y="1317"/>
                </a:lnTo>
                <a:lnTo>
                  <a:pt x="1564" y="1318"/>
                </a:lnTo>
                <a:lnTo>
                  <a:pt x="1568" y="1318"/>
                </a:lnTo>
                <a:lnTo>
                  <a:pt x="1574" y="1319"/>
                </a:lnTo>
                <a:lnTo>
                  <a:pt x="1576" y="1321"/>
                </a:lnTo>
                <a:lnTo>
                  <a:pt x="1579" y="1321"/>
                </a:lnTo>
                <a:lnTo>
                  <a:pt x="1581" y="1322"/>
                </a:lnTo>
                <a:lnTo>
                  <a:pt x="1582" y="1322"/>
                </a:lnTo>
                <a:lnTo>
                  <a:pt x="1585" y="1322"/>
                </a:lnTo>
                <a:lnTo>
                  <a:pt x="1591" y="1324"/>
                </a:lnTo>
                <a:lnTo>
                  <a:pt x="1593" y="1326"/>
                </a:lnTo>
                <a:lnTo>
                  <a:pt x="1595" y="1327"/>
                </a:lnTo>
                <a:lnTo>
                  <a:pt x="1599" y="1328"/>
                </a:lnTo>
                <a:lnTo>
                  <a:pt x="1602" y="1329"/>
                </a:lnTo>
                <a:lnTo>
                  <a:pt x="1605" y="1332"/>
                </a:lnTo>
                <a:lnTo>
                  <a:pt x="1608" y="1333"/>
                </a:lnTo>
                <a:lnTo>
                  <a:pt x="1610" y="1334"/>
                </a:lnTo>
                <a:lnTo>
                  <a:pt x="1611" y="1335"/>
                </a:lnTo>
                <a:lnTo>
                  <a:pt x="1614" y="1337"/>
                </a:lnTo>
                <a:lnTo>
                  <a:pt x="1616" y="1340"/>
                </a:lnTo>
                <a:lnTo>
                  <a:pt x="1621" y="1345"/>
                </a:lnTo>
                <a:lnTo>
                  <a:pt x="1623" y="1346"/>
                </a:lnTo>
                <a:lnTo>
                  <a:pt x="1626" y="1349"/>
                </a:lnTo>
                <a:lnTo>
                  <a:pt x="1627" y="1351"/>
                </a:lnTo>
                <a:lnTo>
                  <a:pt x="1628" y="1352"/>
                </a:lnTo>
                <a:lnTo>
                  <a:pt x="1629" y="1355"/>
                </a:lnTo>
                <a:lnTo>
                  <a:pt x="1631" y="1357"/>
                </a:lnTo>
                <a:lnTo>
                  <a:pt x="1632" y="1359"/>
                </a:lnTo>
                <a:lnTo>
                  <a:pt x="1633" y="1362"/>
                </a:lnTo>
                <a:lnTo>
                  <a:pt x="1634" y="1365"/>
                </a:lnTo>
                <a:lnTo>
                  <a:pt x="1634" y="1366"/>
                </a:lnTo>
                <a:lnTo>
                  <a:pt x="1635" y="1367"/>
                </a:lnTo>
                <a:lnTo>
                  <a:pt x="1635" y="1370"/>
                </a:lnTo>
                <a:lnTo>
                  <a:pt x="1635" y="1371"/>
                </a:lnTo>
                <a:lnTo>
                  <a:pt x="1637" y="1373"/>
                </a:lnTo>
                <a:lnTo>
                  <a:pt x="1638" y="1379"/>
                </a:lnTo>
                <a:lnTo>
                  <a:pt x="1639" y="1385"/>
                </a:lnTo>
                <a:lnTo>
                  <a:pt x="1639" y="1393"/>
                </a:lnTo>
                <a:lnTo>
                  <a:pt x="1639" y="1396"/>
                </a:lnTo>
                <a:lnTo>
                  <a:pt x="1638" y="1399"/>
                </a:lnTo>
                <a:lnTo>
                  <a:pt x="1638" y="1404"/>
                </a:lnTo>
                <a:lnTo>
                  <a:pt x="1638" y="1406"/>
                </a:lnTo>
                <a:lnTo>
                  <a:pt x="1637" y="1410"/>
                </a:lnTo>
                <a:lnTo>
                  <a:pt x="1637" y="1411"/>
                </a:lnTo>
                <a:lnTo>
                  <a:pt x="1635" y="1413"/>
                </a:lnTo>
                <a:lnTo>
                  <a:pt x="1635" y="1417"/>
                </a:lnTo>
                <a:lnTo>
                  <a:pt x="1634" y="1421"/>
                </a:lnTo>
                <a:lnTo>
                  <a:pt x="1633" y="1423"/>
                </a:lnTo>
                <a:lnTo>
                  <a:pt x="1631" y="1427"/>
                </a:lnTo>
                <a:lnTo>
                  <a:pt x="1628" y="1432"/>
                </a:lnTo>
                <a:lnTo>
                  <a:pt x="1627" y="1434"/>
                </a:lnTo>
                <a:lnTo>
                  <a:pt x="1626" y="1437"/>
                </a:lnTo>
                <a:lnTo>
                  <a:pt x="1623" y="1438"/>
                </a:lnTo>
                <a:lnTo>
                  <a:pt x="1622" y="1439"/>
                </a:lnTo>
                <a:lnTo>
                  <a:pt x="1621" y="1442"/>
                </a:lnTo>
                <a:lnTo>
                  <a:pt x="1616" y="1446"/>
                </a:lnTo>
                <a:lnTo>
                  <a:pt x="1609" y="1454"/>
                </a:lnTo>
                <a:lnTo>
                  <a:pt x="1606" y="1456"/>
                </a:lnTo>
                <a:lnTo>
                  <a:pt x="1604" y="1459"/>
                </a:lnTo>
                <a:lnTo>
                  <a:pt x="1602" y="1460"/>
                </a:lnTo>
                <a:lnTo>
                  <a:pt x="1600" y="1461"/>
                </a:lnTo>
                <a:lnTo>
                  <a:pt x="1598" y="1462"/>
                </a:lnTo>
                <a:lnTo>
                  <a:pt x="1595" y="1463"/>
                </a:lnTo>
                <a:lnTo>
                  <a:pt x="1594" y="1465"/>
                </a:lnTo>
                <a:lnTo>
                  <a:pt x="1592" y="1466"/>
                </a:lnTo>
                <a:lnTo>
                  <a:pt x="1589" y="1467"/>
                </a:lnTo>
                <a:lnTo>
                  <a:pt x="1587" y="1468"/>
                </a:lnTo>
                <a:lnTo>
                  <a:pt x="1582" y="1470"/>
                </a:lnTo>
                <a:lnTo>
                  <a:pt x="1581" y="1471"/>
                </a:lnTo>
                <a:lnTo>
                  <a:pt x="1577" y="1472"/>
                </a:lnTo>
                <a:lnTo>
                  <a:pt x="1557" y="1479"/>
                </a:lnTo>
                <a:lnTo>
                  <a:pt x="1553" y="1479"/>
                </a:lnTo>
                <a:lnTo>
                  <a:pt x="1551" y="1479"/>
                </a:lnTo>
                <a:lnTo>
                  <a:pt x="1547" y="1481"/>
                </a:lnTo>
                <a:lnTo>
                  <a:pt x="1544" y="1481"/>
                </a:lnTo>
                <a:lnTo>
                  <a:pt x="1539" y="1482"/>
                </a:lnTo>
                <a:lnTo>
                  <a:pt x="1533" y="1482"/>
                </a:lnTo>
                <a:lnTo>
                  <a:pt x="1522" y="1483"/>
                </a:lnTo>
                <a:lnTo>
                  <a:pt x="1519" y="1483"/>
                </a:lnTo>
                <a:lnTo>
                  <a:pt x="1513" y="1483"/>
                </a:lnTo>
                <a:lnTo>
                  <a:pt x="1506" y="1483"/>
                </a:lnTo>
                <a:lnTo>
                  <a:pt x="1496" y="1483"/>
                </a:lnTo>
                <a:lnTo>
                  <a:pt x="1490" y="1482"/>
                </a:lnTo>
                <a:lnTo>
                  <a:pt x="1471" y="1478"/>
                </a:lnTo>
                <a:lnTo>
                  <a:pt x="1453" y="1472"/>
                </a:lnTo>
                <a:lnTo>
                  <a:pt x="1450" y="1471"/>
                </a:lnTo>
                <a:lnTo>
                  <a:pt x="1449" y="1471"/>
                </a:lnTo>
                <a:lnTo>
                  <a:pt x="1446" y="1468"/>
                </a:lnTo>
                <a:lnTo>
                  <a:pt x="1442" y="1467"/>
                </a:lnTo>
                <a:lnTo>
                  <a:pt x="1440" y="1466"/>
                </a:lnTo>
                <a:lnTo>
                  <a:pt x="1436" y="1463"/>
                </a:lnTo>
                <a:lnTo>
                  <a:pt x="1435" y="1462"/>
                </a:lnTo>
                <a:lnTo>
                  <a:pt x="1432" y="1461"/>
                </a:lnTo>
                <a:lnTo>
                  <a:pt x="1432" y="1460"/>
                </a:lnTo>
                <a:lnTo>
                  <a:pt x="1430" y="1459"/>
                </a:lnTo>
                <a:lnTo>
                  <a:pt x="1429" y="1457"/>
                </a:lnTo>
                <a:lnTo>
                  <a:pt x="1426" y="1455"/>
                </a:lnTo>
                <a:lnTo>
                  <a:pt x="1421" y="1451"/>
                </a:lnTo>
                <a:lnTo>
                  <a:pt x="1418" y="1448"/>
                </a:lnTo>
                <a:lnTo>
                  <a:pt x="1414" y="1444"/>
                </a:lnTo>
                <a:lnTo>
                  <a:pt x="1413" y="1442"/>
                </a:lnTo>
                <a:lnTo>
                  <a:pt x="1412" y="1439"/>
                </a:lnTo>
                <a:lnTo>
                  <a:pt x="1411" y="1438"/>
                </a:lnTo>
                <a:lnTo>
                  <a:pt x="1409" y="1437"/>
                </a:lnTo>
                <a:lnTo>
                  <a:pt x="1408" y="1434"/>
                </a:lnTo>
                <a:lnTo>
                  <a:pt x="1407" y="1432"/>
                </a:lnTo>
                <a:lnTo>
                  <a:pt x="1406" y="1429"/>
                </a:lnTo>
                <a:lnTo>
                  <a:pt x="1405" y="1427"/>
                </a:lnTo>
                <a:lnTo>
                  <a:pt x="1403" y="1424"/>
                </a:lnTo>
                <a:lnTo>
                  <a:pt x="1403" y="1422"/>
                </a:lnTo>
                <a:lnTo>
                  <a:pt x="1401" y="1417"/>
                </a:lnTo>
                <a:lnTo>
                  <a:pt x="1400" y="1410"/>
                </a:lnTo>
                <a:lnTo>
                  <a:pt x="1398" y="1406"/>
                </a:lnTo>
                <a:lnTo>
                  <a:pt x="1397" y="1399"/>
                </a:lnTo>
                <a:lnTo>
                  <a:pt x="1397" y="1395"/>
                </a:lnTo>
                <a:lnTo>
                  <a:pt x="1397" y="1391"/>
                </a:lnTo>
                <a:lnTo>
                  <a:pt x="1398" y="1387"/>
                </a:lnTo>
                <a:lnTo>
                  <a:pt x="1400" y="1380"/>
                </a:lnTo>
                <a:lnTo>
                  <a:pt x="1400" y="1378"/>
                </a:lnTo>
                <a:lnTo>
                  <a:pt x="1401" y="1374"/>
                </a:lnTo>
                <a:lnTo>
                  <a:pt x="1402" y="1371"/>
                </a:lnTo>
                <a:lnTo>
                  <a:pt x="1405" y="1365"/>
                </a:lnTo>
                <a:lnTo>
                  <a:pt x="1407" y="1362"/>
                </a:lnTo>
                <a:lnTo>
                  <a:pt x="1408" y="1360"/>
                </a:lnTo>
                <a:lnTo>
                  <a:pt x="1409" y="1359"/>
                </a:lnTo>
                <a:lnTo>
                  <a:pt x="1411" y="1356"/>
                </a:lnTo>
                <a:lnTo>
                  <a:pt x="1413" y="1355"/>
                </a:lnTo>
                <a:lnTo>
                  <a:pt x="1418" y="1350"/>
                </a:lnTo>
                <a:lnTo>
                  <a:pt x="1420" y="1345"/>
                </a:lnTo>
                <a:lnTo>
                  <a:pt x="1424" y="1343"/>
                </a:lnTo>
                <a:lnTo>
                  <a:pt x="1426" y="1341"/>
                </a:lnTo>
                <a:lnTo>
                  <a:pt x="1427" y="1340"/>
                </a:lnTo>
                <a:lnTo>
                  <a:pt x="1430" y="1339"/>
                </a:lnTo>
                <a:lnTo>
                  <a:pt x="1432" y="1338"/>
                </a:lnTo>
                <a:lnTo>
                  <a:pt x="1434" y="1337"/>
                </a:lnTo>
                <a:lnTo>
                  <a:pt x="1431" y="1335"/>
                </a:lnTo>
                <a:lnTo>
                  <a:pt x="1430" y="1334"/>
                </a:lnTo>
                <a:lnTo>
                  <a:pt x="1427" y="1332"/>
                </a:lnTo>
                <a:lnTo>
                  <a:pt x="1424" y="1328"/>
                </a:lnTo>
                <a:lnTo>
                  <a:pt x="1423" y="1327"/>
                </a:lnTo>
                <a:lnTo>
                  <a:pt x="1421" y="1324"/>
                </a:lnTo>
                <a:lnTo>
                  <a:pt x="1421" y="1323"/>
                </a:lnTo>
                <a:lnTo>
                  <a:pt x="1420" y="1321"/>
                </a:lnTo>
                <a:lnTo>
                  <a:pt x="1419" y="1317"/>
                </a:lnTo>
                <a:lnTo>
                  <a:pt x="1419" y="1313"/>
                </a:lnTo>
                <a:lnTo>
                  <a:pt x="1419" y="1310"/>
                </a:lnTo>
                <a:lnTo>
                  <a:pt x="1420" y="1307"/>
                </a:lnTo>
                <a:lnTo>
                  <a:pt x="1420" y="1306"/>
                </a:lnTo>
                <a:lnTo>
                  <a:pt x="1421" y="1304"/>
                </a:lnTo>
                <a:lnTo>
                  <a:pt x="1423" y="1301"/>
                </a:lnTo>
                <a:lnTo>
                  <a:pt x="1424" y="1299"/>
                </a:lnTo>
                <a:lnTo>
                  <a:pt x="1425" y="1298"/>
                </a:lnTo>
                <a:lnTo>
                  <a:pt x="1426" y="1294"/>
                </a:lnTo>
                <a:lnTo>
                  <a:pt x="1427" y="1293"/>
                </a:lnTo>
                <a:lnTo>
                  <a:pt x="1430" y="1291"/>
                </a:lnTo>
                <a:lnTo>
                  <a:pt x="1432" y="1288"/>
                </a:lnTo>
                <a:lnTo>
                  <a:pt x="1438" y="1282"/>
                </a:lnTo>
                <a:lnTo>
                  <a:pt x="1444" y="1276"/>
                </a:lnTo>
                <a:lnTo>
                  <a:pt x="1447" y="1272"/>
                </a:lnTo>
                <a:lnTo>
                  <a:pt x="1456" y="1265"/>
                </a:lnTo>
                <a:lnTo>
                  <a:pt x="1453" y="1263"/>
                </a:lnTo>
                <a:lnTo>
                  <a:pt x="1452" y="1261"/>
                </a:lnTo>
                <a:lnTo>
                  <a:pt x="1449" y="1260"/>
                </a:lnTo>
                <a:lnTo>
                  <a:pt x="1446" y="1256"/>
                </a:lnTo>
                <a:lnTo>
                  <a:pt x="1437" y="1249"/>
                </a:lnTo>
                <a:lnTo>
                  <a:pt x="1435" y="1245"/>
                </a:lnTo>
                <a:lnTo>
                  <a:pt x="1432" y="1243"/>
                </a:lnTo>
                <a:lnTo>
                  <a:pt x="1431" y="1240"/>
                </a:lnTo>
                <a:lnTo>
                  <a:pt x="1430" y="1238"/>
                </a:lnTo>
                <a:lnTo>
                  <a:pt x="1430" y="1236"/>
                </a:lnTo>
                <a:lnTo>
                  <a:pt x="1427" y="1234"/>
                </a:lnTo>
                <a:lnTo>
                  <a:pt x="1427" y="1233"/>
                </a:lnTo>
                <a:lnTo>
                  <a:pt x="1426" y="1230"/>
                </a:lnTo>
                <a:lnTo>
                  <a:pt x="1425" y="1228"/>
                </a:lnTo>
                <a:lnTo>
                  <a:pt x="1424" y="1225"/>
                </a:lnTo>
                <a:lnTo>
                  <a:pt x="1423" y="1223"/>
                </a:lnTo>
                <a:lnTo>
                  <a:pt x="1420" y="1219"/>
                </a:lnTo>
                <a:lnTo>
                  <a:pt x="1419" y="1217"/>
                </a:lnTo>
                <a:lnTo>
                  <a:pt x="1418" y="1212"/>
                </a:lnTo>
                <a:lnTo>
                  <a:pt x="1418" y="1211"/>
                </a:lnTo>
                <a:lnTo>
                  <a:pt x="1417" y="1208"/>
                </a:lnTo>
                <a:lnTo>
                  <a:pt x="1417" y="1207"/>
                </a:lnTo>
                <a:lnTo>
                  <a:pt x="1415" y="1205"/>
                </a:lnTo>
                <a:lnTo>
                  <a:pt x="1414" y="1201"/>
                </a:lnTo>
                <a:lnTo>
                  <a:pt x="1414" y="1199"/>
                </a:lnTo>
                <a:lnTo>
                  <a:pt x="1413" y="1196"/>
                </a:lnTo>
                <a:lnTo>
                  <a:pt x="1413" y="1193"/>
                </a:lnTo>
                <a:lnTo>
                  <a:pt x="1412" y="1185"/>
                </a:lnTo>
                <a:lnTo>
                  <a:pt x="1411" y="1178"/>
                </a:lnTo>
                <a:lnTo>
                  <a:pt x="1411" y="1171"/>
                </a:lnTo>
                <a:lnTo>
                  <a:pt x="1411" y="1166"/>
                </a:lnTo>
                <a:lnTo>
                  <a:pt x="1411" y="1163"/>
                </a:lnTo>
                <a:lnTo>
                  <a:pt x="1411" y="1157"/>
                </a:lnTo>
                <a:lnTo>
                  <a:pt x="1412" y="1152"/>
                </a:lnTo>
                <a:lnTo>
                  <a:pt x="1412" y="1149"/>
                </a:lnTo>
                <a:lnTo>
                  <a:pt x="1415" y="1139"/>
                </a:lnTo>
                <a:lnTo>
                  <a:pt x="1415" y="1136"/>
                </a:lnTo>
                <a:lnTo>
                  <a:pt x="1415" y="1134"/>
                </a:lnTo>
                <a:lnTo>
                  <a:pt x="1417" y="1133"/>
                </a:lnTo>
                <a:lnTo>
                  <a:pt x="1417" y="1132"/>
                </a:lnTo>
                <a:lnTo>
                  <a:pt x="1418" y="1129"/>
                </a:lnTo>
                <a:lnTo>
                  <a:pt x="1418" y="1127"/>
                </a:lnTo>
                <a:lnTo>
                  <a:pt x="1419" y="1124"/>
                </a:lnTo>
                <a:lnTo>
                  <a:pt x="1420" y="1122"/>
                </a:lnTo>
                <a:lnTo>
                  <a:pt x="1421" y="1118"/>
                </a:lnTo>
                <a:lnTo>
                  <a:pt x="1423" y="1117"/>
                </a:lnTo>
                <a:lnTo>
                  <a:pt x="1425" y="1112"/>
                </a:lnTo>
                <a:lnTo>
                  <a:pt x="1426" y="1111"/>
                </a:lnTo>
                <a:lnTo>
                  <a:pt x="1427" y="1108"/>
                </a:lnTo>
                <a:lnTo>
                  <a:pt x="1429" y="1107"/>
                </a:lnTo>
                <a:lnTo>
                  <a:pt x="1431" y="1106"/>
                </a:lnTo>
                <a:lnTo>
                  <a:pt x="1432" y="1103"/>
                </a:lnTo>
                <a:lnTo>
                  <a:pt x="1436" y="1099"/>
                </a:lnTo>
                <a:lnTo>
                  <a:pt x="1440" y="1095"/>
                </a:lnTo>
                <a:lnTo>
                  <a:pt x="1441" y="1094"/>
                </a:lnTo>
                <a:lnTo>
                  <a:pt x="1444" y="1090"/>
                </a:lnTo>
                <a:lnTo>
                  <a:pt x="1447" y="1088"/>
                </a:lnTo>
                <a:lnTo>
                  <a:pt x="1448" y="1088"/>
                </a:lnTo>
                <a:lnTo>
                  <a:pt x="1450" y="1086"/>
                </a:lnTo>
                <a:lnTo>
                  <a:pt x="1453" y="1085"/>
                </a:lnTo>
                <a:lnTo>
                  <a:pt x="1458" y="1083"/>
                </a:lnTo>
                <a:lnTo>
                  <a:pt x="1459" y="1081"/>
                </a:lnTo>
                <a:lnTo>
                  <a:pt x="1461" y="1080"/>
                </a:lnTo>
                <a:lnTo>
                  <a:pt x="1464" y="1079"/>
                </a:lnTo>
                <a:lnTo>
                  <a:pt x="1466" y="1078"/>
                </a:lnTo>
                <a:lnTo>
                  <a:pt x="1469" y="1077"/>
                </a:lnTo>
                <a:lnTo>
                  <a:pt x="1471" y="1077"/>
                </a:lnTo>
                <a:lnTo>
                  <a:pt x="1472" y="1075"/>
                </a:lnTo>
                <a:lnTo>
                  <a:pt x="1475" y="1075"/>
                </a:lnTo>
                <a:lnTo>
                  <a:pt x="1477" y="1074"/>
                </a:lnTo>
                <a:lnTo>
                  <a:pt x="1479" y="1074"/>
                </a:lnTo>
                <a:lnTo>
                  <a:pt x="1482" y="1073"/>
                </a:lnTo>
                <a:lnTo>
                  <a:pt x="1485" y="1073"/>
                </a:lnTo>
                <a:lnTo>
                  <a:pt x="1490" y="1073"/>
                </a:lnTo>
                <a:lnTo>
                  <a:pt x="1510" y="1072"/>
                </a:lnTo>
                <a:lnTo>
                  <a:pt x="1515" y="1073"/>
                </a:lnTo>
                <a:lnTo>
                  <a:pt x="1517" y="1073"/>
                </a:lnTo>
                <a:lnTo>
                  <a:pt x="1519" y="1073"/>
                </a:lnTo>
                <a:lnTo>
                  <a:pt x="1522" y="1074"/>
                </a:lnTo>
                <a:lnTo>
                  <a:pt x="1524" y="1074"/>
                </a:lnTo>
                <a:lnTo>
                  <a:pt x="1525" y="1075"/>
                </a:lnTo>
                <a:lnTo>
                  <a:pt x="1528" y="1075"/>
                </a:lnTo>
                <a:lnTo>
                  <a:pt x="1531" y="1077"/>
                </a:lnTo>
                <a:lnTo>
                  <a:pt x="1534" y="1078"/>
                </a:lnTo>
                <a:lnTo>
                  <a:pt x="1537" y="1080"/>
                </a:lnTo>
                <a:lnTo>
                  <a:pt x="1542" y="1083"/>
                </a:lnTo>
                <a:lnTo>
                  <a:pt x="1544" y="1084"/>
                </a:lnTo>
                <a:lnTo>
                  <a:pt x="1547" y="1085"/>
                </a:lnTo>
                <a:lnTo>
                  <a:pt x="1548" y="1088"/>
                </a:lnTo>
                <a:lnTo>
                  <a:pt x="1550" y="1088"/>
                </a:lnTo>
                <a:lnTo>
                  <a:pt x="1629" y="1089"/>
                </a:lnTo>
                <a:close/>
                <a:moveTo>
                  <a:pt x="1345" y="1204"/>
                </a:moveTo>
                <a:lnTo>
                  <a:pt x="1175" y="1244"/>
                </a:lnTo>
                <a:lnTo>
                  <a:pt x="1176" y="1249"/>
                </a:lnTo>
                <a:lnTo>
                  <a:pt x="1177" y="1254"/>
                </a:lnTo>
                <a:lnTo>
                  <a:pt x="1177" y="1256"/>
                </a:lnTo>
                <a:lnTo>
                  <a:pt x="1178" y="1261"/>
                </a:lnTo>
                <a:lnTo>
                  <a:pt x="1180" y="1266"/>
                </a:lnTo>
                <a:lnTo>
                  <a:pt x="1180" y="1267"/>
                </a:lnTo>
                <a:lnTo>
                  <a:pt x="1181" y="1269"/>
                </a:lnTo>
                <a:lnTo>
                  <a:pt x="1181" y="1271"/>
                </a:lnTo>
                <a:lnTo>
                  <a:pt x="1183" y="1277"/>
                </a:lnTo>
                <a:lnTo>
                  <a:pt x="1185" y="1279"/>
                </a:lnTo>
                <a:lnTo>
                  <a:pt x="1186" y="1283"/>
                </a:lnTo>
                <a:lnTo>
                  <a:pt x="1187" y="1287"/>
                </a:lnTo>
                <a:lnTo>
                  <a:pt x="1189" y="1291"/>
                </a:lnTo>
                <a:lnTo>
                  <a:pt x="1192" y="1294"/>
                </a:lnTo>
                <a:lnTo>
                  <a:pt x="1193" y="1296"/>
                </a:lnTo>
                <a:lnTo>
                  <a:pt x="1194" y="1298"/>
                </a:lnTo>
                <a:lnTo>
                  <a:pt x="1195" y="1300"/>
                </a:lnTo>
                <a:lnTo>
                  <a:pt x="1197" y="1301"/>
                </a:lnTo>
                <a:lnTo>
                  <a:pt x="1199" y="1304"/>
                </a:lnTo>
                <a:lnTo>
                  <a:pt x="1201" y="1307"/>
                </a:lnTo>
                <a:lnTo>
                  <a:pt x="1203" y="1308"/>
                </a:lnTo>
                <a:lnTo>
                  <a:pt x="1205" y="1311"/>
                </a:lnTo>
                <a:lnTo>
                  <a:pt x="1209" y="1315"/>
                </a:lnTo>
                <a:lnTo>
                  <a:pt x="1211" y="1317"/>
                </a:lnTo>
                <a:lnTo>
                  <a:pt x="1214" y="1318"/>
                </a:lnTo>
                <a:lnTo>
                  <a:pt x="1215" y="1319"/>
                </a:lnTo>
                <a:lnTo>
                  <a:pt x="1217" y="1319"/>
                </a:lnTo>
                <a:lnTo>
                  <a:pt x="1220" y="1322"/>
                </a:lnTo>
                <a:lnTo>
                  <a:pt x="1223" y="1323"/>
                </a:lnTo>
                <a:lnTo>
                  <a:pt x="1226" y="1323"/>
                </a:lnTo>
                <a:lnTo>
                  <a:pt x="1229" y="1326"/>
                </a:lnTo>
                <a:lnTo>
                  <a:pt x="1232" y="1326"/>
                </a:lnTo>
                <a:lnTo>
                  <a:pt x="1237" y="1327"/>
                </a:lnTo>
                <a:lnTo>
                  <a:pt x="1241" y="1328"/>
                </a:lnTo>
                <a:lnTo>
                  <a:pt x="1247" y="1329"/>
                </a:lnTo>
                <a:lnTo>
                  <a:pt x="1252" y="1329"/>
                </a:lnTo>
                <a:lnTo>
                  <a:pt x="1259" y="1329"/>
                </a:lnTo>
                <a:lnTo>
                  <a:pt x="1272" y="1328"/>
                </a:lnTo>
                <a:lnTo>
                  <a:pt x="1274" y="1327"/>
                </a:lnTo>
                <a:lnTo>
                  <a:pt x="1276" y="1327"/>
                </a:lnTo>
                <a:lnTo>
                  <a:pt x="1280" y="1326"/>
                </a:lnTo>
                <a:lnTo>
                  <a:pt x="1281" y="1326"/>
                </a:lnTo>
                <a:lnTo>
                  <a:pt x="1284" y="1324"/>
                </a:lnTo>
                <a:lnTo>
                  <a:pt x="1285" y="1324"/>
                </a:lnTo>
                <a:lnTo>
                  <a:pt x="1288" y="1323"/>
                </a:lnTo>
                <a:lnTo>
                  <a:pt x="1291" y="1322"/>
                </a:lnTo>
                <a:lnTo>
                  <a:pt x="1296" y="1319"/>
                </a:lnTo>
                <a:lnTo>
                  <a:pt x="1299" y="1318"/>
                </a:lnTo>
                <a:lnTo>
                  <a:pt x="1302" y="1316"/>
                </a:lnTo>
                <a:lnTo>
                  <a:pt x="1303" y="1315"/>
                </a:lnTo>
                <a:lnTo>
                  <a:pt x="1305" y="1313"/>
                </a:lnTo>
                <a:lnTo>
                  <a:pt x="1307" y="1311"/>
                </a:lnTo>
                <a:lnTo>
                  <a:pt x="1311" y="1307"/>
                </a:lnTo>
                <a:lnTo>
                  <a:pt x="1316" y="1304"/>
                </a:lnTo>
                <a:lnTo>
                  <a:pt x="1317" y="1302"/>
                </a:lnTo>
                <a:lnTo>
                  <a:pt x="1321" y="1298"/>
                </a:lnTo>
                <a:lnTo>
                  <a:pt x="1322" y="1296"/>
                </a:lnTo>
                <a:lnTo>
                  <a:pt x="1326" y="1293"/>
                </a:lnTo>
                <a:lnTo>
                  <a:pt x="1328" y="1291"/>
                </a:lnTo>
                <a:lnTo>
                  <a:pt x="1330" y="1290"/>
                </a:lnTo>
                <a:lnTo>
                  <a:pt x="1333" y="1288"/>
                </a:lnTo>
                <a:lnTo>
                  <a:pt x="1337" y="1288"/>
                </a:lnTo>
                <a:lnTo>
                  <a:pt x="1339" y="1288"/>
                </a:lnTo>
                <a:lnTo>
                  <a:pt x="1342" y="1290"/>
                </a:lnTo>
                <a:lnTo>
                  <a:pt x="1343" y="1290"/>
                </a:lnTo>
                <a:lnTo>
                  <a:pt x="1344" y="1293"/>
                </a:lnTo>
                <a:lnTo>
                  <a:pt x="1344" y="1294"/>
                </a:lnTo>
                <a:lnTo>
                  <a:pt x="1345" y="1296"/>
                </a:lnTo>
                <a:lnTo>
                  <a:pt x="1345" y="1299"/>
                </a:lnTo>
                <a:lnTo>
                  <a:pt x="1344" y="1304"/>
                </a:lnTo>
                <a:lnTo>
                  <a:pt x="1343" y="1308"/>
                </a:lnTo>
                <a:lnTo>
                  <a:pt x="1342" y="1311"/>
                </a:lnTo>
                <a:lnTo>
                  <a:pt x="1340" y="1313"/>
                </a:lnTo>
                <a:lnTo>
                  <a:pt x="1339" y="1316"/>
                </a:lnTo>
                <a:lnTo>
                  <a:pt x="1338" y="1318"/>
                </a:lnTo>
                <a:lnTo>
                  <a:pt x="1336" y="1322"/>
                </a:lnTo>
                <a:lnTo>
                  <a:pt x="1334" y="1322"/>
                </a:lnTo>
                <a:lnTo>
                  <a:pt x="1333" y="1324"/>
                </a:lnTo>
                <a:lnTo>
                  <a:pt x="1331" y="1327"/>
                </a:lnTo>
                <a:lnTo>
                  <a:pt x="1328" y="1330"/>
                </a:lnTo>
                <a:lnTo>
                  <a:pt x="1322" y="1337"/>
                </a:lnTo>
                <a:lnTo>
                  <a:pt x="1319" y="1340"/>
                </a:lnTo>
                <a:lnTo>
                  <a:pt x="1316" y="1344"/>
                </a:lnTo>
                <a:lnTo>
                  <a:pt x="1313" y="1346"/>
                </a:lnTo>
                <a:lnTo>
                  <a:pt x="1310" y="1348"/>
                </a:lnTo>
                <a:lnTo>
                  <a:pt x="1309" y="1349"/>
                </a:lnTo>
                <a:lnTo>
                  <a:pt x="1307" y="1351"/>
                </a:lnTo>
                <a:lnTo>
                  <a:pt x="1304" y="1351"/>
                </a:lnTo>
                <a:lnTo>
                  <a:pt x="1302" y="1352"/>
                </a:lnTo>
                <a:lnTo>
                  <a:pt x="1298" y="1355"/>
                </a:lnTo>
                <a:lnTo>
                  <a:pt x="1296" y="1356"/>
                </a:lnTo>
                <a:lnTo>
                  <a:pt x="1291" y="1359"/>
                </a:lnTo>
                <a:lnTo>
                  <a:pt x="1288" y="1360"/>
                </a:lnTo>
                <a:lnTo>
                  <a:pt x="1287" y="1361"/>
                </a:lnTo>
                <a:lnTo>
                  <a:pt x="1284" y="1362"/>
                </a:lnTo>
                <a:lnTo>
                  <a:pt x="1280" y="1363"/>
                </a:lnTo>
                <a:lnTo>
                  <a:pt x="1279" y="1363"/>
                </a:lnTo>
                <a:lnTo>
                  <a:pt x="1276" y="1365"/>
                </a:lnTo>
                <a:lnTo>
                  <a:pt x="1275" y="1365"/>
                </a:lnTo>
                <a:lnTo>
                  <a:pt x="1270" y="1366"/>
                </a:lnTo>
                <a:lnTo>
                  <a:pt x="1264" y="1367"/>
                </a:lnTo>
                <a:lnTo>
                  <a:pt x="1258" y="1368"/>
                </a:lnTo>
                <a:lnTo>
                  <a:pt x="1250" y="1370"/>
                </a:lnTo>
                <a:lnTo>
                  <a:pt x="1240" y="1368"/>
                </a:lnTo>
                <a:lnTo>
                  <a:pt x="1233" y="1367"/>
                </a:lnTo>
                <a:lnTo>
                  <a:pt x="1226" y="1367"/>
                </a:lnTo>
                <a:lnTo>
                  <a:pt x="1223" y="1366"/>
                </a:lnTo>
                <a:lnTo>
                  <a:pt x="1221" y="1366"/>
                </a:lnTo>
                <a:lnTo>
                  <a:pt x="1218" y="1366"/>
                </a:lnTo>
                <a:lnTo>
                  <a:pt x="1216" y="1365"/>
                </a:lnTo>
                <a:lnTo>
                  <a:pt x="1215" y="1365"/>
                </a:lnTo>
                <a:lnTo>
                  <a:pt x="1212" y="1363"/>
                </a:lnTo>
                <a:lnTo>
                  <a:pt x="1211" y="1363"/>
                </a:lnTo>
                <a:lnTo>
                  <a:pt x="1209" y="1362"/>
                </a:lnTo>
                <a:lnTo>
                  <a:pt x="1206" y="1361"/>
                </a:lnTo>
                <a:lnTo>
                  <a:pt x="1203" y="1360"/>
                </a:lnTo>
                <a:lnTo>
                  <a:pt x="1200" y="1359"/>
                </a:lnTo>
                <a:lnTo>
                  <a:pt x="1197" y="1356"/>
                </a:lnTo>
                <a:lnTo>
                  <a:pt x="1192" y="1354"/>
                </a:lnTo>
                <a:lnTo>
                  <a:pt x="1191" y="1352"/>
                </a:lnTo>
                <a:lnTo>
                  <a:pt x="1188" y="1351"/>
                </a:lnTo>
                <a:lnTo>
                  <a:pt x="1187" y="1351"/>
                </a:lnTo>
                <a:lnTo>
                  <a:pt x="1186" y="1349"/>
                </a:lnTo>
                <a:lnTo>
                  <a:pt x="1183" y="1348"/>
                </a:lnTo>
                <a:lnTo>
                  <a:pt x="1181" y="1345"/>
                </a:lnTo>
                <a:lnTo>
                  <a:pt x="1174" y="1339"/>
                </a:lnTo>
                <a:lnTo>
                  <a:pt x="1168" y="1333"/>
                </a:lnTo>
                <a:lnTo>
                  <a:pt x="1165" y="1329"/>
                </a:lnTo>
                <a:lnTo>
                  <a:pt x="1163" y="1327"/>
                </a:lnTo>
                <a:lnTo>
                  <a:pt x="1162" y="1324"/>
                </a:lnTo>
                <a:lnTo>
                  <a:pt x="1160" y="1323"/>
                </a:lnTo>
                <a:lnTo>
                  <a:pt x="1159" y="1322"/>
                </a:lnTo>
                <a:lnTo>
                  <a:pt x="1158" y="1319"/>
                </a:lnTo>
                <a:lnTo>
                  <a:pt x="1157" y="1318"/>
                </a:lnTo>
                <a:lnTo>
                  <a:pt x="1156" y="1316"/>
                </a:lnTo>
                <a:lnTo>
                  <a:pt x="1154" y="1312"/>
                </a:lnTo>
                <a:lnTo>
                  <a:pt x="1153" y="1311"/>
                </a:lnTo>
                <a:lnTo>
                  <a:pt x="1152" y="1308"/>
                </a:lnTo>
                <a:lnTo>
                  <a:pt x="1151" y="1306"/>
                </a:lnTo>
                <a:lnTo>
                  <a:pt x="1149" y="1304"/>
                </a:lnTo>
                <a:lnTo>
                  <a:pt x="1147" y="1299"/>
                </a:lnTo>
                <a:lnTo>
                  <a:pt x="1147" y="1298"/>
                </a:lnTo>
                <a:lnTo>
                  <a:pt x="1146" y="1295"/>
                </a:lnTo>
                <a:lnTo>
                  <a:pt x="1145" y="1293"/>
                </a:lnTo>
                <a:lnTo>
                  <a:pt x="1142" y="1287"/>
                </a:lnTo>
                <a:lnTo>
                  <a:pt x="1135" y="1262"/>
                </a:lnTo>
                <a:lnTo>
                  <a:pt x="1135" y="1256"/>
                </a:lnTo>
                <a:lnTo>
                  <a:pt x="1134" y="1252"/>
                </a:lnTo>
                <a:lnTo>
                  <a:pt x="1134" y="1249"/>
                </a:lnTo>
                <a:lnTo>
                  <a:pt x="1133" y="1244"/>
                </a:lnTo>
                <a:lnTo>
                  <a:pt x="1133" y="1239"/>
                </a:lnTo>
                <a:lnTo>
                  <a:pt x="1131" y="1232"/>
                </a:lnTo>
                <a:lnTo>
                  <a:pt x="1131" y="1227"/>
                </a:lnTo>
                <a:lnTo>
                  <a:pt x="1131" y="1219"/>
                </a:lnTo>
                <a:lnTo>
                  <a:pt x="1131" y="1213"/>
                </a:lnTo>
                <a:lnTo>
                  <a:pt x="1131" y="1208"/>
                </a:lnTo>
                <a:lnTo>
                  <a:pt x="1133" y="1195"/>
                </a:lnTo>
                <a:lnTo>
                  <a:pt x="1133" y="1191"/>
                </a:lnTo>
                <a:lnTo>
                  <a:pt x="1134" y="1188"/>
                </a:lnTo>
                <a:lnTo>
                  <a:pt x="1134" y="1184"/>
                </a:lnTo>
                <a:lnTo>
                  <a:pt x="1135" y="1182"/>
                </a:lnTo>
                <a:lnTo>
                  <a:pt x="1135" y="1178"/>
                </a:lnTo>
                <a:lnTo>
                  <a:pt x="1136" y="1175"/>
                </a:lnTo>
                <a:lnTo>
                  <a:pt x="1136" y="1173"/>
                </a:lnTo>
                <a:lnTo>
                  <a:pt x="1137" y="1171"/>
                </a:lnTo>
                <a:lnTo>
                  <a:pt x="1139" y="1167"/>
                </a:lnTo>
                <a:lnTo>
                  <a:pt x="1139" y="1164"/>
                </a:lnTo>
                <a:lnTo>
                  <a:pt x="1140" y="1163"/>
                </a:lnTo>
                <a:lnTo>
                  <a:pt x="1140" y="1161"/>
                </a:lnTo>
                <a:lnTo>
                  <a:pt x="1141" y="1160"/>
                </a:lnTo>
                <a:lnTo>
                  <a:pt x="1142" y="1155"/>
                </a:lnTo>
                <a:lnTo>
                  <a:pt x="1143" y="1151"/>
                </a:lnTo>
                <a:lnTo>
                  <a:pt x="1145" y="1149"/>
                </a:lnTo>
                <a:lnTo>
                  <a:pt x="1146" y="1145"/>
                </a:lnTo>
                <a:lnTo>
                  <a:pt x="1148" y="1141"/>
                </a:lnTo>
                <a:lnTo>
                  <a:pt x="1149" y="1139"/>
                </a:lnTo>
                <a:lnTo>
                  <a:pt x="1151" y="1135"/>
                </a:lnTo>
                <a:lnTo>
                  <a:pt x="1153" y="1132"/>
                </a:lnTo>
                <a:lnTo>
                  <a:pt x="1156" y="1128"/>
                </a:lnTo>
                <a:lnTo>
                  <a:pt x="1157" y="1127"/>
                </a:lnTo>
                <a:lnTo>
                  <a:pt x="1157" y="1124"/>
                </a:lnTo>
                <a:lnTo>
                  <a:pt x="1158" y="1123"/>
                </a:lnTo>
                <a:lnTo>
                  <a:pt x="1159" y="1121"/>
                </a:lnTo>
                <a:lnTo>
                  <a:pt x="1160" y="1119"/>
                </a:lnTo>
                <a:lnTo>
                  <a:pt x="1163" y="1118"/>
                </a:lnTo>
                <a:lnTo>
                  <a:pt x="1164" y="1116"/>
                </a:lnTo>
                <a:lnTo>
                  <a:pt x="1168" y="1112"/>
                </a:lnTo>
                <a:lnTo>
                  <a:pt x="1168" y="1111"/>
                </a:lnTo>
                <a:lnTo>
                  <a:pt x="1172" y="1106"/>
                </a:lnTo>
                <a:lnTo>
                  <a:pt x="1175" y="1102"/>
                </a:lnTo>
                <a:lnTo>
                  <a:pt x="1177" y="1102"/>
                </a:lnTo>
                <a:lnTo>
                  <a:pt x="1182" y="1096"/>
                </a:lnTo>
                <a:lnTo>
                  <a:pt x="1185" y="1094"/>
                </a:lnTo>
                <a:lnTo>
                  <a:pt x="1187" y="1092"/>
                </a:lnTo>
                <a:lnTo>
                  <a:pt x="1189" y="1090"/>
                </a:lnTo>
                <a:lnTo>
                  <a:pt x="1191" y="1089"/>
                </a:lnTo>
                <a:lnTo>
                  <a:pt x="1193" y="1089"/>
                </a:lnTo>
                <a:lnTo>
                  <a:pt x="1194" y="1088"/>
                </a:lnTo>
                <a:lnTo>
                  <a:pt x="1197" y="1086"/>
                </a:lnTo>
                <a:lnTo>
                  <a:pt x="1200" y="1085"/>
                </a:lnTo>
                <a:lnTo>
                  <a:pt x="1204" y="1083"/>
                </a:lnTo>
                <a:lnTo>
                  <a:pt x="1207" y="1080"/>
                </a:lnTo>
                <a:lnTo>
                  <a:pt x="1209" y="1080"/>
                </a:lnTo>
                <a:lnTo>
                  <a:pt x="1212" y="1079"/>
                </a:lnTo>
                <a:lnTo>
                  <a:pt x="1215" y="1078"/>
                </a:lnTo>
                <a:lnTo>
                  <a:pt x="1216" y="1077"/>
                </a:lnTo>
                <a:lnTo>
                  <a:pt x="1218" y="1077"/>
                </a:lnTo>
                <a:lnTo>
                  <a:pt x="1220" y="1075"/>
                </a:lnTo>
                <a:lnTo>
                  <a:pt x="1227" y="1074"/>
                </a:lnTo>
                <a:lnTo>
                  <a:pt x="1234" y="1073"/>
                </a:lnTo>
                <a:lnTo>
                  <a:pt x="1249" y="1072"/>
                </a:lnTo>
                <a:lnTo>
                  <a:pt x="1261" y="1073"/>
                </a:lnTo>
                <a:lnTo>
                  <a:pt x="1267" y="1074"/>
                </a:lnTo>
                <a:lnTo>
                  <a:pt x="1272" y="1075"/>
                </a:lnTo>
                <a:lnTo>
                  <a:pt x="1273" y="1075"/>
                </a:lnTo>
                <a:lnTo>
                  <a:pt x="1274" y="1077"/>
                </a:lnTo>
                <a:lnTo>
                  <a:pt x="1276" y="1077"/>
                </a:lnTo>
                <a:lnTo>
                  <a:pt x="1280" y="1078"/>
                </a:lnTo>
                <a:lnTo>
                  <a:pt x="1282" y="1079"/>
                </a:lnTo>
                <a:lnTo>
                  <a:pt x="1284" y="1080"/>
                </a:lnTo>
                <a:lnTo>
                  <a:pt x="1286" y="1081"/>
                </a:lnTo>
                <a:lnTo>
                  <a:pt x="1287" y="1083"/>
                </a:lnTo>
                <a:lnTo>
                  <a:pt x="1291" y="1084"/>
                </a:lnTo>
                <a:lnTo>
                  <a:pt x="1293" y="1085"/>
                </a:lnTo>
                <a:lnTo>
                  <a:pt x="1295" y="1086"/>
                </a:lnTo>
                <a:lnTo>
                  <a:pt x="1297" y="1088"/>
                </a:lnTo>
                <a:lnTo>
                  <a:pt x="1298" y="1089"/>
                </a:lnTo>
                <a:lnTo>
                  <a:pt x="1301" y="1091"/>
                </a:lnTo>
                <a:lnTo>
                  <a:pt x="1307" y="1097"/>
                </a:lnTo>
                <a:lnTo>
                  <a:pt x="1311" y="1102"/>
                </a:lnTo>
                <a:lnTo>
                  <a:pt x="1314" y="1105"/>
                </a:lnTo>
                <a:lnTo>
                  <a:pt x="1316" y="1107"/>
                </a:lnTo>
                <a:lnTo>
                  <a:pt x="1317" y="1110"/>
                </a:lnTo>
                <a:lnTo>
                  <a:pt x="1319" y="1111"/>
                </a:lnTo>
                <a:lnTo>
                  <a:pt x="1320" y="1113"/>
                </a:lnTo>
                <a:lnTo>
                  <a:pt x="1320" y="1116"/>
                </a:lnTo>
                <a:lnTo>
                  <a:pt x="1322" y="1118"/>
                </a:lnTo>
                <a:lnTo>
                  <a:pt x="1324" y="1119"/>
                </a:lnTo>
                <a:lnTo>
                  <a:pt x="1325" y="1122"/>
                </a:lnTo>
                <a:lnTo>
                  <a:pt x="1326" y="1124"/>
                </a:lnTo>
                <a:lnTo>
                  <a:pt x="1327" y="1127"/>
                </a:lnTo>
                <a:lnTo>
                  <a:pt x="1328" y="1130"/>
                </a:lnTo>
                <a:lnTo>
                  <a:pt x="1330" y="1132"/>
                </a:lnTo>
                <a:lnTo>
                  <a:pt x="1331" y="1136"/>
                </a:lnTo>
                <a:lnTo>
                  <a:pt x="1331" y="1138"/>
                </a:lnTo>
                <a:lnTo>
                  <a:pt x="1333" y="1143"/>
                </a:lnTo>
                <a:lnTo>
                  <a:pt x="1333" y="1145"/>
                </a:lnTo>
                <a:lnTo>
                  <a:pt x="1334" y="1146"/>
                </a:lnTo>
                <a:lnTo>
                  <a:pt x="1334" y="1147"/>
                </a:lnTo>
                <a:lnTo>
                  <a:pt x="1336" y="1150"/>
                </a:lnTo>
                <a:lnTo>
                  <a:pt x="1337" y="1153"/>
                </a:lnTo>
                <a:lnTo>
                  <a:pt x="1338" y="1158"/>
                </a:lnTo>
                <a:lnTo>
                  <a:pt x="1338" y="1161"/>
                </a:lnTo>
                <a:lnTo>
                  <a:pt x="1339" y="1163"/>
                </a:lnTo>
                <a:lnTo>
                  <a:pt x="1339" y="1166"/>
                </a:lnTo>
                <a:lnTo>
                  <a:pt x="1340" y="1169"/>
                </a:lnTo>
                <a:lnTo>
                  <a:pt x="1340" y="1172"/>
                </a:lnTo>
                <a:lnTo>
                  <a:pt x="1342" y="1175"/>
                </a:lnTo>
                <a:lnTo>
                  <a:pt x="1343" y="1183"/>
                </a:lnTo>
                <a:lnTo>
                  <a:pt x="1343" y="1186"/>
                </a:lnTo>
                <a:lnTo>
                  <a:pt x="1344" y="1193"/>
                </a:lnTo>
                <a:lnTo>
                  <a:pt x="1345" y="1204"/>
                </a:lnTo>
                <a:close/>
                <a:moveTo>
                  <a:pt x="835" y="1365"/>
                </a:moveTo>
                <a:lnTo>
                  <a:pt x="835" y="1332"/>
                </a:lnTo>
                <a:lnTo>
                  <a:pt x="832" y="1335"/>
                </a:lnTo>
                <a:lnTo>
                  <a:pt x="829" y="1339"/>
                </a:lnTo>
                <a:lnTo>
                  <a:pt x="820" y="1351"/>
                </a:lnTo>
                <a:lnTo>
                  <a:pt x="816" y="1352"/>
                </a:lnTo>
                <a:lnTo>
                  <a:pt x="813" y="1355"/>
                </a:lnTo>
                <a:lnTo>
                  <a:pt x="812" y="1356"/>
                </a:lnTo>
                <a:lnTo>
                  <a:pt x="810" y="1357"/>
                </a:lnTo>
                <a:lnTo>
                  <a:pt x="809" y="1357"/>
                </a:lnTo>
                <a:lnTo>
                  <a:pt x="804" y="1360"/>
                </a:lnTo>
                <a:lnTo>
                  <a:pt x="801" y="1361"/>
                </a:lnTo>
                <a:lnTo>
                  <a:pt x="798" y="1363"/>
                </a:lnTo>
                <a:lnTo>
                  <a:pt x="794" y="1365"/>
                </a:lnTo>
                <a:lnTo>
                  <a:pt x="789" y="1366"/>
                </a:lnTo>
                <a:lnTo>
                  <a:pt x="788" y="1366"/>
                </a:lnTo>
                <a:lnTo>
                  <a:pt x="784" y="1367"/>
                </a:lnTo>
                <a:lnTo>
                  <a:pt x="777" y="1368"/>
                </a:lnTo>
                <a:lnTo>
                  <a:pt x="769" y="1368"/>
                </a:lnTo>
                <a:lnTo>
                  <a:pt x="760" y="1368"/>
                </a:lnTo>
                <a:lnTo>
                  <a:pt x="753" y="1366"/>
                </a:lnTo>
                <a:lnTo>
                  <a:pt x="751" y="1366"/>
                </a:lnTo>
                <a:lnTo>
                  <a:pt x="748" y="1366"/>
                </a:lnTo>
                <a:lnTo>
                  <a:pt x="745" y="1365"/>
                </a:lnTo>
                <a:lnTo>
                  <a:pt x="740" y="1363"/>
                </a:lnTo>
                <a:lnTo>
                  <a:pt x="736" y="1361"/>
                </a:lnTo>
                <a:lnTo>
                  <a:pt x="731" y="1359"/>
                </a:lnTo>
                <a:lnTo>
                  <a:pt x="730" y="1357"/>
                </a:lnTo>
                <a:lnTo>
                  <a:pt x="728" y="1356"/>
                </a:lnTo>
                <a:lnTo>
                  <a:pt x="726" y="1355"/>
                </a:lnTo>
                <a:lnTo>
                  <a:pt x="725" y="1354"/>
                </a:lnTo>
                <a:lnTo>
                  <a:pt x="722" y="1350"/>
                </a:lnTo>
                <a:lnTo>
                  <a:pt x="719" y="1349"/>
                </a:lnTo>
                <a:lnTo>
                  <a:pt x="717" y="1348"/>
                </a:lnTo>
                <a:lnTo>
                  <a:pt x="713" y="1343"/>
                </a:lnTo>
                <a:lnTo>
                  <a:pt x="712" y="1340"/>
                </a:lnTo>
                <a:lnTo>
                  <a:pt x="711" y="1339"/>
                </a:lnTo>
                <a:lnTo>
                  <a:pt x="710" y="1337"/>
                </a:lnTo>
                <a:lnTo>
                  <a:pt x="708" y="1335"/>
                </a:lnTo>
                <a:lnTo>
                  <a:pt x="707" y="1332"/>
                </a:lnTo>
                <a:lnTo>
                  <a:pt x="706" y="1330"/>
                </a:lnTo>
                <a:lnTo>
                  <a:pt x="705" y="1327"/>
                </a:lnTo>
                <a:lnTo>
                  <a:pt x="703" y="1324"/>
                </a:lnTo>
                <a:lnTo>
                  <a:pt x="702" y="1322"/>
                </a:lnTo>
                <a:lnTo>
                  <a:pt x="702" y="1319"/>
                </a:lnTo>
                <a:lnTo>
                  <a:pt x="701" y="1318"/>
                </a:lnTo>
                <a:lnTo>
                  <a:pt x="701" y="1316"/>
                </a:lnTo>
                <a:lnTo>
                  <a:pt x="700" y="1313"/>
                </a:lnTo>
                <a:lnTo>
                  <a:pt x="699" y="1308"/>
                </a:lnTo>
                <a:lnTo>
                  <a:pt x="697" y="1302"/>
                </a:lnTo>
                <a:lnTo>
                  <a:pt x="697" y="1296"/>
                </a:lnTo>
                <a:lnTo>
                  <a:pt x="696" y="1289"/>
                </a:lnTo>
                <a:lnTo>
                  <a:pt x="696" y="1279"/>
                </a:lnTo>
                <a:lnTo>
                  <a:pt x="697" y="1274"/>
                </a:lnTo>
                <a:lnTo>
                  <a:pt x="697" y="1271"/>
                </a:lnTo>
                <a:lnTo>
                  <a:pt x="699" y="1267"/>
                </a:lnTo>
                <a:lnTo>
                  <a:pt x="699" y="1265"/>
                </a:lnTo>
                <a:lnTo>
                  <a:pt x="700" y="1263"/>
                </a:lnTo>
                <a:lnTo>
                  <a:pt x="700" y="1261"/>
                </a:lnTo>
                <a:lnTo>
                  <a:pt x="701" y="1257"/>
                </a:lnTo>
                <a:lnTo>
                  <a:pt x="702" y="1254"/>
                </a:lnTo>
                <a:lnTo>
                  <a:pt x="703" y="1251"/>
                </a:lnTo>
                <a:lnTo>
                  <a:pt x="706" y="1247"/>
                </a:lnTo>
                <a:lnTo>
                  <a:pt x="707" y="1243"/>
                </a:lnTo>
                <a:lnTo>
                  <a:pt x="712" y="1236"/>
                </a:lnTo>
                <a:lnTo>
                  <a:pt x="718" y="1230"/>
                </a:lnTo>
                <a:lnTo>
                  <a:pt x="723" y="1224"/>
                </a:lnTo>
                <a:lnTo>
                  <a:pt x="729" y="1219"/>
                </a:lnTo>
                <a:lnTo>
                  <a:pt x="742" y="1210"/>
                </a:lnTo>
                <a:lnTo>
                  <a:pt x="749" y="1206"/>
                </a:lnTo>
                <a:lnTo>
                  <a:pt x="757" y="1202"/>
                </a:lnTo>
                <a:lnTo>
                  <a:pt x="778" y="1195"/>
                </a:lnTo>
                <a:lnTo>
                  <a:pt x="781" y="1195"/>
                </a:lnTo>
                <a:lnTo>
                  <a:pt x="792" y="1193"/>
                </a:lnTo>
                <a:lnTo>
                  <a:pt x="798" y="1191"/>
                </a:lnTo>
                <a:lnTo>
                  <a:pt x="803" y="1190"/>
                </a:lnTo>
                <a:lnTo>
                  <a:pt x="810" y="1190"/>
                </a:lnTo>
                <a:lnTo>
                  <a:pt x="823" y="1186"/>
                </a:lnTo>
                <a:lnTo>
                  <a:pt x="827" y="1186"/>
                </a:lnTo>
                <a:lnTo>
                  <a:pt x="835" y="1185"/>
                </a:lnTo>
                <a:lnTo>
                  <a:pt x="835" y="1173"/>
                </a:lnTo>
                <a:lnTo>
                  <a:pt x="834" y="1163"/>
                </a:lnTo>
                <a:lnTo>
                  <a:pt x="834" y="1152"/>
                </a:lnTo>
                <a:lnTo>
                  <a:pt x="832" y="1144"/>
                </a:lnTo>
                <a:lnTo>
                  <a:pt x="830" y="1140"/>
                </a:lnTo>
                <a:lnTo>
                  <a:pt x="824" y="1127"/>
                </a:lnTo>
                <a:lnTo>
                  <a:pt x="823" y="1124"/>
                </a:lnTo>
                <a:lnTo>
                  <a:pt x="820" y="1122"/>
                </a:lnTo>
                <a:lnTo>
                  <a:pt x="818" y="1121"/>
                </a:lnTo>
                <a:lnTo>
                  <a:pt x="815" y="1117"/>
                </a:lnTo>
                <a:lnTo>
                  <a:pt x="813" y="1116"/>
                </a:lnTo>
                <a:lnTo>
                  <a:pt x="811" y="1116"/>
                </a:lnTo>
                <a:lnTo>
                  <a:pt x="809" y="1114"/>
                </a:lnTo>
                <a:lnTo>
                  <a:pt x="805" y="1112"/>
                </a:lnTo>
                <a:lnTo>
                  <a:pt x="799" y="1110"/>
                </a:lnTo>
                <a:lnTo>
                  <a:pt x="797" y="1110"/>
                </a:lnTo>
                <a:lnTo>
                  <a:pt x="793" y="1108"/>
                </a:lnTo>
                <a:lnTo>
                  <a:pt x="788" y="1107"/>
                </a:lnTo>
                <a:lnTo>
                  <a:pt x="778" y="1107"/>
                </a:lnTo>
                <a:lnTo>
                  <a:pt x="768" y="1108"/>
                </a:lnTo>
                <a:lnTo>
                  <a:pt x="764" y="1110"/>
                </a:lnTo>
                <a:lnTo>
                  <a:pt x="760" y="1112"/>
                </a:lnTo>
                <a:lnTo>
                  <a:pt x="759" y="1113"/>
                </a:lnTo>
                <a:lnTo>
                  <a:pt x="758" y="1114"/>
                </a:lnTo>
                <a:lnTo>
                  <a:pt x="754" y="1117"/>
                </a:lnTo>
                <a:lnTo>
                  <a:pt x="753" y="1118"/>
                </a:lnTo>
                <a:lnTo>
                  <a:pt x="752" y="1121"/>
                </a:lnTo>
                <a:lnTo>
                  <a:pt x="752" y="1123"/>
                </a:lnTo>
                <a:lnTo>
                  <a:pt x="751" y="1125"/>
                </a:lnTo>
                <a:lnTo>
                  <a:pt x="749" y="1129"/>
                </a:lnTo>
                <a:lnTo>
                  <a:pt x="748" y="1130"/>
                </a:lnTo>
                <a:lnTo>
                  <a:pt x="747" y="1134"/>
                </a:lnTo>
                <a:lnTo>
                  <a:pt x="746" y="1135"/>
                </a:lnTo>
                <a:lnTo>
                  <a:pt x="745" y="1138"/>
                </a:lnTo>
                <a:lnTo>
                  <a:pt x="743" y="1141"/>
                </a:lnTo>
                <a:lnTo>
                  <a:pt x="742" y="1145"/>
                </a:lnTo>
                <a:lnTo>
                  <a:pt x="741" y="1146"/>
                </a:lnTo>
                <a:lnTo>
                  <a:pt x="740" y="1149"/>
                </a:lnTo>
                <a:lnTo>
                  <a:pt x="737" y="1155"/>
                </a:lnTo>
                <a:lnTo>
                  <a:pt x="736" y="1157"/>
                </a:lnTo>
                <a:lnTo>
                  <a:pt x="735" y="1158"/>
                </a:lnTo>
                <a:lnTo>
                  <a:pt x="732" y="1161"/>
                </a:lnTo>
                <a:lnTo>
                  <a:pt x="730" y="1162"/>
                </a:lnTo>
                <a:lnTo>
                  <a:pt x="725" y="1164"/>
                </a:lnTo>
                <a:lnTo>
                  <a:pt x="722" y="1164"/>
                </a:lnTo>
                <a:lnTo>
                  <a:pt x="719" y="1164"/>
                </a:lnTo>
                <a:lnTo>
                  <a:pt x="718" y="1163"/>
                </a:lnTo>
                <a:lnTo>
                  <a:pt x="716" y="1162"/>
                </a:lnTo>
                <a:lnTo>
                  <a:pt x="713" y="1160"/>
                </a:lnTo>
                <a:lnTo>
                  <a:pt x="711" y="1155"/>
                </a:lnTo>
                <a:lnTo>
                  <a:pt x="710" y="1151"/>
                </a:lnTo>
                <a:lnTo>
                  <a:pt x="711" y="1146"/>
                </a:lnTo>
                <a:lnTo>
                  <a:pt x="712" y="1140"/>
                </a:lnTo>
                <a:lnTo>
                  <a:pt x="712" y="1134"/>
                </a:lnTo>
                <a:lnTo>
                  <a:pt x="713" y="1132"/>
                </a:lnTo>
                <a:lnTo>
                  <a:pt x="713" y="1129"/>
                </a:lnTo>
                <a:lnTo>
                  <a:pt x="714" y="1125"/>
                </a:lnTo>
                <a:lnTo>
                  <a:pt x="714" y="1123"/>
                </a:lnTo>
                <a:lnTo>
                  <a:pt x="716" y="1121"/>
                </a:lnTo>
                <a:lnTo>
                  <a:pt x="716" y="1117"/>
                </a:lnTo>
                <a:lnTo>
                  <a:pt x="717" y="1116"/>
                </a:lnTo>
                <a:lnTo>
                  <a:pt x="717" y="1112"/>
                </a:lnTo>
                <a:lnTo>
                  <a:pt x="718" y="1110"/>
                </a:lnTo>
                <a:lnTo>
                  <a:pt x="718" y="1107"/>
                </a:lnTo>
                <a:lnTo>
                  <a:pt x="719" y="1103"/>
                </a:lnTo>
                <a:lnTo>
                  <a:pt x="720" y="1096"/>
                </a:lnTo>
                <a:lnTo>
                  <a:pt x="723" y="1084"/>
                </a:lnTo>
                <a:lnTo>
                  <a:pt x="746" y="1077"/>
                </a:lnTo>
                <a:lnTo>
                  <a:pt x="769" y="1073"/>
                </a:lnTo>
                <a:lnTo>
                  <a:pt x="777" y="1073"/>
                </a:lnTo>
                <a:lnTo>
                  <a:pt x="794" y="1073"/>
                </a:lnTo>
                <a:lnTo>
                  <a:pt x="807" y="1074"/>
                </a:lnTo>
                <a:lnTo>
                  <a:pt x="811" y="1075"/>
                </a:lnTo>
                <a:lnTo>
                  <a:pt x="812" y="1077"/>
                </a:lnTo>
                <a:lnTo>
                  <a:pt x="815" y="1077"/>
                </a:lnTo>
                <a:lnTo>
                  <a:pt x="816" y="1078"/>
                </a:lnTo>
                <a:lnTo>
                  <a:pt x="820" y="1079"/>
                </a:lnTo>
                <a:lnTo>
                  <a:pt x="823" y="1080"/>
                </a:lnTo>
                <a:lnTo>
                  <a:pt x="826" y="1081"/>
                </a:lnTo>
                <a:lnTo>
                  <a:pt x="828" y="1083"/>
                </a:lnTo>
                <a:lnTo>
                  <a:pt x="830" y="1084"/>
                </a:lnTo>
                <a:lnTo>
                  <a:pt x="833" y="1085"/>
                </a:lnTo>
                <a:lnTo>
                  <a:pt x="836" y="1088"/>
                </a:lnTo>
                <a:lnTo>
                  <a:pt x="838" y="1088"/>
                </a:lnTo>
                <a:lnTo>
                  <a:pt x="839" y="1089"/>
                </a:lnTo>
                <a:lnTo>
                  <a:pt x="841" y="1091"/>
                </a:lnTo>
                <a:lnTo>
                  <a:pt x="844" y="1094"/>
                </a:lnTo>
                <a:lnTo>
                  <a:pt x="849" y="1097"/>
                </a:lnTo>
                <a:lnTo>
                  <a:pt x="852" y="1101"/>
                </a:lnTo>
                <a:lnTo>
                  <a:pt x="856" y="1106"/>
                </a:lnTo>
                <a:lnTo>
                  <a:pt x="859" y="1111"/>
                </a:lnTo>
                <a:lnTo>
                  <a:pt x="865" y="1122"/>
                </a:lnTo>
                <a:lnTo>
                  <a:pt x="870" y="1133"/>
                </a:lnTo>
                <a:lnTo>
                  <a:pt x="870" y="1135"/>
                </a:lnTo>
                <a:lnTo>
                  <a:pt x="873" y="1140"/>
                </a:lnTo>
                <a:lnTo>
                  <a:pt x="873" y="1145"/>
                </a:lnTo>
                <a:lnTo>
                  <a:pt x="874" y="1156"/>
                </a:lnTo>
                <a:lnTo>
                  <a:pt x="875" y="1167"/>
                </a:lnTo>
                <a:lnTo>
                  <a:pt x="875" y="1179"/>
                </a:lnTo>
                <a:lnTo>
                  <a:pt x="875" y="1249"/>
                </a:lnTo>
                <a:lnTo>
                  <a:pt x="875" y="1304"/>
                </a:lnTo>
                <a:lnTo>
                  <a:pt x="874" y="1316"/>
                </a:lnTo>
                <a:lnTo>
                  <a:pt x="875" y="1322"/>
                </a:lnTo>
                <a:lnTo>
                  <a:pt x="876" y="1327"/>
                </a:lnTo>
                <a:lnTo>
                  <a:pt x="878" y="1328"/>
                </a:lnTo>
                <a:lnTo>
                  <a:pt x="881" y="1332"/>
                </a:lnTo>
                <a:lnTo>
                  <a:pt x="884" y="1332"/>
                </a:lnTo>
                <a:lnTo>
                  <a:pt x="885" y="1332"/>
                </a:lnTo>
                <a:lnTo>
                  <a:pt x="887" y="1333"/>
                </a:lnTo>
                <a:lnTo>
                  <a:pt x="888" y="1333"/>
                </a:lnTo>
                <a:lnTo>
                  <a:pt x="891" y="1334"/>
                </a:lnTo>
                <a:lnTo>
                  <a:pt x="893" y="1334"/>
                </a:lnTo>
                <a:lnTo>
                  <a:pt x="894" y="1335"/>
                </a:lnTo>
                <a:lnTo>
                  <a:pt x="896" y="1335"/>
                </a:lnTo>
                <a:lnTo>
                  <a:pt x="898" y="1337"/>
                </a:lnTo>
                <a:lnTo>
                  <a:pt x="899" y="1337"/>
                </a:lnTo>
                <a:lnTo>
                  <a:pt x="902" y="1337"/>
                </a:lnTo>
                <a:lnTo>
                  <a:pt x="904" y="1338"/>
                </a:lnTo>
                <a:lnTo>
                  <a:pt x="908" y="1339"/>
                </a:lnTo>
                <a:lnTo>
                  <a:pt x="910" y="1340"/>
                </a:lnTo>
                <a:lnTo>
                  <a:pt x="915" y="1344"/>
                </a:lnTo>
                <a:lnTo>
                  <a:pt x="915" y="1345"/>
                </a:lnTo>
                <a:lnTo>
                  <a:pt x="916" y="1346"/>
                </a:lnTo>
                <a:lnTo>
                  <a:pt x="916" y="1350"/>
                </a:lnTo>
                <a:lnTo>
                  <a:pt x="916" y="1354"/>
                </a:lnTo>
                <a:lnTo>
                  <a:pt x="916" y="1356"/>
                </a:lnTo>
                <a:lnTo>
                  <a:pt x="915" y="1359"/>
                </a:lnTo>
                <a:lnTo>
                  <a:pt x="913" y="1361"/>
                </a:lnTo>
                <a:lnTo>
                  <a:pt x="911" y="1362"/>
                </a:lnTo>
                <a:lnTo>
                  <a:pt x="907" y="1363"/>
                </a:lnTo>
                <a:lnTo>
                  <a:pt x="900" y="1365"/>
                </a:lnTo>
                <a:lnTo>
                  <a:pt x="888" y="1365"/>
                </a:lnTo>
                <a:lnTo>
                  <a:pt x="835" y="1365"/>
                </a:lnTo>
                <a:close/>
                <a:moveTo>
                  <a:pt x="2943" y="1329"/>
                </a:moveTo>
                <a:lnTo>
                  <a:pt x="2944" y="1327"/>
                </a:lnTo>
                <a:lnTo>
                  <a:pt x="2944" y="1324"/>
                </a:lnTo>
                <a:lnTo>
                  <a:pt x="2944" y="1278"/>
                </a:lnTo>
                <a:lnTo>
                  <a:pt x="2944" y="1190"/>
                </a:lnTo>
                <a:lnTo>
                  <a:pt x="2946" y="1174"/>
                </a:lnTo>
                <a:lnTo>
                  <a:pt x="2944" y="1158"/>
                </a:lnTo>
                <a:lnTo>
                  <a:pt x="2944" y="1151"/>
                </a:lnTo>
                <a:lnTo>
                  <a:pt x="2943" y="1145"/>
                </a:lnTo>
                <a:lnTo>
                  <a:pt x="2942" y="1141"/>
                </a:lnTo>
                <a:lnTo>
                  <a:pt x="2942" y="1139"/>
                </a:lnTo>
                <a:lnTo>
                  <a:pt x="2940" y="1133"/>
                </a:lnTo>
                <a:lnTo>
                  <a:pt x="2938" y="1132"/>
                </a:lnTo>
                <a:lnTo>
                  <a:pt x="2937" y="1130"/>
                </a:lnTo>
                <a:lnTo>
                  <a:pt x="2934" y="1127"/>
                </a:lnTo>
                <a:lnTo>
                  <a:pt x="2929" y="1122"/>
                </a:lnTo>
                <a:lnTo>
                  <a:pt x="2926" y="1121"/>
                </a:lnTo>
                <a:lnTo>
                  <a:pt x="2925" y="1119"/>
                </a:lnTo>
                <a:lnTo>
                  <a:pt x="2921" y="1118"/>
                </a:lnTo>
                <a:lnTo>
                  <a:pt x="2918" y="1117"/>
                </a:lnTo>
                <a:lnTo>
                  <a:pt x="2906" y="1112"/>
                </a:lnTo>
                <a:lnTo>
                  <a:pt x="2896" y="1112"/>
                </a:lnTo>
                <a:lnTo>
                  <a:pt x="2889" y="1112"/>
                </a:lnTo>
                <a:lnTo>
                  <a:pt x="2883" y="1113"/>
                </a:lnTo>
                <a:lnTo>
                  <a:pt x="2877" y="1116"/>
                </a:lnTo>
                <a:lnTo>
                  <a:pt x="2872" y="1117"/>
                </a:lnTo>
                <a:lnTo>
                  <a:pt x="2869" y="1117"/>
                </a:lnTo>
                <a:lnTo>
                  <a:pt x="2867" y="1119"/>
                </a:lnTo>
                <a:lnTo>
                  <a:pt x="2862" y="1122"/>
                </a:lnTo>
                <a:lnTo>
                  <a:pt x="2860" y="1123"/>
                </a:lnTo>
                <a:lnTo>
                  <a:pt x="2859" y="1124"/>
                </a:lnTo>
                <a:lnTo>
                  <a:pt x="2856" y="1125"/>
                </a:lnTo>
                <a:lnTo>
                  <a:pt x="2855" y="1127"/>
                </a:lnTo>
                <a:lnTo>
                  <a:pt x="2851" y="1132"/>
                </a:lnTo>
                <a:lnTo>
                  <a:pt x="2845" y="1135"/>
                </a:lnTo>
                <a:lnTo>
                  <a:pt x="2839" y="1147"/>
                </a:lnTo>
                <a:lnTo>
                  <a:pt x="2836" y="1153"/>
                </a:lnTo>
                <a:lnTo>
                  <a:pt x="2833" y="1160"/>
                </a:lnTo>
                <a:lnTo>
                  <a:pt x="2831" y="1175"/>
                </a:lnTo>
                <a:lnTo>
                  <a:pt x="2831" y="1183"/>
                </a:lnTo>
                <a:lnTo>
                  <a:pt x="2830" y="1189"/>
                </a:lnTo>
                <a:lnTo>
                  <a:pt x="2830" y="1194"/>
                </a:lnTo>
                <a:lnTo>
                  <a:pt x="2830" y="1206"/>
                </a:lnTo>
                <a:lnTo>
                  <a:pt x="2830" y="1254"/>
                </a:lnTo>
                <a:lnTo>
                  <a:pt x="2830" y="1304"/>
                </a:lnTo>
                <a:lnTo>
                  <a:pt x="2830" y="1317"/>
                </a:lnTo>
                <a:lnTo>
                  <a:pt x="2831" y="1323"/>
                </a:lnTo>
                <a:lnTo>
                  <a:pt x="2832" y="1328"/>
                </a:lnTo>
                <a:lnTo>
                  <a:pt x="2837" y="1332"/>
                </a:lnTo>
                <a:lnTo>
                  <a:pt x="2838" y="1332"/>
                </a:lnTo>
                <a:lnTo>
                  <a:pt x="2843" y="1333"/>
                </a:lnTo>
                <a:lnTo>
                  <a:pt x="2846" y="1334"/>
                </a:lnTo>
                <a:lnTo>
                  <a:pt x="2853" y="1337"/>
                </a:lnTo>
                <a:lnTo>
                  <a:pt x="2859" y="1339"/>
                </a:lnTo>
                <a:lnTo>
                  <a:pt x="2862" y="1340"/>
                </a:lnTo>
                <a:lnTo>
                  <a:pt x="2865" y="1341"/>
                </a:lnTo>
                <a:lnTo>
                  <a:pt x="2868" y="1343"/>
                </a:lnTo>
                <a:lnTo>
                  <a:pt x="2871" y="1345"/>
                </a:lnTo>
                <a:lnTo>
                  <a:pt x="2872" y="1346"/>
                </a:lnTo>
                <a:lnTo>
                  <a:pt x="2872" y="1349"/>
                </a:lnTo>
                <a:lnTo>
                  <a:pt x="2873" y="1351"/>
                </a:lnTo>
                <a:lnTo>
                  <a:pt x="2873" y="1355"/>
                </a:lnTo>
                <a:lnTo>
                  <a:pt x="2872" y="1357"/>
                </a:lnTo>
                <a:lnTo>
                  <a:pt x="2871" y="1360"/>
                </a:lnTo>
                <a:lnTo>
                  <a:pt x="2869" y="1361"/>
                </a:lnTo>
                <a:lnTo>
                  <a:pt x="2868" y="1362"/>
                </a:lnTo>
                <a:lnTo>
                  <a:pt x="2865" y="1363"/>
                </a:lnTo>
                <a:lnTo>
                  <a:pt x="2862" y="1363"/>
                </a:lnTo>
                <a:lnTo>
                  <a:pt x="2775" y="1365"/>
                </a:lnTo>
                <a:lnTo>
                  <a:pt x="2767" y="1365"/>
                </a:lnTo>
                <a:lnTo>
                  <a:pt x="2759" y="1363"/>
                </a:lnTo>
                <a:lnTo>
                  <a:pt x="2756" y="1363"/>
                </a:lnTo>
                <a:lnTo>
                  <a:pt x="2752" y="1362"/>
                </a:lnTo>
                <a:lnTo>
                  <a:pt x="2750" y="1360"/>
                </a:lnTo>
                <a:lnTo>
                  <a:pt x="2750" y="1359"/>
                </a:lnTo>
                <a:lnTo>
                  <a:pt x="2749" y="1357"/>
                </a:lnTo>
                <a:lnTo>
                  <a:pt x="2747" y="1354"/>
                </a:lnTo>
                <a:lnTo>
                  <a:pt x="2747" y="1350"/>
                </a:lnTo>
                <a:lnTo>
                  <a:pt x="2750" y="1345"/>
                </a:lnTo>
                <a:lnTo>
                  <a:pt x="2752" y="1344"/>
                </a:lnTo>
                <a:lnTo>
                  <a:pt x="2753" y="1341"/>
                </a:lnTo>
                <a:lnTo>
                  <a:pt x="2755" y="1341"/>
                </a:lnTo>
                <a:lnTo>
                  <a:pt x="2757" y="1341"/>
                </a:lnTo>
                <a:lnTo>
                  <a:pt x="2759" y="1340"/>
                </a:lnTo>
                <a:lnTo>
                  <a:pt x="2763" y="1339"/>
                </a:lnTo>
                <a:lnTo>
                  <a:pt x="2768" y="1337"/>
                </a:lnTo>
                <a:lnTo>
                  <a:pt x="2772" y="1337"/>
                </a:lnTo>
                <a:lnTo>
                  <a:pt x="2778" y="1334"/>
                </a:lnTo>
                <a:lnTo>
                  <a:pt x="2781" y="1333"/>
                </a:lnTo>
                <a:lnTo>
                  <a:pt x="2782" y="1332"/>
                </a:lnTo>
                <a:lnTo>
                  <a:pt x="2786" y="1330"/>
                </a:lnTo>
                <a:lnTo>
                  <a:pt x="2787" y="1329"/>
                </a:lnTo>
                <a:lnTo>
                  <a:pt x="2788" y="1327"/>
                </a:lnTo>
                <a:lnTo>
                  <a:pt x="2790" y="1324"/>
                </a:lnTo>
                <a:lnTo>
                  <a:pt x="2790" y="1321"/>
                </a:lnTo>
                <a:lnTo>
                  <a:pt x="2790" y="1313"/>
                </a:lnTo>
                <a:lnTo>
                  <a:pt x="2790" y="1276"/>
                </a:lnTo>
                <a:lnTo>
                  <a:pt x="2790" y="1169"/>
                </a:lnTo>
                <a:lnTo>
                  <a:pt x="2790" y="1135"/>
                </a:lnTo>
                <a:lnTo>
                  <a:pt x="2790" y="1125"/>
                </a:lnTo>
                <a:lnTo>
                  <a:pt x="2790" y="1116"/>
                </a:lnTo>
                <a:lnTo>
                  <a:pt x="2780" y="1114"/>
                </a:lnTo>
                <a:lnTo>
                  <a:pt x="2770" y="1114"/>
                </a:lnTo>
                <a:lnTo>
                  <a:pt x="2762" y="1114"/>
                </a:lnTo>
                <a:lnTo>
                  <a:pt x="2757" y="1114"/>
                </a:lnTo>
                <a:lnTo>
                  <a:pt x="2752" y="1114"/>
                </a:lnTo>
                <a:lnTo>
                  <a:pt x="2751" y="1112"/>
                </a:lnTo>
                <a:lnTo>
                  <a:pt x="2750" y="1110"/>
                </a:lnTo>
                <a:lnTo>
                  <a:pt x="2749" y="1107"/>
                </a:lnTo>
                <a:lnTo>
                  <a:pt x="2749" y="1105"/>
                </a:lnTo>
                <a:lnTo>
                  <a:pt x="2750" y="1100"/>
                </a:lnTo>
                <a:lnTo>
                  <a:pt x="2751" y="1099"/>
                </a:lnTo>
                <a:lnTo>
                  <a:pt x="2752" y="1097"/>
                </a:lnTo>
                <a:lnTo>
                  <a:pt x="2755" y="1096"/>
                </a:lnTo>
                <a:lnTo>
                  <a:pt x="2756" y="1095"/>
                </a:lnTo>
                <a:lnTo>
                  <a:pt x="2758" y="1094"/>
                </a:lnTo>
                <a:lnTo>
                  <a:pt x="2761" y="1092"/>
                </a:lnTo>
                <a:lnTo>
                  <a:pt x="2763" y="1091"/>
                </a:lnTo>
                <a:lnTo>
                  <a:pt x="2764" y="1090"/>
                </a:lnTo>
                <a:lnTo>
                  <a:pt x="2767" y="1089"/>
                </a:lnTo>
                <a:lnTo>
                  <a:pt x="2769" y="1088"/>
                </a:lnTo>
                <a:lnTo>
                  <a:pt x="2770" y="1086"/>
                </a:lnTo>
                <a:lnTo>
                  <a:pt x="2773" y="1086"/>
                </a:lnTo>
                <a:lnTo>
                  <a:pt x="2775" y="1085"/>
                </a:lnTo>
                <a:lnTo>
                  <a:pt x="2778" y="1083"/>
                </a:lnTo>
                <a:lnTo>
                  <a:pt x="2780" y="1083"/>
                </a:lnTo>
                <a:lnTo>
                  <a:pt x="2781" y="1081"/>
                </a:lnTo>
                <a:lnTo>
                  <a:pt x="2784" y="1079"/>
                </a:lnTo>
                <a:lnTo>
                  <a:pt x="2786" y="1079"/>
                </a:lnTo>
                <a:lnTo>
                  <a:pt x="2788" y="1078"/>
                </a:lnTo>
                <a:lnTo>
                  <a:pt x="2790" y="1075"/>
                </a:lnTo>
                <a:lnTo>
                  <a:pt x="2792" y="1075"/>
                </a:lnTo>
                <a:lnTo>
                  <a:pt x="2795" y="1074"/>
                </a:lnTo>
                <a:lnTo>
                  <a:pt x="2796" y="1073"/>
                </a:lnTo>
                <a:lnTo>
                  <a:pt x="2798" y="1072"/>
                </a:lnTo>
                <a:lnTo>
                  <a:pt x="2801" y="1071"/>
                </a:lnTo>
                <a:lnTo>
                  <a:pt x="2803" y="1069"/>
                </a:lnTo>
                <a:lnTo>
                  <a:pt x="2807" y="1068"/>
                </a:lnTo>
                <a:lnTo>
                  <a:pt x="2809" y="1067"/>
                </a:lnTo>
                <a:lnTo>
                  <a:pt x="2817" y="1062"/>
                </a:lnTo>
                <a:lnTo>
                  <a:pt x="2820" y="1062"/>
                </a:lnTo>
                <a:lnTo>
                  <a:pt x="2822" y="1062"/>
                </a:lnTo>
                <a:lnTo>
                  <a:pt x="2826" y="1063"/>
                </a:lnTo>
                <a:lnTo>
                  <a:pt x="2827" y="1066"/>
                </a:lnTo>
                <a:lnTo>
                  <a:pt x="2828" y="1068"/>
                </a:lnTo>
                <a:lnTo>
                  <a:pt x="2830" y="1071"/>
                </a:lnTo>
                <a:lnTo>
                  <a:pt x="2830" y="1117"/>
                </a:lnTo>
                <a:lnTo>
                  <a:pt x="2831" y="1113"/>
                </a:lnTo>
                <a:lnTo>
                  <a:pt x="2832" y="1112"/>
                </a:lnTo>
                <a:lnTo>
                  <a:pt x="2834" y="1108"/>
                </a:lnTo>
                <a:lnTo>
                  <a:pt x="2836" y="1106"/>
                </a:lnTo>
                <a:lnTo>
                  <a:pt x="2837" y="1105"/>
                </a:lnTo>
                <a:lnTo>
                  <a:pt x="2838" y="1103"/>
                </a:lnTo>
                <a:lnTo>
                  <a:pt x="2840" y="1101"/>
                </a:lnTo>
                <a:lnTo>
                  <a:pt x="2844" y="1096"/>
                </a:lnTo>
                <a:lnTo>
                  <a:pt x="2848" y="1091"/>
                </a:lnTo>
                <a:lnTo>
                  <a:pt x="2851" y="1089"/>
                </a:lnTo>
                <a:lnTo>
                  <a:pt x="2854" y="1088"/>
                </a:lnTo>
                <a:lnTo>
                  <a:pt x="2855" y="1086"/>
                </a:lnTo>
                <a:lnTo>
                  <a:pt x="2857" y="1085"/>
                </a:lnTo>
                <a:lnTo>
                  <a:pt x="2859" y="1084"/>
                </a:lnTo>
                <a:lnTo>
                  <a:pt x="2861" y="1083"/>
                </a:lnTo>
                <a:lnTo>
                  <a:pt x="2863" y="1081"/>
                </a:lnTo>
                <a:lnTo>
                  <a:pt x="2866" y="1080"/>
                </a:lnTo>
                <a:lnTo>
                  <a:pt x="2867" y="1080"/>
                </a:lnTo>
                <a:lnTo>
                  <a:pt x="2869" y="1079"/>
                </a:lnTo>
                <a:lnTo>
                  <a:pt x="2871" y="1078"/>
                </a:lnTo>
                <a:lnTo>
                  <a:pt x="2874" y="1077"/>
                </a:lnTo>
                <a:lnTo>
                  <a:pt x="2876" y="1077"/>
                </a:lnTo>
                <a:lnTo>
                  <a:pt x="2878" y="1075"/>
                </a:lnTo>
                <a:lnTo>
                  <a:pt x="2882" y="1074"/>
                </a:lnTo>
                <a:lnTo>
                  <a:pt x="2884" y="1074"/>
                </a:lnTo>
                <a:lnTo>
                  <a:pt x="2888" y="1073"/>
                </a:lnTo>
                <a:lnTo>
                  <a:pt x="2891" y="1073"/>
                </a:lnTo>
                <a:lnTo>
                  <a:pt x="2906" y="1072"/>
                </a:lnTo>
                <a:lnTo>
                  <a:pt x="2913" y="1073"/>
                </a:lnTo>
                <a:lnTo>
                  <a:pt x="2929" y="1075"/>
                </a:lnTo>
                <a:lnTo>
                  <a:pt x="2930" y="1075"/>
                </a:lnTo>
                <a:lnTo>
                  <a:pt x="2932" y="1077"/>
                </a:lnTo>
                <a:lnTo>
                  <a:pt x="2934" y="1077"/>
                </a:lnTo>
                <a:lnTo>
                  <a:pt x="2937" y="1078"/>
                </a:lnTo>
                <a:lnTo>
                  <a:pt x="2941" y="1079"/>
                </a:lnTo>
                <a:lnTo>
                  <a:pt x="2942" y="1080"/>
                </a:lnTo>
                <a:lnTo>
                  <a:pt x="2946" y="1081"/>
                </a:lnTo>
                <a:lnTo>
                  <a:pt x="2949" y="1084"/>
                </a:lnTo>
                <a:lnTo>
                  <a:pt x="2953" y="1086"/>
                </a:lnTo>
                <a:lnTo>
                  <a:pt x="2954" y="1088"/>
                </a:lnTo>
                <a:lnTo>
                  <a:pt x="2955" y="1088"/>
                </a:lnTo>
                <a:lnTo>
                  <a:pt x="2958" y="1090"/>
                </a:lnTo>
                <a:lnTo>
                  <a:pt x="2961" y="1094"/>
                </a:lnTo>
                <a:lnTo>
                  <a:pt x="2966" y="1097"/>
                </a:lnTo>
                <a:lnTo>
                  <a:pt x="2967" y="1100"/>
                </a:lnTo>
                <a:lnTo>
                  <a:pt x="2970" y="1102"/>
                </a:lnTo>
                <a:lnTo>
                  <a:pt x="2971" y="1103"/>
                </a:lnTo>
                <a:lnTo>
                  <a:pt x="2972" y="1106"/>
                </a:lnTo>
                <a:lnTo>
                  <a:pt x="2973" y="1107"/>
                </a:lnTo>
                <a:lnTo>
                  <a:pt x="2975" y="1110"/>
                </a:lnTo>
                <a:lnTo>
                  <a:pt x="2976" y="1112"/>
                </a:lnTo>
                <a:lnTo>
                  <a:pt x="2977" y="1114"/>
                </a:lnTo>
                <a:lnTo>
                  <a:pt x="2978" y="1117"/>
                </a:lnTo>
                <a:lnTo>
                  <a:pt x="2979" y="1119"/>
                </a:lnTo>
                <a:lnTo>
                  <a:pt x="2981" y="1122"/>
                </a:lnTo>
                <a:lnTo>
                  <a:pt x="2981" y="1124"/>
                </a:lnTo>
                <a:lnTo>
                  <a:pt x="2982" y="1128"/>
                </a:lnTo>
                <a:lnTo>
                  <a:pt x="2983" y="1130"/>
                </a:lnTo>
                <a:lnTo>
                  <a:pt x="2983" y="1133"/>
                </a:lnTo>
                <a:lnTo>
                  <a:pt x="2984" y="1136"/>
                </a:lnTo>
                <a:lnTo>
                  <a:pt x="2984" y="1143"/>
                </a:lnTo>
                <a:lnTo>
                  <a:pt x="2985" y="1149"/>
                </a:lnTo>
                <a:lnTo>
                  <a:pt x="2984" y="1155"/>
                </a:lnTo>
                <a:lnTo>
                  <a:pt x="2984" y="1179"/>
                </a:lnTo>
                <a:lnTo>
                  <a:pt x="2984" y="1276"/>
                </a:lnTo>
                <a:lnTo>
                  <a:pt x="2984" y="1324"/>
                </a:lnTo>
                <a:lnTo>
                  <a:pt x="2985" y="1328"/>
                </a:lnTo>
                <a:lnTo>
                  <a:pt x="2989" y="1330"/>
                </a:lnTo>
                <a:lnTo>
                  <a:pt x="2992" y="1330"/>
                </a:lnTo>
                <a:lnTo>
                  <a:pt x="2996" y="1333"/>
                </a:lnTo>
                <a:lnTo>
                  <a:pt x="2999" y="1334"/>
                </a:lnTo>
                <a:lnTo>
                  <a:pt x="3004" y="1335"/>
                </a:lnTo>
                <a:lnTo>
                  <a:pt x="3006" y="1337"/>
                </a:lnTo>
                <a:lnTo>
                  <a:pt x="3008" y="1337"/>
                </a:lnTo>
                <a:lnTo>
                  <a:pt x="3013" y="1339"/>
                </a:lnTo>
                <a:lnTo>
                  <a:pt x="3017" y="1340"/>
                </a:lnTo>
                <a:lnTo>
                  <a:pt x="3019" y="1341"/>
                </a:lnTo>
                <a:lnTo>
                  <a:pt x="3023" y="1343"/>
                </a:lnTo>
                <a:lnTo>
                  <a:pt x="3024" y="1345"/>
                </a:lnTo>
                <a:lnTo>
                  <a:pt x="3027" y="1348"/>
                </a:lnTo>
                <a:lnTo>
                  <a:pt x="3027" y="1349"/>
                </a:lnTo>
                <a:lnTo>
                  <a:pt x="3028" y="1352"/>
                </a:lnTo>
                <a:lnTo>
                  <a:pt x="3027" y="1359"/>
                </a:lnTo>
                <a:lnTo>
                  <a:pt x="3023" y="1361"/>
                </a:lnTo>
                <a:lnTo>
                  <a:pt x="3019" y="1363"/>
                </a:lnTo>
                <a:lnTo>
                  <a:pt x="3017" y="1363"/>
                </a:lnTo>
                <a:lnTo>
                  <a:pt x="3012" y="1365"/>
                </a:lnTo>
                <a:lnTo>
                  <a:pt x="3006" y="1365"/>
                </a:lnTo>
                <a:lnTo>
                  <a:pt x="2994" y="1365"/>
                </a:lnTo>
                <a:lnTo>
                  <a:pt x="2934" y="1365"/>
                </a:lnTo>
                <a:lnTo>
                  <a:pt x="2925" y="1365"/>
                </a:lnTo>
                <a:lnTo>
                  <a:pt x="2915" y="1363"/>
                </a:lnTo>
                <a:lnTo>
                  <a:pt x="2912" y="1363"/>
                </a:lnTo>
                <a:lnTo>
                  <a:pt x="2908" y="1362"/>
                </a:lnTo>
                <a:lnTo>
                  <a:pt x="2906" y="1360"/>
                </a:lnTo>
                <a:lnTo>
                  <a:pt x="2903" y="1357"/>
                </a:lnTo>
                <a:lnTo>
                  <a:pt x="2902" y="1355"/>
                </a:lnTo>
                <a:lnTo>
                  <a:pt x="2902" y="1352"/>
                </a:lnTo>
                <a:lnTo>
                  <a:pt x="2903" y="1346"/>
                </a:lnTo>
                <a:lnTo>
                  <a:pt x="2907" y="1343"/>
                </a:lnTo>
                <a:lnTo>
                  <a:pt x="2911" y="1341"/>
                </a:lnTo>
                <a:lnTo>
                  <a:pt x="2914" y="1340"/>
                </a:lnTo>
                <a:lnTo>
                  <a:pt x="2917" y="1339"/>
                </a:lnTo>
                <a:lnTo>
                  <a:pt x="2919" y="1338"/>
                </a:lnTo>
                <a:lnTo>
                  <a:pt x="2925" y="1337"/>
                </a:lnTo>
                <a:lnTo>
                  <a:pt x="2931" y="1334"/>
                </a:lnTo>
                <a:lnTo>
                  <a:pt x="2937" y="1332"/>
                </a:lnTo>
                <a:lnTo>
                  <a:pt x="2941" y="1330"/>
                </a:lnTo>
                <a:lnTo>
                  <a:pt x="2943" y="1329"/>
                </a:lnTo>
                <a:close/>
                <a:moveTo>
                  <a:pt x="649" y="1073"/>
                </a:moveTo>
                <a:lnTo>
                  <a:pt x="649" y="1090"/>
                </a:lnTo>
                <a:lnTo>
                  <a:pt x="650" y="1101"/>
                </a:lnTo>
                <a:lnTo>
                  <a:pt x="650" y="1107"/>
                </a:lnTo>
                <a:lnTo>
                  <a:pt x="651" y="1121"/>
                </a:lnTo>
                <a:lnTo>
                  <a:pt x="651" y="1128"/>
                </a:lnTo>
                <a:lnTo>
                  <a:pt x="653" y="1140"/>
                </a:lnTo>
                <a:lnTo>
                  <a:pt x="653" y="1149"/>
                </a:lnTo>
                <a:lnTo>
                  <a:pt x="653" y="1151"/>
                </a:lnTo>
                <a:lnTo>
                  <a:pt x="653" y="1153"/>
                </a:lnTo>
                <a:lnTo>
                  <a:pt x="651" y="1157"/>
                </a:lnTo>
                <a:lnTo>
                  <a:pt x="650" y="1160"/>
                </a:lnTo>
                <a:lnTo>
                  <a:pt x="649" y="1161"/>
                </a:lnTo>
                <a:lnTo>
                  <a:pt x="647" y="1164"/>
                </a:lnTo>
                <a:lnTo>
                  <a:pt x="645" y="1166"/>
                </a:lnTo>
                <a:lnTo>
                  <a:pt x="643" y="1166"/>
                </a:lnTo>
                <a:lnTo>
                  <a:pt x="642" y="1166"/>
                </a:lnTo>
                <a:lnTo>
                  <a:pt x="641" y="1167"/>
                </a:lnTo>
                <a:lnTo>
                  <a:pt x="637" y="1167"/>
                </a:lnTo>
                <a:lnTo>
                  <a:pt x="635" y="1166"/>
                </a:lnTo>
                <a:lnTo>
                  <a:pt x="632" y="1164"/>
                </a:lnTo>
                <a:lnTo>
                  <a:pt x="629" y="1161"/>
                </a:lnTo>
                <a:lnTo>
                  <a:pt x="626" y="1160"/>
                </a:lnTo>
                <a:lnTo>
                  <a:pt x="625" y="1157"/>
                </a:lnTo>
                <a:lnTo>
                  <a:pt x="625" y="1155"/>
                </a:lnTo>
                <a:lnTo>
                  <a:pt x="624" y="1152"/>
                </a:lnTo>
                <a:lnTo>
                  <a:pt x="621" y="1145"/>
                </a:lnTo>
                <a:lnTo>
                  <a:pt x="620" y="1141"/>
                </a:lnTo>
                <a:lnTo>
                  <a:pt x="620" y="1139"/>
                </a:lnTo>
                <a:lnTo>
                  <a:pt x="619" y="1138"/>
                </a:lnTo>
                <a:lnTo>
                  <a:pt x="619" y="1135"/>
                </a:lnTo>
                <a:lnTo>
                  <a:pt x="618" y="1133"/>
                </a:lnTo>
                <a:lnTo>
                  <a:pt x="618" y="1132"/>
                </a:lnTo>
                <a:lnTo>
                  <a:pt x="613" y="1116"/>
                </a:lnTo>
                <a:lnTo>
                  <a:pt x="602" y="1118"/>
                </a:lnTo>
                <a:lnTo>
                  <a:pt x="598" y="1119"/>
                </a:lnTo>
                <a:lnTo>
                  <a:pt x="596" y="1121"/>
                </a:lnTo>
                <a:lnTo>
                  <a:pt x="593" y="1122"/>
                </a:lnTo>
                <a:lnTo>
                  <a:pt x="592" y="1124"/>
                </a:lnTo>
                <a:lnTo>
                  <a:pt x="591" y="1125"/>
                </a:lnTo>
                <a:lnTo>
                  <a:pt x="587" y="1127"/>
                </a:lnTo>
                <a:lnTo>
                  <a:pt x="586" y="1128"/>
                </a:lnTo>
                <a:lnTo>
                  <a:pt x="584" y="1130"/>
                </a:lnTo>
                <a:lnTo>
                  <a:pt x="577" y="1136"/>
                </a:lnTo>
                <a:lnTo>
                  <a:pt x="574" y="1140"/>
                </a:lnTo>
                <a:lnTo>
                  <a:pt x="572" y="1144"/>
                </a:lnTo>
                <a:lnTo>
                  <a:pt x="567" y="1152"/>
                </a:lnTo>
                <a:lnTo>
                  <a:pt x="564" y="1156"/>
                </a:lnTo>
                <a:lnTo>
                  <a:pt x="562" y="1161"/>
                </a:lnTo>
                <a:lnTo>
                  <a:pt x="562" y="1164"/>
                </a:lnTo>
                <a:lnTo>
                  <a:pt x="562" y="1167"/>
                </a:lnTo>
                <a:lnTo>
                  <a:pt x="562" y="1171"/>
                </a:lnTo>
                <a:lnTo>
                  <a:pt x="561" y="1177"/>
                </a:lnTo>
                <a:lnTo>
                  <a:pt x="562" y="1190"/>
                </a:lnTo>
                <a:lnTo>
                  <a:pt x="562" y="1247"/>
                </a:lnTo>
                <a:lnTo>
                  <a:pt x="562" y="1295"/>
                </a:lnTo>
                <a:lnTo>
                  <a:pt x="562" y="1322"/>
                </a:lnTo>
                <a:lnTo>
                  <a:pt x="562" y="1326"/>
                </a:lnTo>
                <a:lnTo>
                  <a:pt x="563" y="1328"/>
                </a:lnTo>
                <a:lnTo>
                  <a:pt x="567" y="1330"/>
                </a:lnTo>
                <a:lnTo>
                  <a:pt x="568" y="1330"/>
                </a:lnTo>
                <a:lnTo>
                  <a:pt x="575" y="1333"/>
                </a:lnTo>
                <a:lnTo>
                  <a:pt x="581" y="1335"/>
                </a:lnTo>
                <a:lnTo>
                  <a:pt x="586" y="1337"/>
                </a:lnTo>
                <a:lnTo>
                  <a:pt x="590" y="1338"/>
                </a:lnTo>
                <a:lnTo>
                  <a:pt x="592" y="1339"/>
                </a:lnTo>
                <a:lnTo>
                  <a:pt x="593" y="1340"/>
                </a:lnTo>
                <a:lnTo>
                  <a:pt x="600" y="1343"/>
                </a:lnTo>
                <a:lnTo>
                  <a:pt x="602" y="1345"/>
                </a:lnTo>
                <a:lnTo>
                  <a:pt x="603" y="1349"/>
                </a:lnTo>
                <a:lnTo>
                  <a:pt x="604" y="1349"/>
                </a:lnTo>
                <a:lnTo>
                  <a:pt x="604" y="1351"/>
                </a:lnTo>
                <a:lnTo>
                  <a:pt x="604" y="1355"/>
                </a:lnTo>
                <a:lnTo>
                  <a:pt x="604" y="1357"/>
                </a:lnTo>
                <a:lnTo>
                  <a:pt x="602" y="1360"/>
                </a:lnTo>
                <a:lnTo>
                  <a:pt x="601" y="1361"/>
                </a:lnTo>
                <a:lnTo>
                  <a:pt x="595" y="1363"/>
                </a:lnTo>
                <a:lnTo>
                  <a:pt x="586" y="1365"/>
                </a:lnTo>
                <a:lnTo>
                  <a:pt x="579" y="1365"/>
                </a:lnTo>
                <a:lnTo>
                  <a:pt x="509" y="1365"/>
                </a:lnTo>
                <a:lnTo>
                  <a:pt x="500" y="1365"/>
                </a:lnTo>
                <a:lnTo>
                  <a:pt x="492" y="1363"/>
                </a:lnTo>
                <a:lnTo>
                  <a:pt x="485" y="1362"/>
                </a:lnTo>
                <a:lnTo>
                  <a:pt x="482" y="1361"/>
                </a:lnTo>
                <a:lnTo>
                  <a:pt x="481" y="1359"/>
                </a:lnTo>
                <a:lnTo>
                  <a:pt x="480" y="1357"/>
                </a:lnTo>
                <a:lnTo>
                  <a:pt x="479" y="1355"/>
                </a:lnTo>
                <a:lnTo>
                  <a:pt x="479" y="1352"/>
                </a:lnTo>
                <a:lnTo>
                  <a:pt x="479" y="1350"/>
                </a:lnTo>
                <a:lnTo>
                  <a:pt x="480" y="1348"/>
                </a:lnTo>
                <a:lnTo>
                  <a:pt x="481" y="1345"/>
                </a:lnTo>
                <a:lnTo>
                  <a:pt x="482" y="1344"/>
                </a:lnTo>
                <a:lnTo>
                  <a:pt x="483" y="1343"/>
                </a:lnTo>
                <a:lnTo>
                  <a:pt x="498" y="1338"/>
                </a:lnTo>
                <a:lnTo>
                  <a:pt x="503" y="1337"/>
                </a:lnTo>
                <a:lnTo>
                  <a:pt x="505" y="1335"/>
                </a:lnTo>
                <a:lnTo>
                  <a:pt x="512" y="1333"/>
                </a:lnTo>
                <a:lnTo>
                  <a:pt x="517" y="1330"/>
                </a:lnTo>
                <a:lnTo>
                  <a:pt x="520" y="1329"/>
                </a:lnTo>
                <a:lnTo>
                  <a:pt x="520" y="1327"/>
                </a:lnTo>
                <a:lnTo>
                  <a:pt x="521" y="1326"/>
                </a:lnTo>
                <a:lnTo>
                  <a:pt x="521" y="1298"/>
                </a:lnTo>
                <a:lnTo>
                  <a:pt x="521" y="1246"/>
                </a:lnTo>
                <a:lnTo>
                  <a:pt x="521" y="1160"/>
                </a:lnTo>
                <a:lnTo>
                  <a:pt x="521" y="1133"/>
                </a:lnTo>
                <a:lnTo>
                  <a:pt x="521" y="1124"/>
                </a:lnTo>
                <a:lnTo>
                  <a:pt x="521" y="1116"/>
                </a:lnTo>
                <a:lnTo>
                  <a:pt x="512" y="1114"/>
                </a:lnTo>
                <a:lnTo>
                  <a:pt x="503" y="1114"/>
                </a:lnTo>
                <a:lnTo>
                  <a:pt x="493" y="1114"/>
                </a:lnTo>
                <a:lnTo>
                  <a:pt x="488" y="1114"/>
                </a:lnTo>
                <a:lnTo>
                  <a:pt x="485" y="1114"/>
                </a:lnTo>
                <a:lnTo>
                  <a:pt x="482" y="1112"/>
                </a:lnTo>
                <a:lnTo>
                  <a:pt x="481" y="1110"/>
                </a:lnTo>
                <a:lnTo>
                  <a:pt x="480" y="1107"/>
                </a:lnTo>
                <a:lnTo>
                  <a:pt x="480" y="1105"/>
                </a:lnTo>
                <a:lnTo>
                  <a:pt x="481" y="1100"/>
                </a:lnTo>
                <a:lnTo>
                  <a:pt x="483" y="1099"/>
                </a:lnTo>
                <a:lnTo>
                  <a:pt x="485" y="1097"/>
                </a:lnTo>
                <a:lnTo>
                  <a:pt x="486" y="1096"/>
                </a:lnTo>
                <a:lnTo>
                  <a:pt x="488" y="1095"/>
                </a:lnTo>
                <a:lnTo>
                  <a:pt x="490" y="1094"/>
                </a:lnTo>
                <a:lnTo>
                  <a:pt x="492" y="1092"/>
                </a:lnTo>
                <a:lnTo>
                  <a:pt x="493" y="1091"/>
                </a:lnTo>
                <a:lnTo>
                  <a:pt x="496" y="1090"/>
                </a:lnTo>
                <a:lnTo>
                  <a:pt x="498" y="1089"/>
                </a:lnTo>
                <a:lnTo>
                  <a:pt x="500" y="1088"/>
                </a:lnTo>
                <a:lnTo>
                  <a:pt x="503" y="1088"/>
                </a:lnTo>
                <a:lnTo>
                  <a:pt x="504" y="1086"/>
                </a:lnTo>
                <a:lnTo>
                  <a:pt x="506" y="1084"/>
                </a:lnTo>
                <a:lnTo>
                  <a:pt x="509" y="1084"/>
                </a:lnTo>
                <a:lnTo>
                  <a:pt x="511" y="1083"/>
                </a:lnTo>
                <a:lnTo>
                  <a:pt x="512" y="1080"/>
                </a:lnTo>
                <a:lnTo>
                  <a:pt x="515" y="1080"/>
                </a:lnTo>
                <a:lnTo>
                  <a:pt x="517" y="1079"/>
                </a:lnTo>
                <a:lnTo>
                  <a:pt x="519" y="1077"/>
                </a:lnTo>
                <a:lnTo>
                  <a:pt x="521" y="1077"/>
                </a:lnTo>
                <a:lnTo>
                  <a:pt x="523" y="1075"/>
                </a:lnTo>
                <a:lnTo>
                  <a:pt x="526" y="1073"/>
                </a:lnTo>
                <a:lnTo>
                  <a:pt x="528" y="1073"/>
                </a:lnTo>
                <a:lnTo>
                  <a:pt x="531" y="1072"/>
                </a:lnTo>
                <a:lnTo>
                  <a:pt x="532" y="1071"/>
                </a:lnTo>
                <a:lnTo>
                  <a:pt x="534" y="1069"/>
                </a:lnTo>
                <a:lnTo>
                  <a:pt x="537" y="1068"/>
                </a:lnTo>
                <a:lnTo>
                  <a:pt x="538" y="1067"/>
                </a:lnTo>
                <a:lnTo>
                  <a:pt x="540" y="1066"/>
                </a:lnTo>
                <a:lnTo>
                  <a:pt x="543" y="1064"/>
                </a:lnTo>
                <a:lnTo>
                  <a:pt x="545" y="1064"/>
                </a:lnTo>
                <a:lnTo>
                  <a:pt x="549" y="1062"/>
                </a:lnTo>
                <a:lnTo>
                  <a:pt x="551" y="1062"/>
                </a:lnTo>
                <a:lnTo>
                  <a:pt x="555" y="1062"/>
                </a:lnTo>
                <a:lnTo>
                  <a:pt x="557" y="1063"/>
                </a:lnTo>
                <a:lnTo>
                  <a:pt x="561" y="1068"/>
                </a:lnTo>
                <a:lnTo>
                  <a:pt x="562" y="1071"/>
                </a:lnTo>
                <a:lnTo>
                  <a:pt x="562" y="1074"/>
                </a:lnTo>
                <a:lnTo>
                  <a:pt x="562" y="1083"/>
                </a:lnTo>
                <a:lnTo>
                  <a:pt x="562" y="1114"/>
                </a:lnTo>
                <a:lnTo>
                  <a:pt x="563" y="1113"/>
                </a:lnTo>
                <a:lnTo>
                  <a:pt x="563" y="1111"/>
                </a:lnTo>
                <a:lnTo>
                  <a:pt x="564" y="1108"/>
                </a:lnTo>
                <a:lnTo>
                  <a:pt x="567" y="1107"/>
                </a:lnTo>
                <a:lnTo>
                  <a:pt x="568" y="1106"/>
                </a:lnTo>
                <a:lnTo>
                  <a:pt x="571" y="1102"/>
                </a:lnTo>
                <a:lnTo>
                  <a:pt x="573" y="1100"/>
                </a:lnTo>
                <a:lnTo>
                  <a:pt x="577" y="1096"/>
                </a:lnTo>
                <a:lnTo>
                  <a:pt x="580" y="1090"/>
                </a:lnTo>
                <a:lnTo>
                  <a:pt x="584" y="1088"/>
                </a:lnTo>
                <a:lnTo>
                  <a:pt x="586" y="1086"/>
                </a:lnTo>
                <a:lnTo>
                  <a:pt x="589" y="1085"/>
                </a:lnTo>
                <a:lnTo>
                  <a:pt x="590" y="1084"/>
                </a:lnTo>
                <a:lnTo>
                  <a:pt x="592" y="1083"/>
                </a:lnTo>
                <a:lnTo>
                  <a:pt x="595" y="1081"/>
                </a:lnTo>
                <a:lnTo>
                  <a:pt x="600" y="1079"/>
                </a:lnTo>
                <a:lnTo>
                  <a:pt x="602" y="1078"/>
                </a:lnTo>
                <a:lnTo>
                  <a:pt x="618" y="1073"/>
                </a:lnTo>
                <a:lnTo>
                  <a:pt x="621" y="1073"/>
                </a:lnTo>
                <a:lnTo>
                  <a:pt x="627" y="1072"/>
                </a:lnTo>
                <a:lnTo>
                  <a:pt x="635" y="1072"/>
                </a:lnTo>
                <a:lnTo>
                  <a:pt x="649" y="1073"/>
                </a:lnTo>
                <a:close/>
                <a:moveTo>
                  <a:pt x="4297" y="1062"/>
                </a:moveTo>
                <a:lnTo>
                  <a:pt x="4301" y="1062"/>
                </a:lnTo>
                <a:lnTo>
                  <a:pt x="4303" y="1063"/>
                </a:lnTo>
                <a:lnTo>
                  <a:pt x="4305" y="1064"/>
                </a:lnTo>
                <a:lnTo>
                  <a:pt x="4307" y="1067"/>
                </a:lnTo>
                <a:lnTo>
                  <a:pt x="4308" y="1069"/>
                </a:lnTo>
                <a:lnTo>
                  <a:pt x="4308" y="1073"/>
                </a:lnTo>
                <a:lnTo>
                  <a:pt x="4308" y="1080"/>
                </a:lnTo>
                <a:lnTo>
                  <a:pt x="4308" y="1111"/>
                </a:lnTo>
                <a:lnTo>
                  <a:pt x="4316" y="1102"/>
                </a:lnTo>
                <a:lnTo>
                  <a:pt x="4327" y="1091"/>
                </a:lnTo>
                <a:lnTo>
                  <a:pt x="4340" y="1081"/>
                </a:lnTo>
                <a:lnTo>
                  <a:pt x="4343" y="1081"/>
                </a:lnTo>
                <a:lnTo>
                  <a:pt x="4345" y="1080"/>
                </a:lnTo>
                <a:lnTo>
                  <a:pt x="4348" y="1079"/>
                </a:lnTo>
                <a:lnTo>
                  <a:pt x="4349" y="1078"/>
                </a:lnTo>
                <a:lnTo>
                  <a:pt x="4355" y="1075"/>
                </a:lnTo>
                <a:lnTo>
                  <a:pt x="4362" y="1074"/>
                </a:lnTo>
                <a:lnTo>
                  <a:pt x="4369" y="1072"/>
                </a:lnTo>
                <a:lnTo>
                  <a:pt x="4378" y="1072"/>
                </a:lnTo>
                <a:lnTo>
                  <a:pt x="4390" y="1072"/>
                </a:lnTo>
                <a:lnTo>
                  <a:pt x="4395" y="1073"/>
                </a:lnTo>
                <a:lnTo>
                  <a:pt x="4398" y="1073"/>
                </a:lnTo>
                <a:lnTo>
                  <a:pt x="4401" y="1073"/>
                </a:lnTo>
                <a:lnTo>
                  <a:pt x="4403" y="1074"/>
                </a:lnTo>
                <a:lnTo>
                  <a:pt x="4406" y="1074"/>
                </a:lnTo>
                <a:lnTo>
                  <a:pt x="4408" y="1075"/>
                </a:lnTo>
                <a:lnTo>
                  <a:pt x="4409" y="1075"/>
                </a:lnTo>
                <a:lnTo>
                  <a:pt x="4412" y="1077"/>
                </a:lnTo>
                <a:lnTo>
                  <a:pt x="4415" y="1078"/>
                </a:lnTo>
                <a:lnTo>
                  <a:pt x="4423" y="1081"/>
                </a:lnTo>
                <a:lnTo>
                  <a:pt x="4430" y="1085"/>
                </a:lnTo>
                <a:lnTo>
                  <a:pt x="4437" y="1090"/>
                </a:lnTo>
                <a:lnTo>
                  <a:pt x="4442" y="1096"/>
                </a:lnTo>
                <a:lnTo>
                  <a:pt x="4448" y="1102"/>
                </a:lnTo>
                <a:lnTo>
                  <a:pt x="4453" y="1108"/>
                </a:lnTo>
                <a:lnTo>
                  <a:pt x="4456" y="1116"/>
                </a:lnTo>
                <a:lnTo>
                  <a:pt x="4460" y="1124"/>
                </a:lnTo>
                <a:lnTo>
                  <a:pt x="4460" y="1129"/>
                </a:lnTo>
                <a:lnTo>
                  <a:pt x="4461" y="1134"/>
                </a:lnTo>
                <a:lnTo>
                  <a:pt x="4463" y="1140"/>
                </a:lnTo>
                <a:lnTo>
                  <a:pt x="4463" y="1146"/>
                </a:lnTo>
                <a:lnTo>
                  <a:pt x="4464" y="1153"/>
                </a:lnTo>
                <a:lnTo>
                  <a:pt x="4464" y="1167"/>
                </a:lnTo>
                <a:lnTo>
                  <a:pt x="4464" y="1180"/>
                </a:lnTo>
                <a:lnTo>
                  <a:pt x="4464" y="1277"/>
                </a:lnTo>
                <a:lnTo>
                  <a:pt x="4464" y="1326"/>
                </a:lnTo>
                <a:lnTo>
                  <a:pt x="4464" y="1328"/>
                </a:lnTo>
                <a:lnTo>
                  <a:pt x="4469" y="1330"/>
                </a:lnTo>
                <a:lnTo>
                  <a:pt x="4473" y="1332"/>
                </a:lnTo>
                <a:lnTo>
                  <a:pt x="4478" y="1334"/>
                </a:lnTo>
                <a:lnTo>
                  <a:pt x="4482" y="1335"/>
                </a:lnTo>
                <a:lnTo>
                  <a:pt x="4488" y="1337"/>
                </a:lnTo>
                <a:lnTo>
                  <a:pt x="4493" y="1339"/>
                </a:lnTo>
                <a:lnTo>
                  <a:pt x="4496" y="1340"/>
                </a:lnTo>
                <a:lnTo>
                  <a:pt x="4500" y="1341"/>
                </a:lnTo>
                <a:lnTo>
                  <a:pt x="4502" y="1344"/>
                </a:lnTo>
                <a:lnTo>
                  <a:pt x="4504" y="1346"/>
                </a:lnTo>
                <a:lnTo>
                  <a:pt x="4505" y="1350"/>
                </a:lnTo>
                <a:lnTo>
                  <a:pt x="4506" y="1354"/>
                </a:lnTo>
                <a:lnTo>
                  <a:pt x="4505" y="1356"/>
                </a:lnTo>
                <a:lnTo>
                  <a:pt x="4505" y="1357"/>
                </a:lnTo>
                <a:lnTo>
                  <a:pt x="4504" y="1360"/>
                </a:lnTo>
                <a:lnTo>
                  <a:pt x="4501" y="1361"/>
                </a:lnTo>
                <a:lnTo>
                  <a:pt x="4499" y="1362"/>
                </a:lnTo>
                <a:lnTo>
                  <a:pt x="4495" y="1363"/>
                </a:lnTo>
                <a:lnTo>
                  <a:pt x="4488" y="1363"/>
                </a:lnTo>
                <a:lnTo>
                  <a:pt x="4479" y="1365"/>
                </a:lnTo>
                <a:lnTo>
                  <a:pt x="4409" y="1365"/>
                </a:lnTo>
                <a:lnTo>
                  <a:pt x="4401" y="1365"/>
                </a:lnTo>
                <a:lnTo>
                  <a:pt x="4397" y="1363"/>
                </a:lnTo>
                <a:lnTo>
                  <a:pt x="4392" y="1363"/>
                </a:lnTo>
                <a:lnTo>
                  <a:pt x="4389" y="1363"/>
                </a:lnTo>
                <a:lnTo>
                  <a:pt x="4385" y="1362"/>
                </a:lnTo>
                <a:lnTo>
                  <a:pt x="4384" y="1361"/>
                </a:lnTo>
                <a:lnTo>
                  <a:pt x="4383" y="1360"/>
                </a:lnTo>
                <a:lnTo>
                  <a:pt x="4383" y="1359"/>
                </a:lnTo>
                <a:lnTo>
                  <a:pt x="4382" y="1357"/>
                </a:lnTo>
                <a:lnTo>
                  <a:pt x="4382" y="1356"/>
                </a:lnTo>
                <a:lnTo>
                  <a:pt x="4380" y="1355"/>
                </a:lnTo>
                <a:lnTo>
                  <a:pt x="4380" y="1352"/>
                </a:lnTo>
                <a:lnTo>
                  <a:pt x="4382" y="1346"/>
                </a:lnTo>
                <a:lnTo>
                  <a:pt x="4383" y="1345"/>
                </a:lnTo>
                <a:lnTo>
                  <a:pt x="4383" y="1344"/>
                </a:lnTo>
                <a:lnTo>
                  <a:pt x="4385" y="1343"/>
                </a:lnTo>
                <a:lnTo>
                  <a:pt x="4395" y="1339"/>
                </a:lnTo>
                <a:lnTo>
                  <a:pt x="4396" y="1338"/>
                </a:lnTo>
                <a:lnTo>
                  <a:pt x="4400" y="1337"/>
                </a:lnTo>
                <a:lnTo>
                  <a:pt x="4403" y="1337"/>
                </a:lnTo>
                <a:lnTo>
                  <a:pt x="4406" y="1335"/>
                </a:lnTo>
                <a:lnTo>
                  <a:pt x="4407" y="1334"/>
                </a:lnTo>
                <a:lnTo>
                  <a:pt x="4409" y="1334"/>
                </a:lnTo>
                <a:lnTo>
                  <a:pt x="4411" y="1333"/>
                </a:lnTo>
                <a:lnTo>
                  <a:pt x="4414" y="1332"/>
                </a:lnTo>
                <a:lnTo>
                  <a:pt x="4415" y="1332"/>
                </a:lnTo>
                <a:lnTo>
                  <a:pt x="4418" y="1330"/>
                </a:lnTo>
                <a:lnTo>
                  <a:pt x="4421" y="1328"/>
                </a:lnTo>
                <a:lnTo>
                  <a:pt x="4421" y="1326"/>
                </a:lnTo>
                <a:lnTo>
                  <a:pt x="4423" y="1261"/>
                </a:lnTo>
                <a:lnTo>
                  <a:pt x="4423" y="1179"/>
                </a:lnTo>
                <a:lnTo>
                  <a:pt x="4423" y="1157"/>
                </a:lnTo>
                <a:lnTo>
                  <a:pt x="4423" y="1151"/>
                </a:lnTo>
                <a:lnTo>
                  <a:pt x="4421" y="1146"/>
                </a:lnTo>
                <a:lnTo>
                  <a:pt x="4420" y="1138"/>
                </a:lnTo>
                <a:lnTo>
                  <a:pt x="4419" y="1135"/>
                </a:lnTo>
                <a:lnTo>
                  <a:pt x="4418" y="1133"/>
                </a:lnTo>
                <a:lnTo>
                  <a:pt x="4417" y="1132"/>
                </a:lnTo>
                <a:lnTo>
                  <a:pt x="4415" y="1130"/>
                </a:lnTo>
                <a:lnTo>
                  <a:pt x="4413" y="1128"/>
                </a:lnTo>
                <a:lnTo>
                  <a:pt x="4412" y="1127"/>
                </a:lnTo>
                <a:lnTo>
                  <a:pt x="4409" y="1124"/>
                </a:lnTo>
                <a:lnTo>
                  <a:pt x="4407" y="1122"/>
                </a:lnTo>
                <a:lnTo>
                  <a:pt x="4406" y="1121"/>
                </a:lnTo>
                <a:lnTo>
                  <a:pt x="4402" y="1119"/>
                </a:lnTo>
                <a:lnTo>
                  <a:pt x="4400" y="1117"/>
                </a:lnTo>
                <a:lnTo>
                  <a:pt x="4396" y="1116"/>
                </a:lnTo>
                <a:lnTo>
                  <a:pt x="4394" y="1116"/>
                </a:lnTo>
                <a:lnTo>
                  <a:pt x="4392" y="1114"/>
                </a:lnTo>
                <a:lnTo>
                  <a:pt x="4391" y="1114"/>
                </a:lnTo>
                <a:lnTo>
                  <a:pt x="4389" y="1113"/>
                </a:lnTo>
                <a:lnTo>
                  <a:pt x="4386" y="1113"/>
                </a:lnTo>
                <a:lnTo>
                  <a:pt x="4384" y="1112"/>
                </a:lnTo>
                <a:lnTo>
                  <a:pt x="4379" y="1112"/>
                </a:lnTo>
                <a:lnTo>
                  <a:pt x="4371" y="1112"/>
                </a:lnTo>
                <a:lnTo>
                  <a:pt x="4367" y="1112"/>
                </a:lnTo>
                <a:lnTo>
                  <a:pt x="4363" y="1113"/>
                </a:lnTo>
                <a:lnTo>
                  <a:pt x="4362" y="1113"/>
                </a:lnTo>
                <a:lnTo>
                  <a:pt x="4360" y="1114"/>
                </a:lnTo>
                <a:lnTo>
                  <a:pt x="4354" y="1116"/>
                </a:lnTo>
                <a:lnTo>
                  <a:pt x="4350" y="1117"/>
                </a:lnTo>
                <a:lnTo>
                  <a:pt x="4346" y="1119"/>
                </a:lnTo>
                <a:lnTo>
                  <a:pt x="4344" y="1121"/>
                </a:lnTo>
                <a:lnTo>
                  <a:pt x="4342" y="1122"/>
                </a:lnTo>
                <a:lnTo>
                  <a:pt x="4339" y="1123"/>
                </a:lnTo>
                <a:lnTo>
                  <a:pt x="4338" y="1124"/>
                </a:lnTo>
                <a:lnTo>
                  <a:pt x="4337" y="1127"/>
                </a:lnTo>
                <a:lnTo>
                  <a:pt x="4334" y="1128"/>
                </a:lnTo>
                <a:lnTo>
                  <a:pt x="4330" y="1133"/>
                </a:lnTo>
                <a:lnTo>
                  <a:pt x="4325" y="1136"/>
                </a:lnTo>
                <a:lnTo>
                  <a:pt x="4322" y="1140"/>
                </a:lnTo>
                <a:lnTo>
                  <a:pt x="4321" y="1141"/>
                </a:lnTo>
                <a:lnTo>
                  <a:pt x="4320" y="1144"/>
                </a:lnTo>
                <a:lnTo>
                  <a:pt x="4319" y="1145"/>
                </a:lnTo>
                <a:lnTo>
                  <a:pt x="4319" y="1147"/>
                </a:lnTo>
                <a:lnTo>
                  <a:pt x="4316" y="1150"/>
                </a:lnTo>
                <a:lnTo>
                  <a:pt x="4315" y="1152"/>
                </a:lnTo>
                <a:lnTo>
                  <a:pt x="4315" y="1155"/>
                </a:lnTo>
                <a:lnTo>
                  <a:pt x="4314" y="1157"/>
                </a:lnTo>
                <a:lnTo>
                  <a:pt x="4313" y="1161"/>
                </a:lnTo>
                <a:lnTo>
                  <a:pt x="4311" y="1162"/>
                </a:lnTo>
                <a:lnTo>
                  <a:pt x="4311" y="1164"/>
                </a:lnTo>
                <a:lnTo>
                  <a:pt x="4310" y="1167"/>
                </a:lnTo>
                <a:lnTo>
                  <a:pt x="4310" y="1169"/>
                </a:lnTo>
                <a:lnTo>
                  <a:pt x="4309" y="1177"/>
                </a:lnTo>
                <a:lnTo>
                  <a:pt x="4308" y="1184"/>
                </a:lnTo>
                <a:lnTo>
                  <a:pt x="4308" y="1200"/>
                </a:lnTo>
                <a:lnTo>
                  <a:pt x="4308" y="1260"/>
                </a:lnTo>
                <a:lnTo>
                  <a:pt x="4308" y="1301"/>
                </a:lnTo>
                <a:lnTo>
                  <a:pt x="4308" y="1324"/>
                </a:lnTo>
                <a:lnTo>
                  <a:pt x="4309" y="1328"/>
                </a:lnTo>
                <a:lnTo>
                  <a:pt x="4311" y="1329"/>
                </a:lnTo>
                <a:lnTo>
                  <a:pt x="4314" y="1330"/>
                </a:lnTo>
                <a:lnTo>
                  <a:pt x="4320" y="1333"/>
                </a:lnTo>
                <a:lnTo>
                  <a:pt x="4324" y="1334"/>
                </a:lnTo>
                <a:lnTo>
                  <a:pt x="4325" y="1334"/>
                </a:lnTo>
                <a:lnTo>
                  <a:pt x="4327" y="1335"/>
                </a:lnTo>
                <a:lnTo>
                  <a:pt x="4328" y="1335"/>
                </a:lnTo>
                <a:lnTo>
                  <a:pt x="4333" y="1337"/>
                </a:lnTo>
                <a:lnTo>
                  <a:pt x="4334" y="1338"/>
                </a:lnTo>
                <a:lnTo>
                  <a:pt x="4338" y="1339"/>
                </a:lnTo>
                <a:lnTo>
                  <a:pt x="4344" y="1341"/>
                </a:lnTo>
                <a:lnTo>
                  <a:pt x="4348" y="1343"/>
                </a:lnTo>
                <a:lnTo>
                  <a:pt x="4348" y="1344"/>
                </a:lnTo>
                <a:lnTo>
                  <a:pt x="4349" y="1346"/>
                </a:lnTo>
                <a:lnTo>
                  <a:pt x="4350" y="1348"/>
                </a:lnTo>
                <a:lnTo>
                  <a:pt x="4350" y="1349"/>
                </a:lnTo>
                <a:lnTo>
                  <a:pt x="4350" y="1351"/>
                </a:lnTo>
                <a:lnTo>
                  <a:pt x="4350" y="1355"/>
                </a:lnTo>
                <a:lnTo>
                  <a:pt x="4349" y="1359"/>
                </a:lnTo>
                <a:lnTo>
                  <a:pt x="4346" y="1361"/>
                </a:lnTo>
                <a:lnTo>
                  <a:pt x="4345" y="1362"/>
                </a:lnTo>
                <a:lnTo>
                  <a:pt x="4343" y="1362"/>
                </a:lnTo>
                <a:lnTo>
                  <a:pt x="4338" y="1363"/>
                </a:lnTo>
                <a:lnTo>
                  <a:pt x="4332" y="1365"/>
                </a:lnTo>
                <a:lnTo>
                  <a:pt x="4319" y="1365"/>
                </a:lnTo>
                <a:lnTo>
                  <a:pt x="4262" y="1365"/>
                </a:lnTo>
                <a:lnTo>
                  <a:pt x="4246" y="1365"/>
                </a:lnTo>
                <a:lnTo>
                  <a:pt x="4241" y="1365"/>
                </a:lnTo>
                <a:lnTo>
                  <a:pt x="4238" y="1363"/>
                </a:lnTo>
                <a:lnTo>
                  <a:pt x="4232" y="1362"/>
                </a:lnTo>
                <a:lnTo>
                  <a:pt x="4227" y="1359"/>
                </a:lnTo>
                <a:lnTo>
                  <a:pt x="4227" y="1357"/>
                </a:lnTo>
                <a:lnTo>
                  <a:pt x="4226" y="1356"/>
                </a:lnTo>
                <a:lnTo>
                  <a:pt x="4226" y="1354"/>
                </a:lnTo>
                <a:lnTo>
                  <a:pt x="4226" y="1351"/>
                </a:lnTo>
                <a:lnTo>
                  <a:pt x="4226" y="1348"/>
                </a:lnTo>
                <a:lnTo>
                  <a:pt x="4228" y="1345"/>
                </a:lnTo>
                <a:lnTo>
                  <a:pt x="4229" y="1344"/>
                </a:lnTo>
                <a:lnTo>
                  <a:pt x="4232" y="1343"/>
                </a:lnTo>
                <a:lnTo>
                  <a:pt x="4237" y="1340"/>
                </a:lnTo>
                <a:lnTo>
                  <a:pt x="4244" y="1338"/>
                </a:lnTo>
                <a:lnTo>
                  <a:pt x="4247" y="1337"/>
                </a:lnTo>
                <a:lnTo>
                  <a:pt x="4256" y="1333"/>
                </a:lnTo>
                <a:lnTo>
                  <a:pt x="4263" y="1330"/>
                </a:lnTo>
                <a:lnTo>
                  <a:pt x="4266" y="1329"/>
                </a:lnTo>
                <a:lnTo>
                  <a:pt x="4267" y="1328"/>
                </a:lnTo>
                <a:lnTo>
                  <a:pt x="4267" y="1326"/>
                </a:lnTo>
                <a:lnTo>
                  <a:pt x="4268" y="1324"/>
                </a:lnTo>
                <a:lnTo>
                  <a:pt x="4268" y="1321"/>
                </a:lnTo>
                <a:lnTo>
                  <a:pt x="4268" y="1315"/>
                </a:lnTo>
                <a:lnTo>
                  <a:pt x="4268" y="1284"/>
                </a:lnTo>
                <a:lnTo>
                  <a:pt x="4268" y="1162"/>
                </a:lnTo>
                <a:lnTo>
                  <a:pt x="4268" y="1129"/>
                </a:lnTo>
                <a:lnTo>
                  <a:pt x="4268" y="1122"/>
                </a:lnTo>
                <a:lnTo>
                  <a:pt x="4268" y="1118"/>
                </a:lnTo>
                <a:lnTo>
                  <a:pt x="4267" y="1116"/>
                </a:lnTo>
                <a:lnTo>
                  <a:pt x="4266" y="1116"/>
                </a:lnTo>
                <a:lnTo>
                  <a:pt x="4263" y="1114"/>
                </a:lnTo>
                <a:lnTo>
                  <a:pt x="4259" y="1116"/>
                </a:lnTo>
                <a:lnTo>
                  <a:pt x="4237" y="1116"/>
                </a:lnTo>
                <a:lnTo>
                  <a:pt x="4233" y="1114"/>
                </a:lnTo>
                <a:lnTo>
                  <a:pt x="4230" y="1113"/>
                </a:lnTo>
                <a:lnTo>
                  <a:pt x="4228" y="1110"/>
                </a:lnTo>
                <a:lnTo>
                  <a:pt x="4227" y="1107"/>
                </a:lnTo>
                <a:lnTo>
                  <a:pt x="4227" y="1103"/>
                </a:lnTo>
                <a:lnTo>
                  <a:pt x="4227" y="1101"/>
                </a:lnTo>
                <a:lnTo>
                  <a:pt x="4232" y="1096"/>
                </a:lnTo>
                <a:lnTo>
                  <a:pt x="4233" y="1095"/>
                </a:lnTo>
                <a:lnTo>
                  <a:pt x="4234" y="1094"/>
                </a:lnTo>
                <a:lnTo>
                  <a:pt x="4237" y="1094"/>
                </a:lnTo>
                <a:lnTo>
                  <a:pt x="4241" y="1091"/>
                </a:lnTo>
                <a:lnTo>
                  <a:pt x="4243" y="1090"/>
                </a:lnTo>
                <a:lnTo>
                  <a:pt x="4246" y="1088"/>
                </a:lnTo>
                <a:lnTo>
                  <a:pt x="4247" y="1086"/>
                </a:lnTo>
                <a:lnTo>
                  <a:pt x="4250" y="1086"/>
                </a:lnTo>
                <a:lnTo>
                  <a:pt x="4252" y="1085"/>
                </a:lnTo>
                <a:lnTo>
                  <a:pt x="4255" y="1083"/>
                </a:lnTo>
                <a:lnTo>
                  <a:pt x="4257" y="1083"/>
                </a:lnTo>
                <a:lnTo>
                  <a:pt x="4259" y="1081"/>
                </a:lnTo>
                <a:lnTo>
                  <a:pt x="4261" y="1079"/>
                </a:lnTo>
                <a:lnTo>
                  <a:pt x="4263" y="1079"/>
                </a:lnTo>
                <a:lnTo>
                  <a:pt x="4266" y="1078"/>
                </a:lnTo>
                <a:lnTo>
                  <a:pt x="4267" y="1075"/>
                </a:lnTo>
                <a:lnTo>
                  <a:pt x="4269" y="1075"/>
                </a:lnTo>
                <a:lnTo>
                  <a:pt x="4272" y="1074"/>
                </a:lnTo>
                <a:lnTo>
                  <a:pt x="4274" y="1073"/>
                </a:lnTo>
                <a:lnTo>
                  <a:pt x="4275" y="1072"/>
                </a:lnTo>
                <a:lnTo>
                  <a:pt x="4278" y="1071"/>
                </a:lnTo>
                <a:lnTo>
                  <a:pt x="4280" y="1069"/>
                </a:lnTo>
                <a:lnTo>
                  <a:pt x="4282" y="1068"/>
                </a:lnTo>
                <a:lnTo>
                  <a:pt x="4285" y="1067"/>
                </a:lnTo>
                <a:lnTo>
                  <a:pt x="4286" y="1066"/>
                </a:lnTo>
                <a:lnTo>
                  <a:pt x="4288" y="1064"/>
                </a:lnTo>
                <a:lnTo>
                  <a:pt x="4290" y="1064"/>
                </a:lnTo>
                <a:lnTo>
                  <a:pt x="4292" y="1063"/>
                </a:lnTo>
                <a:lnTo>
                  <a:pt x="4295" y="1063"/>
                </a:lnTo>
                <a:lnTo>
                  <a:pt x="4296" y="1062"/>
                </a:lnTo>
                <a:lnTo>
                  <a:pt x="4297" y="1062"/>
                </a:lnTo>
                <a:close/>
                <a:moveTo>
                  <a:pt x="4615" y="1075"/>
                </a:moveTo>
                <a:lnTo>
                  <a:pt x="4685" y="1075"/>
                </a:lnTo>
                <a:lnTo>
                  <a:pt x="4684" y="1078"/>
                </a:lnTo>
                <a:lnTo>
                  <a:pt x="4684" y="1080"/>
                </a:lnTo>
                <a:lnTo>
                  <a:pt x="4683" y="1083"/>
                </a:lnTo>
                <a:lnTo>
                  <a:pt x="4683" y="1085"/>
                </a:lnTo>
                <a:lnTo>
                  <a:pt x="4681" y="1088"/>
                </a:lnTo>
                <a:lnTo>
                  <a:pt x="4681" y="1089"/>
                </a:lnTo>
                <a:lnTo>
                  <a:pt x="4680" y="1095"/>
                </a:lnTo>
                <a:lnTo>
                  <a:pt x="4679" y="1100"/>
                </a:lnTo>
                <a:lnTo>
                  <a:pt x="4675" y="1112"/>
                </a:lnTo>
                <a:lnTo>
                  <a:pt x="4615" y="1112"/>
                </a:lnTo>
                <a:lnTo>
                  <a:pt x="4615" y="1261"/>
                </a:lnTo>
                <a:lnTo>
                  <a:pt x="4615" y="1295"/>
                </a:lnTo>
                <a:lnTo>
                  <a:pt x="4615" y="1304"/>
                </a:lnTo>
                <a:lnTo>
                  <a:pt x="4615" y="1307"/>
                </a:lnTo>
                <a:lnTo>
                  <a:pt x="4616" y="1311"/>
                </a:lnTo>
                <a:lnTo>
                  <a:pt x="4616" y="1313"/>
                </a:lnTo>
                <a:lnTo>
                  <a:pt x="4617" y="1317"/>
                </a:lnTo>
                <a:lnTo>
                  <a:pt x="4618" y="1321"/>
                </a:lnTo>
                <a:lnTo>
                  <a:pt x="4621" y="1323"/>
                </a:lnTo>
                <a:lnTo>
                  <a:pt x="4623" y="1326"/>
                </a:lnTo>
                <a:lnTo>
                  <a:pt x="4624" y="1328"/>
                </a:lnTo>
                <a:lnTo>
                  <a:pt x="4627" y="1329"/>
                </a:lnTo>
                <a:lnTo>
                  <a:pt x="4637" y="1332"/>
                </a:lnTo>
                <a:lnTo>
                  <a:pt x="4641" y="1332"/>
                </a:lnTo>
                <a:lnTo>
                  <a:pt x="4655" y="1332"/>
                </a:lnTo>
                <a:lnTo>
                  <a:pt x="4660" y="1330"/>
                </a:lnTo>
                <a:lnTo>
                  <a:pt x="4678" y="1323"/>
                </a:lnTo>
                <a:lnTo>
                  <a:pt x="4683" y="1322"/>
                </a:lnTo>
                <a:lnTo>
                  <a:pt x="4687" y="1322"/>
                </a:lnTo>
                <a:lnTo>
                  <a:pt x="4692" y="1324"/>
                </a:lnTo>
                <a:lnTo>
                  <a:pt x="4696" y="1327"/>
                </a:lnTo>
                <a:lnTo>
                  <a:pt x="4696" y="1328"/>
                </a:lnTo>
                <a:lnTo>
                  <a:pt x="4697" y="1332"/>
                </a:lnTo>
                <a:lnTo>
                  <a:pt x="4697" y="1333"/>
                </a:lnTo>
                <a:lnTo>
                  <a:pt x="4698" y="1337"/>
                </a:lnTo>
                <a:lnTo>
                  <a:pt x="4697" y="1339"/>
                </a:lnTo>
                <a:lnTo>
                  <a:pt x="4697" y="1340"/>
                </a:lnTo>
                <a:lnTo>
                  <a:pt x="4696" y="1343"/>
                </a:lnTo>
                <a:lnTo>
                  <a:pt x="4695" y="1345"/>
                </a:lnTo>
                <a:lnTo>
                  <a:pt x="4692" y="1348"/>
                </a:lnTo>
                <a:lnTo>
                  <a:pt x="4687" y="1351"/>
                </a:lnTo>
                <a:lnTo>
                  <a:pt x="4681" y="1356"/>
                </a:lnTo>
                <a:lnTo>
                  <a:pt x="4673" y="1360"/>
                </a:lnTo>
                <a:lnTo>
                  <a:pt x="4657" y="1366"/>
                </a:lnTo>
                <a:lnTo>
                  <a:pt x="4654" y="1366"/>
                </a:lnTo>
                <a:lnTo>
                  <a:pt x="4652" y="1366"/>
                </a:lnTo>
                <a:lnTo>
                  <a:pt x="4649" y="1367"/>
                </a:lnTo>
                <a:lnTo>
                  <a:pt x="4644" y="1367"/>
                </a:lnTo>
                <a:lnTo>
                  <a:pt x="4639" y="1368"/>
                </a:lnTo>
                <a:lnTo>
                  <a:pt x="4633" y="1368"/>
                </a:lnTo>
                <a:lnTo>
                  <a:pt x="4626" y="1368"/>
                </a:lnTo>
                <a:lnTo>
                  <a:pt x="4621" y="1367"/>
                </a:lnTo>
                <a:lnTo>
                  <a:pt x="4618" y="1367"/>
                </a:lnTo>
                <a:lnTo>
                  <a:pt x="4616" y="1367"/>
                </a:lnTo>
                <a:lnTo>
                  <a:pt x="4614" y="1366"/>
                </a:lnTo>
                <a:lnTo>
                  <a:pt x="4610" y="1366"/>
                </a:lnTo>
                <a:lnTo>
                  <a:pt x="4608" y="1365"/>
                </a:lnTo>
                <a:lnTo>
                  <a:pt x="4604" y="1362"/>
                </a:lnTo>
                <a:lnTo>
                  <a:pt x="4600" y="1361"/>
                </a:lnTo>
                <a:lnTo>
                  <a:pt x="4598" y="1360"/>
                </a:lnTo>
                <a:lnTo>
                  <a:pt x="4597" y="1359"/>
                </a:lnTo>
                <a:lnTo>
                  <a:pt x="4594" y="1357"/>
                </a:lnTo>
                <a:lnTo>
                  <a:pt x="4594" y="1355"/>
                </a:lnTo>
                <a:lnTo>
                  <a:pt x="4589" y="1351"/>
                </a:lnTo>
                <a:lnTo>
                  <a:pt x="4586" y="1349"/>
                </a:lnTo>
                <a:lnTo>
                  <a:pt x="4583" y="1346"/>
                </a:lnTo>
                <a:lnTo>
                  <a:pt x="4582" y="1344"/>
                </a:lnTo>
                <a:lnTo>
                  <a:pt x="4581" y="1343"/>
                </a:lnTo>
                <a:lnTo>
                  <a:pt x="4581" y="1340"/>
                </a:lnTo>
                <a:lnTo>
                  <a:pt x="4579" y="1335"/>
                </a:lnTo>
                <a:lnTo>
                  <a:pt x="4579" y="1334"/>
                </a:lnTo>
                <a:lnTo>
                  <a:pt x="4577" y="1330"/>
                </a:lnTo>
                <a:lnTo>
                  <a:pt x="4576" y="1328"/>
                </a:lnTo>
                <a:lnTo>
                  <a:pt x="4576" y="1326"/>
                </a:lnTo>
                <a:lnTo>
                  <a:pt x="4575" y="1323"/>
                </a:lnTo>
                <a:lnTo>
                  <a:pt x="4575" y="1319"/>
                </a:lnTo>
                <a:lnTo>
                  <a:pt x="4574" y="1269"/>
                </a:lnTo>
                <a:lnTo>
                  <a:pt x="4574" y="1112"/>
                </a:lnTo>
                <a:lnTo>
                  <a:pt x="4563" y="1112"/>
                </a:lnTo>
                <a:lnTo>
                  <a:pt x="4552" y="1112"/>
                </a:lnTo>
                <a:lnTo>
                  <a:pt x="4546" y="1111"/>
                </a:lnTo>
                <a:lnTo>
                  <a:pt x="4542" y="1110"/>
                </a:lnTo>
                <a:lnTo>
                  <a:pt x="4539" y="1107"/>
                </a:lnTo>
                <a:lnTo>
                  <a:pt x="4537" y="1106"/>
                </a:lnTo>
                <a:lnTo>
                  <a:pt x="4536" y="1105"/>
                </a:lnTo>
                <a:lnTo>
                  <a:pt x="4536" y="1103"/>
                </a:lnTo>
                <a:lnTo>
                  <a:pt x="4535" y="1101"/>
                </a:lnTo>
                <a:lnTo>
                  <a:pt x="4535" y="1096"/>
                </a:lnTo>
                <a:lnTo>
                  <a:pt x="4536" y="1091"/>
                </a:lnTo>
                <a:lnTo>
                  <a:pt x="4537" y="1088"/>
                </a:lnTo>
                <a:lnTo>
                  <a:pt x="4545" y="1083"/>
                </a:lnTo>
                <a:lnTo>
                  <a:pt x="4548" y="1083"/>
                </a:lnTo>
                <a:lnTo>
                  <a:pt x="4552" y="1080"/>
                </a:lnTo>
                <a:lnTo>
                  <a:pt x="4556" y="1079"/>
                </a:lnTo>
                <a:lnTo>
                  <a:pt x="4563" y="1077"/>
                </a:lnTo>
                <a:lnTo>
                  <a:pt x="4565" y="1075"/>
                </a:lnTo>
                <a:lnTo>
                  <a:pt x="4569" y="1074"/>
                </a:lnTo>
                <a:lnTo>
                  <a:pt x="4571" y="1073"/>
                </a:lnTo>
                <a:lnTo>
                  <a:pt x="4575" y="1069"/>
                </a:lnTo>
                <a:lnTo>
                  <a:pt x="4576" y="1068"/>
                </a:lnTo>
                <a:lnTo>
                  <a:pt x="4577" y="1066"/>
                </a:lnTo>
                <a:lnTo>
                  <a:pt x="4579" y="1063"/>
                </a:lnTo>
                <a:lnTo>
                  <a:pt x="4580" y="1060"/>
                </a:lnTo>
                <a:lnTo>
                  <a:pt x="4580" y="1058"/>
                </a:lnTo>
                <a:lnTo>
                  <a:pt x="4581" y="1055"/>
                </a:lnTo>
                <a:lnTo>
                  <a:pt x="4581" y="1051"/>
                </a:lnTo>
                <a:lnTo>
                  <a:pt x="4582" y="1045"/>
                </a:lnTo>
                <a:lnTo>
                  <a:pt x="4583" y="1030"/>
                </a:lnTo>
                <a:lnTo>
                  <a:pt x="4583" y="1027"/>
                </a:lnTo>
                <a:lnTo>
                  <a:pt x="4585" y="1024"/>
                </a:lnTo>
                <a:lnTo>
                  <a:pt x="4585" y="1020"/>
                </a:lnTo>
                <a:lnTo>
                  <a:pt x="4586" y="1019"/>
                </a:lnTo>
                <a:lnTo>
                  <a:pt x="4586" y="1017"/>
                </a:lnTo>
                <a:lnTo>
                  <a:pt x="4587" y="1016"/>
                </a:lnTo>
                <a:lnTo>
                  <a:pt x="4588" y="1013"/>
                </a:lnTo>
                <a:lnTo>
                  <a:pt x="4591" y="1011"/>
                </a:lnTo>
                <a:lnTo>
                  <a:pt x="4592" y="1008"/>
                </a:lnTo>
                <a:lnTo>
                  <a:pt x="4594" y="1007"/>
                </a:lnTo>
                <a:lnTo>
                  <a:pt x="4595" y="1007"/>
                </a:lnTo>
                <a:lnTo>
                  <a:pt x="4603" y="1006"/>
                </a:lnTo>
                <a:lnTo>
                  <a:pt x="4606" y="1007"/>
                </a:lnTo>
                <a:lnTo>
                  <a:pt x="4608" y="1008"/>
                </a:lnTo>
                <a:lnTo>
                  <a:pt x="4610" y="1011"/>
                </a:lnTo>
                <a:lnTo>
                  <a:pt x="4611" y="1012"/>
                </a:lnTo>
                <a:lnTo>
                  <a:pt x="4612" y="1014"/>
                </a:lnTo>
                <a:lnTo>
                  <a:pt x="4612" y="1016"/>
                </a:lnTo>
                <a:lnTo>
                  <a:pt x="4614" y="1019"/>
                </a:lnTo>
                <a:lnTo>
                  <a:pt x="4615" y="1024"/>
                </a:lnTo>
                <a:lnTo>
                  <a:pt x="4615" y="1034"/>
                </a:lnTo>
                <a:lnTo>
                  <a:pt x="4615" y="1075"/>
                </a:lnTo>
                <a:close/>
                <a:moveTo>
                  <a:pt x="3844" y="1075"/>
                </a:moveTo>
                <a:lnTo>
                  <a:pt x="3914" y="1075"/>
                </a:lnTo>
                <a:lnTo>
                  <a:pt x="3904" y="1112"/>
                </a:lnTo>
                <a:lnTo>
                  <a:pt x="3844" y="1112"/>
                </a:lnTo>
                <a:lnTo>
                  <a:pt x="3844" y="1268"/>
                </a:lnTo>
                <a:lnTo>
                  <a:pt x="3844" y="1293"/>
                </a:lnTo>
                <a:lnTo>
                  <a:pt x="3844" y="1300"/>
                </a:lnTo>
                <a:lnTo>
                  <a:pt x="3844" y="1306"/>
                </a:lnTo>
                <a:lnTo>
                  <a:pt x="3845" y="1313"/>
                </a:lnTo>
                <a:lnTo>
                  <a:pt x="3846" y="1317"/>
                </a:lnTo>
                <a:lnTo>
                  <a:pt x="3847" y="1321"/>
                </a:lnTo>
                <a:lnTo>
                  <a:pt x="3850" y="1322"/>
                </a:lnTo>
                <a:lnTo>
                  <a:pt x="3852" y="1324"/>
                </a:lnTo>
                <a:lnTo>
                  <a:pt x="3853" y="1327"/>
                </a:lnTo>
                <a:lnTo>
                  <a:pt x="3857" y="1329"/>
                </a:lnTo>
                <a:lnTo>
                  <a:pt x="3862" y="1330"/>
                </a:lnTo>
                <a:lnTo>
                  <a:pt x="3867" y="1332"/>
                </a:lnTo>
                <a:lnTo>
                  <a:pt x="3873" y="1332"/>
                </a:lnTo>
                <a:lnTo>
                  <a:pt x="3880" y="1332"/>
                </a:lnTo>
                <a:lnTo>
                  <a:pt x="3884" y="1332"/>
                </a:lnTo>
                <a:lnTo>
                  <a:pt x="3885" y="1330"/>
                </a:lnTo>
                <a:lnTo>
                  <a:pt x="3887" y="1330"/>
                </a:lnTo>
                <a:lnTo>
                  <a:pt x="3899" y="1326"/>
                </a:lnTo>
                <a:lnTo>
                  <a:pt x="3910" y="1322"/>
                </a:lnTo>
                <a:lnTo>
                  <a:pt x="3914" y="1322"/>
                </a:lnTo>
                <a:lnTo>
                  <a:pt x="3916" y="1322"/>
                </a:lnTo>
                <a:lnTo>
                  <a:pt x="3921" y="1323"/>
                </a:lnTo>
                <a:lnTo>
                  <a:pt x="3925" y="1327"/>
                </a:lnTo>
                <a:lnTo>
                  <a:pt x="3926" y="1329"/>
                </a:lnTo>
                <a:lnTo>
                  <a:pt x="3926" y="1330"/>
                </a:lnTo>
                <a:lnTo>
                  <a:pt x="3927" y="1333"/>
                </a:lnTo>
                <a:lnTo>
                  <a:pt x="3927" y="1334"/>
                </a:lnTo>
                <a:lnTo>
                  <a:pt x="3927" y="1337"/>
                </a:lnTo>
                <a:lnTo>
                  <a:pt x="3926" y="1340"/>
                </a:lnTo>
                <a:lnTo>
                  <a:pt x="3925" y="1343"/>
                </a:lnTo>
                <a:lnTo>
                  <a:pt x="3922" y="1346"/>
                </a:lnTo>
                <a:lnTo>
                  <a:pt x="3919" y="1350"/>
                </a:lnTo>
                <a:lnTo>
                  <a:pt x="3916" y="1351"/>
                </a:lnTo>
                <a:lnTo>
                  <a:pt x="3915" y="1352"/>
                </a:lnTo>
                <a:lnTo>
                  <a:pt x="3913" y="1354"/>
                </a:lnTo>
                <a:lnTo>
                  <a:pt x="3911" y="1355"/>
                </a:lnTo>
                <a:lnTo>
                  <a:pt x="3909" y="1356"/>
                </a:lnTo>
                <a:lnTo>
                  <a:pt x="3907" y="1357"/>
                </a:lnTo>
                <a:lnTo>
                  <a:pt x="3904" y="1359"/>
                </a:lnTo>
                <a:lnTo>
                  <a:pt x="3902" y="1360"/>
                </a:lnTo>
                <a:lnTo>
                  <a:pt x="3899" y="1361"/>
                </a:lnTo>
                <a:lnTo>
                  <a:pt x="3897" y="1362"/>
                </a:lnTo>
                <a:lnTo>
                  <a:pt x="3891" y="1363"/>
                </a:lnTo>
                <a:lnTo>
                  <a:pt x="3890" y="1365"/>
                </a:lnTo>
                <a:lnTo>
                  <a:pt x="3887" y="1365"/>
                </a:lnTo>
                <a:lnTo>
                  <a:pt x="3885" y="1366"/>
                </a:lnTo>
                <a:lnTo>
                  <a:pt x="3882" y="1366"/>
                </a:lnTo>
                <a:lnTo>
                  <a:pt x="3871" y="1367"/>
                </a:lnTo>
                <a:lnTo>
                  <a:pt x="3857" y="1368"/>
                </a:lnTo>
                <a:lnTo>
                  <a:pt x="3851" y="1368"/>
                </a:lnTo>
                <a:lnTo>
                  <a:pt x="3836" y="1365"/>
                </a:lnTo>
                <a:lnTo>
                  <a:pt x="3833" y="1362"/>
                </a:lnTo>
                <a:lnTo>
                  <a:pt x="3828" y="1360"/>
                </a:lnTo>
                <a:lnTo>
                  <a:pt x="3827" y="1359"/>
                </a:lnTo>
                <a:lnTo>
                  <a:pt x="3826" y="1357"/>
                </a:lnTo>
                <a:lnTo>
                  <a:pt x="3824" y="1356"/>
                </a:lnTo>
                <a:lnTo>
                  <a:pt x="3820" y="1351"/>
                </a:lnTo>
                <a:lnTo>
                  <a:pt x="3813" y="1348"/>
                </a:lnTo>
                <a:lnTo>
                  <a:pt x="3812" y="1345"/>
                </a:lnTo>
                <a:lnTo>
                  <a:pt x="3811" y="1343"/>
                </a:lnTo>
                <a:lnTo>
                  <a:pt x="3810" y="1339"/>
                </a:lnTo>
                <a:lnTo>
                  <a:pt x="3809" y="1337"/>
                </a:lnTo>
                <a:lnTo>
                  <a:pt x="3806" y="1332"/>
                </a:lnTo>
                <a:lnTo>
                  <a:pt x="3806" y="1330"/>
                </a:lnTo>
                <a:lnTo>
                  <a:pt x="3805" y="1328"/>
                </a:lnTo>
                <a:lnTo>
                  <a:pt x="3805" y="1326"/>
                </a:lnTo>
                <a:lnTo>
                  <a:pt x="3804" y="1322"/>
                </a:lnTo>
                <a:lnTo>
                  <a:pt x="3803" y="1306"/>
                </a:lnTo>
                <a:lnTo>
                  <a:pt x="3803" y="1276"/>
                </a:lnTo>
                <a:lnTo>
                  <a:pt x="3803" y="1112"/>
                </a:lnTo>
                <a:lnTo>
                  <a:pt x="3786" y="1112"/>
                </a:lnTo>
                <a:lnTo>
                  <a:pt x="3777" y="1112"/>
                </a:lnTo>
                <a:lnTo>
                  <a:pt x="3774" y="1111"/>
                </a:lnTo>
                <a:lnTo>
                  <a:pt x="3771" y="1110"/>
                </a:lnTo>
                <a:lnTo>
                  <a:pt x="3769" y="1108"/>
                </a:lnTo>
                <a:lnTo>
                  <a:pt x="3768" y="1107"/>
                </a:lnTo>
                <a:lnTo>
                  <a:pt x="3768" y="1106"/>
                </a:lnTo>
                <a:lnTo>
                  <a:pt x="3765" y="1105"/>
                </a:lnTo>
                <a:lnTo>
                  <a:pt x="3765" y="1101"/>
                </a:lnTo>
                <a:lnTo>
                  <a:pt x="3764" y="1099"/>
                </a:lnTo>
                <a:lnTo>
                  <a:pt x="3764" y="1096"/>
                </a:lnTo>
                <a:lnTo>
                  <a:pt x="3765" y="1091"/>
                </a:lnTo>
                <a:lnTo>
                  <a:pt x="3766" y="1090"/>
                </a:lnTo>
                <a:lnTo>
                  <a:pt x="3768" y="1088"/>
                </a:lnTo>
                <a:lnTo>
                  <a:pt x="3770" y="1085"/>
                </a:lnTo>
                <a:lnTo>
                  <a:pt x="3771" y="1084"/>
                </a:lnTo>
                <a:lnTo>
                  <a:pt x="3775" y="1083"/>
                </a:lnTo>
                <a:lnTo>
                  <a:pt x="3778" y="1081"/>
                </a:lnTo>
                <a:lnTo>
                  <a:pt x="3782" y="1080"/>
                </a:lnTo>
                <a:lnTo>
                  <a:pt x="3784" y="1079"/>
                </a:lnTo>
                <a:lnTo>
                  <a:pt x="3787" y="1078"/>
                </a:lnTo>
                <a:lnTo>
                  <a:pt x="3793" y="1077"/>
                </a:lnTo>
                <a:lnTo>
                  <a:pt x="3800" y="1073"/>
                </a:lnTo>
                <a:lnTo>
                  <a:pt x="3801" y="1073"/>
                </a:lnTo>
                <a:lnTo>
                  <a:pt x="3805" y="1069"/>
                </a:lnTo>
                <a:lnTo>
                  <a:pt x="3806" y="1067"/>
                </a:lnTo>
                <a:lnTo>
                  <a:pt x="3807" y="1063"/>
                </a:lnTo>
                <a:lnTo>
                  <a:pt x="3810" y="1058"/>
                </a:lnTo>
                <a:lnTo>
                  <a:pt x="3810" y="1056"/>
                </a:lnTo>
                <a:lnTo>
                  <a:pt x="3811" y="1052"/>
                </a:lnTo>
                <a:lnTo>
                  <a:pt x="3811" y="1046"/>
                </a:lnTo>
                <a:lnTo>
                  <a:pt x="3811" y="1039"/>
                </a:lnTo>
                <a:lnTo>
                  <a:pt x="3812" y="1031"/>
                </a:lnTo>
                <a:lnTo>
                  <a:pt x="3812" y="1028"/>
                </a:lnTo>
                <a:lnTo>
                  <a:pt x="3813" y="1024"/>
                </a:lnTo>
                <a:lnTo>
                  <a:pt x="3815" y="1019"/>
                </a:lnTo>
                <a:lnTo>
                  <a:pt x="3816" y="1016"/>
                </a:lnTo>
                <a:lnTo>
                  <a:pt x="3817" y="1013"/>
                </a:lnTo>
                <a:lnTo>
                  <a:pt x="3818" y="1012"/>
                </a:lnTo>
                <a:lnTo>
                  <a:pt x="3823" y="1007"/>
                </a:lnTo>
                <a:lnTo>
                  <a:pt x="3826" y="1006"/>
                </a:lnTo>
                <a:lnTo>
                  <a:pt x="3828" y="1006"/>
                </a:lnTo>
                <a:lnTo>
                  <a:pt x="3832" y="1006"/>
                </a:lnTo>
                <a:lnTo>
                  <a:pt x="3835" y="1007"/>
                </a:lnTo>
                <a:lnTo>
                  <a:pt x="3836" y="1007"/>
                </a:lnTo>
                <a:lnTo>
                  <a:pt x="3839" y="1011"/>
                </a:lnTo>
                <a:lnTo>
                  <a:pt x="3841" y="1012"/>
                </a:lnTo>
                <a:lnTo>
                  <a:pt x="3842" y="1014"/>
                </a:lnTo>
                <a:lnTo>
                  <a:pt x="3842" y="1017"/>
                </a:lnTo>
                <a:lnTo>
                  <a:pt x="3844" y="1020"/>
                </a:lnTo>
                <a:lnTo>
                  <a:pt x="3844" y="1027"/>
                </a:lnTo>
                <a:lnTo>
                  <a:pt x="3844" y="1034"/>
                </a:lnTo>
                <a:lnTo>
                  <a:pt x="3844" y="1075"/>
                </a:lnTo>
                <a:close/>
                <a:moveTo>
                  <a:pt x="1020" y="1075"/>
                </a:moveTo>
                <a:lnTo>
                  <a:pt x="1090" y="1075"/>
                </a:lnTo>
                <a:lnTo>
                  <a:pt x="1081" y="1112"/>
                </a:lnTo>
                <a:lnTo>
                  <a:pt x="1020" y="1112"/>
                </a:lnTo>
                <a:lnTo>
                  <a:pt x="1020" y="1249"/>
                </a:lnTo>
                <a:lnTo>
                  <a:pt x="1020" y="1290"/>
                </a:lnTo>
                <a:lnTo>
                  <a:pt x="1020" y="1310"/>
                </a:lnTo>
                <a:lnTo>
                  <a:pt x="1024" y="1321"/>
                </a:lnTo>
                <a:lnTo>
                  <a:pt x="1025" y="1322"/>
                </a:lnTo>
                <a:lnTo>
                  <a:pt x="1026" y="1324"/>
                </a:lnTo>
                <a:lnTo>
                  <a:pt x="1027" y="1326"/>
                </a:lnTo>
                <a:lnTo>
                  <a:pt x="1029" y="1326"/>
                </a:lnTo>
                <a:lnTo>
                  <a:pt x="1030" y="1327"/>
                </a:lnTo>
                <a:lnTo>
                  <a:pt x="1035" y="1329"/>
                </a:lnTo>
                <a:lnTo>
                  <a:pt x="1037" y="1330"/>
                </a:lnTo>
                <a:lnTo>
                  <a:pt x="1038" y="1330"/>
                </a:lnTo>
                <a:lnTo>
                  <a:pt x="1041" y="1332"/>
                </a:lnTo>
                <a:lnTo>
                  <a:pt x="1047" y="1332"/>
                </a:lnTo>
                <a:lnTo>
                  <a:pt x="1049" y="1333"/>
                </a:lnTo>
                <a:lnTo>
                  <a:pt x="1053" y="1333"/>
                </a:lnTo>
                <a:lnTo>
                  <a:pt x="1060" y="1332"/>
                </a:lnTo>
                <a:lnTo>
                  <a:pt x="1065" y="1330"/>
                </a:lnTo>
                <a:lnTo>
                  <a:pt x="1066" y="1329"/>
                </a:lnTo>
                <a:lnTo>
                  <a:pt x="1068" y="1329"/>
                </a:lnTo>
                <a:lnTo>
                  <a:pt x="1070" y="1328"/>
                </a:lnTo>
                <a:lnTo>
                  <a:pt x="1073" y="1327"/>
                </a:lnTo>
                <a:lnTo>
                  <a:pt x="1078" y="1326"/>
                </a:lnTo>
                <a:lnTo>
                  <a:pt x="1081" y="1324"/>
                </a:lnTo>
                <a:lnTo>
                  <a:pt x="1083" y="1323"/>
                </a:lnTo>
                <a:lnTo>
                  <a:pt x="1084" y="1323"/>
                </a:lnTo>
                <a:lnTo>
                  <a:pt x="1089" y="1322"/>
                </a:lnTo>
                <a:lnTo>
                  <a:pt x="1091" y="1322"/>
                </a:lnTo>
                <a:lnTo>
                  <a:pt x="1099" y="1324"/>
                </a:lnTo>
                <a:lnTo>
                  <a:pt x="1100" y="1327"/>
                </a:lnTo>
                <a:lnTo>
                  <a:pt x="1102" y="1333"/>
                </a:lnTo>
                <a:lnTo>
                  <a:pt x="1104" y="1335"/>
                </a:lnTo>
                <a:lnTo>
                  <a:pt x="1104" y="1338"/>
                </a:lnTo>
                <a:lnTo>
                  <a:pt x="1101" y="1341"/>
                </a:lnTo>
                <a:lnTo>
                  <a:pt x="1100" y="1344"/>
                </a:lnTo>
                <a:lnTo>
                  <a:pt x="1099" y="1345"/>
                </a:lnTo>
                <a:lnTo>
                  <a:pt x="1098" y="1348"/>
                </a:lnTo>
                <a:lnTo>
                  <a:pt x="1095" y="1350"/>
                </a:lnTo>
                <a:lnTo>
                  <a:pt x="1093" y="1352"/>
                </a:lnTo>
                <a:lnTo>
                  <a:pt x="1090" y="1354"/>
                </a:lnTo>
                <a:lnTo>
                  <a:pt x="1088" y="1355"/>
                </a:lnTo>
                <a:lnTo>
                  <a:pt x="1084" y="1356"/>
                </a:lnTo>
                <a:lnTo>
                  <a:pt x="1079" y="1360"/>
                </a:lnTo>
                <a:lnTo>
                  <a:pt x="1077" y="1361"/>
                </a:lnTo>
                <a:lnTo>
                  <a:pt x="1073" y="1362"/>
                </a:lnTo>
                <a:lnTo>
                  <a:pt x="1056" y="1367"/>
                </a:lnTo>
                <a:lnTo>
                  <a:pt x="1054" y="1367"/>
                </a:lnTo>
                <a:lnTo>
                  <a:pt x="1050" y="1367"/>
                </a:lnTo>
                <a:lnTo>
                  <a:pt x="1044" y="1368"/>
                </a:lnTo>
                <a:lnTo>
                  <a:pt x="1041" y="1368"/>
                </a:lnTo>
                <a:lnTo>
                  <a:pt x="1037" y="1370"/>
                </a:lnTo>
                <a:lnTo>
                  <a:pt x="1033" y="1368"/>
                </a:lnTo>
                <a:lnTo>
                  <a:pt x="1030" y="1368"/>
                </a:lnTo>
                <a:lnTo>
                  <a:pt x="1026" y="1368"/>
                </a:lnTo>
                <a:lnTo>
                  <a:pt x="1021" y="1367"/>
                </a:lnTo>
                <a:lnTo>
                  <a:pt x="1018" y="1366"/>
                </a:lnTo>
                <a:lnTo>
                  <a:pt x="1014" y="1365"/>
                </a:lnTo>
                <a:lnTo>
                  <a:pt x="1012" y="1363"/>
                </a:lnTo>
                <a:lnTo>
                  <a:pt x="1009" y="1362"/>
                </a:lnTo>
                <a:lnTo>
                  <a:pt x="1007" y="1361"/>
                </a:lnTo>
                <a:lnTo>
                  <a:pt x="1003" y="1360"/>
                </a:lnTo>
                <a:lnTo>
                  <a:pt x="1002" y="1359"/>
                </a:lnTo>
                <a:lnTo>
                  <a:pt x="1001" y="1356"/>
                </a:lnTo>
                <a:lnTo>
                  <a:pt x="997" y="1354"/>
                </a:lnTo>
                <a:lnTo>
                  <a:pt x="996" y="1352"/>
                </a:lnTo>
                <a:lnTo>
                  <a:pt x="992" y="1350"/>
                </a:lnTo>
                <a:lnTo>
                  <a:pt x="990" y="1346"/>
                </a:lnTo>
                <a:lnTo>
                  <a:pt x="989" y="1345"/>
                </a:lnTo>
                <a:lnTo>
                  <a:pt x="988" y="1343"/>
                </a:lnTo>
                <a:lnTo>
                  <a:pt x="986" y="1340"/>
                </a:lnTo>
                <a:lnTo>
                  <a:pt x="984" y="1335"/>
                </a:lnTo>
                <a:lnTo>
                  <a:pt x="983" y="1332"/>
                </a:lnTo>
                <a:lnTo>
                  <a:pt x="983" y="1330"/>
                </a:lnTo>
                <a:lnTo>
                  <a:pt x="981" y="1328"/>
                </a:lnTo>
                <a:lnTo>
                  <a:pt x="981" y="1326"/>
                </a:lnTo>
                <a:lnTo>
                  <a:pt x="980" y="1322"/>
                </a:lnTo>
                <a:lnTo>
                  <a:pt x="979" y="1306"/>
                </a:lnTo>
                <a:lnTo>
                  <a:pt x="979" y="1274"/>
                </a:lnTo>
                <a:lnTo>
                  <a:pt x="979" y="1112"/>
                </a:lnTo>
                <a:lnTo>
                  <a:pt x="968" y="1112"/>
                </a:lnTo>
                <a:lnTo>
                  <a:pt x="962" y="1112"/>
                </a:lnTo>
                <a:lnTo>
                  <a:pt x="956" y="1112"/>
                </a:lnTo>
                <a:lnTo>
                  <a:pt x="950" y="1111"/>
                </a:lnTo>
                <a:lnTo>
                  <a:pt x="946" y="1110"/>
                </a:lnTo>
                <a:lnTo>
                  <a:pt x="944" y="1108"/>
                </a:lnTo>
                <a:lnTo>
                  <a:pt x="943" y="1106"/>
                </a:lnTo>
                <a:lnTo>
                  <a:pt x="942" y="1105"/>
                </a:lnTo>
                <a:lnTo>
                  <a:pt x="942" y="1102"/>
                </a:lnTo>
                <a:lnTo>
                  <a:pt x="940" y="1101"/>
                </a:lnTo>
                <a:lnTo>
                  <a:pt x="940" y="1099"/>
                </a:lnTo>
                <a:lnTo>
                  <a:pt x="940" y="1097"/>
                </a:lnTo>
                <a:lnTo>
                  <a:pt x="942" y="1094"/>
                </a:lnTo>
                <a:lnTo>
                  <a:pt x="943" y="1090"/>
                </a:lnTo>
                <a:lnTo>
                  <a:pt x="944" y="1088"/>
                </a:lnTo>
                <a:lnTo>
                  <a:pt x="946" y="1086"/>
                </a:lnTo>
                <a:lnTo>
                  <a:pt x="951" y="1084"/>
                </a:lnTo>
                <a:lnTo>
                  <a:pt x="954" y="1083"/>
                </a:lnTo>
                <a:lnTo>
                  <a:pt x="956" y="1081"/>
                </a:lnTo>
                <a:lnTo>
                  <a:pt x="963" y="1079"/>
                </a:lnTo>
                <a:lnTo>
                  <a:pt x="966" y="1078"/>
                </a:lnTo>
                <a:lnTo>
                  <a:pt x="971" y="1075"/>
                </a:lnTo>
                <a:lnTo>
                  <a:pt x="974" y="1074"/>
                </a:lnTo>
                <a:lnTo>
                  <a:pt x="977" y="1073"/>
                </a:lnTo>
                <a:lnTo>
                  <a:pt x="978" y="1072"/>
                </a:lnTo>
                <a:lnTo>
                  <a:pt x="980" y="1071"/>
                </a:lnTo>
                <a:lnTo>
                  <a:pt x="983" y="1068"/>
                </a:lnTo>
                <a:lnTo>
                  <a:pt x="983" y="1067"/>
                </a:lnTo>
                <a:lnTo>
                  <a:pt x="984" y="1063"/>
                </a:lnTo>
                <a:lnTo>
                  <a:pt x="986" y="1056"/>
                </a:lnTo>
                <a:lnTo>
                  <a:pt x="988" y="1049"/>
                </a:lnTo>
                <a:lnTo>
                  <a:pt x="989" y="1030"/>
                </a:lnTo>
                <a:lnTo>
                  <a:pt x="990" y="1022"/>
                </a:lnTo>
                <a:lnTo>
                  <a:pt x="992" y="1014"/>
                </a:lnTo>
                <a:lnTo>
                  <a:pt x="995" y="1012"/>
                </a:lnTo>
                <a:lnTo>
                  <a:pt x="997" y="1009"/>
                </a:lnTo>
                <a:lnTo>
                  <a:pt x="1000" y="1007"/>
                </a:lnTo>
                <a:lnTo>
                  <a:pt x="1002" y="1006"/>
                </a:lnTo>
                <a:lnTo>
                  <a:pt x="1007" y="1006"/>
                </a:lnTo>
                <a:lnTo>
                  <a:pt x="1010" y="1007"/>
                </a:lnTo>
                <a:lnTo>
                  <a:pt x="1014" y="1008"/>
                </a:lnTo>
                <a:lnTo>
                  <a:pt x="1017" y="1011"/>
                </a:lnTo>
                <a:lnTo>
                  <a:pt x="1018" y="1013"/>
                </a:lnTo>
                <a:lnTo>
                  <a:pt x="1019" y="1014"/>
                </a:lnTo>
                <a:lnTo>
                  <a:pt x="1019" y="1017"/>
                </a:lnTo>
                <a:lnTo>
                  <a:pt x="1020" y="1023"/>
                </a:lnTo>
                <a:lnTo>
                  <a:pt x="1020" y="1035"/>
                </a:lnTo>
                <a:lnTo>
                  <a:pt x="1020" y="1075"/>
                </a:lnTo>
                <a:close/>
                <a:moveTo>
                  <a:pt x="359" y="1074"/>
                </a:moveTo>
                <a:lnTo>
                  <a:pt x="429" y="1074"/>
                </a:lnTo>
                <a:lnTo>
                  <a:pt x="428" y="1077"/>
                </a:lnTo>
                <a:lnTo>
                  <a:pt x="428" y="1079"/>
                </a:lnTo>
                <a:lnTo>
                  <a:pt x="427" y="1084"/>
                </a:lnTo>
                <a:lnTo>
                  <a:pt x="423" y="1099"/>
                </a:lnTo>
                <a:lnTo>
                  <a:pt x="419" y="1112"/>
                </a:lnTo>
                <a:lnTo>
                  <a:pt x="359" y="1112"/>
                </a:lnTo>
                <a:lnTo>
                  <a:pt x="359" y="1268"/>
                </a:lnTo>
                <a:lnTo>
                  <a:pt x="359" y="1296"/>
                </a:lnTo>
                <a:lnTo>
                  <a:pt x="359" y="1311"/>
                </a:lnTo>
                <a:lnTo>
                  <a:pt x="363" y="1319"/>
                </a:lnTo>
                <a:lnTo>
                  <a:pt x="364" y="1322"/>
                </a:lnTo>
                <a:lnTo>
                  <a:pt x="365" y="1323"/>
                </a:lnTo>
                <a:lnTo>
                  <a:pt x="369" y="1327"/>
                </a:lnTo>
                <a:lnTo>
                  <a:pt x="373" y="1329"/>
                </a:lnTo>
                <a:lnTo>
                  <a:pt x="377" y="1330"/>
                </a:lnTo>
                <a:lnTo>
                  <a:pt x="381" y="1332"/>
                </a:lnTo>
                <a:lnTo>
                  <a:pt x="388" y="1332"/>
                </a:lnTo>
                <a:lnTo>
                  <a:pt x="395" y="1330"/>
                </a:lnTo>
                <a:lnTo>
                  <a:pt x="399" y="1330"/>
                </a:lnTo>
                <a:lnTo>
                  <a:pt x="419" y="1323"/>
                </a:lnTo>
                <a:lnTo>
                  <a:pt x="423" y="1322"/>
                </a:lnTo>
                <a:lnTo>
                  <a:pt x="427" y="1322"/>
                </a:lnTo>
                <a:lnTo>
                  <a:pt x="429" y="1322"/>
                </a:lnTo>
                <a:lnTo>
                  <a:pt x="432" y="1322"/>
                </a:lnTo>
                <a:lnTo>
                  <a:pt x="436" y="1323"/>
                </a:lnTo>
                <a:lnTo>
                  <a:pt x="439" y="1327"/>
                </a:lnTo>
                <a:lnTo>
                  <a:pt x="440" y="1328"/>
                </a:lnTo>
                <a:lnTo>
                  <a:pt x="441" y="1332"/>
                </a:lnTo>
                <a:lnTo>
                  <a:pt x="442" y="1333"/>
                </a:lnTo>
                <a:lnTo>
                  <a:pt x="442" y="1335"/>
                </a:lnTo>
                <a:lnTo>
                  <a:pt x="441" y="1339"/>
                </a:lnTo>
                <a:lnTo>
                  <a:pt x="440" y="1343"/>
                </a:lnTo>
                <a:lnTo>
                  <a:pt x="433" y="1351"/>
                </a:lnTo>
                <a:lnTo>
                  <a:pt x="430" y="1352"/>
                </a:lnTo>
                <a:lnTo>
                  <a:pt x="429" y="1354"/>
                </a:lnTo>
                <a:lnTo>
                  <a:pt x="427" y="1355"/>
                </a:lnTo>
                <a:lnTo>
                  <a:pt x="424" y="1355"/>
                </a:lnTo>
                <a:lnTo>
                  <a:pt x="422" y="1357"/>
                </a:lnTo>
                <a:lnTo>
                  <a:pt x="418" y="1359"/>
                </a:lnTo>
                <a:lnTo>
                  <a:pt x="417" y="1360"/>
                </a:lnTo>
                <a:lnTo>
                  <a:pt x="412" y="1361"/>
                </a:lnTo>
                <a:lnTo>
                  <a:pt x="395" y="1366"/>
                </a:lnTo>
                <a:lnTo>
                  <a:pt x="392" y="1366"/>
                </a:lnTo>
                <a:lnTo>
                  <a:pt x="388" y="1367"/>
                </a:lnTo>
                <a:lnTo>
                  <a:pt x="383" y="1367"/>
                </a:lnTo>
                <a:lnTo>
                  <a:pt x="364" y="1367"/>
                </a:lnTo>
                <a:lnTo>
                  <a:pt x="360" y="1367"/>
                </a:lnTo>
                <a:lnTo>
                  <a:pt x="358" y="1366"/>
                </a:lnTo>
                <a:lnTo>
                  <a:pt x="355" y="1366"/>
                </a:lnTo>
                <a:lnTo>
                  <a:pt x="353" y="1366"/>
                </a:lnTo>
                <a:lnTo>
                  <a:pt x="352" y="1365"/>
                </a:lnTo>
                <a:lnTo>
                  <a:pt x="349" y="1365"/>
                </a:lnTo>
                <a:lnTo>
                  <a:pt x="347" y="1363"/>
                </a:lnTo>
                <a:lnTo>
                  <a:pt x="343" y="1361"/>
                </a:lnTo>
                <a:lnTo>
                  <a:pt x="341" y="1360"/>
                </a:lnTo>
                <a:lnTo>
                  <a:pt x="338" y="1359"/>
                </a:lnTo>
                <a:lnTo>
                  <a:pt x="337" y="1356"/>
                </a:lnTo>
                <a:lnTo>
                  <a:pt x="334" y="1354"/>
                </a:lnTo>
                <a:lnTo>
                  <a:pt x="330" y="1351"/>
                </a:lnTo>
                <a:lnTo>
                  <a:pt x="330" y="1350"/>
                </a:lnTo>
                <a:lnTo>
                  <a:pt x="328" y="1348"/>
                </a:lnTo>
                <a:lnTo>
                  <a:pt x="326" y="1346"/>
                </a:lnTo>
                <a:lnTo>
                  <a:pt x="325" y="1344"/>
                </a:lnTo>
                <a:lnTo>
                  <a:pt x="324" y="1341"/>
                </a:lnTo>
                <a:lnTo>
                  <a:pt x="323" y="1338"/>
                </a:lnTo>
                <a:lnTo>
                  <a:pt x="322" y="1337"/>
                </a:lnTo>
                <a:lnTo>
                  <a:pt x="320" y="1332"/>
                </a:lnTo>
                <a:lnTo>
                  <a:pt x="319" y="1328"/>
                </a:lnTo>
                <a:lnTo>
                  <a:pt x="319" y="1324"/>
                </a:lnTo>
                <a:lnTo>
                  <a:pt x="318" y="1317"/>
                </a:lnTo>
                <a:lnTo>
                  <a:pt x="318" y="1311"/>
                </a:lnTo>
                <a:lnTo>
                  <a:pt x="318" y="1304"/>
                </a:lnTo>
                <a:lnTo>
                  <a:pt x="318" y="1279"/>
                </a:lnTo>
                <a:lnTo>
                  <a:pt x="318" y="1112"/>
                </a:lnTo>
                <a:lnTo>
                  <a:pt x="307" y="1112"/>
                </a:lnTo>
                <a:lnTo>
                  <a:pt x="301" y="1112"/>
                </a:lnTo>
                <a:lnTo>
                  <a:pt x="295" y="1111"/>
                </a:lnTo>
                <a:lnTo>
                  <a:pt x="290" y="1111"/>
                </a:lnTo>
                <a:lnTo>
                  <a:pt x="285" y="1108"/>
                </a:lnTo>
                <a:lnTo>
                  <a:pt x="283" y="1107"/>
                </a:lnTo>
                <a:lnTo>
                  <a:pt x="282" y="1105"/>
                </a:lnTo>
                <a:lnTo>
                  <a:pt x="280" y="1103"/>
                </a:lnTo>
                <a:lnTo>
                  <a:pt x="279" y="1102"/>
                </a:lnTo>
                <a:lnTo>
                  <a:pt x="279" y="1100"/>
                </a:lnTo>
                <a:lnTo>
                  <a:pt x="279" y="1095"/>
                </a:lnTo>
                <a:lnTo>
                  <a:pt x="280" y="1090"/>
                </a:lnTo>
                <a:lnTo>
                  <a:pt x="282" y="1089"/>
                </a:lnTo>
                <a:lnTo>
                  <a:pt x="283" y="1088"/>
                </a:lnTo>
                <a:lnTo>
                  <a:pt x="285" y="1086"/>
                </a:lnTo>
                <a:lnTo>
                  <a:pt x="286" y="1085"/>
                </a:lnTo>
                <a:lnTo>
                  <a:pt x="289" y="1083"/>
                </a:lnTo>
                <a:lnTo>
                  <a:pt x="291" y="1081"/>
                </a:lnTo>
                <a:lnTo>
                  <a:pt x="297" y="1080"/>
                </a:lnTo>
                <a:lnTo>
                  <a:pt x="303" y="1078"/>
                </a:lnTo>
                <a:lnTo>
                  <a:pt x="309" y="1075"/>
                </a:lnTo>
                <a:lnTo>
                  <a:pt x="313" y="1074"/>
                </a:lnTo>
                <a:lnTo>
                  <a:pt x="314" y="1073"/>
                </a:lnTo>
                <a:lnTo>
                  <a:pt x="315" y="1072"/>
                </a:lnTo>
                <a:lnTo>
                  <a:pt x="319" y="1069"/>
                </a:lnTo>
                <a:lnTo>
                  <a:pt x="320" y="1068"/>
                </a:lnTo>
                <a:lnTo>
                  <a:pt x="322" y="1066"/>
                </a:lnTo>
                <a:lnTo>
                  <a:pt x="323" y="1062"/>
                </a:lnTo>
                <a:lnTo>
                  <a:pt x="324" y="1058"/>
                </a:lnTo>
                <a:lnTo>
                  <a:pt x="325" y="1056"/>
                </a:lnTo>
                <a:lnTo>
                  <a:pt x="325" y="1053"/>
                </a:lnTo>
                <a:lnTo>
                  <a:pt x="326" y="1049"/>
                </a:lnTo>
                <a:lnTo>
                  <a:pt x="326" y="1042"/>
                </a:lnTo>
                <a:lnTo>
                  <a:pt x="328" y="1029"/>
                </a:lnTo>
                <a:lnTo>
                  <a:pt x="330" y="1016"/>
                </a:lnTo>
                <a:lnTo>
                  <a:pt x="331" y="1013"/>
                </a:lnTo>
                <a:lnTo>
                  <a:pt x="334" y="1011"/>
                </a:lnTo>
                <a:lnTo>
                  <a:pt x="337" y="1007"/>
                </a:lnTo>
                <a:lnTo>
                  <a:pt x="340" y="1006"/>
                </a:lnTo>
                <a:lnTo>
                  <a:pt x="341" y="1006"/>
                </a:lnTo>
                <a:lnTo>
                  <a:pt x="343" y="1005"/>
                </a:lnTo>
                <a:lnTo>
                  <a:pt x="346" y="1005"/>
                </a:lnTo>
                <a:lnTo>
                  <a:pt x="348" y="1006"/>
                </a:lnTo>
                <a:lnTo>
                  <a:pt x="349" y="1006"/>
                </a:lnTo>
                <a:lnTo>
                  <a:pt x="352" y="1008"/>
                </a:lnTo>
                <a:lnTo>
                  <a:pt x="355" y="1011"/>
                </a:lnTo>
                <a:lnTo>
                  <a:pt x="357" y="1014"/>
                </a:lnTo>
                <a:lnTo>
                  <a:pt x="359" y="1017"/>
                </a:lnTo>
                <a:lnTo>
                  <a:pt x="359" y="1022"/>
                </a:lnTo>
                <a:lnTo>
                  <a:pt x="359" y="1025"/>
                </a:lnTo>
                <a:lnTo>
                  <a:pt x="359" y="1030"/>
                </a:lnTo>
                <a:lnTo>
                  <a:pt x="359" y="1040"/>
                </a:lnTo>
                <a:lnTo>
                  <a:pt x="359" y="1074"/>
                </a:lnTo>
                <a:close/>
                <a:moveTo>
                  <a:pt x="3668" y="962"/>
                </a:moveTo>
                <a:lnTo>
                  <a:pt x="3681" y="963"/>
                </a:lnTo>
                <a:lnTo>
                  <a:pt x="3682" y="966"/>
                </a:lnTo>
                <a:lnTo>
                  <a:pt x="3683" y="968"/>
                </a:lnTo>
                <a:lnTo>
                  <a:pt x="3684" y="970"/>
                </a:lnTo>
                <a:lnTo>
                  <a:pt x="3684" y="974"/>
                </a:lnTo>
                <a:lnTo>
                  <a:pt x="3684" y="979"/>
                </a:lnTo>
                <a:lnTo>
                  <a:pt x="3684" y="1000"/>
                </a:lnTo>
                <a:lnTo>
                  <a:pt x="3684" y="1064"/>
                </a:lnTo>
                <a:lnTo>
                  <a:pt x="3684" y="1239"/>
                </a:lnTo>
                <a:lnTo>
                  <a:pt x="3684" y="1295"/>
                </a:lnTo>
                <a:lnTo>
                  <a:pt x="3684" y="1312"/>
                </a:lnTo>
                <a:lnTo>
                  <a:pt x="3685" y="1321"/>
                </a:lnTo>
                <a:lnTo>
                  <a:pt x="3685" y="1328"/>
                </a:lnTo>
                <a:lnTo>
                  <a:pt x="3689" y="1330"/>
                </a:lnTo>
                <a:lnTo>
                  <a:pt x="3691" y="1330"/>
                </a:lnTo>
                <a:lnTo>
                  <a:pt x="3697" y="1333"/>
                </a:lnTo>
                <a:lnTo>
                  <a:pt x="3702" y="1335"/>
                </a:lnTo>
                <a:lnTo>
                  <a:pt x="3706" y="1337"/>
                </a:lnTo>
                <a:lnTo>
                  <a:pt x="3712" y="1338"/>
                </a:lnTo>
                <a:lnTo>
                  <a:pt x="3714" y="1339"/>
                </a:lnTo>
                <a:lnTo>
                  <a:pt x="3722" y="1343"/>
                </a:lnTo>
                <a:lnTo>
                  <a:pt x="3724" y="1344"/>
                </a:lnTo>
                <a:lnTo>
                  <a:pt x="3725" y="1345"/>
                </a:lnTo>
                <a:lnTo>
                  <a:pt x="3725" y="1348"/>
                </a:lnTo>
                <a:lnTo>
                  <a:pt x="3726" y="1351"/>
                </a:lnTo>
                <a:lnTo>
                  <a:pt x="3726" y="1356"/>
                </a:lnTo>
                <a:lnTo>
                  <a:pt x="3725" y="1359"/>
                </a:lnTo>
                <a:lnTo>
                  <a:pt x="3722" y="1362"/>
                </a:lnTo>
                <a:lnTo>
                  <a:pt x="3717" y="1363"/>
                </a:lnTo>
                <a:lnTo>
                  <a:pt x="3689" y="1365"/>
                </a:lnTo>
                <a:lnTo>
                  <a:pt x="3633" y="1365"/>
                </a:lnTo>
                <a:lnTo>
                  <a:pt x="3620" y="1365"/>
                </a:lnTo>
                <a:lnTo>
                  <a:pt x="3614" y="1365"/>
                </a:lnTo>
                <a:lnTo>
                  <a:pt x="3608" y="1363"/>
                </a:lnTo>
                <a:lnTo>
                  <a:pt x="3603" y="1359"/>
                </a:lnTo>
                <a:lnTo>
                  <a:pt x="3603" y="1357"/>
                </a:lnTo>
                <a:lnTo>
                  <a:pt x="3602" y="1356"/>
                </a:lnTo>
                <a:lnTo>
                  <a:pt x="3602" y="1351"/>
                </a:lnTo>
                <a:lnTo>
                  <a:pt x="3603" y="1346"/>
                </a:lnTo>
                <a:lnTo>
                  <a:pt x="3604" y="1345"/>
                </a:lnTo>
                <a:lnTo>
                  <a:pt x="3607" y="1344"/>
                </a:lnTo>
                <a:lnTo>
                  <a:pt x="3609" y="1341"/>
                </a:lnTo>
                <a:lnTo>
                  <a:pt x="3610" y="1341"/>
                </a:lnTo>
                <a:lnTo>
                  <a:pt x="3613" y="1340"/>
                </a:lnTo>
                <a:lnTo>
                  <a:pt x="3614" y="1340"/>
                </a:lnTo>
                <a:lnTo>
                  <a:pt x="3616" y="1339"/>
                </a:lnTo>
                <a:lnTo>
                  <a:pt x="3621" y="1338"/>
                </a:lnTo>
                <a:lnTo>
                  <a:pt x="3622" y="1337"/>
                </a:lnTo>
                <a:lnTo>
                  <a:pt x="3625" y="1337"/>
                </a:lnTo>
                <a:lnTo>
                  <a:pt x="3631" y="1334"/>
                </a:lnTo>
                <a:lnTo>
                  <a:pt x="3635" y="1333"/>
                </a:lnTo>
                <a:lnTo>
                  <a:pt x="3638" y="1330"/>
                </a:lnTo>
                <a:lnTo>
                  <a:pt x="3642" y="1329"/>
                </a:lnTo>
                <a:lnTo>
                  <a:pt x="3643" y="1328"/>
                </a:lnTo>
                <a:lnTo>
                  <a:pt x="3643" y="1327"/>
                </a:lnTo>
                <a:lnTo>
                  <a:pt x="3644" y="1326"/>
                </a:lnTo>
                <a:lnTo>
                  <a:pt x="3644" y="1323"/>
                </a:lnTo>
                <a:lnTo>
                  <a:pt x="3644" y="1317"/>
                </a:lnTo>
                <a:lnTo>
                  <a:pt x="3644" y="1306"/>
                </a:lnTo>
                <a:lnTo>
                  <a:pt x="3644" y="1249"/>
                </a:lnTo>
                <a:lnTo>
                  <a:pt x="3644" y="1091"/>
                </a:lnTo>
                <a:lnTo>
                  <a:pt x="3644" y="1040"/>
                </a:lnTo>
                <a:lnTo>
                  <a:pt x="3644" y="1027"/>
                </a:lnTo>
                <a:lnTo>
                  <a:pt x="3644" y="1019"/>
                </a:lnTo>
                <a:lnTo>
                  <a:pt x="3644" y="1013"/>
                </a:lnTo>
                <a:lnTo>
                  <a:pt x="3642" y="1012"/>
                </a:lnTo>
                <a:lnTo>
                  <a:pt x="3638" y="1012"/>
                </a:lnTo>
                <a:lnTo>
                  <a:pt x="3632" y="1012"/>
                </a:lnTo>
                <a:lnTo>
                  <a:pt x="3609" y="1012"/>
                </a:lnTo>
                <a:lnTo>
                  <a:pt x="3608" y="1012"/>
                </a:lnTo>
                <a:lnTo>
                  <a:pt x="3606" y="1009"/>
                </a:lnTo>
                <a:lnTo>
                  <a:pt x="3604" y="1008"/>
                </a:lnTo>
                <a:lnTo>
                  <a:pt x="3603" y="1006"/>
                </a:lnTo>
                <a:lnTo>
                  <a:pt x="3603" y="1003"/>
                </a:lnTo>
                <a:lnTo>
                  <a:pt x="3603" y="1001"/>
                </a:lnTo>
                <a:lnTo>
                  <a:pt x="3604" y="999"/>
                </a:lnTo>
                <a:lnTo>
                  <a:pt x="3604" y="996"/>
                </a:lnTo>
                <a:lnTo>
                  <a:pt x="3607" y="994"/>
                </a:lnTo>
                <a:lnTo>
                  <a:pt x="3612" y="991"/>
                </a:lnTo>
                <a:lnTo>
                  <a:pt x="3621" y="986"/>
                </a:lnTo>
                <a:lnTo>
                  <a:pt x="3624" y="985"/>
                </a:lnTo>
                <a:lnTo>
                  <a:pt x="3626" y="984"/>
                </a:lnTo>
                <a:lnTo>
                  <a:pt x="3630" y="983"/>
                </a:lnTo>
                <a:lnTo>
                  <a:pt x="3632" y="981"/>
                </a:lnTo>
                <a:lnTo>
                  <a:pt x="3635" y="980"/>
                </a:lnTo>
                <a:lnTo>
                  <a:pt x="3637" y="979"/>
                </a:lnTo>
                <a:lnTo>
                  <a:pt x="3638" y="978"/>
                </a:lnTo>
                <a:lnTo>
                  <a:pt x="3641" y="977"/>
                </a:lnTo>
                <a:lnTo>
                  <a:pt x="3643" y="975"/>
                </a:lnTo>
                <a:lnTo>
                  <a:pt x="3645" y="974"/>
                </a:lnTo>
                <a:lnTo>
                  <a:pt x="3648" y="973"/>
                </a:lnTo>
                <a:lnTo>
                  <a:pt x="3650" y="970"/>
                </a:lnTo>
                <a:lnTo>
                  <a:pt x="3651" y="970"/>
                </a:lnTo>
                <a:lnTo>
                  <a:pt x="3654" y="969"/>
                </a:lnTo>
                <a:lnTo>
                  <a:pt x="3656" y="968"/>
                </a:lnTo>
                <a:lnTo>
                  <a:pt x="3659" y="967"/>
                </a:lnTo>
                <a:lnTo>
                  <a:pt x="3664" y="964"/>
                </a:lnTo>
                <a:lnTo>
                  <a:pt x="3666" y="964"/>
                </a:lnTo>
                <a:lnTo>
                  <a:pt x="3668" y="963"/>
                </a:lnTo>
                <a:lnTo>
                  <a:pt x="3668" y="962"/>
                </a:lnTo>
                <a:close/>
                <a:moveTo>
                  <a:pt x="2161" y="1321"/>
                </a:moveTo>
                <a:lnTo>
                  <a:pt x="2154" y="1312"/>
                </a:lnTo>
                <a:lnTo>
                  <a:pt x="2150" y="1308"/>
                </a:lnTo>
                <a:lnTo>
                  <a:pt x="2150" y="1307"/>
                </a:lnTo>
                <a:lnTo>
                  <a:pt x="2148" y="1306"/>
                </a:lnTo>
                <a:lnTo>
                  <a:pt x="2147" y="1304"/>
                </a:lnTo>
                <a:lnTo>
                  <a:pt x="2144" y="1301"/>
                </a:lnTo>
                <a:lnTo>
                  <a:pt x="2143" y="1299"/>
                </a:lnTo>
                <a:lnTo>
                  <a:pt x="2142" y="1296"/>
                </a:lnTo>
                <a:lnTo>
                  <a:pt x="2142" y="1295"/>
                </a:lnTo>
                <a:lnTo>
                  <a:pt x="2139" y="1293"/>
                </a:lnTo>
                <a:lnTo>
                  <a:pt x="2138" y="1291"/>
                </a:lnTo>
                <a:lnTo>
                  <a:pt x="2137" y="1290"/>
                </a:lnTo>
                <a:lnTo>
                  <a:pt x="2137" y="1288"/>
                </a:lnTo>
                <a:lnTo>
                  <a:pt x="2136" y="1285"/>
                </a:lnTo>
                <a:lnTo>
                  <a:pt x="2133" y="1284"/>
                </a:lnTo>
                <a:lnTo>
                  <a:pt x="2133" y="1282"/>
                </a:lnTo>
                <a:lnTo>
                  <a:pt x="2132" y="1279"/>
                </a:lnTo>
                <a:lnTo>
                  <a:pt x="2131" y="1278"/>
                </a:lnTo>
                <a:lnTo>
                  <a:pt x="2130" y="1276"/>
                </a:lnTo>
                <a:lnTo>
                  <a:pt x="2129" y="1273"/>
                </a:lnTo>
                <a:lnTo>
                  <a:pt x="2126" y="1268"/>
                </a:lnTo>
                <a:lnTo>
                  <a:pt x="2125" y="1265"/>
                </a:lnTo>
                <a:lnTo>
                  <a:pt x="2124" y="1263"/>
                </a:lnTo>
                <a:lnTo>
                  <a:pt x="2124" y="1261"/>
                </a:lnTo>
                <a:lnTo>
                  <a:pt x="2121" y="1257"/>
                </a:lnTo>
                <a:lnTo>
                  <a:pt x="2121" y="1255"/>
                </a:lnTo>
                <a:lnTo>
                  <a:pt x="2119" y="1249"/>
                </a:lnTo>
                <a:lnTo>
                  <a:pt x="2118" y="1247"/>
                </a:lnTo>
                <a:lnTo>
                  <a:pt x="2118" y="1245"/>
                </a:lnTo>
                <a:lnTo>
                  <a:pt x="2116" y="1244"/>
                </a:lnTo>
                <a:lnTo>
                  <a:pt x="2116" y="1241"/>
                </a:lnTo>
                <a:lnTo>
                  <a:pt x="2115" y="1240"/>
                </a:lnTo>
                <a:lnTo>
                  <a:pt x="2115" y="1238"/>
                </a:lnTo>
                <a:lnTo>
                  <a:pt x="2114" y="1234"/>
                </a:lnTo>
                <a:lnTo>
                  <a:pt x="2112" y="1222"/>
                </a:lnTo>
                <a:lnTo>
                  <a:pt x="2107" y="1199"/>
                </a:lnTo>
                <a:lnTo>
                  <a:pt x="2106" y="1186"/>
                </a:lnTo>
                <a:lnTo>
                  <a:pt x="2106" y="1178"/>
                </a:lnTo>
                <a:lnTo>
                  <a:pt x="2104" y="1172"/>
                </a:lnTo>
                <a:lnTo>
                  <a:pt x="2104" y="1163"/>
                </a:lnTo>
                <a:lnTo>
                  <a:pt x="2104" y="1155"/>
                </a:lnTo>
                <a:lnTo>
                  <a:pt x="2106" y="1149"/>
                </a:lnTo>
                <a:lnTo>
                  <a:pt x="2106" y="1141"/>
                </a:lnTo>
                <a:lnTo>
                  <a:pt x="2107" y="1130"/>
                </a:lnTo>
                <a:lnTo>
                  <a:pt x="2112" y="1103"/>
                </a:lnTo>
                <a:lnTo>
                  <a:pt x="2113" y="1100"/>
                </a:lnTo>
                <a:lnTo>
                  <a:pt x="2114" y="1095"/>
                </a:lnTo>
                <a:lnTo>
                  <a:pt x="2114" y="1094"/>
                </a:lnTo>
                <a:lnTo>
                  <a:pt x="2115" y="1091"/>
                </a:lnTo>
                <a:lnTo>
                  <a:pt x="2115" y="1090"/>
                </a:lnTo>
                <a:lnTo>
                  <a:pt x="2116" y="1088"/>
                </a:lnTo>
                <a:lnTo>
                  <a:pt x="2118" y="1083"/>
                </a:lnTo>
                <a:lnTo>
                  <a:pt x="2119" y="1080"/>
                </a:lnTo>
                <a:lnTo>
                  <a:pt x="2120" y="1077"/>
                </a:lnTo>
                <a:lnTo>
                  <a:pt x="2121" y="1074"/>
                </a:lnTo>
                <a:lnTo>
                  <a:pt x="2122" y="1072"/>
                </a:lnTo>
                <a:lnTo>
                  <a:pt x="2124" y="1071"/>
                </a:lnTo>
                <a:lnTo>
                  <a:pt x="2125" y="1067"/>
                </a:lnTo>
                <a:lnTo>
                  <a:pt x="2126" y="1064"/>
                </a:lnTo>
                <a:lnTo>
                  <a:pt x="2127" y="1062"/>
                </a:lnTo>
                <a:lnTo>
                  <a:pt x="2129" y="1060"/>
                </a:lnTo>
                <a:lnTo>
                  <a:pt x="2130" y="1057"/>
                </a:lnTo>
                <a:lnTo>
                  <a:pt x="2131" y="1055"/>
                </a:lnTo>
                <a:lnTo>
                  <a:pt x="2132" y="1053"/>
                </a:lnTo>
                <a:lnTo>
                  <a:pt x="2133" y="1050"/>
                </a:lnTo>
                <a:lnTo>
                  <a:pt x="2136" y="1046"/>
                </a:lnTo>
                <a:lnTo>
                  <a:pt x="2137" y="1045"/>
                </a:lnTo>
                <a:lnTo>
                  <a:pt x="2138" y="1044"/>
                </a:lnTo>
                <a:lnTo>
                  <a:pt x="2139" y="1041"/>
                </a:lnTo>
                <a:lnTo>
                  <a:pt x="2141" y="1040"/>
                </a:lnTo>
                <a:lnTo>
                  <a:pt x="2142" y="1038"/>
                </a:lnTo>
                <a:lnTo>
                  <a:pt x="2143" y="1036"/>
                </a:lnTo>
                <a:lnTo>
                  <a:pt x="2143" y="1034"/>
                </a:lnTo>
                <a:lnTo>
                  <a:pt x="2145" y="1031"/>
                </a:lnTo>
                <a:lnTo>
                  <a:pt x="2147" y="1030"/>
                </a:lnTo>
                <a:lnTo>
                  <a:pt x="2149" y="1029"/>
                </a:lnTo>
                <a:lnTo>
                  <a:pt x="2151" y="1025"/>
                </a:lnTo>
                <a:lnTo>
                  <a:pt x="2154" y="1022"/>
                </a:lnTo>
                <a:lnTo>
                  <a:pt x="2159" y="1017"/>
                </a:lnTo>
                <a:lnTo>
                  <a:pt x="2165" y="1009"/>
                </a:lnTo>
                <a:lnTo>
                  <a:pt x="2171" y="1003"/>
                </a:lnTo>
                <a:lnTo>
                  <a:pt x="2172" y="1002"/>
                </a:lnTo>
                <a:lnTo>
                  <a:pt x="2176" y="999"/>
                </a:lnTo>
                <a:lnTo>
                  <a:pt x="2179" y="996"/>
                </a:lnTo>
                <a:lnTo>
                  <a:pt x="2183" y="994"/>
                </a:lnTo>
                <a:lnTo>
                  <a:pt x="2184" y="992"/>
                </a:lnTo>
                <a:lnTo>
                  <a:pt x="2187" y="991"/>
                </a:lnTo>
                <a:lnTo>
                  <a:pt x="2187" y="990"/>
                </a:lnTo>
                <a:lnTo>
                  <a:pt x="2189" y="989"/>
                </a:lnTo>
                <a:lnTo>
                  <a:pt x="2190" y="988"/>
                </a:lnTo>
                <a:lnTo>
                  <a:pt x="2193" y="986"/>
                </a:lnTo>
                <a:lnTo>
                  <a:pt x="2194" y="985"/>
                </a:lnTo>
                <a:lnTo>
                  <a:pt x="2196" y="985"/>
                </a:lnTo>
                <a:lnTo>
                  <a:pt x="2197" y="984"/>
                </a:lnTo>
                <a:lnTo>
                  <a:pt x="2201" y="981"/>
                </a:lnTo>
                <a:lnTo>
                  <a:pt x="2202" y="980"/>
                </a:lnTo>
                <a:lnTo>
                  <a:pt x="2206" y="978"/>
                </a:lnTo>
                <a:lnTo>
                  <a:pt x="2208" y="977"/>
                </a:lnTo>
                <a:lnTo>
                  <a:pt x="2211" y="975"/>
                </a:lnTo>
                <a:lnTo>
                  <a:pt x="2213" y="974"/>
                </a:lnTo>
                <a:lnTo>
                  <a:pt x="2216" y="973"/>
                </a:lnTo>
                <a:lnTo>
                  <a:pt x="2217" y="972"/>
                </a:lnTo>
                <a:lnTo>
                  <a:pt x="2220" y="970"/>
                </a:lnTo>
                <a:lnTo>
                  <a:pt x="2224" y="969"/>
                </a:lnTo>
                <a:lnTo>
                  <a:pt x="2226" y="968"/>
                </a:lnTo>
                <a:lnTo>
                  <a:pt x="2228" y="968"/>
                </a:lnTo>
                <a:lnTo>
                  <a:pt x="2230" y="967"/>
                </a:lnTo>
                <a:lnTo>
                  <a:pt x="2237" y="964"/>
                </a:lnTo>
                <a:lnTo>
                  <a:pt x="2239" y="963"/>
                </a:lnTo>
                <a:lnTo>
                  <a:pt x="2241" y="963"/>
                </a:lnTo>
                <a:lnTo>
                  <a:pt x="2242" y="962"/>
                </a:lnTo>
                <a:lnTo>
                  <a:pt x="2245" y="962"/>
                </a:lnTo>
                <a:lnTo>
                  <a:pt x="2251" y="959"/>
                </a:lnTo>
                <a:lnTo>
                  <a:pt x="2253" y="959"/>
                </a:lnTo>
                <a:lnTo>
                  <a:pt x="2255" y="958"/>
                </a:lnTo>
                <a:lnTo>
                  <a:pt x="2259" y="958"/>
                </a:lnTo>
                <a:lnTo>
                  <a:pt x="2261" y="957"/>
                </a:lnTo>
                <a:lnTo>
                  <a:pt x="2274" y="956"/>
                </a:lnTo>
                <a:lnTo>
                  <a:pt x="2283" y="956"/>
                </a:lnTo>
                <a:lnTo>
                  <a:pt x="2286" y="955"/>
                </a:lnTo>
                <a:lnTo>
                  <a:pt x="2289" y="955"/>
                </a:lnTo>
                <a:lnTo>
                  <a:pt x="2295" y="956"/>
                </a:lnTo>
                <a:lnTo>
                  <a:pt x="2315" y="956"/>
                </a:lnTo>
                <a:lnTo>
                  <a:pt x="2340" y="959"/>
                </a:lnTo>
                <a:lnTo>
                  <a:pt x="2342" y="961"/>
                </a:lnTo>
                <a:lnTo>
                  <a:pt x="2345" y="961"/>
                </a:lnTo>
                <a:lnTo>
                  <a:pt x="2346" y="962"/>
                </a:lnTo>
                <a:lnTo>
                  <a:pt x="2349" y="962"/>
                </a:lnTo>
                <a:lnTo>
                  <a:pt x="2351" y="963"/>
                </a:lnTo>
                <a:lnTo>
                  <a:pt x="2353" y="963"/>
                </a:lnTo>
                <a:lnTo>
                  <a:pt x="2355" y="964"/>
                </a:lnTo>
                <a:lnTo>
                  <a:pt x="2357" y="964"/>
                </a:lnTo>
                <a:lnTo>
                  <a:pt x="2358" y="966"/>
                </a:lnTo>
                <a:lnTo>
                  <a:pt x="2361" y="966"/>
                </a:lnTo>
                <a:lnTo>
                  <a:pt x="2362" y="967"/>
                </a:lnTo>
                <a:lnTo>
                  <a:pt x="2367" y="968"/>
                </a:lnTo>
                <a:lnTo>
                  <a:pt x="2369" y="969"/>
                </a:lnTo>
                <a:lnTo>
                  <a:pt x="2374" y="970"/>
                </a:lnTo>
                <a:lnTo>
                  <a:pt x="2376" y="973"/>
                </a:lnTo>
                <a:lnTo>
                  <a:pt x="2379" y="974"/>
                </a:lnTo>
                <a:lnTo>
                  <a:pt x="2381" y="975"/>
                </a:lnTo>
                <a:lnTo>
                  <a:pt x="2384" y="977"/>
                </a:lnTo>
                <a:lnTo>
                  <a:pt x="2386" y="978"/>
                </a:lnTo>
                <a:lnTo>
                  <a:pt x="2388" y="979"/>
                </a:lnTo>
                <a:lnTo>
                  <a:pt x="2391" y="980"/>
                </a:lnTo>
                <a:lnTo>
                  <a:pt x="2394" y="983"/>
                </a:lnTo>
                <a:lnTo>
                  <a:pt x="2396" y="984"/>
                </a:lnTo>
                <a:lnTo>
                  <a:pt x="2399" y="985"/>
                </a:lnTo>
                <a:lnTo>
                  <a:pt x="2400" y="986"/>
                </a:lnTo>
                <a:lnTo>
                  <a:pt x="2403" y="988"/>
                </a:lnTo>
                <a:lnTo>
                  <a:pt x="2405" y="990"/>
                </a:lnTo>
                <a:lnTo>
                  <a:pt x="2407" y="990"/>
                </a:lnTo>
                <a:lnTo>
                  <a:pt x="2407" y="991"/>
                </a:lnTo>
                <a:lnTo>
                  <a:pt x="2408" y="1067"/>
                </a:lnTo>
                <a:lnTo>
                  <a:pt x="2407" y="1071"/>
                </a:lnTo>
                <a:lnTo>
                  <a:pt x="2405" y="1072"/>
                </a:lnTo>
                <a:lnTo>
                  <a:pt x="2404" y="1073"/>
                </a:lnTo>
                <a:lnTo>
                  <a:pt x="2403" y="1075"/>
                </a:lnTo>
                <a:lnTo>
                  <a:pt x="2400" y="1077"/>
                </a:lnTo>
                <a:lnTo>
                  <a:pt x="2398" y="1077"/>
                </a:lnTo>
                <a:lnTo>
                  <a:pt x="2397" y="1078"/>
                </a:lnTo>
                <a:lnTo>
                  <a:pt x="2394" y="1078"/>
                </a:lnTo>
                <a:lnTo>
                  <a:pt x="2391" y="1078"/>
                </a:lnTo>
                <a:lnTo>
                  <a:pt x="2386" y="1078"/>
                </a:lnTo>
                <a:lnTo>
                  <a:pt x="2384" y="1077"/>
                </a:lnTo>
                <a:lnTo>
                  <a:pt x="2382" y="1074"/>
                </a:lnTo>
                <a:lnTo>
                  <a:pt x="2381" y="1073"/>
                </a:lnTo>
                <a:lnTo>
                  <a:pt x="2379" y="1072"/>
                </a:lnTo>
                <a:lnTo>
                  <a:pt x="2378" y="1068"/>
                </a:lnTo>
                <a:lnTo>
                  <a:pt x="2376" y="1066"/>
                </a:lnTo>
                <a:lnTo>
                  <a:pt x="2375" y="1062"/>
                </a:lnTo>
                <a:lnTo>
                  <a:pt x="2374" y="1057"/>
                </a:lnTo>
                <a:lnTo>
                  <a:pt x="2373" y="1053"/>
                </a:lnTo>
                <a:lnTo>
                  <a:pt x="2371" y="1050"/>
                </a:lnTo>
                <a:lnTo>
                  <a:pt x="2367" y="1035"/>
                </a:lnTo>
                <a:lnTo>
                  <a:pt x="2361" y="1020"/>
                </a:lnTo>
                <a:lnTo>
                  <a:pt x="2361" y="1014"/>
                </a:lnTo>
                <a:lnTo>
                  <a:pt x="2359" y="1013"/>
                </a:lnTo>
                <a:lnTo>
                  <a:pt x="2358" y="1008"/>
                </a:lnTo>
                <a:lnTo>
                  <a:pt x="2357" y="1005"/>
                </a:lnTo>
                <a:lnTo>
                  <a:pt x="2355" y="1003"/>
                </a:lnTo>
                <a:lnTo>
                  <a:pt x="2352" y="1000"/>
                </a:lnTo>
                <a:lnTo>
                  <a:pt x="2350" y="1000"/>
                </a:lnTo>
                <a:lnTo>
                  <a:pt x="2346" y="999"/>
                </a:lnTo>
                <a:lnTo>
                  <a:pt x="2345" y="997"/>
                </a:lnTo>
                <a:lnTo>
                  <a:pt x="2341" y="995"/>
                </a:lnTo>
                <a:lnTo>
                  <a:pt x="2339" y="995"/>
                </a:lnTo>
                <a:lnTo>
                  <a:pt x="2334" y="992"/>
                </a:lnTo>
                <a:lnTo>
                  <a:pt x="2333" y="992"/>
                </a:lnTo>
                <a:lnTo>
                  <a:pt x="2332" y="991"/>
                </a:lnTo>
                <a:lnTo>
                  <a:pt x="2327" y="990"/>
                </a:lnTo>
                <a:lnTo>
                  <a:pt x="2324" y="990"/>
                </a:lnTo>
                <a:lnTo>
                  <a:pt x="2316" y="988"/>
                </a:lnTo>
                <a:lnTo>
                  <a:pt x="2303" y="986"/>
                </a:lnTo>
                <a:lnTo>
                  <a:pt x="2294" y="985"/>
                </a:lnTo>
                <a:lnTo>
                  <a:pt x="2289" y="985"/>
                </a:lnTo>
                <a:lnTo>
                  <a:pt x="2286" y="985"/>
                </a:lnTo>
                <a:lnTo>
                  <a:pt x="2283" y="985"/>
                </a:lnTo>
                <a:lnTo>
                  <a:pt x="2277" y="985"/>
                </a:lnTo>
                <a:lnTo>
                  <a:pt x="2268" y="986"/>
                </a:lnTo>
                <a:lnTo>
                  <a:pt x="2247" y="992"/>
                </a:lnTo>
                <a:lnTo>
                  <a:pt x="2243" y="995"/>
                </a:lnTo>
                <a:lnTo>
                  <a:pt x="2240" y="996"/>
                </a:lnTo>
                <a:lnTo>
                  <a:pt x="2237" y="997"/>
                </a:lnTo>
                <a:lnTo>
                  <a:pt x="2235" y="999"/>
                </a:lnTo>
                <a:lnTo>
                  <a:pt x="2232" y="1000"/>
                </a:lnTo>
                <a:lnTo>
                  <a:pt x="2230" y="1001"/>
                </a:lnTo>
                <a:lnTo>
                  <a:pt x="2226" y="1003"/>
                </a:lnTo>
                <a:lnTo>
                  <a:pt x="2225" y="1005"/>
                </a:lnTo>
                <a:lnTo>
                  <a:pt x="2223" y="1006"/>
                </a:lnTo>
                <a:lnTo>
                  <a:pt x="2220" y="1007"/>
                </a:lnTo>
                <a:lnTo>
                  <a:pt x="2219" y="1009"/>
                </a:lnTo>
                <a:lnTo>
                  <a:pt x="2218" y="1011"/>
                </a:lnTo>
                <a:lnTo>
                  <a:pt x="2216" y="1011"/>
                </a:lnTo>
                <a:lnTo>
                  <a:pt x="2213" y="1014"/>
                </a:lnTo>
                <a:lnTo>
                  <a:pt x="2206" y="1022"/>
                </a:lnTo>
                <a:lnTo>
                  <a:pt x="2201" y="1027"/>
                </a:lnTo>
                <a:lnTo>
                  <a:pt x="2197" y="1029"/>
                </a:lnTo>
                <a:lnTo>
                  <a:pt x="2195" y="1033"/>
                </a:lnTo>
                <a:lnTo>
                  <a:pt x="2194" y="1035"/>
                </a:lnTo>
                <a:lnTo>
                  <a:pt x="2191" y="1038"/>
                </a:lnTo>
                <a:lnTo>
                  <a:pt x="2190" y="1039"/>
                </a:lnTo>
                <a:lnTo>
                  <a:pt x="2190" y="1041"/>
                </a:lnTo>
                <a:lnTo>
                  <a:pt x="2188" y="1042"/>
                </a:lnTo>
                <a:lnTo>
                  <a:pt x="2187" y="1044"/>
                </a:lnTo>
                <a:lnTo>
                  <a:pt x="2187" y="1046"/>
                </a:lnTo>
                <a:lnTo>
                  <a:pt x="2185" y="1049"/>
                </a:lnTo>
                <a:lnTo>
                  <a:pt x="2184" y="1050"/>
                </a:lnTo>
                <a:lnTo>
                  <a:pt x="2183" y="1052"/>
                </a:lnTo>
                <a:lnTo>
                  <a:pt x="2182" y="1055"/>
                </a:lnTo>
                <a:lnTo>
                  <a:pt x="2181" y="1057"/>
                </a:lnTo>
                <a:lnTo>
                  <a:pt x="2179" y="1058"/>
                </a:lnTo>
                <a:lnTo>
                  <a:pt x="2177" y="1063"/>
                </a:lnTo>
                <a:lnTo>
                  <a:pt x="2176" y="1067"/>
                </a:lnTo>
                <a:lnTo>
                  <a:pt x="2174" y="1069"/>
                </a:lnTo>
                <a:lnTo>
                  <a:pt x="2173" y="1072"/>
                </a:lnTo>
                <a:lnTo>
                  <a:pt x="2172" y="1075"/>
                </a:lnTo>
                <a:lnTo>
                  <a:pt x="2171" y="1081"/>
                </a:lnTo>
                <a:lnTo>
                  <a:pt x="2170" y="1084"/>
                </a:lnTo>
                <a:lnTo>
                  <a:pt x="2170" y="1085"/>
                </a:lnTo>
                <a:lnTo>
                  <a:pt x="2168" y="1088"/>
                </a:lnTo>
                <a:lnTo>
                  <a:pt x="2168" y="1089"/>
                </a:lnTo>
                <a:lnTo>
                  <a:pt x="2167" y="1092"/>
                </a:lnTo>
                <a:lnTo>
                  <a:pt x="2166" y="1095"/>
                </a:lnTo>
                <a:lnTo>
                  <a:pt x="2165" y="1102"/>
                </a:lnTo>
                <a:lnTo>
                  <a:pt x="2164" y="1105"/>
                </a:lnTo>
                <a:lnTo>
                  <a:pt x="2162" y="1113"/>
                </a:lnTo>
                <a:lnTo>
                  <a:pt x="2161" y="1118"/>
                </a:lnTo>
                <a:lnTo>
                  <a:pt x="2160" y="1122"/>
                </a:lnTo>
                <a:lnTo>
                  <a:pt x="2160" y="1127"/>
                </a:lnTo>
                <a:lnTo>
                  <a:pt x="2160" y="1132"/>
                </a:lnTo>
                <a:lnTo>
                  <a:pt x="2159" y="1138"/>
                </a:lnTo>
                <a:lnTo>
                  <a:pt x="2159" y="1146"/>
                </a:lnTo>
                <a:lnTo>
                  <a:pt x="2158" y="1151"/>
                </a:lnTo>
                <a:lnTo>
                  <a:pt x="2158" y="1157"/>
                </a:lnTo>
                <a:lnTo>
                  <a:pt x="2158" y="1168"/>
                </a:lnTo>
                <a:lnTo>
                  <a:pt x="2158" y="1174"/>
                </a:lnTo>
                <a:lnTo>
                  <a:pt x="2159" y="1180"/>
                </a:lnTo>
                <a:lnTo>
                  <a:pt x="2159" y="1190"/>
                </a:lnTo>
                <a:lnTo>
                  <a:pt x="2159" y="1196"/>
                </a:lnTo>
                <a:lnTo>
                  <a:pt x="2160" y="1202"/>
                </a:lnTo>
                <a:lnTo>
                  <a:pt x="2160" y="1206"/>
                </a:lnTo>
                <a:lnTo>
                  <a:pt x="2161" y="1211"/>
                </a:lnTo>
                <a:lnTo>
                  <a:pt x="2161" y="1215"/>
                </a:lnTo>
                <a:lnTo>
                  <a:pt x="2162" y="1218"/>
                </a:lnTo>
                <a:lnTo>
                  <a:pt x="2162" y="1221"/>
                </a:lnTo>
                <a:lnTo>
                  <a:pt x="2164" y="1224"/>
                </a:lnTo>
                <a:lnTo>
                  <a:pt x="2165" y="1230"/>
                </a:lnTo>
                <a:lnTo>
                  <a:pt x="2165" y="1233"/>
                </a:lnTo>
                <a:lnTo>
                  <a:pt x="2166" y="1234"/>
                </a:lnTo>
                <a:lnTo>
                  <a:pt x="2166" y="1236"/>
                </a:lnTo>
                <a:lnTo>
                  <a:pt x="2167" y="1239"/>
                </a:lnTo>
                <a:lnTo>
                  <a:pt x="2167" y="1241"/>
                </a:lnTo>
                <a:lnTo>
                  <a:pt x="2168" y="1244"/>
                </a:lnTo>
                <a:lnTo>
                  <a:pt x="2168" y="1245"/>
                </a:lnTo>
                <a:lnTo>
                  <a:pt x="2170" y="1247"/>
                </a:lnTo>
                <a:lnTo>
                  <a:pt x="2170" y="1249"/>
                </a:lnTo>
                <a:lnTo>
                  <a:pt x="2171" y="1250"/>
                </a:lnTo>
                <a:lnTo>
                  <a:pt x="2171" y="1252"/>
                </a:lnTo>
                <a:lnTo>
                  <a:pt x="2172" y="1256"/>
                </a:lnTo>
                <a:lnTo>
                  <a:pt x="2173" y="1258"/>
                </a:lnTo>
                <a:lnTo>
                  <a:pt x="2174" y="1262"/>
                </a:lnTo>
                <a:lnTo>
                  <a:pt x="2176" y="1265"/>
                </a:lnTo>
                <a:lnTo>
                  <a:pt x="2177" y="1268"/>
                </a:lnTo>
                <a:lnTo>
                  <a:pt x="2178" y="1271"/>
                </a:lnTo>
                <a:lnTo>
                  <a:pt x="2179" y="1273"/>
                </a:lnTo>
                <a:lnTo>
                  <a:pt x="2181" y="1276"/>
                </a:lnTo>
                <a:lnTo>
                  <a:pt x="2182" y="1278"/>
                </a:lnTo>
                <a:lnTo>
                  <a:pt x="2184" y="1279"/>
                </a:lnTo>
                <a:lnTo>
                  <a:pt x="2184" y="1282"/>
                </a:lnTo>
                <a:lnTo>
                  <a:pt x="2187" y="1284"/>
                </a:lnTo>
                <a:lnTo>
                  <a:pt x="2187" y="1287"/>
                </a:lnTo>
                <a:lnTo>
                  <a:pt x="2188" y="1288"/>
                </a:lnTo>
                <a:lnTo>
                  <a:pt x="2189" y="1290"/>
                </a:lnTo>
                <a:lnTo>
                  <a:pt x="2191" y="1291"/>
                </a:lnTo>
                <a:lnTo>
                  <a:pt x="2193" y="1293"/>
                </a:lnTo>
                <a:lnTo>
                  <a:pt x="2195" y="1295"/>
                </a:lnTo>
                <a:lnTo>
                  <a:pt x="2199" y="1300"/>
                </a:lnTo>
                <a:lnTo>
                  <a:pt x="2203" y="1306"/>
                </a:lnTo>
                <a:lnTo>
                  <a:pt x="2208" y="1311"/>
                </a:lnTo>
                <a:lnTo>
                  <a:pt x="2212" y="1315"/>
                </a:lnTo>
                <a:lnTo>
                  <a:pt x="2214" y="1316"/>
                </a:lnTo>
                <a:lnTo>
                  <a:pt x="2217" y="1318"/>
                </a:lnTo>
                <a:lnTo>
                  <a:pt x="2218" y="1319"/>
                </a:lnTo>
                <a:lnTo>
                  <a:pt x="2220" y="1319"/>
                </a:lnTo>
                <a:lnTo>
                  <a:pt x="2222" y="1322"/>
                </a:lnTo>
                <a:lnTo>
                  <a:pt x="2224" y="1322"/>
                </a:lnTo>
                <a:lnTo>
                  <a:pt x="2226" y="1323"/>
                </a:lnTo>
                <a:lnTo>
                  <a:pt x="2228" y="1324"/>
                </a:lnTo>
                <a:lnTo>
                  <a:pt x="2230" y="1326"/>
                </a:lnTo>
                <a:lnTo>
                  <a:pt x="2232" y="1327"/>
                </a:lnTo>
                <a:lnTo>
                  <a:pt x="2235" y="1328"/>
                </a:lnTo>
                <a:lnTo>
                  <a:pt x="2240" y="1330"/>
                </a:lnTo>
                <a:lnTo>
                  <a:pt x="2241" y="1330"/>
                </a:lnTo>
                <a:lnTo>
                  <a:pt x="2246" y="1333"/>
                </a:lnTo>
                <a:lnTo>
                  <a:pt x="2253" y="1335"/>
                </a:lnTo>
                <a:lnTo>
                  <a:pt x="2254" y="1335"/>
                </a:lnTo>
                <a:lnTo>
                  <a:pt x="2257" y="1337"/>
                </a:lnTo>
                <a:lnTo>
                  <a:pt x="2259" y="1337"/>
                </a:lnTo>
                <a:lnTo>
                  <a:pt x="2261" y="1337"/>
                </a:lnTo>
                <a:lnTo>
                  <a:pt x="2265" y="1338"/>
                </a:lnTo>
                <a:lnTo>
                  <a:pt x="2269" y="1338"/>
                </a:lnTo>
                <a:lnTo>
                  <a:pt x="2278" y="1339"/>
                </a:lnTo>
                <a:lnTo>
                  <a:pt x="2282" y="1340"/>
                </a:lnTo>
                <a:lnTo>
                  <a:pt x="2288" y="1340"/>
                </a:lnTo>
                <a:lnTo>
                  <a:pt x="2293" y="1340"/>
                </a:lnTo>
                <a:lnTo>
                  <a:pt x="2297" y="1339"/>
                </a:lnTo>
                <a:lnTo>
                  <a:pt x="2309" y="1338"/>
                </a:lnTo>
                <a:lnTo>
                  <a:pt x="2315" y="1337"/>
                </a:lnTo>
                <a:lnTo>
                  <a:pt x="2318" y="1337"/>
                </a:lnTo>
                <a:lnTo>
                  <a:pt x="2320" y="1335"/>
                </a:lnTo>
                <a:lnTo>
                  <a:pt x="2322" y="1335"/>
                </a:lnTo>
                <a:lnTo>
                  <a:pt x="2323" y="1334"/>
                </a:lnTo>
                <a:lnTo>
                  <a:pt x="2327" y="1333"/>
                </a:lnTo>
                <a:lnTo>
                  <a:pt x="2332" y="1332"/>
                </a:lnTo>
                <a:lnTo>
                  <a:pt x="2334" y="1329"/>
                </a:lnTo>
                <a:lnTo>
                  <a:pt x="2339" y="1327"/>
                </a:lnTo>
                <a:lnTo>
                  <a:pt x="2341" y="1326"/>
                </a:lnTo>
                <a:lnTo>
                  <a:pt x="2342" y="1324"/>
                </a:lnTo>
                <a:lnTo>
                  <a:pt x="2345" y="1323"/>
                </a:lnTo>
                <a:lnTo>
                  <a:pt x="2347" y="1319"/>
                </a:lnTo>
                <a:lnTo>
                  <a:pt x="2350" y="1318"/>
                </a:lnTo>
                <a:lnTo>
                  <a:pt x="2351" y="1315"/>
                </a:lnTo>
                <a:lnTo>
                  <a:pt x="2352" y="1312"/>
                </a:lnTo>
                <a:lnTo>
                  <a:pt x="2352" y="1311"/>
                </a:lnTo>
                <a:lnTo>
                  <a:pt x="2355" y="1306"/>
                </a:lnTo>
                <a:lnTo>
                  <a:pt x="2356" y="1301"/>
                </a:lnTo>
                <a:lnTo>
                  <a:pt x="2363" y="1284"/>
                </a:lnTo>
                <a:lnTo>
                  <a:pt x="2369" y="1267"/>
                </a:lnTo>
                <a:lnTo>
                  <a:pt x="2370" y="1263"/>
                </a:lnTo>
                <a:lnTo>
                  <a:pt x="2371" y="1261"/>
                </a:lnTo>
                <a:lnTo>
                  <a:pt x="2371" y="1260"/>
                </a:lnTo>
                <a:lnTo>
                  <a:pt x="2373" y="1257"/>
                </a:lnTo>
                <a:lnTo>
                  <a:pt x="2374" y="1255"/>
                </a:lnTo>
                <a:lnTo>
                  <a:pt x="2375" y="1252"/>
                </a:lnTo>
                <a:lnTo>
                  <a:pt x="2376" y="1250"/>
                </a:lnTo>
                <a:lnTo>
                  <a:pt x="2382" y="1245"/>
                </a:lnTo>
                <a:lnTo>
                  <a:pt x="2386" y="1245"/>
                </a:lnTo>
                <a:lnTo>
                  <a:pt x="2387" y="1244"/>
                </a:lnTo>
                <a:lnTo>
                  <a:pt x="2388" y="1244"/>
                </a:lnTo>
                <a:lnTo>
                  <a:pt x="2391" y="1245"/>
                </a:lnTo>
                <a:lnTo>
                  <a:pt x="2394" y="1245"/>
                </a:lnTo>
                <a:lnTo>
                  <a:pt x="2398" y="1246"/>
                </a:lnTo>
                <a:lnTo>
                  <a:pt x="2399" y="1247"/>
                </a:lnTo>
                <a:lnTo>
                  <a:pt x="2403" y="1250"/>
                </a:lnTo>
                <a:lnTo>
                  <a:pt x="2404" y="1252"/>
                </a:lnTo>
                <a:lnTo>
                  <a:pt x="2405" y="1255"/>
                </a:lnTo>
                <a:lnTo>
                  <a:pt x="2407" y="1261"/>
                </a:lnTo>
                <a:lnTo>
                  <a:pt x="2407" y="1276"/>
                </a:lnTo>
                <a:lnTo>
                  <a:pt x="2407" y="1328"/>
                </a:lnTo>
                <a:lnTo>
                  <a:pt x="2403" y="1330"/>
                </a:lnTo>
                <a:lnTo>
                  <a:pt x="2400" y="1334"/>
                </a:lnTo>
                <a:lnTo>
                  <a:pt x="2398" y="1335"/>
                </a:lnTo>
                <a:lnTo>
                  <a:pt x="2396" y="1337"/>
                </a:lnTo>
                <a:lnTo>
                  <a:pt x="2393" y="1338"/>
                </a:lnTo>
                <a:lnTo>
                  <a:pt x="2391" y="1340"/>
                </a:lnTo>
                <a:lnTo>
                  <a:pt x="2390" y="1341"/>
                </a:lnTo>
                <a:lnTo>
                  <a:pt x="2388" y="1341"/>
                </a:lnTo>
                <a:lnTo>
                  <a:pt x="2386" y="1343"/>
                </a:lnTo>
                <a:lnTo>
                  <a:pt x="2384" y="1344"/>
                </a:lnTo>
                <a:lnTo>
                  <a:pt x="2382" y="1346"/>
                </a:lnTo>
                <a:lnTo>
                  <a:pt x="2379" y="1348"/>
                </a:lnTo>
                <a:lnTo>
                  <a:pt x="2376" y="1349"/>
                </a:lnTo>
                <a:lnTo>
                  <a:pt x="2375" y="1350"/>
                </a:lnTo>
                <a:lnTo>
                  <a:pt x="2373" y="1351"/>
                </a:lnTo>
                <a:lnTo>
                  <a:pt x="2368" y="1352"/>
                </a:lnTo>
                <a:lnTo>
                  <a:pt x="2365" y="1354"/>
                </a:lnTo>
                <a:lnTo>
                  <a:pt x="2362" y="1355"/>
                </a:lnTo>
                <a:lnTo>
                  <a:pt x="2361" y="1356"/>
                </a:lnTo>
                <a:lnTo>
                  <a:pt x="2356" y="1357"/>
                </a:lnTo>
                <a:lnTo>
                  <a:pt x="2351" y="1360"/>
                </a:lnTo>
                <a:lnTo>
                  <a:pt x="2350" y="1360"/>
                </a:lnTo>
                <a:lnTo>
                  <a:pt x="2347" y="1361"/>
                </a:lnTo>
                <a:lnTo>
                  <a:pt x="2346" y="1361"/>
                </a:lnTo>
                <a:lnTo>
                  <a:pt x="2345" y="1362"/>
                </a:lnTo>
                <a:lnTo>
                  <a:pt x="2342" y="1362"/>
                </a:lnTo>
                <a:lnTo>
                  <a:pt x="2338" y="1363"/>
                </a:lnTo>
                <a:lnTo>
                  <a:pt x="2336" y="1365"/>
                </a:lnTo>
                <a:lnTo>
                  <a:pt x="2334" y="1365"/>
                </a:lnTo>
                <a:lnTo>
                  <a:pt x="2329" y="1366"/>
                </a:lnTo>
                <a:lnTo>
                  <a:pt x="2306" y="1370"/>
                </a:lnTo>
                <a:lnTo>
                  <a:pt x="2299" y="1370"/>
                </a:lnTo>
                <a:lnTo>
                  <a:pt x="2294" y="1371"/>
                </a:lnTo>
                <a:lnTo>
                  <a:pt x="2287" y="1371"/>
                </a:lnTo>
                <a:lnTo>
                  <a:pt x="2281" y="1371"/>
                </a:lnTo>
                <a:lnTo>
                  <a:pt x="2276" y="1370"/>
                </a:lnTo>
                <a:lnTo>
                  <a:pt x="2263" y="1370"/>
                </a:lnTo>
                <a:lnTo>
                  <a:pt x="2259" y="1368"/>
                </a:lnTo>
                <a:lnTo>
                  <a:pt x="2254" y="1368"/>
                </a:lnTo>
                <a:lnTo>
                  <a:pt x="2252" y="1367"/>
                </a:lnTo>
                <a:lnTo>
                  <a:pt x="2248" y="1367"/>
                </a:lnTo>
                <a:lnTo>
                  <a:pt x="2246" y="1366"/>
                </a:lnTo>
                <a:lnTo>
                  <a:pt x="2243" y="1366"/>
                </a:lnTo>
                <a:lnTo>
                  <a:pt x="2236" y="1365"/>
                </a:lnTo>
                <a:lnTo>
                  <a:pt x="2230" y="1362"/>
                </a:lnTo>
                <a:lnTo>
                  <a:pt x="2229" y="1362"/>
                </a:lnTo>
                <a:lnTo>
                  <a:pt x="2226" y="1361"/>
                </a:lnTo>
                <a:lnTo>
                  <a:pt x="2223" y="1360"/>
                </a:lnTo>
                <a:lnTo>
                  <a:pt x="2218" y="1359"/>
                </a:lnTo>
                <a:lnTo>
                  <a:pt x="2216" y="1357"/>
                </a:lnTo>
                <a:lnTo>
                  <a:pt x="2213" y="1356"/>
                </a:lnTo>
                <a:lnTo>
                  <a:pt x="2210" y="1354"/>
                </a:lnTo>
                <a:lnTo>
                  <a:pt x="2207" y="1352"/>
                </a:lnTo>
                <a:lnTo>
                  <a:pt x="2205" y="1351"/>
                </a:lnTo>
                <a:lnTo>
                  <a:pt x="2202" y="1351"/>
                </a:lnTo>
                <a:lnTo>
                  <a:pt x="2200" y="1350"/>
                </a:lnTo>
                <a:lnTo>
                  <a:pt x="2197" y="1349"/>
                </a:lnTo>
                <a:lnTo>
                  <a:pt x="2196" y="1346"/>
                </a:lnTo>
                <a:lnTo>
                  <a:pt x="2194" y="1346"/>
                </a:lnTo>
                <a:lnTo>
                  <a:pt x="2190" y="1344"/>
                </a:lnTo>
                <a:lnTo>
                  <a:pt x="2189" y="1343"/>
                </a:lnTo>
                <a:lnTo>
                  <a:pt x="2187" y="1341"/>
                </a:lnTo>
                <a:lnTo>
                  <a:pt x="2185" y="1340"/>
                </a:lnTo>
                <a:lnTo>
                  <a:pt x="2184" y="1339"/>
                </a:lnTo>
                <a:lnTo>
                  <a:pt x="2183" y="1338"/>
                </a:lnTo>
                <a:lnTo>
                  <a:pt x="2181" y="1337"/>
                </a:lnTo>
                <a:lnTo>
                  <a:pt x="2178" y="1335"/>
                </a:lnTo>
                <a:lnTo>
                  <a:pt x="2177" y="1334"/>
                </a:lnTo>
                <a:lnTo>
                  <a:pt x="2174" y="1332"/>
                </a:lnTo>
                <a:lnTo>
                  <a:pt x="2172" y="1329"/>
                </a:lnTo>
                <a:lnTo>
                  <a:pt x="2168" y="1327"/>
                </a:lnTo>
                <a:lnTo>
                  <a:pt x="2166" y="1323"/>
                </a:lnTo>
                <a:lnTo>
                  <a:pt x="2164" y="1322"/>
                </a:lnTo>
                <a:lnTo>
                  <a:pt x="2161" y="1321"/>
                </a:lnTo>
                <a:close/>
                <a:moveTo>
                  <a:pt x="212" y="970"/>
                </a:moveTo>
                <a:lnTo>
                  <a:pt x="214" y="1019"/>
                </a:lnTo>
                <a:lnTo>
                  <a:pt x="214" y="1027"/>
                </a:lnTo>
                <a:lnTo>
                  <a:pt x="215" y="1029"/>
                </a:lnTo>
                <a:lnTo>
                  <a:pt x="215" y="1034"/>
                </a:lnTo>
                <a:lnTo>
                  <a:pt x="214" y="1041"/>
                </a:lnTo>
                <a:lnTo>
                  <a:pt x="214" y="1044"/>
                </a:lnTo>
                <a:lnTo>
                  <a:pt x="213" y="1045"/>
                </a:lnTo>
                <a:lnTo>
                  <a:pt x="210" y="1047"/>
                </a:lnTo>
                <a:lnTo>
                  <a:pt x="205" y="1050"/>
                </a:lnTo>
                <a:lnTo>
                  <a:pt x="202" y="1051"/>
                </a:lnTo>
                <a:lnTo>
                  <a:pt x="197" y="1051"/>
                </a:lnTo>
                <a:lnTo>
                  <a:pt x="195" y="1051"/>
                </a:lnTo>
                <a:lnTo>
                  <a:pt x="192" y="1050"/>
                </a:lnTo>
                <a:lnTo>
                  <a:pt x="191" y="1049"/>
                </a:lnTo>
                <a:lnTo>
                  <a:pt x="189" y="1047"/>
                </a:lnTo>
                <a:lnTo>
                  <a:pt x="186" y="1044"/>
                </a:lnTo>
                <a:lnTo>
                  <a:pt x="184" y="1034"/>
                </a:lnTo>
                <a:lnTo>
                  <a:pt x="183" y="1031"/>
                </a:lnTo>
                <a:lnTo>
                  <a:pt x="181" y="1028"/>
                </a:lnTo>
                <a:lnTo>
                  <a:pt x="179" y="1022"/>
                </a:lnTo>
                <a:lnTo>
                  <a:pt x="178" y="1019"/>
                </a:lnTo>
                <a:lnTo>
                  <a:pt x="178" y="1017"/>
                </a:lnTo>
                <a:lnTo>
                  <a:pt x="176" y="1016"/>
                </a:lnTo>
                <a:lnTo>
                  <a:pt x="176" y="1014"/>
                </a:lnTo>
                <a:lnTo>
                  <a:pt x="174" y="1007"/>
                </a:lnTo>
                <a:lnTo>
                  <a:pt x="173" y="1005"/>
                </a:lnTo>
                <a:lnTo>
                  <a:pt x="172" y="1002"/>
                </a:lnTo>
                <a:lnTo>
                  <a:pt x="170" y="1001"/>
                </a:lnTo>
                <a:lnTo>
                  <a:pt x="168" y="999"/>
                </a:lnTo>
                <a:lnTo>
                  <a:pt x="164" y="996"/>
                </a:lnTo>
                <a:lnTo>
                  <a:pt x="161" y="995"/>
                </a:lnTo>
                <a:lnTo>
                  <a:pt x="152" y="991"/>
                </a:lnTo>
                <a:lnTo>
                  <a:pt x="143" y="989"/>
                </a:lnTo>
                <a:lnTo>
                  <a:pt x="133" y="988"/>
                </a:lnTo>
                <a:lnTo>
                  <a:pt x="123" y="988"/>
                </a:lnTo>
                <a:lnTo>
                  <a:pt x="114" y="989"/>
                </a:lnTo>
                <a:lnTo>
                  <a:pt x="109" y="989"/>
                </a:lnTo>
                <a:lnTo>
                  <a:pt x="104" y="990"/>
                </a:lnTo>
                <a:lnTo>
                  <a:pt x="99" y="991"/>
                </a:lnTo>
                <a:lnTo>
                  <a:pt x="95" y="992"/>
                </a:lnTo>
                <a:lnTo>
                  <a:pt x="91" y="994"/>
                </a:lnTo>
                <a:lnTo>
                  <a:pt x="87" y="996"/>
                </a:lnTo>
                <a:lnTo>
                  <a:pt x="85" y="997"/>
                </a:lnTo>
                <a:lnTo>
                  <a:pt x="81" y="999"/>
                </a:lnTo>
                <a:lnTo>
                  <a:pt x="79" y="1000"/>
                </a:lnTo>
                <a:lnTo>
                  <a:pt x="77" y="1002"/>
                </a:lnTo>
                <a:lnTo>
                  <a:pt x="75" y="1003"/>
                </a:lnTo>
                <a:lnTo>
                  <a:pt x="74" y="1005"/>
                </a:lnTo>
                <a:lnTo>
                  <a:pt x="71" y="1006"/>
                </a:lnTo>
                <a:lnTo>
                  <a:pt x="69" y="1008"/>
                </a:lnTo>
                <a:lnTo>
                  <a:pt x="68" y="1011"/>
                </a:lnTo>
                <a:lnTo>
                  <a:pt x="65" y="1013"/>
                </a:lnTo>
                <a:lnTo>
                  <a:pt x="64" y="1014"/>
                </a:lnTo>
                <a:lnTo>
                  <a:pt x="63" y="1016"/>
                </a:lnTo>
                <a:lnTo>
                  <a:pt x="62" y="1018"/>
                </a:lnTo>
                <a:lnTo>
                  <a:pt x="60" y="1020"/>
                </a:lnTo>
                <a:lnTo>
                  <a:pt x="59" y="1024"/>
                </a:lnTo>
                <a:lnTo>
                  <a:pt x="58" y="1027"/>
                </a:lnTo>
                <a:lnTo>
                  <a:pt x="57" y="1028"/>
                </a:lnTo>
                <a:lnTo>
                  <a:pt x="57" y="1029"/>
                </a:lnTo>
                <a:lnTo>
                  <a:pt x="56" y="1031"/>
                </a:lnTo>
                <a:lnTo>
                  <a:pt x="56" y="1034"/>
                </a:lnTo>
                <a:lnTo>
                  <a:pt x="54" y="1036"/>
                </a:lnTo>
                <a:lnTo>
                  <a:pt x="54" y="1040"/>
                </a:lnTo>
                <a:lnTo>
                  <a:pt x="54" y="1046"/>
                </a:lnTo>
                <a:lnTo>
                  <a:pt x="53" y="1053"/>
                </a:lnTo>
                <a:lnTo>
                  <a:pt x="54" y="1058"/>
                </a:lnTo>
                <a:lnTo>
                  <a:pt x="54" y="1062"/>
                </a:lnTo>
                <a:lnTo>
                  <a:pt x="54" y="1064"/>
                </a:lnTo>
                <a:lnTo>
                  <a:pt x="56" y="1067"/>
                </a:lnTo>
                <a:lnTo>
                  <a:pt x="56" y="1069"/>
                </a:lnTo>
                <a:lnTo>
                  <a:pt x="57" y="1072"/>
                </a:lnTo>
                <a:lnTo>
                  <a:pt x="58" y="1074"/>
                </a:lnTo>
                <a:lnTo>
                  <a:pt x="59" y="1077"/>
                </a:lnTo>
                <a:lnTo>
                  <a:pt x="62" y="1081"/>
                </a:lnTo>
                <a:lnTo>
                  <a:pt x="63" y="1083"/>
                </a:lnTo>
                <a:lnTo>
                  <a:pt x="64" y="1085"/>
                </a:lnTo>
                <a:lnTo>
                  <a:pt x="66" y="1086"/>
                </a:lnTo>
                <a:lnTo>
                  <a:pt x="69" y="1089"/>
                </a:lnTo>
                <a:lnTo>
                  <a:pt x="74" y="1095"/>
                </a:lnTo>
                <a:lnTo>
                  <a:pt x="80" y="1101"/>
                </a:lnTo>
                <a:lnTo>
                  <a:pt x="82" y="1103"/>
                </a:lnTo>
                <a:lnTo>
                  <a:pt x="85" y="1106"/>
                </a:lnTo>
                <a:lnTo>
                  <a:pt x="87" y="1107"/>
                </a:lnTo>
                <a:lnTo>
                  <a:pt x="89" y="1110"/>
                </a:lnTo>
                <a:lnTo>
                  <a:pt x="92" y="1111"/>
                </a:lnTo>
                <a:lnTo>
                  <a:pt x="93" y="1112"/>
                </a:lnTo>
                <a:lnTo>
                  <a:pt x="95" y="1113"/>
                </a:lnTo>
                <a:lnTo>
                  <a:pt x="97" y="1114"/>
                </a:lnTo>
                <a:lnTo>
                  <a:pt x="98" y="1116"/>
                </a:lnTo>
                <a:lnTo>
                  <a:pt x="100" y="1117"/>
                </a:lnTo>
                <a:lnTo>
                  <a:pt x="103" y="1117"/>
                </a:lnTo>
                <a:lnTo>
                  <a:pt x="104" y="1118"/>
                </a:lnTo>
                <a:lnTo>
                  <a:pt x="106" y="1119"/>
                </a:lnTo>
                <a:lnTo>
                  <a:pt x="108" y="1121"/>
                </a:lnTo>
                <a:lnTo>
                  <a:pt x="110" y="1122"/>
                </a:lnTo>
                <a:lnTo>
                  <a:pt x="114" y="1124"/>
                </a:lnTo>
                <a:lnTo>
                  <a:pt x="118" y="1127"/>
                </a:lnTo>
                <a:lnTo>
                  <a:pt x="122" y="1129"/>
                </a:lnTo>
                <a:lnTo>
                  <a:pt x="124" y="1130"/>
                </a:lnTo>
                <a:lnTo>
                  <a:pt x="127" y="1132"/>
                </a:lnTo>
                <a:lnTo>
                  <a:pt x="128" y="1133"/>
                </a:lnTo>
                <a:lnTo>
                  <a:pt x="131" y="1133"/>
                </a:lnTo>
                <a:lnTo>
                  <a:pt x="133" y="1134"/>
                </a:lnTo>
                <a:lnTo>
                  <a:pt x="134" y="1135"/>
                </a:lnTo>
                <a:lnTo>
                  <a:pt x="137" y="1136"/>
                </a:lnTo>
                <a:lnTo>
                  <a:pt x="139" y="1138"/>
                </a:lnTo>
                <a:lnTo>
                  <a:pt x="141" y="1139"/>
                </a:lnTo>
                <a:lnTo>
                  <a:pt x="143" y="1141"/>
                </a:lnTo>
                <a:lnTo>
                  <a:pt x="145" y="1141"/>
                </a:lnTo>
                <a:lnTo>
                  <a:pt x="146" y="1144"/>
                </a:lnTo>
                <a:lnTo>
                  <a:pt x="150" y="1145"/>
                </a:lnTo>
                <a:lnTo>
                  <a:pt x="154" y="1146"/>
                </a:lnTo>
                <a:lnTo>
                  <a:pt x="156" y="1147"/>
                </a:lnTo>
                <a:lnTo>
                  <a:pt x="158" y="1150"/>
                </a:lnTo>
                <a:lnTo>
                  <a:pt x="162" y="1151"/>
                </a:lnTo>
                <a:lnTo>
                  <a:pt x="163" y="1152"/>
                </a:lnTo>
                <a:lnTo>
                  <a:pt x="167" y="1155"/>
                </a:lnTo>
                <a:lnTo>
                  <a:pt x="168" y="1156"/>
                </a:lnTo>
                <a:lnTo>
                  <a:pt x="170" y="1157"/>
                </a:lnTo>
                <a:lnTo>
                  <a:pt x="172" y="1158"/>
                </a:lnTo>
                <a:lnTo>
                  <a:pt x="173" y="1160"/>
                </a:lnTo>
                <a:lnTo>
                  <a:pt x="175" y="1161"/>
                </a:lnTo>
                <a:lnTo>
                  <a:pt x="176" y="1162"/>
                </a:lnTo>
                <a:lnTo>
                  <a:pt x="178" y="1163"/>
                </a:lnTo>
                <a:lnTo>
                  <a:pt x="180" y="1164"/>
                </a:lnTo>
                <a:lnTo>
                  <a:pt x="183" y="1167"/>
                </a:lnTo>
                <a:lnTo>
                  <a:pt x="185" y="1169"/>
                </a:lnTo>
                <a:lnTo>
                  <a:pt x="189" y="1172"/>
                </a:lnTo>
                <a:lnTo>
                  <a:pt x="193" y="1175"/>
                </a:lnTo>
                <a:lnTo>
                  <a:pt x="199" y="1182"/>
                </a:lnTo>
                <a:lnTo>
                  <a:pt x="203" y="1185"/>
                </a:lnTo>
                <a:lnTo>
                  <a:pt x="207" y="1189"/>
                </a:lnTo>
                <a:lnTo>
                  <a:pt x="209" y="1191"/>
                </a:lnTo>
                <a:lnTo>
                  <a:pt x="212" y="1194"/>
                </a:lnTo>
                <a:lnTo>
                  <a:pt x="213" y="1196"/>
                </a:lnTo>
                <a:lnTo>
                  <a:pt x="214" y="1199"/>
                </a:lnTo>
                <a:lnTo>
                  <a:pt x="214" y="1201"/>
                </a:lnTo>
                <a:lnTo>
                  <a:pt x="216" y="1204"/>
                </a:lnTo>
                <a:lnTo>
                  <a:pt x="218" y="1205"/>
                </a:lnTo>
                <a:lnTo>
                  <a:pt x="219" y="1207"/>
                </a:lnTo>
                <a:lnTo>
                  <a:pt x="220" y="1210"/>
                </a:lnTo>
                <a:lnTo>
                  <a:pt x="221" y="1213"/>
                </a:lnTo>
                <a:lnTo>
                  <a:pt x="227" y="1230"/>
                </a:lnTo>
                <a:lnTo>
                  <a:pt x="227" y="1233"/>
                </a:lnTo>
                <a:lnTo>
                  <a:pt x="228" y="1236"/>
                </a:lnTo>
                <a:lnTo>
                  <a:pt x="228" y="1240"/>
                </a:lnTo>
                <a:lnTo>
                  <a:pt x="228" y="1247"/>
                </a:lnTo>
                <a:lnTo>
                  <a:pt x="230" y="1250"/>
                </a:lnTo>
                <a:lnTo>
                  <a:pt x="230" y="1255"/>
                </a:lnTo>
                <a:lnTo>
                  <a:pt x="230" y="1258"/>
                </a:lnTo>
                <a:lnTo>
                  <a:pt x="228" y="1261"/>
                </a:lnTo>
                <a:lnTo>
                  <a:pt x="228" y="1266"/>
                </a:lnTo>
                <a:lnTo>
                  <a:pt x="228" y="1277"/>
                </a:lnTo>
                <a:lnTo>
                  <a:pt x="227" y="1279"/>
                </a:lnTo>
                <a:lnTo>
                  <a:pt x="227" y="1283"/>
                </a:lnTo>
                <a:lnTo>
                  <a:pt x="226" y="1285"/>
                </a:lnTo>
                <a:lnTo>
                  <a:pt x="226" y="1288"/>
                </a:lnTo>
                <a:lnTo>
                  <a:pt x="225" y="1290"/>
                </a:lnTo>
                <a:lnTo>
                  <a:pt x="225" y="1291"/>
                </a:lnTo>
                <a:lnTo>
                  <a:pt x="224" y="1293"/>
                </a:lnTo>
                <a:lnTo>
                  <a:pt x="224" y="1295"/>
                </a:lnTo>
                <a:lnTo>
                  <a:pt x="222" y="1299"/>
                </a:lnTo>
                <a:lnTo>
                  <a:pt x="221" y="1301"/>
                </a:lnTo>
                <a:lnTo>
                  <a:pt x="220" y="1304"/>
                </a:lnTo>
                <a:lnTo>
                  <a:pt x="219" y="1306"/>
                </a:lnTo>
                <a:lnTo>
                  <a:pt x="218" y="1308"/>
                </a:lnTo>
                <a:lnTo>
                  <a:pt x="216" y="1311"/>
                </a:lnTo>
                <a:lnTo>
                  <a:pt x="214" y="1316"/>
                </a:lnTo>
                <a:lnTo>
                  <a:pt x="213" y="1317"/>
                </a:lnTo>
                <a:lnTo>
                  <a:pt x="212" y="1319"/>
                </a:lnTo>
                <a:lnTo>
                  <a:pt x="210" y="1321"/>
                </a:lnTo>
                <a:lnTo>
                  <a:pt x="209" y="1322"/>
                </a:lnTo>
                <a:lnTo>
                  <a:pt x="208" y="1323"/>
                </a:lnTo>
                <a:lnTo>
                  <a:pt x="205" y="1326"/>
                </a:lnTo>
                <a:lnTo>
                  <a:pt x="202" y="1330"/>
                </a:lnTo>
                <a:lnTo>
                  <a:pt x="197" y="1337"/>
                </a:lnTo>
                <a:lnTo>
                  <a:pt x="196" y="1338"/>
                </a:lnTo>
                <a:lnTo>
                  <a:pt x="191" y="1341"/>
                </a:lnTo>
                <a:lnTo>
                  <a:pt x="190" y="1343"/>
                </a:lnTo>
                <a:lnTo>
                  <a:pt x="187" y="1344"/>
                </a:lnTo>
                <a:lnTo>
                  <a:pt x="186" y="1345"/>
                </a:lnTo>
                <a:lnTo>
                  <a:pt x="185" y="1346"/>
                </a:lnTo>
                <a:lnTo>
                  <a:pt x="184" y="1348"/>
                </a:lnTo>
                <a:lnTo>
                  <a:pt x="180" y="1349"/>
                </a:lnTo>
                <a:lnTo>
                  <a:pt x="179" y="1350"/>
                </a:lnTo>
                <a:lnTo>
                  <a:pt x="176" y="1351"/>
                </a:lnTo>
                <a:lnTo>
                  <a:pt x="174" y="1352"/>
                </a:lnTo>
                <a:lnTo>
                  <a:pt x="173" y="1354"/>
                </a:lnTo>
                <a:lnTo>
                  <a:pt x="169" y="1355"/>
                </a:lnTo>
                <a:lnTo>
                  <a:pt x="168" y="1356"/>
                </a:lnTo>
                <a:lnTo>
                  <a:pt x="164" y="1357"/>
                </a:lnTo>
                <a:lnTo>
                  <a:pt x="145" y="1365"/>
                </a:lnTo>
                <a:lnTo>
                  <a:pt x="121" y="1370"/>
                </a:lnTo>
                <a:lnTo>
                  <a:pt x="108" y="1370"/>
                </a:lnTo>
                <a:lnTo>
                  <a:pt x="102" y="1371"/>
                </a:lnTo>
                <a:lnTo>
                  <a:pt x="94" y="1371"/>
                </a:lnTo>
                <a:lnTo>
                  <a:pt x="86" y="1371"/>
                </a:lnTo>
                <a:lnTo>
                  <a:pt x="81" y="1370"/>
                </a:lnTo>
                <a:lnTo>
                  <a:pt x="74" y="1370"/>
                </a:lnTo>
                <a:lnTo>
                  <a:pt x="68" y="1370"/>
                </a:lnTo>
                <a:lnTo>
                  <a:pt x="53" y="1367"/>
                </a:lnTo>
                <a:lnTo>
                  <a:pt x="50" y="1366"/>
                </a:lnTo>
                <a:lnTo>
                  <a:pt x="47" y="1366"/>
                </a:lnTo>
                <a:lnTo>
                  <a:pt x="45" y="1366"/>
                </a:lnTo>
                <a:lnTo>
                  <a:pt x="42" y="1365"/>
                </a:lnTo>
                <a:lnTo>
                  <a:pt x="40" y="1365"/>
                </a:lnTo>
                <a:lnTo>
                  <a:pt x="39" y="1363"/>
                </a:lnTo>
                <a:lnTo>
                  <a:pt x="36" y="1363"/>
                </a:lnTo>
                <a:lnTo>
                  <a:pt x="34" y="1362"/>
                </a:lnTo>
                <a:lnTo>
                  <a:pt x="12" y="1354"/>
                </a:lnTo>
                <a:lnTo>
                  <a:pt x="11" y="1337"/>
                </a:lnTo>
                <a:lnTo>
                  <a:pt x="10" y="1334"/>
                </a:lnTo>
                <a:lnTo>
                  <a:pt x="7" y="1323"/>
                </a:lnTo>
                <a:lnTo>
                  <a:pt x="7" y="1316"/>
                </a:lnTo>
                <a:lnTo>
                  <a:pt x="5" y="1310"/>
                </a:lnTo>
                <a:lnTo>
                  <a:pt x="4" y="1302"/>
                </a:lnTo>
                <a:lnTo>
                  <a:pt x="4" y="1295"/>
                </a:lnTo>
                <a:lnTo>
                  <a:pt x="1" y="1288"/>
                </a:lnTo>
                <a:lnTo>
                  <a:pt x="1" y="1280"/>
                </a:lnTo>
                <a:lnTo>
                  <a:pt x="0" y="1276"/>
                </a:lnTo>
                <a:lnTo>
                  <a:pt x="0" y="1273"/>
                </a:lnTo>
                <a:lnTo>
                  <a:pt x="1" y="1271"/>
                </a:lnTo>
                <a:lnTo>
                  <a:pt x="1" y="1268"/>
                </a:lnTo>
                <a:lnTo>
                  <a:pt x="2" y="1267"/>
                </a:lnTo>
                <a:lnTo>
                  <a:pt x="6" y="1263"/>
                </a:lnTo>
                <a:lnTo>
                  <a:pt x="7" y="1262"/>
                </a:lnTo>
                <a:lnTo>
                  <a:pt x="10" y="1261"/>
                </a:lnTo>
                <a:lnTo>
                  <a:pt x="12" y="1260"/>
                </a:lnTo>
                <a:lnTo>
                  <a:pt x="16" y="1260"/>
                </a:lnTo>
                <a:lnTo>
                  <a:pt x="19" y="1260"/>
                </a:lnTo>
                <a:lnTo>
                  <a:pt x="24" y="1262"/>
                </a:lnTo>
                <a:lnTo>
                  <a:pt x="27" y="1265"/>
                </a:lnTo>
                <a:lnTo>
                  <a:pt x="28" y="1266"/>
                </a:lnTo>
                <a:lnTo>
                  <a:pt x="29" y="1268"/>
                </a:lnTo>
                <a:lnTo>
                  <a:pt x="30" y="1271"/>
                </a:lnTo>
                <a:lnTo>
                  <a:pt x="31" y="1273"/>
                </a:lnTo>
                <a:lnTo>
                  <a:pt x="33" y="1276"/>
                </a:lnTo>
                <a:lnTo>
                  <a:pt x="34" y="1278"/>
                </a:lnTo>
                <a:lnTo>
                  <a:pt x="35" y="1280"/>
                </a:lnTo>
                <a:lnTo>
                  <a:pt x="36" y="1284"/>
                </a:lnTo>
                <a:lnTo>
                  <a:pt x="37" y="1287"/>
                </a:lnTo>
                <a:lnTo>
                  <a:pt x="39" y="1288"/>
                </a:lnTo>
                <a:lnTo>
                  <a:pt x="40" y="1290"/>
                </a:lnTo>
                <a:lnTo>
                  <a:pt x="40" y="1293"/>
                </a:lnTo>
                <a:lnTo>
                  <a:pt x="41" y="1294"/>
                </a:lnTo>
                <a:lnTo>
                  <a:pt x="41" y="1296"/>
                </a:lnTo>
                <a:lnTo>
                  <a:pt x="44" y="1300"/>
                </a:lnTo>
                <a:lnTo>
                  <a:pt x="44" y="1302"/>
                </a:lnTo>
                <a:lnTo>
                  <a:pt x="46" y="1306"/>
                </a:lnTo>
                <a:lnTo>
                  <a:pt x="47" y="1307"/>
                </a:lnTo>
                <a:lnTo>
                  <a:pt x="48" y="1310"/>
                </a:lnTo>
                <a:lnTo>
                  <a:pt x="50" y="1312"/>
                </a:lnTo>
                <a:lnTo>
                  <a:pt x="51" y="1316"/>
                </a:lnTo>
                <a:lnTo>
                  <a:pt x="52" y="1317"/>
                </a:lnTo>
                <a:lnTo>
                  <a:pt x="53" y="1319"/>
                </a:lnTo>
                <a:lnTo>
                  <a:pt x="54" y="1321"/>
                </a:lnTo>
                <a:lnTo>
                  <a:pt x="56" y="1322"/>
                </a:lnTo>
                <a:lnTo>
                  <a:pt x="59" y="1326"/>
                </a:lnTo>
                <a:lnTo>
                  <a:pt x="62" y="1328"/>
                </a:lnTo>
                <a:lnTo>
                  <a:pt x="64" y="1329"/>
                </a:lnTo>
                <a:lnTo>
                  <a:pt x="65" y="1330"/>
                </a:lnTo>
                <a:lnTo>
                  <a:pt x="68" y="1330"/>
                </a:lnTo>
                <a:lnTo>
                  <a:pt x="70" y="1332"/>
                </a:lnTo>
                <a:lnTo>
                  <a:pt x="71" y="1333"/>
                </a:lnTo>
                <a:lnTo>
                  <a:pt x="79" y="1335"/>
                </a:lnTo>
                <a:lnTo>
                  <a:pt x="83" y="1337"/>
                </a:lnTo>
                <a:lnTo>
                  <a:pt x="89" y="1337"/>
                </a:lnTo>
                <a:lnTo>
                  <a:pt x="102" y="1337"/>
                </a:lnTo>
                <a:lnTo>
                  <a:pt x="110" y="1337"/>
                </a:lnTo>
                <a:lnTo>
                  <a:pt x="114" y="1337"/>
                </a:lnTo>
                <a:lnTo>
                  <a:pt x="117" y="1337"/>
                </a:lnTo>
                <a:lnTo>
                  <a:pt x="122" y="1337"/>
                </a:lnTo>
                <a:lnTo>
                  <a:pt x="128" y="1335"/>
                </a:lnTo>
                <a:lnTo>
                  <a:pt x="131" y="1334"/>
                </a:lnTo>
                <a:lnTo>
                  <a:pt x="133" y="1334"/>
                </a:lnTo>
                <a:lnTo>
                  <a:pt x="135" y="1333"/>
                </a:lnTo>
                <a:lnTo>
                  <a:pt x="137" y="1333"/>
                </a:lnTo>
                <a:lnTo>
                  <a:pt x="139" y="1332"/>
                </a:lnTo>
                <a:lnTo>
                  <a:pt x="141" y="1330"/>
                </a:lnTo>
                <a:lnTo>
                  <a:pt x="145" y="1329"/>
                </a:lnTo>
                <a:lnTo>
                  <a:pt x="149" y="1328"/>
                </a:lnTo>
                <a:lnTo>
                  <a:pt x="151" y="1327"/>
                </a:lnTo>
                <a:lnTo>
                  <a:pt x="154" y="1326"/>
                </a:lnTo>
                <a:lnTo>
                  <a:pt x="155" y="1324"/>
                </a:lnTo>
                <a:lnTo>
                  <a:pt x="156" y="1322"/>
                </a:lnTo>
                <a:lnTo>
                  <a:pt x="158" y="1321"/>
                </a:lnTo>
                <a:lnTo>
                  <a:pt x="162" y="1318"/>
                </a:lnTo>
                <a:lnTo>
                  <a:pt x="169" y="1312"/>
                </a:lnTo>
                <a:lnTo>
                  <a:pt x="173" y="1307"/>
                </a:lnTo>
                <a:lnTo>
                  <a:pt x="175" y="1304"/>
                </a:lnTo>
                <a:lnTo>
                  <a:pt x="180" y="1294"/>
                </a:lnTo>
                <a:lnTo>
                  <a:pt x="184" y="1284"/>
                </a:lnTo>
                <a:lnTo>
                  <a:pt x="184" y="1280"/>
                </a:lnTo>
                <a:lnTo>
                  <a:pt x="185" y="1278"/>
                </a:lnTo>
                <a:lnTo>
                  <a:pt x="185" y="1274"/>
                </a:lnTo>
                <a:lnTo>
                  <a:pt x="186" y="1268"/>
                </a:lnTo>
                <a:lnTo>
                  <a:pt x="186" y="1262"/>
                </a:lnTo>
                <a:lnTo>
                  <a:pt x="185" y="1256"/>
                </a:lnTo>
                <a:lnTo>
                  <a:pt x="185" y="1251"/>
                </a:lnTo>
                <a:lnTo>
                  <a:pt x="185" y="1249"/>
                </a:lnTo>
                <a:lnTo>
                  <a:pt x="181" y="1238"/>
                </a:lnTo>
                <a:lnTo>
                  <a:pt x="180" y="1235"/>
                </a:lnTo>
                <a:lnTo>
                  <a:pt x="179" y="1234"/>
                </a:lnTo>
                <a:lnTo>
                  <a:pt x="178" y="1232"/>
                </a:lnTo>
                <a:lnTo>
                  <a:pt x="176" y="1229"/>
                </a:lnTo>
                <a:lnTo>
                  <a:pt x="175" y="1228"/>
                </a:lnTo>
                <a:lnTo>
                  <a:pt x="174" y="1225"/>
                </a:lnTo>
                <a:lnTo>
                  <a:pt x="172" y="1224"/>
                </a:lnTo>
                <a:lnTo>
                  <a:pt x="170" y="1222"/>
                </a:lnTo>
                <a:lnTo>
                  <a:pt x="166" y="1217"/>
                </a:lnTo>
                <a:lnTo>
                  <a:pt x="161" y="1212"/>
                </a:lnTo>
                <a:lnTo>
                  <a:pt x="157" y="1208"/>
                </a:lnTo>
                <a:lnTo>
                  <a:pt x="155" y="1206"/>
                </a:lnTo>
                <a:lnTo>
                  <a:pt x="152" y="1205"/>
                </a:lnTo>
                <a:lnTo>
                  <a:pt x="151" y="1204"/>
                </a:lnTo>
                <a:lnTo>
                  <a:pt x="149" y="1202"/>
                </a:lnTo>
                <a:lnTo>
                  <a:pt x="146" y="1201"/>
                </a:lnTo>
                <a:lnTo>
                  <a:pt x="145" y="1200"/>
                </a:lnTo>
                <a:lnTo>
                  <a:pt x="143" y="1199"/>
                </a:lnTo>
                <a:lnTo>
                  <a:pt x="141" y="1197"/>
                </a:lnTo>
                <a:lnTo>
                  <a:pt x="139" y="1196"/>
                </a:lnTo>
                <a:lnTo>
                  <a:pt x="138" y="1195"/>
                </a:lnTo>
                <a:lnTo>
                  <a:pt x="134" y="1194"/>
                </a:lnTo>
                <a:lnTo>
                  <a:pt x="132" y="1191"/>
                </a:lnTo>
                <a:lnTo>
                  <a:pt x="127" y="1190"/>
                </a:lnTo>
                <a:lnTo>
                  <a:pt x="123" y="1188"/>
                </a:lnTo>
                <a:lnTo>
                  <a:pt x="122" y="1186"/>
                </a:lnTo>
                <a:lnTo>
                  <a:pt x="120" y="1185"/>
                </a:lnTo>
                <a:lnTo>
                  <a:pt x="117" y="1183"/>
                </a:lnTo>
                <a:lnTo>
                  <a:pt x="115" y="1183"/>
                </a:lnTo>
                <a:lnTo>
                  <a:pt x="112" y="1182"/>
                </a:lnTo>
                <a:lnTo>
                  <a:pt x="111" y="1180"/>
                </a:lnTo>
                <a:lnTo>
                  <a:pt x="109" y="1179"/>
                </a:lnTo>
                <a:lnTo>
                  <a:pt x="106" y="1178"/>
                </a:lnTo>
                <a:lnTo>
                  <a:pt x="104" y="1177"/>
                </a:lnTo>
                <a:lnTo>
                  <a:pt x="103" y="1175"/>
                </a:lnTo>
                <a:lnTo>
                  <a:pt x="100" y="1174"/>
                </a:lnTo>
                <a:lnTo>
                  <a:pt x="97" y="1173"/>
                </a:lnTo>
                <a:lnTo>
                  <a:pt x="95" y="1172"/>
                </a:lnTo>
                <a:lnTo>
                  <a:pt x="93" y="1171"/>
                </a:lnTo>
                <a:lnTo>
                  <a:pt x="91" y="1168"/>
                </a:lnTo>
                <a:lnTo>
                  <a:pt x="88" y="1168"/>
                </a:lnTo>
                <a:lnTo>
                  <a:pt x="86" y="1167"/>
                </a:lnTo>
                <a:lnTo>
                  <a:pt x="82" y="1164"/>
                </a:lnTo>
                <a:lnTo>
                  <a:pt x="80" y="1162"/>
                </a:lnTo>
                <a:lnTo>
                  <a:pt x="76" y="1161"/>
                </a:lnTo>
                <a:lnTo>
                  <a:pt x="74" y="1160"/>
                </a:lnTo>
                <a:lnTo>
                  <a:pt x="71" y="1158"/>
                </a:lnTo>
                <a:lnTo>
                  <a:pt x="69" y="1156"/>
                </a:lnTo>
                <a:lnTo>
                  <a:pt x="68" y="1155"/>
                </a:lnTo>
                <a:lnTo>
                  <a:pt x="65" y="1153"/>
                </a:lnTo>
                <a:lnTo>
                  <a:pt x="64" y="1152"/>
                </a:lnTo>
                <a:lnTo>
                  <a:pt x="62" y="1151"/>
                </a:lnTo>
                <a:lnTo>
                  <a:pt x="60" y="1150"/>
                </a:lnTo>
                <a:lnTo>
                  <a:pt x="59" y="1149"/>
                </a:lnTo>
                <a:lnTo>
                  <a:pt x="57" y="1147"/>
                </a:lnTo>
                <a:lnTo>
                  <a:pt x="54" y="1146"/>
                </a:lnTo>
                <a:lnTo>
                  <a:pt x="53" y="1144"/>
                </a:lnTo>
                <a:lnTo>
                  <a:pt x="50" y="1141"/>
                </a:lnTo>
                <a:lnTo>
                  <a:pt x="46" y="1139"/>
                </a:lnTo>
                <a:lnTo>
                  <a:pt x="40" y="1132"/>
                </a:lnTo>
                <a:lnTo>
                  <a:pt x="31" y="1124"/>
                </a:lnTo>
                <a:lnTo>
                  <a:pt x="29" y="1122"/>
                </a:lnTo>
                <a:lnTo>
                  <a:pt x="27" y="1119"/>
                </a:lnTo>
                <a:lnTo>
                  <a:pt x="25" y="1117"/>
                </a:lnTo>
                <a:lnTo>
                  <a:pt x="24" y="1116"/>
                </a:lnTo>
                <a:lnTo>
                  <a:pt x="24" y="1113"/>
                </a:lnTo>
                <a:lnTo>
                  <a:pt x="22" y="1112"/>
                </a:lnTo>
                <a:lnTo>
                  <a:pt x="22" y="1110"/>
                </a:lnTo>
                <a:lnTo>
                  <a:pt x="19" y="1106"/>
                </a:lnTo>
                <a:lnTo>
                  <a:pt x="17" y="1102"/>
                </a:lnTo>
                <a:lnTo>
                  <a:pt x="17" y="1100"/>
                </a:lnTo>
                <a:lnTo>
                  <a:pt x="16" y="1097"/>
                </a:lnTo>
                <a:lnTo>
                  <a:pt x="15" y="1094"/>
                </a:lnTo>
                <a:lnTo>
                  <a:pt x="13" y="1092"/>
                </a:lnTo>
                <a:lnTo>
                  <a:pt x="13" y="1090"/>
                </a:lnTo>
                <a:lnTo>
                  <a:pt x="11" y="1081"/>
                </a:lnTo>
                <a:lnTo>
                  <a:pt x="10" y="1073"/>
                </a:lnTo>
                <a:lnTo>
                  <a:pt x="10" y="1061"/>
                </a:lnTo>
                <a:lnTo>
                  <a:pt x="10" y="1052"/>
                </a:lnTo>
                <a:lnTo>
                  <a:pt x="10" y="1044"/>
                </a:lnTo>
                <a:lnTo>
                  <a:pt x="11" y="1036"/>
                </a:lnTo>
                <a:lnTo>
                  <a:pt x="13" y="1030"/>
                </a:lnTo>
                <a:lnTo>
                  <a:pt x="13" y="1028"/>
                </a:lnTo>
                <a:lnTo>
                  <a:pt x="13" y="1027"/>
                </a:lnTo>
                <a:lnTo>
                  <a:pt x="15" y="1024"/>
                </a:lnTo>
                <a:lnTo>
                  <a:pt x="15" y="1023"/>
                </a:lnTo>
                <a:lnTo>
                  <a:pt x="16" y="1020"/>
                </a:lnTo>
                <a:lnTo>
                  <a:pt x="16" y="1019"/>
                </a:lnTo>
                <a:lnTo>
                  <a:pt x="18" y="1014"/>
                </a:lnTo>
                <a:lnTo>
                  <a:pt x="19" y="1012"/>
                </a:lnTo>
                <a:lnTo>
                  <a:pt x="22" y="1008"/>
                </a:lnTo>
                <a:lnTo>
                  <a:pt x="23" y="1005"/>
                </a:lnTo>
                <a:lnTo>
                  <a:pt x="25" y="1002"/>
                </a:lnTo>
                <a:lnTo>
                  <a:pt x="25" y="1000"/>
                </a:lnTo>
                <a:lnTo>
                  <a:pt x="28" y="1000"/>
                </a:lnTo>
                <a:lnTo>
                  <a:pt x="29" y="997"/>
                </a:lnTo>
                <a:lnTo>
                  <a:pt x="33" y="992"/>
                </a:lnTo>
                <a:lnTo>
                  <a:pt x="37" y="988"/>
                </a:lnTo>
                <a:lnTo>
                  <a:pt x="40" y="985"/>
                </a:lnTo>
                <a:lnTo>
                  <a:pt x="44" y="981"/>
                </a:lnTo>
                <a:lnTo>
                  <a:pt x="46" y="980"/>
                </a:lnTo>
                <a:lnTo>
                  <a:pt x="48" y="978"/>
                </a:lnTo>
                <a:lnTo>
                  <a:pt x="50" y="977"/>
                </a:lnTo>
                <a:lnTo>
                  <a:pt x="52" y="977"/>
                </a:lnTo>
                <a:lnTo>
                  <a:pt x="53" y="974"/>
                </a:lnTo>
                <a:lnTo>
                  <a:pt x="56" y="974"/>
                </a:lnTo>
                <a:lnTo>
                  <a:pt x="57" y="973"/>
                </a:lnTo>
                <a:lnTo>
                  <a:pt x="59" y="972"/>
                </a:lnTo>
                <a:lnTo>
                  <a:pt x="62" y="970"/>
                </a:lnTo>
                <a:lnTo>
                  <a:pt x="64" y="969"/>
                </a:lnTo>
                <a:lnTo>
                  <a:pt x="68" y="968"/>
                </a:lnTo>
                <a:lnTo>
                  <a:pt x="69" y="967"/>
                </a:lnTo>
                <a:lnTo>
                  <a:pt x="74" y="966"/>
                </a:lnTo>
                <a:lnTo>
                  <a:pt x="81" y="963"/>
                </a:lnTo>
                <a:lnTo>
                  <a:pt x="83" y="962"/>
                </a:lnTo>
                <a:lnTo>
                  <a:pt x="85" y="962"/>
                </a:lnTo>
                <a:lnTo>
                  <a:pt x="87" y="961"/>
                </a:lnTo>
                <a:lnTo>
                  <a:pt x="89" y="961"/>
                </a:lnTo>
                <a:lnTo>
                  <a:pt x="92" y="959"/>
                </a:lnTo>
                <a:lnTo>
                  <a:pt x="94" y="959"/>
                </a:lnTo>
                <a:lnTo>
                  <a:pt x="97" y="958"/>
                </a:lnTo>
                <a:lnTo>
                  <a:pt x="99" y="958"/>
                </a:lnTo>
                <a:lnTo>
                  <a:pt x="103" y="957"/>
                </a:lnTo>
                <a:lnTo>
                  <a:pt x="108" y="957"/>
                </a:lnTo>
                <a:lnTo>
                  <a:pt x="112" y="956"/>
                </a:lnTo>
                <a:lnTo>
                  <a:pt x="118" y="956"/>
                </a:lnTo>
                <a:lnTo>
                  <a:pt x="128" y="956"/>
                </a:lnTo>
                <a:lnTo>
                  <a:pt x="134" y="955"/>
                </a:lnTo>
                <a:lnTo>
                  <a:pt x="138" y="955"/>
                </a:lnTo>
                <a:lnTo>
                  <a:pt x="141" y="955"/>
                </a:lnTo>
                <a:lnTo>
                  <a:pt x="151" y="956"/>
                </a:lnTo>
                <a:lnTo>
                  <a:pt x="173" y="958"/>
                </a:lnTo>
                <a:lnTo>
                  <a:pt x="195" y="964"/>
                </a:lnTo>
                <a:lnTo>
                  <a:pt x="212" y="970"/>
                </a:lnTo>
                <a:close/>
                <a:moveTo>
                  <a:pt x="1496" y="671"/>
                </a:moveTo>
                <a:lnTo>
                  <a:pt x="1496" y="474"/>
                </a:lnTo>
                <a:lnTo>
                  <a:pt x="1490" y="474"/>
                </a:lnTo>
                <a:lnTo>
                  <a:pt x="1485" y="475"/>
                </a:lnTo>
                <a:lnTo>
                  <a:pt x="1482" y="475"/>
                </a:lnTo>
                <a:lnTo>
                  <a:pt x="1478" y="476"/>
                </a:lnTo>
                <a:lnTo>
                  <a:pt x="1476" y="476"/>
                </a:lnTo>
                <a:lnTo>
                  <a:pt x="1473" y="477"/>
                </a:lnTo>
                <a:lnTo>
                  <a:pt x="1472" y="477"/>
                </a:lnTo>
                <a:lnTo>
                  <a:pt x="1467" y="479"/>
                </a:lnTo>
                <a:lnTo>
                  <a:pt x="1465" y="480"/>
                </a:lnTo>
                <a:lnTo>
                  <a:pt x="1459" y="483"/>
                </a:lnTo>
                <a:lnTo>
                  <a:pt x="1455" y="485"/>
                </a:lnTo>
                <a:lnTo>
                  <a:pt x="1454" y="486"/>
                </a:lnTo>
                <a:lnTo>
                  <a:pt x="1452" y="487"/>
                </a:lnTo>
                <a:lnTo>
                  <a:pt x="1450" y="488"/>
                </a:lnTo>
                <a:lnTo>
                  <a:pt x="1446" y="493"/>
                </a:lnTo>
                <a:lnTo>
                  <a:pt x="1442" y="497"/>
                </a:lnTo>
                <a:lnTo>
                  <a:pt x="1441" y="499"/>
                </a:lnTo>
                <a:lnTo>
                  <a:pt x="1440" y="501"/>
                </a:lnTo>
                <a:lnTo>
                  <a:pt x="1438" y="502"/>
                </a:lnTo>
                <a:lnTo>
                  <a:pt x="1437" y="504"/>
                </a:lnTo>
                <a:lnTo>
                  <a:pt x="1436" y="507"/>
                </a:lnTo>
                <a:lnTo>
                  <a:pt x="1435" y="510"/>
                </a:lnTo>
                <a:lnTo>
                  <a:pt x="1434" y="513"/>
                </a:lnTo>
                <a:lnTo>
                  <a:pt x="1434" y="514"/>
                </a:lnTo>
                <a:lnTo>
                  <a:pt x="1432" y="516"/>
                </a:lnTo>
                <a:lnTo>
                  <a:pt x="1432" y="518"/>
                </a:lnTo>
                <a:lnTo>
                  <a:pt x="1431" y="523"/>
                </a:lnTo>
                <a:lnTo>
                  <a:pt x="1430" y="529"/>
                </a:lnTo>
                <a:lnTo>
                  <a:pt x="1430" y="534"/>
                </a:lnTo>
                <a:lnTo>
                  <a:pt x="1429" y="538"/>
                </a:lnTo>
                <a:lnTo>
                  <a:pt x="1429" y="546"/>
                </a:lnTo>
                <a:lnTo>
                  <a:pt x="1427" y="554"/>
                </a:lnTo>
                <a:lnTo>
                  <a:pt x="1427" y="557"/>
                </a:lnTo>
                <a:lnTo>
                  <a:pt x="1427" y="562"/>
                </a:lnTo>
                <a:lnTo>
                  <a:pt x="1427" y="569"/>
                </a:lnTo>
                <a:lnTo>
                  <a:pt x="1427" y="598"/>
                </a:lnTo>
                <a:lnTo>
                  <a:pt x="1426" y="615"/>
                </a:lnTo>
                <a:lnTo>
                  <a:pt x="1426" y="634"/>
                </a:lnTo>
                <a:lnTo>
                  <a:pt x="1427" y="642"/>
                </a:lnTo>
                <a:lnTo>
                  <a:pt x="1427" y="651"/>
                </a:lnTo>
                <a:lnTo>
                  <a:pt x="1429" y="658"/>
                </a:lnTo>
                <a:lnTo>
                  <a:pt x="1431" y="664"/>
                </a:lnTo>
                <a:lnTo>
                  <a:pt x="1432" y="668"/>
                </a:lnTo>
                <a:lnTo>
                  <a:pt x="1432" y="670"/>
                </a:lnTo>
                <a:lnTo>
                  <a:pt x="1435" y="671"/>
                </a:lnTo>
                <a:lnTo>
                  <a:pt x="1436" y="674"/>
                </a:lnTo>
                <a:lnTo>
                  <a:pt x="1438" y="678"/>
                </a:lnTo>
                <a:lnTo>
                  <a:pt x="1442" y="679"/>
                </a:lnTo>
                <a:lnTo>
                  <a:pt x="1446" y="681"/>
                </a:lnTo>
                <a:lnTo>
                  <a:pt x="1450" y="682"/>
                </a:lnTo>
                <a:lnTo>
                  <a:pt x="1455" y="684"/>
                </a:lnTo>
                <a:lnTo>
                  <a:pt x="1460" y="684"/>
                </a:lnTo>
                <a:lnTo>
                  <a:pt x="1465" y="684"/>
                </a:lnTo>
                <a:lnTo>
                  <a:pt x="1470" y="684"/>
                </a:lnTo>
                <a:lnTo>
                  <a:pt x="1475" y="682"/>
                </a:lnTo>
                <a:lnTo>
                  <a:pt x="1479" y="681"/>
                </a:lnTo>
                <a:lnTo>
                  <a:pt x="1482" y="680"/>
                </a:lnTo>
                <a:lnTo>
                  <a:pt x="1488" y="678"/>
                </a:lnTo>
                <a:lnTo>
                  <a:pt x="1490" y="676"/>
                </a:lnTo>
                <a:lnTo>
                  <a:pt x="1492" y="675"/>
                </a:lnTo>
                <a:lnTo>
                  <a:pt x="1494" y="674"/>
                </a:lnTo>
                <a:lnTo>
                  <a:pt x="1495" y="671"/>
                </a:lnTo>
                <a:lnTo>
                  <a:pt x="1496" y="671"/>
                </a:lnTo>
                <a:close/>
                <a:moveTo>
                  <a:pt x="3013" y="429"/>
                </a:moveTo>
                <a:lnTo>
                  <a:pt x="3013" y="659"/>
                </a:lnTo>
                <a:lnTo>
                  <a:pt x="3036" y="659"/>
                </a:lnTo>
                <a:lnTo>
                  <a:pt x="3047" y="659"/>
                </a:lnTo>
                <a:lnTo>
                  <a:pt x="3053" y="658"/>
                </a:lnTo>
                <a:lnTo>
                  <a:pt x="3057" y="657"/>
                </a:lnTo>
                <a:lnTo>
                  <a:pt x="3059" y="657"/>
                </a:lnTo>
                <a:lnTo>
                  <a:pt x="3071" y="652"/>
                </a:lnTo>
                <a:lnTo>
                  <a:pt x="3074" y="651"/>
                </a:lnTo>
                <a:lnTo>
                  <a:pt x="3075" y="649"/>
                </a:lnTo>
                <a:lnTo>
                  <a:pt x="3077" y="647"/>
                </a:lnTo>
                <a:lnTo>
                  <a:pt x="3082" y="643"/>
                </a:lnTo>
                <a:lnTo>
                  <a:pt x="3083" y="641"/>
                </a:lnTo>
                <a:lnTo>
                  <a:pt x="3085" y="640"/>
                </a:lnTo>
                <a:lnTo>
                  <a:pt x="3086" y="638"/>
                </a:lnTo>
                <a:lnTo>
                  <a:pt x="3087" y="635"/>
                </a:lnTo>
                <a:lnTo>
                  <a:pt x="3089" y="630"/>
                </a:lnTo>
                <a:lnTo>
                  <a:pt x="3091" y="626"/>
                </a:lnTo>
                <a:lnTo>
                  <a:pt x="3092" y="625"/>
                </a:lnTo>
                <a:lnTo>
                  <a:pt x="3092" y="623"/>
                </a:lnTo>
                <a:lnTo>
                  <a:pt x="3093" y="620"/>
                </a:lnTo>
                <a:lnTo>
                  <a:pt x="3093" y="619"/>
                </a:lnTo>
                <a:lnTo>
                  <a:pt x="3094" y="615"/>
                </a:lnTo>
                <a:lnTo>
                  <a:pt x="3095" y="608"/>
                </a:lnTo>
                <a:lnTo>
                  <a:pt x="3095" y="599"/>
                </a:lnTo>
                <a:lnTo>
                  <a:pt x="3095" y="582"/>
                </a:lnTo>
                <a:lnTo>
                  <a:pt x="3095" y="509"/>
                </a:lnTo>
                <a:lnTo>
                  <a:pt x="3095" y="483"/>
                </a:lnTo>
                <a:lnTo>
                  <a:pt x="3094" y="471"/>
                </a:lnTo>
                <a:lnTo>
                  <a:pt x="3093" y="466"/>
                </a:lnTo>
                <a:lnTo>
                  <a:pt x="3091" y="462"/>
                </a:lnTo>
                <a:lnTo>
                  <a:pt x="3091" y="460"/>
                </a:lnTo>
                <a:lnTo>
                  <a:pt x="3091" y="458"/>
                </a:lnTo>
                <a:lnTo>
                  <a:pt x="3088" y="455"/>
                </a:lnTo>
                <a:lnTo>
                  <a:pt x="3087" y="453"/>
                </a:lnTo>
                <a:lnTo>
                  <a:pt x="3086" y="451"/>
                </a:lnTo>
                <a:lnTo>
                  <a:pt x="3086" y="449"/>
                </a:lnTo>
                <a:lnTo>
                  <a:pt x="3083" y="447"/>
                </a:lnTo>
                <a:lnTo>
                  <a:pt x="3079" y="443"/>
                </a:lnTo>
                <a:lnTo>
                  <a:pt x="3077" y="442"/>
                </a:lnTo>
                <a:lnTo>
                  <a:pt x="3076" y="440"/>
                </a:lnTo>
                <a:lnTo>
                  <a:pt x="3074" y="438"/>
                </a:lnTo>
                <a:lnTo>
                  <a:pt x="3073" y="438"/>
                </a:lnTo>
                <a:lnTo>
                  <a:pt x="3070" y="437"/>
                </a:lnTo>
                <a:lnTo>
                  <a:pt x="3065" y="435"/>
                </a:lnTo>
                <a:lnTo>
                  <a:pt x="3064" y="433"/>
                </a:lnTo>
                <a:lnTo>
                  <a:pt x="3060" y="432"/>
                </a:lnTo>
                <a:lnTo>
                  <a:pt x="3057" y="431"/>
                </a:lnTo>
                <a:lnTo>
                  <a:pt x="3052" y="430"/>
                </a:lnTo>
                <a:lnTo>
                  <a:pt x="3047" y="430"/>
                </a:lnTo>
                <a:lnTo>
                  <a:pt x="3036" y="429"/>
                </a:lnTo>
                <a:lnTo>
                  <a:pt x="3013" y="429"/>
                </a:lnTo>
                <a:close/>
                <a:moveTo>
                  <a:pt x="4374" y="266"/>
                </a:moveTo>
                <a:lnTo>
                  <a:pt x="4371" y="266"/>
                </a:lnTo>
                <a:lnTo>
                  <a:pt x="4368" y="267"/>
                </a:lnTo>
                <a:lnTo>
                  <a:pt x="4366" y="267"/>
                </a:lnTo>
                <a:lnTo>
                  <a:pt x="4363" y="269"/>
                </a:lnTo>
                <a:lnTo>
                  <a:pt x="4362" y="270"/>
                </a:lnTo>
                <a:lnTo>
                  <a:pt x="4360" y="271"/>
                </a:lnTo>
                <a:lnTo>
                  <a:pt x="4357" y="274"/>
                </a:lnTo>
                <a:lnTo>
                  <a:pt x="4355" y="276"/>
                </a:lnTo>
                <a:lnTo>
                  <a:pt x="4353" y="277"/>
                </a:lnTo>
                <a:lnTo>
                  <a:pt x="4351" y="280"/>
                </a:lnTo>
                <a:lnTo>
                  <a:pt x="4350" y="282"/>
                </a:lnTo>
                <a:lnTo>
                  <a:pt x="4349" y="286"/>
                </a:lnTo>
                <a:lnTo>
                  <a:pt x="4348" y="289"/>
                </a:lnTo>
                <a:lnTo>
                  <a:pt x="4348" y="292"/>
                </a:lnTo>
                <a:lnTo>
                  <a:pt x="4348" y="294"/>
                </a:lnTo>
                <a:lnTo>
                  <a:pt x="4346" y="298"/>
                </a:lnTo>
                <a:lnTo>
                  <a:pt x="4346" y="307"/>
                </a:lnTo>
                <a:lnTo>
                  <a:pt x="4345" y="310"/>
                </a:lnTo>
                <a:lnTo>
                  <a:pt x="4345" y="315"/>
                </a:lnTo>
                <a:lnTo>
                  <a:pt x="4345" y="325"/>
                </a:lnTo>
                <a:lnTo>
                  <a:pt x="4345" y="360"/>
                </a:lnTo>
                <a:lnTo>
                  <a:pt x="4345" y="488"/>
                </a:lnTo>
                <a:lnTo>
                  <a:pt x="4345" y="521"/>
                </a:lnTo>
                <a:lnTo>
                  <a:pt x="4346" y="531"/>
                </a:lnTo>
                <a:lnTo>
                  <a:pt x="4346" y="534"/>
                </a:lnTo>
                <a:lnTo>
                  <a:pt x="4348" y="537"/>
                </a:lnTo>
                <a:lnTo>
                  <a:pt x="4348" y="540"/>
                </a:lnTo>
                <a:lnTo>
                  <a:pt x="4349" y="545"/>
                </a:lnTo>
                <a:lnTo>
                  <a:pt x="4351" y="548"/>
                </a:lnTo>
                <a:lnTo>
                  <a:pt x="4353" y="549"/>
                </a:lnTo>
                <a:lnTo>
                  <a:pt x="4355" y="552"/>
                </a:lnTo>
                <a:lnTo>
                  <a:pt x="4356" y="554"/>
                </a:lnTo>
                <a:lnTo>
                  <a:pt x="4357" y="557"/>
                </a:lnTo>
                <a:lnTo>
                  <a:pt x="4360" y="558"/>
                </a:lnTo>
                <a:lnTo>
                  <a:pt x="4363" y="559"/>
                </a:lnTo>
                <a:lnTo>
                  <a:pt x="4366" y="560"/>
                </a:lnTo>
                <a:lnTo>
                  <a:pt x="4369" y="562"/>
                </a:lnTo>
                <a:lnTo>
                  <a:pt x="4378" y="563"/>
                </a:lnTo>
                <a:lnTo>
                  <a:pt x="4382" y="563"/>
                </a:lnTo>
                <a:lnTo>
                  <a:pt x="4389" y="563"/>
                </a:lnTo>
                <a:lnTo>
                  <a:pt x="4391" y="562"/>
                </a:lnTo>
                <a:lnTo>
                  <a:pt x="4394" y="562"/>
                </a:lnTo>
                <a:lnTo>
                  <a:pt x="4397" y="560"/>
                </a:lnTo>
                <a:lnTo>
                  <a:pt x="4401" y="559"/>
                </a:lnTo>
                <a:lnTo>
                  <a:pt x="4405" y="557"/>
                </a:lnTo>
                <a:lnTo>
                  <a:pt x="4406" y="556"/>
                </a:lnTo>
                <a:lnTo>
                  <a:pt x="4408" y="553"/>
                </a:lnTo>
                <a:lnTo>
                  <a:pt x="4411" y="551"/>
                </a:lnTo>
                <a:lnTo>
                  <a:pt x="4413" y="548"/>
                </a:lnTo>
                <a:lnTo>
                  <a:pt x="4413" y="499"/>
                </a:lnTo>
                <a:lnTo>
                  <a:pt x="4413" y="280"/>
                </a:lnTo>
                <a:lnTo>
                  <a:pt x="4406" y="272"/>
                </a:lnTo>
                <a:lnTo>
                  <a:pt x="4403" y="272"/>
                </a:lnTo>
                <a:lnTo>
                  <a:pt x="4397" y="269"/>
                </a:lnTo>
                <a:lnTo>
                  <a:pt x="4392" y="267"/>
                </a:lnTo>
                <a:lnTo>
                  <a:pt x="4389" y="266"/>
                </a:lnTo>
                <a:lnTo>
                  <a:pt x="4384" y="266"/>
                </a:lnTo>
                <a:lnTo>
                  <a:pt x="4374" y="266"/>
                </a:lnTo>
                <a:close/>
                <a:moveTo>
                  <a:pt x="4847" y="422"/>
                </a:moveTo>
                <a:lnTo>
                  <a:pt x="4915" y="422"/>
                </a:lnTo>
                <a:lnTo>
                  <a:pt x="4915" y="319"/>
                </a:lnTo>
                <a:lnTo>
                  <a:pt x="4915" y="302"/>
                </a:lnTo>
                <a:lnTo>
                  <a:pt x="4913" y="287"/>
                </a:lnTo>
                <a:lnTo>
                  <a:pt x="4913" y="280"/>
                </a:lnTo>
                <a:lnTo>
                  <a:pt x="4911" y="272"/>
                </a:lnTo>
                <a:lnTo>
                  <a:pt x="4909" y="267"/>
                </a:lnTo>
                <a:lnTo>
                  <a:pt x="4906" y="261"/>
                </a:lnTo>
                <a:lnTo>
                  <a:pt x="4904" y="260"/>
                </a:lnTo>
                <a:lnTo>
                  <a:pt x="4901" y="258"/>
                </a:lnTo>
                <a:lnTo>
                  <a:pt x="4898" y="255"/>
                </a:lnTo>
                <a:lnTo>
                  <a:pt x="4893" y="254"/>
                </a:lnTo>
                <a:lnTo>
                  <a:pt x="4888" y="253"/>
                </a:lnTo>
                <a:lnTo>
                  <a:pt x="4882" y="253"/>
                </a:lnTo>
                <a:lnTo>
                  <a:pt x="4873" y="253"/>
                </a:lnTo>
                <a:lnTo>
                  <a:pt x="4870" y="253"/>
                </a:lnTo>
                <a:lnTo>
                  <a:pt x="4867" y="254"/>
                </a:lnTo>
                <a:lnTo>
                  <a:pt x="4866" y="254"/>
                </a:lnTo>
                <a:lnTo>
                  <a:pt x="4863" y="257"/>
                </a:lnTo>
                <a:lnTo>
                  <a:pt x="4860" y="258"/>
                </a:lnTo>
                <a:lnTo>
                  <a:pt x="4859" y="259"/>
                </a:lnTo>
                <a:lnTo>
                  <a:pt x="4857" y="260"/>
                </a:lnTo>
                <a:lnTo>
                  <a:pt x="4855" y="263"/>
                </a:lnTo>
                <a:lnTo>
                  <a:pt x="4852" y="267"/>
                </a:lnTo>
                <a:lnTo>
                  <a:pt x="4849" y="274"/>
                </a:lnTo>
                <a:lnTo>
                  <a:pt x="4848" y="280"/>
                </a:lnTo>
                <a:lnTo>
                  <a:pt x="4847" y="286"/>
                </a:lnTo>
                <a:lnTo>
                  <a:pt x="4847" y="300"/>
                </a:lnTo>
                <a:lnTo>
                  <a:pt x="4847" y="318"/>
                </a:lnTo>
                <a:lnTo>
                  <a:pt x="4847" y="422"/>
                </a:lnTo>
                <a:close/>
                <a:moveTo>
                  <a:pt x="3521" y="422"/>
                </a:moveTo>
                <a:lnTo>
                  <a:pt x="3589" y="422"/>
                </a:lnTo>
                <a:lnTo>
                  <a:pt x="3589" y="316"/>
                </a:lnTo>
                <a:lnTo>
                  <a:pt x="3589" y="302"/>
                </a:lnTo>
                <a:lnTo>
                  <a:pt x="3589" y="287"/>
                </a:lnTo>
                <a:lnTo>
                  <a:pt x="3587" y="280"/>
                </a:lnTo>
                <a:lnTo>
                  <a:pt x="3586" y="274"/>
                </a:lnTo>
                <a:lnTo>
                  <a:pt x="3584" y="267"/>
                </a:lnTo>
                <a:lnTo>
                  <a:pt x="3581" y="263"/>
                </a:lnTo>
                <a:lnTo>
                  <a:pt x="3579" y="261"/>
                </a:lnTo>
                <a:lnTo>
                  <a:pt x="3577" y="258"/>
                </a:lnTo>
                <a:lnTo>
                  <a:pt x="3575" y="257"/>
                </a:lnTo>
                <a:lnTo>
                  <a:pt x="3572" y="255"/>
                </a:lnTo>
                <a:lnTo>
                  <a:pt x="3568" y="254"/>
                </a:lnTo>
                <a:lnTo>
                  <a:pt x="3566" y="254"/>
                </a:lnTo>
                <a:lnTo>
                  <a:pt x="3563" y="253"/>
                </a:lnTo>
                <a:lnTo>
                  <a:pt x="3554" y="253"/>
                </a:lnTo>
                <a:lnTo>
                  <a:pt x="3548" y="253"/>
                </a:lnTo>
                <a:lnTo>
                  <a:pt x="3543" y="254"/>
                </a:lnTo>
                <a:lnTo>
                  <a:pt x="3538" y="257"/>
                </a:lnTo>
                <a:lnTo>
                  <a:pt x="3534" y="258"/>
                </a:lnTo>
                <a:lnTo>
                  <a:pt x="3531" y="261"/>
                </a:lnTo>
                <a:lnTo>
                  <a:pt x="3528" y="264"/>
                </a:lnTo>
                <a:lnTo>
                  <a:pt x="3527" y="266"/>
                </a:lnTo>
                <a:lnTo>
                  <a:pt x="3526" y="269"/>
                </a:lnTo>
                <a:lnTo>
                  <a:pt x="3523" y="274"/>
                </a:lnTo>
                <a:lnTo>
                  <a:pt x="3522" y="280"/>
                </a:lnTo>
                <a:lnTo>
                  <a:pt x="3522" y="287"/>
                </a:lnTo>
                <a:lnTo>
                  <a:pt x="3521" y="302"/>
                </a:lnTo>
                <a:lnTo>
                  <a:pt x="3521" y="316"/>
                </a:lnTo>
                <a:lnTo>
                  <a:pt x="3521" y="422"/>
                </a:lnTo>
                <a:close/>
                <a:moveTo>
                  <a:pt x="2451" y="253"/>
                </a:moveTo>
                <a:lnTo>
                  <a:pt x="2448" y="253"/>
                </a:lnTo>
                <a:lnTo>
                  <a:pt x="2443" y="255"/>
                </a:lnTo>
                <a:lnTo>
                  <a:pt x="2440" y="257"/>
                </a:lnTo>
                <a:lnTo>
                  <a:pt x="2438" y="258"/>
                </a:lnTo>
                <a:lnTo>
                  <a:pt x="2436" y="260"/>
                </a:lnTo>
                <a:lnTo>
                  <a:pt x="2433" y="263"/>
                </a:lnTo>
                <a:lnTo>
                  <a:pt x="2431" y="265"/>
                </a:lnTo>
                <a:lnTo>
                  <a:pt x="2429" y="266"/>
                </a:lnTo>
                <a:lnTo>
                  <a:pt x="2429" y="269"/>
                </a:lnTo>
                <a:lnTo>
                  <a:pt x="2428" y="271"/>
                </a:lnTo>
                <a:lnTo>
                  <a:pt x="2426" y="276"/>
                </a:lnTo>
                <a:lnTo>
                  <a:pt x="2425" y="282"/>
                </a:lnTo>
                <a:lnTo>
                  <a:pt x="2423" y="289"/>
                </a:lnTo>
                <a:lnTo>
                  <a:pt x="2423" y="304"/>
                </a:lnTo>
                <a:lnTo>
                  <a:pt x="2423" y="363"/>
                </a:lnTo>
                <a:lnTo>
                  <a:pt x="2423" y="569"/>
                </a:lnTo>
                <a:lnTo>
                  <a:pt x="2423" y="623"/>
                </a:lnTo>
                <a:lnTo>
                  <a:pt x="2423" y="641"/>
                </a:lnTo>
                <a:lnTo>
                  <a:pt x="2425" y="649"/>
                </a:lnTo>
                <a:lnTo>
                  <a:pt x="2427" y="657"/>
                </a:lnTo>
                <a:lnTo>
                  <a:pt x="2429" y="662"/>
                </a:lnTo>
                <a:lnTo>
                  <a:pt x="2431" y="664"/>
                </a:lnTo>
                <a:lnTo>
                  <a:pt x="2433" y="667"/>
                </a:lnTo>
                <a:lnTo>
                  <a:pt x="2434" y="669"/>
                </a:lnTo>
                <a:lnTo>
                  <a:pt x="2437" y="671"/>
                </a:lnTo>
                <a:lnTo>
                  <a:pt x="2439" y="673"/>
                </a:lnTo>
                <a:lnTo>
                  <a:pt x="2444" y="674"/>
                </a:lnTo>
                <a:lnTo>
                  <a:pt x="2448" y="675"/>
                </a:lnTo>
                <a:lnTo>
                  <a:pt x="2457" y="676"/>
                </a:lnTo>
                <a:lnTo>
                  <a:pt x="2459" y="676"/>
                </a:lnTo>
                <a:lnTo>
                  <a:pt x="2466" y="676"/>
                </a:lnTo>
                <a:lnTo>
                  <a:pt x="2474" y="675"/>
                </a:lnTo>
                <a:lnTo>
                  <a:pt x="2477" y="674"/>
                </a:lnTo>
                <a:lnTo>
                  <a:pt x="2479" y="673"/>
                </a:lnTo>
                <a:lnTo>
                  <a:pt x="2481" y="671"/>
                </a:lnTo>
                <a:lnTo>
                  <a:pt x="2483" y="670"/>
                </a:lnTo>
                <a:lnTo>
                  <a:pt x="2485" y="669"/>
                </a:lnTo>
                <a:lnTo>
                  <a:pt x="2486" y="667"/>
                </a:lnTo>
                <a:lnTo>
                  <a:pt x="2489" y="664"/>
                </a:lnTo>
                <a:lnTo>
                  <a:pt x="2491" y="663"/>
                </a:lnTo>
                <a:lnTo>
                  <a:pt x="2491" y="584"/>
                </a:lnTo>
                <a:lnTo>
                  <a:pt x="2491" y="267"/>
                </a:lnTo>
                <a:lnTo>
                  <a:pt x="2488" y="264"/>
                </a:lnTo>
                <a:lnTo>
                  <a:pt x="2485" y="260"/>
                </a:lnTo>
                <a:lnTo>
                  <a:pt x="2483" y="259"/>
                </a:lnTo>
                <a:lnTo>
                  <a:pt x="2479" y="258"/>
                </a:lnTo>
                <a:lnTo>
                  <a:pt x="2477" y="257"/>
                </a:lnTo>
                <a:lnTo>
                  <a:pt x="2474" y="255"/>
                </a:lnTo>
                <a:lnTo>
                  <a:pt x="2472" y="254"/>
                </a:lnTo>
                <a:lnTo>
                  <a:pt x="2469" y="254"/>
                </a:lnTo>
                <a:lnTo>
                  <a:pt x="2463" y="253"/>
                </a:lnTo>
                <a:lnTo>
                  <a:pt x="2451" y="253"/>
                </a:lnTo>
                <a:close/>
                <a:moveTo>
                  <a:pt x="740" y="246"/>
                </a:moveTo>
                <a:lnTo>
                  <a:pt x="730" y="248"/>
                </a:lnTo>
                <a:lnTo>
                  <a:pt x="725" y="250"/>
                </a:lnTo>
                <a:lnTo>
                  <a:pt x="723" y="252"/>
                </a:lnTo>
                <a:lnTo>
                  <a:pt x="720" y="255"/>
                </a:lnTo>
                <a:lnTo>
                  <a:pt x="718" y="257"/>
                </a:lnTo>
                <a:lnTo>
                  <a:pt x="717" y="259"/>
                </a:lnTo>
                <a:lnTo>
                  <a:pt x="716" y="260"/>
                </a:lnTo>
                <a:lnTo>
                  <a:pt x="716" y="263"/>
                </a:lnTo>
                <a:lnTo>
                  <a:pt x="714" y="265"/>
                </a:lnTo>
                <a:lnTo>
                  <a:pt x="713" y="270"/>
                </a:lnTo>
                <a:lnTo>
                  <a:pt x="712" y="275"/>
                </a:lnTo>
                <a:lnTo>
                  <a:pt x="711" y="281"/>
                </a:lnTo>
                <a:lnTo>
                  <a:pt x="711" y="294"/>
                </a:lnTo>
                <a:lnTo>
                  <a:pt x="711" y="352"/>
                </a:lnTo>
                <a:lnTo>
                  <a:pt x="711" y="579"/>
                </a:lnTo>
                <a:lnTo>
                  <a:pt x="711" y="634"/>
                </a:lnTo>
                <a:lnTo>
                  <a:pt x="712" y="649"/>
                </a:lnTo>
                <a:lnTo>
                  <a:pt x="712" y="653"/>
                </a:lnTo>
                <a:lnTo>
                  <a:pt x="712" y="656"/>
                </a:lnTo>
                <a:lnTo>
                  <a:pt x="714" y="663"/>
                </a:lnTo>
                <a:lnTo>
                  <a:pt x="714" y="664"/>
                </a:lnTo>
                <a:lnTo>
                  <a:pt x="716" y="667"/>
                </a:lnTo>
                <a:lnTo>
                  <a:pt x="717" y="669"/>
                </a:lnTo>
                <a:lnTo>
                  <a:pt x="719" y="671"/>
                </a:lnTo>
                <a:lnTo>
                  <a:pt x="722" y="675"/>
                </a:lnTo>
                <a:lnTo>
                  <a:pt x="724" y="676"/>
                </a:lnTo>
                <a:lnTo>
                  <a:pt x="725" y="678"/>
                </a:lnTo>
                <a:lnTo>
                  <a:pt x="728" y="679"/>
                </a:lnTo>
                <a:lnTo>
                  <a:pt x="731" y="681"/>
                </a:lnTo>
                <a:lnTo>
                  <a:pt x="736" y="682"/>
                </a:lnTo>
                <a:lnTo>
                  <a:pt x="740" y="682"/>
                </a:lnTo>
                <a:lnTo>
                  <a:pt x="746" y="682"/>
                </a:lnTo>
                <a:lnTo>
                  <a:pt x="751" y="682"/>
                </a:lnTo>
                <a:lnTo>
                  <a:pt x="754" y="682"/>
                </a:lnTo>
                <a:lnTo>
                  <a:pt x="757" y="681"/>
                </a:lnTo>
                <a:lnTo>
                  <a:pt x="759" y="681"/>
                </a:lnTo>
                <a:lnTo>
                  <a:pt x="763" y="679"/>
                </a:lnTo>
                <a:lnTo>
                  <a:pt x="765" y="678"/>
                </a:lnTo>
                <a:lnTo>
                  <a:pt x="766" y="678"/>
                </a:lnTo>
                <a:lnTo>
                  <a:pt x="768" y="675"/>
                </a:lnTo>
                <a:lnTo>
                  <a:pt x="770" y="674"/>
                </a:lnTo>
                <a:lnTo>
                  <a:pt x="772" y="671"/>
                </a:lnTo>
                <a:lnTo>
                  <a:pt x="774" y="669"/>
                </a:lnTo>
                <a:lnTo>
                  <a:pt x="775" y="668"/>
                </a:lnTo>
                <a:lnTo>
                  <a:pt x="775" y="665"/>
                </a:lnTo>
                <a:lnTo>
                  <a:pt x="776" y="662"/>
                </a:lnTo>
                <a:lnTo>
                  <a:pt x="777" y="658"/>
                </a:lnTo>
                <a:lnTo>
                  <a:pt x="778" y="651"/>
                </a:lnTo>
                <a:lnTo>
                  <a:pt x="780" y="642"/>
                </a:lnTo>
                <a:lnTo>
                  <a:pt x="780" y="632"/>
                </a:lnTo>
                <a:lnTo>
                  <a:pt x="780" y="581"/>
                </a:lnTo>
                <a:lnTo>
                  <a:pt x="780" y="336"/>
                </a:lnTo>
                <a:lnTo>
                  <a:pt x="780" y="293"/>
                </a:lnTo>
                <a:lnTo>
                  <a:pt x="778" y="283"/>
                </a:lnTo>
                <a:lnTo>
                  <a:pt x="778" y="275"/>
                </a:lnTo>
                <a:lnTo>
                  <a:pt x="777" y="266"/>
                </a:lnTo>
                <a:lnTo>
                  <a:pt x="776" y="263"/>
                </a:lnTo>
                <a:lnTo>
                  <a:pt x="774" y="260"/>
                </a:lnTo>
                <a:lnTo>
                  <a:pt x="772" y="258"/>
                </a:lnTo>
                <a:lnTo>
                  <a:pt x="771" y="257"/>
                </a:lnTo>
                <a:lnTo>
                  <a:pt x="770" y="255"/>
                </a:lnTo>
                <a:lnTo>
                  <a:pt x="768" y="253"/>
                </a:lnTo>
                <a:lnTo>
                  <a:pt x="765" y="252"/>
                </a:lnTo>
                <a:lnTo>
                  <a:pt x="764" y="250"/>
                </a:lnTo>
                <a:lnTo>
                  <a:pt x="760" y="249"/>
                </a:lnTo>
                <a:lnTo>
                  <a:pt x="758" y="248"/>
                </a:lnTo>
                <a:lnTo>
                  <a:pt x="754" y="247"/>
                </a:lnTo>
                <a:lnTo>
                  <a:pt x="749" y="247"/>
                </a:lnTo>
                <a:lnTo>
                  <a:pt x="740" y="246"/>
                </a:lnTo>
                <a:close/>
                <a:moveTo>
                  <a:pt x="5090" y="532"/>
                </a:moveTo>
                <a:lnTo>
                  <a:pt x="4846" y="532"/>
                </a:lnTo>
                <a:lnTo>
                  <a:pt x="4846" y="569"/>
                </a:lnTo>
                <a:lnTo>
                  <a:pt x="4846" y="579"/>
                </a:lnTo>
                <a:lnTo>
                  <a:pt x="4846" y="584"/>
                </a:lnTo>
                <a:lnTo>
                  <a:pt x="4846" y="587"/>
                </a:lnTo>
                <a:lnTo>
                  <a:pt x="4846" y="593"/>
                </a:lnTo>
                <a:lnTo>
                  <a:pt x="4847" y="597"/>
                </a:lnTo>
                <a:lnTo>
                  <a:pt x="4847" y="601"/>
                </a:lnTo>
                <a:lnTo>
                  <a:pt x="4848" y="603"/>
                </a:lnTo>
                <a:lnTo>
                  <a:pt x="4848" y="604"/>
                </a:lnTo>
                <a:lnTo>
                  <a:pt x="4849" y="607"/>
                </a:lnTo>
                <a:lnTo>
                  <a:pt x="4849" y="609"/>
                </a:lnTo>
                <a:lnTo>
                  <a:pt x="4851" y="612"/>
                </a:lnTo>
                <a:lnTo>
                  <a:pt x="4853" y="615"/>
                </a:lnTo>
                <a:lnTo>
                  <a:pt x="4854" y="619"/>
                </a:lnTo>
                <a:lnTo>
                  <a:pt x="4855" y="620"/>
                </a:lnTo>
                <a:lnTo>
                  <a:pt x="4857" y="623"/>
                </a:lnTo>
                <a:lnTo>
                  <a:pt x="4859" y="625"/>
                </a:lnTo>
                <a:lnTo>
                  <a:pt x="4861" y="628"/>
                </a:lnTo>
                <a:lnTo>
                  <a:pt x="4865" y="631"/>
                </a:lnTo>
                <a:lnTo>
                  <a:pt x="4866" y="632"/>
                </a:lnTo>
                <a:lnTo>
                  <a:pt x="4869" y="634"/>
                </a:lnTo>
                <a:lnTo>
                  <a:pt x="4870" y="634"/>
                </a:lnTo>
                <a:lnTo>
                  <a:pt x="4875" y="636"/>
                </a:lnTo>
                <a:lnTo>
                  <a:pt x="4878" y="637"/>
                </a:lnTo>
                <a:lnTo>
                  <a:pt x="4888" y="640"/>
                </a:lnTo>
                <a:lnTo>
                  <a:pt x="4898" y="641"/>
                </a:lnTo>
                <a:lnTo>
                  <a:pt x="4909" y="642"/>
                </a:lnTo>
                <a:lnTo>
                  <a:pt x="4921" y="642"/>
                </a:lnTo>
                <a:lnTo>
                  <a:pt x="4945" y="641"/>
                </a:lnTo>
                <a:lnTo>
                  <a:pt x="4953" y="641"/>
                </a:lnTo>
                <a:lnTo>
                  <a:pt x="4959" y="640"/>
                </a:lnTo>
                <a:lnTo>
                  <a:pt x="4967" y="640"/>
                </a:lnTo>
                <a:lnTo>
                  <a:pt x="4971" y="638"/>
                </a:lnTo>
                <a:lnTo>
                  <a:pt x="4976" y="638"/>
                </a:lnTo>
                <a:lnTo>
                  <a:pt x="4982" y="637"/>
                </a:lnTo>
                <a:lnTo>
                  <a:pt x="4987" y="636"/>
                </a:lnTo>
                <a:lnTo>
                  <a:pt x="4993" y="636"/>
                </a:lnTo>
                <a:lnTo>
                  <a:pt x="4998" y="635"/>
                </a:lnTo>
                <a:lnTo>
                  <a:pt x="5005" y="634"/>
                </a:lnTo>
                <a:lnTo>
                  <a:pt x="5045" y="626"/>
                </a:lnTo>
                <a:lnTo>
                  <a:pt x="5081" y="618"/>
                </a:lnTo>
                <a:lnTo>
                  <a:pt x="5086" y="768"/>
                </a:lnTo>
                <a:lnTo>
                  <a:pt x="5081" y="769"/>
                </a:lnTo>
                <a:lnTo>
                  <a:pt x="5079" y="769"/>
                </a:lnTo>
                <a:lnTo>
                  <a:pt x="5078" y="770"/>
                </a:lnTo>
                <a:lnTo>
                  <a:pt x="5075" y="770"/>
                </a:lnTo>
                <a:lnTo>
                  <a:pt x="5074" y="772"/>
                </a:lnTo>
                <a:lnTo>
                  <a:pt x="5073" y="772"/>
                </a:lnTo>
                <a:lnTo>
                  <a:pt x="5071" y="773"/>
                </a:lnTo>
                <a:lnTo>
                  <a:pt x="5068" y="773"/>
                </a:lnTo>
                <a:lnTo>
                  <a:pt x="5067" y="774"/>
                </a:lnTo>
                <a:lnTo>
                  <a:pt x="5062" y="775"/>
                </a:lnTo>
                <a:lnTo>
                  <a:pt x="5058" y="776"/>
                </a:lnTo>
                <a:lnTo>
                  <a:pt x="5056" y="776"/>
                </a:lnTo>
                <a:lnTo>
                  <a:pt x="5050" y="779"/>
                </a:lnTo>
                <a:lnTo>
                  <a:pt x="5008" y="789"/>
                </a:lnTo>
                <a:lnTo>
                  <a:pt x="4967" y="795"/>
                </a:lnTo>
                <a:lnTo>
                  <a:pt x="4952" y="796"/>
                </a:lnTo>
                <a:lnTo>
                  <a:pt x="4946" y="796"/>
                </a:lnTo>
                <a:lnTo>
                  <a:pt x="4940" y="797"/>
                </a:lnTo>
                <a:lnTo>
                  <a:pt x="4933" y="797"/>
                </a:lnTo>
                <a:lnTo>
                  <a:pt x="4925" y="798"/>
                </a:lnTo>
                <a:lnTo>
                  <a:pt x="4915" y="798"/>
                </a:lnTo>
                <a:lnTo>
                  <a:pt x="4903" y="800"/>
                </a:lnTo>
                <a:lnTo>
                  <a:pt x="4870" y="800"/>
                </a:lnTo>
                <a:lnTo>
                  <a:pt x="4861" y="800"/>
                </a:lnTo>
                <a:lnTo>
                  <a:pt x="4858" y="800"/>
                </a:lnTo>
                <a:lnTo>
                  <a:pt x="4854" y="800"/>
                </a:lnTo>
                <a:lnTo>
                  <a:pt x="4844" y="800"/>
                </a:lnTo>
                <a:lnTo>
                  <a:pt x="4838" y="798"/>
                </a:lnTo>
                <a:lnTo>
                  <a:pt x="4832" y="798"/>
                </a:lnTo>
                <a:lnTo>
                  <a:pt x="4826" y="797"/>
                </a:lnTo>
                <a:lnTo>
                  <a:pt x="4819" y="796"/>
                </a:lnTo>
                <a:lnTo>
                  <a:pt x="4815" y="796"/>
                </a:lnTo>
                <a:lnTo>
                  <a:pt x="4788" y="790"/>
                </a:lnTo>
                <a:lnTo>
                  <a:pt x="4786" y="789"/>
                </a:lnTo>
                <a:lnTo>
                  <a:pt x="4784" y="789"/>
                </a:lnTo>
                <a:lnTo>
                  <a:pt x="4783" y="787"/>
                </a:lnTo>
                <a:lnTo>
                  <a:pt x="4782" y="787"/>
                </a:lnTo>
                <a:lnTo>
                  <a:pt x="4779" y="786"/>
                </a:lnTo>
                <a:lnTo>
                  <a:pt x="4776" y="785"/>
                </a:lnTo>
                <a:lnTo>
                  <a:pt x="4773" y="784"/>
                </a:lnTo>
                <a:lnTo>
                  <a:pt x="4770" y="782"/>
                </a:lnTo>
                <a:lnTo>
                  <a:pt x="4767" y="781"/>
                </a:lnTo>
                <a:lnTo>
                  <a:pt x="4765" y="780"/>
                </a:lnTo>
                <a:lnTo>
                  <a:pt x="4762" y="780"/>
                </a:lnTo>
                <a:lnTo>
                  <a:pt x="4759" y="778"/>
                </a:lnTo>
                <a:lnTo>
                  <a:pt x="4754" y="775"/>
                </a:lnTo>
                <a:lnTo>
                  <a:pt x="4750" y="773"/>
                </a:lnTo>
                <a:lnTo>
                  <a:pt x="4747" y="772"/>
                </a:lnTo>
                <a:lnTo>
                  <a:pt x="4744" y="769"/>
                </a:lnTo>
                <a:lnTo>
                  <a:pt x="4742" y="768"/>
                </a:lnTo>
                <a:lnTo>
                  <a:pt x="4741" y="767"/>
                </a:lnTo>
                <a:lnTo>
                  <a:pt x="4739" y="765"/>
                </a:lnTo>
                <a:lnTo>
                  <a:pt x="4738" y="764"/>
                </a:lnTo>
                <a:lnTo>
                  <a:pt x="4736" y="763"/>
                </a:lnTo>
                <a:lnTo>
                  <a:pt x="4733" y="762"/>
                </a:lnTo>
                <a:lnTo>
                  <a:pt x="4731" y="759"/>
                </a:lnTo>
                <a:lnTo>
                  <a:pt x="4727" y="756"/>
                </a:lnTo>
                <a:lnTo>
                  <a:pt x="4722" y="751"/>
                </a:lnTo>
                <a:lnTo>
                  <a:pt x="4719" y="750"/>
                </a:lnTo>
                <a:lnTo>
                  <a:pt x="4714" y="745"/>
                </a:lnTo>
                <a:lnTo>
                  <a:pt x="4709" y="739"/>
                </a:lnTo>
                <a:lnTo>
                  <a:pt x="4707" y="736"/>
                </a:lnTo>
                <a:lnTo>
                  <a:pt x="4704" y="732"/>
                </a:lnTo>
                <a:lnTo>
                  <a:pt x="4702" y="730"/>
                </a:lnTo>
                <a:lnTo>
                  <a:pt x="4701" y="728"/>
                </a:lnTo>
                <a:lnTo>
                  <a:pt x="4699" y="726"/>
                </a:lnTo>
                <a:lnTo>
                  <a:pt x="4698" y="724"/>
                </a:lnTo>
                <a:lnTo>
                  <a:pt x="4697" y="723"/>
                </a:lnTo>
                <a:lnTo>
                  <a:pt x="4696" y="721"/>
                </a:lnTo>
                <a:lnTo>
                  <a:pt x="4695" y="719"/>
                </a:lnTo>
                <a:lnTo>
                  <a:pt x="4693" y="718"/>
                </a:lnTo>
                <a:lnTo>
                  <a:pt x="4693" y="715"/>
                </a:lnTo>
                <a:lnTo>
                  <a:pt x="4691" y="712"/>
                </a:lnTo>
                <a:lnTo>
                  <a:pt x="4690" y="710"/>
                </a:lnTo>
                <a:lnTo>
                  <a:pt x="4689" y="708"/>
                </a:lnTo>
                <a:lnTo>
                  <a:pt x="4687" y="706"/>
                </a:lnTo>
                <a:lnTo>
                  <a:pt x="4686" y="703"/>
                </a:lnTo>
                <a:lnTo>
                  <a:pt x="4684" y="698"/>
                </a:lnTo>
                <a:lnTo>
                  <a:pt x="4683" y="696"/>
                </a:lnTo>
                <a:lnTo>
                  <a:pt x="4681" y="692"/>
                </a:lnTo>
                <a:lnTo>
                  <a:pt x="4680" y="690"/>
                </a:lnTo>
                <a:lnTo>
                  <a:pt x="4679" y="687"/>
                </a:lnTo>
                <a:lnTo>
                  <a:pt x="4679" y="686"/>
                </a:lnTo>
                <a:lnTo>
                  <a:pt x="4668" y="657"/>
                </a:lnTo>
                <a:lnTo>
                  <a:pt x="4667" y="649"/>
                </a:lnTo>
                <a:lnTo>
                  <a:pt x="4664" y="638"/>
                </a:lnTo>
                <a:lnTo>
                  <a:pt x="4662" y="629"/>
                </a:lnTo>
                <a:lnTo>
                  <a:pt x="4662" y="625"/>
                </a:lnTo>
                <a:lnTo>
                  <a:pt x="4661" y="621"/>
                </a:lnTo>
                <a:lnTo>
                  <a:pt x="4661" y="618"/>
                </a:lnTo>
                <a:lnTo>
                  <a:pt x="4660" y="614"/>
                </a:lnTo>
                <a:lnTo>
                  <a:pt x="4660" y="610"/>
                </a:lnTo>
                <a:lnTo>
                  <a:pt x="4658" y="606"/>
                </a:lnTo>
                <a:lnTo>
                  <a:pt x="4658" y="601"/>
                </a:lnTo>
                <a:lnTo>
                  <a:pt x="4657" y="596"/>
                </a:lnTo>
                <a:lnTo>
                  <a:pt x="4657" y="590"/>
                </a:lnTo>
                <a:lnTo>
                  <a:pt x="4656" y="584"/>
                </a:lnTo>
                <a:lnTo>
                  <a:pt x="4656" y="575"/>
                </a:lnTo>
                <a:lnTo>
                  <a:pt x="4655" y="565"/>
                </a:lnTo>
                <a:lnTo>
                  <a:pt x="4655" y="547"/>
                </a:lnTo>
                <a:lnTo>
                  <a:pt x="4654" y="542"/>
                </a:lnTo>
                <a:lnTo>
                  <a:pt x="4654" y="536"/>
                </a:lnTo>
                <a:lnTo>
                  <a:pt x="4654" y="523"/>
                </a:lnTo>
                <a:lnTo>
                  <a:pt x="4654" y="471"/>
                </a:lnTo>
                <a:lnTo>
                  <a:pt x="4654" y="418"/>
                </a:lnTo>
                <a:lnTo>
                  <a:pt x="4654" y="404"/>
                </a:lnTo>
                <a:lnTo>
                  <a:pt x="4654" y="397"/>
                </a:lnTo>
                <a:lnTo>
                  <a:pt x="4654" y="394"/>
                </a:lnTo>
                <a:lnTo>
                  <a:pt x="4655" y="392"/>
                </a:lnTo>
                <a:lnTo>
                  <a:pt x="4655" y="383"/>
                </a:lnTo>
                <a:lnTo>
                  <a:pt x="4655" y="364"/>
                </a:lnTo>
                <a:lnTo>
                  <a:pt x="4656" y="355"/>
                </a:lnTo>
                <a:lnTo>
                  <a:pt x="4656" y="349"/>
                </a:lnTo>
                <a:lnTo>
                  <a:pt x="4657" y="344"/>
                </a:lnTo>
                <a:lnTo>
                  <a:pt x="4658" y="339"/>
                </a:lnTo>
                <a:lnTo>
                  <a:pt x="4658" y="333"/>
                </a:lnTo>
                <a:lnTo>
                  <a:pt x="4660" y="329"/>
                </a:lnTo>
                <a:lnTo>
                  <a:pt x="4660" y="321"/>
                </a:lnTo>
                <a:lnTo>
                  <a:pt x="4661" y="314"/>
                </a:lnTo>
                <a:lnTo>
                  <a:pt x="4666" y="297"/>
                </a:lnTo>
                <a:lnTo>
                  <a:pt x="4666" y="293"/>
                </a:lnTo>
                <a:lnTo>
                  <a:pt x="4666" y="291"/>
                </a:lnTo>
                <a:lnTo>
                  <a:pt x="4667" y="288"/>
                </a:lnTo>
                <a:lnTo>
                  <a:pt x="4667" y="286"/>
                </a:lnTo>
                <a:lnTo>
                  <a:pt x="4667" y="283"/>
                </a:lnTo>
                <a:lnTo>
                  <a:pt x="4668" y="282"/>
                </a:lnTo>
                <a:lnTo>
                  <a:pt x="4669" y="277"/>
                </a:lnTo>
                <a:lnTo>
                  <a:pt x="4678" y="253"/>
                </a:lnTo>
                <a:lnTo>
                  <a:pt x="4679" y="250"/>
                </a:lnTo>
                <a:lnTo>
                  <a:pt x="4680" y="247"/>
                </a:lnTo>
                <a:lnTo>
                  <a:pt x="4681" y="244"/>
                </a:lnTo>
                <a:lnTo>
                  <a:pt x="4681" y="243"/>
                </a:lnTo>
                <a:lnTo>
                  <a:pt x="4683" y="241"/>
                </a:lnTo>
                <a:lnTo>
                  <a:pt x="4684" y="238"/>
                </a:lnTo>
                <a:lnTo>
                  <a:pt x="4685" y="235"/>
                </a:lnTo>
                <a:lnTo>
                  <a:pt x="4686" y="232"/>
                </a:lnTo>
                <a:lnTo>
                  <a:pt x="4687" y="230"/>
                </a:lnTo>
                <a:lnTo>
                  <a:pt x="4689" y="227"/>
                </a:lnTo>
                <a:lnTo>
                  <a:pt x="4690" y="225"/>
                </a:lnTo>
                <a:lnTo>
                  <a:pt x="4691" y="224"/>
                </a:lnTo>
                <a:lnTo>
                  <a:pt x="4693" y="221"/>
                </a:lnTo>
                <a:lnTo>
                  <a:pt x="4693" y="219"/>
                </a:lnTo>
                <a:lnTo>
                  <a:pt x="4696" y="216"/>
                </a:lnTo>
                <a:lnTo>
                  <a:pt x="4696" y="214"/>
                </a:lnTo>
                <a:lnTo>
                  <a:pt x="4698" y="211"/>
                </a:lnTo>
                <a:lnTo>
                  <a:pt x="4699" y="209"/>
                </a:lnTo>
                <a:lnTo>
                  <a:pt x="4701" y="208"/>
                </a:lnTo>
                <a:lnTo>
                  <a:pt x="4702" y="206"/>
                </a:lnTo>
                <a:lnTo>
                  <a:pt x="4703" y="205"/>
                </a:lnTo>
                <a:lnTo>
                  <a:pt x="4704" y="203"/>
                </a:lnTo>
                <a:lnTo>
                  <a:pt x="4705" y="202"/>
                </a:lnTo>
                <a:lnTo>
                  <a:pt x="4707" y="200"/>
                </a:lnTo>
                <a:lnTo>
                  <a:pt x="4709" y="197"/>
                </a:lnTo>
                <a:lnTo>
                  <a:pt x="4710" y="194"/>
                </a:lnTo>
                <a:lnTo>
                  <a:pt x="4712" y="193"/>
                </a:lnTo>
                <a:lnTo>
                  <a:pt x="4718" y="188"/>
                </a:lnTo>
                <a:lnTo>
                  <a:pt x="4720" y="185"/>
                </a:lnTo>
                <a:lnTo>
                  <a:pt x="4725" y="180"/>
                </a:lnTo>
                <a:lnTo>
                  <a:pt x="4730" y="175"/>
                </a:lnTo>
                <a:lnTo>
                  <a:pt x="4733" y="171"/>
                </a:lnTo>
                <a:lnTo>
                  <a:pt x="4737" y="169"/>
                </a:lnTo>
                <a:lnTo>
                  <a:pt x="4739" y="167"/>
                </a:lnTo>
                <a:lnTo>
                  <a:pt x="4741" y="165"/>
                </a:lnTo>
                <a:lnTo>
                  <a:pt x="4743" y="165"/>
                </a:lnTo>
                <a:lnTo>
                  <a:pt x="4744" y="164"/>
                </a:lnTo>
                <a:lnTo>
                  <a:pt x="4747" y="163"/>
                </a:lnTo>
                <a:lnTo>
                  <a:pt x="4748" y="161"/>
                </a:lnTo>
                <a:lnTo>
                  <a:pt x="4750" y="160"/>
                </a:lnTo>
                <a:lnTo>
                  <a:pt x="4751" y="159"/>
                </a:lnTo>
                <a:lnTo>
                  <a:pt x="4754" y="158"/>
                </a:lnTo>
                <a:lnTo>
                  <a:pt x="4757" y="155"/>
                </a:lnTo>
                <a:lnTo>
                  <a:pt x="4782" y="144"/>
                </a:lnTo>
                <a:lnTo>
                  <a:pt x="4786" y="143"/>
                </a:lnTo>
                <a:lnTo>
                  <a:pt x="4812" y="134"/>
                </a:lnTo>
                <a:lnTo>
                  <a:pt x="4818" y="134"/>
                </a:lnTo>
                <a:lnTo>
                  <a:pt x="4823" y="133"/>
                </a:lnTo>
                <a:lnTo>
                  <a:pt x="4828" y="132"/>
                </a:lnTo>
                <a:lnTo>
                  <a:pt x="4832" y="131"/>
                </a:lnTo>
                <a:lnTo>
                  <a:pt x="4836" y="131"/>
                </a:lnTo>
                <a:lnTo>
                  <a:pt x="4841" y="131"/>
                </a:lnTo>
                <a:lnTo>
                  <a:pt x="4847" y="130"/>
                </a:lnTo>
                <a:lnTo>
                  <a:pt x="4865" y="128"/>
                </a:lnTo>
                <a:lnTo>
                  <a:pt x="4870" y="128"/>
                </a:lnTo>
                <a:lnTo>
                  <a:pt x="4876" y="127"/>
                </a:lnTo>
                <a:lnTo>
                  <a:pt x="4888" y="128"/>
                </a:lnTo>
                <a:lnTo>
                  <a:pt x="4907" y="128"/>
                </a:lnTo>
                <a:lnTo>
                  <a:pt x="4915" y="130"/>
                </a:lnTo>
                <a:lnTo>
                  <a:pt x="4919" y="130"/>
                </a:lnTo>
                <a:lnTo>
                  <a:pt x="4924" y="131"/>
                </a:lnTo>
                <a:lnTo>
                  <a:pt x="4928" y="131"/>
                </a:lnTo>
                <a:lnTo>
                  <a:pt x="4933" y="132"/>
                </a:lnTo>
                <a:lnTo>
                  <a:pt x="4935" y="132"/>
                </a:lnTo>
                <a:lnTo>
                  <a:pt x="4939" y="133"/>
                </a:lnTo>
                <a:lnTo>
                  <a:pt x="4941" y="133"/>
                </a:lnTo>
                <a:lnTo>
                  <a:pt x="4946" y="134"/>
                </a:lnTo>
                <a:lnTo>
                  <a:pt x="4952" y="136"/>
                </a:lnTo>
                <a:lnTo>
                  <a:pt x="4956" y="137"/>
                </a:lnTo>
                <a:lnTo>
                  <a:pt x="4959" y="138"/>
                </a:lnTo>
                <a:lnTo>
                  <a:pt x="4962" y="138"/>
                </a:lnTo>
                <a:lnTo>
                  <a:pt x="4963" y="139"/>
                </a:lnTo>
                <a:lnTo>
                  <a:pt x="4965" y="139"/>
                </a:lnTo>
                <a:lnTo>
                  <a:pt x="4969" y="141"/>
                </a:lnTo>
                <a:lnTo>
                  <a:pt x="4973" y="143"/>
                </a:lnTo>
                <a:lnTo>
                  <a:pt x="4976" y="144"/>
                </a:lnTo>
                <a:lnTo>
                  <a:pt x="4979" y="145"/>
                </a:lnTo>
                <a:lnTo>
                  <a:pt x="4981" y="147"/>
                </a:lnTo>
                <a:lnTo>
                  <a:pt x="4985" y="148"/>
                </a:lnTo>
                <a:lnTo>
                  <a:pt x="4987" y="149"/>
                </a:lnTo>
                <a:lnTo>
                  <a:pt x="4990" y="150"/>
                </a:lnTo>
                <a:lnTo>
                  <a:pt x="4992" y="152"/>
                </a:lnTo>
                <a:lnTo>
                  <a:pt x="4996" y="154"/>
                </a:lnTo>
                <a:lnTo>
                  <a:pt x="4999" y="155"/>
                </a:lnTo>
                <a:lnTo>
                  <a:pt x="5000" y="156"/>
                </a:lnTo>
                <a:lnTo>
                  <a:pt x="5002" y="158"/>
                </a:lnTo>
                <a:lnTo>
                  <a:pt x="5004" y="159"/>
                </a:lnTo>
                <a:lnTo>
                  <a:pt x="5005" y="160"/>
                </a:lnTo>
                <a:lnTo>
                  <a:pt x="5006" y="163"/>
                </a:lnTo>
                <a:lnTo>
                  <a:pt x="5009" y="164"/>
                </a:lnTo>
                <a:lnTo>
                  <a:pt x="5011" y="165"/>
                </a:lnTo>
                <a:lnTo>
                  <a:pt x="5015" y="167"/>
                </a:lnTo>
                <a:lnTo>
                  <a:pt x="5019" y="171"/>
                </a:lnTo>
                <a:lnTo>
                  <a:pt x="5022" y="175"/>
                </a:lnTo>
                <a:lnTo>
                  <a:pt x="5032" y="183"/>
                </a:lnTo>
                <a:lnTo>
                  <a:pt x="5035" y="188"/>
                </a:lnTo>
                <a:lnTo>
                  <a:pt x="5038" y="191"/>
                </a:lnTo>
                <a:lnTo>
                  <a:pt x="5040" y="194"/>
                </a:lnTo>
                <a:lnTo>
                  <a:pt x="5042" y="195"/>
                </a:lnTo>
                <a:lnTo>
                  <a:pt x="5043" y="198"/>
                </a:lnTo>
                <a:lnTo>
                  <a:pt x="5044" y="200"/>
                </a:lnTo>
                <a:lnTo>
                  <a:pt x="5045" y="202"/>
                </a:lnTo>
                <a:lnTo>
                  <a:pt x="5046" y="204"/>
                </a:lnTo>
                <a:lnTo>
                  <a:pt x="5048" y="206"/>
                </a:lnTo>
                <a:lnTo>
                  <a:pt x="5049" y="208"/>
                </a:lnTo>
                <a:lnTo>
                  <a:pt x="5050" y="209"/>
                </a:lnTo>
                <a:lnTo>
                  <a:pt x="5051" y="211"/>
                </a:lnTo>
                <a:lnTo>
                  <a:pt x="5052" y="214"/>
                </a:lnTo>
                <a:lnTo>
                  <a:pt x="5054" y="215"/>
                </a:lnTo>
                <a:lnTo>
                  <a:pt x="5055" y="217"/>
                </a:lnTo>
                <a:lnTo>
                  <a:pt x="5056" y="221"/>
                </a:lnTo>
                <a:lnTo>
                  <a:pt x="5060" y="228"/>
                </a:lnTo>
                <a:lnTo>
                  <a:pt x="5062" y="233"/>
                </a:lnTo>
                <a:lnTo>
                  <a:pt x="5063" y="236"/>
                </a:lnTo>
                <a:lnTo>
                  <a:pt x="5064" y="238"/>
                </a:lnTo>
                <a:lnTo>
                  <a:pt x="5066" y="242"/>
                </a:lnTo>
                <a:lnTo>
                  <a:pt x="5067" y="244"/>
                </a:lnTo>
                <a:lnTo>
                  <a:pt x="5068" y="248"/>
                </a:lnTo>
                <a:lnTo>
                  <a:pt x="5068" y="249"/>
                </a:lnTo>
                <a:lnTo>
                  <a:pt x="5069" y="252"/>
                </a:lnTo>
                <a:lnTo>
                  <a:pt x="5069" y="253"/>
                </a:lnTo>
                <a:lnTo>
                  <a:pt x="5072" y="258"/>
                </a:lnTo>
                <a:lnTo>
                  <a:pt x="5072" y="260"/>
                </a:lnTo>
                <a:lnTo>
                  <a:pt x="5073" y="261"/>
                </a:lnTo>
                <a:lnTo>
                  <a:pt x="5073" y="264"/>
                </a:lnTo>
                <a:lnTo>
                  <a:pt x="5073" y="265"/>
                </a:lnTo>
                <a:lnTo>
                  <a:pt x="5074" y="269"/>
                </a:lnTo>
                <a:lnTo>
                  <a:pt x="5075" y="274"/>
                </a:lnTo>
                <a:lnTo>
                  <a:pt x="5077" y="276"/>
                </a:lnTo>
                <a:lnTo>
                  <a:pt x="5077" y="278"/>
                </a:lnTo>
                <a:lnTo>
                  <a:pt x="5078" y="281"/>
                </a:lnTo>
                <a:lnTo>
                  <a:pt x="5078" y="282"/>
                </a:lnTo>
                <a:lnTo>
                  <a:pt x="5079" y="288"/>
                </a:lnTo>
                <a:lnTo>
                  <a:pt x="5081" y="297"/>
                </a:lnTo>
                <a:lnTo>
                  <a:pt x="5083" y="303"/>
                </a:lnTo>
                <a:lnTo>
                  <a:pt x="5083" y="307"/>
                </a:lnTo>
                <a:lnTo>
                  <a:pt x="5085" y="316"/>
                </a:lnTo>
                <a:lnTo>
                  <a:pt x="5087" y="336"/>
                </a:lnTo>
                <a:lnTo>
                  <a:pt x="5087" y="341"/>
                </a:lnTo>
                <a:lnTo>
                  <a:pt x="5087" y="347"/>
                </a:lnTo>
                <a:lnTo>
                  <a:pt x="5089" y="355"/>
                </a:lnTo>
                <a:lnTo>
                  <a:pt x="5090" y="370"/>
                </a:lnTo>
                <a:lnTo>
                  <a:pt x="5090" y="376"/>
                </a:lnTo>
                <a:lnTo>
                  <a:pt x="5090" y="407"/>
                </a:lnTo>
                <a:lnTo>
                  <a:pt x="5090" y="532"/>
                </a:lnTo>
                <a:close/>
                <a:moveTo>
                  <a:pt x="4430" y="142"/>
                </a:moveTo>
                <a:lnTo>
                  <a:pt x="4606" y="142"/>
                </a:lnTo>
                <a:lnTo>
                  <a:pt x="4606" y="587"/>
                </a:lnTo>
                <a:lnTo>
                  <a:pt x="4606" y="664"/>
                </a:lnTo>
                <a:lnTo>
                  <a:pt x="4606" y="687"/>
                </a:lnTo>
                <a:lnTo>
                  <a:pt x="4606" y="693"/>
                </a:lnTo>
                <a:lnTo>
                  <a:pt x="4606" y="700"/>
                </a:lnTo>
                <a:lnTo>
                  <a:pt x="4606" y="712"/>
                </a:lnTo>
                <a:lnTo>
                  <a:pt x="4605" y="720"/>
                </a:lnTo>
                <a:lnTo>
                  <a:pt x="4605" y="726"/>
                </a:lnTo>
                <a:lnTo>
                  <a:pt x="4604" y="731"/>
                </a:lnTo>
                <a:lnTo>
                  <a:pt x="4603" y="740"/>
                </a:lnTo>
                <a:lnTo>
                  <a:pt x="4602" y="747"/>
                </a:lnTo>
                <a:lnTo>
                  <a:pt x="4602" y="751"/>
                </a:lnTo>
                <a:lnTo>
                  <a:pt x="4597" y="767"/>
                </a:lnTo>
                <a:lnTo>
                  <a:pt x="4597" y="772"/>
                </a:lnTo>
                <a:lnTo>
                  <a:pt x="4595" y="775"/>
                </a:lnTo>
                <a:lnTo>
                  <a:pt x="4594" y="778"/>
                </a:lnTo>
                <a:lnTo>
                  <a:pt x="4594" y="779"/>
                </a:lnTo>
                <a:lnTo>
                  <a:pt x="4594" y="780"/>
                </a:lnTo>
                <a:lnTo>
                  <a:pt x="4593" y="782"/>
                </a:lnTo>
                <a:lnTo>
                  <a:pt x="4593" y="784"/>
                </a:lnTo>
                <a:lnTo>
                  <a:pt x="4591" y="790"/>
                </a:lnTo>
                <a:lnTo>
                  <a:pt x="4589" y="795"/>
                </a:lnTo>
                <a:lnTo>
                  <a:pt x="4588" y="796"/>
                </a:lnTo>
                <a:lnTo>
                  <a:pt x="4587" y="798"/>
                </a:lnTo>
                <a:lnTo>
                  <a:pt x="4586" y="801"/>
                </a:lnTo>
                <a:lnTo>
                  <a:pt x="4586" y="802"/>
                </a:lnTo>
                <a:lnTo>
                  <a:pt x="4583" y="806"/>
                </a:lnTo>
                <a:lnTo>
                  <a:pt x="4582" y="808"/>
                </a:lnTo>
                <a:lnTo>
                  <a:pt x="4581" y="811"/>
                </a:lnTo>
                <a:lnTo>
                  <a:pt x="4580" y="813"/>
                </a:lnTo>
                <a:lnTo>
                  <a:pt x="4580" y="815"/>
                </a:lnTo>
                <a:lnTo>
                  <a:pt x="4577" y="819"/>
                </a:lnTo>
                <a:lnTo>
                  <a:pt x="4576" y="822"/>
                </a:lnTo>
                <a:lnTo>
                  <a:pt x="4574" y="824"/>
                </a:lnTo>
                <a:lnTo>
                  <a:pt x="4573" y="825"/>
                </a:lnTo>
                <a:lnTo>
                  <a:pt x="4571" y="828"/>
                </a:lnTo>
                <a:lnTo>
                  <a:pt x="4570" y="829"/>
                </a:lnTo>
                <a:lnTo>
                  <a:pt x="4569" y="831"/>
                </a:lnTo>
                <a:lnTo>
                  <a:pt x="4568" y="833"/>
                </a:lnTo>
                <a:lnTo>
                  <a:pt x="4566" y="834"/>
                </a:lnTo>
                <a:lnTo>
                  <a:pt x="4565" y="836"/>
                </a:lnTo>
                <a:lnTo>
                  <a:pt x="4564" y="839"/>
                </a:lnTo>
                <a:lnTo>
                  <a:pt x="4563" y="840"/>
                </a:lnTo>
                <a:lnTo>
                  <a:pt x="4559" y="844"/>
                </a:lnTo>
                <a:lnTo>
                  <a:pt x="4552" y="851"/>
                </a:lnTo>
                <a:lnTo>
                  <a:pt x="4545" y="859"/>
                </a:lnTo>
                <a:lnTo>
                  <a:pt x="4541" y="862"/>
                </a:lnTo>
                <a:lnTo>
                  <a:pt x="4537" y="864"/>
                </a:lnTo>
                <a:lnTo>
                  <a:pt x="4535" y="867"/>
                </a:lnTo>
                <a:lnTo>
                  <a:pt x="4533" y="868"/>
                </a:lnTo>
                <a:lnTo>
                  <a:pt x="4531" y="869"/>
                </a:lnTo>
                <a:lnTo>
                  <a:pt x="4529" y="870"/>
                </a:lnTo>
                <a:lnTo>
                  <a:pt x="4527" y="873"/>
                </a:lnTo>
                <a:lnTo>
                  <a:pt x="4524" y="873"/>
                </a:lnTo>
                <a:lnTo>
                  <a:pt x="4522" y="875"/>
                </a:lnTo>
                <a:lnTo>
                  <a:pt x="4521" y="876"/>
                </a:lnTo>
                <a:lnTo>
                  <a:pt x="4517" y="878"/>
                </a:lnTo>
                <a:lnTo>
                  <a:pt x="4516" y="879"/>
                </a:lnTo>
                <a:lnTo>
                  <a:pt x="4513" y="880"/>
                </a:lnTo>
                <a:lnTo>
                  <a:pt x="4511" y="883"/>
                </a:lnTo>
                <a:lnTo>
                  <a:pt x="4508" y="883"/>
                </a:lnTo>
                <a:lnTo>
                  <a:pt x="4505" y="885"/>
                </a:lnTo>
                <a:lnTo>
                  <a:pt x="4502" y="885"/>
                </a:lnTo>
                <a:lnTo>
                  <a:pt x="4499" y="887"/>
                </a:lnTo>
                <a:lnTo>
                  <a:pt x="4498" y="887"/>
                </a:lnTo>
                <a:lnTo>
                  <a:pt x="4495" y="889"/>
                </a:lnTo>
                <a:lnTo>
                  <a:pt x="4493" y="890"/>
                </a:lnTo>
                <a:lnTo>
                  <a:pt x="4490" y="891"/>
                </a:lnTo>
                <a:lnTo>
                  <a:pt x="4485" y="892"/>
                </a:lnTo>
                <a:lnTo>
                  <a:pt x="4481" y="895"/>
                </a:lnTo>
                <a:lnTo>
                  <a:pt x="4479" y="895"/>
                </a:lnTo>
                <a:lnTo>
                  <a:pt x="4478" y="896"/>
                </a:lnTo>
                <a:lnTo>
                  <a:pt x="4476" y="896"/>
                </a:lnTo>
                <a:lnTo>
                  <a:pt x="4473" y="897"/>
                </a:lnTo>
                <a:lnTo>
                  <a:pt x="4472" y="897"/>
                </a:lnTo>
                <a:lnTo>
                  <a:pt x="4470" y="897"/>
                </a:lnTo>
                <a:lnTo>
                  <a:pt x="4465" y="898"/>
                </a:lnTo>
                <a:lnTo>
                  <a:pt x="4464" y="900"/>
                </a:lnTo>
                <a:lnTo>
                  <a:pt x="4461" y="900"/>
                </a:lnTo>
                <a:lnTo>
                  <a:pt x="4456" y="901"/>
                </a:lnTo>
                <a:lnTo>
                  <a:pt x="4454" y="902"/>
                </a:lnTo>
                <a:lnTo>
                  <a:pt x="4450" y="902"/>
                </a:lnTo>
                <a:lnTo>
                  <a:pt x="4448" y="903"/>
                </a:lnTo>
                <a:lnTo>
                  <a:pt x="4446" y="903"/>
                </a:lnTo>
                <a:lnTo>
                  <a:pt x="4442" y="905"/>
                </a:lnTo>
                <a:lnTo>
                  <a:pt x="4435" y="906"/>
                </a:lnTo>
                <a:lnTo>
                  <a:pt x="4431" y="906"/>
                </a:lnTo>
                <a:lnTo>
                  <a:pt x="4426" y="907"/>
                </a:lnTo>
                <a:lnTo>
                  <a:pt x="4421" y="907"/>
                </a:lnTo>
                <a:lnTo>
                  <a:pt x="4418" y="908"/>
                </a:lnTo>
                <a:lnTo>
                  <a:pt x="4412" y="908"/>
                </a:lnTo>
                <a:lnTo>
                  <a:pt x="4405" y="909"/>
                </a:lnTo>
                <a:lnTo>
                  <a:pt x="4395" y="909"/>
                </a:lnTo>
                <a:lnTo>
                  <a:pt x="4391" y="909"/>
                </a:lnTo>
                <a:lnTo>
                  <a:pt x="4388" y="911"/>
                </a:lnTo>
                <a:lnTo>
                  <a:pt x="4380" y="911"/>
                </a:lnTo>
                <a:lnTo>
                  <a:pt x="4354" y="911"/>
                </a:lnTo>
                <a:lnTo>
                  <a:pt x="4343" y="911"/>
                </a:lnTo>
                <a:lnTo>
                  <a:pt x="4338" y="911"/>
                </a:lnTo>
                <a:lnTo>
                  <a:pt x="4333" y="909"/>
                </a:lnTo>
                <a:lnTo>
                  <a:pt x="4317" y="909"/>
                </a:lnTo>
                <a:lnTo>
                  <a:pt x="4311" y="909"/>
                </a:lnTo>
                <a:lnTo>
                  <a:pt x="4305" y="909"/>
                </a:lnTo>
                <a:lnTo>
                  <a:pt x="4296" y="908"/>
                </a:lnTo>
                <a:lnTo>
                  <a:pt x="4293" y="908"/>
                </a:lnTo>
                <a:lnTo>
                  <a:pt x="4287" y="908"/>
                </a:lnTo>
                <a:lnTo>
                  <a:pt x="4279" y="907"/>
                </a:lnTo>
                <a:lnTo>
                  <a:pt x="4272" y="907"/>
                </a:lnTo>
                <a:lnTo>
                  <a:pt x="4266" y="906"/>
                </a:lnTo>
                <a:lnTo>
                  <a:pt x="4259" y="906"/>
                </a:lnTo>
                <a:lnTo>
                  <a:pt x="4253" y="905"/>
                </a:lnTo>
                <a:lnTo>
                  <a:pt x="4247" y="905"/>
                </a:lnTo>
                <a:lnTo>
                  <a:pt x="4243" y="903"/>
                </a:lnTo>
                <a:lnTo>
                  <a:pt x="4238" y="903"/>
                </a:lnTo>
                <a:lnTo>
                  <a:pt x="4233" y="902"/>
                </a:lnTo>
                <a:lnTo>
                  <a:pt x="4228" y="901"/>
                </a:lnTo>
                <a:lnTo>
                  <a:pt x="4218" y="901"/>
                </a:lnTo>
                <a:lnTo>
                  <a:pt x="4207" y="898"/>
                </a:lnTo>
                <a:lnTo>
                  <a:pt x="4201" y="898"/>
                </a:lnTo>
                <a:lnTo>
                  <a:pt x="4197" y="897"/>
                </a:lnTo>
                <a:lnTo>
                  <a:pt x="4193" y="897"/>
                </a:lnTo>
                <a:lnTo>
                  <a:pt x="4187" y="895"/>
                </a:lnTo>
                <a:lnTo>
                  <a:pt x="4181" y="894"/>
                </a:lnTo>
                <a:lnTo>
                  <a:pt x="4177" y="894"/>
                </a:lnTo>
                <a:lnTo>
                  <a:pt x="4172" y="892"/>
                </a:lnTo>
                <a:lnTo>
                  <a:pt x="4166" y="891"/>
                </a:lnTo>
                <a:lnTo>
                  <a:pt x="4170" y="746"/>
                </a:lnTo>
                <a:lnTo>
                  <a:pt x="4183" y="748"/>
                </a:lnTo>
                <a:lnTo>
                  <a:pt x="4188" y="748"/>
                </a:lnTo>
                <a:lnTo>
                  <a:pt x="4194" y="750"/>
                </a:lnTo>
                <a:lnTo>
                  <a:pt x="4200" y="751"/>
                </a:lnTo>
                <a:lnTo>
                  <a:pt x="4204" y="751"/>
                </a:lnTo>
                <a:lnTo>
                  <a:pt x="4210" y="752"/>
                </a:lnTo>
                <a:lnTo>
                  <a:pt x="4216" y="752"/>
                </a:lnTo>
                <a:lnTo>
                  <a:pt x="4222" y="753"/>
                </a:lnTo>
                <a:lnTo>
                  <a:pt x="4228" y="754"/>
                </a:lnTo>
                <a:lnTo>
                  <a:pt x="4239" y="754"/>
                </a:lnTo>
                <a:lnTo>
                  <a:pt x="4244" y="756"/>
                </a:lnTo>
                <a:lnTo>
                  <a:pt x="4250" y="756"/>
                </a:lnTo>
                <a:lnTo>
                  <a:pt x="4256" y="757"/>
                </a:lnTo>
                <a:lnTo>
                  <a:pt x="4262" y="757"/>
                </a:lnTo>
                <a:lnTo>
                  <a:pt x="4269" y="758"/>
                </a:lnTo>
                <a:lnTo>
                  <a:pt x="4275" y="758"/>
                </a:lnTo>
                <a:lnTo>
                  <a:pt x="4284" y="759"/>
                </a:lnTo>
                <a:lnTo>
                  <a:pt x="4286" y="759"/>
                </a:lnTo>
                <a:lnTo>
                  <a:pt x="4292" y="759"/>
                </a:lnTo>
                <a:lnTo>
                  <a:pt x="4302" y="761"/>
                </a:lnTo>
                <a:lnTo>
                  <a:pt x="4305" y="761"/>
                </a:lnTo>
                <a:lnTo>
                  <a:pt x="4308" y="761"/>
                </a:lnTo>
                <a:lnTo>
                  <a:pt x="4314" y="762"/>
                </a:lnTo>
                <a:lnTo>
                  <a:pt x="4331" y="762"/>
                </a:lnTo>
                <a:lnTo>
                  <a:pt x="4351" y="762"/>
                </a:lnTo>
                <a:lnTo>
                  <a:pt x="4365" y="762"/>
                </a:lnTo>
                <a:lnTo>
                  <a:pt x="4372" y="761"/>
                </a:lnTo>
                <a:lnTo>
                  <a:pt x="4378" y="759"/>
                </a:lnTo>
                <a:lnTo>
                  <a:pt x="4384" y="757"/>
                </a:lnTo>
                <a:lnTo>
                  <a:pt x="4389" y="756"/>
                </a:lnTo>
                <a:lnTo>
                  <a:pt x="4398" y="751"/>
                </a:lnTo>
                <a:lnTo>
                  <a:pt x="4401" y="747"/>
                </a:lnTo>
                <a:lnTo>
                  <a:pt x="4405" y="743"/>
                </a:lnTo>
                <a:lnTo>
                  <a:pt x="4406" y="742"/>
                </a:lnTo>
                <a:lnTo>
                  <a:pt x="4406" y="740"/>
                </a:lnTo>
                <a:lnTo>
                  <a:pt x="4407" y="737"/>
                </a:lnTo>
                <a:lnTo>
                  <a:pt x="4409" y="735"/>
                </a:lnTo>
                <a:lnTo>
                  <a:pt x="4411" y="729"/>
                </a:lnTo>
                <a:lnTo>
                  <a:pt x="4412" y="726"/>
                </a:lnTo>
                <a:lnTo>
                  <a:pt x="4412" y="723"/>
                </a:lnTo>
                <a:lnTo>
                  <a:pt x="4413" y="719"/>
                </a:lnTo>
                <a:lnTo>
                  <a:pt x="4413" y="710"/>
                </a:lnTo>
                <a:lnTo>
                  <a:pt x="4413" y="693"/>
                </a:lnTo>
                <a:lnTo>
                  <a:pt x="4413" y="641"/>
                </a:lnTo>
                <a:lnTo>
                  <a:pt x="4406" y="648"/>
                </a:lnTo>
                <a:lnTo>
                  <a:pt x="4400" y="654"/>
                </a:lnTo>
                <a:lnTo>
                  <a:pt x="4395" y="658"/>
                </a:lnTo>
                <a:lnTo>
                  <a:pt x="4391" y="660"/>
                </a:lnTo>
                <a:lnTo>
                  <a:pt x="4389" y="663"/>
                </a:lnTo>
                <a:lnTo>
                  <a:pt x="4386" y="664"/>
                </a:lnTo>
                <a:lnTo>
                  <a:pt x="4385" y="665"/>
                </a:lnTo>
                <a:lnTo>
                  <a:pt x="4383" y="667"/>
                </a:lnTo>
                <a:lnTo>
                  <a:pt x="4382" y="668"/>
                </a:lnTo>
                <a:lnTo>
                  <a:pt x="4380" y="669"/>
                </a:lnTo>
                <a:lnTo>
                  <a:pt x="4378" y="670"/>
                </a:lnTo>
                <a:lnTo>
                  <a:pt x="4377" y="671"/>
                </a:lnTo>
                <a:lnTo>
                  <a:pt x="4374" y="673"/>
                </a:lnTo>
                <a:lnTo>
                  <a:pt x="4372" y="674"/>
                </a:lnTo>
                <a:lnTo>
                  <a:pt x="4368" y="676"/>
                </a:lnTo>
                <a:lnTo>
                  <a:pt x="4367" y="678"/>
                </a:lnTo>
                <a:lnTo>
                  <a:pt x="4365" y="678"/>
                </a:lnTo>
                <a:lnTo>
                  <a:pt x="4362" y="679"/>
                </a:lnTo>
                <a:lnTo>
                  <a:pt x="4357" y="681"/>
                </a:lnTo>
                <a:lnTo>
                  <a:pt x="4355" y="682"/>
                </a:lnTo>
                <a:lnTo>
                  <a:pt x="4350" y="685"/>
                </a:lnTo>
                <a:lnTo>
                  <a:pt x="4344" y="687"/>
                </a:lnTo>
                <a:lnTo>
                  <a:pt x="4342" y="687"/>
                </a:lnTo>
                <a:lnTo>
                  <a:pt x="4339" y="689"/>
                </a:lnTo>
                <a:lnTo>
                  <a:pt x="4337" y="689"/>
                </a:lnTo>
                <a:lnTo>
                  <a:pt x="4334" y="690"/>
                </a:lnTo>
                <a:lnTo>
                  <a:pt x="4333" y="690"/>
                </a:lnTo>
                <a:lnTo>
                  <a:pt x="4330" y="691"/>
                </a:lnTo>
                <a:lnTo>
                  <a:pt x="4326" y="691"/>
                </a:lnTo>
                <a:lnTo>
                  <a:pt x="4322" y="692"/>
                </a:lnTo>
                <a:lnTo>
                  <a:pt x="4310" y="692"/>
                </a:lnTo>
                <a:lnTo>
                  <a:pt x="4305" y="693"/>
                </a:lnTo>
                <a:lnTo>
                  <a:pt x="4298" y="693"/>
                </a:lnTo>
                <a:lnTo>
                  <a:pt x="4291" y="693"/>
                </a:lnTo>
                <a:lnTo>
                  <a:pt x="4286" y="692"/>
                </a:lnTo>
                <a:lnTo>
                  <a:pt x="4278" y="692"/>
                </a:lnTo>
                <a:lnTo>
                  <a:pt x="4273" y="692"/>
                </a:lnTo>
                <a:lnTo>
                  <a:pt x="4251" y="689"/>
                </a:lnTo>
                <a:lnTo>
                  <a:pt x="4237" y="684"/>
                </a:lnTo>
                <a:lnTo>
                  <a:pt x="4234" y="682"/>
                </a:lnTo>
                <a:lnTo>
                  <a:pt x="4232" y="681"/>
                </a:lnTo>
                <a:lnTo>
                  <a:pt x="4230" y="680"/>
                </a:lnTo>
                <a:lnTo>
                  <a:pt x="4228" y="679"/>
                </a:lnTo>
                <a:lnTo>
                  <a:pt x="4226" y="678"/>
                </a:lnTo>
                <a:lnTo>
                  <a:pt x="4221" y="676"/>
                </a:lnTo>
                <a:lnTo>
                  <a:pt x="4220" y="675"/>
                </a:lnTo>
                <a:lnTo>
                  <a:pt x="4217" y="673"/>
                </a:lnTo>
                <a:lnTo>
                  <a:pt x="4216" y="671"/>
                </a:lnTo>
                <a:lnTo>
                  <a:pt x="4214" y="670"/>
                </a:lnTo>
                <a:lnTo>
                  <a:pt x="4211" y="668"/>
                </a:lnTo>
                <a:lnTo>
                  <a:pt x="4207" y="665"/>
                </a:lnTo>
                <a:lnTo>
                  <a:pt x="4201" y="659"/>
                </a:lnTo>
                <a:lnTo>
                  <a:pt x="4195" y="654"/>
                </a:lnTo>
                <a:lnTo>
                  <a:pt x="4193" y="651"/>
                </a:lnTo>
                <a:lnTo>
                  <a:pt x="4191" y="648"/>
                </a:lnTo>
                <a:lnTo>
                  <a:pt x="4189" y="646"/>
                </a:lnTo>
                <a:lnTo>
                  <a:pt x="4188" y="645"/>
                </a:lnTo>
                <a:lnTo>
                  <a:pt x="4188" y="642"/>
                </a:lnTo>
                <a:lnTo>
                  <a:pt x="4186" y="641"/>
                </a:lnTo>
                <a:lnTo>
                  <a:pt x="4185" y="638"/>
                </a:lnTo>
                <a:lnTo>
                  <a:pt x="4185" y="636"/>
                </a:lnTo>
                <a:lnTo>
                  <a:pt x="4183" y="635"/>
                </a:lnTo>
                <a:lnTo>
                  <a:pt x="4182" y="632"/>
                </a:lnTo>
                <a:lnTo>
                  <a:pt x="4180" y="631"/>
                </a:lnTo>
                <a:lnTo>
                  <a:pt x="4180" y="629"/>
                </a:lnTo>
                <a:lnTo>
                  <a:pt x="4177" y="625"/>
                </a:lnTo>
                <a:lnTo>
                  <a:pt x="4177" y="623"/>
                </a:lnTo>
                <a:lnTo>
                  <a:pt x="4175" y="619"/>
                </a:lnTo>
                <a:lnTo>
                  <a:pt x="4175" y="618"/>
                </a:lnTo>
                <a:lnTo>
                  <a:pt x="4174" y="615"/>
                </a:lnTo>
                <a:lnTo>
                  <a:pt x="4172" y="612"/>
                </a:lnTo>
                <a:lnTo>
                  <a:pt x="4171" y="607"/>
                </a:lnTo>
                <a:lnTo>
                  <a:pt x="4170" y="606"/>
                </a:lnTo>
                <a:lnTo>
                  <a:pt x="4170" y="604"/>
                </a:lnTo>
                <a:lnTo>
                  <a:pt x="4169" y="602"/>
                </a:lnTo>
                <a:lnTo>
                  <a:pt x="4169" y="601"/>
                </a:lnTo>
                <a:lnTo>
                  <a:pt x="4166" y="595"/>
                </a:lnTo>
                <a:lnTo>
                  <a:pt x="4166" y="592"/>
                </a:lnTo>
                <a:lnTo>
                  <a:pt x="4164" y="586"/>
                </a:lnTo>
                <a:lnTo>
                  <a:pt x="4163" y="579"/>
                </a:lnTo>
                <a:lnTo>
                  <a:pt x="4162" y="573"/>
                </a:lnTo>
                <a:lnTo>
                  <a:pt x="4159" y="564"/>
                </a:lnTo>
                <a:lnTo>
                  <a:pt x="4159" y="560"/>
                </a:lnTo>
                <a:lnTo>
                  <a:pt x="4159" y="557"/>
                </a:lnTo>
                <a:lnTo>
                  <a:pt x="4158" y="553"/>
                </a:lnTo>
                <a:lnTo>
                  <a:pt x="4157" y="538"/>
                </a:lnTo>
                <a:lnTo>
                  <a:pt x="4156" y="534"/>
                </a:lnTo>
                <a:lnTo>
                  <a:pt x="4156" y="527"/>
                </a:lnTo>
                <a:lnTo>
                  <a:pt x="4154" y="520"/>
                </a:lnTo>
                <a:lnTo>
                  <a:pt x="4154" y="512"/>
                </a:lnTo>
                <a:lnTo>
                  <a:pt x="4153" y="502"/>
                </a:lnTo>
                <a:lnTo>
                  <a:pt x="4153" y="485"/>
                </a:lnTo>
                <a:lnTo>
                  <a:pt x="4152" y="452"/>
                </a:lnTo>
                <a:lnTo>
                  <a:pt x="4152" y="382"/>
                </a:lnTo>
                <a:lnTo>
                  <a:pt x="4152" y="352"/>
                </a:lnTo>
                <a:lnTo>
                  <a:pt x="4152" y="343"/>
                </a:lnTo>
                <a:lnTo>
                  <a:pt x="4152" y="339"/>
                </a:lnTo>
                <a:lnTo>
                  <a:pt x="4153" y="336"/>
                </a:lnTo>
                <a:lnTo>
                  <a:pt x="4153" y="320"/>
                </a:lnTo>
                <a:lnTo>
                  <a:pt x="4153" y="309"/>
                </a:lnTo>
                <a:lnTo>
                  <a:pt x="4154" y="300"/>
                </a:lnTo>
                <a:lnTo>
                  <a:pt x="4154" y="293"/>
                </a:lnTo>
                <a:lnTo>
                  <a:pt x="4156" y="287"/>
                </a:lnTo>
                <a:lnTo>
                  <a:pt x="4157" y="277"/>
                </a:lnTo>
                <a:lnTo>
                  <a:pt x="4157" y="272"/>
                </a:lnTo>
                <a:lnTo>
                  <a:pt x="4158" y="267"/>
                </a:lnTo>
                <a:lnTo>
                  <a:pt x="4158" y="264"/>
                </a:lnTo>
                <a:lnTo>
                  <a:pt x="4159" y="260"/>
                </a:lnTo>
                <a:lnTo>
                  <a:pt x="4159" y="257"/>
                </a:lnTo>
                <a:lnTo>
                  <a:pt x="4159" y="254"/>
                </a:lnTo>
                <a:lnTo>
                  <a:pt x="4160" y="250"/>
                </a:lnTo>
                <a:lnTo>
                  <a:pt x="4160" y="248"/>
                </a:lnTo>
                <a:lnTo>
                  <a:pt x="4162" y="246"/>
                </a:lnTo>
                <a:lnTo>
                  <a:pt x="4162" y="242"/>
                </a:lnTo>
                <a:lnTo>
                  <a:pt x="4170" y="213"/>
                </a:lnTo>
                <a:lnTo>
                  <a:pt x="4172" y="209"/>
                </a:lnTo>
                <a:lnTo>
                  <a:pt x="4174" y="205"/>
                </a:lnTo>
                <a:lnTo>
                  <a:pt x="4174" y="203"/>
                </a:lnTo>
                <a:lnTo>
                  <a:pt x="4175" y="200"/>
                </a:lnTo>
                <a:lnTo>
                  <a:pt x="4176" y="197"/>
                </a:lnTo>
                <a:lnTo>
                  <a:pt x="4178" y="194"/>
                </a:lnTo>
                <a:lnTo>
                  <a:pt x="4181" y="189"/>
                </a:lnTo>
                <a:lnTo>
                  <a:pt x="4183" y="185"/>
                </a:lnTo>
                <a:lnTo>
                  <a:pt x="4185" y="183"/>
                </a:lnTo>
                <a:lnTo>
                  <a:pt x="4186" y="181"/>
                </a:lnTo>
                <a:lnTo>
                  <a:pt x="4187" y="180"/>
                </a:lnTo>
                <a:lnTo>
                  <a:pt x="4188" y="177"/>
                </a:lnTo>
                <a:lnTo>
                  <a:pt x="4189" y="175"/>
                </a:lnTo>
                <a:lnTo>
                  <a:pt x="4191" y="174"/>
                </a:lnTo>
                <a:lnTo>
                  <a:pt x="4193" y="171"/>
                </a:lnTo>
                <a:lnTo>
                  <a:pt x="4195" y="167"/>
                </a:lnTo>
                <a:lnTo>
                  <a:pt x="4201" y="163"/>
                </a:lnTo>
                <a:lnTo>
                  <a:pt x="4206" y="156"/>
                </a:lnTo>
                <a:lnTo>
                  <a:pt x="4209" y="154"/>
                </a:lnTo>
                <a:lnTo>
                  <a:pt x="4212" y="152"/>
                </a:lnTo>
                <a:lnTo>
                  <a:pt x="4214" y="150"/>
                </a:lnTo>
                <a:lnTo>
                  <a:pt x="4216" y="149"/>
                </a:lnTo>
                <a:lnTo>
                  <a:pt x="4217" y="148"/>
                </a:lnTo>
                <a:lnTo>
                  <a:pt x="4218" y="147"/>
                </a:lnTo>
                <a:lnTo>
                  <a:pt x="4221" y="145"/>
                </a:lnTo>
                <a:lnTo>
                  <a:pt x="4223" y="145"/>
                </a:lnTo>
                <a:lnTo>
                  <a:pt x="4226" y="144"/>
                </a:lnTo>
                <a:lnTo>
                  <a:pt x="4227" y="143"/>
                </a:lnTo>
                <a:lnTo>
                  <a:pt x="4230" y="142"/>
                </a:lnTo>
                <a:lnTo>
                  <a:pt x="4233" y="139"/>
                </a:lnTo>
                <a:lnTo>
                  <a:pt x="4235" y="139"/>
                </a:lnTo>
                <a:lnTo>
                  <a:pt x="4238" y="138"/>
                </a:lnTo>
                <a:lnTo>
                  <a:pt x="4258" y="132"/>
                </a:lnTo>
                <a:lnTo>
                  <a:pt x="4261" y="132"/>
                </a:lnTo>
                <a:lnTo>
                  <a:pt x="4264" y="131"/>
                </a:lnTo>
                <a:lnTo>
                  <a:pt x="4268" y="131"/>
                </a:lnTo>
                <a:lnTo>
                  <a:pt x="4273" y="130"/>
                </a:lnTo>
                <a:lnTo>
                  <a:pt x="4278" y="130"/>
                </a:lnTo>
                <a:lnTo>
                  <a:pt x="4286" y="128"/>
                </a:lnTo>
                <a:lnTo>
                  <a:pt x="4291" y="128"/>
                </a:lnTo>
                <a:lnTo>
                  <a:pt x="4297" y="127"/>
                </a:lnTo>
                <a:lnTo>
                  <a:pt x="4303" y="128"/>
                </a:lnTo>
                <a:lnTo>
                  <a:pt x="4308" y="128"/>
                </a:lnTo>
                <a:lnTo>
                  <a:pt x="4315" y="128"/>
                </a:lnTo>
                <a:lnTo>
                  <a:pt x="4319" y="130"/>
                </a:lnTo>
                <a:lnTo>
                  <a:pt x="4322" y="130"/>
                </a:lnTo>
                <a:lnTo>
                  <a:pt x="4326" y="131"/>
                </a:lnTo>
                <a:lnTo>
                  <a:pt x="4328" y="131"/>
                </a:lnTo>
                <a:lnTo>
                  <a:pt x="4350" y="137"/>
                </a:lnTo>
                <a:lnTo>
                  <a:pt x="4354" y="138"/>
                </a:lnTo>
                <a:lnTo>
                  <a:pt x="4356" y="139"/>
                </a:lnTo>
                <a:lnTo>
                  <a:pt x="4360" y="141"/>
                </a:lnTo>
                <a:lnTo>
                  <a:pt x="4362" y="142"/>
                </a:lnTo>
                <a:lnTo>
                  <a:pt x="4363" y="143"/>
                </a:lnTo>
                <a:lnTo>
                  <a:pt x="4367" y="144"/>
                </a:lnTo>
                <a:lnTo>
                  <a:pt x="4369" y="145"/>
                </a:lnTo>
                <a:lnTo>
                  <a:pt x="4372" y="147"/>
                </a:lnTo>
                <a:lnTo>
                  <a:pt x="4374" y="148"/>
                </a:lnTo>
                <a:lnTo>
                  <a:pt x="4377" y="149"/>
                </a:lnTo>
                <a:lnTo>
                  <a:pt x="4378" y="150"/>
                </a:lnTo>
                <a:lnTo>
                  <a:pt x="4382" y="152"/>
                </a:lnTo>
                <a:lnTo>
                  <a:pt x="4383" y="153"/>
                </a:lnTo>
                <a:lnTo>
                  <a:pt x="4385" y="155"/>
                </a:lnTo>
                <a:lnTo>
                  <a:pt x="4388" y="155"/>
                </a:lnTo>
                <a:lnTo>
                  <a:pt x="4389" y="156"/>
                </a:lnTo>
                <a:lnTo>
                  <a:pt x="4391" y="159"/>
                </a:lnTo>
                <a:lnTo>
                  <a:pt x="4394" y="160"/>
                </a:lnTo>
                <a:lnTo>
                  <a:pt x="4395" y="161"/>
                </a:lnTo>
                <a:lnTo>
                  <a:pt x="4397" y="163"/>
                </a:lnTo>
                <a:lnTo>
                  <a:pt x="4398" y="164"/>
                </a:lnTo>
                <a:lnTo>
                  <a:pt x="4400" y="165"/>
                </a:lnTo>
                <a:lnTo>
                  <a:pt x="4402" y="166"/>
                </a:lnTo>
                <a:lnTo>
                  <a:pt x="4405" y="169"/>
                </a:lnTo>
                <a:lnTo>
                  <a:pt x="4407" y="170"/>
                </a:lnTo>
                <a:lnTo>
                  <a:pt x="4409" y="172"/>
                </a:lnTo>
                <a:lnTo>
                  <a:pt x="4412" y="175"/>
                </a:lnTo>
                <a:lnTo>
                  <a:pt x="4415" y="177"/>
                </a:lnTo>
                <a:lnTo>
                  <a:pt x="4417" y="178"/>
                </a:lnTo>
                <a:lnTo>
                  <a:pt x="4420" y="180"/>
                </a:lnTo>
                <a:lnTo>
                  <a:pt x="4420" y="175"/>
                </a:lnTo>
                <a:lnTo>
                  <a:pt x="4421" y="172"/>
                </a:lnTo>
                <a:lnTo>
                  <a:pt x="4421" y="170"/>
                </a:lnTo>
                <a:lnTo>
                  <a:pt x="4423" y="167"/>
                </a:lnTo>
                <a:lnTo>
                  <a:pt x="4423" y="165"/>
                </a:lnTo>
                <a:lnTo>
                  <a:pt x="4424" y="164"/>
                </a:lnTo>
                <a:lnTo>
                  <a:pt x="4424" y="161"/>
                </a:lnTo>
                <a:lnTo>
                  <a:pt x="4425" y="156"/>
                </a:lnTo>
                <a:lnTo>
                  <a:pt x="4426" y="152"/>
                </a:lnTo>
                <a:lnTo>
                  <a:pt x="4430" y="142"/>
                </a:lnTo>
                <a:close/>
                <a:moveTo>
                  <a:pt x="3765" y="532"/>
                </a:moveTo>
                <a:lnTo>
                  <a:pt x="3520" y="532"/>
                </a:lnTo>
                <a:lnTo>
                  <a:pt x="3520" y="566"/>
                </a:lnTo>
                <a:lnTo>
                  <a:pt x="3520" y="575"/>
                </a:lnTo>
                <a:lnTo>
                  <a:pt x="3520" y="580"/>
                </a:lnTo>
                <a:lnTo>
                  <a:pt x="3521" y="584"/>
                </a:lnTo>
                <a:lnTo>
                  <a:pt x="3521" y="591"/>
                </a:lnTo>
                <a:lnTo>
                  <a:pt x="3521" y="596"/>
                </a:lnTo>
                <a:lnTo>
                  <a:pt x="3521" y="599"/>
                </a:lnTo>
                <a:lnTo>
                  <a:pt x="3522" y="602"/>
                </a:lnTo>
                <a:lnTo>
                  <a:pt x="3527" y="617"/>
                </a:lnTo>
                <a:lnTo>
                  <a:pt x="3529" y="619"/>
                </a:lnTo>
                <a:lnTo>
                  <a:pt x="3531" y="621"/>
                </a:lnTo>
                <a:lnTo>
                  <a:pt x="3532" y="623"/>
                </a:lnTo>
                <a:lnTo>
                  <a:pt x="3537" y="629"/>
                </a:lnTo>
                <a:lnTo>
                  <a:pt x="3538" y="630"/>
                </a:lnTo>
                <a:lnTo>
                  <a:pt x="3540" y="631"/>
                </a:lnTo>
                <a:lnTo>
                  <a:pt x="3542" y="632"/>
                </a:lnTo>
                <a:lnTo>
                  <a:pt x="3544" y="634"/>
                </a:lnTo>
                <a:lnTo>
                  <a:pt x="3556" y="638"/>
                </a:lnTo>
                <a:lnTo>
                  <a:pt x="3558" y="638"/>
                </a:lnTo>
                <a:lnTo>
                  <a:pt x="3568" y="641"/>
                </a:lnTo>
                <a:lnTo>
                  <a:pt x="3574" y="641"/>
                </a:lnTo>
                <a:lnTo>
                  <a:pt x="3580" y="642"/>
                </a:lnTo>
                <a:lnTo>
                  <a:pt x="3587" y="642"/>
                </a:lnTo>
                <a:lnTo>
                  <a:pt x="3609" y="642"/>
                </a:lnTo>
                <a:lnTo>
                  <a:pt x="3614" y="641"/>
                </a:lnTo>
                <a:lnTo>
                  <a:pt x="3627" y="641"/>
                </a:lnTo>
                <a:lnTo>
                  <a:pt x="3635" y="640"/>
                </a:lnTo>
                <a:lnTo>
                  <a:pt x="3641" y="640"/>
                </a:lnTo>
                <a:lnTo>
                  <a:pt x="3647" y="638"/>
                </a:lnTo>
                <a:lnTo>
                  <a:pt x="3651" y="638"/>
                </a:lnTo>
                <a:lnTo>
                  <a:pt x="3655" y="637"/>
                </a:lnTo>
                <a:lnTo>
                  <a:pt x="3665" y="636"/>
                </a:lnTo>
                <a:lnTo>
                  <a:pt x="3670" y="636"/>
                </a:lnTo>
                <a:lnTo>
                  <a:pt x="3674" y="635"/>
                </a:lnTo>
                <a:lnTo>
                  <a:pt x="3683" y="634"/>
                </a:lnTo>
                <a:lnTo>
                  <a:pt x="3690" y="632"/>
                </a:lnTo>
                <a:lnTo>
                  <a:pt x="3696" y="631"/>
                </a:lnTo>
                <a:lnTo>
                  <a:pt x="3702" y="630"/>
                </a:lnTo>
                <a:lnTo>
                  <a:pt x="3708" y="629"/>
                </a:lnTo>
                <a:lnTo>
                  <a:pt x="3714" y="628"/>
                </a:lnTo>
                <a:lnTo>
                  <a:pt x="3717" y="628"/>
                </a:lnTo>
                <a:lnTo>
                  <a:pt x="3719" y="626"/>
                </a:lnTo>
                <a:lnTo>
                  <a:pt x="3723" y="626"/>
                </a:lnTo>
                <a:lnTo>
                  <a:pt x="3757" y="618"/>
                </a:lnTo>
                <a:lnTo>
                  <a:pt x="3760" y="768"/>
                </a:lnTo>
                <a:lnTo>
                  <a:pt x="3758" y="769"/>
                </a:lnTo>
                <a:lnTo>
                  <a:pt x="3755" y="769"/>
                </a:lnTo>
                <a:lnTo>
                  <a:pt x="3751" y="772"/>
                </a:lnTo>
                <a:lnTo>
                  <a:pt x="3748" y="772"/>
                </a:lnTo>
                <a:lnTo>
                  <a:pt x="3747" y="772"/>
                </a:lnTo>
                <a:lnTo>
                  <a:pt x="3745" y="773"/>
                </a:lnTo>
                <a:lnTo>
                  <a:pt x="3743" y="773"/>
                </a:lnTo>
                <a:lnTo>
                  <a:pt x="3739" y="774"/>
                </a:lnTo>
                <a:lnTo>
                  <a:pt x="3735" y="775"/>
                </a:lnTo>
                <a:lnTo>
                  <a:pt x="3729" y="778"/>
                </a:lnTo>
                <a:lnTo>
                  <a:pt x="3685" y="787"/>
                </a:lnTo>
                <a:lnTo>
                  <a:pt x="3682" y="787"/>
                </a:lnTo>
                <a:lnTo>
                  <a:pt x="3679" y="789"/>
                </a:lnTo>
                <a:lnTo>
                  <a:pt x="3676" y="789"/>
                </a:lnTo>
                <a:lnTo>
                  <a:pt x="3668" y="790"/>
                </a:lnTo>
                <a:lnTo>
                  <a:pt x="3661" y="791"/>
                </a:lnTo>
                <a:lnTo>
                  <a:pt x="3653" y="792"/>
                </a:lnTo>
                <a:lnTo>
                  <a:pt x="3645" y="795"/>
                </a:lnTo>
                <a:lnTo>
                  <a:pt x="3631" y="795"/>
                </a:lnTo>
                <a:lnTo>
                  <a:pt x="3626" y="796"/>
                </a:lnTo>
                <a:lnTo>
                  <a:pt x="3620" y="796"/>
                </a:lnTo>
                <a:lnTo>
                  <a:pt x="3614" y="797"/>
                </a:lnTo>
                <a:lnTo>
                  <a:pt x="3607" y="797"/>
                </a:lnTo>
                <a:lnTo>
                  <a:pt x="3600" y="798"/>
                </a:lnTo>
                <a:lnTo>
                  <a:pt x="3590" y="798"/>
                </a:lnTo>
                <a:lnTo>
                  <a:pt x="3578" y="800"/>
                </a:lnTo>
                <a:lnTo>
                  <a:pt x="3545" y="800"/>
                </a:lnTo>
                <a:lnTo>
                  <a:pt x="3537" y="800"/>
                </a:lnTo>
                <a:lnTo>
                  <a:pt x="3533" y="800"/>
                </a:lnTo>
                <a:lnTo>
                  <a:pt x="3529" y="800"/>
                </a:lnTo>
                <a:lnTo>
                  <a:pt x="3520" y="800"/>
                </a:lnTo>
                <a:lnTo>
                  <a:pt x="3512" y="798"/>
                </a:lnTo>
                <a:lnTo>
                  <a:pt x="3506" y="798"/>
                </a:lnTo>
                <a:lnTo>
                  <a:pt x="3502" y="797"/>
                </a:lnTo>
                <a:lnTo>
                  <a:pt x="3498" y="797"/>
                </a:lnTo>
                <a:lnTo>
                  <a:pt x="3493" y="796"/>
                </a:lnTo>
                <a:lnTo>
                  <a:pt x="3491" y="796"/>
                </a:lnTo>
                <a:lnTo>
                  <a:pt x="3487" y="795"/>
                </a:lnTo>
                <a:lnTo>
                  <a:pt x="3483" y="795"/>
                </a:lnTo>
                <a:lnTo>
                  <a:pt x="3481" y="795"/>
                </a:lnTo>
                <a:lnTo>
                  <a:pt x="3479" y="793"/>
                </a:lnTo>
                <a:lnTo>
                  <a:pt x="3476" y="793"/>
                </a:lnTo>
                <a:lnTo>
                  <a:pt x="3452" y="786"/>
                </a:lnTo>
                <a:lnTo>
                  <a:pt x="3447" y="784"/>
                </a:lnTo>
                <a:lnTo>
                  <a:pt x="3445" y="782"/>
                </a:lnTo>
                <a:lnTo>
                  <a:pt x="3442" y="781"/>
                </a:lnTo>
                <a:lnTo>
                  <a:pt x="3440" y="781"/>
                </a:lnTo>
                <a:lnTo>
                  <a:pt x="3436" y="780"/>
                </a:lnTo>
                <a:lnTo>
                  <a:pt x="3434" y="779"/>
                </a:lnTo>
                <a:lnTo>
                  <a:pt x="3433" y="778"/>
                </a:lnTo>
                <a:lnTo>
                  <a:pt x="3430" y="776"/>
                </a:lnTo>
                <a:lnTo>
                  <a:pt x="3428" y="775"/>
                </a:lnTo>
                <a:lnTo>
                  <a:pt x="3425" y="774"/>
                </a:lnTo>
                <a:lnTo>
                  <a:pt x="3422" y="772"/>
                </a:lnTo>
                <a:lnTo>
                  <a:pt x="3421" y="770"/>
                </a:lnTo>
                <a:lnTo>
                  <a:pt x="3418" y="769"/>
                </a:lnTo>
                <a:lnTo>
                  <a:pt x="3416" y="768"/>
                </a:lnTo>
                <a:lnTo>
                  <a:pt x="3415" y="767"/>
                </a:lnTo>
                <a:lnTo>
                  <a:pt x="3412" y="765"/>
                </a:lnTo>
                <a:lnTo>
                  <a:pt x="3411" y="764"/>
                </a:lnTo>
                <a:lnTo>
                  <a:pt x="3410" y="763"/>
                </a:lnTo>
                <a:lnTo>
                  <a:pt x="3407" y="761"/>
                </a:lnTo>
                <a:lnTo>
                  <a:pt x="3405" y="758"/>
                </a:lnTo>
                <a:lnTo>
                  <a:pt x="3400" y="754"/>
                </a:lnTo>
                <a:lnTo>
                  <a:pt x="3393" y="748"/>
                </a:lnTo>
                <a:lnTo>
                  <a:pt x="3386" y="741"/>
                </a:lnTo>
                <a:lnTo>
                  <a:pt x="3382" y="736"/>
                </a:lnTo>
                <a:lnTo>
                  <a:pt x="3380" y="734"/>
                </a:lnTo>
                <a:lnTo>
                  <a:pt x="3377" y="731"/>
                </a:lnTo>
                <a:lnTo>
                  <a:pt x="3376" y="729"/>
                </a:lnTo>
                <a:lnTo>
                  <a:pt x="3375" y="726"/>
                </a:lnTo>
                <a:lnTo>
                  <a:pt x="3373" y="725"/>
                </a:lnTo>
                <a:lnTo>
                  <a:pt x="3372" y="723"/>
                </a:lnTo>
                <a:lnTo>
                  <a:pt x="3371" y="721"/>
                </a:lnTo>
                <a:lnTo>
                  <a:pt x="3370" y="720"/>
                </a:lnTo>
                <a:lnTo>
                  <a:pt x="3369" y="718"/>
                </a:lnTo>
                <a:lnTo>
                  <a:pt x="3367" y="715"/>
                </a:lnTo>
                <a:lnTo>
                  <a:pt x="3366" y="713"/>
                </a:lnTo>
                <a:lnTo>
                  <a:pt x="3364" y="708"/>
                </a:lnTo>
                <a:lnTo>
                  <a:pt x="3363" y="707"/>
                </a:lnTo>
                <a:lnTo>
                  <a:pt x="3361" y="704"/>
                </a:lnTo>
                <a:lnTo>
                  <a:pt x="3360" y="702"/>
                </a:lnTo>
                <a:lnTo>
                  <a:pt x="3359" y="700"/>
                </a:lnTo>
                <a:lnTo>
                  <a:pt x="3357" y="695"/>
                </a:lnTo>
                <a:lnTo>
                  <a:pt x="3357" y="693"/>
                </a:lnTo>
                <a:lnTo>
                  <a:pt x="3355" y="691"/>
                </a:lnTo>
                <a:lnTo>
                  <a:pt x="3354" y="690"/>
                </a:lnTo>
                <a:lnTo>
                  <a:pt x="3353" y="687"/>
                </a:lnTo>
                <a:lnTo>
                  <a:pt x="3353" y="685"/>
                </a:lnTo>
                <a:lnTo>
                  <a:pt x="3351" y="681"/>
                </a:lnTo>
                <a:lnTo>
                  <a:pt x="3349" y="676"/>
                </a:lnTo>
                <a:lnTo>
                  <a:pt x="3348" y="673"/>
                </a:lnTo>
                <a:lnTo>
                  <a:pt x="3347" y="671"/>
                </a:lnTo>
                <a:lnTo>
                  <a:pt x="3347" y="669"/>
                </a:lnTo>
                <a:lnTo>
                  <a:pt x="3347" y="668"/>
                </a:lnTo>
                <a:lnTo>
                  <a:pt x="3346" y="665"/>
                </a:lnTo>
                <a:lnTo>
                  <a:pt x="3346" y="663"/>
                </a:lnTo>
                <a:lnTo>
                  <a:pt x="3344" y="662"/>
                </a:lnTo>
                <a:lnTo>
                  <a:pt x="3344" y="660"/>
                </a:lnTo>
                <a:lnTo>
                  <a:pt x="3342" y="653"/>
                </a:lnTo>
                <a:lnTo>
                  <a:pt x="3341" y="648"/>
                </a:lnTo>
                <a:lnTo>
                  <a:pt x="3340" y="643"/>
                </a:lnTo>
                <a:lnTo>
                  <a:pt x="3338" y="638"/>
                </a:lnTo>
                <a:lnTo>
                  <a:pt x="3336" y="628"/>
                </a:lnTo>
                <a:lnTo>
                  <a:pt x="3335" y="620"/>
                </a:lnTo>
                <a:lnTo>
                  <a:pt x="3334" y="612"/>
                </a:lnTo>
                <a:lnTo>
                  <a:pt x="3332" y="604"/>
                </a:lnTo>
                <a:lnTo>
                  <a:pt x="3332" y="599"/>
                </a:lnTo>
                <a:lnTo>
                  <a:pt x="3332" y="593"/>
                </a:lnTo>
                <a:lnTo>
                  <a:pt x="3331" y="588"/>
                </a:lnTo>
                <a:lnTo>
                  <a:pt x="3331" y="581"/>
                </a:lnTo>
                <a:lnTo>
                  <a:pt x="3330" y="560"/>
                </a:lnTo>
                <a:lnTo>
                  <a:pt x="3329" y="556"/>
                </a:lnTo>
                <a:lnTo>
                  <a:pt x="3329" y="549"/>
                </a:lnTo>
                <a:lnTo>
                  <a:pt x="3329" y="536"/>
                </a:lnTo>
                <a:lnTo>
                  <a:pt x="3329" y="487"/>
                </a:lnTo>
                <a:lnTo>
                  <a:pt x="3329" y="414"/>
                </a:lnTo>
                <a:lnTo>
                  <a:pt x="3329" y="391"/>
                </a:lnTo>
                <a:lnTo>
                  <a:pt x="3329" y="385"/>
                </a:lnTo>
                <a:lnTo>
                  <a:pt x="3330" y="379"/>
                </a:lnTo>
                <a:lnTo>
                  <a:pt x="3330" y="368"/>
                </a:lnTo>
                <a:lnTo>
                  <a:pt x="3330" y="358"/>
                </a:lnTo>
                <a:lnTo>
                  <a:pt x="3331" y="352"/>
                </a:lnTo>
                <a:lnTo>
                  <a:pt x="3331" y="346"/>
                </a:lnTo>
                <a:lnTo>
                  <a:pt x="3332" y="339"/>
                </a:lnTo>
                <a:lnTo>
                  <a:pt x="3332" y="335"/>
                </a:lnTo>
                <a:lnTo>
                  <a:pt x="3334" y="326"/>
                </a:lnTo>
                <a:lnTo>
                  <a:pt x="3334" y="322"/>
                </a:lnTo>
                <a:lnTo>
                  <a:pt x="3336" y="313"/>
                </a:lnTo>
                <a:lnTo>
                  <a:pt x="3338" y="303"/>
                </a:lnTo>
                <a:lnTo>
                  <a:pt x="3338" y="297"/>
                </a:lnTo>
                <a:lnTo>
                  <a:pt x="3340" y="292"/>
                </a:lnTo>
                <a:lnTo>
                  <a:pt x="3341" y="287"/>
                </a:lnTo>
                <a:lnTo>
                  <a:pt x="3342" y="285"/>
                </a:lnTo>
                <a:lnTo>
                  <a:pt x="3342" y="282"/>
                </a:lnTo>
                <a:lnTo>
                  <a:pt x="3343" y="281"/>
                </a:lnTo>
                <a:lnTo>
                  <a:pt x="3343" y="278"/>
                </a:lnTo>
                <a:lnTo>
                  <a:pt x="3344" y="276"/>
                </a:lnTo>
                <a:lnTo>
                  <a:pt x="3344" y="275"/>
                </a:lnTo>
                <a:lnTo>
                  <a:pt x="3346" y="272"/>
                </a:lnTo>
                <a:lnTo>
                  <a:pt x="3346" y="270"/>
                </a:lnTo>
                <a:lnTo>
                  <a:pt x="3347" y="269"/>
                </a:lnTo>
                <a:lnTo>
                  <a:pt x="3347" y="267"/>
                </a:lnTo>
                <a:lnTo>
                  <a:pt x="3347" y="265"/>
                </a:lnTo>
                <a:lnTo>
                  <a:pt x="3348" y="264"/>
                </a:lnTo>
                <a:lnTo>
                  <a:pt x="3348" y="261"/>
                </a:lnTo>
                <a:lnTo>
                  <a:pt x="3349" y="258"/>
                </a:lnTo>
                <a:lnTo>
                  <a:pt x="3352" y="253"/>
                </a:lnTo>
                <a:lnTo>
                  <a:pt x="3353" y="250"/>
                </a:lnTo>
                <a:lnTo>
                  <a:pt x="3354" y="248"/>
                </a:lnTo>
                <a:lnTo>
                  <a:pt x="3355" y="244"/>
                </a:lnTo>
                <a:lnTo>
                  <a:pt x="3357" y="242"/>
                </a:lnTo>
                <a:lnTo>
                  <a:pt x="3358" y="239"/>
                </a:lnTo>
                <a:lnTo>
                  <a:pt x="3359" y="236"/>
                </a:lnTo>
                <a:lnTo>
                  <a:pt x="3360" y="233"/>
                </a:lnTo>
                <a:lnTo>
                  <a:pt x="3361" y="231"/>
                </a:lnTo>
                <a:lnTo>
                  <a:pt x="3363" y="228"/>
                </a:lnTo>
                <a:lnTo>
                  <a:pt x="3364" y="226"/>
                </a:lnTo>
                <a:lnTo>
                  <a:pt x="3365" y="225"/>
                </a:lnTo>
                <a:lnTo>
                  <a:pt x="3366" y="221"/>
                </a:lnTo>
                <a:lnTo>
                  <a:pt x="3369" y="217"/>
                </a:lnTo>
                <a:lnTo>
                  <a:pt x="3370" y="215"/>
                </a:lnTo>
                <a:lnTo>
                  <a:pt x="3371" y="214"/>
                </a:lnTo>
                <a:lnTo>
                  <a:pt x="3373" y="210"/>
                </a:lnTo>
                <a:lnTo>
                  <a:pt x="3375" y="209"/>
                </a:lnTo>
                <a:lnTo>
                  <a:pt x="3376" y="208"/>
                </a:lnTo>
                <a:lnTo>
                  <a:pt x="3377" y="206"/>
                </a:lnTo>
                <a:lnTo>
                  <a:pt x="3378" y="204"/>
                </a:lnTo>
                <a:lnTo>
                  <a:pt x="3381" y="202"/>
                </a:lnTo>
                <a:lnTo>
                  <a:pt x="3382" y="199"/>
                </a:lnTo>
                <a:lnTo>
                  <a:pt x="3384" y="195"/>
                </a:lnTo>
                <a:lnTo>
                  <a:pt x="3388" y="192"/>
                </a:lnTo>
                <a:lnTo>
                  <a:pt x="3396" y="183"/>
                </a:lnTo>
                <a:lnTo>
                  <a:pt x="3404" y="176"/>
                </a:lnTo>
                <a:lnTo>
                  <a:pt x="3407" y="172"/>
                </a:lnTo>
                <a:lnTo>
                  <a:pt x="3410" y="170"/>
                </a:lnTo>
                <a:lnTo>
                  <a:pt x="3412" y="167"/>
                </a:lnTo>
                <a:lnTo>
                  <a:pt x="3415" y="167"/>
                </a:lnTo>
                <a:lnTo>
                  <a:pt x="3416" y="166"/>
                </a:lnTo>
                <a:lnTo>
                  <a:pt x="3418" y="165"/>
                </a:lnTo>
                <a:lnTo>
                  <a:pt x="3419" y="164"/>
                </a:lnTo>
                <a:lnTo>
                  <a:pt x="3421" y="163"/>
                </a:lnTo>
                <a:lnTo>
                  <a:pt x="3422" y="161"/>
                </a:lnTo>
                <a:lnTo>
                  <a:pt x="3424" y="160"/>
                </a:lnTo>
                <a:lnTo>
                  <a:pt x="3427" y="159"/>
                </a:lnTo>
                <a:lnTo>
                  <a:pt x="3429" y="158"/>
                </a:lnTo>
                <a:lnTo>
                  <a:pt x="3432" y="156"/>
                </a:lnTo>
                <a:lnTo>
                  <a:pt x="3434" y="155"/>
                </a:lnTo>
                <a:lnTo>
                  <a:pt x="3435" y="153"/>
                </a:lnTo>
                <a:lnTo>
                  <a:pt x="3439" y="152"/>
                </a:lnTo>
                <a:lnTo>
                  <a:pt x="3444" y="150"/>
                </a:lnTo>
                <a:lnTo>
                  <a:pt x="3445" y="149"/>
                </a:lnTo>
                <a:lnTo>
                  <a:pt x="3448" y="148"/>
                </a:lnTo>
                <a:lnTo>
                  <a:pt x="3450" y="147"/>
                </a:lnTo>
                <a:lnTo>
                  <a:pt x="3454" y="145"/>
                </a:lnTo>
                <a:lnTo>
                  <a:pt x="3456" y="144"/>
                </a:lnTo>
                <a:lnTo>
                  <a:pt x="3463" y="142"/>
                </a:lnTo>
                <a:lnTo>
                  <a:pt x="3464" y="142"/>
                </a:lnTo>
                <a:lnTo>
                  <a:pt x="3465" y="141"/>
                </a:lnTo>
                <a:lnTo>
                  <a:pt x="3468" y="141"/>
                </a:lnTo>
                <a:lnTo>
                  <a:pt x="3469" y="139"/>
                </a:lnTo>
                <a:lnTo>
                  <a:pt x="3471" y="139"/>
                </a:lnTo>
                <a:lnTo>
                  <a:pt x="3475" y="138"/>
                </a:lnTo>
                <a:lnTo>
                  <a:pt x="3477" y="137"/>
                </a:lnTo>
                <a:lnTo>
                  <a:pt x="3480" y="137"/>
                </a:lnTo>
                <a:lnTo>
                  <a:pt x="3482" y="136"/>
                </a:lnTo>
                <a:lnTo>
                  <a:pt x="3485" y="136"/>
                </a:lnTo>
                <a:lnTo>
                  <a:pt x="3490" y="134"/>
                </a:lnTo>
                <a:lnTo>
                  <a:pt x="3496" y="133"/>
                </a:lnTo>
                <a:lnTo>
                  <a:pt x="3499" y="133"/>
                </a:lnTo>
                <a:lnTo>
                  <a:pt x="3503" y="132"/>
                </a:lnTo>
                <a:lnTo>
                  <a:pt x="3506" y="132"/>
                </a:lnTo>
                <a:lnTo>
                  <a:pt x="3511" y="131"/>
                </a:lnTo>
                <a:lnTo>
                  <a:pt x="3516" y="131"/>
                </a:lnTo>
                <a:lnTo>
                  <a:pt x="3521" y="130"/>
                </a:lnTo>
                <a:lnTo>
                  <a:pt x="3528" y="130"/>
                </a:lnTo>
                <a:lnTo>
                  <a:pt x="3539" y="128"/>
                </a:lnTo>
                <a:lnTo>
                  <a:pt x="3545" y="128"/>
                </a:lnTo>
                <a:lnTo>
                  <a:pt x="3551" y="127"/>
                </a:lnTo>
                <a:lnTo>
                  <a:pt x="3564" y="128"/>
                </a:lnTo>
                <a:lnTo>
                  <a:pt x="3589" y="130"/>
                </a:lnTo>
                <a:lnTo>
                  <a:pt x="3595" y="130"/>
                </a:lnTo>
                <a:lnTo>
                  <a:pt x="3601" y="131"/>
                </a:lnTo>
                <a:lnTo>
                  <a:pt x="3607" y="132"/>
                </a:lnTo>
                <a:lnTo>
                  <a:pt x="3610" y="132"/>
                </a:lnTo>
                <a:lnTo>
                  <a:pt x="3613" y="133"/>
                </a:lnTo>
                <a:lnTo>
                  <a:pt x="3616" y="133"/>
                </a:lnTo>
                <a:lnTo>
                  <a:pt x="3619" y="134"/>
                </a:lnTo>
                <a:lnTo>
                  <a:pt x="3644" y="142"/>
                </a:lnTo>
                <a:lnTo>
                  <a:pt x="3648" y="143"/>
                </a:lnTo>
                <a:lnTo>
                  <a:pt x="3650" y="144"/>
                </a:lnTo>
                <a:lnTo>
                  <a:pt x="3653" y="145"/>
                </a:lnTo>
                <a:lnTo>
                  <a:pt x="3656" y="147"/>
                </a:lnTo>
                <a:lnTo>
                  <a:pt x="3659" y="148"/>
                </a:lnTo>
                <a:lnTo>
                  <a:pt x="3661" y="149"/>
                </a:lnTo>
                <a:lnTo>
                  <a:pt x="3664" y="150"/>
                </a:lnTo>
                <a:lnTo>
                  <a:pt x="3666" y="152"/>
                </a:lnTo>
                <a:lnTo>
                  <a:pt x="3668" y="153"/>
                </a:lnTo>
                <a:lnTo>
                  <a:pt x="3671" y="154"/>
                </a:lnTo>
                <a:lnTo>
                  <a:pt x="3674" y="156"/>
                </a:lnTo>
                <a:lnTo>
                  <a:pt x="3676" y="158"/>
                </a:lnTo>
                <a:lnTo>
                  <a:pt x="3678" y="159"/>
                </a:lnTo>
                <a:lnTo>
                  <a:pt x="3679" y="160"/>
                </a:lnTo>
                <a:lnTo>
                  <a:pt x="3681" y="161"/>
                </a:lnTo>
                <a:lnTo>
                  <a:pt x="3682" y="163"/>
                </a:lnTo>
                <a:lnTo>
                  <a:pt x="3684" y="165"/>
                </a:lnTo>
                <a:lnTo>
                  <a:pt x="3688" y="166"/>
                </a:lnTo>
                <a:lnTo>
                  <a:pt x="3691" y="170"/>
                </a:lnTo>
                <a:lnTo>
                  <a:pt x="3700" y="178"/>
                </a:lnTo>
                <a:lnTo>
                  <a:pt x="3708" y="186"/>
                </a:lnTo>
                <a:lnTo>
                  <a:pt x="3711" y="189"/>
                </a:lnTo>
                <a:lnTo>
                  <a:pt x="3713" y="192"/>
                </a:lnTo>
                <a:lnTo>
                  <a:pt x="3714" y="194"/>
                </a:lnTo>
                <a:lnTo>
                  <a:pt x="3717" y="197"/>
                </a:lnTo>
                <a:lnTo>
                  <a:pt x="3718" y="198"/>
                </a:lnTo>
                <a:lnTo>
                  <a:pt x="3719" y="200"/>
                </a:lnTo>
                <a:lnTo>
                  <a:pt x="3720" y="203"/>
                </a:lnTo>
                <a:lnTo>
                  <a:pt x="3722" y="204"/>
                </a:lnTo>
                <a:lnTo>
                  <a:pt x="3723" y="206"/>
                </a:lnTo>
                <a:lnTo>
                  <a:pt x="3724" y="209"/>
                </a:lnTo>
                <a:lnTo>
                  <a:pt x="3725" y="211"/>
                </a:lnTo>
                <a:lnTo>
                  <a:pt x="3728" y="215"/>
                </a:lnTo>
                <a:lnTo>
                  <a:pt x="3729" y="217"/>
                </a:lnTo>
                <a:lnTo>
                  <a:pt x="3730" y="220"/>
                </a:lnTo>
                <a:lnTo>
                  <a:pt x="3731" y="222"/>
                </a:lnTo>
                <a:lnTo>
                  <a:pt x="3732" y="224"/>
                </a:lnTo>
                <a:lnTo>
                  <a:pt x="3734" y="226"/>
                </a:lnTo>
                <a:lnTo>
                  <a:pt x="3736" y="231"/>
                </a:lnTo>
                <a:lnTo>
                  <a:pt x="3736" y="233"/>
                </a:lnTo>
                <a:lnTo>
                  <a:pt x="3737" y="236"/>
                </a:lnTo>
                <a:lnTo>
                  <a:pt x="3739" y="237"/>
                </a:lnTo>
                <a:lnTo>
                  <a:pt x="3739" y="239"/>
                </a:lnTo>
                <a:lnTo>
                  <a:pt x="3740" y="241"/>
                </a:lnTo>
                <a:lnTo>
                  <a:pt x="3741" y="244"/>
                </a:lnTo>
                <a:lnTo>
                  <a:pt x="3741" y="246"/>
                </a:lnTo>
                <a:lnTo>
                  <a:pt x="3742" y="249"/>
                </a:lnTo>
                <a:lnTo>
                  <a:pt x="3743" y="253"/>
                </a:lnTo>
                <a:lnTo>
                  <a:pt x="3747" y="261"/>
                </a:lnTo>
                <a:lnTo>
                  <a:pt x="3747" y="263"/>
                </a:lnTo>
                <a:lnTo>
                  <a:pt x="3748" y="265"/>
                </a:lnTo>
                <a:lnTo>
                  <a:pt x="3749" y="269"/>
                </a:lnTo>
                <a:lnTo>
                  <a:pt x="3751" y="272"/>
                </a:lnTo>
                <a:lnTo>
                  <a:pt x="3751" y="275"/>
                </a:lnTo>
                <a:lnTo>
                  <a:pt x="3753" y="282"/>
                </a:lnTo>
                <a:lnTo>
                  <a:pt x="3754" y="289"/>
                </a:lnTo>
                <a:lnTo>
                  <a:pt x="3754" y="293"/>
                </a:lnTo>
                <a:lnTo>
                  <a:pt x="3755" y="296"/>
                </a:lnTo>
                <a:lnTo>
                  <a:pt x="3755" y="298"/>
                </a:lnTo>
                <a:lnTo>
                  <a:pt x="3757" y="302"/>
                </a:lnTo>
                <a:lnTo>
                  <a:pt x="3757" y="305"/>
                </a:lnTo>
                <a:lnTo>
                  <a:pt x="3758" y="309"/>
                </a:lnTo>
                <a:lnTo>
                  <a:pt x="3759" y="314"/>
                </a:lnTo>
                <a:lnTo>
                  <a:pt x="3759" y="319"/>
                </a:lnTo>
                <a:lnTo>
                  <a:pt x="3760" y="324"/>
                </a:lnTo>
                <a:lnTo>
                  <a:pt x="3760" y="329"/>
                </a:lnTo>
                <a:lnTo>
                  <a:pt x="3761" y="333"/>
                </a:lnTo>
                <a:lnTo>
                  <a:pt x="3761" y="339"/>
                </a:lnTo>
                <a:lnTo>
                  <a:pt x="3763" y="344"/>
                </a:lnTo>
                <a:lnTo>
                  <a:pt x="3763" y="350"/>
                </a:lnTo>
                <a:lnTo>
                  <a:pt x="3764" y="360"/>
                </a:lnTo>
                <a:lnTo>
                  <a:pt x="3765" y="388"/>
                </a:lnTo>
                <a:lnTo>
                  <a:pt x="3765" y="392"/>
                </a:lnTo>
                <a:lnTo>
                  <a:pt x="3765" y="396"/>
                </a:lnTo>
                <a:lnTo>
                  <a:pt x="3765" y="404"/>
                </a:lnTo>
                <a:lnTo>
                  <a:pt x="3765" y="433"/>
                </a:lnTo>
                <a:lnTo>
                  <a:pt x="3765" y="532"/>
                </a:lnTo>
                <a:close/>
                <a:moveTo>
                  <a:pt x="1993" y="793"/>
                </a:moveTo>
                <a:lnTo>
                  <a:pt x="1993" y="390"/>
                </a:lnTo>
                <a:lnTo>
                  <a:pt x="1993" y="308"/>
                </a:lnTo>
                <a:lnTo>
                  <a:pt x="1993" y="289"/>
                </a:lnTo>
                <a:lnTo>
                  <a:pt x="1993" y="285"/>
                </a:lnTo>
                <a:lnTo>
                  <a:pt x="1992" y="281"/>
                </a:lnTo>
                <a:lnTo>
                  <a:pt x="1992" y="277"/>
                </a:lnTo>
                <a:lnTo>
                  <a:pt x="1991" y="274"/>
                </a:lnTo>
                <a:lnTo>
                  <a:pt x="1990" y="270"/>
                </a:lnTo>
                <a:lnTo>
                  <a:pt x="1988" y="269"/>
                </a:lnTo>
                <a:lnTo>
                  <a:pt x="1987" y="267"/>
                </a:lnTo>
                <a:lnTo>
                  <a:pt x="1985" y="264"/>
                </a:lnTo>
                <a:lnTo>
                  <a:pt x="1983" y="263"/>
                </a:lnTo>
                <a:lnTo>
                  <a:pt x="1981" y="263"/>
                </a:lnTo>
                <a:lnTo>
                  <a:pt x="1979" y="261"/>
                </a:lnTo>
                <a:lnTo>
                  <a:pt x="1968" y="259"/>
                </a:lnTo>
                <a:lnTo>
                  <a:pt x="1957" y="259"/>
                </a:lnTo>
                <a:lnTo>
                  <a:pt x="1950" y="261"/>
                </a:lnTo>
                <a:lnTo>
                  <a:pt x="1933" y="267"/>
                </a:lnTo>
                <a:lnTo>
                  <a:pt x="1932" y="269"/>
                </a:lnTo>
                <a:lnTo>
                  <a:pt x="1929" y="270"/>
                </a:lnTo>
                <a:lnTo>
                  <a:pt x="1927" y="272"/>
                </a:lnTo>
                <a:lnTo>
                  <a:pt x="1924" y="274"/>
                </a:lnTo>
                <a:lnTo>
                  <a:pt x="1924" y="379"/>
                </a:lnTo>
                <a:lnTo>
                  <a:pt x="1924" y="793"/>
                </a:lnTo>
                <a:lnTo>
                  <a:pt x="1737" y="793"/>
                </a:lnTo>
                <a:lnTo>
                  <a:pt x="1736" y="790"/>
                </a:lnTo>
                <a:lnTo>
                  <a:pt x="1736" y="785"/>
                </a:lnTo>
                <a:lnTo>
                  <a:pt x="1736" y="775"/>
                </a:lnTo>
                <a:lnTo>
                  <a:pt x="1736" y="736"/>
                </a:lnTo>
                <a:lnTo>
                  <a:pt x="1736" y="601"/>
                </a:lnTo>
                <a:lnTo>
                  <a:pt x="1736" y="143"/>
                </a:lnTo>
                <a:lnTo>
                  <a:pt x="1739" y="142"/>
                </a:lnTo>
                <a:lnTo>
                  <a:pt x="1744" y="142"/>
                </a:lnTo>
                <a:lnTo>
                  <a:pt x="1753" y="142"/>
                </a:lnTo>
                <a:lnTo>
                  <a:pt x="1790" y="142"/>
                </a:lnTo>
                <a:lnTo>
                  <a:pt x="1915" y="142"/>
                </a:lnTo>
                <a:lnTo>
                  <a:pt x="1924" y="186"/>
                </a:lnTo>
                <a:lnTo>
                  <a:pt x="1927" y="183"/>
                </a:lnTo>
                <a:lnTo>
                  <a:pt x="1930" y="181"/>
                </a:lnTo>
                <a:lnTo>
                  <a:pt x="1934" y="178"/>
                </a:lnTo>
                <a:lnTo>
                  <a:pt x="1938" y="176"/>
                </a:lnTo>
                <a:lnTo>
                  <a:pt x="1940" y="174"/>
                </a:lnTo>
                <a:lnTo>
                  <a:pt x="1942" y="171"/>
                </a:lnTo>
                <a:lnTo>
                  <a:pt x="1945" y="170"/>
                </a:lnTo>
                <a:lnTo>
                  <a:pt x="1946" y="169"/>
                </a:lnTo>
                <a:lnTo>
                  <a:pt x="1948" y="167"/>
                </a:lnTo>
                <a:lnTo>
                  <a:pt x="1950" y="166"/>
                </a:lnTo>
                <a:lnTo>
                  <a:pt x="1951" y="165"/>
                </a:lnTo>
                <a:lnTo>
                  <a:pt x="1953" y="164"/>
                </a:lnTo>
                <a:lnTo>
                  <a:pt x="1954" y="164"/>
                </a:lnTo>
                <a:lnTo>
                  <a:pt x="1956" y="161"/>
                </a:lnTo>
                <a:lnTo>
                  <a:pt x="1958" y="160"/>
                </a:lnTo>
                <a:lnTo>
                  <a:pt x="1959" y="159"/>
                </a:lnTo>
                <a:lnTo>
                  <a:pt x="1962" y="158"/>
                </a:lnTo>
                <a:lnTo>
                  <a:pt x="1963" y="156"/>
                </a:lnTo>
                <a:lnTo>
                  <a:pt x="1965" y="156"/>
                </a:lnTo>
                <a:lnTo>
                  <a:pt x="1969" y="154"/>
                </a:lnTo>
                <a:lnTo>
                  <a:pt x="1970" y="153"/>
                </a:lnTo>
                <a:lnTo>
                  <a:pt x="1971" y="152"/>
                </a:lnTo>
                <a:lnTo>
                  <a:pt x="1974" y="150"/>
                </a:lnTo>
                <a:lnTo>
                  <a:pt x="1976" y="150"/>
                </a:lnTo>
                <a:lnTo>
                  <a:pt x="1999" y="138"/>
                </a:lnTo>
                <a:lnTo>
                  <a:pt x="2005" y="137"/>
                </a:lnTo>
                <a:lnTo>
                  <a:pt x="2006" y="136"/>
                </a:lnTo>
                <a:lnTo>
                  <a:pt x="2009" y="136"/>
                </a:lnTo>
                <a:lnTo>
                  <a:pt x="2010" y="136"/>
                </a:lnTo>
                <a:lnTo>
                  <a:pt x="2012" y="134"/>
                </a:lnTo>
                <a:lnTo>
                  <a:pt x="2014" y="134"/>
                </a:lnTo>
                <a:lnTo>
                  <a:pt x="2017" y="133"/>
                </a:lnTo>
                <a:lnTo>
                  <a:pt x="2026" y="131"/>
                </a:lnTo>
                <a:lnTo>
                  <a:pt x="2032" y="130"/>
                </a:lnTo>
                <a:lnTo>
                  <a:pt x="2040" y="128"/>
                </a:lnTo>
                <a:lnTo>
                  <a:pt x="2051" y="127"/>
                </a:lnTo>
                <a:lnTo>
                  <a:pt x="2062" y="128"/>
                </a:lnTo>
                <a:lnTo>
                  <a:pt x="2071" y="130"/>
                </a:lnTo>
                <a:lnTo>
                  <a:pt x="2079" y="130"/>
                </a:lnTo>
                <a:lnTo>
                  <a:pt x="2096" y="133"/>
                </a:lnTo>
                <a:lnTo>
                  <a:pt x="2097" y="134"/>
                </a:lnTo>
                <a:lnTo>
                  <a:pt x="2100" y="134"/>
                </a:lnTo>
                <a:lnTo>
                  <a:pt x="2101" y="136"/>
                </a:lnTo>
                <a:lnTo>
                  <a:pt x="2108" y="137"/>
                </a:lnTo>
                <a:lnTo>
                  <a:pt x="2112" y="139"/>
                </a:lnTo>
                <a:lnTo>
                  <a:pt x="2115" y="141"/>
                </a:lnTo>
                <a:lnTo>
                  <a:pt x="2120" y="143"/>
                </a:lnTo>
                <a:lnTo>
                  <a:pt x="2122" y="145"/>
                </a:lnTo>
                <a:lnTo>
                  <a:pt x="2125" y="147"/>
                </a:lnTo>
                <a:lnTo>
                  <a:pt x="2126" y="148"/>
                </a:lnTo>
                <a:lnTo>
                  <a:pt x="2129" y="149"/>
                </a:lnTo>
                <a:lnTo>
                  <a:pt x="2130" y="150"/>
                </a:lnTo>
                <a:lnTo>
                  <a:pt x="2131" y="152"/>
                </a:lnTo>
                <a:lnTo>
                  <a:pt x="2133" y="154"/>
                </a:lnTo>
                <a:lnTo>
                  <a:pt x="2139" y="159"/>
                </a:lnTo>
                <a:lnTo>
                  <a:pt x="2147" y="165"/>
                </a:lnTo>
                <a:lnTo>
                  <a:pt x="2149" y="169"/>
                </a:lnTo>
                <a:lnTo>
                  <a:pt x="2149" y="170"/>
                </a:lnTo>
                <a:lnTo>
                  <a:pt x="2150" y="172"/>
                </a:lnTo>
                <a:lnTo>
                  <a:pt x="2153" y="174"/>
                </a:lnTo>
                <a:lnTo>
                  <a:pt x="2154" y="175"/>
                </a:lnTo>
                <a:lnTo>
                  <a:pt x="2155" y="177"/>
                </a:lnTo>
                <a:lnTo>
                  <a:pt x="2155" y="178"/>
                </a:lnTo>
                <a:lnTo>
                  <a:pt x="2156" y="181"/>
                </a:lnTo>
                <a:lnTo>
                  <a:pt x="2158" y="182"/>
                </a:lnTo>
                <a:lnTo>
                  <a:pt x="2159" y="185"/>
                </a:lnTo>
                <a:lnTo>
                  <a:pt x="2160" y="187"/>
                </a:lnTo>
                <a:lnTo>
                  <a:pt x="2162" y="192"/>
                </a:lnTo>
                <a:lnTo>
                  <a:pt x="2164" y="195"/>
                </a:lnTo>
                <a:lnTo>
                  <a:pt x="2165" y="197"/>
                </a:lnTo>
                <a:lnTo>
                  <a:pt x="2166" y="199"/>
                </a:lnTo>
                <a:lnTo>
                  <a:pt x="2167" y="203"/>
                </a:lnTo>
                <a:lnTo>
                  <a:pt x="2168" y="206"/>
                </a:lnTo>
                <a:lnTo>
                  <a:pt x="2168" y="208"/>
                </a:lnTo>
                <a:lnTo>
                  <a:pt x="2170" y="209"/>
                </a:lnTo>
                <a:lnTo>
                  <a:pt x="2170" y="211"/>
                </a:lnTo>
                <a:lnTo>
                  <a:pt x="2171" y="215"/>
                </a:lnTo>
                <a:lnTo>
                  <a:pt x="2173" y="225"/>
                </a:lnTo>
                <a:lnTo>
                  <a:pt x="2176" y="235"/>
                </a:lnTo>
                <a:lnTo>
                  <a:pt x="2176" y="238"/>
                </a:lnTo>
                <a:lnTo>
                  <a:pt x="2178" y="249"/>
                </a:lnTo>
                <a:lnTo>
                  <a:pt x="2178" y="254"/>
                </a:lnTo>
                <a:lnTo>
                  <a:pt x="2179" y="259"/>
                </a:lnTo>
                <a:lnTo>
                  <a:pt x="2179" y="266"/>
                </a:lnTo>
                <a:lnTo>
                  <a:pt x="2181" y="288"/>
                </a:lnTo>
                <a:lnTo>
                  <a:pt x="2182" y="320"/>
                </a:lnTo>
                <a:lnTo>
                  <a:pt x="2182" y="385"/>
                </a:lnTo>
                <a:lnTo>
                  <a:pt x="2182" y="793"/>
                </a:lnTo>
                <a:lnTo>
                  <a:pt x="2177" y="793"/>
                </a:lnTo>
                <a:lnTo>
                  <a:pt x="2173" y="793"/>
                </a:lnTo>
                <a:lnTo>
                  <a:pt x="2164" y="793"/>
                </a:lnTo>
                <a:lnTo>
                  <a:pt x="2125" y="793"/>
                </a:lnTo>
                <a:lnTo>
                  <a:pt x="1993" y="793"/>
                </a:lnTo>
                <a:close/>
                <a:moveTo>
                  <a:pt x="1512" y="793"/>
                </a:moveTo>
                <a:lnTo>
                  <a:pt x="1501" y="757"/>
                </a:lnTo>
                <a:lnTo>
                  <a:pt x="1496" y="761"/>
                </a:lnTo>
                <a:lnTo>
                  <a:pt x="1493" y="765"/>
                </a:lnTo>
                <a:lnTo>
                  <a:pt x="1492" y="765"/>
                </a:lnTo>
                <a:lnTo>
                  <a:pt x="1488" y="769"/>
                </a:lnTo>
                <a:lnTo>
                  <a:pt x="1485" y="772"/>
                </a:lnTo>
                <a:lnTo>
                  <a:pt x="1483" y="773"/>
                </a:lnTo>
                <a:lnTo>
                  <a:pt x="1482" y="774"/>
                </a:lnTo>
                <a:lnTo>
                  <a:pt x="1481" y="775"/>
                </a:lnTo>
                <a:lnTo>
                  <a:pt x="1478" y="776"/>
                </a:lnTo>
                <a:lnTo>
                  <a:pt x="1477" y="778"/>
                </a:lnTo>
                <a:lnTo>
                  <a:pt x="1476" y="779"/>
                </a:lnTo>
                <a:lnTo>
                  <a:pt x="1473" y="780"/>
                </a:lnTo>
                <a:lnTo>
                  <a:pt x="1472" y="781"/>
                </a:lnTo>
                <a:lnTo>
                  <a:pt x="1470" y="781"/>
                </a:lnTo>
                <a:lnTo>
                  <a:pt x="1467" y="782"/>
                </a:lnTo>
                <a:lnTo>
                  <a:pt x="1465" y="784"/>
                </a:lnTo>
                <a:lnTo>
                  <a:pt x="1463" y="785"/>
                </a:lnTo>
                <a:lnTo>
                  <a:pt x="1461" y="786"/>
                </a:lnTo>
                <a:lnTo>
                  <a:pt x="1459" y="787"/>
                </a:lnTo>
                <a:lnTo>
                  <a:pt x="1454" y="790"/>
                </a:lnTo>
                <a:lnTo>
                  <a:pt x="1452" y="791"/>
                </a:lnTo>
                <a:lnTo>
                  <a:pt x="1449" y="792"/>
                </a:lnTo>
                <a:lnTo>
                  <a:pt x="1444" y="793"/>
                </a:lnTo>
                <a:lnTo>
                  <a:pt x="1443" y="795"/>
                </a:lnTo>
                <a:lnTo>
                  <a:pt x="1441" y="795"/>
                </a:lnTo>
                <a:lnTo>
                  <a:pt x="1440" y="795"/>
                </a:lnTo>
                <a:lnTo>
                  <a:pt x="1437" y="796"/>
                </a:lnTo>
                <a:lnTo>
                  <a:pt x="1436" y="796"/>
                </a:lnTo>
                <a:lnTo>
                  <a:pt x="1434" y="797"/>
                </a:lnTo>
                <a:lnTo>
                  <a:pt x="1432" y="797"/>
                </a:lnTo>
                <a:lnTo>
                  <a:pt x="1430" y="798"/>
                </a:lnTo>
                <a:lnTo>
                  <a:pt x="1426" y="798"/>
                </a:lnTo>
                <a:lnTo>
                  <a:pt x="1418" y="801"/>
                </a:lnTo>
                <a:lnTo>
                  <a:pt x="1396" y="803"/>
                </a:lnTo>
                <a:lnTo>
                  <a:pt x="1378" y="803"/>
                </a:lnTo>
                <a:lnTo>
                  <a:pt x="1361" y="802"/>
                </a:lnTo>
                <a:lnTo>
                  <a:pt x="1345" y="800"/>
                </a:lnTo>
                <a:lnTo>
                  <a:pt x="1339" y="798"/>
                </a:lnTo>
                <a:lnTo>
                  <a:pt x="1332" y="796"/>
                </a:lnTo>
                <a:lnTo>
                  <a:pt x="1330" y="796"/>
                </a:lnTo>
                <a:lnTo>
                  <a:pt x="1325" y="795"/>
                </a:lnTo>
                <a:lnTo>
                  <a:pt x="1322" y="793"/>
                </a:lnTo>
                <a:lnTo>
                  <a:pt x="1320" y="792"/>
                </a:lnTo>
                <a:lnTo>
                  <a:pt x="1316" y="791"/>
                </a:lnTo>
                <a:lnTo>
                  <a:pt x="1315" y="790"/>
                </a:lnTo>
                <a:lnTo>
                  <a:pt x="1310" y="787"/>
                </a:lnTo>
                <a:lnTo>
                  <a:pt x="1308" y="785"/>
                </a:lnTo>
                <a:lnTo>
                  <a:pt x="1305" y="784"/>
                </a:lnTo>
                <a:lnTo>
                  <a:pt x="1304" y="782"/>
                </a:lnTo>
                <a:lnTo>
                  <a:pt x="1303" y="781"/>
                </a:lnTo>
                <a:lnTo>
                  <a:pt x="1301" y="780"/>
                </a:lnTo>
                <a:lnTo>
                  <a:pt x="1297" y="776"/>
                </a:lnTo>
                <a:lnTo>
                  <a:pt x="1293" y="774"/>
                </a:lnTo>
                <a:lnTo>
                  <a:pt x="1288" y="769"/>
                </a:lnTo>
                <a:lnTo>
                  <a:pt x="1287" y="767"/>
                </a:lnTo>
                <a:lnTo>
                  <a:pt x="1285" y="765"/>
                </a:lnTo>
                <a:lnTo>
                  <a:pt x="1284" y="763"/>
                </a:lnTo>
                <a:lnTo>
                  <a:pt x="1281" y="761"/>
                </a:lnTo>
                <a:lnTo>
                  <a:pt x="1280" y="758"/>
                </a:lnTo>
                <a:lnTo>
                  <a:pt x="1280" y="757"/>
                </a:lnTo>
                <a:lnTo>
                  <a:pt x="1279" y="754"/>
                </a:lnTo>
                <a:lnTo>
                  <a:pt x="1276" y="752"/>
                </a:lnTo>
                <a:lnTo>
                  <a:pt x="1275" y="750"/>
                </a:lnTo>
                <a:lnTo>
                  <a:pt x="1274" y="747"/>
                </a:lnTo>
                <a:lnTo>
                  <a:pt x="1273" y="745"/>
                </a:lnTo>
                <a:lnTo>
                  <a:pt x="1273" y="742"/>
                </a:lnTo>
                <a:lnTo>
                  <a:pt x="1270" y="739"/>
                </a:lnTo>
                <a:lnTo>
                  <a:pt x="1270" y="737"/>
                </a:lnTo>
                <a:lnTo>
                  <a:pt x="1269" y="735"/>
                </a:lnTo>
                <a:lnTo>
                  <a:pt x="1267" y="730"/>
                </a:lnTo>
                <a:lnTo>
                  <a:pt x="1264" y="723"/>
                </a:lnTo>
                <a:lnTo>
                  <a:pt x="1264" y="721"/>
                </a:lnTo>
                <a:lnTo>
                  <a:pt x="1263" y="719"/>
                </a:lnTo>
                <a:lnTo>
                  <a:pt x="1262" y="713"/>
                </a:lnTo>
                <a:lnTo>
                  <a:pt x="1261" y="709"/>
                </a:lnTo>
                <a:lnTo>
                  <a:pt x="1261" y="707"/>
                </a:lnTo>
                <a:lnTo>
                  <a:pt x="1259" y="704"/>
                </a:lnTo>
                <a:lnTo>
                  <a:pt x="1259" y="702"/>
                </a:lnTo>
                <a:lnTo>
                  <a:pt x="1258" y="698"/>
                </a:lnTo>
                <a:lnTo>
                  <a:pt x="1258" y="696"/>
                </a:lnTo>
                <a:lnTo>
                  <a:pt x="1258" y="692"/>
                </a:lnTo>
                <a:lnTo>
                  <a:pt x="1257" y="689"/>
                </a:lnTo>
                <a:lnTo>
                  <a:pt x="1257" y="684"/>
                </a:lnTo>
                <a:lnTo>
                  <a:pt x="1256" y="679"/>
                </a:lnTo>
                <a:lnTo>
                  <a:pt x="1256" y="674"/>
                </a:lnTo>
                <a:lnTo>
                  <a:pt x="1255" y="667"/>
                </a:lnTo>
                <a:lnTo>
                  <a:pt x="1255" y="657"/>
                </a:lnTo>
                <a:lnTo>
                  <a:pt x="1253" y="638"/>
                </a:lnTo>
                <a:lnTo>
                  <a:pt x="1253" y="635"/>
                </a:lnTo>
                <a:lnTo>
                  <a:pt x="1253" y="631"/>
                </a:lnTo>
                <a:lnTo>
                  <a:pt x="1253" y="623"/>
                </a:lnTo>
                <a:lnTo>
                  <a:pt x="1253" y="591"/>
                </a:lnTo>
                <a:lnTo>
                  <a:pt x="1253" y="565"/>
                </a:lnTo>
                <a:lnTo>
                  <a:pt x="1253" y="540"/>
                </a:lnTo>
                <a:lnTo>
                  <a:pt x="1253" y="527"/>
                </a:lnTo>
                <a:lnTo>
                  <a:pt x="1256" y="515"/>
                </a:lnTo>
                <a:lnTo>
                  <a:pt x="1257" y="505"/>
                </a:lnTo>
                <a:lnTo>
                  <a:pt x="1261" y="496"/>
                </a:lnTo>
                <a:lnTo>
                  <a:pt x="1261" y="493"/>
                </a:lnTo>
                <a:lnTo>
                  <a:pt x="1261" y="492"/>
                </a:lnTo>
                <a:lnTo>
                  <a:pt x="1262" y="490"/>
                </a:lnTo>
                <a:lnTo>
                  <a:pt x="1262" y="488"/>
                </a:lnTo>
                <a:lnTo>
                  <a:pt x="1263" y="486"/>
                </a:lnTo>
                <a:lnTo>
                  <a:pt x="1264" y="482"/>
                </a:lnTo>
                <a:lnTo>
                  <a:pt x="1266" y="480"/>
                </a:lnTo>
                <a:lnTo>
                  <a:pt x="1269" y="474"/>
                </a:lnTo>
                <a:lnTo>
                  <a:pt x="1270" y="473"/>
                </a:lnTo>
                <a:lnTo>
                  <a:pt x="1272" y="470"/>
                </a:lnTo>
                <a:lnTo>
                  <a:pt x="1273" y="468"/>
                </a:lnTo>
                <a:lnTo>
                  <a:pt x="1273" y="465"/>
                </a:lnTo>
                <a:lnTo>
                  <a:pt x="1274" y="464"/>
                </a:lnTo>
                <a:lnTo>
                  <a:pt x="1276" y="460"/>
                </a:lnTo>
                <a:lnTo>
                  <a:pt x="1278" y="459"/>
                </a:lnTo>
                <a:lnTo>
                  <a:pt x="1279" y="458"/>
                </a:lnTo>
                <a:lnTo>
                  <a:pt x="1280" y="457"/>
                </a:lnTo>
                <a:lnTo>
                  <a:pt x="1281" y="454"/>
                </a:lnTo>
                <a:lnTo>
                  <a:pt x="1282" y="453"/>
                </a:lnTo>
                <a:lnTo>
                  <a:pt x="1285" y="451"/>
                </a:lnTo>
                <a:lnTo>
                  <a:pt x="1288" y="446"/>
                </a:lnTo>
                <a:lnTo>
                  <a:pt x="1295" y="440"/>
                </a:lnTo>
                <a:lnTo>
                  <a:pt x="1301" y="433"/>
                </a:lnTo>
                <a:lnTo>
                  <a:pt x="1304" y="430"/>
                </a:lnTo>
                <a:lnTo>
                  <a:pt x="1308" y="427"/>
                </a:lnTo>
                <a:lnTo>
                  <a:pt x="1310" y="425"/>
                </a:lnTo>
                <a:lnTo>
                  <a:pt x="1313" y="422"/>
                </a:lnTo>
                <a:lnTo>
                  <a:pt x="1315" y="421"/>
                </a:lnTo>
                <a:lnTo>
                  <a:pt x="1316" y="420"/>
                </a:lnTo>
                <a:lnTo>
                  <a:pt x="1319" y="419"/>
                </a:lnTo>
                <a:lnTo>
                  <a:pt x="1320" y="418"/>
                </a:lnTo>
                <a:lnTo>
                  <a:pt x="1322" y="416"/>
                </a:lnTo>
                <a:lnTo>
                  <a:pt x="1324" y="415"/>
                </a:lnTo>
                <a:lnTo>
                  <a:pt x="1326" y="414"/>
                </a:lnTo>
                <a:lnTo>
                  <a:pt x="1328" y="414"/>
                </a:lnTo>
                <a:lnTo>
                  <a:pt x="1330" y="413"/>
                </a:lnTo>
                <a:lnTo>
                  <a:pt x="1331" y="410"/>
                </a:lnTo>
                <a:lnTo>
                  <a:pt x="1334" y="409"/>
                </a:lnTo>
                <a:lnTo>
                  <a:pt x="1337" y="408"/>
                </a:lnTo>
                <a:lnTo>
                  <a:pt x="1339" y="407"/>
                </a:lnTo>
                <a:lnTo>
                  <a:pt x="1342" y="405"/>
                </a:lnTo>
                <a:lnTo>
                  <a:pt x="1344" y="404"/>
                </a:lnTo>
                <a:lnTo>
                  <a:pt x="1345" y="403"/>
                </a:lnTo>
                <a:lnTo>
                  <a:pt x="1348" y="402"/>
                </a:lnTo>
                <a:lnTo>
                  <a:pt x="1351" y="401"/>
                </a:lnTo>
                <a:lnTo>
                  <a:pt x="1355" y="399"/>
                </a:lnTo>
                <a:lnTo>
                  <a:pt x="1359" y="398"/>
                </a:lnTo>
                <a:lnTo>
                  <a:pt x="1360" y="397"/>
                </a:lnTo>
                <a:lnTo>
                  <a:pt x="1362" y="396"/>
                </a:lnTo>
                <a:lnTo>
                  <a:pt x="1365" y="394"/>
                </a:lnTo>
                <a:lnTo>
                  <a:pt x="1367" y="394"/>
                </a:lnTo>
                <a:lnTo>
                  <a:pt x="1368" y="393"/>
                </a:lnTo>
                <a:lnTo>
                  <a:pt x="1373" y="392"/>
                </a:lnTo>
                <a:lnTo>
                  <a:pt x="1376" y="391"/>
                </a:lnTo>
                <a:lnTo>
                  <a:pt x="1378" y="390"/>
                </a:lnTo>
                <a:lnTo>
                  <a:pt x="1379" y="390"/>
                </a:lnTo>
                <a:lnTo>
                  <a:pt x="1382" y="388"/>
                </a:lnTo>
                <a:lnTo>
                  <a:pt x="1383" y="388"/>
                </a:lnTo>
                <a:lnTo>
                  <a:pt x="1385" y="387"/>
                </a:lnTo>
                <a:lnTo>
                  <a:pt x="1386" y="387"/>
                </a:lnTo>
                <a:lnTo>
                  <a:pt x="1389" y="386"/>
                </a:lnTo>
                <a:lnTo>
                  <a:pt x="1390" y="386"/>
                </a:lnTo>
                <a:lnTo>
                  <a:pt x="1391" y="385"/>
                </a:lnTo>
                <a:lnTo>
                  <a:pt x="1396" y="385"/>
                </a:lnTo>
                <a:lnTo>
                  <a:pt x="1403" y="382"/>
                </a:lnTo>
                <a:lnTo>
                  <a:pt x="1408" y="381"/>
                </a:lnTo>
                <a:lnTo>
                  <a:pt x="1411" y="380"/>
                </a:lnTo>
                <a:lnTo>
                  <a:pt x="1413" y="380"/>
                </a:lnTo>
                <a:lnTo>
                  <a:pt x="1415" y="379"/>
                </a:lnTo>
                <a:lnTo>
                  <a:pt x="1418" y="379"/>
                </a:lnTo>
                <a:lnTo>
                  <a:pt x="1423" y="377"/>
                </a:lnTo>
                <a:lnTo>
                  <a:pt x="1426" y="376"/>
                </a:lnTo>
                <a:lnTo>
                  <a:pt x="1431" y="375"/>
                </a:lnTo>
                <a:lnTo>
                  <a:pt x="1435" y="375"/>
                </a:lnTo>
                <a:lnTo>
                  <a:pt x="1441" y="374"/>
                </a:lnTo>
                <a:lnTo>
                  <a:pt x="1446" y="372"/>
                </a:lnTo>
                <a:lnTo>
                  <a:pt x="1452" y="371"/>
                </a:lnTo>
                <a:lnTo>
                  <a:pt x="1458" y="370"/>
                </a:lnTo>
                <a:lnTo>
                  <a:pt x="1461" y="370"/>
                </a:lnTo>
                <a:lnTo>
                  <a:pt x="1466" y="370"/>
                </a:lnTo>
                <a:lnTo>
                  <a:pt x="1471" y="369"/>
                </a:lnTo>
                <a:lnTo>
                  <a:pt x="1476" y="369"/>
                </a:lnTo>
                <a:lnTo>
                  <a:pt x="1479" y="368"/>
                </a:lnTo>
                <a:lnTo>
                  <a:pt x="1485" y="368"/>
                </a:lnTo>
                <a:lnTo>
                  <a:pt x="1496" y="365"/>
                </a:lnTo>
                <a:lnTo>
                  <a:pt x="1496" y="333"/>
                </a:lnTo>
                <a:lnTo>
                  <a:pt x="1496" y="324"/>
                </a:lnTo>
                <a:lnTo>
                  <a:pt x="1496" y="320"/>
                </a:lnTo>
                <a:lnTo>
                  <a:pt x="1496" y="316"/>
                </a:lnTo>
                <a:lnTo>
                  <a:pt x="1496" y="311"/>
                </a:lnTo>
                <a:lnTo>
                  <a:pt x="1495" y="308"/>
                </a:lnTo>
                <a:lnTo>
                  <a:pt x="1495" y="305"/>
                </a:lnTo>
                <a:lnTo>
                  <a:pt x="1494" y="303"/>
                </a:lnTo>
                <a:lnTo>
                  <a:pt x="1494" y="302"/>
                </a:lnTo>
                <a:lnTo>
                  <a:pt x="1492" y="298"/>
                </a:lnTo>
                <a:lnTo>
                  <a:pt x="1490" y="296"/>
                </a:lnTo>
                <a:lnTo>
                  <a:pt x="1490" y="294"/>
                </a:lnTo>
                <a:lnTo>
                  <a:pt x="1487" y="291"/>
                </a:lnTo>
                <a:lnTo>
                  <a:pt x="1484" y="288"/>
                </a:lnTo>
                <a:lnTo>
                  <a:pt x="1477" y="285"/>
                </a:lnTo>
                <a:lnTo>
                  <a:pt x="1470" y="282"/>
                </a:lnTo>
                <a:lnTo>
                  <a:pt x="1461" y="281"/>
                </a:lnTo>
                <a:lnTo>
                  <a:pt x="1453" y="281"/>
                </a:lnTo>
                <a:lnTo>
                  <a:pt x="1435" y="282"/>
                </a:lnTo>
                <a:lnTo>
                  <a:pt x="1418" y="283"/>
                </a:lnTo>
                <a:lnTo>
                  <a:pt x="1408" y="285"/>
                </a:lnTo>
                <a:lnTo>
                  <a:pt x="1401" y="286"/>
                </a:lnTo>
                <a:lnTo>
                  <a:pt x="1396" y="286"/>
                </a:lnTo>
                <a:lnTo>
                  <a:pt x="1392" y="286"/>
                </a:lnTo>
                <a:lnTo>
                  <a:pt x="1389" y="287"/>
                </a:lnTo>
                <a:lnTo>
                  <a:pt x="1386" y="287"/>
                </a:lnTo>
                <a:lnTo>
                  <a:pt x="1383" y="288"/>
                </a:lnTo>
                <a:lnTo>
                  <a:pt x="1379" y="288"/>
                </a:lnTo>
                <a:lnTo>
                  <a:pt x="1373" y="291"/>
                </a:lnTo>
                <a:lnTo>
                  <a:pt x="1366" y="292"/>
                </a:lnTo>
                <a:lnTo>
                  <a:pt x="1362" y="292"/>
                </a:lnTo>
                <a:lnTo>
                  <a:pt x="1360" y="293"/>
                </a:lnTo>
                <a:lnTo>
                  <a:pt x="1357" y="293"/>
                </a:lnTo>
                <a:lnTo>
                  <a:pt x="1350" y="296"/>
                </a:lnTo>
                <a:lnTo>
                  <a:pt x="1348" y="296"/>
                </a:lnTo>
                <a:lnTo>
                  <a:pt x="1345" y="297"/>
                </a:lnTo>
                <a:lnTo>
                  <a:pt x="1343" y="297"/>
                </a:lnTo>
                <a:lnTo>
                  <a:pt x="1340" y="297"/>
                </a:lnTo>
                <a:lnTo>
                  <a:pt x="1338" y="298"/>
                </a:lnTo>
                <a:lnTo>
                  <a:pt x="1337" y="298"/>
                </a:lnTo>
                <a:lnTo>
                  <a:pt x="1330" y="300"/>
                </a:lnTo>
                <a:lnTo>
                  <a:pt x="1324" y="302"/>
                </a:lnTo>
                <a:lnTo>
                  <a:pt x="1319" y="303"/>
                </a:lnTo>
                <a:lnTo>
                  <a:pt x="1317" y="304"/>
                </a:lnTo>
                <a:lnTo>
                  <a:pt x="1311" y="305"/>
                </a:lnTo>
                <a:lnTo>
                  <a:pt x="1309" y="307"/>
                </a:lnTo>
                <a:lnTo>
                  <a:pt x="1273" y="319"/>
                </a:lnTo>
                <a:lnTo>
                  <a:pt x="1269" y="171"/>
                </a:lnTo>
                <a:lnTo>
                  <a:pt x="1274" y="170"/>
                </a:lnTo>
                <a:lnTo>
                  <a:pt x="1279" y="167"/>
                </a:lnTo>
                <a:lnTo>
                  <a:pt x="1282" y="167"/>
                </a:lnTo>
                <a:lnTo>
                  <a:pt x="1284" y="166"/>
                </a:lnTo>
                <a:lnTo>
                  <a:pt x="1286" y="166"/>
                </a:lnTo>
                <a:lnTo>
                  <a:pt x="1287" y="165"/>
                </a:lnTo>
                <a:lnTo>
                  <a:pt x="1293" y="164"/>
                </a:lnTo>
                <a:lnTo>
                  <a:pt x="1295" y="164"/>
                </a:lnTo>
                <a:lnTo>
                  <a:pt x="1297" y="163"/>
                </a:lnTo>
                <a:lnTo>
                  <a:pt x="1299" y="163"/>
                </a:lnTo>
                <a:lnTo>
                  <a:pt x="1301" y="161"/>
                </a:lnTo>
                <a:lnTo>
                  <a:pt x="1303" y="161"/>
                </a:lnTo>
                <a:lnTo>
                  <a:pt x="1320" y="156"/>
                </a:lnTo>
                <a:lnTo>
                  <a:pt x="1337" y="150"/>
                </a:lnTo>
                <a:lnTo>
                  <a:pt x="1344" y="150"/>
                </a:lnTo>
                <a:lnTo>
                  <a:pt x="1359" y="145"/>
                </a:lnTo>
                <a:lnTo>
                  <a:pt x="1366" y="144"/>
                </a:lnTo>
                <a:lnTo>
                  <a:pt x="1373" y="142"/>
                </a:lnTo>
                <a:lnTo>
                  <a:pt x="1382" y="141"/>
                </a:lnTo>
                <a:lnTo>
                  <a:pt x="1388" y="139"/>
                </a:lnTo>
                <a:lnTo>
                  <a:pt x="1395" y="138"/>
                </a:lnTo>
                <a:lnTo>
                  <a:pt x="1401" y="137"/>
                </a:lnTo>
                <a:lnTo>
                  <a:pt x="1407" y="136"/>
                </a:lnTo>
                <a:lnTo>
                  <a:pt x="1414" y="136"/>
                </a:lnTo>
                <a:lnTo>
                  <a:pt x="1421" y="134"/>
                </a:lnTo>
                <a:lnTo>
                  <a:pt x="1426" y="133"/>
                </a:lnTo>
                <a:lnTo>
                  <a:pt x="1432" y="132"/>
                </a:lnTo>
                <a:lnTo>
                  <a:pt x="1438" y="132"/>
                </a:lnTo>
                <a:lnTo>
                  <a:pt x="1444" y="131"/>
                </a:lnTo>
                <a:lnTo>
                  <a:pt x="1449" y="131"/>
                </a:lnTo>
                <a:lnTo>
                  <a:pt x="1456" y="130"/>
                </a:lnTo>
                <a:lnTo>
                  <a:pt x="1475" y="128"/>
                </a:lnTo>
                <a:lnTo>
                  <a:pt x="1479" y="128"/>
                </a:lnTo>
                <a:lnTo>
                  <a:pt x="1485" y="127"/>
                </a:lnTo>
                <a:lnTo>
                  <a:pt x="1498" y="128"/>
                </a:lnTo>
                <a:lnTo>
                  <a:pt x="1504" y="128"/>
                </a:lnTo>
                <a:lnTo>
                  <a:pt x="1508" y="128"/>
                </a:lnTo>
                <a:lnTo>
                  <a:pt x="1515" y="128"/>
                </a:lnTo>
                <a:lnTo>
                  <a:pt x="1519" y="130"/>
                </a:lnTo>
                <a:lnTo>
                  <a:pt x="1528" y="130"/>
                </a:lnTo>
                <a:lnTo>
                  <a:pt x="1534" y="130"/>
                </a:lnTo>
                <a:lnTo>
                  <a:pt x="1539" y="131"/>
                </a:lnTo>
                <a:lnTo>
                  <a:pt x="1544" y="131"/>
                </a:lnTo>
                <a:lnTo>
                  <a:pt x="1548" y="132"/>
                </a:lnTo>
                <a:lnTo>
                  <a:pt x="1562" y="134"/>
                </a:lnTo>
                <a:lnTo>
                  <a:pt x="1564" y="134"/>
                </a:lnTo>
                <a:lnTo>
                  <a:pt x="1571" y="136"/>
                </a:lnTo>
                <a:lnTo>
                  <a:pt x="1577" y="138"/>
                </a:lnTo>
                <a:lnTo>
                  <a:pt x="1580" y="138"/>
                </a:lnTo>
                <a:lnTo>
                  <a:pt x="1582" y="139"/>
                </a:lnTo>
                <a:lnTo>
                  <a:pt x="1583" y="139"/>
                </a:lnTo>
                <a:lnTo>
                  <a:pt x="1586" y="141"/>
                </a:lnTo>
                <a:lnTo>
                  <a:pt x="1587" y="141"/>
                </a:lnTo>
                <a:lnTo>
                  <a:pt x="1591" y="142"/>
                </a:lnTo>
                <a:lnTo>
                  <a:pt x="1593" y="143"/>
                </a:lnTo>
                <a:lnTo>
                  <a:pt x="1597" y="144"/>
                </a:lnTo>
                <a:lnTo>
                  <a:pt x="1599" y="145"/>
                </a:lnTo>
                <a:lnTo>
                  <a:pt x="1602" y="147"/>
                </a:lnTo>
                <a:lnTo>
                  <a:pt x="1604" y="148"/>
                </a:lnTo>
                <a:lnTo>
                  <a:pt x="1606" y="149"/>
                </a:lnTo>
                <a:lnTo>
                  <a:pt x="1611" y="152"/>
                </a:lnTo>
                <a:lnTo>
                  <a:pt x="1616" y="154"/>
                </a:lnTo>
                <a:lnTo>
                  <a:pt x="1618" y="155"/>
                </a:lnTo>
                <a:lnTo>
                  <a:pt x="1621" y="156"/>
                </a:lnTo>
                <a:lnTo>
                  <a:pt x="1623" y="159"/>
                </a:lnTo>
                <a:lnTo>
                  <a:pt x="1624" y="160"/>
                </a:lnTo>
                <a:lnTo>
                  <a:pt x="1626" y="161"/>
                </a:lnTo>
                <a:lnTo>
                  <a:pt x="1628" y="164"/>
                </a:lnTo>
                <a:lnTo>
                  <a:pt x="1631" y="165"/>
                </a:lnTo>
                <a:lnTo>
                  <a:pt x="1633" y="165"/>
                </a:lnTo>
                <a:lnTo>
                  <a:pt x="1635" y="169"/>
                </a:lnTo>
                <a:lnTo>
                  <a:pt x="1641" y="175"/>
                </a:lnTo>
                <a:lnTo>
                  <a:pt x="1646" y="180"/>
                </a:lnTo>
                <a:lnTo>
                  <a:pt x="1650" y="183"/>
                </a:lnTo>
                <a:lnTo>
                  <a:pt x="1651" y="186"/>
                </a:lnTo>
                <a:lnTo>
                  <a:pt x="1654" y="188"/>
                </a:lnTo>
                <a:lnTo>
                  <a:pt x="1655" y="191"/>
                </a:lnTo>
                <a:lnTo>
                  <a:pt x="1656" y="192"/>
                </a:lnTo>
                <a:lnTo>
                  <a:pt x="1657" y="194"/>
                </a:lnTo>
                <a:lnTo>
                  <a:pt x="1658" y="195"/>
                </a:lnTo>
                <a:lnTo>
                  <a:pt x="1660" y="197"/>
                </a:lnTo>
                <a:lnTo>
                  <a:pt x="1661" y="199"/>
                </a:lnTo>
                <a:lnTo>
                  <a:pt x="1662" y="202"/>
                </a:lnTo>
                <a:lnTo>
                  <a:pt x="1663" y="204"/>
                </a:lnTo>
                <a:lnTo>
                  <a:pt x="1664" y="205"/>
                </a:lnTo>
                <a:lnTo>
                  <a:pt x="1664" y="208"/>
                </a:lnTo>
                <a:lnTo>
                  <a:pt x="1667" y="211"/>
                </a:lnTo>
                <a:lnTo>
                  <a:pt x="1667" y="213"/>
                </a:lnTo>
                <a:lnTo>
                  <a:pt x="1669" y="216"/>
                </a:lnTo>
                <a:lnTo>
                  <a:pt x="1669" y="219"/>
                </a:lnTo>
                <a:lnTo>
                  <a:pt x="1672" y="222"/>
                </a:lnTo>
                <a:lnTo>
                  <a:pt x="1672" y="224"/>
                </a:lnTo>
                <a:lnTo>
                  <a:pt x="1680" y="252"/>
                </a:lnTo>
                <a:lnTo>
                  <a:pt x="1685" y="280"/>
                </a:lnTo>
                <a:lnTo>
                  <a:pt x="1687" y="302"/>
                </a:lnTo>
                <a:lnTo>
                  <a:pt x="1687" y="313"/>
                </a:lnTo>
                <a:lnTo>
                  <a:pt x="1687" y="319"/>
                </a:lnTo>
                <a:lnTo>
                  <a:pt x="1687" y="326"/>
                </a:lnTo>
                <a:lnTo>
                  <a:pt x="1687" y="349"/>
                </a:lnTo>
                <a:lnTo>
                  <a:pt x="1687" y="426"/>
                </a:lnTo>
                <a:lnTo>
                  <a:pt x="1687" y="793"/>
                </a:lnTo>
                <a:lnTo>
                  <a:pt x="1684" y="793"/>
                </a:lnTo>
                <a:lnTo>
                  <a:pt x="1680" y="793"/>
                </a:lnTo>
                <a:lnTo>
                  <a:pt x="1670" y="793"/>
                </a:lnTo>
                <a:lnTo>
                  <a:pt x="1634" y="793"/>
                </a:lnTo>
                <a:lnTo>
                  <a:pt x="1512" y="793"/>
                </a:lnTo>
                <a:close/>
                <a:moveTo>
                  <a:pt x="729" y="128"/>
                </a:moveTo>
                <a:lnTo>
                  <a:pt x="745" y="128"/>
                </a:lnTo>
                <a:lnTo>
                  <a:pt x="760" y="128"/>
                </a:lnTo>
                <a:lnTo>
                  <a:pt x="775" y="130"/>
                </a:lnTo>
                <a:lnTo>
                  <a:pt x="789" y="131"/>
                </a:lnTo>
                <a:lnTo>
                  <a:pt x="804" y="133"/>
                </a:lnTo>
                <a:lnTo>
                  <a:pt x="816" y="136"/>
                </a:lnTo>
                <a:lnTo>
                  <a:pt x="828" y="139"/>
                </a:lnTo>
                <a:lnTo>
                  <a:pt x="840" y="144"/>
                </a:lnTo>
                <a:lnTo>
                  <a:pt x="844" y="144"/>
                </a:lnTo>
                <a:lnTo>
                  <a:pt x="846" y="145"/>
                </a:lnTo>
                <a:lnTo>
                  <a:pt x="850" y="147"/>
                </a:lnTo>
                <a:lnTo>
                  <a:pt x="852" y="149"/>
                </a:lnTo>
                <a:lnTo>
                  <a:pt x="856" y="150"/>
                </a:lnTo>
                <a:lnTo>
                  <a:pt x="859" y="152"/>
                </a:lnTo>
                <a:lnTo>
                  <a:pt x="864" y="154"/>
                </a:lnTo>
                <a:lnTo>
                  <a:pt x="865" y="155"/>
                </a:lnTo>
                <a:lnTo>
                  <a:pt x="868" y="156"/>
                </a:lnTo>
                <a:lnTo>
                  <a:pt x="869" y="158"/>
                </a:lnTo>
                <a:lnTo>
                  <a:pt x="871" y="159"/>
                </a:lnTo>
                <a:lnTo>
                  <a:pt x="875" y="160"/>
                </a:lnTo>
                <a:lnTo>
                  <a:pt x="876" y="161"/>
                </a:lnTo>
                <a:lnTo>
                  <a:pt x="879" y="163"/>
                </a:lnTo>
                <a:lnTo>
                  <a:pt x="880" y="164"/>
                </a:lnTo>
                <a:lnTo>
                  <a:pt x="881" y="165"/>
                </a:lnTo>
                <a:lnTo>
                  <a:pt x="882" y="166"/>
                </a:lnTo>
                <a:lnTo>
                  <a:pt x="885" y="167"/>
                </a:lnTo>
                <a:lnTo>
                  <a:pt x="887" y="170"/>
                </a:lnTo>
                <a:lnTo>
                  <a:pt x="890" y="171"/>
                </a:lnTo>
                <a:lnTo>
                  <a:pt x="891" y="172"/>
                </a:lnTo>
                <a:lnTo>
                  <a:pt x="893" y="175"/>
                </a:lnTo>
                <a:lnTo>
                  <a:pt x="898" y="180"/>
                </a:lnTo>
                <a:lnTo>
                  <a:pt x="904" y="185"/>
                </a:lnTo>
                <a:lnTo>
                  <a:pt x="910" y="191"/>
                </a:lnTo>
                <a:lnTo>
                  <a:pt x="911" y="193"/>
                </a:lnTo>
                <a:lnTo>
                  <a:pt x="915" y="195"/>
                </a:lnTo>
                <a:lnTo>
                  <a:pt x="917" y="199"/>
                </a:lnTo>
                <a:lnTo>
                  <a:pt x="920" y="202"/>
                </a:lnTo>
                <a:lnTo>
                  <a:pt x="922" y="204"/>
                </a:lnTo>
                <a:lnTo>
                  <a:pt x="923" y="206"/>
                </a:lnTo>
                <a:lnTo>
                  <a:pt x="925" y="209"/>
                </a:lnTo>
                <a:lnTo>
                  <a:pt x="926" y="210"/>
                </a:lnTo>
                <a:lnTo>
                  <a:pt x="926" y="211"/>
                </a:lnTo>
                <a:lnTo>
                  <a:pt x="928" y="214"/>
                </a:lnTo>
                <a:lnTo>
                  <a:pt x="929" y="215"/>
                </a:lnTo>
                <a:lnTo>
                  <a:pt x="931" y="217"/>
                </a:lnTo>
                <a:lnTo>
                  <a:pt x="931" y="220"/>
                </a:lnTo>
                <a:lnTo>
                  <a:pt x="933" y="222"/>
                </a:lnTo>
                <a:lnTo>
                  <a:pt x="934" y="225"/>
                </a:lnTo>
                <a:lnTo>
                  <a:pt x="936" y="227"/>
                </a:lnTo>
                <a:lnTo>
                  <a:pt x="937" y="230"/>
                </a:lnTo>
                <a:lnTo>
                  <a:pt x="939" y="233"/>
                </a:lnTo>
                <a:lnTo>
                  <a:pt x="939" y="235"/>
                </a:lnTo>
                <a:lnTo>
                  <a:pt x="940" y="237"/>
                </a:lnTo>
                <a:lnTo>
                  <a:pt x="942" y="238"/>
                </a:lnTo>
                <a:lnTo>
                  <a:pt x="943" y="241"/>
                </a:lnTo>
                <a:lnTo>
                  <a:pt x="944" y="244"/>
                </a:lnTo>
                <a:lnTo>
                  <a:pt x="945" y="247"/>
                </a:lnTo>
                <a:lnTo>
                  <a:pt x="946" y="249"/>
                </a:lnTo>
                <a:lnTo>
                  <a:pt x="946" y="250"/>
                </a:lnTo>
                <a:lnTo>
                  <a:pt x="949" y="254"/>
                </a:lnTo>
                <a:lnTo>
                  <a:pt x="949" y="257"/>
                </a:lnTo>
                <a:lnTo>
                  <a:pt x="951" y="261"/>
                </a:lnTo>
                <a:lnTo>
                  <a:pt x="954" y="267"/>
                </a:lnTo>
                <a:lnTo>
                  <a:pt x="954" y="269"/>
                </a:lnTo>
                <a:lnTo>
                  <a:pt x="954" y="271"/>
                </a:lnTo>
                <a:lnTo>
                  <a:pt x="955" y="272"/>
                </a:lnTo>
                <a:lnTo>
                  <a:pt x="956" y="278"/>
                </a:lnTo>
                <a:lnTo>
                  <a:pt x="957" y="282"/>
                </a:lnTo>
                <a:lnTo>
                  <a:pt x="960" y="289"/>
                </a:lnTo>
                <a:lnTo>
                  <a:pt x="961" y="294"/>
                </a:lnTo>
                <a:lnTo>
                  <a:pt x="962" y="300"/>
                </a:lnTo>
                <a:lnTo>
                  <a:pt x="965" y="311"/>
                </a:lnTo>
                <a:lnTo>
                  <a:pt x="965" y="314"/>
                </a:lnTo>
                <a:lnTo>
                  <a:pt x="966" y="318"/>
                </a:lnTo>
                <a:lnTo>
                  <a:pt x="966" y="321"/>
                </a:lnTo>
                <a:lnTo>
                  <a:pt x="967" y="325"/>
                </a:lnTo>
                <a:lnTo>
                  <a:pt x="967" y="330"/>
                </a:lnTo>
                <a:lnTo>
                  <a:pt x="968" y="333"/>
                </a:lnTo>
                <a:lnTo>
                  <a:pt x="968" y="338"/>
                </a:lnTo>
                <a:lnTo>
                  <a:pt x="969" y="343"/>
                </a:lnTo>
                <a:lnTo>
                  <a:pt x="969" y="349"/>
                </a:lnTo>
                <a:lnTo>
                  <a:pt x="969" y="355"/>
                </a:lnTo>
                <a:lnTo>
                  <a:pt x="971" y="369"/>
                </a:lnTo>
                <a:lnTo>
                  <a:pt x="971" y="375"/>
                </a:lnTo>
                <a:lnTo>
                  <a:pt x="972" y="380"/>
                </a:lnTo>
                <a:lnTo>
                  <a:pt x="972" y="386"/>
                </a:lnTo>
                <a:lnTo>
                  <a:pt x="972" y="399"/>
                </a:lnTo>
                <a:lnTo>
                  <a:pt x="972" y="480"/>
                </a:lnTo>
                <a:lnTo>
                  <a:pt x="972" y="551"/>
                </a:lnTo>
                <a:lnTo>
                  <a:pt x="972" y="559"/>
                </a:lnTo>
                <a:lnTo>
                  <a:pt x="972" y="564"/>
                </a:lnTo>
                <a:lnTo>
                  <a:pt x="971" y="568"/>
                </a:lnTo>
                <a:lnTo>
                  <a:pt x="971" y="573"/>
                </a:lnTo>
                <a:lnTo>
                  <a:pt x="971" y="579"/>
                </a:lnTo>
                <a:lnTo>
                  <a:pt x="971" y="587"/>
                </a:lnTo>
                <a:lnTo>
                  <a:pt x="969" y="593"/>
                </a:lnTo>
                <a:lnTo>
                  <a:pt x="969" y="599"/>
                </a:lnTo>
                <a:lnTo>
                  <a:pt x="968" y="604"/>
                </a:lnTo>
                <a:lnTo>
                  <a:pt x="968" y="609"/>
                </a:lnTo>
                <a:lnTo>
                  <a:pt x="967" y="618"/>
                </a:lnTo>
                <a:lnTo>
                  <a:pt x="966" y="625"/>
                </a:lnTo>
                <a:lnTo>
                  <a:pt x="965" y="632"/>
                </a:lnTo>
                <a:lnTo>
                  <a:pt x="962" y="642"/>
                </a:lnTo>
                <a:lnTo>
                  <a:pt x="961" y="648"/>
                </a:lnTo>
                <a:lnTo>
                  <a:pt x="960" y="653"/>
                </a:lnTo>
                <a:lnTo>
                  <a:pt x="959" y="658"/>
                </a:lnTo>
                <a:lnTo>
                  <a:pt x="952" y="676"/>
                </a:lnTo>
                <a:lnTo>
                  <a:pt x="951" y="681"/>
                </a:lnTo>
                <a:lnTo>
                  <a:pt x="950" y="686"/>
                </a:lnTo>
                <a:lnTo>
                  <a:pt x="949" y="690"/>
                </a:lnTo>
                <a:lnTo>
                  <a:pt x="948" y="692"/>
                </a:lnTo>
                <a:lnTo>
                  <a:pt x="946" y="693"/>
                </a:lnTo>
                <a:lnTo>
                  <a:pt x="945" y="696"/>
                </a:lnTo>
                <a:lnTo>
                  <a:pt x="945" y="697"/>
                </a:lnTo>
                <a:lnTo>
                  <a:pt x="943" y="701"/>
                </a:lnTo>
                <a:lnTo>
                  <a:pt x="942" y="703"/>
                </a:lnTo>
                <a:lnTo>
                  <a:pt x="940" y="706"/>
                </a:lnTo>
                <a:lnTo>
                  <a:pt x="939" y="708"/>
                </a:lnTo>
                <a:lnTo>
                  <a:pt x="939" y="710"/>
                </a:lnTo>
                <a:lnTo>
                  <a:pt x="938" y="713"/>
                </a:lnTo>
                <a:lnTo>
                  <a:pt x="936" y="717"/>
                </a:lnTo>
                <a:lnTo>
                  <a:pt x="934" y="719"/>
                </a:lnTo>
                <a:lnTo>
                  <a:pt x="932" y="721"/>
                </a:lnTo>
                <a:lnTo>
                  <a:pt x="931" y="724"/>
                </a:lnTo>
                <a:lnTo>
                  <a:pt x="929" y="726"/>
                </a:lnTo>
                <a:lnTo>
                  <a:pt x="928" y="728"/>
                </a:lnTo>
                <a:lnTo>
                  <a:pt x="926" y="729"/>
                </a:lnTo>
                <a:lnTo>
                  <a:pt x="925" y="731"/>
                </a:lnTo>
                <a:lnTo>
                  <a:pt x="923" y="734"/>
                </a:lnTo>
                <a:lnTo>
                  <a:pt x="922" y="736"/>
                </a:lnTo>
                <a:lnTo>
                  <a:pt x="920" y="737"/>
                </a:lnTo>
                <a:lnTo>
                  <a:pt x="919" y="740"/>
                </a:lnTo>
                <a:lnTo>
                  <a:pt x="917" y="742"/>
                </a:lnTo>
                <a:lnTo>
                  <a:pt x="913" y="746"/>
                </a:lnTo>
                <a:lnTo>
                  <a:pt x="908" y="752"/>
                </a:lnTo>
                <a:lnTo>
                  <a:pt x="902" y="758"/>
                </a:lnTo>
                <a:lnTo>
                  <a:pt x="897" y="763"/>
                </a:lnTo>
                <a:lnTo>
                  <a:pt x="896" y="763"/>
                </a:lnTo>
                <a:lnTo>
                  <a:pt x="894" y="765"/>
                </a:lnTo>
                <a:lnTo>
                  <a:pt x="892" y="767"/>
                </a:lnTo>
                <a:lnTo>
                  <a:pt x="890" y="769"/>
                </a:lnTo>
                <a:lnTo>
                  <a:pt x="887" y="770"/>
                </a:lnTo>
                <a:lnTo>
                  <a:pt x="885" y="772"/>
                </a:lnTo>
                <a:lnTo>
                  <a:pt x="884" y="773"/>
                </a:lnTo>
                <a:lnTo>
                  <a:pt x="881" y="774"/>
                </a:lnTo>
                <a:lnTo>
                  <a:pt x="880" y="775"/>
                </a:lnTo>
                <a:lnTo>
                  <a:pt x="878" y="776"/>
                </a:lnTo>
                <a:lnTo>
                  <a:pt x="875" y="778"/>
                </a:lnTo>
                <a:lnTo>
                  <a:pt x="871" y="780"/>
                </a:lnTo>
                <a:lnTo>
                  <a:pt x="870" y="780"/>
                </a:lnTo>
                <a:lnTo>
                  <a:pt x="868" y="781"/>
                </a:lnTo>
                <a:lnTo>
                  <a:pt x="865" y="782"/>
                </a:lnTo>
                <a:lnTo>
                  <a:pt x="863" y="784"/>
                </a:lnTo>
                <a:lnTo>
                  <a:pt x="858" y="786"/>
                </a:lnTo>
                <a:lnTo>
                  <a:pt x="856" y="787"/>
                </a:lnTo>
                <a:lnTo>
                  <a:pt x="852" y="789"/>
                </a:lnTo>
                <a:lnTo>
                  <a:pt x="851" y="790"/>
                </a:lnTo>
                <a:lnTo>
                  <a:pt x="847" y="791"/>
                </a:lnTo>
                <a:lnTo>
                  <a:pt x="834" y="796"/>
                </a:lnTo>
                <a:lnTo>
                  <a:pt x="832" y="796"/>
                </a:lnTo>
                <a:lnTo>
                  <a:pt x="829" y="797"/>
                </a:lnTo>
                <a:lnTo>
                  <a:pt x="823" y="798"/>
                </a:lnTo>
                <a:lnTo>
                  <a:pt x="816" y="801"/>
                </a:lnTo>
                <a:lnTo>
                  <a:pt x="812" y="801"/>
                </a:lnTo>
                <a:lnTo>
                  <a:pt x="803" y="803"/>
                </a:lnTo>
                <a:lnTo>
                  <a:pt x="799" y="803"/>
                </a:lnTo>
                <a:lnTo>
                  <a:pt x="795" y="804"/>
                </a:lnTo>
                <a:lnTo>
                  <a:pt x="792" y="804"/>
                </a:lnTo>
                <a:lnTo>
                  <a:pt x="786" y="806"/>
                </a:lnTo>
                <a:lnTo>
                  <a:pt x="780" y="806"/>
                </a:lnTo>
                <a:lnTo>
                  <a:pt x="772" y="807"/>
                </a:lnTo>
                <a:lnTo>
                  <a:pt x="741" y="808"/>
                </a:lnTo>
                <a:lnTo>
                  <a:pt x="734" y="808"/>
                </a:lnTo>
                <a:lnTo>
                  <a:pt x="728" y="807"/>
                </a:lnTo>
                <a:lnTo>
                  <a:pt x="724" y="807"/>
                </a:lnTo>
                <a:lnTo>
                  <a:pt x="722" y="807"/>
                </a:lnTo>
                <a:lnTo>
                  <a:pt x="718" y="807"/>
                </a:lnTo>
                <a:lnTo>
                  <a:pt x="714" y="807"/>
                </a:lnTo>
                <a:lnTo>
                  <a:pt x="707" y="807"/>
                </a:lnTo>
                <a:lnTo>
                  <a:pt x="701" y="806"/>
                </a:lnTo>
                <a:lnTo>
                  <a:pt x="695" y="806"/>
                </a:lnTo>
                <a:lnTo>
                  <a:pt x="691" y="804"/>
                </a:lnTo>
                <a:lnTo>
                  <a:pt x="687" y="804"/>
                </a:lnTo>
                <a:lnTo>
                  <a:pt x="683" y="803"/>
                </a:lnTo>
                <a:lnTo>
                  <a:pt x="679" y="803"/>
                </a:lnTo>
                <a:lnTo>
                  <a:pt x="676" y="802"/>
                </a:lnTo>
                <a:lnTo>
                  <a:pt x="673" y="802"/>
                </a:lnTo>
                <a:lnTo>
                  <a:pt x="670" y="801"/>
                </a:lnTo>
                <a:lnTo>
                  <a:pt x="667" y="801"/>
                </a:lnTo>
                <a:lnTo>
                  <a:pt x="658" y="798"/>
                </a:lnTo>
                <a:lnTo>
                  <a:pt x="635" y="791"/>
                </a:lnTo>
                <a:lnTo>
                  <a:pt x="632" y="790"/>
                </a:lnTo>
                <a:lnTo>
                  <a:pt x="612" y="779"/>
                </a:lnTo>
                <a:lnTo>
                  <a:pt x="608" y="778"/>
                </a:lnTo>
                <a:lnTo>
                  <a:pt x="607" y="776"/>
                </a:lnTo>
                <a:lnTo>
                  <a:pt x="606" y="775"/>
                </a:lnTo>
                <a:lnTo>
                  <a:pt x="603" y="774"/>
                </a:lnTo>
                <a:lnTo>
                  <a:pt x="602" y="773"/>
                </a:lnTo>
                <a:lnTo>
                  <a:pt x="600" y="772"/>
                </a:lnTo>
                <a:lnTo>
                  <a:pt x="598" y="769"/>
                </a:lnTo>
                <a:lnTo>
                  <a:pt x="596" y="768"/>
                </a:lnTo>
                <a:lnTo>
                  <a:pt x="593" y="765"/>
                </a:lnTo>
                <a:lnTo>
                  <a:pt x="590" y="763"/>
                </a:lnTo>
                <a:lnTo>
                  <a:pt x="584" y="757"/>
                </a:lnTo>
                <a:lnTo>
                  <a:pt x="581" y="756"/>
                </a:lnTo>
                <a:lnTo>
                  <a:pt x="579" y="753"/>
                </a:lnTo>
                <a:lnTo>
                  <a:pt x="573" y="746"/>
                </a:lnTo>
                <a:lnTo>
                  <a:pt x="569" y="742"/>
                </a:lnTo>
                <a:lnTo>
                  <a:pt x="567" y="740"/>
                </a:lnTo>
                <a:lnTo>
                  <a:pt x="566" y="737"/>
                </a:lnTo>
                <a:lnTo>
                  <a:pt x="564" y="736"/>
                </a:lnTo>
                <a:lnTo>
                  <a:pt x="563" y="734"/>
                </a:lnTo>
                <a:lnTo>
                  <a:pt x="562" y="732"/>
                </a:lnTo>
                <a:lnTo>
                  <a:pt x="561" y="731"/>
                </a:lnTo>
                <a:lnTo>
                  <a:pt x="560" y="729"/>
                </a:lnTo>
                <a:lnTo>
                  <a:pt x="558" y="728"/>
                </a:lnTo>
                <a:lnTo>
                  <a:pt x="558" y="725"/>
                </a:lnTo>
                <a:lnTo>
                  <a:pt x="557" y="723"/>
                </a:lnTo>
                <a:lnTo>
                  <a:pt x="555" y="720"/>
                </a:lnTo>
                <a:lnTo>
                  <a:pt x="552" y="717"/>
                </a:lnTo>
                <a:lnTo>
                  <a:pt x="551" y="714"/>
                </a:lnTo>
                <a:lnTo>
                  <a:pt x="550" y="712"/>
                </a:lnTo>
                <a:lnTo>
                  <a:pt x="549" y="709"/>
                </a:lnTo>
                <a:lnTo>
                  <a:pt x="548" y="707"/>
                </a:lnTo>
                <a:lnTo>
                  <a:pt x="548" y="706"/>
                </a:lnTo>
                <a:lnTo>
                  <a:pt x="545" y="702"/>
                </a:lnTo>
                <a:lnTo>
                  <a:pt x="544" y="698"/>
                </a:lnTo>
                <a:lnTo>
                  <a:pt x="543" y="696"/>
                </a:lnTo>
                <a:lnTo>
                  <a:pt x="543" y="695"/>
                </a:lnTo>
                <a:lnTo>
                  <a:pt x="540" y="691"/>
                </a:lnTo>
                <a:lnTo>
                  <a:pt x="540" y="689"/>
                </a:lnTo>
                <a:lnTo>
                  <a:pt x="538" y="682"/>
                </a:lnTo>
                <a:lnTo>
                  <a:pt x="528" y="651"/>
                </a:lnTo>
                <a:lnTo>
                  <a:pt x="528" y="648"/>
                </a:lnTo>
                <a:lnTo>
                  <a:pt x="526" y="638"/>
                </a:lnTo>
                <a:lnTo>
                  <a:pt x="523" y="630"/>
                </a:lnTo>
                <a:lnTo>
                  <a:pt x="523" y="623"/>
                </a:lnTo>
                <a:lnTo>
                  <a:pt x="522" y="619"/>
                </a:lnTo>
                <a:lnTo>
                  <a:pt x="522" y="615"/>
                </a:lnTo>
                <a:lnTo>
                  <a:pt x="521" y="610"/>
                </a:lnTo>
                <a:lnTo>
                  <a:pt x="521" y="606"/>
                </a:lnTo>
                <a:lnTo>
                  <a:pt x="520" y="601"/>
                </a:lnTo>
                <a:lnTo>
                  <a:pt x="520" y="593"/>
                </a:lnTo>
                <a:lnTo>
                  <a:pt x="519" y="587"/>
                </a:lnTo>
                <a:lnTo>
                  <a:pt x="519" y="577"/>
                </a:lnTo>
                <a:lnTo>
                  <a:pt x="519" y="573"/>
                </a:lnTo>
                <a:lnTo>
                  <a:pt x="519" y="566"/>
                </a:lnTo>
                <a:lnTo>
                  <a:pt x="517" y="562"/>
                </a:lnTo>
                <a:lnTo>
                  <a:pt x="517" y="557"/>
                </a:lnTo>
                <a:lnTo>
                  <a:pt x="517" y="546"/>
                </a:lnTo>
                <a:lnTo>
                  <a:pt x="517" y="483"/>
                </a:lnTo>
                <a:lnTo>
                  <a:pt x="517" y="399"/>
                </a:lnTo>
                <a:lnTo>
                  <a:pt x="517" y="387"/>
                </a:lnTo>
                <a:lnTo>
                  <a:pt x="517" y="382"/>
                </a:lnTo>
                <a:lnTo>
                  <a:pt x="517" y="380"/>
                </a:lnTo>
                <a:lnTo>
                  <a:pt x="519" y="377"/>
                </a:lnTo>
                <a:lnTo>
                  <a:pt x="519" y="374"/>
                </a:lnTo>
                <a:lnTo>
                  <a:pt x="519" y="371"/>
                </a:lnTo>
                <a:lnTo>
                  <a:pt x="519" y="368"/>
                </a:lnTo>
                <a:lnTo>
                  <a:pt x="519" y="365"/>
                </a:lnTo>
                <a:lnTo>
                  <a:pt x="519" y="357"/>
                </a:lnTo>
                <a:lnTo>
                  <a:pt x="519" y="350"/>
                </a:lnTo>
                <a:lnTo>
                  <a:pt x="520" y="344"/>
                </a:lnTo>
                <a:lnTo>
                  <a:pt x="521" y="339"/>
                </a:lnTo>
                <a:lnTo>
                  <a:pt x="521" y="335"/>
                </a:lnTo>
                <a:lnTo>
                  <a:pt x="522" y="330"/>
                </a:lnTo>
                <a:lnTo>
                  <a:pt x="522" y="326"/>
                </a:lnTo>
                <a:lnTo>
                  <a:pt x="523" y="318"/>
                </a:lnTo>
                <a:lnTo>
                  <a:pt x="525" y="311"/>
                </a:lnTo>
                <a:lnTo>
                  <a:pt x="526" y="305"/>
                </a:lnTo>
                <a:lnTo>
                  <a:pt x="526" y="303"/>
                </a:lnTo>
                <a:lnTo>
                  <a:pt x="527" y="299"/>
                </a:lnTo>
                <a:lnTo>
                  <a:pt x="527" y="297"/>
                </a:lnTo>
                <a:lnTo>
                  <a:pt x="528" y="296"/>
                </a:lnTo>
                <a:lnTo>
                  <a:pt x="529" y="289"/>
                </a:lnTo>
                <a:lnTo>
                  <a:pt x="531" y="283"/>
                </a:lnTo>
                <a:lnTo>
                  <a:pt x="532" y="282"/>
                </a:lnTo>
                <a:lnTo>
                  <a:pt x="533" y="277"/>
                </a:lnTo>
                <a:lnTo>
                  <a:pt x="533" y="275"/>
                </a:lnTo>
                <a:lnTo>
                  <a:pt x="533" y="274"/>
                </a:lnTo>
                <a:lnTo>
                  <a:pt x="534" y="271"/>
                </a:lnTo>
                <a:lnTo>
                  <a:pt x="534" y="270"/>
                </a:lnTo>
                <a:lnTo>
                  <a:pt x="535" y="267"/>
                </a:lnTo>
                <a:lnTo>
                  <a:pt x="535" y="266"/>
                </a:lnTo>
                <a:lnTo>
                  <a:pt x="537" y="265"/>
                </a:lnTo>
                <a:lnTo>
                  <a:pt x="538" y="261"/>
                </a:lnTo>
                <a:lnTo>
                  <a:pt x="539" y="257"/>
                </a:lnTo>
                <a:lnTo>
                  <a:pt x="540" y="253"/>
                </a:lnTo>
                <a:lnTo>
                  <a:pt x="541" y="250"/>
                </a:lnTo>
                <a:lnTo>
                  <a:pt x="543" y="248"/>
                </a:lnTo>
                <a:lnTo>
                  <a:pt x="544" y="247"/>
                </a:lnTo>
                <a:lnTo>
                  <a:pt x="545" y="244"/>
                </a:lnTo>
                <a:lnTo>
                  <a:pt x="546" y="241"/>
                </a:lnTo>
                <a:lnTo>
                  <a:pt x="548" y="238"/>
                </a:lnTo>
                <a:lnTo>
                  <a:pt x="549" y="236"/>
                </a:lnTo>
                <a:lnTo>
                  <a:pt x="550" y="233"/>
                </a:lnTo>
                <a:lnTo>
                  <a:pt x="551" y="231"/>
                </a:lnTo>
                <a:lnTo>
                  <a:pt x="552" y="228"/>
                </a:lnTo>
                <a:lnTo>
                  <a:pt x="554" y="226"/>
                </a:lnTo>
                <a:lnTo>
                  <a:pt x="555" y="225"/>
                </a:lnTo>
                <a:lnTo>
                  <a:pt x="556" y="222"/>
                </a:lnTo>
                <a:lnTo>
                  <a:pt x="557" y="220"/>
                </a:lnTo>
                <a:lnTo>
                  <a:pt x="560" y="216"/>
                </a:lnTo>
                <a:lnTo>
                  <a:pt x="561" y="215"/>
                </a:lnTo>
                <a:lnTo>
                  <a:pt x="562" y="213"/>
                </a:lnTo>
                <a:lnTo>
                  <a:pt x="562" y="211"/>
                </a:lnTo>
                <a:lnTo>
                  <a:pt x="563" y="209"/>
                </a:lnTo>
                <a:lnTo>
                  <a:pt x="566" y="209"/>
                </a:lnTo>
                <a:lnTo>
                  <a:pt x="567" y="206"/>
                </a:lnTo>
                <a:lnTo>
                  <a:pt x="568" y="204"/>
                </a:lnTo>
                <a:lnTo>
                  <a:pt x="571" y="202"/>
                </a:lnTo>
                <a:lnTo>
                  <a:pt x="573" y="198"/>
                </a:lnTo>
                <a:lnTo>
                  <a:pt x="577" y="194"/>
                </a:lnTo>
                <a:lnTo>
                  <a:pt x="587" y="182"/>
                </a:lnTo>
                <a:lnTo>
                  <a:pt x="592" y="177"/>
                </a:lnTo>
                <a:lnTo>
                  <a:pt x="596" y="174"/>
                </a:lnTo>
                <a:lnTo>
                  <a:pt x="600" y="171"/>
                </a:lnTo>
                <a:lnTo>
                  <a:pt x="602" y="169"/>
                </a:lnTo>
                <a:lnTo>
                  <a:pt x="604" y="167"/>
                </a:lnTo>
                <a:lnTo>
                  <a:pt x="606" y="166"/>
                </a:lnTo>
                <a:lnTo>
                  <a:pt x="608" y="165"/>
                </a:lnTo>
                <a:lnTo>
                  <a:pt x="610" y="164"/>
                </a:lnTo>
                <a:lnTo>
                  <a:pt x="613" y="163"/>
                </a:lnTo>
                <a:lnTo>
                  <a:pt x="614" y="161"/>
                </a:lnTo>
                <a:lnTo>
                  <a:pt x="616" y="160"/>
                </a:lnTo>
                <a:lnTo>
                  <a:pt x="618" y="159"/>
                </a:lnTo>
                <a:lnTo>
                  <a:pt x="620" y="158"/>
                </a:lnTo>
                <a:lnTo>
                  <a:pt x="622" y="156"/>
                </a:lnTo>
                <a:lnTo>
                  <a:pt x="625" y="155"/>
                </a:lnTo>
                <a:lnTo>
                  <a:pt x="627" y="154"/>
                </a:lnTo>
                <a:lnTo>
                  <a:pt x="630" y="153"/>
                </a:lnTo>
                <a:lnTo>
                  <a:pt x="632" y="152"/>
                </a:lnTo>
                <a:lnTo>
                  <a:pt x="636" y="149"/>
                </a:lnTo>
                <a:lnTo>
                  <a:pt x="638" y="149"/>
                </a:lnTo>
                <a:lnTo>
                  <a:pt x="641" y="148"/>
                </a:lnTo>
                <a:lnTo>
                  <a:pt x="642" y="147"/>
                </a:lnTo>
                <a:lnTo>
                  <a:pt x="645" y="145"/>
                </a:lnTo>
                <a:lnTo>
                  <a:pt x="648" y="144"/>
                </a:lnTo>
                <a:lnTo>
                  <a:pt x="653" y="143"/>
                </a:lnTo>
                <a:lnTo>
                  <a:pt x="654" y="142"/>
                </a:lnTo>
                <a:lnTo>
                  <a:pt x="656" y="142"/>
                </a:lnTo>
                <a:lnTo>
                  <a:pt x="658" y="141"/>
                </a:lnTo>
                <a:lnTo>
                  <a:pt x="660" y="141"/>
                </a:lnTo>
                <a:lnTo>
                  <a:pt x="665" y="138"/>
                </a:lnTo>
                <a:lnTo>
                  <a:pt x="667" y="138"/>
                </a:lnTo>
                <a:lnTo>
                  <a:pt x="670" y="137"/>
                </a:lnTo>
                <a:lnTo>
                  <a:pt x="672" y="137"/>
                </a:lnTo>
                <a:lnTo>
                  <a:pt x="674" y="136"/>
                </a:lnTo>
                <a:lnTo>
                  <a:pt x="677" y="136"/>
                </a:lnTo>
                <a:lnTo>
                  <a:pt x="678" y="136"/>
                </a:lnTo>
                <a:lnTo>
                  <a:pt x="682" y="134"/>
                </a:lnTo>
                <a:lnTo>
                  <a:pt x="684" y="134"/>
                </a:lnTo>
                <a:lnTo>
                  <a:pt x="694" y="132"/>
                </a:lnTo>
                <a:lnTo>
                  <a:pt x="697" y="132"/>
                </a:lnTo>
                <a:lnTo>
                  <a:pt x="702" y="131"/>
                </a:lnTo>
                <a:lnTo>
                  <a:pt x="707" y="131"/>
                </a:lnTo>
                <a:lnTo>
                  <a:pt x="712" y="130"/>
                </a:lnTo>
                <a:lnTo>
                  <a:pt x="719" y="130"/>
                </a:lnTo>
                <a:lnTo>
                  <a:pt x="722" y="128"/>
                </a:lnTo>
                <a:lnTo>
                  <a:pt x="725" y="128"/>
                </a:lnTo>
                <a:lnTo>
                  <a:pt x="728" y="128"/>
                </a:lnTo>
                <a:lnTo>
                  <a:pt x="729" y="128"/>
                </a:lnTo>
                <a:close/>
                <a:moveTo>
                  <a:pt x="3013" y="127"/>
                </a:moveTo>
                <a:lnTo>
                  <a:pt x="3013" y="309"/>
                </a:lnTo>
                <a:lnTo>
                  <a:pt x="3034" y="309"/>
                </a:lnTo>
                <a:lnTo>
                  <a:pt x="3041" y="309"/>
                </a:lnTo>
                <a:lnTo>
                  <a:pt x="3046" y="308"/>
                </a:lnTo>
                <a:lnTo>
                  <a:pt x="3051" y="308"/>
                </a:lnTo>
                <a:lnTo>
                  <a:pt x="3054" y="308"/>
                </a:lnTo>
                <a:lnTo>
                  <a:pt x="3057" y="307"/>
                </a:lnTo>
                <a:lnTo>
                  <a:pt x="3058" y="307"/>
                </a:lnTo>
                <a:lnTo>
                  <a:pt x="3060" y="305"/>
                </a:lnTo>
                <a:lnTo>
                  <a:pt x="3062" y="305"/>
                </a:lnTo>
                <a:lnTo>
                  <a:pt x="3064" y="304"/>
                </a:lnTo>
                <a:lnTo>
                  <a:pt x="3068" y="303"/>
                </a:lnTo>
                <a:lnTo>
                  <a:pt x="3071" y="300"/>
                </a:lnTo>
                <a:lnTo>
                  <a:pt x="3074" y="299"/>
                </a:lnTo>
                <a:lnTo>
                  <a:pt x="3075" y="297"/>
                </a:lnTo>
                <a:lnTo>
                  <a:pt x="3077" y="296"/>
                </a:lnTo>
                <a:lnTo>
                  <a:pt x="3080" y="294"/>
                </a:lnTo>
                <a:lnTo>
                  <a:pt x="3082" y="292"/>
                </a:lnTo>
                <a:lnTo>
                  <a:pt x="3085" y="288"/>
                </a:lnTo>
                <a:lnTo>
                  <a:pt x="3086" y="287"/>
                </a:lnTo>
                <a:lnTo>
                  <a:pt x="3087" y="285"/>
                </a:lnTo>
                <a:lnTo>
                  <a:pt x="3088" y="282"/>
                </a:lnTo>
                <a:lnTo>
                  <a:pt x="3091" y="277"/>
                </a:lnTo>
                <a:lnTo>
                  <a:pt x="3092" y="274"/>
                </a:lnTo>
                <a:lnTo>
                  <a:pt x="3094" y="266"/>
                </a:lnTo>
                <a:lnTo>
                  <a:pt x="3094" y="261"/>
                </a:lnTo>
                <a:lnTo>
                  <a:pt x="3094" y="258"/>
                </a:lnTo>
                <a:lnTo>
                  <a:pt x="3095" y="239"/>
                </a:lnTo>
                <a:lnTo>
                  <a:pt x="3095" y="210"/>
                </a:lnTo>
                <a:lnTo>
                  <a:pt x="3095" y="177"/>
                </a:lnTo>
                <a:lnTo>
                  <a:pt x="3094" y="172"/>
                </a:lnTo>
                <a:lnTo>
                  <a:pt x="3093" y="166"/>
                </a:lnTo>
                <a:lnTo>
                  <a:pt x="3093" y="165"/>
                </a:lnTo>
                <a:lnTo>
                  <a:pt x="3092" y="164"/>
                </a:lnTo>
                <a:lnTo>
                  <a:pt x="3092" y="161"/>
                </a:lnTo>
                <a:lnTo>
                  <a:pt x="3091" y="160"/>
                </a:lnTo>
                <a:lnTo>
                  <a:pt x="3089" y="156"/>
                </a:lnTo>
                <a:lnTo>
                  <a:pt x="3087" y="152"/>
                </a:lnTo>
                <a:lnTo>
                  <a:pt x="3086" y="150"/>
                </a:lnTo>
                <a:lnTo>
                  <a:pt x="3085" y="148"/>
                </a:lnTo>
                <a:lnTo>
                  <a:pt x="3082" y="147"/>
                </a:lnTo>
                <a:lnTo>
                  <a:pt x="3079" y="142"/>
                </a:lnTo>
                <a:lnTo>
                  <a:pt x="3076" y="141"/>
                </a:lnTo>
                <a:lnTo>
                  <a:pt x="3075" y="138"/>
                </a:lnTo>
                <a:lnTo>
                  <a:pt x="3073" y="137"/>
                </a:lnTo>
                <a:lnTo>
                  <a:pt x="3071" y="136"/>
                </a:lnTo>
                <a:lnTo>
                  <a:pt x="3068" y="134"/>
                </a:lnTo>
                <a:lnTo>
                  <a:pt x="3064" y="133"/>
                </a:lnTo>
                <a:lnTo>
                  <a:pt x="3062" y="132"/>
                </a:lnTo>
                <a:lnTo>
                  <a:pt x="3047" y="127"/>
                </a:lnTo>
                <a:lnTo>
                  <a:pt x="3013" y="127"/>
                </a:lnTo>
                <a:close/>
                <a:moveTo>
                  <a:pt x="205" y="127"/>
                </a:moveTo>
                <a:lnTo>
                  <a:pt x="205" y="355"/>
                </a:lnTo>
                <a:lnTo>
                  <a:pt x="225" y="355"/>
                </a:lnTo>
                <a:lnTo>
                  <a:pt x="233" y="354"/>
                </a:lnTo>
                <a:lnTo>
                  <a:pt x="241" y="353"/>
                </a:lnTo>
                <a:lnTo>
                  <a:pt x="247" y="352"/>
                </a:lnTo>
                <a:lnTo>
                  <a:pt x="249" y="350"/>
                </a:lnTo>
                <a:lnTo>
                  <a:pt x="250" y="349"/>
                </a:lnTo>
                <a:lnTo>
                  <a:pt x="253" y="348"/>
                </a:lnTo>
                <a:lnTo>
                  <a:pt x="256" y="347"/>
                </a:lnTo>
                <a:lnTo>
                  <a:pt x="257" y="346"/>
                </a:lnTo>
                <a:lnTo>
                  <a:pt x="259" y="344"/>
                </a:lnTo>
                <a:lnTo>
                  <a:pt x="261" y="342"/>
                </a:lnTo>
                <a:lnTo>
                  <a:pt x="265" y="338"/>
                </a:lnTo>
                <a:lnTo>
                  <a:pt x="268" y="336"/>
                </a:lnTo>
                <a:lnTo>
                  <a:pt x="271" y="333"/>
                </a:lnTo>
                <a:lnTo>
                  <a:pt x="272" y="331"/>
                </a:lnTo>
                <a:lnTo>
                  <a:pt x="273" y="329"/>
                </a:lnTo>
                <a:lnTo>
                  <a:pt x="273" y="326"/>
                </a:lnTo>
                <a:lnTo>
                  <a:pt x="274" y="325"/>
                </a:lnTo>
                <a:lnTo>
                  <a:pt x="276" y="322"/>
                </a:lnTo>
                <a:lnTo>
                  <a:pt x="277" y="320"/>
                </a:lnTo>
                <a:lnTo>
                  <a:pt x="279" y="316"/>
                </a:lnTo>
                <a:lnTo>
                  <a:pt x="280" y="313"/>
                </a:lnTo>
                <a:lnTo>
                  <a:pt x="283" y="307"/>
                </a:lnTo>
                <a:lnTo>
                  <a:pt x="283" y="304"/>
                </a:lnTo>
                <a:lnTo>
                  <a:pt x="284" y="302"/>
                </a:lnTo>
                <a:lnTo>
                  <a:pt x="285" y="297"/>
                </a:lnTo>
                <a:lnTo>
                  <a:pt x="286" y="285"/>
                </a:lnTo>
                <a:lnTo>
                  <a:pt x="286" y="276"/>
                </a:lnTo>
                <a:lnTo>
                  <a:pt x="288" y="274"/>
                </a:lnTo>
                <a:lnTo>
                  <a:pt x="288" y="270"/>
                </a:lnTo>
                <a:lnTo>
                  <a:pt x="288" y="263"/>
                </a:lnTo>
                <a:lnTo>
                  <a:pt x="288" y="237"/>
                </a:lnTo>
                <a:lnTo>
                  <a:pt x="288" y="203"/>
                </a:lnTo>
                <a:lnTo>
                  <a:pt x="286" y="197"/>
                </a:lnTo>
                <a:lnTo>
                  <a:pt x="286" y="188"/>
                </a:lnTo>
                <a:lnTo>
                  <a:pt x="286" y="183"/>
                </a:lnTo>
                <a:lnTo>
                  <a:pt x="285" y="180"/>
                </a:lnTo>
                <a:lnTo>
                  <a:pt x="285" y="177"/>
                </a:lnTo>
                <a:lnTo>
                  <a:pt x="284" y="175"/>
                </a:lnTo>
                <a:lnTo>
                  <a:pt x="284" y="172"/>
                </a:lnTo>
                <a:lnTo>
                  <a:pt x="283" y="167"/>
                </a:lnTo>
                <a:lnTo>
                  <a:pt x="282" y="166"/>
                </a:lnTo>
                <a:lnTo>
                  <a:pt x="282" y="165"/>
                </a:lnTo>
                <a:lnTo>
                  <a:pt x="280" y="163"/>
                </a:lnTo>
                <a:lnTo>
                  <a:pt x="279" y="160"/>
                </a:lnTo>
                <a:lnTo>
                  <a:pt x="279" y="159"/>
                </a:lnTo>
                <a:lnTo>
                  <a:pt x="278" y="156"/>
                </a:lnTo>
                <a:lnTo>
                  <a:pt x="277" y="154"/>
                </a:lnTo>
                <a:lnTo>
                  <a:pt x="274" y="150"/>
                </a:lnTo>
                <a:lnTo>
                  <a:pt x="273" y="149"/>
                </a:lnTo>
                <a:lnTo>
                  <a:pt x="272" y="148"/>
                </a:lnTo>
                <a:lnTo>
                  <a:pt x="270" y="145"/>
                </a:lnTo>
                <a:lnTo>
                  <a:pt x="267" y="142"/>
                </a:lnTo>
                <a:lnTo>
                  <a:pt x="265" y="141"/>
                </a:lnTo>
                <a:lnTo>
                  <a:pt x="263" y="138"/>
                </a:lnTo>
                <a:lnTo>
                  <a:pt x="261" y="137"/>
                </a:lnTo>
                <a:lnTo>
                  <a:pt x="259" y="136"/>
                </a:lnTo>
                <a:lnTo>
                  <a:pt x="256" y="134"/>
                </a:lnTo>
                <a:lnTo>
                  <a:pt x="254" y="133"/>
                </a:lnTo>
                <a:lnTo>
                  <a:pt x="251" y="132"/>
                </a:lnTo>
                <a:lnTo>
                  <a:pt x="244" y="130"/>
                </a:lnTo>
                <a:lnTo>
                  <a:pt x="241" y="128"/>
                </a:lnTo>
                <a:lnTo>
                  <a:pt x="236" y="128"/>
                </a:lnTo>
                <a:lnTo>
                  <a:pt x="226" y="127"/>
                </a:lnTo>
                <a:lnTo>
                  <a:pt x="205" y="127"/>
                </a:lnTo>
                <a:close/>
                <a:moveTo>
                  <a:pt x="5445" y="126"/>
                </a:moveTo>
                <a:lnTo>
                  <a:pt x="5444" y="322"/>
                </a:lnTo>
                <a:lnTo>
                  <a:pt x="5434" y="322"/>
                </a:lnTo>
                <a:lnTo>
                  <a:pt x="5426" y="324"/>
                </a:lnTo>
                <a:lnTo>
                  <a:pt x="5419" y="325"/>
                </a:lnTo>
                <a:lnTo>
                  <a:pt x="5411" y="326"/>
                </a:lnTo>
                <a:lnTo>
                  <a:pt x="5408" y="326"/>
                </a:lnTo>
                <a:lnTo>
                  <a:pt x="5407" y="327"/>
                </a:lnTo>
                <a:lnTo>
                  <a:pt x="5404" y="327"/>
                </a:lnTo>
                <a:lnTo>
                  <a:pt x="5402" y="329"/>
                </a:lnTo>
                <a:lnTo>
                  <a:pt x="5399" y="329"/>
                </a:lnTo>
                <a:lnTo>
                  <a:pt x="5397" y="330"/>
                </a:lnTo>
                <a:lnTo>
                  <a:pt x="5394" y="330"/>
                </a:lnTo>
                <a:lnTo>
                  <a:pt x="5393" y="331"/>
                </a:lnTo>
                <a:lnTo>
                  <a:pt x="5392" y="331"/>
                </a:lnTo>
                <a:lnTo>
                  <a:pt x="5390" y="332"/>
                </a:lnTo>
                <a:lnTo>
                  <a:pt x="5388" y="332"/>
                </a:lnTo>
                <a:lnTo>
                  <a:pt x="5385" y="333"/>
                </a:lnTo>
                <a:lnTo>
                  <a:pt x="5380" y="336"/>
                </a:lnTo>
                <a:lnTo>
                  <a:pt x="5378" y="337"/>
                </a:lnTo>
                <a:lnTo>
                  <a:pt x="5374" y="338"/>
                </a:lnTo>
                <a:lnTo>
                  <a:pt x="5371" y="339"/>
                </a:lnTo>
                <a:lnTo>
                  <a:pt x="5369" y="341"/>
                </a:lnTo>
                <a:lnTo>
                  <a:pt x="5365" y="342"/>
                </a:lnTo>
                <a:lnTo>
                  <a:pt x="5363" y="343"/>
                </a:lnTo>
                <a:lnTo>
                  <a:pt x="5361" y="344"/>
                </a:lnTo>
                <a:lnTo>
                  <a:pt x="5358" y="346"/>
                </a:lnTo>
                <a:lnTo>
                  <a:pt x="5355" y="348"/>
                </a:lnTo>
                <a:lnTo>
                  <a:pt x="5351" y="349"/>
                </a:lnTo>
                <a:lnTo>
                  <a:pt x="5350" y="350"/>
                </a:lnTo>
                <a:lnTo>
                  <a:pt x="5347" y="353"/>
                </a:lnTo>
                <a:lnTo>
                  <a:pt x="5345" y="354"/>
                </a:lnTo>
                <a:lnTo>
                  <a:pt x="5344" y="355"/>
                </a:lnTo>
                <a:lnTo>
                  <a:pt x="5342" y="357"/>
                </a:lnTo>
                <a:lnTo>
                  <a:pt x="5340" y="358"/>
                </a:lnTo>
                <a:lnTo>
                  <a:pt x="5339" y="358"/>
                </a:lnTo>
                <a:lnTo>
                  <a:pt x="5338" y="360"/>
                </a:lnTo>
                <a:lnTo>
                  <a:pt x="5334" y="363"/>
                </a:lnTo>
                <a:lnTo>
                  <a:pt x="5329" y="368"/>
                </a:lnTo>
                <a:lnTo>
                  <a:pt x="5329" y="793"/>
                </a:lnTo>
                <a:lnTo>
                  <a:pt x="5324" y="793"/>
                </a:lnTo>
                <a:lnTo>
                  <a:pt x="5320" y="793"/>
                </a:lnTo>
                <a:lnTo>
                  <a:pt x="5310" y="793"/>
                </a:lnTo>
                <a:lnTo>
                  <a:pt x="5271" y="793"/>
                </a:lnTo>
                <a:lnTo>
                  <a:pt x="5136" y="793"/>
                </a:lnTo>
                <a:lnTo>
                  <a:pt x="5136" y="790"/>
                </a:lnTo>
                <a:lnTo>
                  <a:pt x="5136" y="785"/>
                </a:lnTo>
                <a:lnTo>
                  <a:pt x="5136" y="775"/>
                </a:lnTo>
                <a:lnTo>
                  <a:pt x="5136" y="735"/>
                </a:lnTo>
                <a:lnTo>
                  <a:pt x="5136" y="599"/>
                </a:lnTo>
                <a:lnTo>
                  <a:pt x="5136" y="142"/>
                </a:lnTo>
                <a:lnTo>
                  <a:pt x="5309" y="142"/>
                </a:lnTo>
                <a:lnTo>
                  <a:pt x="5310" y="147"/>
                </a:lnTo>
                <a:lnTo>
                  <a:pt x="5311" y="150"/>
                </a:lnTo>
                <a:lnTo>
                  <a:pt x="5311" y="153"/>
                </a:lnTo>
                <a:lnTo>
                  <a:pt x="5311" y="155"/>
                </a:lnTo>
                <a:lnTo>
                  <a:pt x="5312" y="159"/>
                </a:lnTo>
                <a:lnTo>
                  <a:pt x="5312" y="161"/>
                </a:lnTo>
                <a:lnTo>
                  <a:pt x="5313" y="164"/>
                </a:lnTo>
                <a:lnTo>
                  <a:pt x="5316" y="174"/>
                </a:lnTo>
                <a:lnTo>
                  <a:pt x="5322" y="203"/>
                </a:lnTo>
                <a:lnTo>
                  <a:pt x="5324" y="202"/>
                </a:lnTo>
                <a:lnTo>
                  <a:pt x="5327" y="199"/>
                </a:lnTo>
                <a:lnTo>
                  <a:pt x="5329" y="195"/>
                </a:lnTo>
                <a:lnTo>
                  <a:pt x="5340" y="186"/>
                </a:lnTo>
                <a:lnTo>
                  <a:pt x="5345" y="180"/>
                </a:lnTo>
                <a:lnTo>
                  <a:pt x="5349" y="176"/>
                </a:lnTo>
                <a:lnTo>
                  <a:pt x="5352" y="174"/>
                </a:lnTo>
                <a:lnTo>
                  <a:pt x="5356" y="171"/>
                </a:lnTo>
                <a:lnTo>
                  <a:pt x="5358" y="169"/>
                </a:lnTo>
                <a:lnTo>
                  <a:pt x="5361" y="166"/>
                </a:lnTo>
                <a:lnTo>
                  <a:pt x="5363" y="165"/>
                </a:lnTo>
                <a:lnTo>
                  <a:pt x="5365" y="164"/>
                </a:lnTo>
                <a:lnTo>
                  <a:pt x="5367" y="163"/>
                </a:lnTo>
                <a:lnTo>
                  <a:pt x="5369" y="160"/>
                </a:lnTo>
                <a:lnTo>
                  <a:pt x="5371" y="159"/>
                </a:lnTo>
                <a:lnTo>
                  <a:pt x="5373" y="158"/>
                </a:lnTo>
                <a:lnTo>
                  <a:pt x="5375" y="156"/>
                </a:lnTo>
                <a:lnTo>
                  <a:pt x="5376" y="155"/>
                </a:lnTo>
                <a:lnTo>
                  <a:pt x="5378" y="154"/>
                </a:lnTo>
                <a:lnTo>
                  <a:pt x="5380" y="154"/>
                </a:lnTo>
                <a:lnTo>
                  <a:pt x="5384" y="152"/>
                </a:lnTo>
                <a:lnTo>
                  <a:pt x="5386" y="150"/>
                </a:lnTo>
                <a:lnTo>
                  <a:pt x="5388" y="149"/>
                </a:lnTo>
                <a:lnTo>
                  <a:pt x="5391" y="148"/>
                </a:lnTo>
                <a:lnTo>
                  <a:pt x="5392" y="147"/>
                </a:lnTo>
                <a:lnTo>
                  <a:pt x="5394" y="145"/>
                </a:lnTo>
                <a:lnTo>
                  <a:pt x="5397" y="144"/>
                </a:lnTo>
                <a:lnTo>
                  <a:pt x="5399" y="143"/>
                </a:lnTo>
                <a:lnTo>
                  <a:pt x="5404" y="141"/>
                </a:lnTo>
                <a:lnTo>
                  <a:pt x="5407" y="139"/>
                </a:lnTo>
                <a:lnTo>
                  <a:pt x="5409" y="138"/>
                </a:lnTo>
                <a:lnTo>
                  <a:pt x="5410" y="138"/>
                </a:lnTo>
                <a:lnTo>
                  <a:pt x="5413" y="137"/>
                </a:lnTo>
                <a:lnTo>
                  <a:pt x="5415" y="136"/>
                </a:lnTo>
                <a:lnTo>
                  <a:pt x="5417" y="136"/>
                </a:lnTo>
                <a:lnTo>
                  <a:pt x="5422" y="133"/>
                </a:lnTo>
                <a:lnTo>
                  <a:pt x="5428" y="131"/>
                </a:lnTo>
                <a:lnTo>
                  <a:pt x="5437" y="128"/>
                </a:lnTo>
                <a:lnTo>
                  <a:pt x="5445" y="126"/>
                </a:lnTo>
                <a:close/>
                <a:moveTo>
                  <a:pt x="4119" y="126"/>
                </a:moveTo>
                <a:lnTo>
                  <a:pt x="4119" y="225"/>
                </a:lnTo>
                <a:lnTo>
                  <a:pt x="4118" y="322"/>
                </a:lnTo>
                <a:lnTo>
                  <a:pt x="4111" y="322"/>
                </a:lnTo>
                <a:lnTo>
                  <a:pt x="4104" y="324"/>
                </a:lnTo>
                <a:lnTo>
                  <a:pt x="4098" y="324"/>
                </a:lnTo>
                <a:lnTo>
                  <a:pt x="4091" y="326"/>
                </a:lnTo>
                <a:lnTo>
                  <a:pt x="4085" y="326"/>
                </a:lnTo>
                <a:lnTo>
                  <a:pt x="4083" y="326"/>
                </a:lnTo>
                <a:lnTo>
                  <a:pt x="4081" y="327"/>
                </a:lnTo>
                <a:lnTo>
                  <a:pt x="4078" y="327"/>
                </a:lnTo>
                <a:lnTo>
                  <a:pt x="4076" y="329"/>
                </a:lnTo>
                <a:lnTo>
                  <a:pt x="4073" y="329"/>
                </a:lnTo>
                <a:lnTo>
                  <a:pt x="4072" y="330"/>
                </a:lnTo>
                <a:lnTo>
                  <a:pt x="4066" y="331"/>
                </a:lnTo>
                <a:lnTo>
                  <a:pt x="4064" y="332"/>
                </a:lnTo>
                <a:lnTo>
                  <a:pt x="4062" y="332"/>
                </a:lnTo>
                <a:lnTo>
                  <a:pt x="4060" y="333"/>
                </a:lnTo>
                <a:lnTo>
                  <a:pt x="4056" y="335"/>
                </a:lnTo>
                <a:lnTo>
                  <a:pt x="4053" y="336"/>
                </a:lnTo>
                <a:lnTo>
                  <a:pt x="4050" y="337"/>
                </a:lnTo>
                <a:lnTo>
                  <a:pt x="4047" y="338"/>
                </a:lnTo>
                <a:lnTo>
                  <a:pt x="4043" y="341"/>
                </a:lnTo>
                <a:lnTo>
                  <a:pt x="4042" y="341"/>
                </a:lnTo>
                <a:lnTo>
                  <a:pt x="4036" y="343"/>
                </a:lnTo>
                <a:lnTo>
                  <a:pt x="4035" y="344"/>
                </a:lnTo>
                <a:lnTo>
                  <a:pt x="4032" y="346"/>
                </a:lnTo>
                <a:lnTo>
                  <a:pt x="4030" y="347"/>
                </a:lnTo>
                <a:lnTo>
                  <a:pt x="4027" y="349"/>
                </a:lnTo>
                <a:lnTo>
                  <a:pt x="4024" y="350"/>
                </a:lnTo>
                <a:lnTo>
                  <a:pt x="4023" y="352"/>
                </a:lnTo>
                <a:lnTo>
                  <a:pt x="4020" y="353"/>
                </a:lnTo>
                <a:lnTo>
                  <a:pt x="4019" y="354"/>
                </a:lnTo>
                <a:lnTo>
                  <a:pt x="4017" y="355"/>
                </a:lnTo>
                <a:lnTo>
                  <a:pt x="4015" y="357"/>
                </a:lnTo>
                <a:lnTo>
                  <a:pt x="4014" y="359"/>
                </a:lnTo>
                <a:lnTo>
                  <a:pt x="4010" y="361"/>
                </a:lnTo>
                <a:lnTo>
                  <a:pt x="4007" y="364"/>
                </a:lnTo>
                <a:lnTo>
                  <a:pt x="4003" y="368"/>
                </a:lnTo>
                <a:lnTo>
                  <a:pt x="4003" y="793"/>
                </a:lnTo>
                <a:lnTo>
                  <a:pt x="3811" y="793"/>
                </a:lnTo>
                <a:lnTo>
                  <a:pt x="3811" y="142"/>
                </a:lnTo>
                <a:lnTo>
                  <a:pt x="3984" y="142"/>
                </a:lnTo>
                <a:lnTo>
                  <a:pt x="3997" y="203"/>
                </a:lnTo>
                <a:lnTo>
                  <a:pt x="4001" y="198"/>
                </a:lnTo>
                <a:lnTo>
                  <a:pt x="4002" y="197"/>
                </a:lnTo>
                <a:lnTo>
                  <a:pt x="4008" y="192"/>
                </a:lnTo>
                <a:lnTo>
                  <a:pt x="4015" y="185"/>
                </a:lnTo>
                <a:lnTo>
                  <a:pt x="4019" y="181"/>
                </a:lnTo>
                <a:lnTo>
                  <a:pt x="4024" y="177"/>
                </a:lnTo>
                <a:lnTo>
                  <a:pt x="4026" y="175"/>
                </a:lnTo>
                <a:lnTo>
                  <a:pt x="4029" y="171"/>
                </a:lnTo>
                <a:lnTo>
                  <a:pt x="4032" y="169"/>
                </a:lnTo>
                <a:lnTo>
                  <a:pt x="4035" y="167"/>
                </a:lnTo>
                <a:lnTo>
                  <a:pt x="4037" y="165"/>
                </a:lnTo>
                <a:lnTo>
                  <a:pt x="4039" y="164"/>
                </a:lnTo>
                <a:lnTo>
                  <a:pt x="4042" y="163"/>
                </a:lnTo>
                <a:lnTo>
                  <a:pt x="4043" y="161"/>
                </a:lnTo>
                <a:lnTo>
                  <a:pt x="4044" y="160"/>
                </a:lnTo>
                <a:lnTo>
                  <a:pt x="4047" y="159"/>
                </a:lnTo>
                <a:lnTo>
                  <a:pt x="4048" y="158"/>
                </a:lnTo>
                <a:lnTo>
                  <a:pt x="4050" y="156"/>
                </a:lnTo>
                <a:lnTo>
                  <a:pt x="4052" y="155"/>
                </a:lnTo>
                <a:lnTo>
                  <a:pt x="4054" y="154"/>
                </a:lnTo>
                <a:lnTo>
                  <a:pt x="4056" y="153"/>
                </a:lnTo>
                <a:lnTo>
                  <a:pt x="4059" y="152"/>
                </a:lnTo>
                <a:lnTo>
                  <a:pt x="4062" y="149"/>
                </a:lnTo>
                <a:lnTo>
                  <a:pt x="4065" y="148"/>
                </a:lnTo>
                <a:lnTo>
                  <a:pt x="4067" y="147"/>
                </a:lnTo>
                <a:lnTo>
                  <a:pt x="4071" y="145"/>
                </a:lnTo>
                <a:lnTo>
                  <a:pt x="4076" y="142"/>
                </a:lnTo>
                <a:lnTo>
                  <a:pt x="4078" y="141"/>
                </a:lnTo>
                <a:lnTo>
                  <a:pt x="4082" y="139"/>
                </a:lnTo>
                <a:lnTo>
                  <a:pt x="4084" y="138"/>
                </a:lnTo>
                <a:lnTo>
                  <a:pt x="4087" y="137"/>
                </a:lnTo>
                <a:lnTo>
                  <a:pt x="4088" y="137"/>
                </a:lnTo>
                <a:lnTo>
                  <a:pt x="4090" y="136"/>
                </a:lnTo>
                <a:lnTo>
                  <a:pt x="4094" y="134"/>
                </a:lnTo>
                <a:lnTo>
                  <a:pt x="4099" y="133"/>
                </a:lnTo>
                <a:lnTo>
                  <a:pt x="4119" y="126"/>
                </a:lnTo>
                <a:close/>
                <a:moveTo>
                  <a:pt x="2826" y="0"/>
                </a:moveTo>
                <a:lnTo>
                  <a:pt x="3035" y="0"/>
                </a:lnTo>
                <a:lnTo>
                  <a:pt x="3080" y="0"/>
                </a:lnTo>
                <a:lnTo>
                  <a:pt x="3092" y="0"/>
                </a:lnTo>
                <a:lnTo>
                  <a:pt x="3097" y="0"/>
                </a:lnTo>
                <a:lnTo>
                  <a:pt x="3100" y="0"/>
                </a:lnTo>
                <a:lnTo>
                  <a:pt x="3102" y="1"/>
                </a:lnTo>
                <a:lnTo>
                  <a:pt x="3111" y="1"/>
                </a:lnTo>
                <a:lnTo>
                  <a:pt x="3116" y="1"/>
                </a:lnTo>
                <a:lnTo>
                  <a:pt x="3122" y="3"/>
                </a:lnTo>
                <a:lnTo>
                  <a:pt x="3127" y="3"/>
                </a:lnTo>
                <a:lnTo>
                  <a:pt x="3129" y="4"/>
                </a:lnTo>
                <a:lnTo>
                  <a:pt x="3133" y="4"/>
                </a:lnTo>
                <a:lnTo>
                  <a:pt x="3137" y="4"/>
                </a:lnTo>
                <a:lnTo>
                  <a:pt x="3140" y="5"/>
                </a:lnTo>
                <a:lnTo>
                  <a:pt x="3143" y="5"/>
                </a:lnTo>
                <a:lnTo>
                  <a:pt x="3145" y="6"/>
                </a:lnTo>
                <a:lnTo>
                  <a:pt x="3147" y="6"/>
                </a:lnTo>
                <a:lnTo>
                  <a:pt x="3152" y="8"/>
                </a:lnTo>
                <a:lnTo>
                  <a:pt x="3157" y="9"/>
                </a:lnTo>
                <a:lnTo>
                  <a:pt x="3158" y="10"/>
                </a:lnTo>
                <a:lnTo>
                  <a:pt x="3161" y="10"/>
                </a:lnTo>
                <a:lnTo>
                  <a:pt x="3175" y="16"/>
                </a:lnTo>
                <a:lnTo>
                  <a:pt x="3183" y="19"/>
                </a:lnTo>
                <a:lnTo>
                  <a:pt x="3189" y="22"/>
                </a:lnTo>
                <a:lnTo>
                  <a:pt x="3191" y="23"/>
                </a:lnTo>
                <a:lnTo>
                  <a:pt x="3193" y="25"/>
                </a:lnTo>
                <a:lnTo>
                  <a:pt x="3196" y="26"/>
                </a:lnTo>
                <a:lnTo>
                  <a:pt x="3199" y="27"/>
                </a:lnTo>
                <a:lnTo>
                  <a:pt x="3201" y="28"/>
                </a:lnTo>
                <a:lnTo>
                  <a:pt x="3202" y="30"/>
                </a:lnTo>
                <a:lnTo>
                  <a:pt x="3204" y="31"/>
                </a:lnTo>
                <a:lnTo>
                  <a:pt x="3205" y="32"/>
                </a:lnTo>
                <a:lnTo>
                  <a:pt x="3208" y="33"/>
                </a:lnTo>
                <a:lnTo>
                  <a:pt x="3209" y="34"/>
                </a:lnTo>
                <a:lnTo>
                  <a:pt x="3210" y="36"/>
                </a:lnTo>
                <a:lnTo>
                  <a:pt x="3214" y="38"/>
                </a:lnTo>
                <a:lnTo>
                  <a:pt x="3216" y="42"/>
                </a:lnTo>
                <a:lnTo>
                  <a:pt x="3226" y="49"/>
                </a:lnTo>
                <a:lnTo>
                  <a:pt x="3232" y="55"/>
                </a:lnTo>
                <a:lnTo>
                  <a:pt x="3234" y="59"/>
                </a:lnTo>
                <a:lnTo>
                  <a:pt x="3237" y="61"/>
                </a:lnTo>
                <a:lnTo>
                  <a:pt x="3238" y="64"/>
                </a:lnTo>
                <a:lnTo>
                  <a:pt x="3239" y="65"/>
                </a:lnTo>
                <a:lnTo>
                  <a:pt x="3241" y="67"/>
                </a:lnTo>
                <a:lnTo>
                  <a:pt x="3242" y="69"/>
                </a:lnTo>
                <a:lnTo>
                  <a:pt x="3243" y="71"/>
                </a:lnTo>
                <a:lnTo>
                  <a:pt x="3244" y="73"/>
                </a:lnTo>
                <a:lnTo>
                  <a:pt x="3255" y="94"/>
                </a:lnTo>
                <a:lnTo>
                  <a:pt x="3256" y="98"/>
                </a:lnTo>
                <a:lnTo>
                  <a:pt x="3259" y="106"/>
                </a:lnTo>
                <a:lnTo>
                  <a:pt x="3262" y="115"/>
                </a:lnTo>
                <a:lnTo>
                  <a:pt x="3263" y="125"/>
                </a:lnTo>
                <a:lnTo>
                  <a:pt x="3266" y="134"/>
                </a:lnTo>
                <a:lnTo>
                  <a:pt x="3267" y="145"/>
                </a:lnTo>
                <a:lnTo>
                  <a:pt x="3267" y="155"/>
                </a:lnTo>
                <a:lnTo>
                  <a:pt x="3268" y="180"/>
                </a:lnTo>
                <a:lnTo>
                  <a:pt x="3267" y="213"/>
                </a:lnTo>
                <a:lnTo>
                  <a:pt x="3267" y="219"/>
                </a:lnTo>
                <a:lnTo>
                  <a:pt x="3266" y="224"/>
                </a:lnTo>
                <a:lnTo>
                  <a:pt x="3266" y="227"/>
                </a:lnTo>
                <a:lnTo>
                  <a:pt x="3263" y="237"/>
                </a:lnTo>
                <a:lnTo>
                  <a:pt x="3262" y="243"/>
                </a:lnTo>
                <a:lnTo>
                  <a:pt x="3262" y="246"/>
                </a:lnTo>
                <a:lnTo>
                  <a:pt x="3261" y="248"/>
                </a:lnTo>
                <a:lnTo>
                  <a:pt x="3261" y="250"/>
                </a:lnTo>
                <a:lnTo>
                  <a:pt x="3260" y="253"/>
                </a:lnTo>
                <a:lnTo>
                  <a:pt x="3260" y="254"/>
                </a:lnTo>
                <a:lnTo>
                  <a:pt x="3260" y="257"/>
                </a:lnTo>
                <a:lnTo>
                  <a:pt x="3259" y="258"/>
                </a:lnTo>
                <a:lnTo>
                  <a:pt x="3259" y="260"/>
                </a:lnTo>
                <a:lnTo>
                  <a:pt x="3256" y="266"/>
                </a:lnTo>
                <a:lnTo>
                  <a:pt x="3255" y="270"/>
                </a:lnTo>
                <a:lnTo>
                  <a:pt x="3254" y="272"/>
                </a:lnTo>
                <a:lnTo>
                  <a:pt x="3253" y="275"/>
                </a:lnTo>
                <a:lnTo>
                  <a:pt x="3251" y="277"/>
                </a:lnTo>
                <a:lnTo>
                  <a:pt x="3251" y="280"/>
                </a:lnTo>
                <a:lnTo>
                  <a:pt x="3249" y="282"/>
                </a:lnTo>
                <a:lnTo>
                  <a:pt x="3248" y="285"/>
                </a:lnTo>
                <a:lnTo>
                  <a:pt x="3247" y="287"/>
                </a:lnTo>
                <a:lnTo>
                  <a:pt x="3245" y="289"/>
                </a:lnTo>
                <a:lnTo>
                  <a:pt x="3245" y="292"/>
                </a:lnTo>
                <a:lnTo>
                  <a:pt x="3243" y="294"/>
                </a:lnTo>
                <a:lnTo>
                  <a:pt x="3243" y="297"/>
                </a:lnTo>
                <a:lnTo>
                  <a:pt x="3241" y="299"/>
                </a:lnTo>
                <a:lnTo>
                  <a:pt x="3239" y="300"/>
                </a:lnTo>
                <a:lnTo>
                  <a:pt x="3238" y="303"/>
                </a:lnTo>
                <a:lnTo>
                  <a:pt x="3237" y="304"/>
                </a:lnTo>
                <a:lnTo>
                  <a:pt x="3236" y="305"/>
                </a:lnTo>
                <a:lnTo>
                  <a:pt x="3234" y="308"/>
                </a:lnTo>
                <a:lnTo>
                  <a:pt x="3233" y="309"/>
                </a:lnTo>
                <a:lnTo>
                  <a:pt x="3232" y="311"/>
                </a:lnTo>
                <a:lnTo>
                  <a:pt x="3230" y="313"/>
                </a:lnTo>
                <a:lnTo>
                  <a:pt x="3226" y="318"/>
                </a:lnTo>
                <a:lnTo>
                  <a:pt x="3224" y="320"/>
                </a:lnTo>
                <a:lnTo>
                  <a:pt x="3220" y="325"/>
                </a:lnTo>
                <a:lnTo>
                  <a:pt x="3215" y="329"/>
                </a:lnTo>
                <a:lnTo>
                  <a:pt x="3214" y="330"/>
                </a:lnTo>
                <a:lnTo>
                  <a:pt x="3213" y="331"/>
                </a:lnTo>
                <a:lnTo>
                  <a:pt x="3210" y="333"/>
                </a:lnTo>
                <a:lnTo>
                  <a:pt x="3208" y="333"/>
                </a:lnTo>
                <a:lnTo>
                  <a:pt x="3207" y="335"/>
                </a:lnTo>
                <a:lnTo>
                  <a:pt x="3204" y="336"/>
                </a:lnTo>
                <a:lnTo>
                  <a:pt x="3202" y="338"/>
                </a:lnTo>
                <a:lnTo>
                  <a:pt x="3201" y="339"/>
                </a:lnTo>
                <a:lnTo>
                  <a:pt x="3198" y="341"/>
                </a:lnTo>
                <a:lnTo>
                  <a:pt x="3196" y="341"/>
                </a:lnTo>
                <a:lnTo>
                  <a:pt x="3193" y="342"/>
                </a:lnTo>
                <a:lnTo>
                  <a:pt x="3191" y="343"/>
                </a:lnTo>
                <a:lnTo>
                  <a:pt x="3187" y="346"/>
                </a:lnTo>
                <a:lnTo>
                  <a:pt x="3186" y="346"/>
                </a:lnTo>
                <a:lnTo>
                  <a:pt x="3184" y="347"/>
                </a:lnTo>
                <a:lnTo>
                  <a:pt x="3180" y="348"/>
                </a:lnTo>
                <a:lnTo>
                  <a:pt x="3179" y="349"/>
                </a:lnTo>
                <a:lnTo>
                  <a:pt x="3176" y="349"/>
                </a:lnTo>
                <a:lnTo>
                  <a:pt x="3175" y="350"/>
                </a:lnTo>
                <a:lnTo>
                  <a:pt x="3173" y="350"/>
                </a:lnTo>
                <a:lnTo>
                  <a:pt x="3172" y="352"/>
                </a:lnTo>
                <a:lnTo>
                  <a:pt x="3169" y="352"/>
                </a:lnTo>
                <a:lnTo>
                  <a:pt x="3166" y="353"/>
                </a:lnTo>
                <a:lnTo>
                  <a:pt x="3163" y="353"/>
                </a:lnTo>
                <a:lnTo>
                  <a:pt x="3151" y="355"/>
                </a:lnTo>
                <a:lnTo>
                  <a:pt x="3166" y="357"/>
                </a:lnTo>
                <a:lnTo>
                  <a:pt x="3178" y="360"/>
                </a:lnTo>
                <a:lnTo>
                  <a:pt x="3184" y="361"/>
                </a:lnTo>
                <a:lnTo>
                  <a:pt x="3189" y="364"/>
                </a:lnTo>
                <a:lnTo>
                  <a:pt x="3192" y="365"/>
                </a:lnTo>
                <a:lnTo>
                  <a:pt x="3195" y="366"/>
                </a:lnTo>
                <a:lnTo>
                  <a:pt x="3198" y="368"/>
                </a:lnTo>
                <a:lnTo>
                  <a:pt x="3201" y="369"/>
                </a:lnTo>
                <a:lnTo>
                  <a:pt x="3203" y="370"/>
                </a:lnTo>
                <a:lnTo>
                  <a:pt x="3205" y="371"/>
                </a:lnTo>
                <a:lnTo>
                  <a:pt x="3208" y="372"/>
                </a:lnTo>
                <a:lnTo>
                  <a:pt x="3210" y="374"/>
                </a:lnTo>
                <a:lnTo>
                  <a:pt x="3213" y="375"/>
                </a:lnTo>
                <a:lnTo>
                  <a:pt x="3215" y="377"/>
                </a:lnTo>
                <a:lnTo>
                  <a:pt x="3216" y="379"/>
                </a:lnTo>
                <a:lnTo>
                  <a:pt x="3219" y="380"/>
                </a:lnTo>
                <a:lnTo>
                  <a:pt x="3220" y="381"/>
                </a:lnTo>
                <a:lnTo>
                  <a:pt x="3222" y="383"/>
                </a:lnTo>
                <a:lnTo>
                  <a:pt x="3225" y="385"/>
                </a:lnTo>
                <a:lnTo>
                  <a:pt x="3228" y="387"/>
                </a:lnTo>
                <a:lnTo>
                  <a:pt x="3232" y="392"/>
                </a:lnTo>
                <a:lnTo>
                  <a:pt x="3236" y="394"/>
                </a:lnTo>
                <a:lnTo>
                  <a:pt x="3242" y="399"/>
                </a:lnTo>
                <a:lnTo>
                  <a:pt x="3245" y="404"/>
                </a:lnTo>
                <a:lnTo>
                  <a:pt x="3249" y="408"/>
                </a:lnTo>
                <a:lnTo>
                  <a:pt x="3251" y="411"/>
                </a:lnTo>
                <a:lnTo>
                  <a:pt x="3253" y="414"/>
                </a:lnTo>
                <a:lnTo>
                  <a:pt x="3255" y="415"/>
                </a:lnTo>
                <a:lnTo>
                  <a:pt x="3256" y="418"/>
                </a:lnTo>
                <a:lnTo>
                  <a:pt x="3257" y="419"/>
                </a:lnTo>
                <a:lnTo>
                  <a:pt x="3259" y="421"/>
                </a:lnTo>
                <a:lnTo>
                  <a:pt x="3260" y="422"/>
                </a:lnTo>
                <a:lnTo>
                  <a:pt x="3260" y="425"/>
                </a:lnTo>
                <a:lnTo>
                  <a:pt x="3261" y="427"/>
                </a:lnTo>
                <a:lnTo>
                  <a:pt x="3262" y="430"/>
                </a:lnTo>
                <a:lnTo>
                  <a:pt x="3265" y="433"/>
                </a:lnTo>
                <a:lnTo>
                  <a:pt x="3266" y="436"/>
                </a:lnTo>
                <a:lnTo>
                  <a:pt x="3267" y="438"/>
                </a:lnTo>
                <a:lnTo>
                  <a:pt x="3268" y="441"/>
                </a:lnTo>
                <a:lnTo>
                  <a:pt x="3271" y="444"/>
                </a:lnTo>
                <a:lnTo>
                  <a:pt x="3272" y="448"/>
                </a:lnTo>
                <a:lnTo>
                  <a:pt x="3273" y="451"/>
                </a:lnTo>
                <a:lnTo>
                  <a:pt x="3274" y="452"/>
                </a:lnTo>
                <a:lnTo>
                  <a:pt x="3274" y="454"/>
                </a:lnTo>
                <a:lnTo>
                  <a:pt x="3276" y="458"/>
                </a:lnTo>
                <a:lnTo>
                  <a:pt x="3278" y="463"/>
                </a:lnTo>
                <a:lnTo>
                  <a:pt x="3280" y="471"/>
                </a:lnTo>
                <a:lnTo>
                  <a:pt x="3282" y="473"/>
                </a:lnTo>
                <a:lnTo>
                  <a:pt x="3282" y="475"/>
                </a:lnTo>
                <a:lnTo>
                  <a:pt x="3283" y="479"/>
                </a:lnTo>
                <a:lnTo>
                  <a:pt x="3284" y="481"/>
                </a:lnTo>
                <a:lnTo>
                  <a:pt x="3288" y="497"/>
                </a:lnTo>
                <a:lnTo>
                  <a:pt x="3289" y="508"/>
                </a:lnTo>
                <a:lnTo>
                  <a:pt x="3289" y="513"/>
                </a:lnTo>
                <a:lnTo>
                  <a:pt x="3290" y="519"/>
                </a:lnTo>
                <a:lnTo>
                  <a:pt x="3290" y="526"/>
                </a:lnTo>
                <a:lnTo>
                  <a:pt x="3291" y="532"/>
                </a:lnTo>
                <a:lnTo>
                  <a:pt x="3291" y="538"/>
                </a:lnTo>
                <a:lnTo>
                  <a:pt x="3291" y="560"/>
                </a:lnTo>
                <a:lnTo>
                  <a:pt x="3291" y="587"/>
                </a:lnTo>
                <a:lnTo>
                  <a:pt x="3291" y="593"/>
                </a:lnTo>
                <a:lnTo>
                  <a:pt x="3290" y="601"/>
                </a:lnTo>
                <a:lnTo>
                  <a:pt x="3290" y="608"/>
                </a:lnTo>
                <a:lnTo>
                  <a:pt x="3289" y="624"/>
                </a:lnTo>
                <a:lnTo>
                  <a:pt x="3286" y="634"/>
                </a:lnTo>
                <a:lnTo>
                  <a:pt x="3286" y="636"/>
                </a:lnTo>
                <a:lnTo>
                  <a:pt x="3286" y="640"/>
                </a:lnTo>
                <a:lnTo>
                  <a:pt x="3285" y="642"/>
                </a:lnTo>
                <a:lnTo>
                  <a:pt x="3285" y="645"/>
                </a:lnTo>
                <a:lnTo>
                  <a:pt x="3284" y="647"/>
                </a:lnTo>
                <a:lnTo>
                  <a:pt x="3284" y="648"/>
                </a:lnTo>
                <a:lnTo>
                  <a:pt x="3283" y="651"/>
                </a:lnTo>
                <a:lnTo>
                  <a:pt x="3283" y="653"/>
                </a:lnTo>
                <a:lnTo>
                  <a:pt x="3282" y="656"/>
                </a:lnTo>
                <a:lnTo>
                  <a:pt x="3274" y="676"/>
                </a:lnTo>
                <a:lnTo>
                  <a:pt x="3270" y="685"/>
                </a:lnTo>
                <a:lnTo>
                  <a:pt x="3265" y="695"/>
                </a:lnTo>
                <a:lnTo>
                  <a:pt x="3263" y="698"/>
                </a:lnTo>
                <a:lnTo>
                  <a:pt x="3261" y="702"/>
                </a:lnTo>
                <a:lnTo>
                  <a:pt x="3260" y="704"/>
                </a:lnTo>
                <a:lnTo>
                  <a:pt x="3259" y="707"/>
                </a:lnTo>
                <a:lnTo>
                  <a:pt x="3257" y="708"/>
                </a:lnTo>
                <a:lnTo>
                  <a:pt x="3256" y="710"/>
                </a:lnTo>
                <a:lnTo>
                  <a:pt x="3255" y="712"/>
                </a:lnTo>
                <a:lnTo>
                  <a:pt x="3254" y="713"/>
                </a:lnTo>
                <a:lnTo>
                  <a:pt x="3251" y="715"/>
                </a:lnTo>
                <a:lnTo>
                  <a:pt x="3250" y="718"/>
                </a:lnTo>
                <a:lnTo>
                  <a:pt x="3248" y="721"/>
                </a:lnTo>
                <a:lnTo>
                  <a:pt x="3245" y="723"/>
                </a:lnTo>
                <a:lnTo>
                  <a:pt x="3245" y="725"/>
                </a:lnTo>
                <a:lnTo>
                  <a:pt x="3242" y="729"/>
                </a:lnTo>
                <a:lnTo>
                  <a:pt x="3238" y="732"/>
                </a:lnTo>
                <a:lnTo>
                  <a:pt x="3228" y="743"/>
                </a:lnTo>
                <a:lnTo>
                  <a:pt x="3224" y="747"/>
                </a:lnTo>
                <a:lnTo>
                  <a:pt x="3222" y="748"/>
                </a:lnTo>
                <a:lnTo>
                  <a:pt x="3220" y="750"/>
                </a:lnTo>
                <a:lnTo>
                  <a:pt x="3218" y="751"/>
                </a:lnTo>
                <a:lnTo>
                  <a:pt x="3216" y="753"/>
                </a:lnTo>
                <a:lnTo>
                  <a:pt x="3214" y="754"/>
                </a:lnTo>
                <a:lnTo>
                  <a:pt x="3212" y="757"/>
                </a:lnTo>
                <a:lnTo>
                  <a:pt x="3209" y="758"/>
                </a:lnTo>
                <a:lnTo>
                  <a:pt x="3208" y="759"/>
                </a:lnTo>
                <a:lnTo>
                  <a:pt x="3205" y="761"/>
                </a:lnTo>
                <a:lnTo>
                  <a:pt x="3204" y="762"/>
                </a:lnTo>
                <a:lnTo>
                  <a:pt x="3202" y="762"/>
                </a:lnTo>
                <a:lnTo>
                  <a:pt x="3201" y="763"/>
                </a:lnTo>
                <a:lnTo>
                  <a:pt x="3198" y="765"/>
                </a:lnTo>
                <a:lnTo>
                  <a:pt x="3195" y="765"/>
                </a:lnTo>
                <a:lnTo>
                  <a:pt x="3193" y="767"/>
                </a:lnTo>
                <a:lnTo>
                  <a:pt x="3191" y="768"/>
                </a:lnTo>
                <a:lnTo>
                  <a:pt x="3189" y="769"/>
                </a:lnTo>
                <a:lnTo>
                  <a:pt x="3186" y="770"/>
                </a:lnTo>
                <a:lnTo>
                  <a:pt x="3184" y="772"/>
                </a:lnTo>
                <a:lnTo>
                  <a:pt x="3180" y="774"/>
                </a:lnTo>
                <a:lnTo>
                  <a:pt x="3179" y="774"/>
                </a:lnTo>
                <a:lnTo>
                  <a:pt x="3176" y="775"/>
                </a:lnTo>
                <a:lnTo>
                  <a:pt x="3174" y="776"/>
                </a:lnTo>
                <a:lnTo>
                  <a:pt x="3172" y="778"/>
                </a:lnTo>
                <a:lnTo>
                  <a:pt x="3151" y="785"/>
                </a:lnTo>
                <a:lnTo>
                  <a:pt x="3146" y="785"/>
                </a:lnTo>
                <a:lnTo>
                  <a:pt x="3144" y="786"/>
                </a:lnTo>
                <a:lnTo>
                  <a:pt x="3143" y="786"/>
                </a:lnTo>
                <a:lnTo>
                  <a:pt x="3140" y="787"/>
                </a:lnTo>
                <a:lnTo>
                  <a:pt x="3134" y="789"/>
                </a:lnTo>
                <a:lnTo>
                  <a:pt x="3131" y="789"/>
                </a:lnTo>
                <a:lnTo>
                  <a:pt x="3128" y="790"/>
                </a:lnTo>
                <a:lnTo>
                  <a:pt x="3124" y="790"/>
                </a:lnTo>
                <a:lnTo>
                  <a:pt x="3121" y="791"/>
                </a:lnTo>
                <a:lnTo>
                  <a:pt x="3116" y="791"/>
                </a:lnTo>
                <a:lnTo>
                  <a:pt x="3111" y="792"/>
                </a:lnTo>
                <a:lnTo>
                  <a:pt x="3105" y="792"/>
                </a:lnTo>
                <a:lnTo>
                  <a:pt x="3099" y="793"/>
                </a:lnTo>
                <a:lnTo>
                  <a:pt x="3093" y="793"/>
                </a:lnTo>
                <a:lnTo>
                  <a:pt x="3088" y="793"/>
                </a:lnTo>
                <a:lnTo>
                  <a:pt x="3082" y="793"/>
                </a:lnTo>
                <a:lnTo>
                  <a:pt x="3071" y="793"/>
                </a:lnTo>
                <a:lnTo>
                  <a:pt x="3029" y="793"/>
                </a:lnTo>
                <a:lnTo>
                  <a:pt x="2826" y="793"/>
                </a:lnTo>
                <a:lnTo>
                  <a:pt x="2826" y="0"/>
                </a:lnTo>
                <a:close/>
                <a:moveTo>
                  <a:pt x="2491" y="0"/>
                </a:moveTo>
                <a:lnTo>
                  <a:pt x="2685" y="0"/>
                </a:lnTo>
                <a:lnTo>
                  <a:pt x="2685" y="793"/>
                </a:lnTo>
                <a:lnTo>
                  <a:pt x="2681" y="793"/>
                </a:lnTo>
                <a:lnTo>
                  <a:pt x="2676" y="793"/>
                </a:lnTo>
                <a:lnTo>
                  <a:pt x="2666" y="793"/>
                </a:lnTo>
                <a:lnTo>
                  <a:pt x="2628" y="793"/>
                </a:lnTo>
                <a:lnTo>
                  <a:pt x="2498" y="793"/>
                </a:lnTo>
                <a:lnTo>
                  <a:pt x="2496" y="786"/>
                </a:lnTo>
                <a:lnTo>
                  <a:pt x="2495" y="781"/>
                </a:lnTo>
                <a:lnTo>
                  <a:pt x="2495" y="780"/>
                </a:lnTo>
                <a:lnTo>
                  <a:pt x="2494" y="778"/>
                </a:lnTo>
                <a:lnTo>
                  <a:pt x="2494" y="775"/>
                </a:lnTo>
                <a:lnTo>
                  <a:pt x="2492" y="770"/>
                </a:lnTo>
                <a:lnTo>
                  <a:pt x="2491" y="768"/>
                </a:lnTo>
                <a:lnTo>
                  <a:pt x="2491" y="765"/>
                </a:lnTo>
                <a:lnTo>
                  <a:pt x="2491" y="764"/>
                </a:lnTo>
                <a:lnTo>
                  <a:pt x="2490" y="761"/>
                </a:lnTo>
                <a:lnTo>
                  <a:pt x="2485" y="763"/>
                </a:lnTo>
                <a:lnTo>
                  <a:pt x="2484" y="764"/>
                </a:lnTo>
                <a:lnTo>
                  <a:pt x="2483" y="765"/>
                </a:lnTo>
                <a:lnTo>
                  <a:pt x="2480" y="767"/>
                </a:lnTo>
                <a:lnTo>
                  <a:pt x="2479" y="767"/>
                </a:lnTo>
                <a:lnTo>
                  <a:pt x="2477" y="769"/>
                </a:lnTo>
                <a:lnTo>
                  <a:pt x="2475" y="770"/>
                </a:lnTo>
                <a:lnTo>
                  <a:pt x="2474" y="772"/>
                </a:lnTo>
                <a:lnTo>
                  <a:pt x="2472" y="772"/>
                </a:lnTo>
                <a:lnTo>
                  <a:pt x="2468" y="774"/>
                </a:lnTo>
                <a:lnTo>
                  <a:pt x="2465" y="776"/>
                </a:lnTo>
                <a:lnTo>
                  <a:pt x="2462" y="778"/>
                </a:lnTo>
                <a:lnTo>
                  <a:pt x="2461" y="779"/>
                </a:lnTo>
                <a:lnTo>
                  <a:pt x="2459" y="780"/>
                </a:lnTo>
                <a:lnTo>
                  <a:pt x="2455" y="781"/>
                </a:lnTo>
                <a:lnTo>
                  <a:pt x="2452" y="782"/>
                </a:lnTo>
                <a:lnTo>
                  <a:pt x="2449" y="784"/>
                </a:lnTo>
                <a:lnTo>
                  <a:pt x="2448" y="785"/>
                </a:lnTo>
                <a:lnTo>
                  <a:pt x="2443" y="787"/>
                </a:lnTo>
                <a:lnTo>
                  <a:pt x="2442" y="787"/>
                </a:lnTo>
                <a:lnTo>
                  <a:pt x="2438" y="789"/>
                </a:lnTo>
                <a:lnTo>
                  <a:pt x="2436" y="790"/>
                </a:lnTo>
                <a:lnTo>
                  <a:pt x="2433" y="791"/>
                </a:lnTo>
                <a:lnTo>
                  <a:pt x="2428" y="793"/>
                </a:lnTo>
                <a:lnTo>
                  <a:pt x="2426" y="793"/>
                </a:lnTo>
                <a:lnTo>
                  <a:pt x="2425" y="795"/>
                </a:lnTo>
                <a:lnTo>
                  <a:pt x="2422" y="795"/>
                </a:lnTo>
                <a:lnTo>
                  <a:pt x="2421" y="795"/>
                </a:lnTo>
                <a:lnTo>
                  <a:pt x="2419" y="796"/>
                </a:lnTo>
                <a:lnTo>
                  <a:pt x="2417" y="796"/>
                </a:lnTo>
                <a:lnTo>
                  <a:pt x="2415" y="797"/>
                </a:lnTo>
                <a:lnTo>
                  <a:pt x="2413" y="797"/>
                </a:lnTo>
                <a:lnTo>
                  <a:pt x="2410" y="798"/>
                </a:lnTo>
                <a:lnTo>
                  <a:pt x="2408" y="798"/>
                </a:lnTo>
                <a:lnTo>
                  <a:pt x="2405" y="800"/>
                </a:lnTo>
                <a:lnTo>
                  <a:pt x="2403" y="800"/>
                </a:lnTo>
                <a:lnTo>
                  <a:pt x="2393" y="802"/>
                </a:lnTo>
                <a:lnTo>
                  <a:pt x="2382" y="803"/>
                </a:lnTo>
                <a:lnTo>
                  <a:pt x="2378" y="803"/>
                </a:lnTo>
                <a:lnTo>
                  <a:pt x="2370" y="804"/>
                </a:lnTo>
                <a:lnTo>
                  <a:pt x="2364" y="803"/>
                </a:lnTo>
                <a:lnTo>
                  <a:pt x="2359" y="803"/>
                </a:lnTo>
                <a:lnTo>
                  <a:pt x="2352" y="803"/>
                </a:lnTo>
                <a:lnTo>
                  <a:pt x="2334" y="800"/>
                </a:lnTo>
                <a:lnTo>
                  <a:pt x="2330" y="798"/>
                </a:lnTo>
                <a:lnTo>
                  <a:pt x="2326" y="797"/>
                </a:lnTo>
                <a:lnTo>
                  <a:pt x="2324" y="797"/>
                </a:lnTo>
                <a:lnTo>
                  <a:pt x="2322" y="796"/>
                </a:lnTo>
                <a:lnTo>
                  <a:pt x="2321" y="796"/>
                </a:lnTo>
                <a:lnTo>
                  <a:pt x="2317" y="795"/>
                </a:lnTo>
                <a:lnTo>
                  <a:pt x="2315" y="793"/>
                </a:lnTo>
                <a:lnTo>
                  <a:pt x="2311" y="792"/>
                </a:lnTo>
                <a:lnTo>
                  <a:pt x="2309" y="791"/>
                </a:lnTo>
                <a:lnTo>
                  <a:pt x="2306" y="790"/>
                </a:lnTo>
                <a:lnTo>
                  <a:pt x="2304" y="789"/>
                </a:lnTo>
                <a:lnTo>
                  <a:pt x="2301" y="786"/>
                </a:lnTo>
                <a:lnTo>
                  <a:pt x="2300" y="785"/>
                </a:lnTo>
                <a:lnTo>
                  <a:pt x="2298" y="784"/>
                </a:lnTo>
                <a:lnTo>
                  <a:pt x="2297" y="782"/>
                </a:lnTo>
                <a:lnTo>
                  <a:pt x="2295" y="781"/>
                </a:lnTo>
                <a:lnTo>
                  <a:pt x="2292" y="779"/>
                </a:lnTo>
                <a:lnTo>
                  <a:pt x="2287" y="774"/>
                </a:lnTo>
                <a:lnTo>
                  <a:pt x="2286" y="773"/>
                </a:lnTo>
                <a:lnTo>
                  <a:pt x="2282" y="770"/>
                </a:lnTo>
                <a:lnTo>
                  <a:pt x="2277" y="765"/>
                </a:lnTo>
                <a:lnTo>
                  <a:pt x="2275" y="763"/>
                </a:lnTo>
                <a:lnTo>
                  <a:pt x="2274" y="759"/>
                </a:lnTo>
                <a:lnTo>
                  <a:pt x="2272" y="758"/>
                </a:lnTo>
                <a:lnTo>
                  <a:pt x="2271" y="756"/>
                </a:lnTo>
                <a:lnTo>
                  <a:pt x="2270" y="754"/>
                </a:lnTo>
                <a:lnTo>
                  <a:pt x="2269" y="752"/>
                </a:lnTo>
                <a:lnTo>
                  <a:pt x="2268" y="751"/>
                </a:lnTo>
                <a:lnTo>
                  <a:pt x="2266" y="748"/>
                </a:lnTo>
                <a:lnTo>
                  <a:pt x="2265" y="746"/>
                </a:lnTo>
                <a:lnTo>
                  <a:pt x="2264" y="743"/>
                </a:lnTo>
                <a:lnTo>
                  <a:pt x="2263" y="741"/>
                </a:lnTo>
                <a:lnTo>
                  <a:pt x="2261" y="739"/>
                </a:lnTo>
                <a:lnTo>
                  <a:pt x="2260" y="736"/>
                </a:lnTo>
                <a:lnTo>
                  <a:pt x="2259" y="734"/>
                </a:lnTo>
                <a:lnTo>
                  <a:pt x="2258" y="730"/>
                </a:lnTo>
                <a:lnTo>
                  <a:pt x="2257" y="728"/>
                </a:lnTo>
                <a:lnTo>
                  <a:pt x="2254" y="723"/>
                </a:lnTo>
                <a:lnTo>
                  <a:pt x="2254" y="721"/>
                </a:lnTo>
                <a:lnTo>
                  <a:pt x="2253" y="719"/>
                </a:lnTo>
                <a:lnTo>
                  <a:pt x="2252" y="717"/>
                </a:lnTo>
                <a:lnTo>
                  <a:pt x="2252" y="715"/>
                </a:lnTo>
                <a:lnTo>
                  <a:pt x="2251" y="713"/>
                </a:lnTo>
                <a:lnTo>
                  <a:pt x="2251" y="712"/>
                </a:lnTo>
                <a:lnTo>
                  <a:pt x="2249" y="709"/>
                </a:lnTo>
                <a:lnTo>
                  <a:pt x="2249" y="708"/>
                </a:lnTo>
                <a:lnTo>
                  <a:pt x="2248" y="707"/>
                </a:lnTo>
                <a:lnTo>
                  <a:pt x="2248" y="704"/>
                </a:lnTo>
                <a:lnTo>
                  <a:pt x="2247" y="702"/>
                </a:lnTo>
                <a:lnTo>
                  <a:pt x="2247" y="700"/>
                </a:lnTo>
                <a:lnTo>
                  <a:pt x="2246" y="698"/>
                </a:lnTo>
                <a:lnTo>
                  <a:pt x="2246" y="696"/>
                </a:lnTo>
                <a:lnTo>
                  <a:pt x="2245" y="693"/>
                </a:lnTo>
                <a:lnTo>
                  <a:pt x="2245" y="691"/>
                </a:lnTo>
                <a:lnTo>
                  <a:pt x="2245" y="689"/>
                </a:lnTo>
                <a:lnTo>
                  <a:pt x="2243" y="686"/>
                </a:lnTo>
                <a:lnTo>
                  <a:pt x="2243" y="684"/>
                </a:lnTo>
                <a:lnTo>
                  <a:pt x="2242" y="681"/>
                </a:lnTo>
                <a:lnTo>
                  <a:pt x="2242" y="678"/>
                </a:lnTo>
                <a:lnTo>
                  <a:pt x="2241" y="675"/>
                </a:lnTo>
                <a:lnTo>
                  <a:pt x="2239" y="665"/>
                </a:lnTo>
                <a:lnTo>
                  <a:pt x="2237" y="649"/>
                </a:lnTo>
                <a:lnTo>
                  <a:pt x="2236" y="646"/>
                </a:lnTo>
                <a:lnTo>
                  <a:pt x="2236" y="641"/>
                </a:lnTo>
                <a:lnTo>
                  <a:pt x="2235" y="636"/>
                </a:lnTo>
                <a:lnTo>
                  <a:pt x="2235" y="630"/>
                </a:lnTo>
                <a:lnTo>
                  <a:pt x="2234" y="624"/>
                </a:lnTo>
                <a:lnTo>
                  <a:pt x="2234" y="618"/>
                </a:lnTo>
                <a:lnTo>
                  <a:pt x="2232" y="609"/>
                </a:lnTo>
                <a:lnTo>
                  <a:pt x="2231" y="588"/>
                </a:lnTo>
                <a:lnTo>
                  <a:pt x="2231" y="569"/>
                </a:lnTo>
                <a:lnTo>
                  <a:pt x="2230" y="540"/>
                </a:lnTo>
                <a:lnTo>
                  <a:pt x="2230" y="440"/>
                </a:lnTo>
                <a:lnTo>
                  <a:pt x="2230" y="393"/>
                </a:lnTo>
                <a:lnTo>
                  <a:pt x="2230" y="381"/>
                </a:lnTo>
                <a:lnTo>
                  <a:pt x="2230" y="376"/>
                </a:lnTo>
                <a:lnTo>
                  <a:pt x="2231" y="372"/>
                </a:lnTo>
                <a:lnTo>
                  <a:pt x="2231" y="370"/>
                </a:lnTo>
                <a:lnTo>
                  <a:pt x="2231" y="358"/>
                </a:lnTo>
                <a:lnTo>
                  <a:pt x="2231" y="338"/>
                </a:lnTo>
                <a:lnTo>
                  <a:pt x="2232" y="327"/>
                </a:lnTo>
                <a:lnTo>
                  <a:pt x="2232" y="320"/>
                </a:lnTo>
                <a:lnTo>
                  <a:pt x="2234" y="313"/>
                </a:lnTo>
                <a:lnTo>
                  <a:pt x="2234" y="307"/>
                </a:lnTo>
                <a:lnTo>
                  <a:pt x="2235" y="302"/>
                </a:lnTo>
                <a:lnTo>
                  <a:pt x="2236" y="296"/>
                </a:lnTo>
                <a:lnTo>
                  <a:pt x="2236" y="291"/>
                </a:lnTo>
                <a:lnTo>
                  <a:pt x="2237" y="286"/>
                </a:lnTo>
                <a:lnTo>
                  <a:pt x="2237" y="277"/>
                </a:lnTo>
                <a:lnTo>
                  <a:pt x="2240" y="265"/>
                </a:lnTo>
                <a:lnTo>
                  <a:pt x="2241" y="259"/>
                </a:lnTo>
                <a:lnTo>
                  <a:pt x="2242" y="254"/>
                </a:lnTo>
                <a:lnTo>
                  <a:pt x="2243" y="248"/>
                </a:lnTo>
                <a:lnTo>
                  <a:pt x="2245" y="238"/>
                </a:lnTo>
                <a:lnTo>
                  <a:pt x="2247" y="232"/>
                </a:lnTo>
                <a:lnTo>
                  <a:pt x="2248" y="227"/>
                </a:lnTo>
                <a:lnTo>
                  <a:pt x="2248" y="226"/>
                </a:lnTo>
                <a:lnTo>
                  <a:pt x="2249" y="224"/>
                </a:lnTo>
                <a:lnTo>
                  <a:pt x="2249" y="222"/>
                </a:lnTo>
                <a:lnTo>
                  <a:pt x="2251" y="221"/>
                </a:lnTo>
                <a:lnTo>
                  <a:pt x="2251" y="219"/>
                </a:lnTo>
                <a:lnTo>
                  <a:pt x="2252" y="217"/>
                </a:lnTo>
                <a:lnTo>
                  <a:pt x="2252" y="215"/>
                </a:lnTo>
                <a:lnTo>
                  <a:pt x="2253" y="214"/>
                </a:lnTo>
                <a:lnTo>
                  <a:pt x="2253" y="211"/>
                </a:lnTo>
                <a:lnTo>
                  <a:pt x="2254" y="209"/>
                </a:lnTo>
                <a:lnTo>
                  <a:pt x="2255" y="206"/>
                </a:lnTo>
                <a:lnTo>
                  <a:pt x="2257" y="203"/>
                </a:lnTo>
                <a:lnTo>
                  <a:pt x="2258" y="200"/>
                </a:lnTo>
                <a:lnTo>
                  <a:pt x="2259" y="198"/>
                </a:lnTo>
                <a:lnTo>
                  <a:pt x="2260" y="194"/>
                </a:lnTo>
                <a:lnTo>
                  <a:pt x="2263" y="189"/>
                </a:lnTo>
                <a:lnTo>
                  <a:pt x="2265" y="186"/>
                </a:lnTo>
                <a:lnTo>
                  <a:pt x="2268" y="182"/>
                </a:lnTo>
                <a:lnTo>
                  <a:pt x="2269" y="181"/>
                </a:lnTo>
                <a:lnTo>
                  <a:pt x="2270" y="180"/>
                </a:lnTo>
                <a:lnTo>
                  <a:pt x="2271" y="177"/>
                </a:lnTo>
                <a:lnTo>
                  <a:pt x="2272" y="176"/>
                </a:lnTo>
                <a:lnTo>
                  <a:pt x="2274" y="174"/>
                </a:lnTo>
                <a:lnTo>
                  <a:pt x="2275" y="172"/>
                </a:lnTo>
                <a:lnTo>
                  <a:pt x="2277" y="170"/>
                </a:lnTo>
                <a:lnTo>
                  <a:pt x="2281" y="165"/>
                </a:lnTo>
                <a:lnTo>
                  <a:pt x="2286" y="160"/>
                </a:lnTo>
                <a:lnTo>
                  <a:pt x="2288" y="158"/>
                </a:lnTo>
                <a:lnTo>
                  <a:pt x="2292" y="154"/>
                </a:lnTo>
                <a:lnTo>
                  <a:pt x="2293" y="153"/>
                </a:lnTo>
                <a:lnTo>
                  <a:pt x="2294" y="152"/>
                </a:lnTo>
                <a:lnTo>
                  <a:pt x="2297" y="150"/>
                </a:lnTo>
                <a:lnTo>
                  <a:pt x="2299" y="149"/>
                </a:lnTo>
                <a:lnTo>
                  <a:pt x="2300" y="148"/>
                </a:lnTo>
                <a:lnTo>
                  <a:pt x="2303" y="147"/>
                </a:lnTo>
                <a:lnTo>
                  <a:pt x="2304" y="145"/>
                </a:lnTo>
                <a:lnTo>
                  <a:pt x="2309" y="143"/>
                </a:lnTo>
                <a:lnTo>
                  <a:pt x="2311" y="142"/>
                </a:lnTo>
                <a:lnTo>
                  <a:pt x="2316" y="139"/>
                </a:lnTo>
                <a:lnTo>
                  <a:pt x="2317" y="139"/>
                </a:lnTo>
                <a:lnTo>
                  <a:pt x="2320" y="138"/>
                </a:lnTo>
                <a:lnTo>
                  <a:pt x="2324" y="136"/>
                </a:lnTo>
                <a:lnTo>
                  <a:pt x="2327" y="136"/>
                </a:lnTo>
                <a:lnTo>
                  <a:pt x="2328" y="136"/>
                </a:lnTo>
                <a:lnTo>
                  <a:pt x="2332" y="134"/>
                </a:lnTo>
                <a:lnTo>
                  <a:pt x="2336" y="133"/>
                </a:lnTo>
                <a:lnTo>
                  <a:pt x="2346" y="131"/>
                </a:lnTo>
                <a:lnTo>
                  <a:pt x="2350" y="131"/>
                </a:lnTo>
                <a:lnTo>
                  <a:pt x="2353" y="130"/>
                </a:lnTo>
                <a:lnTo>
                  <a:pt x="2359" y="130"/>
                </a:lnTo>
                <a:lnTo>
                  <a:pt x="2367" y="128"/>
                </a:lnTo>
                <a:lnTo>
                  <a:pt x="2371" y="128"/>
                </a:lnTo>
                <a:lnTo>
                  <a:pt x="2379" y="127"/>
                </a:lnTo>
                <a:lnTo>
                  <a:pt x="2385" y="128"/>
                </a:lnTo>
                <a:lnTo>
                  <a:pt x="2390" y="128"/>
                </a:lnTo>
                <a:lnTo>
                  <a:pt x="2397" y="128"/>
                </a:lnTo>
                <a:lnTo>
                  <a:pt x="2400" y="130"/>
                </a:lnTo>
                <a:lnTo>
                  <a:pt x="2404" y="130"/>
                </a:lnTo>
                <a:lnTo>
                  <a:pt x="2408" y="131"/>
                </a:lnTo>
                <a:lnTo>
                  <a:pt x="2410" y="131"/>
                </a:lnTo>
                <a:lnTo>
                  <a:pt x="2414" y="132"/>
                </a:lnTo>
                <a:lnTo>
                  <a:pt x="2416" y="132"/>
                </a:lnTo>
                <a:lnTo>
                  <a:pt x="2419" y="133"/>
                </a:lnTo>
                <a:lnTo>
                  <a:pt x="2420" y="133"/>
                </a:lnTo>
                <a:lnTo>
                  <a:pt x="2425" y="134"/>
                </a:lnTo>
                <a:lnTo>
                  <a:pt x="2426" y="136"/>
                </a:lnTo>
                <a:lnTo>
                  <a:pt x="2428" y="136"/>
                </a:lnTo>
                <a:lnTo>
                  <a:pt x="2429" y="136"/>
                </a:lnTo>
                <a:lnTo>
                  <a:pt x="2432" y="137"/>
                </a:lnTo>
                <a:lnTo>
                  <a:pt x="2437" y="138"/>
                </a:lnTo>
                <a:lnTo>
                  <a:pt x="2439" y="139"/>
                </a:lnTo>
                <a:lnTo>
                  <a:pt x="2443" y="141"/>
                </a:lnTo>
                <a:lnTo>
                  <a:pt x="2445" y="142"/>
                </a:lnTo>
                <a:lnTo>
                  <a:pt x="2448" y="143"/>
                </a:lnTo>
                <a:lnTo>
                  <a:pt x="2450" y="144"/>
                </a:lnTo>
                <a:lnTo>
                  <a:pt x="2454" y="147"/>
                </a:lnTo>
                <a:lnTo>
                  <a:pt x="2456" y="148"/>
                </a:lnTo>
                <a:lnTo>
                  <a:pt x="2459" y="149"/>
                </a:lnTo>
                <a:lnTo>
                  <a:pt x="2461" y="150"/>
                </a:lnTo>
                <a:lnTo>
                  <a:pt x="2462" y="150"/>
                </a:lnTo>
                <a:lnTo>
                  <a:pt x="2465" y="152"/>
                </a:lnTo>
                <a:lnTo>
                  <a:pt x="2467" y="154"/>
                </a:lnTo>
                <a:lnTo>
                  <a:pt x="2469" y="154"/>
                </a:lnTo>
                <a:lnTo>
                  <a:pt x="2472" y="156"/>
                </a:lnTo>
                <a:lnTo>
                  <a:pt x="2475" y="158"/>
                </a:lnTo>
                <a:lnTo>
                  <a:pt x="2477" y="159"/>
                </a:lnTo>
                <a:lnTo>
                  <a:pt x="2478" y="160"/>
                </a:lnTo>
                <a:lnTo>
                  <a:pt x="2480" y="161"/>
                </a:lnTo>
                <a:lnTo>
                  <a:pt x="2481" y="163"/>
                </a:lnTo>
                <a:lnTo>
                  <a:pt x="2484" y="164"/>
                </a:lnTo>
                <a:lnTo>
                  <a:pt x="2485" y="165"/>
                </a:lnTo>
                <a:lnTo>
                  <a:pt x="2488" y="166"/>
                </a:lnTo>
                <a:lnTo>
                  <a:pt x="2490" y="167"/>
                </a:lnTo>
                <a:lnTo>
                  <a:pt x="2491" y="169"/>
                </a:lnTo>
                <a:lnTo>
                  <a:pt x="2491" y="0"/>
                </a:lnTo>
                <a:close/>
                <a:moveTo>
                  <a:pt x="1017" y="0"/>
                </a:moveTo>
                <a:lnTo>
                  <a:pt x="1211" y="0"/>
                </a:lnTo>
                <a:lnTo>
                  <a:pt x="1211" y="793"/>
                </a:lnTo>
                <a:lnTo>
                  <a:pt x="1206" y="793"/>
                </a:lnTo>
                <a:lnTo>
                  <a:pt x="1201" y="793"/>
                </a:lnTo>
                <a:lnTo>
                  <a:pt x="1192" y="793"/>
                </a:lnTo>
                <a:lnTo>
                  <a:pt x="1153" y="793"/>
                </a:lnTo>
                <a:lnTo>
                  <a:pt x="1018" y="793"/>
                </a:lnTo>
                <a:lnTo>
                  <a:pt x="1017" y="789"/>
                </a:lnTo>
                <a:lnTo>
                  <a:pt x="1017" y="782"/>
                </a:lnTo>
                <a:lnTo>
                  <a:pt x="1017" y="772"/>
                </a:lnTo>
                <a:lnTo>
                  <a:pt x="1017" y="723"/>
                </a:lnTo>
                <a:lnTo>
                  <a:pt x="1017" y="558"/>
                </a:lnTo>
                <a:lnTo>
                  <a:pt x="1017" y="0"/>
                </a:lnTo>
                <a:close/>
                <a:moveTo>
                  <a:pt x="12" y="0"/>
                </a:moveTo>
                <a:lnTo>
                  <a:pt x="216" y="0"/>
                </a:lnTo>
                <a:lnTo>
                  <a:pt x="278" y="0"/>
                </a:lnTo>
                <a:lnTo>
                  <a:pt x="307" y="0"/>
                </a:lnTo>
                <a:lnTo>
                  <a:pt x="317" y="1"/>
                </a:lnTo>
                <a:lnTo>
                  <a:pt x="324" y="1"/>
                </a:lnTo>
                <a:lnTo>
                  <a:pt x="330" y="3"/>
                </a:lnTo>
                <a:lnTo>
                  <a:pt x="335" y="3"/>
                </a:lnTo>
                <a:lnTo>
                  <a:pt x="340" y="4"/>
                </a:lnTo>
                <a:lnTo>
                  <a:pt x="343" y="4"/>
                </a:lnTo>
                <a:lnTo>
                  <a:pt x="349" y="5"/>
                </a:lnTo>
                <a:lnTo>
                  <a:pt x="355" y="6"/>
                </a:lnTo>
                <a:lnTo>
                  <a:pt x="359" y="6"/>
                </a:lnTo>
                <a:lnTo>
                  <a:pt x="360" y="8"/>
                </a:lnTo>
                <a:lnTo>
                  <a:pt x="363" y="8"/>
                </a:lnTo>
                <a:lnTo>
                  <a:pt x="365" y="9"/>
                </a:lnTo>
                <a:lnTo>
                  <a:pt x="367" y="9"/>
                </a:lnTo>
                <a:lnTo>
                  <a:pt x="388" y="16"/>
                </a:lnTo>
                <a:lnTo>
                  <a:pt x="390" y="17"/>
                </a:lnTo>
                <a:lnTo>
                  <a:pt x="394" y="19"/>
                </a:lnTo>
                <a:lnTo>
                  <a:pt x="396" y="20"/>
                </a:lnTo>
                <a:lnTo>
                  <a:pt x="399" y="21"/>
                </a:lnTo>
                <a:lnTo>
                  <a:pt x="401" y="22"/>
                </a:lnTo>
                <a:lnTo>
                  <a:pt x="402" y="25"/>
                </a:lnTo>
                <a:lnTo>
                  <a:pt x="406" y="26"/>
                </a:lnTo>
                <a:lnTo>
                  <a:pt x="409" y="27"/>
                </a:lnTo>
                <a:lnTo>
                  <a:pt x="410" y="28"/>
                </a:lnTo>
                <a:lnTo>
                  <a:pt x="412" y="30"/>
                </a:lnTo>
                <a:lnTo>
                  <a:pt x="413" y="31"/>
                </a:lnTo>
                <a:lnTo>
                  <a:pt x="416" y="32"/>
                </a:lnTo>
                <a:lnTo>
                  <a:pt x="417" y="33"/>
                </a:lnTo>
                <a:lnTo>
                  <a:pt x="418" y="34"/>
                </a:lnTo>
                <a:lnTo>
                  <a:pt x="421" y="36"/>
                </a:lnTo>
                <a:lnTo>
                  <a:pt x="423" y="38"/>
                </a:lnTo>
                <a:lnTo>
                  <a:pt x="429" y="44"/>
                </a:lnTo>
                <a:lnTo>
                  <a:pt x="434" y="49"/>
                </a:lnTo>
                <a:lnTo>
                  <a:pt x="438" y="53"/>
                </a:lnTo>
                <a:lnTo>
                  <a:pt x="440" y="55"/>
                </a:lnTo>
                <a:lnTo>
                  <a:pt x="441" y="58"/>
                </a:lnTo>
                <a:lnTo>
                  <a:pt x="442" y="60"/>
                </a:lnTo>
                <a:lnTo>
                  <a:pt x="445" y="62"/>
                </a:lnTo>
                <a:lnTo>
                  <a:pt x="445" y="64"/>
                </a:lnTo>
                <a:lnTo>
                  <a:pt x="446" y="66"/>
                </a:lnTo>
                <a:lnTo>
                  <a:pt x="447" y="69"/>
                </a:lnTo>
                <a:lnTo>
                  <a:pt x="450" y="73"/>
                </a:lnTo>
                <a:lnTo>
                  <a:pt x="452" y="76"/>
                </a:lnTo>
                <a:lnTo>
                  <a:pt x="454" y="81"/>
                </a:lnTo>
                <a:lnTo>
                  <a:pt x="454" y="82"/>
                </a:lnTo>
                <a:lnTo>
                  <a:pt x="457" y="86"/>
                </a:lnTo>
                <a:lnTo>
                  <a:pt x="457" y="88"/>
                </a:lnTo>
                <a:lnTo>
                  <a:pt x="458" y="91"/>
                </a:lnTo>
                <a:lnTo>
                  <a:pt x="461" y="95"/>
                </a:lnTo>
                <a:lnTo>
                  <a:pt x="461" y="98"/>
                </a:lnTo>
                <a:lnTo>
                  <a:pt x="462" y="100"/>
                </a:lnTo>
                <a:lnTo>
                  <a:pt x="462" y="102"/>
                </a:lnTo>
                <a:lnTo>
                  <a:pt x="463" y="104"/>
                </a:lnTo>
                <a:lnTo>
                  <a:pt x="463" y="106"/>
                </a:lnTo>
                <a:lnTo>
                  <a:pt x="464" y="108"/>
                </a:lnTo>
                <a:lnTo>
                  <a:pt x="465" y="112"/>
                </a:lnTo>
                <a:lnTo>
                  <a:pt x="469" y="127"/>
                </a:lnTo>
                <a:lnTo>
                  <a:pt x="469" y="131"/>
                </a:lnTo>
                <a:lnTo>
                  <a:pt x="471" y="142"/>
                </a:lnTo>
                <a:lnTo>
                  <a:pt x="471" y="147"/>
                </a:lnTo>
                <a:lnTo>
                  <a:pt x="473" y="152"/>
                </a:lnTo>
                <a:lnTo>
                  <a:pt x="473" y="159"/>
                </a:lnTo>
                <a:lnTo>
                  <a:pt x="474" y="166"/>
                </a:lnTo>
                <a:lnTo>
                  <a:pt x="474" y="170"/>
                </a:lnTo>
                <a:lnTo>
                  <a:pt x="474" y="174"/>
                </a:lnTo>
                <a:lnTo>
                  <a:pt x="474" y="176"/>
                </a:lnTo>
                <a:lnTo>
                  <a:pt x="474" y="180"/>
                </a:lnTo>
                <a:lnTo>
                  <a:pt x="475" y="211"/>
                </a:lnTo>
                <a:lnTo>
                  <a:pt x="475" y="233"/>
                </a:lnTo>
                <a:lnTo>
                  <a:pt x="475" y="239"/>
                </a:lnTo>
                <a:lnTo>
                  <a:pt x="474" y="246"/>
                </a:lnTo>
                <a:lnTo>
                  <a:pt x="474" y="249"/>
                </a:lnTo>
                <a:lnTo>
                  <a:pt x="474" y="253"/>
                </a:lnTo>
                <a:lnTo>
                  <a:pt x="474" y="257"/>
                </a:lnTo>
                <a:lnTo>
                  <a:pt x="474" y="259"/>
                </a:lnTo>
                <a:lnTo>
                  <a:pt x="473" y="274"/>
                </a:lnTo>
                <a:lnTo>
                  <a:pt x="469" y="302"/>
                </a:lnTo>
                <a:lnTo>
                  <a:pt x="468" y="307"/>
                </a:lnTo>
                <a:lnTo>
                  <a:pt x="467" y="309"/>
                </a:lnTo>
                <a:lnTo>
                  <a:pt x="467" y="311"/>
                </a:lnTo>
                <a:lnTo>
                  <a:pt x="465" y="314"/>
                </a:lnTo>
                <a:lnTo>
                  <a:pt x="464" y="319"/>
                </a:lnTo>
                <a:lnTo>
                  <a:pt x="464" y="320"/>
                </a:lnTo>
                <a:lnTo>
                  <a:pt x="463" y="322"/>
                </a:lnTo>
                <a:lnTo>
                  <a:pt x="463" y="324"/>
                </a:lnTo>
                <a:lnTo>
                  <a:pt x="462" y="327"/>
                </a:lnTo>
                <a:lnTo>
                  <a:pt x="459" y="335"/>
                </a:lnTo>
                <a:lnTo>
                  <a:pt x="458" y="337"/>
                </a:lnTo>
                <a:lnTo>
                  <a:pt x="457" y="341"/>
                </a:lnTo>
                <a:lnTo>
                  <a:pt x="456" y="343"/>
                </a:lnTo>
                <a:lnTo>
                  <a:pt x="454" y="347"/>
                </a:lnTo>
                <a:lnTo>
                  <a:pt x="453" y="349"/>
                </a:lnTo>
                <a:lnTo>
                  <a:pt x="452" y="350"/>
                </a:lnTo>
                <a:lnTo>
                  <a:pt x="451" y="353"/>
                </a:lnTo>
                <a:lnTo>
                  <a:pt x="450" y="355"/>
                </a:lnTo>
                <a:lnTo>
                  <a:pt x="447" y="358"/>
                </a:lnTo>
                <a:lnTo>
                  <a:pt x="446" y="360"/>
                </a:lnTo>
                <a:lnTo>
                  <a:pt x="446" y="361"/>
                </a:lnTo>
                <a:lnTo>
                  <a:pt x="445" y="364"/>
                </a:lnTo>
                <a:lnTo>
                  <a:pt x="444" y="365"/>
                </a:lnTo>
                <a:lnTo>
                  <a:pt x="442" y="368"/>
                </a:lnTo>
                <a:lnTo>
                  <a:pt x="440" y="369"/>
                </a:lnTo>
                <a:lnTo>
                  <a:pt x="438" y="371"/>
                </a:lnTo>
                <a:lnTo>
                  <a:pt x="434" y="376"/>
                </a:lnTo>
                <a:lnTo>
                  <a:pt x="429" y="382"/>
                </a:lnTo>
                <a:lnTo>
                  <a:pt x="427" y="385"/>
                </a:lnTo>
                <a:lnTo>
                  <a:pt x="422" y="388"/>
                </a:lnTo>
                <a:lnTo>
                  <a:pt x="419" y="390"/>
                </a:lnTo>
                <a:lnTo>
                  <a:pt x="417" y="392"/>
                </a:lnTo>
                <a:lnTo>
                  <a:pt x="416" y="393"/>
                </a:lnTo>
                <a:lnTo>
                  <a:pt x="413" y="394"/>
                </a:lnTo>
                <a:lnTo>
                  <a:pt x="412" y="396"/>
                </a:lnTo>
                <a:lnTo>
                  <a:pt x="410" y="397"/>
                </a:lnTo>
                <a:lnTo>
                  <a:pt x="409" y="398"/>
                </a:lnTo>
                <a:lnTo>
                  <a:pt x="406" y="399"/>
                </a:lnTo>
                <a:lnTo>
                  <a:pt x="404" y="399"/>
                </a:lnTo>
                <a:lnTo>
                  <a:pt x="402" y="401"/>
                </a:lnTo>
                <a:lnTo>
                  <a:pt x="400" y="402"/>
                </a:lnTo>
                <a:lnTo>
                  <a:pt x="396" y="404"/>
                </a:lnTo>
                <a:lnTo>
                  <a:pt x="387" y="409"/>
                </a:lnTo>
                <a:lnTo>
                  <a:pt x="389" y="410"/>
                </a:lnTo>
                <a:lnTo>
                  <a:pt x="392" y="414"/>
                </a:lnTo>
                <a:lnTo>
                  <a:pt x="398" y="419"/>
                </a:lnTo>
                <a:lnTo>
                  <a:pt x="404" y="424"/>
                </a:lnTo>
                <a:lnTo>
                  <a:pt x="406" y="427"/>
                </a:lnTo>
                <a:lnTo>
                  <a:pt x="409" y="430"/>
                </a:lnTo>
                <a:lnTo>
                  <a:pt x="411" y="432"/>
                </a:lnTo>
                <a:lnTo>
                  <a:pt x="412" y="435"/>
                </a:lnTo>
                <a:lnTo>
                  <a:pt x="413" y="437"/>
                </a:lnTo>
                <a:lnTo>
                  <a:pt x="415" y="438"/>
                </a:lnTo>
                <a:lnTo>
                  <a:pt x="416" y="441"/>
                </a:lnTo>
                <a:lnTo>
                  <a:pt x="417" y="442"/>
                </a:lnTo>
                <a:lnTo>
                  <a:pt x="417" y="444"/>
                </a:lnTo>
                <a:lnTo>
                  <a:pt x="419" y="447"/>
                </a:lnTo>
                <a:lnTo>
                  <a:pt x="422" y="452"/>
                </a:lnTo>
                <a:lnTo>
                  <a:pt x="423" y="453"/>
                </a:lnTo>
                <a:lnTo>
                  <a:pt x="424" y="455"/>
                </a:lnTo>
                <a:lnTo>
                  <a:pt x="425" y="458"/>
                </a:lnTo>
                <a:lnTo>
                  <a:pt x="427" y="460"/>
                </a:lnTo>
                <a:lnTo>
                  <a:pt x="429" y="465"/>
                </a:lnTo>
                <a:lnTo>
                  <a:pt x="429" y="466"/>
                </a:lnTo>
                <a:lnTo>
                  <a:pt x="430" y="469"/>
                </a:lnTo>
                <a:lnTo>
                  <a:pt x="432" y="471"/>
                </a:lnTo>
                <a:lnTo>
                  <a:pt x="432" y="473"/>
                </a:lnTo>
                <a:lnTo>
                  <a:pt x="433" y="475"/>
                </a:lnTo>
                <a:lnTo>
                  <a:pt x="434" y="480"/>
                </a:lnTo>
                <a:lnTo>
                  <a:pt x="436" y="486"/>
                </a:lnTo>
                <a:lnTo>
                  <a:pt x="446" y="516"/>
                </a:lnTo>
                <a:lnTo>
                  <a:pt x="446" y="519"/>
                </a:lnTo>
                <a:lnTo>
                  <a:pt x="446" y="521"/>
                </a:lnTo>
                <a:lnTo>
                  <a:pt x="447" y="524"/>
                </a:lnTo>
                <a:lnTo>
                  <a:pt x="447" y="526"/>
                </a:lnTo>
                <a:lnTo>
                  <a:pt x="448" y="529"/>
                </a:lnTo>
                <a:lnTo>
                  <a:pt x="450" y="534"/>
                </a:lnTo>
                <a:lnTo>
                  <a:pt x="451" y="540"/>
                </a:lnTo>
                <a:lnTo>
                  <a:pt x="451" y="542"/>
                </a:lnTo>
                <a:lnTo>
                  <a:pt x="452" y="545"/>
                </a:lnTo>
                <a:lnTo>
                  <a:pt x="452" y="547"/>
                </a:lnTo>
                <a:lnTo>
                  <a:pt x="453" y="553"/>
                </a:lnTo>
                <a:lnTo>
                  <a:pt x="454" y="556"/>
                </a:lnTo>
                <a:lnTo>
                  <a:pt x="456" y="560"/>
                </a:lnTo>
                <a:lnTo>
                  <a:pt x="457" y="565"/>
                </a:lnTo>
                <a:lnTo>
                  <a:pt x="457" y="569"/>
                </a:lnTo>
                <a:lnTo>
                  <a:pt x="458" y="571"/>
                </a:lnTo>
                <a:lnTo>
                  <a:pt x="458" y="574"/>
                </a:lnTo>
                <a:lnTo>
                  <a:pt x="459" y="579"/>
                </a:lnTo>
                <a:lnTo>
                  <a:pt x="461" y="581"/>
                </a:lnTo>
                <a:lnTo>
                  <a:pt x="461" y="587"/>
                </a:lnTo>
                <a:lnTo>
                  <a:pt x="462" y="592"/>
                </a:lnTo>
                <a:lnTo>
                  <a:pt x="463" y="595"/>
                </a:lnTo>
                <a:lnTo>
                  <a:pt x="463" y="597"/>
                </a:lnTo>
                <a:lnTo>
                  <a:pt x="464" y="601"/>
                </a:lnTo>
                <a:lnTo>
                  <a:pt x="468" y="613"/>
                </a:lnTo>
                <a:lnTo>
                  <a:pt x="469" y="620"/>
                </a:lnTo>
                <a:lnTo>
                  <a:pt x="470" y="626"/>
                </a:lnTo>
                <a:lnTo>
                  <a:pt x="470" y="629"/>
                </a:lnTo>
                <a:lnTo>
                  <a:pt x="471" y="631"/>
                </a:lnTo>
                <a:lnTo>
                  <a:pt x="471" y="634"/>
                </a:lnTo>
                <a:lnTo>
                  <a:pt x="473" y="640"/>
                </a:lnTo>
                <a:lnTo>
                  <a:pt x="474" y="642"/>
                </a:lnTo>
                <a:lnTo>
                  <a:pt x="475" y="647"/>
                </a:lnTo>
                <a:lnTo>
                  <a:pt x="475" y="652"/>
                </a:lnTo>
                <a:lnTo>
                  <a:pt x="476" y="656"/>
                </a:lnTo>
                <a:lnTo>
                  <a:pt x="476" y="658"/>
                </a:lnTo>
                <a:lnTo>
                  <a:pt x="477" y="660"/>
                </a:lnTo>
                <a:lnTo>
                  <a:pt x="479" y="665"/>
                </a:lnTo>
                <a:lnTo>
                  <a:pt x="479" y="668"/>
                </a:lnTo>
                <a:lnTo>
                  <a:pt x="480" y="674"/>
                </a:lnTo>
                <a:lnTo>
                  <a:pt x="481" y="676"/>
                </a:lnTo>
                <a:lnTo>
                  <a:pt x="483" y="686"/>
                </a:lnTo>
                <a:lnTo>
                  <a:pt x="486" y="697"/>
                </a:lnTo>
                <a:lnTo>
                  <a:pt x="488" y="708"/>
                </a:lnTo>
                <a:lnTo>
                  <a:pt x="491" y="718"/>
                </a:lnTo>
                <a:lnTo>
                  <a:pt x="493" y="731"/>
                </a:lnTo>
                <a:lnTo>
                  <a:pt x="496" y="743"/>
                </a:lnTo>
                <a:lnTo>
                  <a:pt x="499" y="754"/>
                </a:lnTo>
                <a:lnTo>
                  <a:pt x="499" y="758"/>
                </a:lnTo>
                <a:lnTo>
                  <a:pt x="499" y="761"/>
                </a:lnTo>
                <a:lnTo>
                  <a:pt x="500" y="763"/>
                </a:lnTo>
                <a:lnTo>
                  <a:pt x="502" y="768"/>
                </a:lnTo>
                <a:lnTo>
                  <a:pt x="502" y="770"/>
                </a:lnTo>
                <a:lnTo>
                  <a:pt x="503" y="776"/>
                </a:lnTo>
                <a:lnTo>
                  <a:pt x="504" y="779"/>
                </a:lnTo>
                <a:lnTo>
                  <a:pt x="506" y="793"/>
                </a:lnTo>
                <a:lnTo>
                  <a:pt x="307" y="793"/>
                </a:lnTo>
                <a:lnTo>
                  <a:pt x="306" y="787"/>
                </a:lnTo>
                <a:lnTo>
                  <a:pt x="303" y="781"/>
                </a:lnTo>
                <a:lnTo>
                  <a:pt x="303" y="779"/>
                </a:lnTo>
                <a:lnTo>
                  <a:pt x="301" y="769"/>
                </a:lnTo>
                <a:lnTo>
                  <a:pt x="301" y="764"/>
                </a:lnTo>
                <a:lnTo>
                  <a:pt x="299" y="753"/>
                </a:lnTo>
                <a:lnTo>
                  <a:pt x="297" y="747"/>
                </a:lnTo>
                <a:lnTo>
                  <a:pt x="296" y="742"/>
                </a:lnTo>
                <a:lnTo>
                  <a:pt x="295" y="730"/>
                </a:lnTo>
                <a:lnTo>
                  <a:pt x="291" y="719"/>
                </a:lnTo>
                <a:lnTo>
                  <a:pt x="291" y="715"/>
                </a:lnTo>
                <a:lnTo>
                  <a:pt x="289" y="706"/>
                </a:lnTo>
                <a:lnTo>
                  <a:pt x="288" y="696"/>
                </a:lnTo>
                <a:lnTo>
                  <a:pt x="286" y="686"/>
                </a:lnTo>
                <a:lnTo>
                  <a:pt x="284" y="676"/>
                </a:lnTo>
                <a:lnTo>
                  <a:pt x="284" y="673"/>
                </a:lnTo>
                <a:lnTo>
                  <a:pt x="282" y="663"/>
                </a:lnTo>
                <a:lnTo>
                  <a:pt x="280" y="657"/>
                </a:lnTo>
                <a:lnTo>
                  <a:pt x="279" y="652"/>
                </a:lnTo>
                <a:lnTo>
                  <a:pt x="278" y="646"/>
                </a:lnTo>
                <a:lnTo>
                  <a:pt x="277" y="640"/>
                </a:lnTo>
                <a:lnTo>
                  <a:pt x="276" y="634"/>
                </a:lnTo>
                <a:lnTo>
                  <a:pt x="274" y="628"/>
                </a:lnTo>
                <a:lnTo>
                  <a:pt x="273" y="621"/>
                </a:lnTo>
                <a:lnTo>
                  <a:pt x="272" y="615"/>
                </a:lnTo>
                <a:lnTo>
                  <a:pt x="268" y="598"/>
                </a:lnTo>
                <a:lnTo>
                  <a:pt x="268" y="595"/>
                </a:lnTo>
                <a:lnTo>
                  <a:pt x="266" y="586"/>
                </a:lnTo>
                <a:lnTo>
                  <a:pt x="265" y="576"/>
                </a:lnTo>
                <a:lnTo>
                  <a:pt x="263" y="568"/>
                </a:lnTo>
                <a:lnTo>
                  <a:pt x="261" y="559"/>
                </a:lnTo>
                <a:lnTo>
                  <a:pt x="261" y="556"/>
                </a:lnTo>
                <a:lnTo>
                  <a:pt x="259" y="548"/>
                </a:lnTo>
                <a:lnTo>
                  <a:pt x="257" y="541"/>
                </a:lnTo>
                <a:lnTo>
                  <a:pt x="257" y="537"/>
                </a:lnTo>
                <a:lnTo>
                  <a:pt x="256" y="530"/>
                </a:lnTo>
                <a:lnTo>
                  <a:pt x="255" y="526"/>
                </a:lnTo>
                <a:lnTo>
                  <a:pt x="254" y="523"/>
                </a:lnTo>
                <a:lnTo>
                  <a:pt x="254" y="520"/>
                </a:lnTo>
                <a:lnTo>
                  <a:pt x="253" y="513"/>
                </a:lnTo>
                <a:lnTo>
                  <a:pt x="250" y="505"/>
                </a:lnTo>
                <a:lnTo>
                  <a:pt x="250" y="503"/>
                </a:lnTo>
                <a:lnTo>
                  <a:pt x="249" y="496"/>
                </a:lnTo>
                <a:lnTo>
                  <a:pt x="247" y="488"/>
                </a:lnTo>
                <a:lnTo>
                  <a:pt x="245" y="481"/>
                </a:lnTo>
                <a:lnTo>
                  <a:pt x="244" y="479"/>
                </a:lnTo>
                <a:lnTo>
                  <a:pt x="243" y="475"/>
                </a:lnTo>
                <a:lnTo>
                  <a:pt x="243" y="473"/>
                </a:lnTo>
                <a:lnTo>
                  <a:pt x="243" y="471"/>
                </a:lnTo>
                <a:lnTo>
                  <a:pt x="242" y="469"/>
                </a:lnTo>
                <a:lnTo>
                  <a:pt x="241" y="464"/>
                </a:lnTo>
                <a:lnTo>
                  <a:pt x="239" y="462"/>
                </a:lnTo>
                <a:lnTo>
                  <a:pt x="238" y="459"/>
                </a:lnTo>
                <a:lnTo>
                  <a:pt x="237" y="457"/>
                </a:lnTo>
                <a:lnTo>
                  <a:pt x="236" y="454"/>
                </a:lnTo>
                <a:lnTo>
                  <a:pt x="233" y="452"/>
                </a:lnTo>
                <a:lnTo>
                  <a:pt x="232" y="451"/>
                </a:lnTo>
                <a:lnTo>
                  <a:pt x="230" y="447"/>
                </a:lnTo>
                <a:lnTo>
                  <a:pt x="226" y="446"/>
                </a:lnTo>
                <a:lnTo>
                  <a:pt x="221" y="444"/>
                </a:lnTo>
                <a:lnTo>
                  <a:pt x="216" y="444"/>
                </a:lnTo>
                <a:lnTo>
                  <a:pt x="205" y="446"/>
                </a:lnTo>
                <a:lnTo>
                  <a:pt x="205" y="793"/>
                </a:lnTo>
                <a:lnTo>
                  <a:pt x="12" y="793"/>
                </a:lnTo>
                <a:lnTo>
                  <a:pt x="12" y="0"/>
                </a:lnTo>
                <a:close/>
              </a:path>
            </a:pathLst>
          </a:custGeom>
          <a:solidFill>
            <a:srgbClr val="003F56"/>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fr-BE" sz="1200" dirty="0">
              <a:solidFill>
                <a:srgbClr val="FFFFFF"/>
              </a:solidFill>
              <a:sym typeface="+mn-lt"/>
            </a:endParaRPr>
          </a:p>
        </p:txBody>
      </p:sp>
      <p:pic>
        <p:nvPicPr>
          <p:cNvPr id="11" name="Picture 2" descr="http://www.goca.be/upload/logos/SPF_mob.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5053" y="762231"/>
            <a:ext cx="1355815" cy="428152"/>
          </a:xfrm>
          <a:prstGeom prst="rect">
            <a:avLst/>
          </a:prstGeom>
          <a:noFill/>
        </p:spPr>
      </p:pic>
      <p:sp>
        <p:nvSpPr>
          <p:cNvPr id="12" name="Title 3"/>
          <p:cNvSpPr txBox="1">
            <a:spLocks/>
          </p:cNvSpPr>
          <p:nvPr/>
        </p:nvSpPr>
        <p:spPr>
          <a:xfrm>
            <a:off x="0" y="2033143"/>
            <a:ext cx="3492554" cy="2128556"/>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pPr>
            <a:r>
              <a:rPr lang="fr-BE" sz="6092" b="1" dirty="0"/>
              <a:t>Mobilité</a:t>
            </a:r>
            <a:r>
              <a:rPr lang="fr-BE" sz="1662" dirty="0"/>
              <a:t/>
            </a:r>
            <a:br>
              <a:rPr lang="fr-BE" sz="1662" dirty="0"/>
            </a:br>
            <a:endParaRPr lang="fr-BE" sz="4431" dirty="0"/>
          </a:p>
        </p:txBody>
      </p:sp>
    </p:spTree>
    <p:extLst>
      <p:ext uri="{BB962C8B-B14F-4D97-AF65-F5344CB8AC3E}">
        <p14:creationId xmlns:p14="http://schemas.microsoft.com/office/powerpoint/2010/main" val="35594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388164"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 name="Picture 3" descr="D:\Users\aurelien_claeys\AppData\Local\Microsoft\Windows\Temporary Internet Files\Content.IE5\RZEBSEYN\Fotolia_45325894_rb.jpg"/>
          <p:cNvPicPr>
            <a:picLocks noChangeAspect="1" noChangeArrowheads="1"/>
          </p:cNvPicPr>
          <p:nvPr/>
        </p:nvPicPr>
        <p:blipFill>
          <a:blip r:embed="rId7" cstate="print"/>
          <a:srcRect/>
          <a:stretch>
            <a:fillRect/>
          </a:stretch>
        </p:blipFill>
        <p:spPr bwMode="auto">
          <a:xfrm>
            <a:off x="0" y="263769"/>
            <a:ext cx="9144000" cy="6330462"/>
          </a:xfrm>
          <a:prstGeom prst="rect">
            <a:avLst/>
          </a:prstGeom>
          <a:noFill/>
        </p:spPr>
      </p:pic>
      <p:pic>
        <p:nvPicPr>
          <p:cNvPr id="2" name="Picture 1"/>
          <p:cNvPicPr>
            <a:picLocks/>
          </p:cNvPicPr>
          <p:nvPr/>
        </p:nvPicPr>
        <p:blipFill>
          <a:blip r:embed="rId8" cstate="print">
            <a:extLst>
              <a:ext uri="{28A0092B-C50C-407E-A947-70E740481C1C}">
                <a14:useLocalDpi xmlns:a14="http://schemas.microsoft.com/office/drawing/2010/main"/>
              </a:ext>
            </a:extLst>
          </a:blip>
          <a:stretch>
            <a:fillRect/>
          </a:stretch>
        </p:blipFill>
        <p:spPr>
          <a:xfrm>
            <a:off x="4944033" y="263769"/>
            <a:ext cx="4199969" cy="6330462"/>
          </a:xfrm>
          <a:prstGeom prst="rect">
            <a:avLst/>
          </a:prstGeom>
        </p:spPr>
      </p:pic>
      <p:pic>
        <p:nvPicPr>
          <p:cNvPr id="38" name="Picture 2" descr="http://www.goca.be/upload/logos/SPF_mob.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37999" y="3748401"/>
            <a:ext cx="1355815" cy="428152"/>
          </a:xfrm>
          <a:prstGeom prst="rect">
            <a:avLst/>
          </a:prstGeom>
          <a:noFill/>
        </p:spPr>
      </p:pic>
      <p:sp>
        <p:nvSpPr>
          <p:cNvPr id="39" name="Title 3"/>
          <p:cNvSpPr txBox="1">
            <a:spLocks/>
          </p:cNvSpPr>
          <p:nvPr/>
        </p:nvSpPr>
        <p:spPr>
          <a:xfrm>
            <a:off x="5369627" y="1803082"/>
            <a:ext cx="3492554" cy="2358619"/>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marL="0" indent="0" algn="ctr" fontAlgn="auto">
              <a:spcAft>
                <a:spcPts val="0"/>
              </a:spcAft>
              <a:tabLst/>
            </a:pPr>
            <a:r>
              <a:rPr lang="fr-BE" sz="6092" b="1" dirty="0"/>
              <a:t>Merci !</a:t>
            </a:r>
          </a:p>
          <a:p>
            <a:pPr marL="0" indent="0" algn="ctr" fontAlgn="auto">
              <a:spcAft>
                <a:spcPts val="0"/>
              </a:spcAft>
              <a:tabLst/>
            </a:pPr>
            <a:r>
              <a:rPr lang="fr-BE" sz="6092" b="1" dirty="0" err="1"/>
              <a:t>Bedankt</a:t>
            </a:r>
            <a:r>
              <a:rPr lang="fr-BE" sz="6092" b="1" dirty="0"/>
              <a:t>!</a:t>
            </a:r>
            <a:endParaRPr lang="fr-BE" sz="4431" dirty="0"/>
          </a:p>
        </p:txBody>
      </p:sp>
    </p:spTree>
    <p:extLst>
      <p:ext uri="{BB962C8B-B14F-4D97-AF65-F5344CB8AC3E}">
        <p14:creationId xmlns:p14="http://schemas.microsoft.com/office/powerpoint/2010/main" val="21974002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51" y="504370"/>
            <a:ext cx="8892479" cy="2071721"/>
          </a:xfrm>
          <a:noFill/>
          <a:ln w="9525">
            <a:noFill/>
          </a:ln>
        </p:spPr>
        <p:txBody>
          <a:bodyPr vert="horz" wrap="square" lIns="0" tIns="0" rIns="0" bIns="0" rtlCol="0" anchor="t" anchorCtr="0">
            <a:spAutoFit/>
          </a:bodyPr>
          <a:lstStyle/>
          <a:p>
            <a:pPr lvl="0"/>
            <a:r>
              <a:rPr lang="fr-FR" sz="1662" b="1" dirty="0"/>
              <a:t>Intégration des informations dans le cycle de gouvernance (élaborer-décider-mettre en oeuvre-évaluer) et dans le cycle d’amélioration de la qualité (PDCA)</a:t>
            </a:r>
            <a:r>
              <a:rPr lang="en-US" sz="1662" dirty="0"/>
              <a:t/>
            </a:r>
            <a:br>
              <a:rPr lang="en-US" sz="1662" dirty="0"/>
            </a:br>
            <a:r>
              <a:rPr lang="fr-FR" sz="1662" dirty="0"/>
              <a:t> </a:t>
            </a:r>
            <a:r>
              <a:rPr lang="en-US" sz="1662" dirty="0"/>
              <a:t/>
            </a:r>
            <a:br>
              <a:rPr lang="en-US" sz="1662" dirty="0"/>
            </a:br>
            <a:r>
              <a:rPr lang="nl-BE" sz="1662" dirty="0" err="1"/>
              <a:t>Suivi</a:t>
            </a:r>
            <a:r>
              <a:rPr lang="nl-BE" sz="1662" dirty="0"/>
              <a:t> au niveau </a:t>
            </a:r>
            <a:r>
              <a:rPr lang="nl-BE" sz="1662" dirty="0" err="1"/>
              <a:t>stratégiques</a:t>
            </a:r>
            <a:r>
              <a:rPr lang="nl-BE" sz="1662" dirty="0"/>
              <a:t> par les </a:t>
            </a:r>
            <a:r>
              <a:rPr lang="nl-BE" sz="1662" dirty="0" err="1"/>
              <a:t>cellule</a:t>
            </a:r>
            <a:r>
              <a:rPr lang="nl-BE" sz="1662" dirty="0"/>
              <a:t> </a:t>
            </a:r>
            <a:r>
              <a:rPr lang="nl-BE" sz="1662" dirty="0" err="1"/>
              <a:t>stratégiques</a:t>
            </a:r>
            <a:r>
              <a:rPr lang="nl-BE" sz="1662" dirty="0"/>
              <a:t> des </a:t>
            </a:r>
            <a:r>
              <a:rPr lang="nl-BE" sz="1662" dirty="0" err="1"/>
              <a:t>différentes</a:t>
            </a:r>
            <a:r>
              <a:rPr lang="nl-BE" sz="1662" dirty="0"/>
              <a:t> DG et par </a:t>
            </a:r>
            <a:r>
              <a:rPr lang="nl-BE" sz="1662" dirty="0" err="1"/>
              <a:t>le</a:t>
            </a:r>
            <a:r>
              <a:rPr lang="nl-BE" sz="1662" dirty="0"/>
              <a:t> président </a:t>
            </a:r>
            <a:r>
              <a:rPr lang="fr-FR" sz="1662" dirty="0"/>
              <a:t/>
            </a:r>
            <a:br>
              <a:rPr lang="fr-FR" sz="1662" dirty="0"/>
            </a:br>
            <a:r>
              <a:rPr lang="fr-FR" sz="1662" dirty="0"/>
              <a:t>Observatoire de la mobilité</a:t>
            </a:r>
            <a:r>
              <a:rPr lang="en-US" sz="1662" dirty="0"/>
              <a:t/>
            </a:r>
            <a:br>
              <a:rPr lang="en-US" sz="1662" dirty="0"/>
            </a:br>
            <a:r>
              <a:rPr lang="fr-FR" sz="1662" dirty="0"/>
              <a:t>Monitoring du contrat d’administration</a:t>
            </a:r>
            <a:r>
              <a:rPr lang="en-US" sz="1662" dirty="0"/>
              <a:t/>
            </a:r>
            <a:br>
              <a:rPr lang="en-US" sz="1662" dirty="0"/>
            </a:br>
            <a:r>
              <a:rPr lang="nl-BE" sz="1662" dirty="0" err="1"/>
              <a:t>Études</a:t>
            </a:r>
            <a:r>
              <a:rPr lang="nl-BE" sz="1662" dirty="0"/>
              <a:t>, enquêtes et les </a:t>
            </a:r>
            <a:r>
              <a:rPr lang="nl-BE" sz="1662" dirty="0" err="1"/>
              <a:t>plans</a:t>
            </a:r>
            <a:r>
              <a:rPr lang="nl-BE" sz="1662" dirty="0"/>
              <a:t> </a:t>
            </a:r>
            <a:r>
              <a:rPr lang="nl-BE" sz="1662" dirty="0" err="1"/>
              <a:t>d’action</a:t>
            </a:r>
            <a:r>
              <a:rPr lang="nl-BE" sz="1662" dirty="0"/>
              <a:t> </a:t>
            </a:r>
            <a:r>
              <a:rPr lang="nl-BE" sz="1662" dirty="0" err="1"/>
              <a:t>qui</a:t>
            </a:r>
            <a:r>
              <a:rPr lang="nl-BE" sz="1662" dirty="0"/>
              <a:t> en </a:t>
            </a:r>
            <a:r>
              <a:rPr lang="nl-BE" sz="1662" dirty="0" err="1"/>
              <a:t>découlent</a:t>
            </a:r>
            <a:r>
              <a:rPr lang="nl-BE" sz="1662" dirty="0"/>
              <a:t>.</a:t>
            </a:r>
            <a:r>
              <a:rPr lang="en-US" sz="1662" dirty="0"/>
              <a:t/>
            </a:r>
            <a:br>
              <a:rPr lang="en-US" sz="1662" dirty="0"/>
            </a:br>
            <a:r>
              <a:rPr lang="en-US" sz="1662" dirty="0"/>
              <a:t/>
            </a:r>
            <a:br>
              <a:rPr lang="en-US" sz="1662" dirty="0"/>
            </a:br>
            <a:endParaRPr lang="en-US" sz="1662"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94729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51" y="504370"/>
            <a:ext cx="8892479" cy="5754781"/>
          </a:xfrm>
          <a:noFill/>
          <a:ln w="9525">
            <a:noFill/>
          </a:ln>
        </p:spPr>
        <p:txBody>
          <a:bodyPr vert="horz" wrap="square" lIns="0" tIns="0" rIns="0" bIns="0" rtlCol="0" anchor="t" anchorCtr="0">
            <a:spAutoFit/>
          </a:bodyPr>
          <a:lstStyle/>
          <a:p>
            <a:pPr lvl="0"/>
            <a:r>
              <a:rPr lang="fr-FR" sz="1662" b="1" dirty="0"/>
              <a:t>Quel est mon propre processus de décision en tant que dirigeant?</a:t>
            </a:r>
            <a:r>
              <a:rPr lang="en-US" sz="1662" dirty="0"/>
              <a:t/>
            </a:r>
            <a:br>
              <a:rPr lang="en-US" sz="1662" dirty="0"/>
            </a:br>
            <a:r>
              <a:rPr lang="fr-FR" sz="1662" dirty="0"/>
              <a:t> </a:t>
            </a:r>
            <a:r>
              <a:rPr lang="en-US" sz="1662" dirty="0"/>
              <a:t/>
            </a:r>
            <a:br>
              <a:rPr lang="en-US" sz="1662" dirty="0"/>
            </a:br>
            <a:r>
              <a:rPr lang="nl-BE" sz="1662" dirty="0"/>
              <a:t>Basé </a:t>
            </a:r>
            <a:r>
              <a:rPr lang="nl-BE" sz="1662" dirty="0" err="1"/>
              <a:t>sur</a:t>
            </a:r>
            <a:r>
              <a:rPr lang="nl-BE" sz="1662" dirty="0"/>
              <a:t> les </a:t>
            </a:r>
            <a:r>
              <a:rPr lang="nl-BE" sz="1662" dirty="0" err="1"/>
              <a:t>valeurs</a:t>
            </a:r>
            <a:r>
              <a:rPr lang="nl-BE" sz="1662" dirty="0"/>
              <a:t> : </a:t>
            </a:r>
            <a:r>
              <a:rPr lang="nl-BE" sz="1662" dirty="0" err="1"/>
              <a:t>responsabilisation</a:t>
            </a:r>
            <a:r>
              <a:rPr lang="nl-BE" sz="1662" dirty="0"/>
              <a:t> – </a:t>
            </a:r>
            <a:r>
              <a:rPr lang="nl-BE" sz="1662" dirty="0" err="1"/>
              <a:t>confiance</a:t>
            </a:r>
            <a:r>
              <a:rPr lang="nl-BE" sz="1662" dirty="0"/>
              <a:t> – respect – autonomie : </a:t>
            </a:r>
            <a:r>
              <a:rPr lang="nl-BE" sz="1662" dirty="0" err="1"/>
              <a:t>sensibilisation</a:t>
            </a:r>
            <a:r>
              <a:rPr lang="nl-BE" sz="1662" dirty="0"/>
              <a:t> du management et du </a:t>
            </a:r>
            <a:r>
              <a:rPr lang="nl-BE" sz="1662" dirty="0" err="1"/>
              <a:t>personnel</a:t>
            </a:r>
            <a:r>
              <a:rPr lang="nl-BE" sz="1662" dirty="0"/>
              <a:t> à </a:t>
            </a:r>
            <a:r>
              <a:rPr lang="nl-BE" sz="1662" dirty="0" err="1"/>
              <a:t>une</a:t>
            </a:r>
            <a:r>
              <a:rPr lang="nl-BE" sz="1662" dirty="0"/>
              <a:t> </a:t>
            </a:r>
            <a:r>
              <a:rPr lang="nl-BE" sz="1662" dirty="0" err="1"/>
              <a:t>forme</a:t>
            </a:r>
            <a:r>
              <a:rPr lang="nl-BE" sz="1662" dirty="0"/>
              <a:t> nouvelle de management, </a:t>
            </a:r>
            <a:r>
              <a:rPr lang="nl-BE" sz="1662" dirty="0" err="1"/>
              <a:t>davantage</a:t>
            </a:r>
            <a:r>
              <a:rPr lang="nl-BE" sz="1662" dirty="0"/>
              <a:t> “</a:t>
            </a:r>
            <a:r>
              <a:rPr lang="nl-BE" sz="1662" dirty="0" err="1"/>
              <a:t>libéré</a:t>
            </a:r>
            <a:r>
              <a:rPr lang="nl-BE" sz="1662" dirty="0"/>
              <a:t>”</a:t>
            </a:r>
            <a:r>
              <a:rPr lang="en-US" sz="1662" dirty="0"/>
              <a:t/>
            </a:r>
            <a:br>
              <a:rPr lang="en-US" sz="1662" dirty="0"/>
            </a:br>
            <a:r>
              <a:rPr lang="nl-BE" sz="1662" dirty="0" err="1"/>
              <a:t>Création</a:t>
            </a:r>
            <a:r>
              <a:rPr lang="nl-BE" sz="1662" dirty="0"/>
              <a:t> </a:t>
            </a:r>
            <a:r>
              <a:rPr lang="nl-BE" sz="1662" dirty="0" err="1"/>
              <a:t>d’une</a:t>
            </a:r>
            <a:r>
              <a:rPr lang="nl-BE" sz="1662" dirty="0"/>
              <a:t> culture </a:t>
            </a:r>
            <a:r>
              <a:rPr lang="nl-BE" sz="1662" dirty="0" err="1"/>
              <a:t>basée</a:t>
            </a:r>
            <a:r>
              <a:rPr lang="nl-BE" sz="1662" dirty="0"/>
              <a:t> </a:t>
            </a:r>
            <a:r>
              <a:rPr lang="nl-BE" sz="1662" dirty="0" err="1"/>
              <a:t>sur</a:t>
            </a:r>
            <a:r>
              <a:rPr lang="nl-BE" sz="1662" dirty="0"/>
              <a:t> </a:t>
            </a:r>
            <a:r>
              <a:rPr lang="nl-BE" sz="1662" dirty="0" err="1"/>
              <a:t>trois</a:t>
            </a:r>
            <a:r>
              <a:rPr lang="nl-BE" sz="1662" dirty="0"/>
              <a:t> principes :</a:t>
            </a:r>
            <a:br>
              <a:rPr lang="nl-BE" sz="1662" dirty="0"/>
            </a:br>
            <a:r>
              <a:rPr lang="nl-BE" sz="1662" dirty="0"/>
              <a:t>- </a:t>
            </a:r>
            <a:r>
              <a:rPr lang="nl-BE" sz="1662" dirty="0" err="1"/>
              <a:t>tout</a:t>
            </a:r>
            <a:r>
              <a:rPr lang="nl-BE" sz="1662" dirty="0"/>
              <a:t> </a:t>
            </a:r>
            <a:r>
              <a:rPr lang="nl-BE" sz="1662" dirty="0" err="1"/>
              <a:t>le</a:t>
            </a:r>
            <a:r>
              <a:rPr lang="nl-BE" sz="1662" dirty="0"/>
              <a:t> monde </a:t>
            </a:r>
            <a:r>
              <a:rPr lang="nl-BE" sz="1662" dirty="0" err="1"/>
              <a:t>est</a:t>
            </a:r>
            <a:r>
              <a:rPr lang="nl-BE" sz="1662" dirty="0"/>
              <a:t> </a:t>
            </a:r>
            <a:r>
              <a:rPr lang="nl-BE" sz="1662" dirty="0" err="1"/>
              <a:t>respecté</a:t>
            </a:r>
            <a:r>
              <a:rPr lang="nl-BE" sz="1662" dirty="0"/>
              <a:t> de </a:t>
            </a:r>
            <a:r>
              <a:rPr lang="nl-BE" sz="1662" dirty="0" err="1"/>
              <a:t>manière</a:t>
            </a:r>
            <a:r>
              <a:rPr lang="nl-BE" sz="1662" dirty="0"/>
              <a:t> équivalente</a:t>
            </a:r>
            <a:br>
              <a:rPr lang="nl-BE" sz="1662" dirty="0"/>
            </a:br>
            <a:r>
              <a:rPr lang="nl-BE" sz="1662" dirty="0"/>
              <a:t>- </a:t>
            </a:r>
            <a:r>
              <a:rPr lang="nl-BE" sz="1662" dirty="0" err="1"/>
              <a:t>tout</a:t>
            </a:r>
            <a:r>
              <a:rPr lang="nl-BE" sz="1662" dirty="0"/>
              <a:t> </a:t>
            </a:r>
            <a:r>
              <a:rPr lang="nl-BE" sz="1662" dirty="0" err="1"/>
              <a:t>le</a:t>
            </a:r>
            <a:r>
              <a:rPr lang="nl-BE" sz="1662" dirty="0"/>
              <a:t> monde peut se </a:t>
            </a:r>
            <a:r>
              <a:rPr lang="nl-BE" sz="1662" dirty="0" err="1"/>
              <a:t>développer</a:t>
            </a:r>
            <a:r>
              <a:rPr lang="nl-BE" sz="1662" dirty="0"/>
              <a:t> </a:t>
            </a:r>
            <a:r>
              <a:rPr lang="nl-BE" sz="1662" dirty="0" err="1"/>
              <a:t>sur</a:t>
            </a:r>
            <a:r>
              <a:rPr lang="nl-BE" sz="1662" dirty="0"/>
              <a:t> </a:t>
            </a:r>
            <a:r>
              <a:rPr lang="nl-BE" sz="1662" dirty="0" err="1"/>
              <a:t>le</a:t>
            </a:r>
            <a:r>
              <a:rPr lang="nl-BE" sz="1662" dirty="0"/>
              <a:t> plan </a:t>
            </a:r>
            <a:r>
              <a:rPr lang="nl-BE" sz="1662" dirty="0" err="1"/>
              <a:t>professionnel</a:t>
            </a:r>
            <a:r>
              <a:rPr lang="nl-BE" sz="1662" dirty="0"/>
              <a:t> et </a:t>
            </a:r>
            <a:r>
              <a:rPr lang="nl-BE" sz="1662" dirty="0" err="1"/>
              <a:t>sur</a:t>
            </a:r>
            <a:r>
              <a:rPr lang="nl-BE" sz="1662" dirty="0"/>
              <a:t> </a:t>
            </a:r>
            <a:r>
              <a:rPr lang="nl-BE" sz="1662" dirty="0" err="1"/>
              <a:t>le</a:t>
            </a:r>
            <a:r>
              <a:rPr lang="nl-BE" sz="1662" dirty="0"/>
              <a:t> plan </a:t>
            </a:r>
            <a:r>
              <a:rPr lang="nl-BE" sz="1662" dirty="0" err="1"/>
              <a:t>personnel</a:t>
            </a:r>
            <a:r>
              <a:rPr lang="nl-BE" sz="1662" dirty="0"/>
              <a:t/>
            </a:r>
            <a:br>
              <a:rPr lang="nl-BE" sz="1662" dirty="0"/>
            </a:br>
            <a:r>
              <a:rPr lang="nl-BE" sz="1662" dirty="0"/>
              <a:t>- </a:t>
            </a:r>
            <a:r>
              <a:rPr lang="nl-BE" sz="1662" dirty="0" err="1"/>
              <a:t>tout</a:t>
            </a:r>
            <a:r>
              <a:rPr lang="nl-BE" sz="1662" dirty="0"/>
              <a:t> </a:t>
            </a:r>
            <a:r>
              <a:rPr lang="nl-BE" sz="1662" dirty="0" err="1"/>
              <a:t>le</a:t>
            </a:r>
            <a:r>
              <a:rPr lang="nl-BE" sz="1662" dirty="0"/>
              <a:t> monde </a:t>
            </a:r>
            <a:r>
              <a:rPr lang="nl-BE" sz="1662" dirty="0" err="1"/>
              <a:t>réalise</a:t>
            </a:r>
            <a:r>
              <a:rPr lang="nl-BE" sz="1662" dirty="0"/>
              <a:t> </a:t>
            </a:r>
            <a:r>
              <a:rPr lang="nl-BE" sz="1662" dirty="0" err="1"/>
              <a:t>ses</a:t>
            </a:r>
            <a:r>
              <a:rPr lang="nl-BE" sz="1662" dirty="0"/>
              <a:t> </a:t>
            </a:r>
            <a:r>
              <a:rPr lang="nl-BE" sz="1662" dirty="0" err="1"/>
              <a:t>tâches</a:t>
            </a:r>
            <a:r>
              <a:rPr lang="nl-BE" sz="1662" dirty="0"/>
              <a:t> de </a:t>
            </a:r>
            <a:r>
              <a:rPr lang="nl-BE" sz="1662" dirty="0" err="1"/>
              <a:t>façon</a:t>
            </a:r>
            <a:r>
              <a:rPr lang="nl-BE" sz="1662" dirty="0"/>
              <a:t> </a:t>
            </a:r>
            <a:r>
              <a:rPr lang="nl-BE" sz="1662" dirty="0" err="1"/>
              <a:t>aussi</a:t>
            </a:r>
            <a:r>
              <a:rPr lang="nl-BE" sz="1662" dirty="0"/>
              <a:t> autonome que </a:t>
            </a:r>
            <a:r>
              <a:rPr lang="nl-BE" sz="1662" dirty="0" err="1"/>
              <a:t>possible</a:t>
            </a:r>
            <a:r>
              <a:rPr lang="en-US" sz="1662" dirty="0"/>
              <a:t/>
            </a:r>
            <a:br>
              <a:rPr lang="en-US" sz="1662" dirty="0"/>
            </a:br>
            <a:r>
              <a:rPr lang="fr-FR" sz="1662" dirty="0"/>
              <a:t>Négociation – participation</a:t>
            </a:r>
            <a:r>
              <a:rPr lang="en-US" sz="1662" dirty="0"/>
              <a:t/>
            </a:r>
            <a:br>
              <a:rPr lang="en-US" sz="1662" dirty="0"/>
            </a:br>
            <a:r>
              <a:rPr lang="fr-FR" sz="1662" dirty="0"/>
              <a:t>Fixer les priorités des objectifs</a:t>
            </a:r>
            <a:r>
              <a:rPr lang="en-US" sz="1662" dirty="0"/>
              <a:t/>
            </a:r>
            <a:br>
              <a:rPr lang="en-US" sz="1662" dirty="0"/>
            </a:br>
            <a:r>
              <a:rPr lang="fr-FR" sz="1662" dirty="0"/>
              <a:t>Flexibilité</a:t>
            </a:r>
            <a:br>
              <a:rPr lang="fr-FR" sz="1662" dirty="0"/>
            </a:br>
            <a:r>
              <a:rPr lang="fr-FR" sz="1662" dirty="0"/>
              <a:t/>
            </a:r>
            <a:br>
              <a:rPr lang="fr-FR" sz="1662" dirty="0"/>
            </a:br>
            <a:r>
              <a:rPr lang="fr-FR" sz="1662" b="1" dirty="0"/>
              <a:t>Processus de contrôle</a:t>
            </a:r>
            <a:br>
              <a:rPr lang="fr-FR" sz="1662" b="1" dirty="0"/>
            </a:br>
            <a:r>
              <a:rPr lang="fr-FR" sz="1662" dirty="0">
                <a:latin typeface="+mn-lt"/>
              </a:rPr>
              <a:t>Je veille à une exécution loyale de la politique du gouvernement et des ministres de tutelle</a:t>
            </a:r>
            <a:br>
              <a:rPr lang="fr-FR" sz="1662" dirty="0">
                <a:latin typeface="+mn-lt"/>
              </a:rPr>
            </a:br>
            <a:r>
              <a:rPr lang="fr-FR" sz="1662" dirty="0">
                <a:latin typeface="+mn-lt"/>
              </a:rPr>
              <a:t>- grâce à un plan de management/un contrat d’administration avec des objectifs SMART</a:t>
            </a:r>
            <a:br>
              <a:rPr lang="fr-FR" sz="1662" dirty="0">
                <a:latin typeface="+mn-lt"/>
              </a:rPr>
            </a:br>
            <a:r>
              <a:rPr lang="fr-FR" sz="1662" dirty="0">
                <a:latin typeface="+mn-lt"/>
              </a:rPr>
              <a:t>- par une évaluation trimestrielle du contrat d’administration</a:t>
            </a:r>
            <a:r>
              <a:rPr lang="en-US" sz="1662" dirty="0"/>
              <a:t/>
            </a:r>
            <a:br>
              <a:rPr lang="en-US" sz="1662" dirty="0"/>
            </a:br>
            <a:r>
              <a:rPr lang="nl-BE" sz="1662" dirty="0"/>
              <a:t> </a:t>
            </a:r>
            <a:r>
              <a:rPr lang="en-US" sz="1662" dirty="0"/>
              <a:t/>
            </a:r>
            <a:br>
              <a:rPr lang="en-US" sz="1662" dirty="0"/>
            </a:br>
            <a:r>
              <a:rPr lang="en-US" sz="1662" b="1" dirty="0"/>
              <a:t>P</a:t>
            </a:r>
            <a:r>
              <a:rPr lang="fr-FR" sz="1662" b="1" dirty="0" err="1"/>
              <a:t>rocessus</a:t>
            </a:r>
            <a:r>
              <a:rPr lang="fr-FR" sz="1662" b="1" dirty="0"/>
              <a:t> décrivant la façon dont le système d’information et de décision fonctionne ?</a:t>
            </a:r>
            <a:br>
              <a:rPr lang="fr-FR" sz="1662" b="1" dirty="0"/>
            </a:br>
            <a:r>
              <a:rPr lang="fr-FR" sz="1662" b="1" dirty="0"/>
              <a:t>Audit interne relatif à la qualité de fonctionnement permettant d’identifier les écarts entre le processus décrit et son application? </a:t>
            </a:r>
            <a:br>
              <a:rPr lang="fr-FR" sz="1662" b="1" dirty="0"/>
            </a:br>
            <a:r>
              <a:rPr lang="fr-FR" sz="1662" dirty="0"/>
              <a:t>Non mais chaque DG a ses propres arrangements formels ou informels pour exécuter les processus de façon optimale sous la surveillance du comité de gestion.</a:t>
            </a:r>
            <a:r>
              <a:rPr lang="en-US" sz="1662" dirty="0"/>
              <a:t/>
            </a:r>
            <a:br>
              <a:rPr lang="en-US" sz="1662" dirty="0"/>
            </a:br>
            <a:r>
              <a:rPr lang="en-US" sz="1662" dirty="0"/>
              <a:t/>
            </a:r>
            <a:br>
              <a:rPr lang="en-US" sz="1662" dirty="0"/>
            </a:br>
            <a:r>
              <a:rPr lang="en-US" sz="1662" dirty="0"/>
              <a:t/>
            </a:r>
            <a:br>
              <a:rPr lang="en-US" sz="1662" dirty="0"/>
            </a:br>
            <a:endParaRPr lang="en-US" sz="1662"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58758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51" y="504367"/>
            <a:ext cx="8892479" cy="2301912"/>
          </a:xfrm>
          <a:noFill/>
          <a:ln w="9525">
            <a:noFill/>
          </a:ln>
        </p:spPr>
        <p:txBody>
          <a:bodyPr vert="horz" wrap="square" lIns="0" tIns="0" rIns="0" bIns="0" rtlCol="0" anchor="t" anchorCtr="0">
            <a:spAutoFit/>
          </a:bodyPr>
          <a:lstStyle/>
          <a:p>
            <a:pPr lvl="0"/>
            <a:r>
              <a:rPr lang="fr-FR" sz="1662" b="1" dirty="0"/>
              <a:t>Quelles compétences et attitudes pour assurer le développement efficace du système d’information et système décisionnel et de l’interaction entre les 2?</a:t>
            </a:r>
            <a:r>
              <a:rPr lang="en-US" sz="1662" dirty="0"/>
              <a:t/>
            </a:r>
            <a:br>
              <a:rPr lang="en-US" sz="1662" dirty="0"/>
            </a:br>
            <a:r>
              <a:rPr lang="en-US" sz="1662" dirty="0"/>
              <a:t/>
            </a:r>
            <a:br>
              <a:rPr lang="en-US" sz="1662" dirty="0"/>
            </a:br>
            <a:r>
              <a:rPr lang="nl-BE" sz="1662" dirty="0" err="1"/>
              <a:t>Encouragement</a:t>
            </a:r>
            <a:r>
              <a:rPr lang="nl-BE" sz="1662" dirty="0"/>
              <a:t> du sens de </a:t>
            </a:r>
            <a:r>
              <a:rPr lang="nl-BE" sz="1662" dirty="0" err="1"/>
              <a:t>l’initiative</a:t>
            </a:r>
            <a:r>
              <a:rPr lang="nl-BE" sz="1662" dirty="0"/>
              <a:t> (esprit </a:t>
            </a:r>
            <a:r>
              <a:rPr lang="nl-BE" sz="1662" dirty="0" err="1"/>
              <a:t>d’entreprise</a:t>
            </a:r>
            <a:r>
              <a:rPr lang="nl-BE" sz="1662" dirty="0"/>
              <a:t>)</a:t>
            </a:r>
            <a:r>
              <a:rPr lang="en-US" sz="1662" dirty="0"/>
              <a:t/>
            </a:r>
            <a:br>
              <a:rPr lang="en-US" sz="1662" dirty="0"/>
            </a:br>
            <a:r>
              <a:rPr lang="nl-BE" sz="1662" dirty="0"/>
              <a:t>Autonomie, </a:t>
            </a:r>
            <a:r>
              <a:rPr lang="nl-BE" sz="1662" dirty="0" err="1"/>
              <a:t>responsabilisation</a:t>
            </a:r>
            <a:r>
              <a:rPr lang="nl-BE" sz="1662" dirty="0"/>
              <a:t>, respect</a:t>
            </a:r>
            <a:r>
              <a:rPr lang="en-US" sz="1662" dirty="0"/>
              <a:t/>
            </a:r>
            <a:br>
              <a:rPr lang="en-US" sz="1662" dirty="0"/>
            </a:br>
            <a:r>
              <a:rPr lang="nl-BE" sz="1662" dirty="0"/>
              <a:t> </a:t>
            </a:r>
            <a:r>
              <a:rPr lang="en-US" sz="1662" dirty="0"/>
              <a:t/>
            </a:r>
            <a:br>
              <a:rPr lang="en-US" sz="1662" dirty="0"/>
            </a:br>
            <a:r>
              <a:rPr lang="en-US" sz="1662" dirty="0" err="1"/>
              <a:t>Exemples</a:t>
            </a:r>
            <a:r>
              <a:rPr lang="en-US" sz="1662" dirty="0"/>
              <a:t> : </a:t>
            </a:r>
            <a:br>
              <a:rPr lang="en-US" sz="1662" dirty="0"/>
            </a:br>
            <a:r>
              <a:rPr lang="nl-BE" sz="1662" dirty="0"/>
              <a:t>Changement de culture, NWOW, </a:t>
            </a:r>
            <a:r>
              <a:rPr lang="nl-BE" sz="1662" dirty="0" err="1"/>
              <a:t>suppression</a:t>
            </a:r>
            <a:r>
              <a:rPr lang="nl-BE" sz="1662" dirty="0"/>
              <a:t> de </a:t>
            </a:r>
            <a:r>
              <a:rPr lang="nl-BE" sz="1662" dirty="0" err="1"/>
              <a:t>l’obligation</a:t>
            </a:r>
            <a:r>
              <a:rPr lang="nl-BE" sz="1662" dirty="0"/>
              <a:t> de </a:t>
            </a:r>
            <a:r>
              <a:rPr lang="nl-BE" sz="1662" dirty="0" err="1"/>
              <a:t>pointage</a:t>
            </a:r>
            <a:r>
              <a:rPr lang="nl-BE" sz="1662" dirty="0"/>
              <a:t>, </a:t>
            </a:r>
            <a:r>
              <a:rPr lang="nl-BE" sz="1662" dirty="0" err="1"/>
              <a:t>encouragement</a:t>
            </a:r>
            <a:r>
              <a:rPr lang="nl-BE" sz="1662" dirty="0"/>
              <a:t> du benchmarking (</a:t>
            </a:r>
            <a:r>
              <a:rPr lang="nl-BE" sz="1662" dirty="0" err="1"/>
              <a:t>p.ex</a:t>
            </a:r>
            <a:r>
              <a:rPr lang="nl-BE" sz="1662" dirty="0"/>
              <a:t>. Plan </a:t>
            </a:r>
            <a:r>
              <a:rPr lang="nl-BE" sz="1662" dirty="0" err="1"/>
              <a:t>opérationnel</a:t>
            </a:r>
            <a:r>
              <a:rPr lang="nl-BE" sz="1662" dirty="0"/>
              <a:t>)</a:t>
            </a:r>
            <a:r>
              <a:rPr lang="fr-FR" sz="1662" dirty="0"/>
              <a:t>, moins de formalisme</a:t>
            </a:r>
            <a:r>
              <a:rPr lang="en-US" sz="1662" dirty="0"/>
              <a:t/>
            </a:r>
            <a:br>
              <a:rPr lang="en-US" sz="1662" dirty="0"/>
            </a:br>
            <a:endParaRPr lang="en-US" sz="1662"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3861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14355" y="2033153"/>
            <a:ext cx="4387063" cy="2728912"/>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98" name="Rectangle 97"/>
          <p:cNvSpPr/>
          <p:nvPr/>
        </p:nvSpPr>
        <p:spPr>
          <a:xfrm>
            <a:off x="4766267" y="2033154"/>
            <a:ext cx="4392088" cy="2728912"/>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96" name="Rectangle 95"/>
          <p:cNvSpPr/>
          <p:nvPr/>
        </p:nvSpPr>
        <p:spPr>
          <a:xfrm>
            <a:off x="-14356" y="5024255"/>
            <a:ext cx="9144000" cy="1529174"/>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58" name="Rectangle 39"/>
          <p:cNvSpPr/>
          <p:nvPr/>
        </p:nvSpPr>
        <p:spPr>
          <a:xfrm rot="16200000">
            <a:off x="-339741" y="5496497"/>
            <a:ext cx="1049586" cy="531751"/>
          </a:xfrm>
          <a:prstGeom prst="rect">
            <a:avLst/>
          </a:prstGeom>
          <a:noFill/>
          <a:ln>
            <a:noFill/>
          </a:ln>
          <a:effectLst>
            <a:outerShdw blurRad="44450" dist="27940" dir="5400000" algn="ctr">
              <a:srgbClr val="000000">
                <a:alpha val="32000"/>
              </a:srgbClr>
            </a:outerShdw>
            <a:reflection blurRad="6350" stA="50000" endA="275" endPos="40000" dist="1016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846" dirty="0">
                <a:solidFill>
                  <a:schemeClr val="bg2"/>
                </a:solidFill>
              </a:rPr>
              <a:t>Culture</a:t>
            </a:r>
            <a:endParaRPr lang="en-US" sz="1846" dirty="0">
              <a:solidFill>
                <a:schemeClr val="bg2"/>
              </a:solidFill>
            </a:endParaRPr>
          </a:p>
        </p:txBody>
      </p:sp>
      <p:sp>
        <p:nvSpPr>
          <p:cNvPr id="4" name="Rectangle 39"/>
          <p:cNvSpPr/>
          <p:nvPr/>
        </p:nvSpPr>
        <p:spPr>
          <a:xfrm rot="16200000">
            <a:off x="-1186582" y="3191027"/>
            <a:ext cx="2728911" cy="4131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846" dirty="0">
                <a:solidFill>
                  <a:schemeClr val="bg2"/>
                </a:solidFill>
              </a:rPr>
              <a:t>Service rendu</a:t>
            </a:r>
            <a:endParaRPr lang="en-US" sz="1846" dirty="0">
              <a:solidFill>
                <a:schemeClr val="bg2"/>
              </a:solidFill>
            </a:endParaRPr>
          </a:p>
        </p:txBody>
      </p:sp>
      <p:sp>
        <p:nvSpPr>
          <p:cNvPr id="5" name="Ellipse 20"/>
          <p:cNvSpPr/>
          <p:nvPr/>
        </p:nvSpPr>
        <p:spPr>
          <a:xfrm>
            <a:off x="2269198" y="2103311"/>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spc="-138" dirty="0">
                <a:solidFill>
                  <a:schemeClr val="bg1"/>
                </a:solidFill>
                <a:effectLst>
                  <a:outerShdw blurRad="38100" dist="38100" dir="2700000" algn="tl">
                    <a:srgbClr val="000000">
                      <a:alpha val="43137"/>
                    </a:srgbClr>
                  </a:outerShdw>
                </a:effectLst>
              </a:rPr>
              <a:t>Accueil</a:t>
            </a:r>
            <a:endParaRPr lang="en-US" sz="2000" spc="-138" dirty="0">
              <a:solidFill>
                <a:schemeClr val="bg1"/>
              </a:solidFill>
              <a:effectLst>
                <a:outerShdw blurRad="38100" dist="38100" dir="2700000" algn="tl">
                  <a:srgbClr val="000000">
                    <a:alpha val="43137"/>
                  </a:srgbClr>
                </a:outerShdw>
              </a:effectLst>
            </a:endParaRPr>
          </a:p>
        </p:txBody>
      </p:sp>
      <p:sp>
        <p:nvSpPr>
          <p:cNvPr id="6" name="Ellipse 23"/>
          <p:cNvSpPr/>
          <p:nvPr/>
        </p:nvSpPr>
        <p:spPr>
          <a:xfrm>
            <a:off x="583867" y="2103311"/>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effectLst>
                  <a:outerShdw blurRad="38100" dist="38100" dir="2700000" algn="tl">
                    <a:srgbClr val="000000">
                      <a:alpha val="43137"/>
                    </a:srgbClr>
                  </a:outerShdw>
                </a:effectLst>
              </a:rPr>
              <a:t>Rapidité</a:t>
            </a:r>
            <a:endParaRPr lang="en-US" sz="2000" dirty="0">
              <a:solidFill>
                <a:schemeClr val="bg1"/>
              </a:solidFill>
              <a:effectLst>
                <a:outerShdw blurRad="38100" dist="38100" dir="2700000" algn="tl">
                  <a:srgbClr val="000000">
                    <a:alpha val="43137"/>
                  </a:srgbClr>
                </a:outerShdw>
              </a:effectLst>
            </a:endParaRPr>
          </a:p>
        </p:txBody>
      </p:sp>
      <p:sp>
        <p:nvSpPr>
          <p:cNvPr id="7" name="Ellipse 21"/>
          <p:cNvSpPr/>
          <p:nvPr/>
        </p:nvSpPr>
        <p:spPr>
          <a:xfrm>
            <a:off x="605167" y="3271745"/>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solidFill>
                  <a:schemeClr val="bg1"/>
                </a:solidFill>
                <a:effectLst>
                  <a:outerShdw blurRad="38100" dist="38100" dir="2700000" algn="tl">
                    <a:srgbClr val="000000">
                      <a:alpha val="43137"/>
                    </a:srgbClr>
                  </a:outerShdw>
                </a:effectLst>
              </a:rPr>
              <a:t>Réglemen-tation</a:t>
            </a:r>
            <a:r>
              <a:rPr lang="fr-BE" sz="2000" dirty="0">
                <a:solidFill>
                  <a:schemeClr val="bg1"/>
                </a:solidFill>
                <a:effectLst>
                  <a:outerShdw blurRad="38100" dist="38100" dir="2700000" algn="tl">
                    <a:srgbClr val="000000">
                      <a:alpha val="43137"/>
                    </a:srgbClr>
                  </a:outerShdw>
                </a:effectLst>
              </a:rPr>
              <a:t> intelligente</a:t>
            </a:r>
            <a:endParaRPr lang="en-US" sz="2000" dirty="0">
              <a:solidFill>
                <a:schemeClr val="bg1"/>
              </a:solidFill>
              <a:effectLst>
                <a:outerShdw blurRad="38100" dist="38100" dir="2700000" algn="tl">
                  <a:srgbClr val="000000">
                    <a:alpha val="43137"/>
                  </a:srgbClr>
                </a:outerShdw>
              </a:effectLst>
            </a:endParaRPr>
          </a:p>
        </p:txBody>
      </p:sp>
      <p:sp>
        <p:nvSpPr>
          <p:cNvPr id="8" name="Ellipse 22"/>
          <p:cNvSpPr/>
          <p:nvPr/>
        </p:nvSpPr>
        <p:spPr>
          <a:xfrm>
            <a:off x="2269198" y="3283707"/>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spc="-138" dirty="0">
                <a:solidFill>
                  <a:schemeClr val="bg1"/>
                </a:solidFill>
                <a:effectLst>
                  <a:outerShdw blurRad="38100" dist="38100" dir="2700000" algn="tl">
                    <a:srgbClr val="000000">
                      <a:alpha val="43137"/>
                    </a:srgbClr>
                  </a:outerShdw>
                </a:effectLst>
              </a:rPr>
              <a:t>E-</a:t>
            </a:r>
            <a:r>
              <a:rPr lang="fr-BE" sz="2000" spc="-138" dirty="0" err="1">
                <a:solidFill>
                  <a:schemeClr val="bg1"/>
                </a:solidFill>
                <a:effectLst>
                  <a:outerShdw blurRad="38100" dist="38100" dir="2700000" algn="tl">
                    <a:srgbClr val="000000">
                      <a:alpha val="43137"/>
                    </a:srgbClr>
                  </a:outerShdw>
                </a:effectLst>
              </a:rPr>
              <a:t>gov</a:t>
            </a:r>
            <a:endParaRPr lang="en-US" sz="2000" spc="-138" dirty="0">
              <a:solidFill>
                <a:schemeClr val="bg1"/>
              </a:solidFill>
              <a:effectLst>
                <a:outerShdw blurRad="38100" dist="38100" dir="2700000" algn="tl">
                  <a:srgbClr val="000000">
                    <a:alpha val="43137"/>
                  </a:srgbClr>
                </a:outerShdw>
              </a:effectLst>
            </a:endParaRPr>
          </a:p>
        </p:txBody>
      </p:sp>
      <p:sp>
        <p:nvSpPr>
          <p:cNvPr id="29" name="Ellipse 20"/>
          <p:cNvSpPr/>
          <p:nvPr/>
        </p:nvSpPr>
        <p:spPr>
          <a:xfrm>
            <a:off x="4858428" y="3267578"/>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spc="-138" dirty="0" err="1">
                <a:solidFill>
                  <a:schemeClr val="bg1"/>
                </a:solidFill>
                <a:effectLst>
                  <a:outerShdw blurRad="38100" dist="38100" dir="2700000" algn="tl">
                    <a:srgbClr val="000000">
                      <a:alpha val="43137"/>
                    </a:srgbClr>
                  </a:outerShdw>
                </a:effectLst>
              </a:rPr>
              <a:t>Bench-marking</a:t>
            </a:r>
            <a:endParaRPr lang="en-US" sz="2000" spc="-138" dirty="0">
              <a:solidFill>
                <a:schemeClr val="bg1"/>
              </a:solidFill>
              <a:effectLst>
                <a:outerShdw blurRad="38100" dist="38100" dir="2700000" algn="tl">
                  <a:srgbClr val="000000">
                    <a:alpha val="43137"/>
                  </a:srgbClr>
                </a:outerShdw>
              </a:effectLst>
            </a:endParaRPr>
          </a:p>
        </p:txBody>
      </p:sp>
      <p:sp>
        <p:nvSpPr>
          <p:cNvPr id="30" name="Ellipse 23"/>
          <p:cNvSpPr/>
          <p:nvPr/>
        </p:nvSpPr>
        <p:spPr>
          <a:xfrm>
            <a:off x="4858428" y="2115273"/>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spc="-65" dirty="0">
                <a:solidFill>
                  <a:schemeClr val="bg1"/>
                </a:solidFill>
                <a:effectLst>
                  <a:outerShdw blurRad="38100" dist="38100" dir="2700000" algn="tl">
                    <a:srgbClr val="000000">
                      <a:alpha val="43137"/>
                    </a:srgbClr>
                  </a:outerShdw>
                </a:effectLst>
              </a:rPr>
              <a:t>Partenariat</a:t>
            </a:r>
            <a:endParaRPr lang="en-US" sz="2000" spc="-65" dirty="0">
              <a:solidFill>
                <a:schemeClr val="bg1"/>
              </a:solidFill>
              <a:effectLst>
                <a:outerShdw blurRad="38100" dist="38100" dir="2700000" algn="tl">
                  <a:srgbClr val="000000">
                    <a:alpha val="43137"/>
                  </a:srgbClr>
                </a:outerShdw>
              </a:effectLst>
            </a:endParaRPr>
          </a:p>
        </p:txBody>
      </p:sp>
      <p:sp>
        <p:nvSpPr>
          <p:cNvPr id="31" name="Ellipse 21"/>
          <p:cNvSpPr/>
          <p:nvPr/>
        </p:nvSpPr>
        <p:spPr>
          <a:xfrm>
            <a:off x="6658763" y="2115273"/>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solidFill>
                  <a:schemeClr val="bg1"/>
                </a:solidFill>
                <a:effectLst>
                  <a:outerShdw blurRad="38100" dist="38100" dir="2700000" algn="tl">
                    <a:srgbClr val="000000">
                      <a:alpha val="43137"/>
                    </a:srgbClr>
                  </a:outerShdw>
                </a:effectLst>
              </a:rPr>
              <a:t>Anticipa-tion</a:t>
            </a:r>
            <a:endParaRPr lang="en-US" sz="2000" dirty="0">
              <a:solidFill>
                <a:schemeClr val="bg1"/>
              </a:solidFill>
              <a:effectLst>
                <a:outerShdw blurRad="38100" dist="38100" dir="2700000" algn="tl">
                  <a:srgbClr val="000000">
                    <a:alpha val="43137"/>
                  </a:srgbClr>
                </a:outerShdw>
              </a:effectLst>
            </a:endParaRPr>
          </a:p>
        </p:txBody>
      </p:sp>
      <p:sp>
        <p:nvSpPr>
          <p:cNvPr id="32" name="Ellipse 22"/>
          <p:cNvSpPr/>
          <p:nvPr/>
        </p:nvSpPr>
        <p:spPr>
          <a:xfrm>
            <a:off x="6589678" y="3267578"/>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effectLst>
                  <a:outerShdw blurRad="38100" dist="38100" dir="2700000" algn="tl">
                    <a:srgbClr val="000000">
                      <a:alpha val="43137"/>
                    </a:srgbClr>
                  </a:outerShdw>
                </a:effectLst>
              </a:rPr>
              <a:t>Influence</a:t>
            </a:r>
            <a:br>
              <a:rPr lang="fr-BE" sz="2000" dirty="0">
                <a:solidFill>
                  <a:schemeClr val="bg1"/>
                </a:solidFill>
                <a:effectLst>
                  <a:outerShdw blurRad="38100" dist="38100" dir="2700000" algn="tl">
                    <a:srgbClr val="000000">
                      <a:alpha val="43137"/>
                    </a:srgbClr>
                  </a:outerShdw>
                </a:effectLst>
              </a:rPr>
            </a:br>
            <a:r>
              <a:rPr lang="fr-BE" sz="2000" dirty="0">
                <a:solidFill>
                  <a:schemeClr val="bg1"/>
                </a:solidFill>
                <a:effectLst>
                  <a:outerShdw blurRad="38100" dist="38100" dir="2700000" algn="tl">
                    <a:srgbClr val="000000">
                      <a:alpha val="43137"/>
                    </a:srgbClr>
                  </a:outerShdw>
                </a:effectLst>
              </a:rPr>
              <a:t>(Inter)-</a:t>
            </a:r>
            <a:r>
              <a:rPr lang="fr-BE" sz="2000" dirty="0" err="1">
                <a:solidFill>
                  <a:schemeClr val="bg1"/>
                </a:solidFill>
                <a:effectLst>
                  <a:outerShdw blurRad="38100" dist="38100" dir="2700000" algn="tl">
                    <a:srgbClr val="000000">
                      <a:alpha val="43137"/>
                    </a:srgbClr>
                  </a:outerShdw>
                </a:effectLst>
              </a:rPr>
              <a:t>nat</a:t>
            </a:r>
            <a:r>
              <a:rPr lang="fr-BE" sz="2000" dirty="0">
                <a:solidFill>
                  <a:schemeClr val="bg1"/>
                </a:solidFill>
                <a:effectLst>
                  <a:outerShdw blurRad="38100" dist="38100" dir="2700000" algn="tl">
                    <a:srgbClr val="000000">
                      <a:alpha val="43137"/>
                    </a:srgbClr>
                  </a:outerShdw>
                </a:effectLst>
              </a:rPr>
              <a:t>. </a:t>
            </a:r>
            <a:endParaRPr lang="en-US" sz="2000" dirty="0">
              <a:solidFill>
                <a:schemeClr val="bg1"/>
              </a:solidFill>
              <a:effectLst>
                <a:outerShdw blurRad="38100" dist="38100" dir="2700000" algn="tl">
                  <a:srgbClr val="000000">
                    <a:alpha val="43137"/>
                  </a:srgbClr>
                </a:outerShdw>
              </a:effectLst>
            </a:endParaRPr>
          </a:p>
        </p:txBody>
      </p:sp>
      <p:sp>
        <p:nvSpPr>
          <p:cNvPr id="43" name="Ellipse 20"/>
          <p:cNvSpPr/>
          <p:nvPr/>
        </p:nvSpPr>
        <p:spPr>
          <a:xfrm>
            <a:off x="4612325" y="5112674"/>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solidFill>
                  <a:schemeClr val="bg1"/>
                </a:solidFill>
                <a:effectLst>
                  <a:outerShdw blurRad="38100" dist="38100" dir="2700000" algn="tl">
                    <a:srgbClr val="000000">
                      <a:alpha val="43137"/>
                    </a:srgbClr>
                  </a:outerShdw>
                </a:effectLst>
              </a:rPr>
              <a:t>Trans-versalité</a:t>
            </a:r>
            <a:endParaRPr lang="en-US" sz="2000" dirty="0">
              <a:solidFill>
                <a:schemeClr val="bg1"/>
              </a:solidFill>
              <a:effectLst>
                <a:outerShdw blurRad="38100" dist="38100" dir="2700000" algn="tl">
                  <a:srgbClr val="000000">
                    <a:alpha val="43137"/>
                  </a:srgbClr>
                </a:outerShdw>
              </a:effectLst>
            </a:endParaRPr>
          </a:p>
        </p:txBody>
      </p:sp>
      <p:sp>
        <p:nvSpPr>
          <p:cNvPr id="44" name="Ellipse 23"/>
          <p:cNvSpPr/>
          <p:nvPr/>
        </p:nvSpPr>
        <p:spPr>
          <a:xfrm>
            <a:off x="541006" y="5112674"/>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148" dirty="0">
              <a:solidFill>
                <a:schemeClr val="bg1"/>
              </a:solidFill>
              <a:effectLst>
                <a:outerShdw blurRad="38100" dist="38100" dir="2700000" algn="tl">
                  <a:srgbClr val="000000">
                    <a:alpha val="43137"/>
                  </a:srgbClr>
                </a:outerShdw>
              </a:effectLst>
            </a:endParaRPr>
          </a:p>
        </p:txBody>
      </p:sp>
      <p:sp>
        <p:nvSpPr>
          <p:cNvPr id="45" name="Ellipse 21"/>
          <p:cNvSpPr/>
          <p:nvPr/>
        </p:nvSpPr>
        <p:spPr>
          <a:xfrm>
            <a:off x="6632539" y="5112674"/>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effectLst>
                  <a:outerShdw blurRad="38100" dist="38100" dir="2700000" algn="tl">
                    <a:srgbClr val="000000">
                      <a:alpha val="43137"/>
                    </a:srgbClr>
                  </a:outerShdw>
                </a:effectLst>
              </a:rPr>
              <a:t>Gestion </a:t>
            </a:r>
            <a:r>
              <a:rPr lang="fr-BE" sz="2000" dirty="0" err="1">
                <a:solidFill>
                  <a:schemeClr val="bg1"/>
                </a:solidFill>
                <a:effectLst>
                  <a:outerShdw blurRad="38100" dist="38100" dir="2700000" algn="tl">
                    <a:srgbClr val="000000">
                      <a:alpha val="43137"/>
                    </a:srgbClr>
                  </a:outerShdw>
                </a:effectLst>
              </a:rPr>
              <a:t>connais-sances</a:t>
            </a:r>
            <a:endParaRPr lang="en-US" sz="2000" dirty="0">
              <a:solidFill>
                <a:schemeClr val="bg1"/>
              </a:solidFill>
              <a:effectLst>
                <a:outerShdw blurRad="38100" dist="38100" dir="2700000" algn="tl">
                  <a:srgbClr val="000000">
                    <a:alpha val="43137"/>
                  </a:srgbClr>
                </a:outerShdw>
              </a:effectLst>
            </a:endParaRPr>
          </a:p>
        </p:txBody>
      </p:sp>
      <p:sp>
        <p:nvSpPr>
          <p:cNvPr id="46" name="Ellipse 22"/>
          <p:cNvSpPr/>
          <p:nvPr/>
        </p:nvSpPr>
        <p:spPr>
          <a:xfrm>
            <a:off x="2545089" y="5112674"/>
            <a:ext cx="1970459" cy="1373899"/>
          </a:xfrm>
          <a:prstGeom prst="ellipse">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120" dirty="0">
              <a:solidFill>
                <a:schemeClr val="bg1"/>
              </a:solidFill>
              <a:effectLst>
                <a:outerShdw blurRad="38100" dist="38100" dir="2700000" algn="tl">
                  <a:srgbClr val="000000">
                    <a:alpha val="43137"/>
                  </a:srgbClr>
                </a:outerShdw>
              </a:effectLst>
            </a:endParaRPr>
          </a:p>
        </p:txBody>
      </p:sp>
      <p:sp>
        <p:nvSpPr>
          <p:cNvPr id="57" name="Rectangle 39"/>
          <p:cNvSpPr/>
          <p:nvPr/>
        </p:nvSpPr>
        <p:spPr>
          <a:xfrm rot="16200000">
            <a:off x="7642496" y="3220356"/>
            <a:ext cx="2295330" cy="4600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62" dirty="0">
                <a:solidFill>
                  <a:schemeClr val="bg2"/>
                </a:solidFill>
              </a:rPr>
              <a:t>Support à la politique</a:t>
            </a:r>
            <a:endParaRPr lang="en-US" sz="1662" dirty="0">
              <a:solidFill>
                <a:schemeClr val="bg2"/>
              </a:solidFill>
            </a:endParaRPr>
          </a:p>
        </p:txBody>
      </p:sp>
      <p:sp>
        <p:nvSpPr>
          <p:cNvPr id="90" name="Rectangle 89"/>
          <p:cNvSpPr/>
          <p:nvPr/>
        </p:nvSpPr>
        <p:spPr>
          <a:xfrm>
            <a:off x="0" y="371430"/>
            <a:ext cx="9144000" cy="1457084"/>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91" name="Ellipse 21"/>
          <p:cNvSpPr/>
          <p:nvPr/>
        </p:nvSpPr>
        <p:spPr>
          <a:xfrm>
            <a:off x="650336" y="421358"/>
            <a:ext cx="1844793" cy="1279450"/>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effectLst>
                  <a:outerShdw blurRad="38100" dist="38100" dir="2700000" algn="tl">
                    <a:srgbClr val="000000">
                      <a:alpha val="43137"/>
                    </a:srgbClr>
                  </a:outerShdw>
                </a:effectLst>
              </a:rPr>
              <a:t>Sécurité</a:t>
            </a:r>
          </a:p>
        </p:txBody>
      </p:sp>
      <p:sp>
        <p:nvSpPr>
          <p:cNvPr id="92" name="Ellipse 20"/>
          <p:cNvSpPr/>
          <p:nvPr/>
        </p:nvSpPr>
        <p:spPr>
          <a:xfrm>
            <a:off x="4721277" y="437901"/>
            <a:ext cx="1844793" cy="1274379"/>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a:solidFill>
                  <a:schemeClr val="bg1"/>
                </a:solidFill>
                <a:effectLst>
                  <a:outerShdw blurRad="38100" dist="38100" dir="2700000" algn="tl">
                    <a:srgbClr val="000000">
                      <a:alpha val="43137"/>
                    </a:srgbClr>
                  </a:outerShdw>
                </a:effectLst>
              </a:rPr>
              <a:t>Environ-nement</a:t>
            </a:r>
            <a:endParaRPr lang="fr-BE" sz="2000" dirty="0">
              <a:solidFill>
                <a:schemeClr val="bg1"/>
              </a:solidFill>
              <a:effectLst>
                <a:outerShdw blurRad="38100" dist="38100" dir="2700000" algn="tl">
                  <a:srgbClr val="000000">
                    <a:alpha val="43137"/>
                  </a:srgbClr>
                </a:outerShdw>
              </a:effectLst>
            </a:endParaRPr>
          </a:p>
        </p:txBody>
      </p:sp>
      <p:sp>
        <p:nvSpPr>
          <p:cNvPr id="93" name="Ellipse 22"/>
          <p:cNvSpPr/>
          <p:nvPr/>
        </p:nvSpPr>
        <p:spPr>
          <a:xfrm>
            <a:off x="6699008" y="437901"/>
            <a:ext cx="1798377" cy="1274715"/>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dirty="0">
              <a:solidFill>
                <a:schemeClr val="bg1"/>
              </a:solidFill>
              <a:effectLst>
                <a:outerShdw blurRad="38100" dist="38100" dir="2700000" algn="tl">
                  <a:srgbClr val="000000">
                    <a:alpha val="43137"/>
                  </a:srgbClr>
                </a:outerShdw>
              </a:effectLst>
            </a:endParaRPr>
          </a:p>
        </p:txBody>
      </p:sp>
      <p:sp>
        <p:nvSpPr>
          <p:cNvPr id="94" name="Ellipse 23"/>
          <p:cNvSpPr/>
          <p:nvPr/>
        </p:nvSpPr>
        <p:spPr>
          <a:xfrm>
            <a:off x="2644403" y="421358"/>
            <a:ext cx="1798377" cy="1279450"/>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effectLst>
                  <a:outerShdw blurRad="38100" dist="38100" dir="2700000" algn="tl">
                    <a:srgbClr val="000000">
                      <a:alpha val="43137"/>
                    </a:srgbClr>
                  </a:outerShdw>
                </a:effectLst>
              </a:rPr>
              <a:t>Mobilité</a:t>
            </a:r>
          </a:p>
        </p:txBody>
      </p:sp>
      <p:sp>
        <p:nvSpPr>
          <p:cNvPr id="95" name="TextBox 94"/>
          <p:cNvSpPr txBox="1"/>
          <p:nvPr/>
        </p:nvSpPr>
        <p:spPr>
          <a:xfrm>
            <a:off x="6791753" y="969652"/>
            <a:ext cx="1705630" cy="276999"/>
          </a:xfrm>
          <a:prstGeom prst="rect">
            <a:avLst/>
          </a:prstGeom>
          <a:noFill/>
          <a:ln w="9525">
            <a:noFill/>
          </a:ln>
        </p:spPr>
        <p:txBody>
          <a:bodyPr vert="horz" wrap="square" lIns="0" tIns="0" rIns="0" bIns="0" rtlCol="0">
            <a:spAutoFit/>
          </a:bodyPr>
          <a:lstStyle/>
          <a:p>
            <a:pPr>
              <a:lnSpc>
                <a:spcPct val="90000"/>
              </a:lnSpc>
              <a:spcBef>
                <a:spcPts val="369"/>
              </a:spcBef>
              <a:buClr>
                <a:srgbClr val="000000"/>
              </a:buClr>
              <a:buSzPct val="100000"/>
            </a:pPr>
            <a:r>
              <a:rPr lang="nl-BE" sz="2000" dirty="0" err="1">
                <a:solidFill>
                  <a:schemeClr val="bg1"/>
                </a:solidFill>
                <a:latin typeface="+mn-lt"/>
                <a:cs typeface="Arial Narrow" pitchFamily="34" charset="0"/>
              </a:rPr>
              <a:t>Compétitivité</a:t>
            </a:r>
            <a:endParaRPr lang="fr-FR" sz="2000" dirty="0">
              <a:solidFill>
                <a:schemeClr val="bg1"/>
              </a:solidFill>
              <a:latin typeface="+mn-lt"/>
              <a:cs typeface="Arial Narrow" pitchFamily="34" charset="0"/>
            </a:endParaRPr>
          </a:p>
        </p:txBody>
      </p:sp>
      <p:sp>
        <p:nvSpPr>
          <p:cNvPr id="99" name="Rectangle 39"/>
          <p:cNvSpPr/>
          <p:nvPr/>
        </p:nvSpPr>
        <p:spPr>
          <a:xfrm rot="16200000">
            <a:off x="-339743" y="710735"/>
            <a:ext cx="1049586" cy="5317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846" dirty="0">
                <a:solidFill>
                  <a:schemeClr val="bg2"/>
                </a:solidFill>
              </a:rPr>
              <a:t>But final</a:t>
            </a:r>
            <a:endParaRPr lang="en-US" sz="1846" dirty="0">
              <a:solidFill>
                <a:schemeClr val="bg2"/>
              </a:solidFill>
            </a:endParaRPr>
          </a:p>
        </p:txBody>
      </p:sp>
      <p:sp>
        <p:nvSpPr>
          <p:cNvPr id="2" name="Isosceles Triangle 1"/>
          <p:cNvSpPr/>
          <p:nvPr/>
        </p:nvSpPr>
        <p:spPr>
          <a:xfrm>
            <a:off x="2046181" y="1700808"/>
            <a:ext cx="664632" cy="402500"/>
          </a:xfrm>
          <a:prstGeom prst="triangle">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200" b="0" dirty="0"/>
          </a:p>
        </p:txBody>
      </p:sp>
      <p:sp>
        <p:nvSpPr>
          <p:cNvPr id="28" name="Isosceles Triangle 27"/>
          <p:cNvSpPr/>
          <p:nvPr/>
        </p:nvSpPr>
        <p:spPr>
          <a:xfrm>
            <a:off x="2046238" y="4754692"/>
            <a:ext cx="664632" cy="402500"/>
          </a:xfrm>
          <a:prstGeom prst="triangle">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200" b="0" dirty="0"/>
          </a:p>
        </p:txBody>
      </p:sp>
      <p:sp>
        <p:nvSpPr>
          <p:cNvPr id="33" name="Isosceles Triangle 32"/>
          <p:cNvSpPr/>
          <p:nvPr/>
        </p:nvSpPr>
        <p:spPr>
          <a:xfrm>
            <a:off x="6300192" y="1700808"/>
            <a:ext cx="664632" cy="402500"/>
          </a:xfrm>
          <a:prstGeom prst="triangle">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200" b="0" dirty="0"/>
          </a:p>
        </p:txBody>
      </p:sp>
      <p:sp>
        <p:nvSpPr>
          <p:cNvPr id="34" name="Isosceles Triangle 33"/>
          <p:cNvSpPr/>
          <p:nvPr/>
        </p:nvSpPr>
        <p:spPr>
          <a:xfrm>
            <a:off x="6300249" y="4754692"/>
            <a:ext cx="664632" cy="402500"/>
          </a:xfrm>
          <a:prstGeom prst="triangle">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200" b="0" dirty="0"/>
          </a:p>
        </p:txBody>
      </p:sp>
      <p:sp>
        <p:nvSpPr>
          <p:cNvPr id="3" name="Hexagon 2"/>
          <p:cNvSpPr/>
          <p:nvPr/>
        </p:nvSpPr>
        <p:spPr>
          <a:xfrm>
            <a:off x="3777089" y="4048495"/>
            <a:ext cx="1604000" cy="1283053"/>
          </a:xfrm>
          <a:prstGeom prst="hexagon">
            <a:avLst/>
          </a:prstGeom>
          <a:solidFill>
            <a:srgbClr val="EAEF11"/>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200" b="0" dirty="0"/>
          </a:p>
        </p:txBody>
      </p:sp>
      <p:sp>
        <p:nvSpPr>
          <p:cNvPr id="35" name="TextBox 34"/>
          <p:cNvSpPr txBox="1"/>
          <p:nvPr/>
        </p:nvSpPr>
        <p:spPr>
          <a:xfrm>
            <a:off x="2685623" y="5492793"/>
            <a:ext cx="1705630" cy="553998"/>
          </a:xfrm>
          <a:prstGeom prst="rect">
            <a:avLst/>
          </a:prstGeom>
          <a:noFill/>
          <a:ln w="9525">
            <a:noFill/>
          </a:ln>
        </p:spPr>
        <p:txBody>
          <a:bodyPr vert="horz" wrap="square" lIns="0" tIns="0" rIns="0" bIns="0" rtlCol="0">
            <a:spAutoFit/>
          </a:bodyPr>
          <a:lstStyle/>
          <a:p>
            <a:pPr algn="ctr">
              <a:lnSpc>
                <a:spcPct val="90000"/>
              </a:lnSpc>
              <a:spcBef>
                <a:spcPts val="369"/>
              </a:spcBef>
              <a:buClr>
                <a:srgbClr val="000000"/>
              </a:buClr>
              <a:buSzPct val="100000"/>
            </a:pPr>
            <a:r>
              <a:rPr lang="nl-BE" sz="2000" dirty="0">
                <a:solidFill>
                  <a:schemeClr val="bg1"/>
                </a:solidFill>
                <a:latin typeface="+mn-lt"/>
                <a:cs typeface="Arial Narrow" pitchFamily="34" charset="0"/>
              </a:rPr>
              <a:t>Bonne </a:t>
            </a:r>
            <a:r>
              <a:rPr lang="nl-BE" sz="2000" dirty="0" err="1">
                <a:solidFill>
                  <a:schemeClr val="bg1"/>
                </a:solidFill>
                <a:latin typeface="+mn-lt"/>
                <a:cs typeface="Arial Narrow" pitchFamily="34" charset="0"/>
              </a:rPr>
              <a:t>alloc</a:t>
            </a:r>
            <a:r>
              <a:rPr lang="nl-BE" sz="2000" dirty="0">
                <a:solidFill>
                  <a:schemeClr val="bg1"/>
                </a:solidFill>
                <a:latin typeface="+mn-lt"/>
                <a:cs typeface="Arial Narrow" pitchFamily="34" charset="0"/>
              </a:rPr>
              <a:t>.</a:t>
            </a:r>
            <a:br>
              <a:rPr lang="nl-BE" sz="2000" dirty="0">
                <a:solidFill>
                  <a:schemeClr val="bg1"/>
                </a:solidFill>
                <a:latin typeface="+mn-lt"/>
                <a:cs typeface="Arial Narrow" pitchFamily="34" charset="0"/>
              </a:rPr>
            </a:br>
            <a:r>
              <a:rPr lang="nl-BE" sz="2000" dirty="0">
                <a:solidFill>
                  <a:schemeClr val="bg1"/>
                </a:solidFill>
                <a:latin typeface="+mn-lt"/>
                <a:cs typeface="Arial Narrow" pitchFamily="34" charset="0"/>
              </a:rPr>
              <a:t>des </a:t>
            </a:r>
            <a:r>
              <a:rPr lang="nl-BE" sz="2000" dirty="0" err="1">
                <a:solidFill>
                  <a:schemeClr val="bg1"/>
                </a:solidFill>
                <a:latin typeface="+mn-lt"/>
                <a:cs typeface="Arial Narrow" pitchFamily="34" charset="0"/>
              </a:rPr>
              <a:t>moyens</a:t>
            </a:r>
            <a:endParaRPr lang="fr-FR" sz="2000" dirty="0">
              <a:solidFill>
                <a:schemeClr val="bg1"/>
              </a:solidFill>
              <a:latin typeface="+mn-lt"/>
              <a:cs typeface="Arial Narrow" pitchFamily="34" charset="0"/>
            </a:endParaRPr>
          </a:p>
        </p:txBody>
      </p:sp>
      <p:sp>
        <p:nvSpPr>
          <p:cNvPr id="36" name="TextBox 35"/>
          <p:cNvSpPr txBox="1"/>
          <p:nvPr/>
        </p:nvSpPr>
        <p:spPr>
          <a:xfrm>
            <a:off x="650334" y="5423070"/>
            <a:ext cx="1705630" cy="553998"/>
          </a:xfrm>
          <a:prstGeom prst="rect">
            <a:avLst/>
          </a:prstGeom>
          <a:noFill/>
          <a:ln w="9525">
            <a:noFill/>
          </a:ln>
        </p:spPr>
        <p:txBody>
          <a:bodyPr vert="horz" wrap="square" lIns="0" tIns="0" rIns="0" bIns="0" rtlCol="0">
            <a:spAutoFit/>
          </a:bodyPr>
          <a:lstStyle/>
          <a:p>
            <a:pPr algn="ctr">
              <a:lnSpc>
                <a:spcPct val="90000"/>
              </a:lnSpc>
              <a:spcBef>
                <a:spcPts val="369"/>
              </a:spcBef>
              <a:buClr>
                <a:srgbClr val="000000"/>
              </a:buClr>
              <a:buSzPct val="100000"/>
            </a:pPr>
            <a:r>
              <a:rPr lang="nl-BE" sz="2000" dirty="0" err="1">
                <a:solidFill>
                  <a:schemeClr val="bg1"/>
                </a:solidFill>
                <a:latin typeface="+mn-lt"/>
                <a:cs typeface="Arial Narrow" pitchFamily="34" charset="0"/>
              </a:rPr>
              <a:t>Orientation</a:t>
            </a:r>
            <a:r>
              <a:rPr lang="nl-BE" sz="2000" dirty="0">
                <a:solidFill>
                  <a:schemeClr val="bg1"/>
                </a:solidFill>
                <a:latin typeface="+mn-lt"/>
                <a:cs typeface="Arial Narrow" pitchFamily="34" charset="0"/>
              </a:rPr>
              <a:t/>
            </a:r>
            <a:br>
              <a:rPr lang="nl-BE" sz="2000" dirty="0">
                <a:solidFill>
                  <a:schemeClr val="bg1"/>
                </a:solidFill>
                <a:latin typeface="+mn-lt"/>
                <a:cs typeface="Arial Narrow" pitchFamily="34" charset="0"/>
              </a:rPr>
            </a:br>
            <a:r>
              <a:rPr lang="nl-BE" sz="2000" dirty="0" err="1">
                <a:solidFill>
                  <a:schemeClr val="bg1"/>
                </a:solidFill>
                <a:latin typeface="+mn-lt"/>
                <a:cs typeface="Arial Narrow" pitchFamily="34" charset="0"/>
              </a:rPr>
              <a:t>résultats</a:t>
            </a:r>
            <a:endParaRPr lang="fr-FR" sz="2000" dirty="0">
              <a:solidFill>
                <a:schemeClr val="bg1"/>
              </a:solidFill>
              <a:latin typeface="+mn-lt"/>
              <a:cs typeface="Arial Narrow" pitchFamily="34" charset="0"/>
            </a:endParaRPr>
          </a:p>
        </p:txBody>
      </p:sp>
      <p:sp>
        <p:nvSpPr>
          <p:cNvPr id="37" name="TextBox 36"/>
          <p:cNvSpPr txBox="1"/>
          <p:nvPr/>
        </p:nvSpPr>
        <p:spPr>
          <a:xfrm>
            <a:off x="3730466" y="4293096"/>
            <a:ext cx="1705630" cy="605294"/>
          </a:xfrm>
          <a:prstGeom prst="rect">
            <a:avLst/>
          </a:prstGeom>
          <a:noFill/>
          <a:ln w="9525">
            <a:noFill/>
          </a:ln>
        </p:spPr>
        <p:txBody>
          <a:bodyPr vert="horz" wrap="square" lIns="0" tIns="0" rIns="0" bIns="0" rtlCol="0">
            <a:spAutoFit/>
          </a:bodyPr>
          <a:lstStyle/>
          <a:p>
            <a:pPr algn="ctr">
              <a:lnSpc>
                <a:spcPct val="90000"/>
              </a:lnSpc>
              <a:spcBef>
                <a:spcPts val="369"/>
              </a:spcBef>
              <a:buClr>
                <a:srgbClr val="000000"/>
              </a:buClr>
              <a:buSzPct val="100000"/>
            </a:pPr>
            <a:r>
              <a:rPr lang="nl-BE" sz="2000" dirty="0">
                <a:solidFill>
                  <a:srgbClr val="004158"/>
                </a:solidFill>
                <a:latin typeface="+mn-lt"/>
                <a:cs typeface="Arial Narrow" pitchFamily="34" charset="0"/>
              </a:rPr>
              <a:t>FOD</a:t>
            </a:r>
          </a:p>
          <a:p>
            <a:pPr algn="ctr">
              <a:lnSpc>
                <a:spcPct val="90000"/>
              </a:lnSpc>
              <a:spcBef>
                <a:spcPts val="369"/>
              </a:spcBef>
              <a:buClr>
                <a:srgbClr val="000000"/>
              </a:buClr>
              <a:buSzPct val="100000"/>
            </a:pPr>
            <a:r>
              <a:rPr lang="nl-BE" sz="2000" dirty="0" err="1">
                <a:solidFill>
                  <a:srgbClr val="004158"/>
                </a:solidFill>
                <a:latin typeface="+mn-lt"/>
                <a:cs typeface="Arial Narrow" pitchFamily="34" charset="0"/>
              </a:rPr>
              <a:t>Mobilisation</a:t>
            </a:r>
            <a:endParaRPr lang="fr-FR" sz="2000" dirty="0">
              <a:solidFill>
                <a:srgbClr val="004158"/>
              </a:solidFill>
              <a:latin typeface="+mn-lt"/>
              <a:cs typeface="Arial Narrow" pitchFamily="34" charset="0"/>
            </a:endParaRPr>
          </a:p>
        </p:txBody>
      </p:sp>
    </p:spTree>
    <p:extLst>
      <p:ext uri="{BB962C8B-B14F-4D97-AF65-F5344CB8AC3E}">
        <p14:creationId xmlns:p14="http://schemas.microsoft.com/office/powerpoint/2010/main" val="32832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6" grpId="0" animBg="1"/>
      <p:bldP spid="58" grpId="0"/>
      <p:bldP spid="4" grpId="0"/>
      <p:bldP spid="5" grpId="0" animBg="1"/>
      <p:bldP spid="6" grpId="0" animBg="1"/>
      <p:bldP spid="7" grpId="0" animBg="1"/>
      <p:bldP spid="8" grpId="0" animBg="1"/>
      <p:bldP spid="29" grpId="0" animBg="1"/>
      <p:bldP spid="30" grpId="0" animBg="1"/>
      <p:bldP spid="31" grpId="0" animBg="1"/>
      <p:bldP spid="32" grpId="0" animBg="1"/>
      <p:bldP spid="43" grpId="0" animBg="1"/>
      <p:bldP spid="44" grpId="0" animBg="1"/>
      <p:bldP spid="45" grpId="0" animBg="1"/>
      <p:bldP spid="46" grpId="0" animBg="1"/>
      <p:bldP spid="57" grpId="0"/>
      <p:bldP spid="2" grpId="0" animBg="1"/>
      <p:bldP spid="28" grpId="0" animBg="1"/>
      <p:bldP spid="33" grpId="0" animBg="1"/>
      <p:bldP spid="34" grpId="0" animBg="1"/>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50336" y="517281"/>
            <a:ext cx="7719943" cy="385900"/>
          </a:xfrm>
        </p:spPr>
        <p:txBody>
          <a:bodyPr/>
          <a:lstStyle/>
          <a:p>
            <a:pPr algn="l"/>
            <a:r>
              <a:rPr lang="nl-BE" sz="1292" dirty="0"/>
              <a:t>Mission du SPF</a:t>
            </a:r>
          </a:p>
        </p:txBody>
      </p:sp>
      <p:graphicFrame>
        <p:nvGraphicFramePr>
          <p:cNvPr id="4" name="Tijdelijke aanduiding voor inhoud 3"/>
          <p:cNvGraphicFramePr>
            <a:graphicFrameLocks noGrp="1"/>
          </p:cNvGraphicFramePr>
          <p:nvPr>
            <p:ph idx="4294967295"/>
          </p:nvPr>
        </p:nvGraphicFramePr>
        <p:xfrm>
          <a:off x="351692" y="1740878"/>
          <a:ext cx="7596554" cy="417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004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83271" y="517283"/>
            <a:ext cx="7587006" cy="319431"/>
          </a:xfrm>
        </p:spPr>
        <p:txBody>
          <a:bodyPr/>
          <a:lstStyle/>
          <a:p>
            <a:pPr algn="l"/>
            <a:r>
              <a:rPr lang="nl-BE" sz="1292" dirty="0"/>
              <a:t>Missions: </a:t>
            </a:r>
            <a:r>
              <a:rPr lang="nl-BE" sz="1292" dirty="0" err="1"/>
              <a:t>différentes</a:t>
            </a:r>
            <a:r>
              <a:rPr lang="nl-BE" sz="1292" dirty="0"/>
              <a:t> </a:t>
            </a:r>
            <a:r>
              <a:rPr lang="nl-BE" sz="1292" dirty="0" err="1"/>
              <a:t>perspectives</a:t>
            </a:r>
            <a:endParaRPr lang="nl-BE" sz="1292" dirty="0"/>
          </a:p>
        </p:txBody>
      </p:sp>
      <p:graphicFrame>
        <p:nvGraphicFramePr>
          <p:cNvPr id="4" name="Diagramme 5"/>
          <p:cNvGraphicFramePr>
            <a:graphicFrameLocks noGrp="1" noChangeAspect="1"/>
          </p:cNvGraphicFramePr>
          <p:nvPr>
            <p:ph idx="4294967295"/>
          </p:nvPr>
        </p:nvGraphicFramePr>
        <p:xfrm>
          <a:off x="351692" y="1740878"/>
          <a:ext cx="7596554" cy="417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86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5" y="444755"/>
            <a:ext cx="8440615" cy="5968490"/>
          </a:xfrm>
          <a:prstGeom prst="rect">
            <a:avLst/>
          </a:prstGeom>
        </p:spPr>
      </p:pic>
    </p:spTree>
    <p:extLst>
      <p:ext uri="{BB962C8B-B14F-4D97-AF65-F5344CB8AC3E}">
        <p14:creationId xmlns:p14="http://schemas.microsoft.com/office/powerpoint/2010/main" val="40038768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5" y="444755"/>
            <a:ext cx="8440615" cy="5968490"/>
          </a:xfrm>
          <a:prstGeom prst="rect">
            <a:avLst/>
          </a:prstGeom>
        </p:spPr>
      </p:pic>
    </p:spTree>
    <p:extLst>
      <p:ext uri="{BB962C8B-B14F-4D97-AF65-F5344CB8AC3E}">
        <p14:creationId xmlns:p14="http://schemas.microsoft.com/office/powerpoint/2010/main" val="2444654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13206" y="1656471"/>
          <a:ext cx="5317588" cy="3545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el 4"/>
          <p:cNvSpPr>
            <a:spLocks noGrp="1"/>
          </p:cNvSpPr>
          <p:nvPr>
            <p:ph type="title"/>
          </p:nvPr>
        </p:nvSpPr>
        <p:spPr>
          <a:xfrm>
            <a:off x="650336" y="517283"/>
            <a:ext cx="7719943" cy="452369"/>
          </a:xfrm>
        </p:spPr>
        <p:txBody>
          <a:bodyPr/>
          <a:lstStyle/>
          <a:p>
            <a:pPr algn="l"/>
            <a:r>
              <a:rPr lang="nl-BE" sz="1292" dirty="0"/>
              <a:t>Stakeholders</a:t>
            </a:r>
          </a:p>
        </p:txBody>
      </p:sp>
    </p:spTree>
    <p:extLst>
      <p:ext uri="{BB962C8B-B14F-4D97-AF65-F5344CB8AC3E}">
        <p14:creationId xmlns:p14="http://schemas.microsoft.com/office/powerpoint/2010/main" val="3765655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50336" y="517283"/>
            <a:ext cx="7719943" cy="319431"/>
          </a:xfrm>
        </p:spPr>
        <p:txBody>
          <a:bodyPr/>
          <a:lstStyle/>
          <a:p>
            <a:pPr algn="l"/>
            <a:r>
              <a:rPr lang="nl-BE" sz="1292" dirty="0"/>
              <a:t>SWOT</a:t>
            </a:r>
          </a:p>
        </p:txBody>
      </p:sp>
      <p:graphicFrame>
        <p:nvGraphicFramePr>
          <p:cNvPr id="4" name="Diagramme 1"/>
          <p:cNvGraphicFramePr>
            <a:graphicFrameLocks noGrp="1"/>
          </p:cNvGraphicFramePr>
          <p:nvPr>
            <p:ph idx="4294967295"/>
          </p:nvPr>
        </p:nvGraphicFramePr>
        <p:xfrm>
          <a:off x="351692" y="1740878"/>
          <a:ext cx="7596554" cy="417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1085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3723" y="517281"/>
            <a:ext cx="7596554" cy="385900"/>
          </a:xfrm>
        </p:spPr>
        <p:txBody>
          <a:bodyPr/>
          <a:lstStyle/>
          <a:p>
            <a:pPr algn="l"/>
            <a:r>
              <a:rPr lang="nl-BE" sz="1292" dirty="0"/>
              <a:t>PESTEL</a:t>
            </a:r>
          </a:p>
        </p:txBody>
      </p:sp>
      <p:graphicFrame>
        <p:nvGraphicFramePr>
          <p:cNvPr id="4" name="Tijdelijke aanduiding voor inhoud 3"/>
          <p:cNvGraphicFramePr>
            <a:graphicFrameLocks noGrp="1"/>
          </p:cNvGraphicFramePr>
          <p:nvPr>
            <p:ph idx="1"/>
          </p:nvPr>
        </p:nvGraphicFramePr>
        <p:xfrm>
          <a:off x="773723" y="1740878"/>
          <a:ext cx="7596554" cy="417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5060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160" y="1967428"/>
            <a:ext cx="3865685" cy="2923149"/>
          </a:xfrm>
          <a:prstGeom prst="rect">
            <a:avLst/>
          </a:prstGeom>
          <a:noFill/>
        </p:spPr>
      </p:pic>
    </p:spTree>
    <p:extLst>
      <p:ext uri="{BB962C8B-B14F-4D97-AF65-F5344CB8AC3E}">
        <p14:creationId xmlns:p14="http://schemas.microsoft.com/office/powerpoint/2010/main" val="3679275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51" y="2182251"/>
            <a:ext cx="4152900" cy="2493498"/>
          </a:xfrm>
          <a:prstGeom prst="rect">
            <a:avLst/>
          </a:prstGeom>
          <a:noFill/>
        </p:spPr>
      </p:pic>
    </p:spTree>
    <p:extLst>
      <p:ext uri="{BB962C8B-B14F-4D97-AF65-F5344CB8AC3E}">
        <p14:creationId xmlns:p14="http://schemas.microsoft.com/office/powerpoint/2010/main" val="1238603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18847"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419" name="Picture 3" descr="D:\Users\aurelien_claeys\Desktop\6427508929.jpg"/>
          <p:cNvPicPr>
            <a:picLocks noChangeAspect="1" noChangeArrowheads="1"/>
          </p:cNvPicPr>
          <p:nvPr/>
        </p:nvPicPr>
        <p:blipFill>
          <a:blip r:embed="rId7" cstate="print"/>
          <a:srcRect/>
          <a:stretch>
            <a:fillRect/>
          </a:stretch>
        </p:blipFill>
        <p:spPr bwMode="auto">
          <a:xfrm>
            <a:off x="0" y="263769"/>
            <a:ext cx="9144000" cy="6330462"/>
          </a:xfrm>
          <a:prstGeom prst="rect">
            <a:avLst/>
          </a:prstGeom>
          <a:noFill/>
        </p:spPr>
      </p:pic>
      <p:pic>
        <p:nvPicPr>
          <p:cNvPr id="4" name="Picture 3"/>
          <p:cNvPicPr>
            <a:picLocks/>
          </p:cNvPicPr>
          <p:nvPr/>
        </p:nvPicPr>
        <p:blipFill>
          <a:blip r:embed="rId8" cstate="print">
            <a:extLst>
              <a:ext uri="{28A0092B-C50C-407E-A947-70E740481C1C}">
                <a14:useLocalDpi xmlns:a14="http://schemas.microsoft.com/office/drawing/2010/main"/>
              </a:ext>
            </a:extLst>
          </a:blip>
          <a:stretch>
            <a:fillRect/>
          </a:stretch>
        </p:blipFill>
        <p:spPr>
          <a:xfrm>
            <a:off x="0" y="264033"/>
            <a:ext cx="3494126" cy="6329939"/>
          </a:xfrm>
          <a:prstGeom prst="rect">
            <a:avLst/>
          </a:prstGeom>
        </p:spPr>
      </p:pic>
      <p:sp>
        <p:nvSpPr>
          <p:cNvPr id="2" name="Title 1"/>
          <p:cNvSpPr>
            <a:spLocks noGrp="1"/>
          </p:cNvSpPr>
          <p:nvPr>
            <p:ph type="title"/>
          </p:nvPr>
        </p:nvSpPr>
        <p:spPr>
          <a:xfrm>
            <a:off x="0" y="2983057"/>
            <a:ext cx="3492554" cy="2107666"/>
          </a:xfrm>
        </p:spPr>
        <p:txBody>
          <a:bodyPr/>
          <a:lstStyle/>
          <a:p>
            <a:r>
              <a:rPr lang="fr-BE" dirty="0" smtClean="0"/>
              <a:t>A.	Principaux indicateurs et caractéristiques de la mobilité en 2013</a:t>
            </a:r>
            <a:endParaRPr lang="fr-BE" dirty="0"/>
          </a:p>
        </p:txBody>
      </p:sp>
      <p:sp>
        <p:nvSpPr>
          <p:cNvPr id="5" name="Freeform 4"/>
          <p:cNvSpPr>
            <a:spLocks noChangeAspect="1" noEditPoints="1"/>
          </p:cNvSpPr>
          <p:nvPr/>
        </p:nvSpPr>
        <p:spPr bwMode="auto">
          <a:xfrm>
            <a:off x="1913243" y="880652"/>
            <a:ext cx="1058008" cy="288407"/>
          </a:xfrm>
          <a:custGeom>
            <a:avLst/>
            <a:gdLst/>
            <a:ahLst/>
            <a:cxnLst>
              <a:cxn ang="0">
                <a:pos x="4020" y="1266"/>
              </a:cxn>
              <a:cxn ang="0">
                <a:pos x="1187" y="1205"/>
              </a:cxn>
              <a:cxn ang="0">
                <a:pos x="2614" y="1329"/>
              </a:cxn>
              <a:cxn ang="0">
                <a:pos x="1550" y="1201"/>
              </a:cxn>
              <a:cxn ang="0">
                <a:pos x="1702" y="1118"/>
              </a:cxn>
              <a:cxn ang="0">
                <a:pos x="1825" y="1102"/>
              </a:cxn>
              <a:cxn ang="0">
                <a:pos x="4764" y="1271"/>
              </a:cxn>
              <a:cxn ang="0">
                <a:pos x="4815" y="1074"/>
              </a:cxn>
              <a:cxn ang="0">
                <a:pos x="4919" y="1282"/>
              </a:cxn>
              <a:cxn ang="0">
                <a:pos x="4078" y="1190"/>
              </a:cxn>
              <a:cxn ang="0">
                <a:pos x="4189" y="1345"/>
              </a:cxn>
              <a:cxn ang="0">
                <a:pos x="3412" y="1332"/>
              </a:cxn>
              <a:cxn ang="0">
                <a:pos x="3198" y="1130"/>
              </a:cxn>
              <a:cxn ang="0">
                <a:pos x="3080" y="1274"/>
              </a:cxn>
              <a:cxn ang="0">
                <a:pos x="3154" y="1073"/>
              </a:cxn>
              <a:cxn ang="0">
                <a:pos x="2485" y="1291"/>
              </a:cxn>
              <a:cxn ang="0">
                <a:pos x="1464" y="1315"/>
              </a:cxn>
              <a:cxn ang="0">
                <a:pos x="1405" y="1365"/>
              </a:cxn>
              <a:cxn ang="0">
                <a:pos x="1177" y="1256"/>
              </a:cxn>
              <a:cxn ang="0">
                <a:pos x="1153" y="1311"/>
              </a:cxn>
              <a:cxn ang="0">
                <a:pos x="810" y="1357"/>
              </a:cxn>
              <a:cxn ang="0">
                <a:pos x="718" y="1110"/>
              </a:cxn>
              <a:cxn ang="0">
                <a:pos x="2871" y="1360"/>
              </a:cxn>
              <a:cxn ang="0">
                <a:pos x="2976" y="1112"/>
              </a:cxn>
              <a:cxn ang="0">
                <a:pos x="601" y="1361"/>
              </a:cxn>
              <a:cxn ang="0">
                <a:pos x="4423" y="1081"/>
              </a:cxn>
              <a:cxn ang="0">
                <a:pos x="4325" y="1334"/>
              </a:cxn>
              <a:cxn ang="0">
                <a:pos x="4695" y="1345"/>
              </a:cxn>
              <a:cxn ang="0">
                <a:pos x="3907" y="1357"/>
              </a:cxn>
              <a:cxn ang="0">
                <a:pos x="1073" y="1362"/>
              </a:cxn>
              <a:cxn ang="0">
                <a:pos x="353" y="1366"/>
              </a:cxn>
              <a:cxn ang="0">
                <a:pos x="3644" y="1326"/>
              </a:cxn>
              <a:cxn ang="0">
                <a:pos x="2189" y="989"/>
              </a:cxn>
              <a:cxn ang="0">
                <a:pos x="2190" y="1041"/>
              </a:cxn>
              <a:cxn ang="0">
                <a:pos x="2382" y="1245"/>
              </a:cxn>
              <a:cxn ang="0">
                <a:pos x="77" y="1002"/>
              </a:cxn>
              <a:cxn ang="0">
                <a:pos x="190" y="1343"/>
              </a:cxn>
              <a:cxn ang="0">
                <a:pos x="155" y="1206"/>
              </a:cxn>
              <a:cxn ang="0">
                <a:pos x="1459" y="483"/>
              </a:cxn>
              <a:cxn ang="0">
                <a:pos x="4349" y="545"/>
              </a:cxn>
              <a:cxn ang="0">
                <a:pos x="2491" y="584"/>
              </a:cxn>
              <a:cxn ang="0">
                <a:pos x="5067" y="774"/>
              </a:cxn>
              <a:cxn ang="0">
                <a:pos x="4696" y="216"/>
              </a:cxn>
              <a:cxn ang="0">
                <a:pos x="4606" y="664"/>
              </a:cxn>
              <a:cxn ang="0">
                <a:pos x="4228" y="754"/>
              </a:cxn>
              <a:cxn ang="0">
                <a:pos x="4153" y="320"/>
              </a:cxn>
              <a:cxn ang="0">
                <a:pos x="3635" y="640"/>
              </a:cxn>
              <a:cxn ang="0">
                <a:pos x="3329" y="487"/>
              </a:cxn>
              <a:cxn ang="0">
                <a:pos x="3708" y="186"/>
              </a:cxn>
              <a:cxn ang="0">
                <a:pos x="2096" y="133"/>
              </a:cxn>
              <a:cxn ang="0">
                <a:pos x="1258" y="698"/>
              </a:cxn>
              <a:cxn ang="0">
                <a:pos x="1366" y="292"/>
              </a:cxn>
              <a:cxn ang="0">
                <a:pos x="844" y="144"/>
              </a:cxn>
              <a:cxn ang="0">
                <a:pos x="885" y="772"/>
              </a:cxn>
              <a:cxn ang="0">
                <a:pos x="532" y="282"/>
              </a:cxn>
              <a:cxn ang="0">
                <a:pos x="3064" y="133"/>
              </a:cxn>
              <a:cxn ang="0">
                <a:pos x="5329" y="195"/>
              </a:cxn>
              <a:cxn ang="0">
                <a:pos x="3147" y="6"/>
              </a:cxn>
              <a:cxn ang="0">
                <a:pos x="3257" y="419"/>
              </a:cxn>
              <a:cxn ang="0">
                <a:pos x="2475" y="770"/>
              </a:cxn>
              <a:cxn ang="0">
                <a:pos x="2248" y="226"/>
              </a:cxn>
              <a:cxn ang="0">
                <a:pos x="409" y="27"/>
              </a:cxn>
              <a:cxn ang="0">
                <a:pos x="452" y="545"/>
              </a:cxn>
            </a:cxnLst>
            <a:rect l="0" t="0" r="r" b="b"/>
            <a:pathLst>
              <a:path w="5445" h="1483">
                <a:moveTo>
                  <a:pt x="1515" y="1355"/>
                </a:moveTo>
                <a:lnTo>
                  <a:pt x="1512" y="1355"/>
                </a:lnTo>
                <a:lnTo>
                  <a:pt x="1510" y="1355"/>
                </a:lnTo>
                <a:lnTo>
                  <a:pt x="1505" y="1355"/>
                </a:lnTo>
                <a:lnTo>
                  <a:pt x="1488" y="1356"/>
                </a:lnTo>
                <a:lnTo>
                  <a:pt x="1483" y="1357"/>
                </a:lnTo>
                <a:lnTo>
                  <a:pt x="1481" y="1357"/>
                </a:lnTo>
                <a:lnTo>
                  <a:pt x="1477" y="1359"/>
                </a:lnTo>
                <a:lnTo>
                  <a:pt x="1476" y="1359"/>
                </a:lnTo>
                <a:lnTo>
                  <a:pt x="1473" y="1360"/>
                </a:lnTo>
                <a:lnTo>
                  <a:pt x="1471" y="1360"/>
                </a:lnTo>
                <a:lnTo>
                  <a:pt x="1470" y="1361"/>
                </a:lnTo>
                <a:lnTo>
                  <a:pt x="1467" y="1361"/>
                </a:lnTo>
                <a:lnTo>
                  <a:pt x="1466" y="1362"/>
                </a:lnTo>
                <a:lnTo>
                  <a:pt x="1463" y="1363"/>
                </a:lnTo>
                <a:lnTo>
                  <a:pt x="1460" y="1365"/>
                </a:lnTo>
                <a:lnTo>
                  <a:pt x="1458" y="1366"/>
                </a:lnTo>
                <a:lnTo>
                  <a:pt x="1456" y="1367"/>
                </a:lnTo>
                <a:lnTo>
                  <a:pt x="1454" y="1368"/>
                </a:lnTo>
                <a:lnTo>
                  <a:pt x="1450" y="1372"/>
                </a:lnTo>
                <a:lnTo>
                  <a:pt x="1448" y="1374"/>
                </a:lnTo>
                <a:lnTo>
                  <a:pt x="1447" y="1377"/>
                </a:lnTo>
                <a:lnTo>
                  <a:pt x="1446" y="1379"/>
                </a:lnTo>
                <a:lnTo>
                  <a:pt x="1444" y="1383"/>
                </a:lnTo>
                <a:lnTo>
                  <a:pt x="1443" y="1387"/>
                </a:lnTo>
                <a:lnTo>
                  <a:pt x="1442" y="1389"/>
                </a:lnTo>
                <a:lnTo>
                  <a:pt x="1441" y="1396"/>
                </a:lnTo>
                <a:lnTo>
                  <a:pt x="1441" y="1402"/>
                </a:lnTo>
                <a:lnTo>
                  <a:pt x="1442" y="1410"/>
                </a:lnTo>
                <a:lnTo>
                  <a:pt x="1444" y="1415"/>
                </a:lnTo>
                <a:lnTo>
                  <a:pt x="1444" y="1417"/>
                </a:lnTo>
                <a:lnTo>
                  <a:pt x="1446" y="1420"/>
                </a:lnTo>
                <a:lnTo>
                  <a:pt x="1446" y="1421"/>
                </a:lnTo>
                <a:lnTo>
                  <a:pt x="1447" y="1424"/>
                </a:lnTo>
                <a:lnTo>
                  <a:pt x="1448" y="1426"/>
                </a:lnTo>
                <a:lnTo>
                  <a:pt x="1449" y="1427"/>
                </a:lnTo>
                <a:lnTo>
                  <a:pt x="1452" y="1429"/>
                </a:lnTo>
                <a:lnTo>
                  <a:pt x="1455" y="1433"/>
                </a:lnTo>
                <a:lnTo>
                  <a:pt x="1456" y="1434"/>
                </a:lnTo>
                <a:lnTo>
                  <a:pt x="1459" y="1437"/>
                </a:lnTo>
                <a:lnTo>
                  <a:pt x="1461" y="1438"/>
                </a:lnTo>
                <a:lnTo>
                  <a:pt x="1463" y="1439"/>
                </a:lnTo>
                <a:lnTo>
                  <a:pt x="1465" y="1439"/>
                </a:lnTo>
                <a:lnTo>
                  <a:pt x="1467" y="1442"/>
                </a:lnTo>
                <a:lnTo>
                  <a:pt x="1472" y="1444"/>
                </a:lnTo>
                <a:lnTo>
                  <a:pt x="1475" y="1444"/>
                </a:lnTo>
                <a:lnTo>
                  <a:pt x="1477" y="1445"/>
                </a:lnTo>
                <a:lnTo>
                  <a:pt x="1478" y="1446"/>
                </a:lnTo>
                <a:lnTo>
                  <a:pt x="1481" y="1446"/>
                </a:lnTo>
                <a:lnTo>
                  <a:pt x="1482" y="1448"/>
                </a:lnTo>
                <a:lnTo>
                  <a:pt x="1484" y="1448"/>
                </a:lnTo>
                <a:lnTo>
                  <a:pt x="1487" y="1449"/>
                </a:lnTo>
                <a:lnTo>
                  <a:pt x="1489" y="1449"/>
                </a:lnTo>
                <a:lnTo>
                  <a:pt x="1492" y="1450"/>
                </a:lnTo>
                <a:lnTo>
                  <a:pt x="1495" y="1450"/>
                </a:lnTo>
                <a:lnTo>
                  <a:pt x="1506" y="1452"/>
                </a:lnTo>
                <a:lnTo>
                  <a:pt x="1512" y="1452"/>
                </a:lnTo>
                <a:lnTo>
                  <a:pt x="1516" y="1452"/>
                </a:lnTo>
                <a:lnTo>
                  <a:pt x="1519" y="1452"/>
                </a:lnTo>
                <a:lnTo>
                  <a:pt x="1527" y="1452"/>
                </a:lnTo>
                <a:lnTo>
                  <a:pt x="1535" y="1452"/>
                </a:lnTo>
                <a:lnTo>
                  <a:pt x="1545" y="1451"/>
                </a:lnTo>
                <a:lnTo>
                  <a:pt x="1547" y="1450"/>
                </a:lnTo>
                <a:lnTo>
                  <a:pt x="1550" y="1450"/>
                </a:lnTo>
                <a:lnTo>
                  <a:pt x="1553" y="1449"/>
                </a:lnTo>
                <a:lnTo>
                  <a:pt x="1556" y="1449"/>
                </a:lnTo>
                <a:lnTo>
                  <a:pt x="1558" y="1448"/>
                </a:lnTo>
                <a:lnTo>
                  <a:pt x="1559" y="1448"/>
                </a:lnTo>
                <a:lnTo>
                  <a:pt x="1562" y="1446"/>
                </a:lnTo>
                <a:lnTo>
                  <a:pt x="1563" y="1446"/>
                </a:lnTo>
                <a:lnTo>
                  <a:pt x="1564" y="1445"/>
                </a:lnTo>
                <a:lnTo>
                  <a:pt x="1566" y="1445"/>
                </a:lnTo>
                <a:lnTo>
                  <a:pt x="1569" y="1444"/>
                </a:lnTo>
                <a:lnTo>
                  <a:pt x="1573" y="1442"/>
                </a:lnTo>
                <a:lnTo>
                  <a:pt x="1576" y="1440"/>
                </a:lnTo>
                <a:lnTo>
                  <a:pt x="1579" y="1439"/>
                </a:lnTo>
                <a:lnTo>
                  <a:pt x="1581" y="1438"/>
                </a:lnTo>
                <a:lnTo>
                  <a:pt x="1582" y="1437"/>
                </a:lnTo>
                <a:lnTo>
                  <a:pt x="1583" y="1434"/>
                </a:lnTo>
                <a:lnTo>
                  <a:pt x="1587" y="1432"/>
                </a:lnTo>
                <a:lnTo>
                  <a:pt x="1592" y="1427"/>
                </a:lnTo>
                <a:lnTo>
                  <a:pt x="1594" y="1424"/>
                </a:lnTo>
                <a:lnTo>
                  <a:pt x="1595" y="1423"/>
                </a:lnTo>
                <a:lnTo>
                  <a:pt x="1595" y="1421"/>
                </a:lnTo>
                <a:lnTo>
                  <a:pt x="1598" y="1418"/>
                </a:lnTo>
                <a:lnTo>
                  <a:pt x="1598" y="1417"/>
                </a:lnTo>
                <a:lnTo>
                  <a:pt x="1599" y="1415"/>
                </a:lnTo>
                <a:lnTo>
                  <a:pt x="1600" y="1411"/>
                </a:lnTo>
                <a:lnTo>
                  <a:pt x="1600" y="1409"/>
                </a:lnTo>
                <a:lnTo>
                  <a:pt x="1602" y="1406"/>
                </a:lnTo>
                <a:lnTo>
                  <a:pt x="1602" y="1400"/>
                </a:lnTo>
                <a:lnTo>
                  <a:pt x="1603" y="1398"/>
                </a:lnTo>
                <a:lnTo>
                  <a:pt x="1603" y="1394"/>
                </a:lnTo>
                <a:lnTo>
                  <a:pt x="1602" y="1389"/>
                </a:lnTo>
                <a:lnTo>
                  <a:pt x="1602" y="1387"/>
                </a:lnTo>
                <a:lnTo>
                  <a:pt x="1597" y="1377"/>
                </a:lnTo>
                <a:lnTo>
                  <a:pt x="1592" y="1372"/>
                </a:lnTo>
                <a:lnTo>
                  <a:pt x="1589" y="1370"/>
                </a:lnTo>
                <a:lnTo>
                  <a:pt x="1582" y="1366"/>
                </a:lnTo>
                <a:lnTo>
                  <a:pt x="1575" y="1362"/>
                </a:lnTo>
                <a:lnTo>
                  <a:pt x="1565" y="1360"/>
                </a:lnTo>
                <a:lnTo>
                  <a:pt x="1562" y="1359"/>
                </a:lnTo>
                <a:lnTo>
                  <a:pt x="1557" y="1357"/>
                </a:lnTo>
                <a:lnTo>
                  <a:pt x="1546" y="1356"/>
                </a:lnTo>
                <a:lnTo>
                  <a:pt x="1536" y="1355"/>
                </a:lnTo>
                <a:lnTo>
                  <a:pt x="1515" y="1355"/>
                </a:lnTo>
                <a:close/>
                <a:moveTo>
                  <a:pt x="4110" y="1217"/>
                </a:moveTo>
                <a:lnTo>
                  <a:pt x="4104" y="1217"/>
                </a:lnTo>
                <a:lnTo>
                  <a:pt x="4098" y="1219"/>
                </a:lnTo>
                <a:lnTo>
                  <a:pt x="4094" y="1219"/>
                </a:lnTo>
                <a:lnTo>
                  <a:pt x="4090" y="1219"/>
                </a:lnTo>
                <a:lnTo>
                  <a:pt x="4088" y="1219"/>
                </a:lnTo>
                <a:lnTo>
                  <a:pt x="4085" y="1221"/>
                </a:lnTo>
                <a:lnTo>
                  <a:pt x="4083" y="1221"/>
                </a:lnTo>
                <a:lnTo>
                  <a:pt x="4062" y="1227"/>
                </a:lnTo>
                <a:lnTo>
                  <a:pt x="4059" y="1228"/>
                </a:lnTo>
                <a:lnTo>
                  <a:pt x="4056" y="1229"/>
                </a:lnTo>
                <a:lnTo>
                  <a:pt x="4054" y="1230"/>
                </a:lnTo>
                <a:lnTo>
                  <a:pt x="4049" y="1233"/>
                </a:lnTo>
                <a:lnTo>
                  <a:pt x="4044" y="1235"/>
                </a:lnTo>
                <a:lnTo>
                  <a:pt x="4043" y="1236"/>
                </a:lnTo>
                <a:lnTo>
                  <a:pt x="4042" y="1238"/>
                </a:lnTo>
                <a:lnTo>
                  <a:pt x="4039" y="1239"/>
                </a:lnTo>
                <a:lnTo>
                  <a:pt x="4038" y="1240"/>
                </a:lnTo>
                <a:lnTo>
                  <a:pt x="4035" y="1244"/>
                </a:lnTo>
                <a:lnTo>
                  <a:pt x="4029" y="1249"/>
                </a:lnTo>
                <a:lnTo>
                  <a:pt x="4027" y="1251"/>
                </a:lnTo>
                <a:lnTo>
                  <a:pt x="4026" y="1254"/>
                </a:lnTo>
                <a:lnTo>
                  <a:pt x="4025" y="1256"/>
                </a:lnTo>
                <a:lnTo>
                  <a:pt x="4024" y="1257"/>
                </a:lnTo>
                <a:lnTo>
                  <a:pt x="4023" y="1260"/>
                </a:lnTo>
                <a:lnTo>
                  <a:pt x="4021" y="1262"/>
                </a:lnTo>
                <a:lnTo>
                  <a:pt x="4021" y="1263"/>
                </a:lnTo>
                <a:lnTo>
                  <a:pt x="4020" y="1266"/>
                </a:lnTo>
                <a:lnTo>
                  <a:pt x="4019" y="1272"/>
                </a:lnTo>
                <a:lnTo>
                  <a:pt x="4018" y="1274"/>
                </a:lnTo>
                <a:lnTo>
                  <a:pt x="4018" y="1278"/>
                </a:lnTo>
                <a:lnTo>
                  <a:pt x="4017" y="1283"/>
                </a:lnTo>
                <a:lnTo>
                  <a:pt x="4017" y="1289"/>
                </a:lnTo>
                <a:lnTo>
                  <a:pt x="4017" y="1293"/>
                </a:lnTo>
                <a:lnTo>
                  <a:pt x="4017" y="1295"/>
                </a:lnTo>
                <a:lnTo>
                  <a:pt x="4017" y="1299"/>
                </a:lnTo>
                <a:lnTo>
                  <a:pt x="4020" y="1308"/>
                </a:lnTo>
                <a:lnTo>
                  <a:pt x="4021" y="1311"/>
                </a:lnTo>
                <a:lnTo>
                  <a:pt x="4023" y="1313"/>
                </a:lnTo>
                <a:lnTo>
                  <a:pt x="4025" y="1316"/>
                </a:lnTo>
                <a:lnTo>
                  <a:pt x="4027" y="1317"/>
                </a:lnTo>
                <a:lnTo>
                  <a:pt x="4029" y="1321"/>
                </a:lnTo>
                <a:lnTo>
                  <a:pt x="4032" y="1323"/>
                </a:lnTo>
                <a:lnTo>
                  <a:pt x="4033" y="1324"/>
                </a:lnTo>
                <a:lnTo>
                  <a:pt x="4036" y="1324"/>
                </a:lnTo>
                <a:lnTo>
                  <a:pt x="4038" y="1326"/>
                </a:lnTo>
                <a:lnTo>
                  <a:pt x="4041" y="1327"/>
                </a:lnTo>
                <a:lnTo>
                  <a:pt x="4050" y="1330"/>
                </a:lnTo>
                <a:lnTo>
                  <a:pt x="4056" y="1330"/>
                </a:lnTo>
                <a:lnTo>
                  <a:pt x="4062" y="1330"/>
                </a:lnTo>
                <a:lnTo>
                  <a:pt x="4068" y="1329"/>
                </a:lnTo>
                <a:lnTo>
                  <a:pt x="4073" y="1328"/>
                </a:lnTo>
                <a:lnTo>
                  <a:pt x="4076" y="1328"/>
                </a:lnTo>
                <a:lnTo>
                  <a:pt x="4078" y="1327"/>
                </a:lnTo>
                <a:lnTo>
                  <a:pt x="4082" y="1324"/>
                </a:lnTo>
                <a:lnTo>
                  <a:pt x="4085" y="1323"/>
                </a:lnTo>
                <a:lnTo>
                  <a:pt x="4087" y="1322"/>
                </a:lnTo>
                <a:lnTo>
                  <a:pt x="4089" y="1321"/>
                </a:lnTo>
                <a:lnTo>
                  <a:pt x="4090" y="1319"/>
                </a:lnTo>
                <a:lnTo>
                  <a:pt x="4096" y="1313"/>
                </a:lnTo>
                <a:lnTo>
                  <a:pt x="4099" y="1312"/>
                </a:lnTo>
                <a:lnTo>
                  <a:pt x="4100" y="1310"/>
                </a:lnTo>
                <a:lnTo>
                  <a:pt x="4101" y="1307"/>
                </a:lnTo>
                <a:lnTo>
                  <a:pt x="4102" y="1306"/>
                </a:lnTo>
                <a:lnTo>
                  <a:pt x="4102" y="1304"/>
                </a:lnTo>
                <a:lnTo>
                  <a:pt x="4105" y="1300"/>
                </a:lnTo>
                <a:lnTo>
                  <a:pt x="4105" y="1299"/>
                </a:lnTo>
                <a:lnTo>
                  <a:pt x="4107" y="1294"/>
                </a:lnTo>
                <a:lnTo>
                  <a:pt x="4107" y="1291"/>
                </a:lnTo>
                <a:lnTo>
                  <a:pt x="4110" y="1283"/>
                </a:lnTo>
                <a:lnTo>
                  <a:pt x="4110" y="1278"/>
                </a:lnTo>
                <a:lnTo>
                  <a:pt x="4110" y="1273"/>
                </a:lnTo>
                <a:lnTo>
                  <a:pt x="4110" y="1267"/>
                </a:lnTo>
                <a:lnTo>
                  <a:pt x="4110" y="1257"/>
                </a:lnTo>
                <a:lnTo>
                  <a:pt x="4110" y="1217"/>
                </a:lnTo>
                <a:close/>
                <a:moveTo>
                  <a:pt x="835" y="1217"/>
                </a:moveTo>
                <a:lnTo>
                  <a:pt x="829" y="1217"/>
                </a:lnTo>
                <a:lnTo>
                  <a:pt x="823" y="1219"/>
                </a:lnTo>
                <a:lnTo>
                  <a:pt x="817" y="1219"/>
                </a:lnTo>
                <a:lnTo>
                  <a:pt x="815" y="1219"/>
                </a:lnTo>
                <a:lnTo>
                  <a:pt x="811" y="1221"/>
                </a:lnTo>
                <a:lnTo>
                  <a:pt x="809" y="1221"/>
                </a:lnTo>
                <a:lnTo>
                  <a:pt x="806" y="1222"/>
                </a:lnTo>
                <a:lnTo>
                  <a:pt x="804" y="1222"/>
                </a:lnTo>
                <a:lnTo>
                  <a:pt x="799" y="1223"/>
                </a:lnTo>
                <a:lnTo>
                  <a:pt x="794" y="1224"/>
                </a:lnTo>
                <a:lnTo>
                  <a:pt x="793" y="1225"/>
                </a:lnTo>
                <a:lnTo>
                  <a:pt x="786" y="1228"/>
                </a:lnTo>
                <a:lnTo>
                  <a:pt x="781" y="1229"/>
                </a:lnTo>
                <a:lnTo>
                  <a:pt x="778" y="1230"/>
                </a:lnTo>
                <a:lnTo>
                  <a:pt x="777" y="1232"/>
                </a:lnTo>
                <a:lnTo>
                  <a:pt x="774" y="1233"/>
                </a:lnTo>
                <a:lnTo>
                  <a:pt x="771" y="1234"/>
                </a:lnTo>
                <a:lnTo>
                  <a:pt x="766" y="1236"/>
                </a:lnTo>
                <a:lnTo>
                  <a:pt x="765" y="1238"/>
                </a:lnTo>
                <a:lnTo>
                  <a:pt x="764" y="1239"/>
                </a:lnTo>
                <a:lnTo>
                  <a:pt x="763" y="1240"/>
                </a:lnTo>
                <a:lnTo>
                  <a:pt x="758" y="1244"/>
                </a:lnTo>
                <a:lnTo>
                  <a:pt x="755" y="1246"/>
                </a:lnTo>
                <a:lnTo>
                  <a:pt x="752" y="1250"/>
                </a:lnTo>
                <a:lnTo>
                  <a:pt x="751" y="1251"/>
                </a:lnTo>
                <a:lnTo>
                  <a:pt x="749" y="1254"/>
                </a:lnTo>
                <a:lnTo>
                  <a:pt x="748" y="1255"/>
                </a:lnTo>
                <a:lnTo>
                  <a:pt x="748" y="1257"/>
                </a:lnTo>
                <a:lnTo>
                  <a:pt x="746" y="1262"/>
                </a:lnTo>
                <a:lnTo>
                  <a:pt x="745" y="1263"/>
                </a:lnTo>
                <a:lnTo>
                  <a:pt x="743" y="1267"/>
                </a:lnTo>
                <a:lnTo>
                  <a:pt x="743" y="1269"/>
                </a:lnTo>
                <a:lnTo>
                  <a:pt x="742" y="1272"/>
                </a:lnTo>
                <a:lnTo>
                  <a:pt x="742" y="1274"/>
                </a:lnTo>
                <a:lnTo>
                  <a:pt x="741" y="1278"/>
                </a:lnTo>
                <a:lnTo>
                  <a:pt x="741" y="1283"/>
                </a:lnTo>
                <a:lnTo>
                  <a:pt x="740" y="1289"/>
                </a:lnTo>
                <a:lnTo>
                  <a:pt x="740" y="1293"/>
                </a:lnTo>
                <a:lnTo>
                  <a:pt x="740" y="1296"/>
                </a:lnTo>
                <a:lnTo>
                  <a:pt x="741" y="1300"/>
                </a:lnTo>
                <a:lnTo>
                  <a:pt x="741" y="1302"/>
                </a:lnTo>
                <a:lnTo>
                  <a:pt x="743" y="1307"/>
                </a:lnTo>
                <a:lnTo>
                  <a:pt x="745" y="1311"/>
                </a:lnTo>
                <a:lnTo>
                  <a:pt x="747" y="1315"/>
                </a:lnTo>
                <a:lnTo>
                  <a:pt x="748" y="1316"/>
                </a:lnTo>
                <a:lnTo>
                  <a:pt x="749" y="1317"/>
                </a:lnTo>
                <a:lnTo>
                  <a:pt x="752" y="1321"/>
                </a:lnTo>
                <a:lnTo>
                  <a:pt x="753" y="1322"/>
                </a:lnTo>
                <a:lnTo>
                  <a:pt x="755" y="1323"/>
                </a:lnTo>
                <a:lnTo>
                  <a:pt x="757" y="1324"/>
                </a:lnTo>
                <a:lnTo>
                  <a:pt x="759" y="1326"/>
                </a:lnTo>
                <a:lnTo>
                  <a:pt x="761" y="1327"/>
                </a:lnTo>
                <a:lnTo>
                  <a:pt x="764" y="1328"/>
                </a:lnTo>
                <a:lnTo>
                  <a:pt x="766" y="1329"/>
                </a:lnTo>
                <a:lnTo>
                  <a:pt x="770" y="1330"/>
                </a:lnTo>
                <a:lnTo>
                  <a:pt x="774" y="1330"/>
                </a:lnTo>
                <a:lnTo>
                  <a:pt x="778" y="1332"/>
                </a:lnTo>
                <a:lnTo>
                  <a:pt x="781" y="1332"/>
                </a:lnTo>
                <a:lnTo>
                  <a:pt x="786" y="1332"/>
                </a:lnTo>
                <a:lnTo>
                  <a:pt x="792" y="1330"/>
                </a:lnTo>
                <a:lnTo>
                  <a:pt x="794" y="1330"/>
                </a:lnTo>
                <a:lnTo>
                  <a:pt x="797" y="1330"/>
                </a:lnTo>
                <a:lnTo>
                  <a:pt x="799" y="1329"/>
                </a:lnTo>
                <a:lnTo>
                  <a:pt x="801" y="1328"/>
                </a:lnTo>
                <a:lnTo>
                  <a:pt x="805" y="1327"/>
                </a:lnTo>
                <a:lnTo>
                  <a:pt x="807" y="1326"/>
                </a:lnTo>
                <a:lnTo>
                  <a:pt x="811" y="1323"/>
                </a:lnTo>
                <a:lnTo>
                  <a:pt x="812" y="1322"/>
                </a:lnTo>
                <a:lnTo>
                  <a:pt x="813" y="1321"/>
                </a:lnTo>
                <a:lnTo>
                  <a:pt x="817" y="1318"/>
                </a:lnTo>
                <a:lnTo>
                  <a:pt x="821" y="1315"/>
                </a:lnTo>
                <a:lnTo>
                  <a:pt x="822" y="1313"/>
                </a:lnTo>
                <a:lnTo>
                  <a:pt x="824" y="1311"/>
                </a:lnTo>
                <a:lnTo>
                  <a:pt x="826" y="1310"/>
                </a:lnTo>
                <a:lnTo>
                  <a:pt x="827" y="1307"/>
                </a:lnTo>
                <a:lnTo>
                  <a:pt x="827" y="1306"/>
                </a:lnTo>
                <a:lnTo>
                  <a:pt x="830" y="1300"/>
                </a:lnTo>
                <a:lnTo>
                  <a:pt x="833" y="1293"/>
                </a:lnTo>
                <a:lnTo>
                  <a:pt x="834" y="1287"/>
                </a:lnTo>
                <a:lnTo>
                  <a:pt x="834" y="1280"/>
                </a:lnTo>
                <a:lnTo>
                  <a:pt x="835" y="1266"/>
                </a:lnTo>
                <a:lnTo>
                  <a:pt x="835" y="1217"/>
                </a:lnTo>
                <a:close/>
                <a:moveTo>
                  <a:pt x="1172" y="1208"/>
                </a:moveTo>
                <a:lnTo>
                  <a:pt x="1177" y="1208"/>
                </a:lnTo>
                <a:lnTo>
                  <a:pt x="1181" y="1207"/>
                </a:lnTo>
                <a:lnTo>
                  <a:pt x="1187" y="1205"/>
                </a:lnTo>
                <a:lnTo>
                  <a:pt x="1192" y="1205"/>
                </a:lnTo>
                <a:lnTo>
                  <a:pt x="1201" y="1202"/>
                </a:lnTo>
                <a:lnTo>
                  <a:pt x="1206" y="1201"/>
                </a:lnTo>
                <a:lnTo>
                  <a:pt x="1211" y="1200"/>
                </a:lnTo>
                <a:lnTo>
                  <a:pt x="1214" y="1200"/>
                </a:lnTo>
                <a:lnTo>
                  <a:pt x="1216" y="1199"/>
                </a:lnTo>
                <a:lnTo>
                  <a:pt x="1218" y="1199"/>
                </a:lnTo>
                <a:lnTo>
                  <a:pt x="1221" y="1197"/>
                </a:lnTo>
                <a:lnTo>
                  <a:pt x="1227" y="1196"/>
                </a:lnTo>
                <a:lnTo>
                  <a:pt x="1234" y="1194"/>
                </a:lnTo>
                <a:lnTo>
                  <a:pt x="1249" y="1190"/>
                </a:lnTo>
                <a:lnTo>
                  <a:pt x="1256" y="1189"/>
                </a:lnTo>
                <a:lnTo>
                  <a:pt x="1274" y="1184"/>
                </a:lnTo>
                <a:lnTo>
                  <a:pt x="1281" y="1183"/>
                </a:lnTo>
                <a:lnTo>
                  <a:pt x="1296" y="1178"/>
                </a:lnTo>
                <a:lnTo>
                  <a:pt x="1297" y="1177"/>
                </a:lnTo>
                <a:lnTo>
                  <a:pt x="1298" y="1167"/>
                </a:lnTo>
                <a:lnTo>
                  <a:pt x="1298" y="1161"/>
                </a:lnTo>
                <a:lnTo>
                  <a:pt x="1295" y="1149"/>
                </a:lnTo>
                <a:lnTo>
                  <a:pt x="1293" y="1146"/>
                </a:lnTo>
                <a:lnTo>
                  <a:pt x="1292" y="1144"/>
                </a:lnTo>
                <a:lnTo>
                  <a:pt x="1292" y="1143"/>
                </a:lnTo>
                <a:lnTo>
                  <a:pt x="1291" y="1140"/>
                </a:lnTo>
                <a:lnTo>
                  <a:pt x="1288" y="1138"/>
                </a:lnTo>
                <a:lnTo>
                  <a:pt x="1288" y="1135"/>
                </a:lnTo>
                <a:lnTo>
                  <a:pt x="1287" y="1134"/>
                </a:lnTo>
                <a:lnTo>
                  <a:pt x="1286" y="1132"/>
                </a:lnTo>
                <a:lnTo>
                  <a:pt x="1285" y="1130"/>
                </a:lnTo>
                <a:lnTo>
                  <a:pt x="1284" y="1129"/>
                </a:lnTo>
                <a:lnTo>
                  <a:pt x="1280" y="1125"/>
                </a:lnTo>
                <a:lnTo>
                  <a:pt x="1274" y="1119"/>
                </a:lnTo>
                <a:lnTo>
                  <a:pt x="1273" y="1117"/>
                </a:lnTo>
                <a:lnTo>
                  <a:pt x="1270" y="1117"/>
                </a:lnTo>
                <a:lnTo>
                  <a:pt x="1269" y="1116"/>
                </a:lnTo>
                <a:lnTo>
                  <a:pt x="1267" y="1114"/>
                </a:lnTo>
                <a:lnTo>
                  <a:pt x="1262" y="1112"/>
                </a:lnTo>
                <a:lnTo>
                  <a:pt x="1259" y="1112"/>
                </a:lnTo>
                <a:lnTo>
                  <a:pt x="1258" y="1111"/>
                </a:lnTo>
                <a:lnTo>
                  <a:pt x="1257" y="1111"/>
                </a:lnTo>
                <a:lnTo>
                  <a:pt x="1255" y="1110"/>
                </a:lnTo>
                <a:lnTo>
                  <a:pt x="1251" y="1110"/>
                </a:lnTo>
                <a:lnTo>
                  <a:pt x="1246" y="1108"/>
                </a:lnTo>
                <a:lnTo>
                  <a:pt x="1238" y="1108"/>
                </a:lnTo>
                <a:lnTo>
                  <a:pt x="1233" y="1110"/>
                </a:lnTo>
                <a:lnTo>
                  <a:pt x="1230" y="1110"/>
                </a:lnTo>
                <a:lnTo>
                  <a:pt x="1229" y="1111"/>
                </a:lnTo>
                <a:lnTo>
                  <a:pt x="1224" y="1112"/>
                </a:lnTo>
                <a:lnTo>
                  <a:pt x="1222" y="1113"/>
                </a:lnTo>
                <a:lnTo>
                  <a:pt x="1218" y="1114"/>
                </a:lnTo>
                <a:lnTo>
                  <a:pt x="1215" y="1117"/>
                </a:lnTo>
                <a:lnTo>
                  <a:pt x="1212" y="1118"/>
                </a:lnTo>
                <a:lnTo>
                  <a:pt x="1210" y="1119"/>
                </a:lnTo>
                <a:lnTo>
                  <a:pt x="1209" y="1121"/>
                </a:lnTo>
                <a:lnTo>
                  <a:pt x="1206" y="1123"/>
                </a:lnTo>
                <a:lnTo>
                  <a:pt x="1203" y="1127"/>
                </a:lnTo>
                <a:lnTo>
                  <a:pt x="1198" y="1132"/>
                </a:lnTo>
                <a:lnTo>
                  <a:pt x="1195" y="1134"/>
                </a:lnTo>
                <a:lnTo>
                  <a:pt x="1193" y="1136"/>
                </a:lnTo>
                <a:lnTo>
                  <a:pt x="1192" y="1139"/>
                </a:lnTo>
                <a:lnTo>
                  <a:pt x="1191" y="1140"/>
                </a:lnTo>
                <a:lnTo>
                  <a:pt x="1189" y="1143"/>
                </a:lnTo>
                <a:lnTo>
                  <a:pt x="1186" y="1150"/>
                </a:lnTo>
                <a:lnTo>
                  <a:pt x="1182" y="1156"/>
                </a:lnTo>
                <a:lnTo>
                  <a:pt x="1180" y="1163"/>
                </a:lnTo>
                <a:lnTo>
                  <a:pt x="1177" y="1172"/>
                </a:lnTo>
                <a:lnTo>
                  <a:pt x="1176" y="1180"/>
                </a:lnTo>
                <a:lnTo>
                  <a:pt x="1174" y="1189"/>
                </a:lnTo>
                <a:lnTo>
                  <a:pt x="1174" y="1199"/>
                </a:lnTo>
                <a:lnTo>
                  <a:pt x="1172" y="1208"/>
                </a:lnTo>
                <a:close/>
                <a:moveTo>
                  <a:pt x="2587" y="1105"/>
                </a:moveTo>
                <a:lnTo>
                  <a:pt x="2585" y="1105"/>
                </a:lnTo>
                <a:lnTo>
                  <a:pt x="2583" y="1106"/>
                </a:lnTo>
                <a:lnTo>
                  <a:pt x="2578" y="1106"/>
                </a:lnTo>
                <a:lnTo>
                  <a:pt x="2566" y="1111"/>
                </a:lnTo>
                <a:lnTo>
                  <a:pt x="2562" y="1113"/>
                </a:lnTo>
                <a:lnTo>
                  <a:pt x="2560" y="1114"/>
                </a:lnTo>
                <a:lnTo>
                  <a:pt x="2559" y="1116"/>
                </a:lnTo>
                <a:lnTo>
                  <a:pt x="2556" y="1117"/>
                </a:lnTo>
                <a:lnTo>
                  <a:pt x="2553" y="1121"/>
                </a:lnTo>
                <a:lnTo>
                  <a:pt x="2548" y="1125"/>
                </a:lnTo>
                <a:lnTo>
                  <a:pt x="2544" y="1129"/>
                </a:lnTo>
                <a:lnTo>
                  <a:pt x="2541" y="1134"/>
                </a:lnTo>
                <a:lnTo>
                  <a:pt x="2535" y="1145"/>
                </a:lnTo>
                <a:lnTo>
                  <a:pt x="2530" y="1156"/>
                </a:lnTo>
                <a:lnTo>
                  <a:pt x="2530" y="1160"/>
                </a:lnTo>
                <a:lnTo>
                  <a:pt x="2529" y="1161"/>
                </a:lnTo>
                <a:lnTo>
                  <a:pt x="2529" y="1162"/>
                </a:lnTo>
                <a:lnTo>
                  <a:pt x="2527" y="1164"/>
                </a:lnTo>
                <a:lnTo>
                  <a:pt x="2527" y="1166"/>
                </a:lnTo>
                <a:lnTo>
                  <a:pt x="2526" y="1171"/>
                </a:lnTo>
                <a:lnTo>
                  <a:pt x="2525" y="1173"/>
                </a:lnTo>
                <a:lnTo>
                  <a:pt x="2525" y="1175"/>
                </a:lnTo>
                <a:lnTo>
                  <a:pt x="2524" y="1178"/>
                </a:lnTo>
                <a:lnTo>
                  <a:pt x="2524" y="1180"/>
                </a:lnTo>
                <a:lnTo>
                  <a:pt x="2523" y="1184"/>
                </a:lnTo>
                <a:lnTo>
                  <a:pt x="2523" y="1188"/>
                </a:lnTo>
                <a:lnTo>
                  <a:pt x="2521" y="1190"/>
                </a:lnTo>
                <a:lnTo>
                  <a:pt x="2521" y="1195"/>
                </a:lnTo>
                <a:lnTo>
                  <a:pt x="2520" y="1211"/>
                </a:lnTo>
                <a:lnTo>
                  <a:pt x="2520" y="1217"/>
                </a:lnTo>
                <a:lnTo>
                  <a:pt x="2519" y="1236"/>
                </a:lnTo>
                <a:lnTo>
                  <a:pt x="2520" y="1245"/>
                </a:lnTo>
                <a:lnTo>
                  <a:pt x="2520" y="1250"/>
                </a:lnTo>
                <a:lnTo>
                  <a:pt x="2525" y="1273"/>
                </a:lnTo>
                <a:lnTo>
                  <a:pt x="2526" y="1278"/>
                </a:lnTo>
                <a:lnTo>
                  <a:pt x="2526" y="1279"/>
                </a:lnTo>
                <a:lnTo>
                  <a:pt x="2527" y="1280"/>
                </a:lnTo>
                <a:lnTo>
                  <a:pt x="2527" y="1283"/>
                </a:lnTo>
                <a:lnTo>
                  <a:pt x="2529" y="1285"/>
                </a:lnTo>
                <a:lnTo>
                  <a:pt x="2530" y="1289"/>
                </a:lnTo>
                <a:lnTo>
                  <a:pt x="2531" y="1291"/>
                </a:lnTo>
                <a:lnTo>
                  <a:pt x="2533" y="1295"/>
                </a:lnTo>
                <a:lnTo>
                  <a:pt x="2535" y="1300"/>
                </a:lnTo>
                <a:lnTo>
                  <a:pt x="2537" y="1304"/>
                </a:lnTo>
                <a:lnTo>
                  <a:pt x="2538" y="1306"/>
                </a:lnTo>
                <a:lnTo>
                  <a:pt x="2539" y="1307"/>
                </a:lnTo>
                <a:lnTo>
                  <a:pt x="2541" y="1308"/>
                </a:lnTo>
                <a:lnTo>
                  <a:pt x="2543" y="1311"/>
                </a:lnTo>
                <a:lnTo>
                  <a:pt x="2546" y="1313"/>
                </a:lnTo>
                <a:lnTo>
                  <a:pt x="2549" y="1317"/>
                </a:lnTo>
                <a:lnTo>
                  <a:pt x="2553" y="1322"/>
                </a:lnTo>
                <a:lnTo>
                  <a:pt x="2561" y="1327"/>
                </a:lnTo>
                <a:lnTo>
                  <a:pt x="2565" y="1329"/>
                </a:lnTo>
                <a:lnTo>
                  <a:pt x="2570" y="1332"/>
                </a:lnTo>
                <a:lnTo>
                  <a:pt x="2578" y="1334"/>
                </a:lnTo>
                <a:lnTo>
                  <a:pt x="2581" y="1334"/>
                </a:lnTo>
                <a:lnTo>
                  <a:pt x="2588" y="1335"/>
                </a:lnTo>
                <a:lnTo>
                  <a:pt x="2591" y="1335"/>
                </a:lnTo>
                <a:lnTo>
                  <a:pt x="2601" y="1334"/>
                </a:lnTo>
                <a:lnTo>
                  <a:pt x="2604" y="1334"/>
                </a:lnTo>
                <a:lnTo>
                  <a:pt x="2605" y="1333"/>
                </a:lnTo>
                <a:lnTo>
                  <a:pt x="2607" y="1333"/>
                </a:lnTo>
                <a:lnTo>
                  <a:pt x="2608" y="1332"/>
                </a:lnTo>
                <a:lnTo>
                  <a:pt x="2614" y="1329"/>
                </a:lnTo>
                <a:lnTo>
                  <a:pt x="2618" y="1327"/>
                </a:lnTo>
                <a:lnTo>
                  <a:pt x="2619" y="1326"/>
                </a:lnTo>
                <a:lnTo>
                  <a:pt x="2622" y="1324"/>
                </a:lnTo>
                <a:lnTo>
                  <a:pt x="2623" y="1323"/>
                </a:lnTo>
                <a:lnTo>
                  <a:pt x="2625" y="1321"/>
                </a:lnTo>
                <a:lnTo>
                  <a:pt x="2630" y="1316"/>
                </a:lnTo>
                <a:lnTo>
                  <a:pt x="2633" y="1315"/>
                </a:lnTo>
                <a:lnTo>
                  <a:pt x="2635" y="1311"/>
                </a:lnTo>
                <a:lnTo>
                  <a:pt x="2636" y="1310"/>
                </a:lnTo>
                <a:lnTo>
                  <a:pt x="2636" y="1307"/>
                </a:lnTo>
                <a:lnTo>
                  <a:pt x="2637" y="1306"/>
                </a:lnTo>
                <a:lnTo>
                  <a:pt x="2640" y="1304"/>
                </a:lnTo>
                <a:lnTo>
                  <a:pt x="2641" y="1301"/>
                </a:lnTo>
                <a:lnTo>
                  <a:pt x="2642" y="1300"/>
                </a:lnTo>
                <a:lnTo>
                  <a:pt x="2643" y="1298"/>
                </a:lnTo>
                <a:lnTo>
                  <a:pt x="2645" y="1295"/>
                </a:lnTo>
                <a:lnTo>
                  <a:pt x="2646" y="1293"/>
                </a:lnTo>
                <a:lnTo>
                  <a:pt x="2647" y="1289"/>
                </a:lnTo>
                <a:lnTo>
                  <a:pt x="2648" y="1288"/>
                </a:lnTo>
                <a:lnTo>
                  <a:pt x="2649" y="1283"/>
                </a:lnTo>
                <a:lnTo>
                  <a:pt x="2656" y="1262"/>
                </a:lnTo>
                <a:lnTo>
                  <a:pt x="2657" y="1250"/>
                </a:lnTo>
                <a:lnTo>
                  <a:pt x="2658" y="1246"/>
                </a:lnTo>
                <a:lnTo>
                  <a:pt x="2658" y="1239"/>
                </a:lnTo>
                <a:lnTo>
                  <a:pt x="2659" y="1228"/>
                </a:lnTo>
                <a:lnTo>
                  <a:pt x="2659" y="1225"/>
                </a:lnTo>
                <a:lnTo>
                  <a:pt x="2659" y="1221"/>
                </a:lnTo>
                <a:lnTo>
                  <a:pt x="2659" y="1213"/>
                </a:lnTo>
                <a:lnTo>
                  <a:pt x="2659" y="1207"/>
                </a:lnTo>
                <a:lnTo>
                  <a:pt x="2659" y="1202"/>
                </a:lnTo>
                <a:lnTo>
                  <a:pt x="2658" y="1196"/>
                </a:lnTo>
                <a:lnTo>
                  <a:pt x="2657" y="1188"/>
                </a:lnTo>
                <a:lnTo>
                  <a:pt x="2653" y="1168"/>
                </a:lnTo>
                <a:lnTo>
                  <a:pt x="2652" y="1163"/>
                </a:lnTo>
                <a:lnTo>
                  <a:pt x="2651" y="1162"/>
                </a:lnTo>
                <a:lnTo>
                  <a:pt x="2651" y="1161"/>
                </a:lnTo>
                <a:lnTo>
                  <a:pt x="2651" y="1158"/>
                </a:lnTo>
                <a:lnTo>
                  <a:pt x="2649" y="1157"/>
                </a:lnTo>
                <a:lnTo>
                  <a:pt x="2648" y="1152"/>
                </a:lnTo>
                <a:lnTo>
                  <a:pt x="2647" y="1150"/>
                </a:lnTo>
                <a:lnTo>
                  <a:pt x="2646" y="1147"/>
                </a:lnTo>
                <a:lnTo>
                  <a:pt x="2645" y="1145"/>
                </a:lnTo>
                <a:lnTo>
                  <a:pt x="2643" y="1143"/>
                </a:lnTo>
                <a:lnTo>
                  <a:pt x="2641" y="1139"/>
                </a:lnTo>
                <a:lnTo>
                  <a:pt x="2640" y="1135"/>
                </a:lnTo>
                <a:lnTo>
                  <a:pt x="2639" y="1134"/>
                </a:lnTo>
                <a:lnTo>
                  <a:pt x="2637" y="1132"/>
                </a:lnTo>
                <a:lnTo>
                  <a:pt x="2636" y="1130"/>
                </a:lnTo>
                <a:lnTo>
                  <a:pt x="2635" y="1129"/>
                </a:lnTo>
                <a:lnTo>
                  <a:pt x="2630" y="1124"/>
                </a:lnTo>
                <a:lnTo>
                  <a:pt x="2627" y="1119"/>
                </a:lnTo>
                <a:lnTo>
                  <a:pt x="2622" y="1116"/>
                </a:lnTo>
                <a:lnTo>
                  <a:pt x="2616" y="1112"/>
                </a:lnTo>
                <a:lnTo>
                  <a:pt x="2610" y="1108"/>
                </a:lnTo>
                <a:lnTo>
                  <a:pt x="2604" y="1106"/>
                </a:lnTo>
                <a:lnTo>
                  <a:pt x="2595" y="1105"/>
                </a:lnTo>
                <a:lnTo>
                  <a:pt x="2591" y="1105"/>
                </a:lnTo>
                <a:lnTo>
                  <a:pt x="2587" y="1105"/>
                </a:lnTo>
                <a:close/>
                <a:moveTo>
                  <a:pt x="1495" y="1105"/>
                </a:moveTo>
                <a:lnTo>
                  <a:pt x="1490" y="1105"/>
                </a:lnTo>
                <a:lnTo>
                  <a:pt x="1479" y="1110"/>
                </a:lnTo>
                <a:lnTo>
                  <a:pt x="1477" y="1111"/>
                </a:lnTo>
                <a:lnTo>
                  <a:pt x="1476" y="1113"/>
                </a:lnTo>
                <a:lnTo>
                  <a:pt x="1473" y="1116"/>
                </a:lnTo>
                <a:lnTo>
                  <a:pt x="1470" y="1118"/>
                </a:lnTo>
                <a:lnTo>
                  <a:pt x="1469" y="1119"/>
                </a:lnTo>
                <a:lnTo>
                  <a:pt x="1466" y="1122"/>
                </a:lnTo>
                <a:lnTo>
                  <a:pt x="1464" y="1124"/>
                </a:lnTo>
                <a:lnTo>
                  <a:pt x="1463" y="1125"/>
                </a:lnTo>
                <a:lnTo>
                  <a:pt x="1461" y="1129"/>
                </a:lnTo>
                <a:lnTo>
                  <a:pt x="1460" y="1134"/>
                </a:lnTo>
                <a:lnTo>
                  <a:pt x="1459" y="1135"/>
                </a:lnTo>
                <a:lnTo>
                  <a:pt x="1456" y="1143"/>
                </a:lnTo>
                <a:lnTo>
                  <a:pt x="1455" y="1147"/>
                </a:lnTo>
                <a:lnTo>
                  <a:pt x="1455" y="1152"/>
                </a:lnTo>
                <a:lnTo>
                  <a:pt x="1454" y="1163"/>
                </a:lnTo>
                <a:lnTo>
                  <a:pt x="1454" y="1169"/>
                </a:lnTo>
                <a:lnTo>
                  <a:pt x="1454" y="1173"/>
                </a:lnTo>
                <a:lnTo>
                  <a:pt x="1454" y="1175"/>
                </a:lnTo>
                <a:lnTo>
                  <a:pt x="1454" y="1180"/>
                </a:lnTo>
                <a:lnTo>
                  <a:pt x="1455" y="1185"/>
                </a:lnTo>
                <a:lnTo>
                  <a:pt x="1455" y="1188"/>
                </a:lnTo>
                <a:lnTo>
                  <a:pt x="1456" y="1191"/>
                </a:lnTo>
                <a:lnTo>
                  <a:pt x="1458" y="1196"/>
                </a:lnTo>
                <a:lnTo>
                  <a:pt x="1459" y="1201"/>
                </a:lnTo>
                <a:lnTo>
                  <a:pt x="1459" y="1202"/>
                </a:lnTo>
                <a:lnTo>
                  <a:pt x="1460" y="1205"/>
                </a:lnTo>
                <a:lnTo>
                  <a:pt x="1460" y="1206"/>
                </a:lnTo>
                <a:lnTo>
                  <a:pt x="1461" y="1210"/>
                </a:lnTo>
                <a:lnTo>
                  <a:pt x="1463" y="1212"/>
                </a:lnTo>
                <a:lnTo>
                  <a:pt x="1464" y="1215"/>
                </a:lnTo>
                <a:lnTo>
                  <a:pt x="1464" y="1217"/>
                </a:lnTo>
                <a:lnTo>
                  <a:pt x="1465" y="1219"/>
                </a:lnTo>
                <a:lnTo>
                  <a:pt x="1466" y="1221"/>
                </a:lnTo>
                <a:lnTo>
                  <a:pt x="1469" y="1225"/>
                </a:lnTo>
                <a:lnTo>
                  <a:pt x="1470" y="1227"/>
                </a:lnTo>
                <a:lnTo>
                  <a:pt x="1471" y="1229"/>
                </a:lnTo>
                <a:lnTo>
                  <a:pt x="1472" y="1230"/>
                </a:lnTo>
                <a:lnTo>
                  <a:pt x="1475" y="1232"/>
                </a:lnTo>
                <a:lnTo>
                  <a:pt x="1477" y="1235"/>
                </a:lnTo>
                <a:lnTo>
                  <a:pt x="1478" y="1236"/>
                </a:lnTo>
                <a:lnTo>
                  <a:pt x="1479" y="1239"/>
                </a:lnTo>
                <a:lnTo>
                  <a:pt x="1483" y="1243"/>
                </a:lnTo>
                <a:lnTo>
                  <a:pt x="1485" y="1244"/>
                </a:lnTo>
                <a:lnTo>
                  <a:pt x="1487" y="1245"/>
                </a:lnTo>
                <a:lnTo>
                  <a:pt x="1489" y="1246"/>
                </a:lnTo>
                <a:lnTo>
                  <a:pt x="1490" y="1246"/>
                </a:lnTo>
                <a:lnTo>
                  <a:pt x="1493" y="1247"/>
                </a:lnTo>
                <a:lnTo>
                  <a:pt x="1495" y="1249"/>
                </a:lnTo>
                <a:lnTo>
                  <a:pt x="1498" y="1249"/>
                </a:lnTo>
                <a:lnTo>
                  <a:pt x="1500" y="1249"/>
                </a:lnTo>
                <a:lnTo>
                  <a:pt x="1505" y="1250"/>
                </a:lnTo>
                <a:lnTo>
                  <a:pt x="1507" y="1250"/>
                </a:lnTo>
                <a:lnTo>
                  <a:pt x="1510" y="1250"/>
                </a:lnTo>
                <a:lnTo>
                  <a:pt x="1517" y="1249"/>
                </a:lnTo>
                <a:lnTo>
                  <a:pt x="1519" y="1249"/>
                </a:lnTo>
                <a:lnTo>
                  <a:pt x="1521" y="1249"/>
                </a:lnTo>
                <a:lnTo>
                  <a:pt x="1522" y="1247"/>
                </a:lnTo>
                <a:lnTo>
                  <a:pt x="1524" y="1246"/>
                </a:lnTo>
                <a:lnTo>
                  <a:pt x="1527" y="1245"/>
                </a:lnTo>
                <a:lnTo>
                  <a:pt x="1528" y="1244"/>
                </a:lnTo>
                <a:lnTo>
                  <a:pt x="1530" y="1241"/>
                </a:lnTo>
                <a:lnTo>
                  <a:pt x="1534" y="1239"/>
                </a:lnTo>
                <a:lnTo>
                  <a:pt x="1537" y="1235"/>
                </a:lnTo>
                <a:lnTo>
                  <a:pt x="1539" y="1234"/>
                </a:lnTo>
                <a:lnTo>
                  <a:pt x="1540" y="1232"/>
                </a:lnTo>
                <a:lnTo>
                  <a:pt x="1541" y="1230"/>
                </a:lnTo>
                <a:lnTo>
                  <a:pt x="1542" y="1227"/>
                </a:lnTo>
                <a:lnTo>
                  <a:pt x="1545" y="1222"/>
                </a:lnTo>
                <a:lnTo>
                  <a:pt x="1546" y="1219"/>
                </a:lnTo>
                <a:lnTo>
                  <a:pt x="1547" y="1215"/>
                </a:lnTo>
                <a:lnTo>
                  <a:pt x="1548" y="1213"/>
                </a:lnTo>
                <a:lnTo>
                  <a:pt x="1548" y="1207"/>
                </a:lnTo>
                <a:lnTo>
                  <a:pt x="1550" y="1201"/>
                </a:lnTo>
                <a:lnTo>
                  <a:pt x="1551" y="1194"/>
                </a:lnTo>
                <a:lnTo>
                  <a:pt x="1551" y="1185"/>
                </a:lnTo>
                <a:lnTo>
                  <a:pt x="1551" y="1182"/>
                </a:lnTo>
                <a:lnTo>
                  <a:pt x="1550" y="1178"/>
                </a:lnTo>
                <a:lnTo>
                  <a:pt x="1550" y="1172"/>
                </a:lnTo>
                <a:lnTo>
                  <a:pt x="1550" y="1167"/>
                </a:lnTo>
                <a:lnTo>
                  <a:pt x="1548" y="1163"/>
                </a:lnTo>
                <a:lnTo>
                  <a:pt x="1548" y="1161"/>
                </a:lnTo>
                <a:lnTo>
                  <a:pt x="1547" y="1155"/>
                </a:lnTo>
                <a:lnTo>
                  <a:pt x="1547" y="1152"/>
                </a:lnTo>
                <a:lnTo>
                  <a:pt x="1546" y="1151"/>
                </a:lnTo>
                <a:lnTo>
                  <a:pt x="1546" y="1149"/>
                </a:lnTo>
                <a:lnTo>
                  <a:pt x="1545" y="1147"/>
                </a:lnTo>
                <a:lnTo>
                  <a:pt x="1545" y="1146"/>
                </a:lnTo>
                <a:lnTo>
                  <a:pt x="1544" y="1143"/>
                </a:lnTo>
                <a:lnTo>
                  <a:pt x="1542" y="1140"/>
                </a:lnTo>
                <a:lnTo>
                  <a:pt x="1541" y="1138"/>
                </a:lnTo>
                <a:lnTo>
                  <a:pt x="1540" y="1135"/>
                </a:lnTo>
                <a:lnTo>
                  <a:pt x="1539" y="1134"/>
                </a:lnTo>
                <a:lnTo>
                  <a:pt x="1537" y="1130"/>
                </a:lnTo>
                <a:lnTo>
                  <a:pt x="1536" y="1129"/>
                </a:lnTo>
                <a:lnTo>
                  <a:pt x="1535" y="1127"/>
                </a:lnTo>
                <a:lnTo>
                  <a:pt x="1534" y="1125"/>
                </a:lnTo>
                <a:lnTo>
                  <a:pt x="1533" y="1124"/>
                </a:lnTo>
                <a:lnTo>
                  <a:pt x="1529" y="1121"/>
                </a:lnTo>
                <a:lnTo>
                  <a:pt x="1525" y="1117"/>
                </a:lnTo>
                <a:lnTo>
                  <a:pt x="1522" y="1113"/>
                </a:lnTo>
                <a:lnTo>
                  <a:pt x="1517" y="1111"/>
                </a:lnTo>
                <a:lnTo>
                  <a:pt x="1512" y="1108"/>
                </a:lnTo>
                <a:lnTo>
                  <a:pt x="1507" y="1106"/>
                </a:lnTo>
                <a:lnTo>
                  <a:pt x="1501" y="1105"/>
                </a:lnTo>
                <a:lnTo>
                  <a:pt x="1495" y="1105"/>
                </a:lnTo>
                <a:close/>
                <a:moveTo>
                  <a:pt x="1773" y="1477"/>
                </a:moveTo>
                <a:lnTo>
                  <a:pt x="1724" y="1477"/>
                </a:lnTo>
                <a:lnTo>
                  <a:pt x="1719" y="1477"/>
                </a:lnTo>
                <a:lnTo>
                  <a:pt x="1713" y="1477"/>
                </a:lnTo>
                <a:lnTo>
                  <a:pt x="1710" y="1476"/>
                </a:lnTo>
                <a:lnTo>
                  <a:pt x="1709" y="1474"/>
                </a:lnTo>
                <a:lnTo>
                  <a:pt x="1707" y="1473"/>
                </a:lnTo>
                <a:lnTo>
                  <a:pt x="1707" y="1471"/>
                </a:lnTo>
                <a:lnTo>
                  <a:pt x="1705" y="1467"/>
                </a:lnTo>
                <a:lnTo>
                  <a:pt x="1705" y="1463"/>
                </a:lnTo>
                <a:lnTo>
                  <a:pt x="1707" y="1459"/>
                </a:lnTo>
                <a:lnTo>
                  <a:pt x="1709" y="1456"/>
                </a:lnTo>
                <a:lnTo>
                  <a:pt x="1713" y="1455"/>
                </a:lnTo>
                <a:lnTo>
                  <a:pt x="1715" y="1454"/>
                </a:lnTo>
                <a:lnTo>
                  <a:pt x="1732" y="1450"/>
                </a:lnTo>
                <a:lnTo>
                  <a:pt x="1737" y="1449"/>
                </a:lnTo>
                <a:lnTo>
                  <a:pt x="1741" y="1446"/>
                </a:lnTo>
                <a:lnTo>
                  <a:pt x="1743" y="1444"/>
                </a:lnTo>
                <a:lnTo>
                  <a:pt x="1745" y="1443"/>
                </a:lnTo>
                <a:lnTo>
                  <a:pt x="1747" y="1440"/>
                </a:lnTo>
                <a:lnTo>
                  <a:pt x="1748" y="1439"/>
                </a:lnTo>
                <a:lnTo>
                  <a:pt x="1749" y="1437"/>
                </a:lnTo>
                <a:lnTo>
                  <a:pt x="1750" y="1433"/>
                </a:lnTo>
                <a:lnTo>
                  <a:pt x="1750" y="1431"/>
                </a:lnTo>
                <a:lnTo>
                  <a:pt x="1751" y="1429"/>
                </a:lnTo>
                <a:lnTo>
                  <a:pt x="1751" y="1427"/>
                </a:lnTo>
                <a:lnTo>
                  <a:pt x="1751" y="1426"/>
                </a:lnTo>
                <a:lnTo>
                  <a:pt x="1753" y="1424"/>
                </a:lnTo>
                <a:lnTo>
                  <a:pt x="1754" y="1421"/>
                </a:lnTo>
                <a:lnTo>
                  <a:pt x="1766" y="1388"/>
                </a:lnTo>
                <a:lnTo>
                  <a:pt x="1766" y="1384"/>
                </a:lnTo>
                <a:lnTo>
                  <a:pt x="1766" y="1383"/>
                </a:lnTo>
                <a:lnTo>
                  <a:pt x="1767" y="1380"/>
                </a:lnTo>
                <a:lnTo>
                  <a:pt x="1767" y="1379"/>
                </a:lnTo>
                <a:lnTo>
                  <a:pt x="1768" y="1378"/>
                </a:lnTo>
                <a:lnTo>
                  <a:pt x="1768" y="1376"/>
                </a:lnTo>
                <a:lnTo>
                  <a:pt x="1770" y="1374"/>
                </a:lnTo>
                <a:lnTo>
                  <a:pt x="1771" y="1370"/>
                </a:lnTo>
                <a:lnTo>
                  <a:pt x="1772" y="1367"/>
                </a:lnTo>
                <a:lnTo>
                  <a:pt x="1772" y="1366"/>
                </a:lnTo>
                <a:lnTo>
                  <a:pt x="1773" y="1365"/>
                </a:lnTo>
                <a:lnTo>
                  <a:pt x="1773" y="1362"/>
                </a:lnTo>
                <a:lnTo>
                  <a:pt x="1774" y="1361"/>
                </a:lnTo>
                <a:lnTo>
                  <a:pt x="1776" y="1357"/>
                </a:lnTo>
                <a:lnTo>
                  <a:pt x="1776" y="1355"/>
                </a:lnTo>
                <a:lnTo>
                  <a:pt x="1777" y="1354"/>
                </a:lnTo>
                <a:lnTo>
                  <a:pt x="1777" y="1351"/>
                </a:lnTo>
                <a:lnTo>
                  <a:pt x="1778" y="1350"/>
                </a:lnTo>
                <a:lnTo>
                  <a:pt x="1777" y="1344"/>
                </a:lnTo>
                <a:lnTo>
                  <a:pt x="1776" y="1343"/>
                </a:lnTo>
                <a:lnTo>
                  <a:pt x="1774" y="1339"/>
                </a:lnTo>
                <a:lnTo>
                  <a:pt x="1773" y="1335"/>
                </a:lnTo>
                <a:lnTo>
                  <a:pt x="1772" y="1332"/>
                </a:lnTo>
                <a:lnTo>
                  <a:pt x="1772" y="1330"/>
                </a:lnTo>
                <a:lnTo>
                  <a:pt x="1771" y="1328"/>
                </a:lnTo>
                <a:lnTo>
                  <a:pt x="1771" y="1327"/>
                </a:lnTo>
                <a:lnTo>
                  <a:pt x="1770" y="1324"/>
                </a:lnTo>
                <a:lnTo>
                  <a:pt x="1770" y="1323"/>
                </a:lnTo>
                <a:lnTo>
                  <a:pt x="1768" y="1319"/>
                </a:lnTo>
                <a:lnTo>
                  <a:pt x="1767" y="1318"/>
                </a:lnTo>
                <a:lnTo>
                  <a:pt x="1767" y="1316"/>
                </a:lnTo>
                <a:lnTo>
                  <a:pt x="1766" y="1315"/>
                </a:lnTo>
                <a:lnTo>
                  <a:pt x="1766" y="1312"/>
                </a:lnTo>
                <a:lnTo>
                  <a:pt x="1766" y="1311"/>
                </a:lnTo>
                <a:lnTo>
                  <a:pt x="1765" y="1308"/>
                </a:lnTo>
                <a:lnTo>
                  <a:pt x="1765" y="1307"/>
                </a:lnTo>
                <a:lnTo>
                  <a:pt x="1763" y="1305"/>
                </a:lnTo>
                <a:lnTo>
                  <a:pt x="1763" y="1304"/>
                </a:lnTo>
                <a:lnTo>
                  <a:pt x="1762" y="1301"/>
                </a:lnTo>
                <a:lnTo>
                  <a:pt x="1756" y="1285"/>
                </a:lnTo>
                <a:lnTo>
                  <a:pt x="1751" y="1268"/>
                </a:lnTo>
                <a:lnTo>
                  <a:pt x="1750" y="1263"/>
                </a:lnTo>
                <a:lnTo>
                  <a:pt x="1749" y="1261"/>
                </a:lnTo>
                <a:lnTo>
                  <a:pt x="1749" y="1260"/>
                </a:lnTo>
                <a:lnTo>
                  <a:pt x="1748" y="1257"/>
                </a:lnTo>
                <a:lnTo>
                  <a:pt x="1748" y="1256"/>
                </a:lnTo>
                <a:lnTo>
                  <a:pt x="1747" y="1254"/>
                </a:lnTo>
                <a:lnTo>
                  <a:pt x="1745" y="1250"/>
                </a:lnTo>
                <a:lnTo>
                  <a:pt x="1744" y="1247"/>
                </a:lnTo>
                <a:lnTo>
                  <a:pt x="1743" y="1244"/>
                </a:lnTo>
                <a:lnTo>
                  <a:pt x="1737" y="1225"/>
                </a:lnTo>
                <a:lnTo>
                  <a:pt x="1736" y="1221"/>
                </a:lnTo>
                <a:lnTo>
                  <a:pt x="1731" y="1207"/>
                </a:lnTo>
                <a:lnTo>
                  <a:pt x="1727" y="1194"/>
                </a:lnTo>
                <a:lnTo>
                  <a:pt x="1722" y="1180"/>
                </a:lnTo>
                <a:lnTo>
                  <a:pt x="1718" y="1168"/>
                </a:lnTo>
                <a:lnTo>
                  <a:pt x="1718" y="1166"/>
                </a:lnTo>
                <a:lnTo>
                  <a:pt x="1718" y="1164"/>
                </a:lnTo>
                <a:lnTo>
                  <a:pt x="1716" y="1162"/>
                </a:lnTo>
                <a:lnTo>
                  <a:pt x="1716" y="1161"/>
                </a:lnTo>
                <a:lnTo>
                  <a:pt x="1715" y="1160"/>
                </a:lnTo>
                <a:lnTo>
                  <a:pt x="1715" y="1157"/>
                </a:lnTo>
                <a:lnTo>
                  <a:pt x="1714" y="1153"/>
                </a:lnTo>
                <a:lnTo>
                  <a:pt x="1713" y="1152"/>
                </a:lnTo>
                <a:lnTo>
                  <a:pt x="1713" y="1150"/>
                </a:lnTo>
                <a:lnTo>
                  <a:pt x="1712" y="1149"/>
                </a:lnTo>
                <a:lnTo>
                  <a:pt x="1712" y="1146"/>
                </a:lnTo>
                <a:lnTo>
                  <a:pt x="1704" y="1125"/>
                </a:lnTo>
                <a:lnTo>
                  <a:pt x="1704" y="1124"/>
                </a:lnTo>
                <a:lnTo>
                  <a:pt x="1703" y="1122"/>
                </a:lnTo>
                <a:lnTo>
                  <a:pt x="1703" y="1121"/>
                </a:lnTo>
                <a:lnTo>
                  <a:pt x="1702" y="1118"/>
                </a:lnTo>
                <a:lnTo>
                  <a:pt x="1701" y="1116"/>
                </a:lnTo>
                <a:lnTo>
                  <a:pt x="1698" y="1113"/>
                </a:lnTo>
                <a:lnTo>
                  <a:pt x="1697" y="1111"/>
                </a:lnTo>
                <a:lnTo>
                  <a:pt x="1695" y="1110"/>
                </a:lnTo>
                <a:lnTo>
                  <a:pt x="1687" y="1107"/>
                </a:lnTo>
                <a:lnTo>
                  <a:pt x="1684" y="1106"/>
                </a:lnTo>
                <a:lnTo>
                  <a:pt x="1676" y="1103"/>
                </a:lnTo>
                <a:lnTo>
                  <a:pt x="1670" y="1101"/>
                </a:lnTo>
                <a:lnTo>
                  <a:pt x="1667" y="1099"/>
                </a:lnTo>
                <a:lnTo>
                  <a:pt x="1664" y="1097"/>
                </a:lnTo>
                <a:lnTo>
                  <a:pt x="1662" y="1095"/>
                </a:lnTo>
                <a:lnTo>
                  <a:pt x="1661" y="1092"/>
                </a:lnTo>
                <a:lnTo>
                  <a:pt x="1660" y="1089"/>
                </a:lnTo>
                <a:lnTo>
                  <a:pt x="1660" y="1084"/>
                </a:lnTo>
                <a:lnTo>
                  <a:pt x="1661" y="1083"/>
                </a:lnTo>
                <a:lnTo>
                  <a:pt x="1661" y="1081"/>
                </a:lnTo>
                <a:lnTo>
                  <a:pt x="1664" y="1079"/>
                </a:lnTo>
                <a:lnTo>
                  <a:pt x="1667" y="1078"/>
                </a:lnTo>
                <a:lnTo>
                  <a:pt x="1672" y="1077"/>
                </a:lnTo>
                <a:lnTo>
                  <a:pt x="1702" y="1075"/>
                </a:lnTo>
                <a:lnTo>
                  <a:pt x="1767" y="1075"/>
                </a:lnTo>
                <a:lnTo>
                  <a:pt x="1771" y="1077"/>
                </a:lnTo>
                <a:lnTo>
                  <a:pt x="1773" y="1078"/>
                </a:lnTo>
                <a:lnTo>
                  <a:pt x="1776" y="1078"/>
                </a:lnTo>
                <a:lnTo>
                  <a:pt x="1778" y="1081"/>
                </a:lnTo>
                <a:lnTo>
                  <a:pt x="1779" y="1083"/>
                </a:lnTo>
                <a:lnTo>
                  <a:pt x="1780" y="1090"/>
                </a:lnTo>
                <a:lnTo>
                  <a:pt x="1779" y="1091"/>
                </a:lnTo>
                <a:lnTo>
                  <a:pt x="1779" y="1092"/>
                </a:lnTo>
                <a:lnTo>
                  <a:pt x="1774" y="1097"/>
                </a:lnTo>
                <a:lnTo>
                  <a:pt x="1772" y="1097"/>
                </a:lnTo>
                <a:lnTo>
                  <a:pt x="1766" y="1101"/>
                </a:lnTo>
                <a:lnTo>
                  <a:pt x="1765" y="1102"/>
                </a:lnTo>
                <a:lnTo>
                  <a:pt x="1762" y="1102"/>
                </a:lnTo>
                <a:lnTo>
                  <a:pt x="1759" y="1103"/>
                </a:lnTo>
                <a:lnTo>
                  <a:pt x="1756" y="1105"/>
                </a:lnTo>
                <a:lnTo>
                  <a:pt x="1754" y="1106"/>
                </a:lnTo>
                <a:lnTo>
                  <a:pt x="1751" y="1107"/>
                </a:lnTo>
                <a:lnTo>
                  <a:pt x="1743" y="1111"/>
                </a:lnTo>
                <a:lnTo>
                  <a:pt x="1743" y="1113"/>
                </a:lnTo>
                <a:lnTo>
                  <a:pt x="1745" y="1119"/>
                </a:lnTo>
                <a:lnTo>
                  <a:pt x="1745" y="1121"/>
                </a:lnTo>
                <a:lnTo>
                  <a:pt x="1747" y="1123"/>
                </a:lnTo>
                <a:lnTo>
                  <a:pt x="1747" y="1125"/>
                </a:lnTo>
                <a:lnTo>
                  <a:pt x="1748" y="1128"/>
                </a:lnTo>
                <a:lnTo>
                  <a:pt x="1749" y="1132"/>
                </a:lnTo>
                <a:lnTo>
                  <a:pt x="1749" y="1133"/>
                </a:lnTo>
                <a:lnTo>
                  <a:pt x="1750" y="1134"/>
                </a:lnTo>
                <a:lnTo>
                  <a:pt x="1750" y="1136"/>
                </a:lnTo>
                <a:lnTo>
                  <a:pt x="1751" y="1138"/>
                </a:lnTo>
                <a:lnTo>
                  <a:pt x="1751" y="1140"/>
                </a:lnTo>
                <a:lnTo>
                  <a:pt x="1754" y="1147"/>
                </a:lnTo>
                <a:lnTo>
                  <a:pt x="1755" y="1151"/>
                </a:lnTo>
                <a:lnTo>
                  <a:pt x="1756" y="1155"/>
                </a:lnTo>
                <a:lnTo>
                  <a:pt x="1767" y="1189"/>
                </a:lnTo>
                <a:lnTo>
                  <a:pt x="1772" y="1206"/>
                </a:lnTo>
                <a:lnTo>
                  <a:pt x="1778" y="1222"/>
                </a:lnTo>
                <a:lnTo>
                  <a:pt x="1779" y="1227"/>
                </a:lnTo>
                <a:lnTo>
                  <a:pt x="1782" y="1234"/>
                </a:lnTo>
                <a:lnTo>
                  <a:pt x="1784" y="1243"/>
                </a:lnTo>
                <a:lnTo>
                  <a:pt x="1786" y="1251"/>
                </a:lnTo>
                <a:lnTo>
                  <a:pt x="1790" y="1260"/>
                </a:lnTo>
                <a:lnTo>
                  <a:pt x="1791" y="1265"/>
                </a:lnTo>
                <a:lnTo>
                  <a:pt x="1791" y="1267"/>
                </a:lnTo>
                <a:lnTo>
                  <a:pt x="1793" y="1268"/>
                </a:lnTo>
                <a:lnTo>
                  <a:pt x="1793" y="1271"/>
                </a:lnTo>
                <a:lnTo>
                  <a:pt x="1794" y="1272"/>
                </a:lnTo>
                <a:lnTo>
                  <a:pt x="1794" y="1274"/>
                </a:lnTo>
                <a:lnTo>
                  <a:pt x="1795" y="1278"/>
                </a:lnTo>
                <a:lnTo>
                  <a:pt x="1796" y="1285"/>
                </a:lnTo>
                <a:lnTo>
                  <a:pt x="1797" y="1288"/>
                </a:lnTo>
                <a:lnTo>
                  <a:pt x="1799" y="1296"/>
                </a:lnTo>
                <a:lnTo>
                  <a:pt x="1801" y="1289"/>
                </a:lnTo>
                <a:lnTo>
                  <a:pt x="1802" y="1283"/>
                </a:lnTo>
                <a:lnTo>
                  <a:pt x="1803" y="1278"/>
                </a:lnTo>
                <a:lnTo>
                  <a:pt x="1803" y="1277"/>
                </a:lnTo>
                <a:lnTo>
                  <a:pt x="1805" y="1274"/>
                </a:lnTo>
                <a:lnTo>
                  <a:pt x="1805" y="1273"/>
                </a:lnTo>
                <a:lnTo>
                  <a:pt x="1806" y="1271"/>
                </a:lnTo>
                <a:lnTo>
                  <a:pt x="1806" y="1269"/>
                </a:lnTo>
                <a:lnTo>
                  <a:pt x="1807" y="1267"/>
                </a:lnTo>
                <a:lnTo>
                  <a:pt x="1807" y="1265"/>
                </a:lnTo>
                <a:lnTo>
                  <a:pt x="1808" y="1263"/>
                </a:lnTo>
                <a:lnTo>
                  <a:pt x="1808" y="1262"/>
                </a:lnTo>
                <a:lnTo>
                  <a:pt x="1809" y="1260"/>
                </a:lnTo>
                <a:lnTo>
                  <a:pt x="1809" y="1258"/>
                </a:lnTo>
                <a:lnTo>
                  <a:pt x="1809" y="1256"/>
                </a:lnTo>
                <a:lnTo>
                  <a:pt x="1811" y="1254"/>
                </a:lnTo>
                <a:lnTo>
                  <a:pt x="1811" y="1252"/>
                </a:lnTo>
                <a:lnTo>
                  <a:pt x="1812" y="1250"/>
                </a:lnTo>
                <a:lnTo>
                  <a:pt x="1812" y="1249"/>
                </a:lnTo>
                <a:lnTo>
                  <a:pt x="1813" y="1246"/>
                </a:lnTo>
                <a:lnTo>
                  <a:pt x="1813" y="1245"/>
                </a:lnTo>
                <a:lnTo>
                  <a:pt x="1814" y="1243"/>
                </a:lnTo>
                <a:lnTo>
                  <a:pt x="1814" y="1241"/>
                </a:lnTo>
                <a:lnTo>
                  <a:pt x="1815" y="1239"/>
                </a:lnTo>
                <a:lnTo>
                  <a:pt x="1815" y="1238"/>
                </a:lnTo>
                <a:lnTo>
                  <a:pt x="1817" y="1235"/>
                </a:lnTo>
                <a:lnTo>
                  <a:pt x="1822" y="1221"/>
                </a:lnTo>
                <a:lnTo>
                  <a:pt x="1826" y="1205"/>
                </a:lnTo>
                <a:lnTo>
                  <a:pt x="1831" y="1189"/>
                </a:lnTo>
                <a:lnTo>
                  <a:pt x="1836" y="1174"/>
                </a:lnTo>
                <a:lnTo>
                  <a:pt x="1836" y="1172"/>
                </a:lnTo>
                <a:lnTo>
                  <a:pt x="1837" y="1171"/>
                </a:lnTo>
                <a:lnTo>
                  <a:pt x="1837" y="1168"/>
                </a:lnTo>
                <a:lnTo>
                  <a:pt x="1838" y="1167"/>
                </a:lnTo>
                <a:lnTo>
                  <a:pt x="1838" y="1164"/>
                </a:lnTo>
                <a:lnTo>
                  <a:pt x="1838" y="1163"/>
                </a:lnTo>
                <a:lnTo>
                  <a:pt x="1840" y="1161"/>
                </a:lnTo>
                <a:lnTo>
                  <a:pt x="1840" y="1160"/>
                </a:lnTo>
                <a:lnTo>
                  <a:pt x="1841" y="1157"/>
                </a:lnTo>
                <a:lnTo>
                  <a:pt x="1841" y="1156"/>
                </a:lnTo>
                <a:lnTo>
                  <a:pt x="1842" y="1153"/>
                </a:lnTo>
                <a:lnTo>
                  <a:pt x="1842" y="1151"/>
                </a:lnTo>
                <a:lnTo>
                  <a:pt x="1843" y="1150"/>
                </a:lnTo>
                <a:lnTo>
                  <a:pt x="1843" y="1147"/>
                </a:lnTo>
                <a:lnTo>
                  <a:pt x="1844" y="1146"/>
                </a:lnTo>
                <a:lnTo>
                  <a:pt x="1844" y="1145"/>
                </a:lnTo>
                <a:lnTo>
                  <a:pt x="1846" y="1143"/>
                </a:lnTo>
                <a:lnTo>
                  <a:pt x="1848" y="1135"/>
                </a:lnTo>
                <a:lnTo>
                  <a:pt x="1848" y="1133"/>
                </a:lnTo>
                <a:lnTo>
                  <a:pt x="1849" y="1132"/>
                </a:lnTo>
                <a:lnTo>
                  <a:pt x="1849" y="1130"/>
                </a:lnTo>
                <a:lnTo>
                  <a:pt x="1851" y="1125"/>
                </a:lnTo>
                <a:lnTo>
                  <a:pt x="1852" y="1121"/>
                </a:lnTo>
                <a:lnTo>
                  <a:pt x="1853" y="1117"/>
                </a:lnTo>
                <a:lnTo>
                  <a:pt x="1853" y="1113"/>
                </a:lnTo>
                <a:lnTo>
                  <a:pt x="1851" y="1111"/>
                </a:lnTo>
                <a:lnTo>
                  <a:pt x="1844" y="1110"/>
                </a:lnTo>
                <a:lnTo>
                  <a:pt x="1838" y="1107"/>
                </a:lnTo>
                <a:lnTo>
                  <a:pt x="1834" y="1106"/>
                </a:lnTo>
                <a:lnTo>
                  <a:pt x="1832" y="1105"/>
                </a:lnTo>
                <a:lnTo>
                  <a:pt x="1829" y="1103"/>
                </a:lnTo>
                <a:lnTo>
                  <a:pt x="1825" y="1102"/>
                </a:lnTo>
                <a:lnTo>
                  <a:pt x="1824" y="1102"/>
                </a:lnTo>
                <a:lnTo>
                  <a:pt x="1822" y="1101"/>
                </a:lnTo>
                <a:lnTo>
                  <a:pt x="1818" y="1100"/>
                </a:lnTo>
                <a:lnTo>
                  <a:pt x="1815" y="1096"/>
                </a:lnTo>
                <a:lnTo>
                  <a:pt x="1814" y="1095"/>
                </a:lnTo>
                <a:lnTo>
                  <a:pt x="1813" y="1091"/>
                </a:lnTo>
                <a:lnTo>
                  <a:pt x="1812" y="1090"/>
                </a:lnTo>
                <a:lnTo>
                  <a:pt x="1812" y="1089"/>
                </a:lnTo>
                <a:lnTo>
                  <a:pt x="1813" y="1086"/>
                </a:lnTo>
                <a:lnTo>
                  <a:pt x="1814" y="1081"/>
                </a:lnTo>
                <a:lnTo>
                  <a:pt x="1817" y="1080"/>
                </a:lnTo>
                <a:lnTo>
                  <a:pt x="1818" y="1078"/>
                </a:lnTo>
                <a:lnTo>
                  <a:pt x="1820" y="1078"/>
                </a:lnTo>
                <a:lnTo>
                  <a:pt x="1823" y="1077"/>
                </a:lnTo>
                <a:lnTo>
                  <a:pt x="1825" y="1077"/>
                </a:lnTo>
                <a:lnTo>
                  <a:pt x="1831" y="1075"/>
                </a:lnTo>
                <a:lnTo>
                  <a:pt x="1836" y="1075"/>
                </a:lnTo>
                <a:lnTo>
                  <a:pt x="1848" y="1075"/>
                </a:lnTo>
                <a:lnTo>
                  <a:pt x="1902" y="1075"/>
                </a:lnTo>
                <a:lnTo>
                  <a:pt x="1911" y="1075"/>
                </a:lnTo>
                <a:lnTo>
                  <a:pt x="1921" y="1075"/>
                </a:lnTo>
                <a:lnTo>
                  <a:pt x="1924" y="1077"/>
                </a:lnTo>
                <a:lnTo>
                  <a:pt x="1928" y="1078"/>
                </a:lnTo>
                <a:lnTo>
                  <a:pt x="1929" y="1078"/>
                </a:lnTo>
                <a:lnTo>
                  <a:pt x="1930" y="1079"/>
                </a:lnTo>
                <a:lnTo>
                  <a:pt x="1932" y="1081"/>
                </a:lnTo>
                <a:lnTo>
                  <a:pt x="1933" y="1083"/>
                </a:lnTo>
                <a:lnTo>
                  <a:pt x="1933" y="1085"/>
                </a:lnTo>
                <a:lnTo>
                  <a:pt x="1934" y="1088"/>
                </a:lnTo>
                <a:lnTo>
                  <a:pt x="1934" y="1090"/>
                </a:lnTo>
                <a:lnTo>
                  <a:pt x="1933" y="1095"/>
                </a:lnTo>
                <a:lnTo>
                  <a:pt x="1932" y="1096"/>
                </a:lnTo>
                <a:lnTo>
                  <a:pt x="1932" y="1097"/>
                </a:lnTo>
                <a:lnTo>
                  <a:pt x="1929" y="1099"/>
                </a:lnTo>
                <a:lnTo>
                  <a:pt x="1927" y="1100"/>
                </a:lnTo>
                <a:lnTo>
                  <a:pt x="1924" y="1102"/>
                </a:lnTo>
                <a:lnTo>
                  <a:pt x="1923" y="1102"/>
                </a:lnTo>
                <a:lnTo>
                  <a:pt x="1918" y="1103"/>
                </a:lnTo>
                <a:lnTo>
                  <a:pt x="1913" y="1106"/>
                </a:lnTo>
                <a:lnTo>
                  <a:pt x="1911" y="1107"/>
                </a:lnTo>
                <a:lnTo>
                  <a:pt x="1906" y="1108"/>
                </a:lnTo>
                <a:lnTo>
                  <a:pt x="1902" y="1110"/>
                </a:lnTo>
                <a:lnTo>
                  <a:pt x="1899" y="1112"/>
                </a:lnTo>
                <a:lnTo>
                  <a:pt x="1898" y="1113"/>
                </a:lnTo>
                <a:lnTo>
                  <a:pt x="1894" y="1117"/>
                </a:lnTo>
                <a:lnTo>
                  <a:pt x="1893" y="1119"/>
                </a:lnTo>
                <a:lnTo>
                  <a:pt x="1892" y="1122"/>
                </a:lnTo>
                <a:lnTo>
                  <a:pt x="1890" y="1123"/>
                </a:lnTo>
                <a:lnTo>
                  <a:pt x="1890" y="1125"/>
                </a:lnTo>
                <a:lnTo>
                  <a:pt x="1889" y="1127"/>
                </a:lnTo>
                <a:lnTo>
                  <a:pt x="1889" y="1129"/>
                </a:lnTo>
                <a:lnTo>
                  <a:pt x="1888" y="1130"/>
                </a:lnTo>
                <a:lnTo>
                  <a:pt x="1887" y="1134"/>
                </a:lnTo>
                <a:lnTo>
                  <a:pt x="1882" y="1151"/>
                </a:lnTo>
                <a:lnTo>
                  <a:pt x="1876" y="1167"/>
                </a:lnTo>
                <a:lnTo>
                  <a:pt x="1872" y="1179"/>
                </a:lnTo>
                <a:lnTo>
                  <a:pt x="1869" y="1189"/>
                </a:lnTo>
                <a:lnTo>
                  <a:pt x="1865" y="1200"/>
                </a:lnTo>
                <a:lnTo>
                  <a:pt x="1861" y="1210"/>
                </a:lnTo>
                <a:lnTo>
                  <a:pt x="1858" y="1219"/>
                </a:lnTo>
                <a:lnTo>
                  <a:pt x="1858" y="1221"/>
                </a:lnTo>
                <a:lnTo>
                  <a:pt x="1858" y="1223"/>
                </a:lnTo>
                <a:lnTo>
                  <a:pt x="1857" y="1224"/>
                </a:lnTo>
                <a:lnTo>
                  <a:pt x="1857" y="1227"/>
                </a:lnTo>
                <a:lnTo>
                  <a:pt x="1855" y="1228"/>
                </a:lnTo>
                <a:lnTo>
                  <a:pt x="1855" y="1230"/>
                </a:lnTo>
                <a:lnTo>
                  <a:pt x="1854" y="1232"/>
                </a:lnTo>
                <a:lnTo>
                  <a:pt x="1854" y="1234"/>
                </a:lnTo>
                <a:lnTo>
                  <a:pt x="1853" y="1235"/>
                </a:lnTo>
                <a:lnTo>
                  <a:pt x="1853" y="1236"/>
                </a:lnTo>
                <a:lnTo>
                  <a:pt x="1852" y="1240"/>
                </a:lnTo>
                <a:lnTo>
                  <a:pt x="1851" y="1244"/>
                </a:lnTo>
                <a:lnTo>
                  <a:pt x="1849" y="1249"/>
                </a:lnTo>
                <a:lnTo>
                  <a:pt x="1847" y="1256"/>
                </a:lnTo>
                <a:lnTo>
                  <a:pt x="1846" y="1257"/>
                </a:lnTo>
                <a:lnTo>
                  <a:pt x="1846" y="1260"/>
                </a:lnTo>
                <a:lnTo>
                  <a:pt x="1844" y="1261"/>
                </a:lnTo>
                <a:lnTo>
                  <a:pt x="1844" y="1263"/>
                </a:lnTo>
                <a:lnTo>
                  <a:pt x="1843" y="1265"/>
                </a:lnTo>
                <a:lnTo>
                  <a:pt x="1843" y="1266"/>
                </a:lnTo>
                <a:lnTo>
                  <a:pt x="1842" y="1269"/>
                </a:lnTo>
                <a:lnTo>
                  <a:pt x="1840" y="1276"/>
                </a:lnTo>
                <a:lnTo>
                  <a:pt x="1831" y="1300"/>
                </a:lnTo>
                <a:lnTo>
                  <a:pt x="1824" y="1323"/>
                </a:lnTo>
                <a:lnTo>
                  <a:pt x="1823" y="1327"/>
                </a:lnTo>
                <a:lnTo>
                  <a:pt x="1823" y="1329"/>
                </a:lnTo>
                <a:lnTo>
                  <a:pt x="1822" y="1330"/>
                </a:lnTo>
                <a:lnTo>
                  <a:pt x="1822" y="1333"/>
                </a:lnTo>
                <a:lnTo>
                  <a:pt x="1820" y="1334"/>
                </a:lnTo>
                <a:lnTo>
                  <a:pt x="1820" y="1337"/>
                </a:lnTo>
                <a:lnTo>
                  <a:pt x="1819" y="1338"/>
                </a:lnTo>
                <a:lnTo>
                  <a:pt x="1818" y="1343"/>
                </a:lnTo>
                <a:lnTo>
                  <a:pt x="1809" y="1365"/>
                </a:lnTo>
                <a:lnTo>
                  <a:pt x="1809" y="1370"/>
                </a:lnTo>
                <a:lnTo>
                  <a:pt x="1801" y="1391"/>
                </a:lnTo>
                <a:lnTo>
                  <a:pt x="1794" y="1412"/>
                </a:lnTo>
                <a:lnTo>
                  <a:pt x="1790" y="1424"/>
                </a:lnTo>
                <a:lnTo>
                  <a:pt x="1789" y="1428"/>
                </a:lnTo>
                <a:lnTo>
                  <a:pt x="1789" y="1431"/>
                </a:lnTo>
                <a:lnTo>
                  <a:pt x="1788" y="1432"/>
                </a:lnTo>
                <a:lnTo>
                  <a:pt x="1788" y="1434"/>
                </a:lnTo>
                <a:lnTo>
                  <a:pt x="1786" y="1435"/>
                </a:lnTo>
                <a:lnTo>
                  <a:pt x="1786" y="1438"/>
                </a:lnTo>
                <a:lnTo>
                  <a:pt x="1785" y="1439"/>
                </a:lnTo>
                <a:lnTo>
                  <a:pt x="1785" y="1440"/>
                </a:lnTo>
                <a:lnTo>
                  <a:pt x="1784" y="1443"/>
                </a:lnTo>
                <a:lnTo>
                  <a:pt x="1784" y="1444"/>
                </a:lnTo>
                <a:lnTo>
                  <a:pt x="1783" y="1446"/>
                </a:lnTo>
                <a:lnTo>
                  <a:pt x="1783" y="1448"/>
                </a:lnTo>
                <a:lnTo>
                  <a:pt x="1782" y="1450"/>
                </a:lnTo>
                <a:lnTo>
                  <a:pt x="1780" y="1454"/>
                </a:lnTo>
                <a:lnTo>
                  <a:pt x="1780" y="1456"/>
                </a:lnTo>
                <a:lnTo>
                  <a:pt x="1779" y="1460"/>
                </a:lnTo>
                <a:lnTo>
                  <a:pt x="1778" y="1461"/>
                </a:lnTo>
                <a:lnTo>
                  <a:pt x="1778" y="1463"/>
                </a:lnTo>
                <a:lnTo>
                  <a:pt x="1777" y="1465"/>
                </a:lnTo>
                <a:lnTo>
                  <a:pt x="1773" y="1477"/>
                </a:lnTo>
                <a:close/>
                <a:moveTo>
                  <a:pt x="4754" y="1354"/>
                </a:moveTo>
                <a:lnTo>
                  <a:pt x="4754" y="1350"/>
                </a:lnTo>
                <a:lnTo>
                  <a:pt x="4753" y="1344"/>
                </a:lnTo>
                <a:lnTo>
                  <a:pt x="4751" y="1335"/>
                </a:lnTo>
                <a:lnTo>
                  <a:pt x="4751" y="1328"/>
                </a:lnTo>
                <a:lnTo>
                  <a:pt x="4751" y="1322"/>
                </a:lnTo>
                <a:lnTo>
                  <a:pt x="4750" y="1316"/>
                </a:lnTo>
                <a:lnTo>
                  <a:pt x="4749" y="1304"/>
                </a:lnTo>
                <a:lnTo>
                  <a:pt x="4749" y="1299"/>
                </a:lnTo>
                <a:lnTo>
                  <a:pt x="4748" y="1293"/>
                </a:lnTo>
                <a:lnTo>
                  <a:pt x="4748" y="1290"/>
                </a:lnTo>
                <a:lnTo>
                  <a:pt x="4748" y="1287"/>
                </a:lnTo>
                <a:lnTo>
                  <a:pt x="4749" y="1282"/>
                </a:lnTo>
                <a:lnTo>
                  <a:pt x="4750" y="1277"/>
                </a:lnTo>
                <a:lnTo>
                  <a:pt x="4754" y="1273"/>
                </a:lnTo>
                <a:lnTo>
                  <a:pt x="4760" y="1272"/>
                </a:lnTo>
                <a:lnTo>
                  <a:pt x="4764" y="1271"/>
                </a:lnTo>
                <a:lnTo>
                  <a:pt x="4767" y="1271"/>
                </a:lnTo>
                <a:lnTo>
                  <a:pt x="4770" y="1272"/>
                </a:lnTo>
                <a:lnTo>
                  <a:pt x="4772" y="1273"/>
                </a:lnTo>
                <a:lnTo>
                  <a:pt x="4774" y="1276"/>
                </a:lnTo>
                <a:lnTo>
                  <a:pt x="4777" y="1278"/>
                </a:lnTo>
                <a:lnTo>
                  <a:pt x="4778" y="1280"/>
                </a:lnTo>
                <a:lnTo>
                  <a:pt x="4779" y="1284"/>
                </a:lnTo>
                <a:lnTo>
                  <a:pt x="4780" y="1287"/>
                </a:lnTo>
                <a:lnTo>
                  <a:pt x="4782" y="1289"/>
                </a:lnTo>
                <a:lnTo>
                  <a:pt x="4782" y="1290"/>
                </a:lnTo>
                <a:lnTo>
                  <a:pt x="4783" y="1294"/>
                </a:lnTo>
                <a:lnTo>
                  <a:pt x="4784" y="1296"/>
                </a:lnTo>
                <a:lnTo>
                  <a:pt x="4785" y="1301"/>
                </a:lnTo>
                <a:lnTo>
                  <a:pt x="4786" y="1304"/>
                </a:lnTo>
                <a:lnTo>
                  <a:pt x="4788" y="1307"/>
                </a:lnTo>
                <a:lnTo>
                  <a:pt x="4789" y="1310"/>
                </a:lnTo>
                <a:lnTo>
                  <a:pt x="4790" y="1312"/>
                </a:lnTo>
                <a:lnTo>
                  <a:pt x="4791" y="1316"/>
                </a:lnTo>
                <a:lnTo>
                  <a:pt x="4793" y="1318"/>
                </a:lnTo>
                <a:lnTo>
                  <a:pt x="4794" y="1322"/>
                </a:lnTo>
                <a:lnTo>
                  <a:pt x="4795" y="1324"/>
                </a:lnTo>
                <a:lnTo>
                  <a:pt x="4797" y="1328"/>
                </a:lnTo>
                <a:lnTo>
                  <a:pt x="4800" y="1332"/>
                </a:lnTo>
                <a:lnTo>
                  <a:pt x="4801" y="1333"/>
                </a:lnTo>
                <a:lnTo>
                  <a:pt x="4803" y="1334"/>
                </a:lnTo>
                <a:lnTo>
                  <a:pt x="4806" y="1334"/>
                </a:lnTo>
                <a:lnTo>
                  <a:pt x="4809" y="1337"/>
                </a:lnTo>
                <a:lnTo>
                  <a:pt x="4814" y="1338"/>
                </a:lnTo>
                <a:lnTo>
                  <a:pt x="4817" y="1338"/>
                </a:lnTo>
                <a:lnTo>
                  <a:pt x="4820" y="1339"/>
                </a:lnTo>
                <a:lnTo>
                  <a:pt x="4825" y="1339"/>
                </a:lnTo>
                <a:lnTo>
                  <a:pt x="4829" y="1339"/>
                </a:lnTo>
                <a:lnTo>
                  <a:pt x="4834" y="1338"/>
                </a:lnTo>
                <a:lnTo>
                  <a:pt x="4837" y="1338"/>
                </a:lnTo>
                <a:lnTo>
                  <a:pt x="4840" y="1338"/>
                </a:lnTo>
                <a:lnTo>
                  <a:pt x="4841" y="1337"/>
                </a:lnTo>
                <a:lnTo>
                  <a:pt x="4843" y="1337"/>
                </a:lnTo>
                <a:lnTo>
                  <a:pt x="4847" y="1335"/>
                </a:lnTo>
                <a:lnTo>
                  <a:pt x="4849" y="1334"/>
                </a:lnTo>
                <a:lnTo>
                  <a:pt x="4852" y="1333"/>
                </a:lnTo>
                <a:lnTo>
                  <a:pt x="4855" y="1332"/>
                </a:lnTo>
                <a:lnTo>
                  <a:pt x="4857" y="1330"/>
                </a:lnTo>
                <a:lnTo>
                  <a:pt x="4858" y="1329"/>
                </a:lnTo>
                <a:lnTo>
                  <a:pt x="4860" y="1326"/>
                </a:lnTo>
                <a:lnTo>
                  <a:pt x="4864" y="1323"/>
                </a:lnTo>
                <a:lnTo>
                  <a:pt x="4867" y="1321"/>
                </a:lnTo>
                <a:lnTo>
                  <a:pt x="4869" y="1318"/>
                </a:lnTo>
                <a:lnTo>
                  <a:pt x="4869" y="1317"/>
                </a:lnTo>
                <a:lnTo>
                  <a:pt x="4870" y="1315"/>
                </a:lnTo>
                <a:lnTo>
                  <a:pt x="4871" y="1312"/>
                </a:lnTo>
                <a:lnTo>
                  <a:pt x="4872" y="1310"/>
                </a:lnTo>
                <a:lnTo>
                  <a:pt x="4872" y="1308"/>
                </a:lnTo>
                <a:lnTo>
                  <a:pt x="4875" y="1304"/>
                </a:lnTo>
                <a:lnTo>
                  <a:pt x="4876" y="1298"/>
                </a:lnTo>
                <a:lnTo>
                  <a:pt x="4877" y="1291"/>
                </a:lnTo>
                <a:lnTo>
                  <a:pt x="4877" y="1288"/>
                </a:lnTo>
                <a:lnTo>
                  <a:pt x="4877" y="1284"/>
                </a:lnTo>
                <a:lnTo>
                  <a:pt x="4876" y="1280"/>
                </a:lnTo>
                <a:lnTo>
                  <a:pt x="4873" y="1272"/>
                </a:lnTo>
                <a:lnTo>
                  <a:pt x="4871" y="1268"/>
                </a:lnTo>
                <a:lnTo>
                  <a:pt x="4869" y="1265"/>
                </a:lnTo>
                <a:lnTo>
                  <a:pt x="4866" y="1262"/>
                </a:lnTo>
                <a:lnTo>
                  <a:pt x="4863" y="1258"/>
                </a:lnTo>
                <a:lnTo>
                  <a:pt x="4857" y="1254"/>
                </a:lnTo>
                <a:lnTo>
                  <a:pt x="4855" y="1251"/>
                </a:lnTo>
                <a:lnTo>
                  <a:pt x="4853" y="1250"/>
                </a:lnTo>
                <a:lnTo>
                  <a:pt x="4852" y="1249"/>
                </a:lnTo>
                <a:lnTo>
                  <a:pt x="4849" y="1247"/>
                </a:lnTo>
                <a:lnTo>
                  <a:pt x="4847" y="1246"/>
                </a:lnTo>
                <a:lnTo>
                  <a:pt x="4846" y="1245"/>
                </a:lnTo>
                <a:lnTo>
                  <a:pt x="4843" y="1244"/>
                </a:lnTo>
                <a:lnTo>
                  <a:pt x="4841" y="1243"/>
                </a:lnTo>
                <a:lnTo>
                  <a:pt x="4837" y="1240"/>
                </a:lnTo>
                <a:lnTo>
                  <a:pt x="4834" y="1238"/>
                </a:lnTo>
                <a:lnTo>
                  <a:pt x="4831" y="1236"/>
                </a:lnTo>
                <a:lnTo>
                  <a:pt x="4829" y="1235"/>
                </a:lnTo>
                <a:lnTo>
                  <a:pt x="4828" y="1234"/>
                </a:lnTo>
                <a:lnTo>
                  <a:pt x="4825" y="1234"/>
                </a:lnTo>
                <a:lnTo>
                  <a:pt x="4823" y="1233"/>
                </a:lnTo>
                <a:lnTo>
                  <a:pt x="4822" y="1230"/>
                </a:lnTo>
                <a:lnTo>
                  <a:pt x="4819" y="1230"/>
                </a:lnTo>
                <a:lnTo>
                  <a:pt x="4817" y="1229"/>
                </a:lnTo>
                <a:lnTo>
                  <a:pt x="4814" y="1227"/>
                </a:lnTo>
                <a:lnTo>
                  <a:pt x="4812" y="1225"/>
                </a:lnTo>
                <a:lnTo>
                  <a:pt x="4807" y="1223"/>
                </a:lnTo>
                <a:lnTo>
                  <a:pt x="4806" y="1222"/>
                </a:lnTo>
                <a:lnTo>
                  <a:pt x="4803" y="1221"/>
                </a:lnTo>
                <a:lnTo>
                  <a:pt x="4801" y="1219"/>
                </a:lnTo>
                <a:lnTo>
                  <a:pt x="4799" y="1218"/>
                </a:lnTo>
                <a:lnTo>
                  <a:pt x="4797" y="1217"/>
                </a:lnTo>
                <a:lnTo>
                  <a:pt x="4795" y="1216"/>
                </a:lnTo>
                <a:lnTo>
                  <a:pt x="4794" y="1215"/>
                </a:lnTo>
                <a:lnTo>
                  <a:pt x="4791" y="1212"/>
                </a:lnTo>
                <a:lnTo>
                  <a:pt x="4789" y="1211"/>
                </a:lnTo>
                <a:lnTo>
                  <a:pt x="4786" y="1210"/>
                </a:lnTo>
                <a:lnTo>
                  <a:pt x="4784" y="1207"/>
                </a:lnTo>
                <a:lnTo>
                  <a:pt x="4782" y="1205"/>
                </a:lnTo>
                <a:lnTo>
                  <a:pt x="4778" y="1202"/>
                </a:lnTo>
                <a:lnTo>
                  <a:pt x="4777" y="1202"/>
                </a:lnTo>
                <a:lnTo>
                  <a:pt x="4772" y="1197"/>
                </a:lnTo>
                <a:lnTo>
                  <a:pt x="4770" y="1195"/>
                </a:lnTo>
                <a:lnTo>
                  <a:pt x="4767" y="1191"/>
                </a:lnTo>
                <a:lnTo>
                  <a:pt x="4765" y="1189"/>
                </a:lnTo>
                <a:lnTo>
                  <a:pt x="4764" y="1186"/>
                </a:lnTo>
                <a:lnTo>
                  <a:pt x="4762" y="1185"/>
                </a:lnTo>
                <a:lnTo>
                  <a:pt x="4761" y="1183"/>
                </a:lnTo>
                <a:lnTo>
                  <a:pt x="4760" y="1179"/>
                </a:lnTo>
                <a:lnTo>
                  <a:pt x="4757" y="1175"/>
                </a:lnTo>
                <a:lnTo>
                  <a:pt x="4756" y="1173"/>
                </a:lnTo>
                <a:lnTo>
                  <a:pt x="4754" y="1167"/>
                </a:lnTo>
                <a:lnTo>
                  <a:pt x="4754" y="1164"/>
                </a:lnTo>
                <a:lnTo>
                  <a:pt x="4754" y="1162"/>
                </a:lnTo>
                <a:lnTo>
                  <a:pt x="4753" y="1158"/>
                </a:lnTo>
                <a:lnTo>
                  <a:pt x="4753" y="1155"/>
                </a:lnTo>
                <a:lnTo>
                  <a:pt x="4751" y="1151"/>
                </a:lnTo>
                <a:lnTo>
                  <a:pt x="4751" y="1146"/>
                </a:lnTo>
                <a:lnTo>
                  <a:pt x="4753" y="1138"/>
                </a:lnTo>
                <a:lnTo>
                  <a:pt x="4753" y="1133"/>
                </a:lnTo>
                <a:lnTo>
                  <a:pt x="4753" y="1130"/>
                </a:lnTo>
                <a:lnTo>
                  <a:pt x="4754" y="1128"/>
                </a:lnTo>
                <a:lnTo>
                  <a:pt x="4754" y="1125"/>
                </a:lnTo>
                <a:lnTo>
                  <a:pt x="4757" y="1116"/>
                </a:lnTo>
                <a:lnTo>
                  <a:pt x="4762" y="1107"/>
                </a:lnTo>
                <a:lnTo>
                  <a:pt x="4765" y="1103"/>
                </a:lnTo>
                <a:lnTo>
                  <a:pt x="4767" y="1100"/>
                </a:lnTo>
                <a:lnTo>
                  <a:pt x="4774" y="1094"/>
                </a:lnTo>
                <a:lnTo>
                  <a:pt x="4780" y="1089"/>
                </a:lnTo>
                <a:lnTo>
                  <a:pt x="4789" y="1084"/>
                </a:lnTo>
                <a:lnTo>
                  <a:pt x="4797" y="1080"/>
                </a:lnTo>
                <a:lnTo>
                  <a:pt x="4807" y="1077"/>
                </a:lnTo>
                <a:lnTo>
                  <a:pt x="4809" y="1077"/>
                </a:lnTo>
                <a:lnTo>
                  <a:pt x="4812" y="1075"/>
                </a:lnTo>
                <a:lnTo>
                  <a:pt x="4813" y="1075"/>
                </a:lnTo>
                <a:lnTo>
                  <a:pt x="4815" y="1074"/>
                </a:lnTo>
                <a:lnTo>
                  <a:pt x="4819" y="1074"/>
                </a:lnTo>
                <a:lnTo>
                  <a:pt x="4823" y="1073"/>
                </a:lnTo>
                <a:lnTo>
                  <a:pt x="4826" y="1073"/>
                </a:lnTo>
                <a:lnTo>
                  <a:pt x="4831" y="1073"/>
                </a:lnTo>
                <a:lnTo>
                  <a:pt x="4847" y="1072"/>
                </a:lnTo>
                <a:lnTo>
                  <a:pt x="4854" y="1072"/>
                </a:lnTo>
                <a:lnTo>
                  <a:pt x="4861" y="1073"/>
                </a:lnTo>
                <a:lnTo>
                  <a:pt x="4867" y="1074"/>
                </a:lnTo>
                <a:lnTo>
                  <a:pt x="4873" y="1075"/>
                </a:lnTo>
                <a:lnTo>
                  <a:pt x="4876" y="1075"/>
                </a:lnTo>
                <a:lnTo>
                  <a:pt x="4878" y="1077"/>
                </a:lnTo>
                <a:lnTo>
                  <a:pt x="4881" y="1077"/>
                </a:lnTo>
                <a:lnTo>
                  <a:pt x="4883" y="1078"/>
                </a:lnTo>
                <a:lnTo>
                  <a:pt x="4887" y="1079"/>
                </a:lnTo>
                <a:lnTo>
                  <a:pt x="4889" y="1079"/>
                </a:lnTo>
                <a:lnTo>
                  <a:pt x="4893" y="1080"/>
                </a:lnTo>
                <a:lnTo>
                  <a:pt x="4898" y="1083"/>
                </a:lnTo>
                <a:lnTo>
                  <a:pt x="4900" y="1084"/>
                </a:lnTo>
                <a:lnTo>
                  <a:pt x="4901" y="1085"/>
                </a:lnTo>
                <a:lnTo>
                  <a:pt x="4901" y="1092"/>
                </a:lnTo>
                <a:lnTo>
                  <a:pt x="4903" y="1094"/>
                </a:lnTo>
                <a:lnTo>
                  <a:pt x="4903" y="1096"/>
                </a:lnTo>
                <a:lnTo>
                  <a:pt x="4903" y="1100"/>
                </a:lnTo>
                <a:lnTo>
                  <a:pt x="4903" y="1107"/>
                </a:lnTo>
                <a:lnTo>
                  <a:pt x="4904" y="1116"/>
                </a:lnTo>
                <a:lnTo>
                  <a:pt x="4904" y="1122"/>
                </a:lnTo>
                <a:lnTo>
                  <a:pt x="4905" y="1128"/>
                </a:lnTo>
                <a:lnTo>
                  <a:pt x="4905" y="1133"/>
                </a:lnTo>
                <a:lnTo>
                  <a:pt x="4906" y="1141"/>
                </a:lnTo>
                <a:lnTo>
                  <a:pt x="4905" y="1144"/>
                </a:lnTo>
                <a:lnTo>
                  <a:pt x="4904" y="1146"/>
                </a:lnTo>
                <a:lnTo>
                  <a:pt x="4900" y="1149"/>
                </a:lnTo>
                <a:lnTo>
                  <a:pt x="4898" y="1150"/>
                </a:lnTo>
                <a:lnTo>
                  <a:pt x="4893" y="1152"/>
                </a:lnTo>
                <a:lnTo>
                  <a:pt x="4889" y="1152"/>
                </a:lnTo>
                <a:lnTo>
                  <a:pt x="4887" y="1152"/>
                </a:lnTo>
                <a:lnTo>
                  <a:pt x="4884" y="1151"/>
                </a:lnTo>
                <a:lnTo>
                  <a:pt x="4883" y="1150"/>
                </a:lnTo>
                <a:lnTo>
                  <a:pt x="4882" y="1149"/>
                </a:lnTo>
                <a:lnTo>
                  <a:pt x="4880" y="1146"/>
                </a:lnTo>
                <a:lnTo>
                  <a:pt x="4876" y="1144"/>
                </a:lnTo>
                <a:lnTo>
                  <a:pt x="4875" y="1143"/>
                </a:lnTo>
                <a:lnTo>
                  <a:pt x="4873" y="1139"/>
                </a:lnTo>
                <a:lnTo>
                  <a:pt x="4873" y="1136"/>
                </a:lnTo>
                <a:lnTo>
                  <a:pt x="4871" y="1132"/>
                </a:lnTo>
                <a:lnTo>
                  <a:pt x="4870" y="1129"/>
                </a:lnTo>
                <a:lnTo>
                  <a:pt x="4870" y="1127"/>
                </a:lnTo>
                <a:lnTo>
                  <a:pt x="4869" y="1123"/>
                </a:lnTo>
                <a:lnTo>
                  <a:pt x="4867" y="1121"/>
                </a:lnTo>
                <a:lnTo>
                  <a:pt x="4866" y="1117"/>
                </a:lnTo>
                <a:lnTo>
                  <a:pt x="4865" y="1114"/>
                </a:lnTo>
                <a:lnTo>
                  <a:pt x="4864" y="1112"/>
                </a:lnTo>
                <a:lnTo>
                  <a:pt x="4863" y="1110"/>
                </a:lnTo>
                <a:lnTo>
                  <a:pt x="4861" y="1108"/>
                </a:lnTo>
                <a:lnTo>
                  <a:pt x="4859" y="1107"/>
                </a:lnTo>
                <a:lnTo>
                  <a:pt x="4857" y="1105"/>
                </a:lnTo>
                <a:lnTo>
                  <a:pt x="4853" y="1102"/>
                </a:lnTo>
                <a:lnTo>
                  <a:pt x="4848" y="1101"/>
                </a:lnTo>
                <a:lnTo>
                  <a:pt x="4843" y="1101"/>
                </a:lnTo>
                <a:lnTo>
                  <a:pt x="4838" y="1101"/>
                </a:lnTo>
                <a:lnTo>
                  <a:pt x="4831" y="1101"/>
                </a:lnTo>
                <a:lnTo>
                  <a:pt x="4828" y="1101"/>
                </a:lnTo>
                <a:lnTo>
                  <a:pt x="4819" y="1103"/>
                </a:lnTo>
                <a:lnTo>
                  <a:pt x="4817" y="1106"/>
                </a:lnTo>
                <a:lnTo>
                  <a:pt x="4813" y="1107"/>
                </a:lnTo>
                <a:lnTo>
                  <a:pt x="4809" y="1110"/>
                </a:lnTo>
                <a:lnTo>
                  <a:pt x="4807" y="1112"/>
                </a:lnTo>
                <a:lnTo>
                  <a:pt x="4802" y="1118"/>
                </a:lnTo>
                <a:lnTo>
                  <a:pt x="4800" y="1119"/>
                </a:lnTo>
                <a:lnTo>
                  <a:pt x="4800" y="1122"/>
                </a:lnTo>
                <a:lnTo>
                  <a:pt x="4799" y="1123"/>
                </a:lnTo>
                <a:lnTo>
                  <a:pt x="4797" y="1125"/>
                </a:lnTo>
                <a:lnTo>
                  <a:pt x="4797" y="1128"/>
                </a:lnTo>
                <a:lnTo>
                  <a:pt x="4796" y="1130"/>
                </a:lnTo>
                <a:lnTo>
                  <a:pt x="4795" y="1133"/>
                </a:lnTo>
                <a:lnTo>
                  <a:pt x="4795" y="1136"/>
                </a:lnTo>
                <a:lnTo>
                  <a:pt x="4794" y="1140"/>
                </a:lnTo>
                <a:lnTo>
                  <a:pt x="4794" y="1145"/>
                </a:lnTo>
                <a:lnTo>
                  <a:pt x="4795" y="1152"/>
                </a:lnTo>
                <a:lnTo>
                  <a:pt x="4795" y="1155"/>
                </a:lnTo>
                <a:lnTo>
                  <a:pt x="4796" y="1156"/>
                </a:lnTo>
                <a:lnTo>
                  <a:pt x="4797" y="1160"/>
                </a:lnTo>
                <a:lnTo>
                  <a:pt x="4799" y="1163"/>
                </a:lnTo>
                <a:lnTo>
                  <a:pt x="4801" y="1164"/>
                </a:lnTo>
                <a:lnTo>
                  <a:pt x="4802" y="1167"/>
                </a:lnTo>
                <a:lnTo>
                  <a:pt x="4805" y="1169"/>
                </a:lnTo>
                <a:lnTo>
                  <a:pt x="4808" y="1173"/>
                </a:lnTo>
                <a:lnTo>
                  <a:pt x="4811" y="1175"/>
                </a:lnTo>
                <a:lnTo>
                  <a:pt x="4813" y="1177"/>
                </a:lnTo>
                <a:lnTo>
                  <a:pt x="4815" y="1179"/>
                </a:lnTo>
                <a:lnTo>
                  <a:pt x="4817" y="1180"/>
                </a:lnTo>
                <a:lnTo>
                  <a:pt x="4819" y="1182"/>
                </a:lnTo>
                <a:lnTo>
                  <a:pt x="4820" y="1182"/>
                </a:lnTo>
                <a:lnTo>
                  <a:pt x="4823" y="1183"/>
                </a:lnTo>
                <a:lnTo>
                  <a:pt x="4825" y="1184"/>
                </a:lnTo>
                <a:lnTo>
                  <a:pt x="4826" y="1185"/>
                </a:lnTo>
                <a:lnTo>
                  <a:pt x="4828" y="1188"/>
                </a:lnTo>
                <a:lnTo>
                  <a:pt x="4831" y="1189"/>
                </a:lnTo>
                <a:lnTo>
                  <a:pt x="4836" y="1190"/>
                </a:lnTo>
                <a:lnTo>
                  <a:pt x="4840" y="1193"/>
                </a:lnTo>
                <a:lnTo>
                  <a:pt x="4841" y="1194"/>
                </a:lnTo>
                <a:lnTo>
                  <a:pt x="4843" y="1195"/>
                </a:lnTo>
                <a:lnTo>
                  <a:pt x="4846" y="1196"/>
                </a:lnTo>
                <a:lnTo>
                  <a:pt x="4848" y="1197"/>
                </a:lnTo>
                <a:lnTo>
                  <a:pt x="4851" y="1199"/>
                </a:lnTo>
                <a:lnTo>
                  <a:pt x="4852" y="1201"/>
                </a:lnTo>
                <a:lnTo>
                  <a:pt x="4854" y="1201"/>
                </a:lnTo>
                <a:lnTo>
                  <a:pt x="4857" y="1202"/>
                </a:lnTo>
                <a:lnTo>
                  <a:pt x="4860" y="1205"/>
                </a:lnTo>
                <a:lnTo>
                  <a:pt x="4865" y="1207"/>
                </a:lnTo>
                <a:lnTo>
                  <a:pt x="4867" y="1208"/>
                </a:lnTo>
                <a:lnTo>
                  <a:pt x="4870" y="1210"/>
                </a:lnTo>
                <a:lnTo>
                  <a:pt x="4872" y="1212"/>
                </a:lnTo>
                <a:lnTo>
                  <a:pt x="4875" y="1213"/>
                </a:lnTo>
                <a:lnTo>
                  <a:pt x="4877" y="1215"/>
                </a:lnTo>
                <a:lnTo>
                  <a:pt x="4878" y="1216"/>
                </a:lnTo>
                <a:lnTo>
                  <a:pt x="4880" y="1218"/>
                </a:lnTo>
                <a:lnTo>
                  <a:pt x="4882" y="1219"/>
                </a:lnTo>
                <a:lnTo>
                  <a:pt x="4884" y="1221"/>
                </a:lnTo>
                <a:lnTo>
                  <a:pt x="4886" y="1222"/>
                </a:lnTo>
                <a:lnTo>
                  <a:pt x="4889" y="1224"/>
                </a:lnTo>
                <a:lnTo>
                  <a:pt x="4898" y="1232"/>
                </a:lnTo>
                <a:lnTo>
                  <a:pt x="4903" y="1236"/>
                </a:lnTo>
                <a:lnTo>
                  <a:pt x="4906" y="1241"/>
                </a:lnTo>
                <a:lnTo>
                  <a:pt x="4909" y="1246"/>
                </a:lnTo>
                <a:lnTo>
                  <a:pt x="4912" y="1251"/>
                </a:lnTo>
                <a:lnTo>
                  <a:pt x="4915" y="1257"/>
                </a:lnTo>
                <a:lnTo>
                  <a:pt x="4917" y="1263"/>
                </a:lnTo>
                <a:lnTo>
                  <a:pt x="4917" y="1265"/>
                </a:lnTo>
                <a:lnTo>
                  <a:pt x="4917" y="1267"/>
                </a:lnTo>
                <a:lnTo>
                  <a:pt x="4918" y="1271"/>
                </a:lnTo>
                <a:lnTo>
                  <a:pt x="4918" y="1273"/>
                </a:lnTo>
                <a:lnTo>
                  <a:pt x="4919" y="1276"/>
                </a:lnTo>
                <a:lnTo>
                  <a:pt x="4919" y="1282"/>
                </a:lnTo>
                <a:lnTo>
                  <a:pt x="4918" y="1293"/>
                </a:lnTo>
                <a:lnTo>
                  <a:pt x="4916" y="1304"/>
                </a:lnTo>
                <a:lnTo>
                  <a:pt x="4913" y="1312"/>
                </a:lnTo>
                <a:lnTo>
                  <a:pt x="4913" y="1313"/>
                </a:lnTo>
                <a:lnTo>
                  <a:pt x="4912" y="1316"/>
                </a:lnTo>
                <a:lnTo>
                  <a:pt x="4911" y="1318"/>
                </a:lnTo>
                <a:lnTo>
                  <a:pt x="4910" y="1321"/>
                </a:lnTo>
                <a:lnTo>
                  <a:pt x="4907" y="1324"/>
                </a:lnTo>
                <a:lnTo>
                  <a:pt x="4906" y="1327"/>
                </a:lnTo>
                <a:lnTo>
                  <a:pt x="4905" y="1329"/>
                </a:lnTo>
                <a:lnTo>
                  <a:pt x="4903" y="1330"/>
                </a:lnTo>
                <a:lnTo>
                  <a:pt x="4901" y="1332"/>
                </a:lnTo>
                <a:lnTo>
                  <a:pt x="4899" y="1335"/>
                </a:lnTo>
                <a:lnTo>
                  <a:pt x="4893" y="1341"/>
                </a:lnTo>
                <a:lnTo>
                  <a:pt x="4888" y="1348"/>
                </a:lnTo>
                <a:lnTo>
                  <a:pt x="4886" y="1350"/>
                </a:lnTo>
                <a:lnTo>
                  <a:pt x="4883" y="1351"/>
                </a:lnTo>
                <a:lnTo>
                  <a:pt x="4881" y="1352"/>
                </a:lnTo>
                <a:lnTo>
                  <a:pt x="4878" y="1354"/>
                </a:lnTo>
                <a:lnTo>
                  <a:pt x="4876" y="1355"/>
                </a:lnTo>
                <a:lnTo>
                  <a:pt x="4873" y="1356"/>
                </a:lnTo>
                <a:lnTo>
                  <a:pt x="4871" y="1357"/>
                </a:lnTo>
                <a:lnTo>
                  <a:pt x="4867" y="1360"/>
                </a:lnTo>
                <a:lnTo>
                  <a:pt x="4865" y="1361"/>
                </a:lnTo>
                <a:lnTo>
                  <a:pt x="4849" y="1366"/>
                </a:lnTo>
                <a:lnTo>
                  <a:pt x="4846" y="1366"/>
                </a:lnTo>
                <a:lnTo>
                  <a:pt x="4838" y="1368"/>
                </a:lnTo>
                <a:lnTo>
                  <a:pt x="4830" y="1368"/>
                </a:lnTo>
                <a:lnTo>
                  <a:pt x="4813" y="1368"/>
                </a:lnTo>
                <a:lnTo>
                  <a:pt x="4795" y="1367"/>
                </a:lnTo>
                <a:lnTo>
                  <a:pt x="4786" y="1366"/>
                </a:lnTo>
                <a:lnTo>
                  <a:pt x="4766" y="1360"/>
                </a:lnTo>
                <a:lnTo>
                  <a:pt x="4754" y="1354"/>
                </a:lnTo>
                <a:close/>
                <a:moveTo>
                  <a:pt x="4110" y="1365"/>
                </a:moveTo>
                <a:lnTo>
                  <a:pt x="4110" y="1330"/>
                </a:lnTo>
                <a:lnTo>
                  <a:pt x="4107" y="1334"/>
                </a:lnTo>
                <a:lnTo>
                  <a:pt x="4106" y="1337"/>
                </a:lnTo>
                <a:lnTo>
                  <a:pt x="4105" y="1338"/>
                </a:lnTo>
                <a:lnTo>
                  <a:pt x="4104" y="1339"/>
                </a:lnTo>
                <a:lnTo>
                  <a:pt x="4100" y="1344"/>
                </a:lnTo>
                <a:lnTo>
                  <a:pt x="4099" y="1346"/>
                </a:lnTo>
                <a:lnTo>
                  <a:pt x="4093" y="1351"/>
                </a:lnTo>
                <a:lnTo>
                  <a:pt x="4090" y="1354"/>
                </a:lnTo>
                <a:lnTo>
                  <a:pt x="4088" y="1355"/>
                </a:lnTo>
                <a:lnTo>
                  <a:pt x="4087" y="1356"/>
                </a:lnTo>
                <a:lnTo>
                  <a:pt x="4084" y="1357"/>
                </a:lnTo>
                <a:lnTo>
                  <a:pt x="4081" y="1359"/>
                </a:lnTo>
                <a:lnTo>
                  <a:pt x="4078" y="1361"/>
                </a:lnTo>
                <a:lnTo>
                  <a:pt x="4076" y="1362"/>
                </a:lnTo>
                <a:lnTo>
                  <a:pt x="4073" y="1362"/>
                </a:lnTo>
                <a:lnTo>
                  <a:pt x="4060" y="1367"/>
                </a:lnTo>
                <a:lnTo>
                  <a:pt x="4058" y="1367"/>
                </a:lnTo>
                <a:lnTo>
                  <a:pt x="4053" y="1368"/>
                </a:lnTo>
                <a:lnTo>
                  <a:pt x="4049" y="1368"/>
                </a:lnTo>
                <a:lnTo>
                  <a:pt x="4041" y="1368"/>
                </a:lnTo>
                <a:lnTo>
                  <a:pt x="4032" y="1367"/>
                </a:lnTo>
                <a:lnTo>
                  <a:pt x="4025" y="1366"/>
                </a:lnTo>
                <a:lnTo>
                  <a:pt x="4023" y="1366"/>
                </a:lnTo>
                <a:lnTo>
                  <a:pt x="4019" y="1365"/>
                </a:lnTo>
                <a:lnTo>
                  <a:pt x="4015" y="1363"/>
                </a:lnTo>
                <a:lnTo>
                  <a:pt x="4013" y="1362"/>
                </a:lnTo>
                <a:lnTo>
                  <a:pt x="4010" y="1361"/>
                </a:lnTo>
                <a:lnTo>
                  <a:pt x="4008" y="1360"/>
                </a:lnTo>
                <a:lnTo>
                  <a:pt x="4006" y="1359"/>
                </a:lnTo>
                <a:lnTo>
                  <a:pt x="4003" y="1357"/>
                </a:lnTo>
                <a:lnTo>
                  <a:pt x="4002" y="1356"/>
                </a:lnTo>
                <a:lnTo>
                  <a:pt x="4000" y="1355"/>
                </a:lnTo>
                <a:lnTo>
                  <a:pt x="3998" y="1352"/>
                </a:lnTo>
                <a:lnTo>
                  <a:pt x="3992" y="1348"/>
                </a:lnTo>
                <a:lnTo>
                  <a:pt x="3989" y="1344"/>
                </a:lnTo>
                <a:lnTo>
                  <a:pt x="3986" y="1341"/>
                </a:lnTo>
                <a:lnTo>
                  <a:pt x="3985" y="1339"/>
                </a:lnTo>
                <a:lnTo>
                  <a:pt x="3985" y="1338"/>
                </a:lnTo>
                <a:lnTo>
                  <a:pt x="3984" y="1337"/>
                </a:lnTo>
                <a:lnTo>
                  <a:pt x="3983" y="1334"/>
                </a:lnTo>
                <a:lnTo>
                  <a:pt x="3981" y="1330"/>
                </a:lnTo>
                <a:lnTo>
                  <a:pt x="3980" y="1328"/>
                </a:lnTo>
                <a:lnTo>
                  <a:pt x="3979" y="1327"/>
                </a:lnTo>
                <a:lnTo>
                  <a:pt x="3978" y="1324"/>
                </a:lnTo>
                <a:lnTo>
                  <a:pt x="3977" y="1321"/>
                </a:lnTo>
                <a:lnTo>
                  <a:pt x="3977" y="1319"/>
                </a:lnTo>
                <a:lnTo>
                  <a:pt x="3975" y="1317"/>
                </a:lnTo>
                <a:lnTo>
                  <a:pt x="3975" y="1316"/>
                </a:lnTo>
                <a:lnTo>
                  <a:pt x="3974" y="1313"/>
                </a:lnTo>
                <a:lnTo>
                  <a:pt x="3974" y="1311"/>
                </a:lnTo>
                <a:lnTo>
                  <a:pt x="3973" y="1307"/>
                </a:lnTo>
                <a:lnTo>
                  <a:pt x="3973" y="1305"/>
                </a:lnTo>
                <a:lnTo>
                  <a:pt x="3972" y="1300"/>
                </a:lnTo>
                <a:lnTo>
                  <a:pt x="3972" y="1293"/>
                </a:lnTo>
                <a:lnTo>
                  <a:pt x="3971" y="1284"/>
                </a:lnTo>
                <a:lnTo>
                  <a:pt x="3972" y="1276"/>
                </a:lnTo>
                <a:lnTo>
                  <a:pt x="3972" y="1272"/>
                </a:lnTo>
                <a:lnTo>
                  <a:pt x="3973" y="1268"/>
                </a:lnTo>
                <a:lnTo>
                  <a:pt x="3973" y="1266"/>
                </a:lnTo>
                <a:lnTo>
                  <a:pt x="3974" y="1263"/>
                </a:lnTo>
                <a:lnTo>
                  <a:pt x="3974" y="1261"/>
                </a:lnTo>
                <a:lnTo>
                  <a:pt x="3975" y="1260"/>
                </a:lnTo>
                <a:lnTo>
                  <a:pt x="3975" y="1257"/>
                </a:lnTo>
                <a:lnTo>
                  <a:pt x="3977" y="1256"/>
                </a:lnTo>
                <a:lnTo>
                  <a:pt x="3977" y="1254"/>
                </a:lnTo>
                <a:lnTo>
                  <a:pt x="3978" y="1251"/>
                </a:lnTo>
                <a:lnTo>
                  <a:pt x="3980" y="1247"/>
                </a:lnTo>
                <a:lnTo>
                  <a:pt x="3981" y="1245"/>
                </a:lnTo>
                <a:lnTo>
                  <a:pt x="3983" y="1241"/>
                </a:lnTo>
                <a:lnTo>
                  <a:pt x="3984" y="1240"/>
                </a:lnTo>
                <a:lnTo>
                  <a:pt x="3985" y="1238"/>
                </a:lnTo>
                <a:lnTo>
                  <a:pt x="3986" y="1236"/>
                </a:lnTo>
                <a:lnTo>
                  <a:pt x="3988" y="1234"/>
                </a:lnTo>
                <a:lnTo>
                  <a:pt x="3989" y="1233"/>
                </a:lnTo>
                <a:lnTo>
                  <a:pt x="3992" y="1230"/>
                </a:lnTo>
                <a:lnTo>
                  <a:pt x="3995" y="1227"/>
                </a:lnTo>
                <a:lnTo>
                  <a:pt x="4000" y="1221"/>
                </a:lnTo>
                <a:lnTo>
                  <a:pt x="4003" y="1218"/>
                </a:lnTo>
                <a:lnTo>
                  <a:pt x="4004" y="1217"/>
                </a:lnTo>
                <a:lnTo>
                  <a:pt x="4007" y="1216"/>
                </a:lnTo>
                <a:lnTo>
                  <a:pt x="4009" y="1215"/>
                </a:lnTo>
                <a:lnTo>
                  <a:pt x="4010" y="1213"/>
                </a:lnTo>
                <a:lnTo>
                  <a:pt x="4013" y="1212"/>
                </a:lnTo>
                <a:lnTo>
                  <a:pt x="4014" y="1211"/>
                </a:lnTo>
                <a:lnTo>
                  <a:pt x="4017" y="1210"/>
                </a:lnTo>
                <a:lnTo>
                  <a:pt x="4019" y="1208"/>
                </a:lnTo>
                <a:lnTo>
                  <a:pt x="4021" y="1207"/>
                </a:lnTo>
                <a:lnTo>
                  <a:pt x="4024" y="1206"/>
                </a:lnTo>
                <a:lnTo>
                  <a:pt x="4029" y="1204"/>
                </a:lnTo>
                <a:lnTo>
                  <a:pt x="4030" y="1204"/>
                </a:lnTo>
                <a:lnTo>
                  <a:pt x="4032" y="1202"/>
                </a:lnTo>
                <a:lnTo>
                  <a:pt x="4036" y="1201"/>
                </a:lnTo>
                <a:lnTo>
                  <a:pt x="4038" y="1200"/>
                </a:lnTo>
                <a:lnTo>
                  <a:pt x="4041" y="1199"/>
                </a:lnTo>
                <a:lnTo>
                  <a:pt x="4042" y="1199"/>
                </a:lnTo>
                <a:lnTo>
                  <a:pt x="4043" y="1197"/>
                </a:lnTo>
                <a:lnTo>
                  <a:pt x="4048" y="1196"/>
                </a:lnTo>
                <a:lnTo>
                  <a:pt x="4071" y="1191"/>
                </a:lnTo>
                <a:lnTo>
                  <a:pt x="4078" y="1190"/>
                </a:lnTo>
                <a:lnTo>
                  <a:pt x="4081" y="1190"/>
                </a:lnTo>
                <a:lnTo>
                  <a:pt x="4084" y="1190"/>
                </a:lnTo>
                <a:lnTo>
                  <a:pt x="4088" y="1189"/>
                </a:lnTo>
                <a:lnTo>
                  <a:pt x="4091" y="1189"/>
                </a:lnTo>
                <a:lnTo>
                  <a:pt x="4095" y="1188"/>
                </a:lnTo>
                <a:lnTo>
                  <a:pt x="4102" y="1186"/>
                </a:lnTo>
                <a:lnTo>
                  <a:pt x="4110" y="1185"/>
                </a:lnTo>
                <a:lnTo>
                  <a:pt x="4110" y="1174"/>
                </a:lnTo>
                <a:lnTo>
                  <a:pt x="4110" y="1163"/>
                </a:lnTo>
                <a:lnTo>
                  <a:pt x="4108" y="1155"/>
                </a:lnTo>
                <a:lnTo>
                  <a:pt x="4107" y="1150"/>
                </a:lnTo>
                <a:lnTo>
                  <a:pt x="4107" y="1145"/>
                </a:lnTo>
                <a:lnTo>
                  <a:pt x="4105" y="1138"/>
                </a:lnTo>
                <a:lnTo>
                  <a:pt x="4101" y="1130"/>
                </a:lnTo>
                <a:lnTo>
                  <a:pt x="4099" y="1127"/>
                </a:lnTo>
                <a:lnTo>
                  <a:pt x="4096" y="1124"/>
                </a:lnTo>
                <a:lnTo>
                  <a:pt x="4090" y="1118"/>
                </a:lnTo>
                <a:lnTo>
                  <a:pt x="4089" y="1117"/>
                </a:lnTo>
                <a:lnTo>
                  <a:pt x="4087" y="1116"/>
                </a:lnTo>
                <a:lnTo>
                  <a:pt x="4085" y="1114"/>
                </a:lnTo>
                <a:lnTo>
                  <a:pt x="4079" y="1112"/>
                </a:lnTo>
                <a:lnTo>
                  <a:pt x="4076" y="1111"/>
                </a:lnTo>
                <a:lnTo>
                  <a:pt x="4073" y="1110"/>
                </a:lnTo>
                <a:lnTo>
                  <a:pt x="4072" y="1110"/>
                </a:lnTo>
                <a:lnTo>
                  <a:pt x="4065" y="1108"/>
                </a:lnTo>
                <a:lnTo>
                  <a:pt x="4062" y="1107"/>
                </a:lnTo>
                <a:lnTo>
                  <a:pt x="4058" y="1107"/>
                </a:lnTo>
                <a:lnTo>
                  <a:pt x="4049" y="1107"/>
                </a:lnTo>
                <a:lnTo>
                  <a:pt x="4042" y="1110"/>
                </a:lnTo>
                <a:lnTo>
                  <a:pt x="4036" y="1111"/>
                </a:lnTo>
                <a:lnTo>
                  <a:pt x="4035" y="1112"/>
                </a:lnTo>
                <a:lnTo>
                  <a:pt x="4032" y="1113"/>
                </a:lnTo>
                <a:lnTo>
                  <a:pt x="4030" y="1117"/>
                </a:lnTo>
                <a:lnTo>
                  <a:pt x="4029" y="1118"/>
                </a:lnTo>
                <a:lnTo>
                  <a:pt x="4027" y="1119"/>
                </a:lnTo>
                <a:lnTo>
                  <a:pt x="4027" y="1122"/>
                </a:lnTo>
                <a:lnTo>
                  <a:pt x="4026" y="1124"/>
                </a:lnTo>
                <a:lnTo>
                  <a:pt x="4025" y="1127"/>
                </a:lnTo>
                <a:lnTo>
                  <a:pt x="4023" y="1130"/>
                </a:lnTo>
                <a:lnTo>
                  <a:pt x="4023" y="1132"/>
                </a:lnTo>
                <a:lnTo>
                  <a:pt x="4020" y="1135"/>
                </a:lnTo>
                <a:lnTo>
                  <a:pt x="4020" y="1138"/>
                </a:lnTo>
                <a:lnTo>
                  <a:pt x="4018" y="1141"/>
                </a:lnTo>
                <a:lnTo>
                  <a:pt x="4018" y="1143"/>
                </a:lnTo>
                <a:lnTo>
                  <a:pt x="4017" y="1145"/>
                </a:lnTo>
                <a:lnTo>
                  <a:pt x="4015" y="1147"/>
                </a:lnTo>
                <a:lnTo>
                  <a:pt x="4014" y="1150"/>
                </a:lnTo>
                <a:lnTo>
                  <a:pt x="4013" y="1153"/>
                </a:lnTo>
                <a:lnTo>
                  <a:pt x="4012" y="1156"/>
                </a:lnTo>
                <a:lnTo>
                  <a:pt x="4010" y="1158"/>
                </a:lnTo>
                <a:lnTo>
                  <a:pt x="4006" y="1162"/>
                </a:lnTo>
                <a:lnTo>
                  <a:pt x="4003" y="1162"/>
                </a:lnTo>
                <a:lnTo>
                  <a:pt x="4000" y="1163"/>
                </a:lnTo>
                <a:lnTo>
                  <a:pt x="3997" y="1164"/>
                </a:lnTo>
                <a:lnTo>
                  <a:pt x="3994" y="1164"/>
                </a:lnTo>
                <a:lnTo>
                  <a:pt x="3991" y="1163"/>
                </a:lnTo>
                <a:lnTo>
                  <a:pt x="3989" y="1161"/>
                </a:lnTo>
                <a:lnTo>
                  <a:pt x="3988" y="1160"/>
                </a:lnTo>
                <a:lnTo>
                  <a:pt x="3986" y="1157"/>
                </a:lnTo>
                <a:lnTo>
                  <a:pt x="3985" y="1153"/>
                </a:lnTo>
                <a:lnTo>
                  <a:pt x="3985" y="1151"/>
                </a:lnTo>
                <a:lnTo>
                  <a:pt x="3985" y="1144"/>
                </a:lnTo>
                <a:lnTo>
                  <a:pt x="3985" y="1140"/>
                </a:lnTo>
                <a:lnTo>
                  <a:pt x="3989" y="1127"/>
                </a:lnTo>
                <a:lnTo>
                  <a:pt x="3990" y="1119"/>
                </a:lnTo>
                <a:lnTo>
                  <a:pt x="3992" y="1113"/>
                </a:lnTo>
                <a:lnTo>
                  <a:pt x="3992" y="1107"/>
                </a:lnTo>
                <a:lnTo>
                  <a:pt x="3994" y="1102"/>
                </a:lnTo>
                <a:lnTo>
                  <a:pt x="3995" y="1100"/>
                </a:lnTo>
                <a:lnTo>
                  <a:pt x="3995" y="1097"/>
                </a:lnTo>
                <a:lnTo>
                  <a:pt x="3996" y="1094"/>
                </a:lnTo>
                <a:lnTo>
                  <a:pt x="3998" y="1084"/>
                </a:lnTo>
                <a:lnTo>
                  <a:pt x="4009" y="1080"/>
                </a:lnTo>
                <a:lnTo>
                  <a:pt x="4012" y="1080"/>
                </a:lnTo>
                <a:lnTo>
                  <a:pt x="4013" y="1079"/>
                </a:lnTo>
                <a:lnTo>
                  <a:pt x="4014" y="1079"/>
                </a:lnTo>
                <a:lnTo>
                  <a:pt x="4017" y="1078"/>
                </a:lnTo>
                <a:lnTo>
                  <a:pt x="4019" y="1078"/>
                </a:lnTo>
                <a:lnTo>
                  <a:pt x="4021" y="1077"/>
                </a:lnTo>
                <a:lnTo>
                  <a:pt x="4024" y="1077"/>
                </a:lnTo>
                <a:lnTo>
                  <a:pt x="4026" y="1075"/>
                </a:lnTo>
                <a:lnTo>
                  <a:pt x="4043" y="1073"/>
                </a:lnTo>
                <a:lnTo>
                  <a:pt x="4052" y="1073"/>
                </a:lnTo>
                <a:lnTo>
                  <a:pt x="4068" y="1073"/>
                </a:lnTo>
                <a:lnTo>
                  <a:pt x="4079" y="1074"/>
                </a:lnTo>
                <a:lnTo>
                  <a:pt x="4096" y="1079"/>
                </a:lnTo>
                <a:lnTo>
                  <a:pt x="4099" y="1080"/>
                </a:lnTo>
                <a:lnTo>
                  <a:pt x="4100" y="1081"/>
                </a:lnTo>
                <a:lnTo>
                  <a:pt x="4104" y="1083"/>
                </a:lnTo>
                <a:lnTo>
                  <a:pt x="4106" y="1084"/>
                </a:lnTo>
                <a:lnTo>
                  <a:pt x="4108" y="1086"/>
                </a:lnTo>
                <a:lnTo>
                  <a:pt x="4111" y="1088"/>
                </a:lnTo>
                <a:lnTo>
                  <a:pt x="4112" y="1088"/>
                </a:lnTo>
                <a:lnTo>
                  <a:pt x="4114" y="1089"/>
                </a:lnTo>
                <a:lnTo>
                  <a:pt x="4116" y="1090"/>
                </a:lnTo>
                <a:lnTo>
                  <a:pt x="4117" y="1092"/>
                </a:lnTo>
                <a:lnTo>
                  <a:pt x="4120" y="1095"/>
                </a:lnTo>
                <a:lnTo>
                  <a:pt x="4123" y="1097"/>
                </a:lnTo>
                <a:lnTo>
                  <a:pt x="4128" y="1102"/>
                </a:lnTo>
                <a:lnTo>
                  <a:pt x="4131" y="1106"/>
                </a:lnTo>
                <a:lnTo>
                  <a:pt x="4133" y="1108"/>
                </a:lnTo>
                <a:lnTo>
                  <a:pt x="4134" y="1110"/>
                </a:lnTo>
                <a:lnTo>
                  <a:pt x="4135" y="1112"/>
                </a:lnTo>
                <a:lnTo>
                  <a:pt x="4136" y="1113"/>
                </a:lnTo>
                <a:lnTo>
                  <a:pt x="4137" y="1116"/>
                </a:lnTo>
                <a:lnTo>
                  <a:pt x="4140" y="1119"/>
                </a:lnTo>
                <a:lnTo>
                  <a:pt x="4141" y="1123"/>
                </a:lnTo>
                <a:lnTo>
                  <a:pt x="4142" y="1125"/>
                </a:lnTo>
                <a:lnTo>
                  <a:pt x="4143" y="1128"/>
                </a:lnTo>
                <a:lnTo>
                  <a:pt x="4145" y="1133"/>
                </a:lnTo>
                <a:lnTo>
                  <a:pt x="4145" y="1135"/>
                </a:lnTo>
                <a:lnTo>
                  <a:pt x="4146" y="1136"/>
                </a:lnTo>
                <a:lnTo>
                  <a:pt x="4146" y="1139"/>
                </a:lnTo>
                <a:lnTo>
                  <a:pt x="4147" y="1141"/>
                </a:lnTo>
                <a:lnTo>
                  <a:pt x="4148" y="1152"/>
                </a:lnTo>
                <a:lnTo>
                  <a:pt x="4149" y="1161"/>
                </a:lnTo>
                <a:lnTo>
                  <a:pt x="4149" y="1191"/>
                </a:lnTo>
                <a:lnTo>
                  <a:pt x="4149" y="1279"/>
                </a:lnTo>
                <a:lnTo>
                  <a:pt x="4149" y="1304"/>
                </a:lnTo>
                <a:lnTo>
                  <a:pt x="4149" y="1316"/>
                </a:lnTo>
                <a:lnTo>
                  <a:pt x="4151" y="1327"/>
                </a:lnTo>
                <a:lnTo>
                  <a:pt x="4153" y="1329"/>
                </a:lnTo>
                <a:lnTo>
                  <a:pt x="4157" y="1332"/>
                </a:lnTo>
                <a:lnTo>
                  <a:pt x="4164" y="1333"/>
                </a:lnTo>
                <a:lnTo>
                  <a:pt x="4165" y="1334"/>
                </a:lnTo>
                <a:lnTo>
                  <a:pt x="4168" y="1334"/>
                </a:lnTo>
                <a:lnTo>
                  <a:pt x="4169" y="1335"/>
                </a:lnTo>
                <a:lnTo>
                  <a:pt x="4171" y="1335"/>
                </a:lnTo>
                <a:lnTo>
                  <a:pt x="4172" y="1337"/>
                </a:lnTo>
                <a:lnTo>
                  <a:pt x="4178" y="1338"/>
                </a:lnTo>
                <a:lnTo>
                  <a:pt x="4185" y="1340"/>
                </a:lnTo>
                <a:lnTo>
                  <a:pt x="4187" y="1341"/>
                </a:lnTo>
                <a:lnTo>
                  <a:pt x="4188" y="1343"/>
                </a:lnTo>
                <a:lnTo>
                  <a:pt x="4189" y="1345"/>
                </a:lnTo>
                <a:lnTo>
                  <a:pt x="4191" y="1346"/>
                </a:lnTo>
                <a:lnTo>
                  <a:pt x="4191" y="1349"/>
                </a:lnTo>
                <a:lnTo>
                  <a:pt x="4191" y="1354"/>
                </a:lnTo>
                <a:lnTo>
                  <a:pt x="4189" y="1359"/>
                </a:lnTo>
                <a:lnTo>
                  <a:pt x="4188" y="1360"/>
                </a:lnTo>
                <a:lnTo>
                  <a:pt x="4188" y="1361"/>
                </a:lnTo>
                <a:lnTo>
                  <a:pt x="4186" y="1362"/>
                </a:lnTo>
                <a:lnTo>
                  <a:pt x="4185" y="1362"/>
                </a:lnTo>
                <a:lnTo>
                  <a:pt x="4183" y="1363"/>
                </a:lnTo>
                <a:lnTo>
                  <a:pt x="4165" y="1365"/>
                </a:lnTo>
                <a:lnTo>
                  <a:pt x="4147" y="1365"/>
                </a:lnTo>
                <a:lnTo>
                  <a:pt x="4110" y="1365"/>
                </a:lnTo>
                <a:close/>
                <a:moveTo>
                  <a:pt x="3486" y="1365"/>
                </a:moveTo>
                <a:lnTo>
                  <a:pt x="3486" y="1333"/>
                </a:lnTo>
                <a:lnTo>
                  <a:pt x="3481" y="1338"/>
                </a:lnTo>
                <a:lnTo>
                  <a:pt x="3479" y="1340"/>
                </a:lnTo>
                <a:lnTo>
                  <a:pt x="3474" y="1346"/>
                </a:lnTo>
                <a:lnTo>
                  <a:pt x="3473" y="1349"/>
                </a:lnTo>
                <a:lnTo>
                  <a:pt x="3469" y="1351"/>
                </a:lnTo>
                <a:lnTo>
                  <a:pt x="3467" y="1352"/>
                </a:lnTo>
                <a:lnTo>
                  <a:pt x="3464" y="1355"/>
                </a:lnTo>
                <a:lnTo>
                  <a:pt x="3463" y="1356"/>
                </a:lnTo>
                <a:lnTo>
                  <a:pt x="3461" y="1356"/>
                </a:lnTo>
                <a:lnTo>
                  <a:pt x="3457" y="1359"/>
                </a:lnTo>
                <a:lnTo>
                  <a:pt x="3452" y="1361"/>
                </a:lnTo>
                <a:lnTo>
                  <a:pt x="3451" y="1361"/>
                </a:lnTo>
                <a:lnTo>
                  <a:pt x="3448" y="1362"/>
                </a:lnTo>
                <a:lnTo>
                  <a:pt x="3442" y="1365"/>
                </a:lnTo>
                <a:lnTo>
                  <a:pt x="3441" y="1365"/>
                </a:lnTo>
                <a:lnTo>
                  <a:pt x="3439" y="1366"/>
                </a:lnTo>
                <a:lnTo>
                  <a:pt x="3436" y="1366"/>
                </a:lnTo>
                <a:lnTo>
                  <a:pt x="3433" y="1366"/>
                </a:lnTo>
                <a:lnTo>
                  <a:pt x="3429" y="1367"/>
                </a:lnTo>
                <a:lnTo>
                  <a:pt x="3424" y="1367"/>
                </a:lnTo>
                <a:lnTo>
                  <a:pt x="3421" y="1368"/>
                </a:lnTo>
                <a:lnTo>
                  <a:pt x="3417" y="1368"/>
                </a:lnTo>
                <a:lnTo>
                  <a:pt x="3409" y="1368"/>
                </a:lnTo>
                <a:lnTo>
                  <a:pt x="3400" y="1367"/>
                </a:lnTo>
                <a:lnTo>
                  <a:pt x="3393" y="1366"/>
                </a:lnTo>
                <a:lnTo>
                  <a:pt x="3386" y="1365"/>
                </a:lnTo>
                <a:lnTo>
                  <a:pt x="3381" y="1362"/>
                </a:lnTo>
                <a:lnTo>
                  <a:pt x="3377" y="1361"/>
                </a:lnTo>
                <a:lnTo>
                  <a:pt x="3375" y="1360"/>
                </a:lnTo>
                <a:lnTo>
                  <a:pt x="3371" y="1357"/>
                </a:lnTo>
                <a:lnTo>
                  <a:pt x="3370" y="1356"/>
                </a:lnTo>
                <a:lnTo>
                  <a:pt x="3367" y="1355"/>
                </a:lnTo>
                <a:lnTo>
                  <a:pt x="3366" y="1354"/>
                </a:lnTo>
                <a:lnTo>
                  <a:pt x="3364" y="1352"/>
                </a:lnTo>
                <a:lnTo>
                  <a:pt x="3361" y="1350"/>
                </a:lnTo>
                <a:lnTo>
                  <a:pt x="3358" y="1346"/>
                </a:lnTo>
                <a:lnTo>
                  <a:pt x="3354" y="1343"/>
                </a:lnTo>
                <a:lnTo>
                  <a:pt x="3347" y="1334"/>
                </a:lnTo>
                <a:lnTo>
                  <a:pt x="3342" y="1326"/>
                </a:lnTo>
                <a:lnTo>
                  <a:pt x="3337" y="1315"/>
                </a:lnTo>
                <a:lnTo>
                  <a:pt x="3336" y="1311"/>
                </a:lnTo>
                <a:lnTo>
                  <a:pt x="3335" y="1306"/>
                </a:lnTo>
                <a:lnTo>
                  <a:pt x="3334" y="1299"/>
                </a:lnTo>
                <a:lnTo>
                  <a:pt x="3332" y="1293"/>
                </a:lnTo>
                <a:lnTo>
                  <a:pt x="3331" y="1285"/>
                </a:lnTo>
                <a:lnTo>
                  <a:pt x="3331" y="1271"/>
                </a:lnTo>
                <a:lnTo>
                  <a:pt x="3331" y="1256"/>
                </a:lnTo>
                <a:lnTo>
                  <a:pt x="3331" y="1167"/>
                </a:lnTo>
                <a:lnTo>
                  <a:pt x="3331" y="1139"/>
                </a:lnTo>
                <a:lnTo>
                  <a:pt x="3331" y="1130"/>
                </a:lnTo>
                <a:lnTo>
                  <a:pt x="3331" y="1122"/>
                </a:lnTo>
                <a:lnTo>
                  <a:pt x="3326" y="1122"/>
                </a:lnTo>
                <a:lnTo>
                  <a:pt x="3322" y="1122"/>
                </a:lnTo>
                <a:lnTo>
                  <a:pt x="3312" y="1122"/>
                </a:lnTo>
                <a:lnTo>
                  <a:pt x="3302" y="1122"/>
                </a:lnTo>
                <a:lnTo>
                  <a:pt x="3294" y="1121"/>
                </a:lnTo>
                <a:lnTo>
                  <a:pt x="3291" y="1118"/>
                </a:lnTo>
                <a:lnTo>
                  <a:pt x="3291" y="1117"/>
                </a:lnTo>
                <a:lnTo>
                  <a:pt x="3290" y="1116"/>
                </a:lnTo>
                <a:lnTo>
                  <a:pt x="3290" y="1112"/>
                </a:lnTo>
                <a:lnTo>
                  <a:pt x="3290" y="1108"/>
                </a:lnTo>
                <a:lnTo>
                  <a:pt x="3290" y="1106"/>
                </a:lnTo>
                <a:lnTo>
                  <a:pt x="3291" y="1106"/>
                </a:lnTo>
                <a:lnTo>
                  <a:pt x="3293" y="1103"/>
                </a:lnTo>
                <a:lnTo>
                  <a:pt x="3295" y="1102"/>
                </a:lnTo>
                <a:lnTo>
                  <a:pt x="3297" y="1102"/>
                </a:lnTo>
                <a:lnTo>
                  <a:pt x="3300" y="1100"/>
                </a:lnTo>
                <a:lnTo>
                  <a:pt x="3302" y="1099"/>
                </a:lnTo>
                <a:lnTo>
                  <a:pt x="3305" y="1097"/>
                </a:lnTo>
                <a:lnTo>
                  <a:pt x="3307" y="1096"/>
                </a:lnTo>
                <a:lnTo>
                  <a:pt x="3309" y="1095"/>
                </a:lnTo>
                <a:lnTo>
                  <a:pt x="3312" y="1094"/>
                </a:lnTo>
                <a:lnTo>
                  <a:pt x="3314" y="1092"/>
                </a:lnTo>
                <a:lnTo>
                  <a:pt x="3317" y="1091"/>
                </a:lnTo>
                <a:lnTo>
                  <a:pt x="3319" y="1090"/>
                </a:lnTo>
                <a:lnTo>
                  <a:pt x="3323" y="1088"/>
                </a:lnTo>
                <a:lnTo>
                  <a:pt x="3325" y="1088"/>
                </a:lnTo>
                <a:lnTo>
                  <a:pt x="3328" y="1086"/>
                </a:lnTo>
                <a:lnTo>
                  <a:pt x="3330" y="1085"/>
                </a:lnTo>
                <a:lnTo>
                  <a:pt x="3332" y="1084"/>
                </a:lnTo>
                <a:lnTo>
                  <a:pt x="3335" y="1083"/>
                </a:lnTo>
                <a:lnTo>
                  <a:pt x="3337" y="1081"/>
                </a:lnTo>
                <a:lnTo>
                  <a:pt x="3340" y="1080"/>
                </a:lnTo>
                <a:lnTo>
                  <a:pt x="3342" y="1079"/>
                </a:lnTo>
                <a:lnTo>
                  <a:pt x="3343" y="1078"/>
                </a:lnTo>
                <a:lnTo>
                  <a:pt x="3346" y="1077"/>
                </a:lnTo>
                <a:lnTo>
                  <a:pt x="3348" y="1075"/>
                </a:lnTo>
                <a:lnTo>
                  <a:pt x="3351" y="1074"/>
                </a:lnTo>
                <a:lnTo>
                  <a:pt x="3355" y="1073"/>
                </a:lnTo>
                <a:lnTo>
                  <a:pt x="3365" y="1072"/>
                </a:lnTo>
                <a:lnTo>
                  <a:pt x="3367" y="1073"/>
                </a:lnTo>
                <a:lnTo>
                  <a:pt x="3371" y="1078"/>
                </a:lnTo>
                <a:lnTo>
                  <a:pt x="3371" y="1081"/>
                </a:lnTo>
                <a:lnTo>
                  <a:pt x="3371" y="1086"/>
                </a:lnTo>
                <a:lnTo>
                  <a:pt x="3371" y="1095"/>
                </a:lnTo>
                <a:lnTo>
                  <a:pt x="3371" y="1133"/>
                </a:lnTo>
                <a:lnTo>
                  <a:pt x="3371" y="1239"/>
                </a:lnTo>
                <a:lnTo>
                  <a:pt x="3371" y="1274"/>
                </a:lnTo>
                <a:lnTo>
                  <a:pt x="3372" y="1291"/>
                </a:lnTo>
                <a:lnTo>
                  <a:pt x="3372" y="1294"/>
                </a:lnTo>
                <a:lnTo>
                  <a:pt x="3373" y="1296"/>
                </a:lnTo>
                <a:lnTo>
                  <a:pt x="3373" y="1298"/>
                </a:lnTo>
                <a:lnTo>
                  <a:pt x="3375" y="1300"/>
                </a:lnTo>
                <a:lnTo>
                  <a:pt x="3375" y="1301"/>
                </a:lnTo>
                <a:lnTo>
                  <a:pt x="3376" y="1305"/>
                </a:lnTo>
                <a:lnTo>
                  <a:pt x="3377" y="1307"/>
                </a:lnTo>
                <a:lnTo>
                  <a:pt x="3378" y="1308"/>
                </a:lnTo>
                <a:lnTo>
                  <a:pt x="3380" y="1311"/>
                </a:lnTo>
                <a:lnTo>
                  <a:pt x="3381" y="1312"/>
                </a:lnTo>
                <a:lnTo>
                  <a:pt x="3383" y="1315"/>
                </a:lnTo>
                <a:lnTo>
                  <a:pt x="3388" y="1319"/>
                </a:lnTo>
                <a:lnTo>
                  <a:pt x="3389" y="1321"/>
                </a:lnTo>
                <a:lnTo>
                  <a:pt x="3390" y="1322"/>
                </a:lnTo>
                <a:lnTo>
                  <a:pt x="3393" y="1323"/>
                </a:lnTo>
                <a:lnTo>
                  <a:pt x="3394" y="1324"/>
                </a:lnTo>
                <a:lnTo>
                  <a:pt x="3396" y="1326"/>
                </a:lnTo>
                <a:lnTo>
                  <a:pt x="3399" y="1327"/>
                </a:lnTo>
                <a:lnTo>
                  <a:pt x="3401" y="1328"/>
                </a:lnTo>
                <a:lnTo>
                  <a:pt x="3409" y="1330"/>
                </a:lnTo>
                <a:lnTo>
                  <a:pt x="3412" y="1332"/>
                </a:lnTo>
                <a:lnTo>
                  <a:pt x="3417" y="1332"/>
                </a:lnTo>
                <a:lnTo>
                  <a:pt x="3422" y="1332"/>
                </a:lnTo>
                <a:lnTo>
                  <a:pt x="3427" y="1332"/>
                </a:lnTo>
                <a:lnTo>
                  <a:pt x="3435" y="1330"/>
                </a:lnTo>
                <a:lnTo>
                  <a:pt x="3442" y="1328"/>
                </a:lnTo>
                <a:lnTo>
                  <a:pt x="3446" y="1327"/>
                </a:lnTo>
                <a:lnTo>
                  <a:pt x="3450" y="1326"/>
                </a:lnTo>
                <a:lnTo>
                  <a:pt x="3452" y="1324"/>
                </a:lnTo>
                <a:lnTo>
                  <a:pt x="3454" y="1323"/>
                </a:lnTo>
                <a:lnTo>
                  <a:pt x="3456" y="1322"/>
                </a:lnTo>
                <a:lnTo>
                  <a:pt x="3459" y="1321"/>
                </a:lnTo>
                <a:lnTo>
                  <a:pt x="3461" y="1319"/>
                </a:lnTo>
                <a:lnTo>
                  <a:pt x="3462" y="1317"/>
                </a:lnTo>
                <a:lnTo>
                  <a:pt x="3467" y="1313"/>
                </a:lnTo>
                <a:lnTo>
                  <a:pt x="3468" y="1312"/>
                </a:lnTo>
                <a:lnTo>
                  <a:pt x="3473" y="1307"/>
                </a:lnTo>
                <a:lnTo>
                  <a:pt x="3475" y="1305"/>
                </a:lnTo>
                <a:lnTo>
                  <a:pt x="3476" y="1304"/>
                </a:lnTo>
                <a:lnTo>
                  <a:pt x="3476" y="1301"/>
                </a:lnTo>
                <a:lnTo>
                  <a:pt x="3477" y="1298"/>
                </a:lnTo>
                <a:lnTo>
                  <a:pt x="3479" y="1296"/>
                </a:lnTo>
                <a:lnTo>
                  <a:pt x="3480" y="1293"/>
                </a:lnTo>
                <a:lnTo>
                  <a:pt x="3481" y="1291"/>
                </a:lnTo>
                <a:lnTo>
                  <a:pt x="3482" y="1289"/>
                </a:lnTo>
                <a:lnTo>
                  <a:pt x="3482" y="1288"/>
                </a:lnTo>
                <a:lnTo>
                  <a:pt x="3483" y="1285"/>
                </a:lnTo>
                <a:lnTo>
                  <a:pt x="3483" y="1283"/>
                </a:lnTo>
                <a:lnTo>
                  <a:pt x="3486" y="1277"/>
                </a:lnTo>
                <a:lnTo>
                  <a:pt x="3486" y="1269"/>
                </a:lnTo>
                <a:lnTo>
                  <a:pt x="3486" y="1252"/>
                </a:lnTo>
                <a:lnTo>
                  <a:pt x="3486" y="1196"/>
                </a:lnTo>
                <a:lnTo>
                  <a:pt x="3486" y="1146"/>
                </a:lnTo>
                <a:lnTo>
                  <a:pt x="3486" y="1134"/>
                </a:lnTo>
                <a:lnTo>
                  <a:pt x="3486" y="1127"/>
                </a:lnTo>
                <a:lnTo>
                  <a:pt x="3485" y="1122"/>
                </a:lnTo>
                <a:lnTo>
                  <a:pt x="3482" y="1122"/>
                </a:lnTo>
                <a:lnTo>
                  <a:pt x="3480" y="1122"/>
                </a:lnTo>
                <a:lnTo>
                  <a:pt x="3474" y="1122"/>
                </a:lnTo>
                <a:lnTo>
                  <a:pt x="3451" y="1122"/>
                </a:lnTo>
                <a:lnTo>
                  <a:pt x="3448" y="1121"/>
                </a:lnTo>
                <a:lnTo>
                  <a:pt x="3447" y="1118"/>
                </a:lnTo>
                <a:lnTo>
                  <a:pt x="3446" y="1116"/>
                </a:lnTo>
                <a:lnTo>
                  <a:pt x="3445" y="1113"/>
                </a:lnTo>
                <a:lnTo>
                  <a:pt x="3445" y="1110"/>
                </a:lnTo>
                <a:lnTo>
                  <a:pt x="3445" y="1107"/>
                </a:lnTo>
                <a:lnTo>
                  <a:pt x="3446" y="1106"/>
                </a:lnTo>
                <a:lnTo>
                  <a:pt x="3447" y="1105"/>
                </a:lnTo>
                <a:lnTo>
                  <a:pt x="3451" y="1102"/>
                </a:lnTo>
                <a:lnTo>
                  <a:pt x="3452" y="1101"/>
                </a:lnTo>
                <a:lnTo>
                  <a:pt x="3454" y="1100"/>
                </a:lnTo>
                <a:lnTo>
                  <a:pt x="3457" y="1099"/>
                </a:lnTo>
                <a:lnTo>
                  <a:pt x="3459" y="1097"/>
                </a:lnTo>
                <a:lnTo>
                  <a:pt x="3464" y="1095"/>
                </a:lnTo>
                <a:lnTo>
                  <a:pt x="3468" y="1094"/>
                </a:lnTo>
                <a:lnTo>
                  <a:pt x="3470" y="1092"/>
                </a:lnTo>
                <a:lnTo>
                  <a:pt x="3473" y="1091"/>
                </a:lnTo>
                <a:lnTo>
                  <a:pt x="3475" y="1090"/>
                </a:lnTo>
                <a:lnTo>
                  <a:pt x="3477" y="1089"/>
                </a:lnTo>
                <a:lnTo>
                  <a:pt x="3479" y="1088"/>
                </a:lnTo>
                <a:lnTo>
                  <a:pt x="3481" y="1086"/>
                </a:lnTo>
                <a:lnTo>
                  <a:pt x="3483" y="1085"/>
                </a:lnTo>
                <a:lnTo>
                  <a:pt x="3486" y="1084"/>
                </a:lnTo>
                <a:lnTo>
                  <a:pt x="3488" y="1083"/>
                </a:lnTo>
                <a:lnTo>
                  <a:pt x="3491" y="1081"/>
                </a:lnTo>
                <a:lnTo>
                  <a:pt x="3492" y="1080"/>
                </a:lnTo>
                <a:lnTo>
                  <a:pt x="3496" y="1079"/>
                </a:lnTo>
                <a:lnTo>
                  <a:pt x="3498" y="1078"/>
                </a:lnTo>
                <a:lnTo>
                  <a:pt x="3500" y="1077"/>
                </a:lnTo>
                <a:lnTo>
                  <a:pt x="3504" y="1074"/>
                </a:lnTo>
                <a:lnTo>
                  <a:pt x="3506" y="1073"/>
                </a:lnTo>
                <a:lnTo>
                  <a:pt x="3510" y="1073"/>
                </a:lnTo>
                <a:lnTo>
                  <a:pt x="3515" y="1072"/>
                </a:lnTo>
                <a:lnTo>
                  <a:pt x="3517" y="1072"/>
                </a:lnTo>
                <a:lnTo>
                  <a:pt x="3520" y="1072"/>
                </a:lnTo>
                <a:lnTo>
                  <a:pt x="3523" y="1074"/>
                </a:lnTo>
                <a:lnTo>
                  <a:pt x="3525" y="1075"/>
                </a:lnTo>
                <a:lnTo>
                  <a:pt x="3525" y="1077"/>
                </a:lnTo>
                <a:lnTo>
                  <a:pt x="3526" y="1080"/>
                </a:lnTo>
                <a:lnTo>
                  <a:pt x="3527" y="1086"/>
                </a:lnTo>
                <a:lnTo>
                  <a:pt x="3526" y="1097"/>
                </a:lnTo>
                <a:lnTo>
                  <a:pt x="3526" y="1144"/>
                </a:lnTo>
                <a:lnTo>
                  <a:pt x="3526" y="1263"/>
                </a:lnTo>
                <a:lnTo>
                  <a:pt x="3526" y="1301"/>
                </a:lnTo>
                <a:lnTo>
                  <a:pt x="3526" y="1323"/>
                </a:lnTo>
                <a:lnTo>
                  <a:pt x="3527" y="1327"/>
                </a:lnTo>
                <a:lnTo>
                  <a:pt x="3531" y="1329"/>
                </a:lnTo>
                <a:lnTo>
                  <a:pt x="3533" y="1330"/>
                </a:lnTo>
                <a:lnTo>
                  <a:pt x="3538" y="1332"/>
                </a:lnTo>
                <a:lnTo>
                  <a:pt x="3545" y="1334"/>
                </a:lnTo>
                <a:lnTo>
                  <a:pt x="3548" y="1335"/>
                </a:lnTo>
                <a:lnTo>
                  <a:pt x="3549" y="1335"/>
                </a:lnTo>
                <a:lnTo>
                  <a:pt x="3550" y="1337"/>
                </a:lnTo>
                <a:lnTo>
                  <a:pt x="3552" y="1337"/>
                </a:lnTo>
                <a:lnTo>
                  <a:pt x="3554" y="1337"/>
                </a:lnTo>
                <a:lnTo>
                  <a:pt x="3556" y="1338"/>
                </a:lnTo>
                <a:lnTo>
                  <a:pt x="3557" y="1338"/>
                </a:lnTo>
                <a:lnTo>
                  <a:pt x="3562" y="1340"/>
                </a:lnTo>
                <a:lnTo>
                  <a:pt x="3564" y="1343"/>
                </a:lnTo>
                <a:lnTo>
                  <a:pt x="3566" y="1344"/>
                </a:lnTo>
                <a:lnTo>
                  <a:pt x="3567" y="1349"/>
                </a:lnTo>
                <a:lnTo>
                  <a:pt x="3568" y="1352"/>
                </a:lnTo>
                <a:lnTo>
                  <a:pt x="3567" y="1355"/>
                </a:lnTo>
                <a:lnTo>
                  <a:pt x="3567" y="1356"/>
                </a:lnTo>
                <a:lnTo>
                  <a:pt x="3566" y="1359"/>
                </a:lnTo>
                <a:lnTo>
                  <a:pt x="3563" y="1361"/>
                </a:lnTo>
                <a:lnTo>
                  <a:pt x="3562" y="1362"/>
                </a:lnTo>
                <a:lnTo>
                  <a:pt x="3560" y="1362"/>
                </a:lnTo>
                <a:lnTo>
                  <a:pt x="3558" y="1363"/>
                </a:lnTo>
                <a:lnTo>
                  <a:pt x="3554" y="1365"/>
                </a:lnTo>
                <a:lnTo>
                  <a:pt x="3548" y="1365"/>
                </a:lnTo>
                <a:lnTo>
                  <a:pt x="3535" y="1365"/>
                </a:lnTo>
                <a:lnTo>
                  <a:pt x="3486" y="1365"/>
                </a:lnTo>
                <a:close/>
                <a:moveTo>
                  <a:pt x="3228" y="1084"/>
                </a:moveTo>
                <a:lnTo>
                  <a:pt x="3231" y="1118"/>
                </a:lnTo>
                <a:lnTo>
                  <a:pt x="3231" y="1124"/>
                </a:lnTo>
                <a:lnTo>
                  <a:pt x="3232" y="1130"/>
                </a:lnTo>
                <a:lnTo>
                  <a:pt x="3233" y="1140"/>
                </a:lnTo>
                <a:lnTo>
                  <a:pt x="3232" y="1143"/>
                </a:lnTo>
                <a:lnTo>
                  <a:pt x="3232" y="1144"/>
                </a:lnTo>
                <a:lnTo>
                  <a:pt x="3231" y="1146"/>
                </a:lnTo>
                <a:lnTo>
                  <a:pt x="3228" y="1149"/>
                </a:lnTo>
                <a:lnTo>
                  <a:pt x="3226" y="1150"/>
                </a:lnTo>
                <a:lnTo>
                  <a:pt x="3221" y="1151"/>
                </a:lnTo>
                <a:lnTo>
                  <a:pt x="3220" y="1152"/>
                </a:lnTo>
                <a:lnTo>
                  <a:pt x="3218" y="1152"/>
                </a:lnTo>
                <a:lnTo>
                  <a:pt x="3214" y="1151"/>
                </a:lnTo>
                <a:lnTo>
                  <a:pt x="3210" y="1150"/>
                </a:lnTo>
                <a:lnTo>
                  <a:pt x="3208" y="1149"/>
                </a:lnTo>
                <a:lnTo>
                  <a:pt x="3207" y="1147"/>
                </a:lnTo>
                <a:lnTo>
                  <a:pt x="3204" y="1145"/>
                </a:lnTo>
                <a:lnTo>
                  <a:pt x="3203" y="1144"/>
                </a:lnTo>
                <a:lnTo>
                  <a:pt x="3202" y="1141"/>
                </a:lnTo>
                <a:lnTo>
                  <a:pt x="3199" y="1134"/>
                </a:lnTo>
                <a:lnTo>
                  <a:pt x="3198" y="1130"/>
                </a:lnTo>
                <a:lnTo>
                  <a:pt x="3197" y="1129"/>
                </a:lnTo>
                <a:lnTo>
                  <a:pt x="3196" y="1124"/>
                </a:lnTo>
                <a:lnTo>
                  <a:pt x="3195" y="1121"/>
                </a:lnTo>
                <a:lnTo>
                  <a:pt x="3193" y="1118"/>
                </a:lnTo>
                <a:lnTo>
                  <a:pt x="3192" y="1116"/>
                </a:lnTo>
                <a:lnTo>
                  <a:pt x="3190" y="1111"/>
                </a:lnTo>
                <a:lnTo>
                  <a:pt x="3189" y="1110"/>
                </a:lnTo>
                <a:lnTo>
                  <a:pt x="3186" y="1107"/>
                </a:lnTo>
                <a:lnTo>
                  <a:pt x="3184" y="1105"/>
                </a:lnTo>
                <a:lnTo>
                  <a:pt x="3179" y="1102"/>
                </a:lnTo>
                <a:lnTo>
                  <a:pt x="3174" y="1101"/>
                </a:lnTo>
                <a:lnTo>
                  <a:pt x="3169" y="1101"/>
                </a:lnTo>
                <a:lnTo>
                  <a:pt x="3164" y="1100"/>
                </a:lnTo>
                <a:lnTo>
                  <a:pt x="3160" y="1101"/>
                </a:lnTo>
                <a:lnTo>
                  <a:pt x="3155" y="1102"/>
                </a:lnTo>
                <a:lnTo>
                  <a:pt x="3152" y="1102"/>
                </a:lnTo>
                <a:lnTo>
                  <a:pt x="3149" y="1102"/>
                </a:lnTo>
                <a:lnTo>
                  <a:pt x="3143" y="1106"/>
                </a:lnTo>
                <a:lnTo>
                  <a:pt x="3139" y="1107"/>
                </a:lnTo>
                <a:lnTo>
                  <a:pt x="3138" y="1108"/>
                </a:lnTo>
                <a:lnTo>
                  <a:pt x="3135" y="1111"/>
                </a:lnTo>
                <a:lnTo>
                  <a:pt x="3131" y="1116"/>
                </a:lnTo>
                <a:lnTo>
                  <a:pt x="3129" y="1117"/>
                </a:lnTo>
                <a:lnTo>
                  <a:pt x="3128" y="1118"/>
                </a:lnTo>
                <a:lnTo>
                  <a:pt x="3127" y="1119"/>
                </a:lnTo>
                <a:lnTo>
                  <a:pt x="3126" y="1122"/>
                </a:lnTo>
                <a:lnTo>
                  <a:pt x="3124" y="1125"/>
                </a:lnTo>
                <a:lnTo>
                  <a:pt x="3124" y="1127"/>
                </a:lnTo>
                <a:lnTo>
                  <a:pt x="3121" y="1139"/>
                </a:lnTo>
                <a:lnTo>
                  <a:pt x="3121" y="1143"/>
                </a:lnTo>
                <a:lnTo>
                  <a:pt x="3121" y="1149"/>
                </a:lnTo>
                <a:lnTo>
                  <a:pt x="3123" y="1157"/>
                </a:lnTo>
                <a:lnTo>
                  <a:pt x="3124" y="1160"/>
                </a:lnTo>
                <a:lnTo>
                  <a:pt x="3126" y="1161"/>
                </a:lnTo>
                <a:lnTo>
                  <a:pt x="3127" y="1163"/>
                </a:lnTo>
                <a:lnTo>
                  <a:pt x="3129" y="1166"/>
                </a:lnTo>
                <a:lnTo>
                  <a:pt x="3132" y="1169"/>
                </a:lnTo>
                <a:lnTo>
                  <a:pt x="3137" y="1174"/>
                </a:lnTo>
                <a:lnTo>
                  <a:pt x="3139" y="1177"/>
                </a:lnTo>
                <a:lnTo>
                  <a:pt x="3141" y="1178"/>
                </a:lnTo>
                <a:lnTo>
                  <a:pt x="3144" y="1179"/>
                </a:lnTo>
                <a:lnTo>
                  <a:pt x="3145" y="1180"/>
                </a:lnTo>
                <a:lnTo>
                  <a:pt x="3146" y="1182"/>
                </a:lnTo>
                <a:lnTo>
                  <a:pt x="3149" y="1183"/>
                </a:lnTo>
                <a:lnTo>
                  <a:pt x="3151" y="1184"/>
                </a:lnTo>
                <a:lnTo>
                  <a:pt x="3154" y="1185"/>
                </a:lnTo>
                <a:lnTo>
                  <a:pt x="3157" y="1188"/>
                </a:lnTo>
                <a:lnTo>
                  <a:pt x="3161" y="1190"/>
                </a:lnTo>
                <a:lnTo>
                  <a:pt x="3164" y="1191"/>
                </a:lnTo>
                <a:lnTo>
                  <a:pt x="3167" y="1193"/>
                </a:lnTo>
                <a:lnTo>
                  <a:pt x="3169" y="1194"/>
                </a:lnTo>
                <a:lnTo>
                  <a:pt x="3170" y="1196"/>
                </a:lnTo>
                <a:lnTo>
                  <a:pt x="3173" y="1196"/>
                </a:lnTo>
                <a:lnTo>
                  <a:pt x="3175" y="1197"/>
                </a:lnTo>
                <a:lnTo>
                  <a:pt x="3176" y="1200"/>
                </a:lnTo>
                <a:lnTo>
                  <a:pt x="3179" y="1200"/>
                </a:lnTo>
                <a:lnTo>
                  <a:pt x="3181" y="1201"/>
                </a:lnTo>
                <a:lnTo>
                  <a:pt x="3184" y="1202"/>
                </a:lnTo>
                <a:lnTo>
                  <a:pt x="3186" y="1204"/>
                </a:lnTo>
                <a:lnTo>
                  <a:pt x="3187" y="1205"/>
                </a:lnTo>
                <a:lnTo>
                  <a:pt x="3190" y="1206"/>
                </a:lnTo>
                <a:lnTo>
                  <a:pt x="3193" y="1208"/>
                </a:lnTo>
                <a:lnTo>
                  <a:pt x="3196" y="1210"/>
                </a:lnTo>
                <a:lnTo>
                  <a:pt x="3198" y="1211"/>
                </a:lnTo>
                <a:lnTo>
                  <a:pt x="3202" y="1213"/>
                </a:lnTo>
                <a:lnTo>
                  <a:pt x="3203" y="1215"/>
                </a:lnTo>
                <a:lnTo>
                  <a:pt x="3204" y="1216"/>
                </a:lnTo>
                <a:lnTo>
                  <a:pt x="3207" y="1217"/>
                </a:lnTo>
                <a:lnTo>
                  <a:pt x="3208" y="1218"/>
                </a:lnTo>
                <a:lnTo>
                  <a:pt x="3209" y="1219"/>
                </a:lnTo>
                <a:lnTo>
                  <a:pt x="3212" y="1221"/>
                </a:lnTo>
                <a:lnTo>
                  <a:pt x="3213" y="1221"/>
                </a:lnTo>
                <a:lnTo>
                  <a:pt x="3214" y="1223"/>
                </a:lnTo>
                <a:lnTo>
                  <a:pt x="3218" y="1225"/>
                </a:lnTo>
                <a:lnTo>
                  <a:pt x="3227" y="1235"/>
                </a:lnTo>
                <a:lnTo>
                  <a:pt x="3231" y="1238"/>
                </a:lnTo>
                <a:lnTo>
                  <a:pt x="3232" y="1240"/>
                </a:lnTo>
                <a:lnTo>
                  <a:pt x="3234" y="1243"/>
                </a:lnTo>
                <a:lnTo>
                  <a:pt x="3236" y="1245"/>
                </a:lnTo>
                <a:lnTo>
                  <a:pt x="3237" y="1246"/>
                </a:lnTo>
                <a:lnTo>
                  <a:pt x="3237" y="1249"/>
                </a:lnTo>
                <a:lnTo>
                  <a:pt x="3239" y="1251"/>
                </a:lnTo>
                <a:lnTo>
                  <a:pt x="3241" y="1254"/>
                </a:lnTo>
                <a:lnTo>
                  <a:pt x="3241" y="1256"/>
                </a:lnTo>
                <a:lnTo>
                  <a:pt x="3243" y="1260"/>
                </a:lnTo>
                <a:lnTo>
                  <a:pt x="3243" y="1262"/>
                </a:lnTo>
                <a:lnTo>
                  <a:pt x="3244" y="1263"/>
                </a:lnTo>
                <a:lnTo>
                  <a:pt x="3244" y="1266"/>
                </a:lnTo>
                <a:lnTo>
                  <a:pt x="3245" y="1274"/>
                </a:lnTo>
                <a:lnTo>
                  <a:pt x="3247" y="1283"/>
                </a:lnTo>
                <a:lnTo>
                  <a:pt x="3245" y="1288"/>
                </a:lnTo>
                <a:lnTo>
                  <a:pt x="3245" y="1293"/>
                </a:lnTo>
                <a:lnTo>
                  <a:pt x="3244" y="1296"/>
                </a:lnTo>
                <a:lnTo>
                  <a:pt x="3244" y="1300"/>
                </a:lnTo>
                <a:lnTo>
                  <a:pt x="3243" y="1305"/>
                </a:lnTo>
                <a:lnTo>
                  <a:pt x="3239" y="1315"/>
                </a:lnTo>
                <a:lnTo>
                  <a:pt x="3234" y="1323"/>
                </a:lnTo>
                <a:lnTo>
                  <a:pt x="3230" y="1332"/>
                </a:lnTo>
                <a:lnTo>
                  <a:pt x="3226" y="1335"/>
                </a:lnTo>
                <a:lnTo>
                  <a:pt x="3224" y="1339"/>
                </a:lnTo>
                <a:lnTo>
                  <a:pt x="3216" y="1346"/>
                </a:lnTo>
                <a:lnTo>
                  <a:pt x="3209" y="1352"/>
                </a:lnTo>
                <a:lnTo>
                  <a:pt x="3201" y="1357"/>
                </a:lnTo>
                <a:lnTo>
                  <a:pt x="3191" y="1362"/>
                </a:lnTo>
                <a:lnTo>
                  <a:pt x="3173" y="1367"/>
                </a:lnTo>
                <a:lnTo>
                  <a:pt x="3164" y="1367"/>
                </a:lnTo>
                <a:lnTo>
                  <a:pt x="3145" y="1368"/>
                </a:lnTo>
                <a:lnTo>
                  <a:pt x="3132" y="1368"/>
                </a:lnTo>
                <a:lnTo>
                  <a:pt x="3118" y="1366"/>
                </a:lnTo>
                <a:lnTo>
                  <a:pt x="3108" y="1365"/>
                </a:lnTo>
                <a:lnTo>
                  <a:pt x="3097" y="1361"/>
                </a:lnTo>
                <a:lnTo>
                  <a:pt x="3094" y="1361"/>
                </a:lnTo>
                <a:lnTo>
                  <a:pt x="3092" y="1360"/>
                </a:lnTo>
                <a:lnTo>
                  <a:pt x="3088" y="1359"/>
                </a:lnTo>
                <a:lnTo>
                  <a:pt x="3086" y="1356"/>
                </a:lnTo>
                <a:lnTo>
                  <a:pt x="3083" y="1355"/>
                </a:lnTo>
                <a:lnTo>
                  <a:pt x="3081" y="1354"/>
                </a:lnTo>
                <a:lnTo>
                  <a:pt x="3081" y="1350"/>
                </a:lnTo>
                <a:lnTo>
                  <a:pt x="3080" y="1349"/>
                </a:lnTo>
                <a:lnTo>
                  <a:pt x="3080" y="1348"/>
                </a:lnTo>
                <a:lnTo>
                  <a:pt x="3080" y="1344"/>
                </a:lnTo>
                <a:lnTo>
                  <a:pt x="3080" y="1338"/>
                </a:lnTo>
                <a:lnTo>
                  <a:pt x="3079" y="1332"/>
                </a:lnTo>
                <a:lnTo>
                  <a:pt x="3079" y="1326"/>
                </a:lnTo>
                <a:lnTo>
                  <a:pt x="3077" y="1319"/>
                </a:lnTo>
                <a:lnTo>
                  <a:pt x="3077" y="1312"/>
                </a:lnTo>
                <a:lnTo>
                  <a:pt x="3076" y="1307"/>
                </a:lnTo>
                <a:lnTo>
                  <a:pt x="3076" y="1301"/>
                </a:lnTo>
                <a:lnTo>
                  <a:pt x="3075" y="1283"/>
                </a:lnTo>
                <a:lnTo>
                  <a:pt x="3075" y="1282"/>
                </a:lnTo>
                <a:lnTo>
                  <a:pt x="3076" y="1279"/>
                </a:lnTo>
                <a:lnTo>
                  <a:pt x="3077" y="1278"/>
                </a:lnTo>
                <a:lnTo>
                  <a:pt x="3079" y="1276"/>
                </a:lnTo>
                <a:lnTo>
                  <a:pt x="3080" y="1274"/>
                </a:lnTo>
                <a:lnTo>
                  <a:pt x="3082" y="1273"/>
                </a:lnTo>
                <a:lnTo>
                  <a:pt x="3086" y="1272"/>
                </a:lnTo>
                <a:lnTo>
                  <a:pt x="3091" y="1271"/>
                </a:lnTo>
                <a:lnTo>
                  <a:pt x="3094" y="1271"/>
                </a:lnTo>
                <a:lnTo>
                  <a:pt x="3097" y="1272"/>
                </a:lnTo>
                <a:lnTo>
                  <a:pt x="3099" y="1273"/>
                </a:lnTo>
                <a:lnTo>
                  <a:pt x="3102" y="1277"/>
                </a:lnTo>
                <a:lnTo>
                  <a:pt x="3104" y="1278"/>
                </a:lnTo>
                <a:lnTo>
                  <a:pt x="3104" y="1280"/>
                </a:lnTo>
                <a:lnTo>
                  <a:pt x="3105" y="1283"/>
                </a:lnTo>
                <a:lnTo>
                  <a:pt x="3108" y="1287"/>
                </a:lnTo>
                <a:lnTo>
                  <a:pt x="3108" y="1288"/>
                </a:lnTo>
                <a:lnTo>
                  <a:pt x="3109" y="1291"/>
                </a:lnTo>
                <a:lnTo>
                  <a:pt x="3111" y="1295"/>
                </a:lnTo>
                <a:lnTo>
                  <a:pt x="3112" y="1299"/>
                </a:lnTo>
                <a:lnTo>
                  <a:pt x="3114" y="1301"/>
                </a:lnTo>
                <a:lnTo>
                  <a:pt x="3115" y="1305"/>
                </a:lnTo>
                <a:lnTo>
                  <a:pt x="3115" y="1307"/>
                </a:lnTo>
                <a:lnTo>
                  <a:pt x="3116" y="1310"/>
                </a:lnTo>
                <a:lnTo>
                  <a:pt x="3117" y="1313"/>
                </a:lnTo>
                <a:lnTo>
                  <a:pt x="3120" y="1317"/>
                </a:lnTo>
                <a:lnTo>
                  <a:pt x="3120" y="1319"/>
                </a:lnTo>
                <a:lnTo>
                  <a:pt x="3121" y="1322"/>
                </a:lnTo>
                <a:lnTo>
                  <a:pt x="3122" y="1324"/>
                </a:lnTo>
                <a:lnTo>
                  <a:pt x="3123" y="1328"/>
                </a:lnTo>
                <a:lnTo>
                  <a:pt x="3128" y="1332"/>
                </a:lnTo>
                <a:lnTo>
                  <a:pt x="3129" y="1333"/>
                </a:lnTo>
                <a:lnTo>
                  <a:pt x="3132" y="1334"/>
                </a:lnTo>
                <a:lnTo>
                  <a:pt x="3133" y="1335"/>
                </a:lnTo>
                <a:lnTo>
                  <a:pt x="3144" y="1339"/>
                </a:lnTo>
                <a:lnTo>
                  <a:pt x="3147" y="1339"/>
                </a:lnTo>
                <a:lnTo>
                  <a:pt x="3151" y="1339"/>
                </a:lnTo>
                <a:lnTo>
                  <a:pt x="3156" y="1339"/>
                </a:lnTo>
                <a:lnTo>
                  <a:pt x="3164" y="1338"/>
                </a:lnTo>
                <a:lnTo>
                  <a:pt x="3174" y="1335"/>
                </a:lnTo>
                <a:lnTo>
                  <a:pt x="3178" y="1334"/>
                </a:lnTo>
                <a:lnTo>
                  <a:pt x="3181" y="1332"/>
                </a:lnTo>
                <a:lnTo>
                  <a:pt x="3183" y="1330"/>
                </a:lnTo>
                <a:lnTo>
                  <a:pt x="3185" y="1329"/>
                </a:lnTo>
                <a:lnTo>
                  <a:pt x="3186" y="1328"/>
                </a:lnTo>
                <a:lnTo>
                  <a:pt x="3191" y="1323"/>
                </a:lnTo>
                <a:lnTo>
                  <a:pt x="3193" y="1322"/>
                </a:lnTo>
                <a:lnTo>
                  <a:pt x="3195" y="1319"/>
                </a:lnTo>
                <a:lnTo>
                  <a:pt x="3196" y="1317"/>
                </a:lnTo>
                <a:lnTo>
                  <a:pt x="3197" y="1315"/>
                </a:lnTo>
                <a:lnTo>
                  <a:pt x="3198" y="1313"/>
                </a:lnTo>
                <a:lnTo>
                  <a:pt x="3199" y="1311"/>
                </a:lnTo>
                <a:lnTo>
                  <a:pt x="3199" y="1308"/>
                </a:lnTo>
                <a:lnTo>
                  <a:pt x="3202" y="1304"/>
                </a:lnTo>
                <a:lnTo>
                  <a:pt x="3203" y="1296"/>
                </a:lnTo>
                <a:lnTo>
                  <a:pt x="3204" y="1288"/>
                </a:lnTo>
                <a:lnTo>
                  <a:pt x="3203" y="1285"/>
                </a:lnTo>
                <a:lnTo>
                  <a:pt x="3203" y="1282"/>
                </a:lnTo>
                <a:lnTo>
                  <a:pt x="3203" y="1279"/>
                </a:lnTo>
                <a:lnTo>
                  <a:pt x="3201" y="1272"/>
                </a:lnTo>
                <a:lnTo>
                  <a:pt x="3196" y="1266"/>
                </a:lnTo>
                <a:lnTo>
                  <a:pt x="3192" y="1261"/>
                </a:lnTo>
                <a:lnTo>
                  <a:pt x="3186" y="1255"/>
                </a:lnTo>
                <a:lnTo>
                  <a:pt x="3175" y="1246"/>
                </a:lnTo>
                <a:lnTo>
                  <a:pt x="3163" y="1239"/>
                </a:lnTo>
                <a:lnTo>
                  <a:pt x="3161" y="1238"/>
                </a:lnTo>
                <a:lnTo>
                  <a:pt x="3158" y="1236"/>
                </a:lnTo>
                <a:lnTo>
                  <a:pt x="3157" y="1235"/>
                </a:lnTo>
                <a:lnTo>
                  <a:pt x="3155" y="1234"/>
                </a:lnTo>
                <a:lnTo>
                  <a:pt x="3152" y="1234"/>
                </a:lnTo>
                <a:lnTo>
                  <a:pt x="3150" y="1233"/>
                </a:lnTo>
                <a:lnTo>
                  <a:pt x="3147" y="1232"/>
                </a:lnTo>
                <a:lnTo>
                  <a:pt x="3145" y="1230"/>
                </a:lnTo>
                <a:lnTo>
                  <a:pt x="3144" y="1229"/>
                </a:lnTo>
                <a:lnTo>
                  <a:pt x="3141" y="1228"/>
                </a:lnTo>
                <a:lnTo>
                  <a:pt x="3140" y="1225"/>
                </a:lnTo>
                <a:lnTo>
                  <a:pt x="3137" y="1224"/>
                </a:lnTo>
                <a:lnTo>
                  <a:pt x="3132" y="1222"/>
                </a:lnTo>
                <a:lnTo>
                  <a:pt x="3129" y="1221"/>
                </a:lnTo>
                <a:lnTo>
                  <a:pt x="3127" y="1219"/>
                </a:lnTo>
                <a:lnTo>
                  <a:pt x="3124" y="1218"/>
                </a:lnTo>
                <a:lnTo>
                  <a:pt x="3123" y="1217"/>
                </a:lnTo>
                <a:lnTo>
                  <a:pt x="3121" y="1216"/>
                </a:lnTo>
                <a:lnTo>
                  <a:pt x="3120" y="1215"/>
                </a:lnTo>
                <a:lnTo>
                  <a:pt x="3117" y="1213"/>
                </a:lnTo>
                <a:lnTo>
                  <a:pt x="3116" y="1212"/>
                </a:lnTo>
                <a:lnTo>
                  <a:pt x="3115" y="1211"/>
                </a:lnTo>
                <a:lnTo>
                  <a:pt x="3112" y="1208"/>
                </a:lnTo>
                <a:lnTo>
                  <a:pt x="3110" y="1206"/>
                </a:lnTo>
                <a:lnTo>
                  <a:pt x="3102" y="1200"/>
                </a:lnTo>
                <a:lnTo>
                  <a:pt x="3098" y="1196"/>
                </a:lnTo>
                <a:lnTo>
                  <a:pt x="3094" y="1191"/>
                </a:lnTo>
                <a:lnTo>
                  <a:pt x="3091" y="1188"/>
                </a:lnTo>
                <a:lnTo>
                  <a:pt x="3088" y="1183"/>
                </a:lnTo>
                <a:lnTo>
                  <a:pt x="3083" y="1173"/>
                </a:lnTo>
                <a:lnTo>
                  <a:pt x="3083" y="1171"/>
                </a:lnTo>
                <a:lnTo>
                  <a:pt x="3082" y="1169"/>
                </a:lnTo>
                <a:lnTo>
                  <a:pt x="3082" y="1167"/>
                </a:lnTo>
                <a:lnTo>
                  <a:pt x="3081" y="1166"/>
                </a:lnTo>
                <a:lnTo>
                  <a:pt x="3081" y="1162"/>
                </a:lnTo>
                <a:lnTo>
                  <a:pt x="3080" y="1161"/>
                </a:lnTo>
                <a:lnTo>
                  <a:pt x="3080" y="1156"/>
                </a:lnTo>
                <a:lnTo>
                  <a:pt x="3079" y="1150"/>
                </a:lnTo>
                <a:lnTo>
                  <a:pt x="3079" y="1143"/>
                </a:lnTo>
                <a:lnTo>
                  <a:pt x="3079" y="1135"/>
                </a:lnTo>
                <a:lnTo>
                  <a:pt x="3080" y="1132"/>
                </a:lnTo>
                <a:lnTo>
                  <a:pt x="3080" y="1129"/>
                </a:lnTo>
                <a:lnTo>
                  <a:pt x="3081" y="1127"/>
                </a:lnTo>
                <a:lnTo>
                  <a:pt x="3081" y="1124"/>
                </a:lnTo>
                <a:lnTo>
                  <a:pt x="3082" y="1123"/>
                </a:lnTo>
                <a:lnTo>
                  <a:pt x="3083" y="1119"/>
                </a:lnTo>
                <a:lnTo>
                  <a:pt x="3085" y="1117"/>
                </a:lnTo>
                <a:lnTo>
                  <a:pt x="3086" y="1114"/>
                </a:lnTo>
                <a:lnTo>
                  <a:pt x="3086" y="1112"/>
                </a:lnTo>
                <a:lnTo>
                  <a:pt x="3088" y="1108"/>
                </a:lnTo>
                <a:lnTo>
                  <a:pt x="3089" y="1107"/>
                </a:lnTo>
                <a:lnTo>
                  <a:pt x="3091" y="1105"/>
                </a:lnTo>
                <a:lnTo>
                  <a:pt x="3092" y="1103"/>
                </a:lnTo>
                <a:lnTo>
                  <a:pt x="3097" y="1100"/>
                </a:lnTo>
                <a:lnTo>
                  <a:pt x="3098" y="1096"/>
                </a:lnTo>
                <a:lnTo>
                  <a:pt x="3103" y="1092"/>
                </a:lnTo>
                <a:lnTo>
                  <a:pt x="3105" y="1090"/>
                </a:lnTo>
                <a:lnTo>
                  <a:pt x="3108" y="1089"/>
                </a:lnTo>
                <a:lnTo>
                  <a:pt x="3109" y="1088"/>
                </a:lnTo>
                <a:lnTo>
                  <a:pt x="3111" y="1088"/>
                </a:lnTo>
                <a:lnTo>
                  <a:pt x="3114" y="1086"/>
                </a:lnTo>
                <a:lnTo>
                  <a:pt x="3115" y="1085"/>
                </a:lnTo>
                <a:lnTo>
                  <a:pt x="3117" y="1084"/>
                </a:lnTo>
                <a:lnTo>
                  <a:pt x="3122" y="1081"/>
                </a:lnTo>
                <a:lnTo>
                  <a:pt x="3124" y="1080"/>
                </a:lnTo>
                <a:lnTo>
                  <a:pt x="3129" y="1079"/>
                </a:lnTo>
                <a:lnTo>
                  <a:pt x="3131" y="1078"/>
                </a:lnTo>
                <a:lnTo>
                  <a:pt x="3132" y="1078"/>
                </a:lnTo>
                <a:lnTo>
                  <a:pt x="3134" y="1077"/>
                </a:lnTo>
                <a:lnTo>
                  <a:pt x="3135" y="1077"/>
                </a:lnTo>
                <a:lnTo>
                  <a:pt x="3138" y="1075"/>
                </a:lnTo>
                <a:lnTo>
                  <a:pt x="3145" y="1074"/>
                </a:lnTo>
                <a:lnTo>
                  <a:pt x="3150" y="1073"/>
                </a:lnTo>
                <a:lnTo>
                  <a:pt x="3154" y="1073"/>
                </a:lnTo>
                <a:lnTo>
                  <a:pt x="3158" y="1073"/>
                </a:lnTo>
                <a:lnTo>
                  <a:pt x="3164" y="1072"/>
                </a:lnTo>
                <a:lnTo>
                  <a:pt x="3173" y="1072"/>
                </a:lnTo>
                <a:lnTo>
                  <a:pt x="3180" y="1073"/>
                </a:lnTo>
                <a:lnTo>
                  <a:pt x="3185" y="1073"/>
                </a:lnTo>
                <a:lnTo>
                  <a:pt x="3208" y="1077"/>
                </a:lnTo>
                <a:lnTo>
                  <a:pt x="3228" y="1084"/>
                </a:lnTo>
                <a:close/>
                <a:moveTo>
                  <a:pt x="2581" y="1072"/>
                </a:moveTo>
                <a:lnTo>
                  <a:pt x="2601" y="1072"/>
                </a:lnTo>
                <a:lnTo>
                  <a:pt x="2610" y="1073"/>
                </a:lnTo>
                <a:lnTo>
                  <a:pt x="2618" y="1075"/>
                </a:lnTo>
                <a:lnTo>
                  <a:pt x="2620" y="1075"/>
                </a:lnTo>
                <a:lnTo>
                  <a:pt x="2622" y="1077"/>
                </a:lnTo>
                <a:lnTo>
                  <a:pt x="2627" y="1078"/>
                </a:lnTo>
                <a:lnTo>
                  <a:pt x="2629" y="1079"/>
                </a:lnTo>
                <a:lnTo>
                  <a:pt x="2631" y="1080"/>
                </a:lnTo>
                <a:lnTo>
                  <a:pt x="2635" y="1081"/>
                </a:lnTo>
                <a:lnTo>
                  <a:pt x="2637" y="1084"/>
                </a:lnTo>
                <a:lnTo>
                  <a:pt x="2642" y="1086"/>
                </a:lnTo>
                <a:lnTo>
                  <a:pt x="2643" y="1088"/>
                </a:lnTo>
                <a:lnTo>
                  <a:pt x="2646" y="1088"/>
                </a:lnTo>
                <a:lnTo>
                  <a:pt x="2647" y="1089"/>
                </a:lnTo>
                <a:lnTo>
                  <a:pt x="2649" y="1090"/>
                </a:lnTo>
                <a:lnTo>
                  <a:pt x="2651" y="1092"/>
                </a:lnTo>
                <a:lnTo>
                  <a:pt x="2653" y="1095"/>
                </a:lnTo>
                <a:lnTo>
                  <a:pt x="2660" y="1100"/>
                </a:lnTo>
                <a:lnTo>
                  <a:pt x="2666" y="1106"/>
                </a:lnTo>
                <a:lnTo>
                  <a:pt x="2672" y="1113"/>
                </a:lnTo>
                <a:lnTo>
                  <a:pt x="2677" y="1121"/>
                </a:lnTo>
                <a:lnTo>
                  <a:pt x="2682" y="1128"/>
                </a:lnTo>
                <a:lnTo>
                  <a:pt x="2687" y="1136"/>
                </a:lnTo>
                <a:lnTo>
                  <a:pt x="2691" y="1145"/>
                </a:lnTo>
                <a:lnTo>
                  <a:pt x="2694" y="1153"/>
                </a:lnTo>
                <a:lnTo>
                  <a:pt x="2695" y="1158"/>
                </a:lnTo>
                <a:lnTo>
                  <a:pt x="2697" y="1161"/>
                </a:lnTo>
                <a:lnTo>
                  <a:pt x="2697" y="1162"/>
                </a:lnTo>
                <a:lnTo>
                  <a:pt x="2698" y="1163"/>
                </a:lnTo>
                <a:lnTo>
                  <a:pt x="2698" y="1166"/>
                </a:lnTo>
                <a:lnTo>
                  <a:pt x="2700" y="1172"/>
                </a:lnTo>
                <a:lnTo>
                  <a:pt x="2700" y="1174"/>
                </a:lnTo>
                <a:lnTo>
                  <a:pt x="2703" y="1183"/>
                </a:lnTo>
                <a:lnTo>
                  <a:pt x="2704" y="1190"/>
                </a:lnTo>
                <a:lnTo>
                  <a:pt x="2705" y="1199"/>
                </a:lnTo>
                <a:lnTo>
                  <a:pt x="2705" y="1208"/>
                </a:lnTo>
                <a:lnTo>
                  <a:pt x="2706" y="1217"/>
                </a:lnTo>
                <a:lnTo>
                  <a:pt x="2706" y="1225"/>
                </a:lnTo>
                <a:lnTo>
                  <a:pt x="2706" y="1229"/>
                </a:lnTo>
                <a:lnTo>
                  <a:pt x="2705" y="1233"/>
                </a:lnTo>
                <a:lnTo>
                  <a:pt x="2705" y="1246"/>
                </a:lnTo>
                <a:lnTo>
                  <a:pt x="2704" y="1250"/>
                </a:lnTo>
                <a:lnTo>
                  <a:pt x="2704" y="1255"/>
                </a:lnTo>
                <a:lnTo>
                  <a:pt x="2703" y="1258"/>
                </a:lnTo>
                <a:lnTo>
                  <a:pt x="2701" y="1267"/>
                </a:lnTo>
                <a:lnTo>
                  <a:pt x="2700" y="1272"/>
                </a:lnTo>
                <a:lnTo>
                  <a:pt x="2699" y="1276"/>
                </a:lnTo>
                <a:lnTo>
                  <a:pt x="2698" y="1278"/>
                </a:lnTo>
                <a:lnTo>
                  <a:pt x="2698" y="1279"/>
                </a:lnTo>
                <a:lnTo>
                  <a:pt x="2697" y="1282"/>
                </a:lnTo>
                <a:lnTo>
                  <a:pt x="2697" y="1283"/>
                </a:lnTo>
                <a:lnTo>
                  <a:pt x="2695" y="1285"/>
                </a:lnTo>
                <a:lnTo>
                  <a:pt x="2695" y="1287"/>
                </a:lnTo>
                <a:lnTo>
                  <a:pt x="2694" y="1290"/>
                </a:lnTo>
                <a:lnTo>
                  <a:pt x="2693" y="1293"/>
                </a:lnTo>
                <a:lnTo>
                  <a:pt x="2692" y="1295"/>
                </a:lnTo>
                <a:lnTo>
                  <a:pt x="2691" y="1299"/>
                </a:lnTo>
                <a:lnTo>
                  <a:pt x="2688" y="1304"/>
                </a:lnTo>
                <a:lnTo>
                  <a:pt x="2687" y="1305"/>
                </a:lnTo>
                <a:lnTo>
                  <a:pt x="2686" y="1307"/>
                </a:lnTo>
                <a:lnTo>
                  <a:pt x="2685" y="1310"/>
                </a:lnTo>
                <a:lnTo>
                  <a:pt x="2683" y="1312"/>
                </a:lnTo>
                <a:lnTo>
                  <a:pt x="2681" y="1316"/>
                </a:lnTo>
                <a:lnTo>
                  <a:pt x="2680" y="1317"/>
                </a:lnTo>
                <a:lnTo>
                  <a:pt x="2680" y="1319"/>
                </a:lnTo>
                <a:lnTo>
                  <a:pt x="2677" y="1321"/>
                </a:lnTo>
                <a:lnTo>
                  <a:pt x="2676" y="1322"/>
                </a:lnTo>
                <a:lnTo>
                  <a:pt x="2674" y="1324"/>
                </a:lnTo>
                <a:lnTo>
                  <a:pt x="2671" y="1328"/>
                </a:lnTo>
                <a:lnTo>
                  <a:pt x="2665" y="1334"/>
                </a:lnTo>
                <a:lnTo>
                  <a:pt x="2664" y="1337"/>
                </a:lnTo>
                <a:lnTo>
                  <a:pt x="2658" y="1343"/>
                </a:lnTo>
                <a:lnTo>
                  <a:pt x="2654" y="1345"/>
                </a:lnTo>
                <a:lnTo>
                  <a:pt x="2652" y="1348"/>
                </a:lnTo>
                <a:lnTo>
                  <a:pt x="2651" y="1349"/>
                </a:lnTo>
                <a:lnTo>
                  <a:pt x="2648" y="1350"/>
                </a:lnTo>
                <a:lnTo>
                  <a:pt x="2647" y="1351"/>
                </a:lnTo>
                <a:lnTo>
                  <a:pt x="2631" y="1360"/>
                </a:lnTo>
                <a:lnTo>
                  <a:pt x="2629" y="1360"/>
                </a:lnTo>
                <a:lnTo>
                  <a:pt x="2625" y="1362"/>
                </a:lnTo>
                <a:lnTo>
                  <a:pt x="2623" y="1362"/>
                </a:lnTo>
                <a:lnTo>
                  <a:pt x="2622" y="1363"/>
                </a:lnTo>
                <a:lnTo>
                  <a:pt x="2620" y="1363"/>
                </a:lnTo>
                <a:lnTo>
                  <a:pt x="2618" y="1365"/>
                </a:lnTo>
                <a:lnTo>
                  <a:pt x="2616" y="1365"/>
                </a:lnTo>
                <a:lnTo>
                  <a:pt x="2611" y="1366"/>
                </a:lnTo>
                <a:lnTo>
                  <a:pt x="2608" y="1366"/>
                </a:lnTo>
                <a:lnTo>
                  <a:pt x="2606" y="1367"/>
                </a:lnTo>
                <a:lnTo>
                  <a:pt x="2601" y="1367"/>
                </a:lnTo>
                <a:lnTo>
                  <a:pt x="2581" y="1368"/>
                </a:lnTo>
                <a:lnTo>
                  <a:pt x="2568" y="1366"/>
                </a:lnTo>
                <a:lnTo>
                  <a:pt x="2564" y="1366"/>
                </a:lnTo>
                <a:lnTo>
                  <a:pt x="2561" y="1365"/>
                </a:lnTo>
                <a:lnTo>
                  <a:pt x="2559" y="1365"/>
                </a:lnTo>
                <a:lnTo>
                  <a:pt x="2558" y="1363"/>
                </a:lnTo>
                <a:lnTo>
                  <a:pt x="2553" y="1362"/>
                </a:lnTo>
                <a:lnTo>
                  <a:pt x="2549" y="1361"/>
                </a:lnTo>
                <a:lnTo>
                  <a:pt x="2544" y="1359"/>
                </a:lnTo>
                <a:lnTo>
                  <a:pt x="2541" y="1357"/>
                </a:lnTo>
                <a:lnTo>
                  <a:pt x="2537" y="1355"/>
                </a:lnTo>
                <a:lnTo>
                  <a:pt x="2533" y="1352"/>
                </a:lnTo>
                <a:lnTo>
                  <a:pt x="2532" y="1351"/>
                </a:lnTo>
                <a:lnTo>
                  <a:pt x="2530" y="1351"/>
                </a:lnTo>
                <a:lnTo>
                  <a:pt x="2529" y="1350"/>
                </a:lnTo>
                <a:lnTo>
                  <a:pt x="2526" y="1349"/>
                </a:lnTo>
                <a:lnTo>
                  <a:pt x="2525" y="1346"/>
                </a:lnTo>
                <a:lnTo>
                  <a:pt x="2523" y="1344"/>
                </a:lnTo>
                <a:lnTo>
                  <a:pt x="2519" y="1340"/>
                </a:lnTo>
                <a:lnTo>
                  <a:pt x="2517" y="1339"/>
                </a:lnTo>
                <a:lnTo>
                  <a:pt x="2512" y="1335"/>
                </a:lnTo>
                <a:lnTo>
                  <a:pt x="2507" y="1329"/>
                </a:lnTo>
                <a:lnTo>
                  <a:pt x="2504" y="1327"/>
                </a:lnTo>
                <a:lnTo>
                  <a:pt x="2503" y="1324"/>
                </a:lnTo>
                <a:lnTo>
                  <a:pt x="2501" y="1322"/>
                </a:lnTo>
                <a:lnTo>
                  <a:pt x="2500" y="1321"/>
                </a:lnTo>
                <a:lnTo>
                  <a:pt x="2500" y="1318"/>
                </a:lnTo>
                <a:lnTo>
                  <a:pt x="2497" y="1317"/>
                </a:lnTo>
                <a:lnTo>
                  <a:pt x="2497" y="1315"/>
                </a:lnTo>
                <a:lnTo>
                  <a:pt x="2495" y="1311"/>
                </a:lnTo>
                <a:lnTo>
                  <a:pt x="2494" y="1310"/>
                </a:lnTo>
                <a:lnTo>
                  <a:pt x="2492" y="1307"/>
                </a:lnTo>
                <a:lnTo>
                  <a:pt x="2491" y="1305"/>
                </a:lnTo>
                <a:lnTo>
                  <a:pt x="2490" y="1301"/>
                </a:lnTo>
                <a:lnTo>
                  <a:pt x="2488" y="1296"/>
                </a:lnTo>
                <a:lnTo>
                  <a:pt x="2488" y="1295"/>
                </a:lnTo>
                <a:lnTo>
                  <a:pt x="2485" y="1291"/>
                </a:lnTo>
                <a:lnTo>
                  <a:pt x="2485" y="1289"/>
                </a:lnTo>
                <a:lnTo>
                  <a:pt x="2483" y="1283"/>
                </a:lnTo>
                <a:lnTo>
                  <a:pt x="2481" y="1280"/>
                </a:lnTo>
                <a:lnTo>
                  <a:pt x="2481" y="1279"/>
                </a:lnTo>
                <a:lnTo>
                  <a:pt x="2480" y="1276"/>
                </a:lnTo>
                <a:lnTo>
                  <a:pt x="2479" y="1271"/>
                </a:lnTo>
                <a:lnTo>
                  <a:pt x="2478" y="1268"/>
                </a:lnTo>
                <a:lnTo>
                  <a:pt x="2477" y="1263"/>
                </a:lnTo>
                <a:lnTo>
                  <a:pt x="2477" y="1257"/>
                </a:lnTo>
                <a:lnTo>
                  <a:pt x="2475" y="1250"/>
                </a:lnTo>
                <a:lnTo>
                  <a:pt x="2473" y="1243"/>
                </a:lnTo>
                <a:lnTo>
                  <a:pt x="2473" y="1235"/>
                </a:lnTo>
                <a:lnTo>
                  <a:pt x="2473" y="1219"/>
                </a:lnTo>
                <a:lnTo>
                  <a:pt x="2473" y="1211"/>
                </a:lnTo>
                <a:lnTo>
                  <a:pt x="2473" y="1204"/>
                </a:lnTo>
                <a:lnTo>
                  <a:pt x="2474" y="1193"/>
                </a:lnTo>
                <a:lnTo>
                  <a:pt x="2474" y="1189"/>
                </a:lnTo>
                <a:lnTo>
                  <a:pt x="2477" y="1179"/>
                </a:lnTo>
                <a:lnTo>
                  <a:pt x="2477" y="1175"/>
                </a:lnTo>
                <a:lnTo>
                  <a:pt x="2478" y="1172"/>
                </a:lnTo>
                <a:lnTo>
                  <a:pt x="2479" y="1167"/>
                </a:lnTo>
                <a:lnTo>
                  <a:pt x="2480" y="1163"/>
                </a:lnTo>
                <a:lnTo>
                  <a:pt x="2480" y="1161"/>
                </a:lnTo>
                <a:lnTo>
                  <a:pt x="2481" y="1160"/>
                </a:lnTo>
                <a:lnTo>
                  <a:pt x="2483" y="1156"/>
                </a:lnTo>
                <a:lnTo>
                  <a:pt x="2484" y="1153"/>
                </a:lnTo>
                <a:lnTo>
                  <a:pt x="2485" y="1150"/>
                </a:lnTo>
                <a:lnTo>
                  <a:pt x="2486" y="1147"/>
                </a:lnTo>
                <a:lnTo>
                  <a:pt x="2488" y="1144"/>
                </a:lnTo>
                <a:lnTo>
                  <a:pt x="2489" y="1141"/>
                </a:lnTo>
                <a:lnTo>
                  <a:pt x="2490" y="1139"/>
                </a:lnTo>
                <a:lnTo>
                  <a:pt x="2491" y="1136"/>
                </a:lnTo>
                <a:lnTo>
                  <a:pt x="2492" y="1134"/>
                </a:lnTo>
                <a:lnTo>
                  <a:pt x="2494" y="1132"/>
                </a:lnTo>
                <a:lnTo>
                  <a:pt x="2495" y="1129"/>
                </a:lnTo>
                <a:lnTo>
                  <a:pt x="2496" y="1128"/>
                </a:lnTo>
                <a:lnTo>
                  <a:pt x="2497" y="1125"/>
                </a:lnTo>
                <a:lnTo>
                  <a:pt x="2498" y="1124"/>
                </a:lnTo>
                <a:lnTo>
                  <a:pt x="2500" y="1122"/>
                </a:lnTo>
                <a:lnTo>
                  <a:pt x="2501" y="1121"/>
                </a:lnTo>
                <a:lnTo>
                  <a:pt x="2503" y="1119"/>
                </a:lnTo>
                <a:lnTo>
                  <a:pt x="2504" y="1117"/>
                </a:lnTo>
                <a:lnTo>
                  <a:pt x="2507" y="1114"/>
                </a:lnTo>
                <a:lnTo>
                  <a:pt x="2510" y="1110"/>
                </a:lnTo>
                <a:lnTo>
                  <a:pt x="2514" y="1106"/>
                </a:lnTo>
                <a:lnTo>
                  <a:pt x="2519" y="1101"/>
                </a:lnTo>
                <a:lnTo>
                  <a:pt x="2523" y="1097"/>
                </a:lnTo>
                <a:lnTo>
                  <a:pt x="2525" y="1095"/>
                </a:lnTo>
                <a:lnTo>
                  <a:pt x="2527" y="1092"/>
                </a:lnTo>
                <a:lnTo>
                  <a:pt x="2530" y="1091"/>
                </a:lnTo>
                <a:lnTo>
                  <a:pt x="2532" y="1090"/>
                </a:lnTo>
                <a:lnTo>
                  <a:pt x="2533" y="1089"/>
                </a:lnTo>
                <a:lnTo>
                  <a:pt x="2535" y="1088"/>
                </a:lnTo>
                <a:lnTo>
                  <a:pt x="2537" y="1088"/>
                </a:lnTo>
                <a:lnTo>
                  <a:pt x="2539" y="1086"/>
                </a:lnTo>
                <a:lnTo>
                  <a:pt x="2542" y="1085"/>
                </a:lnTo>
                <a:lnTo>
                  <a:pt x="2543" y="1083"/>
                </a:lnTo>
                <a:lnTo>
                  <a:pt x="2547" y="1083"/>
                </a:lnTo>
                <a:lnTo>
                  <a:pt x="2549" y="1080"/>
                </a:lnTo>
                <a:lnTo>
                  <a:pt x="2567" y="1074"/>
                </a:lnTo>
                <a:lnTo>
                  <a:pt x="2570" y="1074"/>
                </a:lnTo>
                <a:lnTo>
                  <a:pt x="2573" y="1073"/>
                </a:lnTo>
                <a:lnTo>
                  <a:pt x="2577" y="1073"/>
                </a:lnTo>
                <a:lnTo>
                  <a:pt x="2581" y="1073"/>
                </a:lnTo>
                <a:lnTo>
                  <a:pt x="2581" y="1072"/>
                </a:lnTo>
                <a:close/>
                <a:moveTo>
                  <a:pt x="1629" y="1089"/>
                </a:moveTo>
                <a:lnTo>
                  <a:pt x="1629" y="1122"/>
                </a:lnTo>
                <a:lnTo>
                  <a:pt x="1580" y="1122"/>
                </a:lnTo>
                <a:lnTo>
                  <a:pt x="1581" y="1125"/>
                </a:lnTo>
                <a:lnTo>
                  <a:pt x="1583" y="1128"/>
                </a:lnTo>
                <a:lnTo>
                  <a:pt x="1583" y="1130"/>
                </a:lnTo>
                <a:lnTo>
                  <a:pt x="1585" y="1132"/>
                </a:lnTo>
                <a:lnTo>
                  <a:pt x="1586" y="1134"/>
                </a:lnTo>
                <a:lnTo>
                  <a:pt x="1587" y="1136"/>
                </a:lnTo>
                <a:lnTo>
                  <a:pt x="1588" y="1140"/>
                </a:lnTo>
                <a:lnTo>
                  <a:pt x="1588" y="1141"/>
                </a:lnTo>
                <a:lnTo>
                  <a:pt x="1589" y="1144"/>
                </a:lnTo>
                <a:lnTo>
                  <a:pt x="1589" y="1146"/>
                </a:lnTo>
                <a:lnTo>
                  <a:pt x="1591" y="1147"/>
                </a:lnTo>
                <a:lnTo>
                  <a:pt x="1591" y="1150"/>
                </a:lnTo>
                <a:lnTo>
                  <a:pt x="1592" y="1152"/>
                </a:lnTo>
                <a:lnTo>
                  <a:pt x="1592" y="1160"/>
                </a:lnTo>
                <a:lnTo>
                  <a:pt x="1593" y="1172"/>
                </a:lnTo>
                <a:lnTo>
                  <a:pt x="1594" y="1180"/>
                </a:lnTo>
                <a:lnTo>
                  <a:pt x="1594" y="1190"/>
                </a:lnTo>
                <a:lnTo>
                  <a:pt x="1593" y="1195"/>
                </a:lnTo>
                <a:lnTo>
                  <a:pt x="1592" y="1200"/>
                </a:lnTo>
                <a:lnTo>
                  <a:pt x="1592" y="1204"/>
                </a:lnTo>
                <a:lnTo>
                  <a:pt x="1587" y="1223"/>
                </a:lnTo>
                <a:lnTo>
                  <a:pt x="1586" y="1228"/>
                </a:lnTo>
                <a:lnTo>
                  <a:pt x="1585" y="1230"/>
                </a:lnTo>
                <a:lnTo>
                  <a:pt x="1581" y="1236"/>
                </a:lnTo>
                <a:lnTo>
                  <a:pt x="1579" y="1241"/>
                </a:lnTo>
                <a:lnTo>
                  <a:pt x="1577" y="1244"/>
                </a:lnTo>
                <a:lnTo>
                  <a:pt x="1576" y="1246"/>
                </a:lnTo>
                <a:lnTo>
                  <a:pt x="1575" y="1247"/>
                </a:lnTo>
                <a:lnTo>
                  <a:pt x="1574" y="1250"/>
                </a:lnTo>
                <a:lnTo>
                  <a:pt x="1571" y="1251"/>
                </a:lnTo>
                <a:lnTo>
                  <a:pt x="1565" y="1258"/>
                </a:lnTo>
                <a:lnTo>
                  <a:pt x="1562" y="1263"/>
                </a:lnTo>
                <a:lnTo>
                  <a:pt x="1559" y="1265"/>
                </a:lnTo>
                <a:lnTo>
                  <a:pt x="1557" y="1266"/>
                </a:lnTo>
                <a:lnTo>
                  <a:pt x="1554" y="1267"/>
                </a:lnTo>
                <a:lnTo>
                  <a:pt x="1553" y="1268"/>
                </a:lnTo>
                <a:lnTo>
                  <a:pt x="1551" y="1269"/>
                </a:lnTo>
                <a:lnTo>
                  <a:pt x="1548" y="1271"/>
                </a:lnTo>
                <a:lnTo>
                  <a:pt x="1545" y="1273"/>
                </a:lnTo>
                <a:lnTo>
                  <a:pt x="1542" y="1273"/>
                </a:lnTo>
                <a:lnTo>
                  <a:pt x="1540" y="1274"/>
                </a:lnTo>
                <a:lnTo>
                  <a:pt x="1536" y="1276"/>
                </a:lnTo>
                <a:lnTo>
                  <a:pt x="1535" y="1277"/>
                </a:lnTo>
                <a:lnTo>
                  <a:pt x="1529" y="1278"/>
                </a:lnTo>
                <a:lnTo>
                  <a:pt x="1523" y="1279"/>
                </a:lnTo>
                <a:lnTo>
                  <a:pt x="1508" y="1280"/>
                </a:lnTo>
                <a:lnTo>
                  <a:pt x="1505" y="1280"/>
                </a:lnTo>
                <a:lnTo>
                  <a:pt x="1500" y="1280"/>
                </a:lnTo>
                <a:lnTo>
                  <a:pt x="1492" y="1279"/>
                </a:lnTo>
                <a:lnTo>
                  <a:pt x="1488" y="1279"/>
                </a:lnTo>
                <a:lnTo>
                  <a:pt x="1484" y="1279"/>
                </a:lnTo>
                <a:lnTo>
                  <a:pt x="1482" y="1280"/>
                </a:lnTo>
                <a:lnTo>
                  <a:pt x="1481" y="1282"/>
                </a:lnTo>
                <a:lnTo>
                  <a:pt x="1478" y="1283"/>
                </a:lnTo>
                <a:lnTo>
                  <a:pt x="1476" y="1287"/>
                </a:lnTo>
                <a:lnTo>
                  <a:pt x="1473" y="1289"/>
                </a:lnTo>
                <a:lnTo>
                  <a:pt x="1470" y="1293"/>
                </a:lnTo>
                <a:lnTo>
                  <a:pt x="1469" y="1294"/>
                </a:lnTo>
                <a:lnTo>
                  <a:pt x="1467" y="1296"/>
                </a:lnTo>
                <a:lnTo>
                  <a:pt x="1466" y="1298"/>
                </a:lnTo>
                <a:lnTo>
                  <a:pt x="1465" y="1301"/>
                </a:lnTo>
                <a:lnTo>
                  <a:pt x="1464" y="1304"/>
                </a:lnTo>
                <a:lnTo>
                  <a:pt x="1463" y="1307"/>
                </a:lnTo>
                <a:lnTo>
                  <a:pt x="1463" y="1310"/>
                </a:lnTo>
                <a:lnTo>
                  <a:pt x="1463" y="1312"/>
                </a:lnTo>
                <a:lnTo>
                  <a:pt x="1464" y="1315"/>
                </a:lnTo>
                <a:lnTo>
                  <a:pt x="1466" y="1316"/>
                </a:lnTo>
                <a:lnTo>
                  <a:pt x="1469" y="1317"/>
                </a:lnTo>
                <a:lnTo>
                  <a:pt x="1471" y="1317"/>
                </a:lnTo>
                <a:lnTo>
                  <a:pt x="1477" y="1318"/>
                </a:lnTo>
                <a:lnTo>
                  <a:pt x="1489" y="1317"/>
                </a:lnTo>
                <a:lnTo>
                  <a:pt x="1505" y="1317"/>
                </a:lnTo>
                <a:lnTo>
                  <a:pt x="1519" y="1316"/>
                </a:lnTo>
                <a:lnTo>
                  <a:pt x="1525" y="1316"/>
                </a:lnTo>
                <a:lnTo>
                  <a:pt x="1534" y="1316"/>
                </a:lnTo>
                <a:lnTo>
                  <a:pt x="1540" y="1316"/>
                </a:lnTo>
                <a:lnTo>
                  <a:pt x="1550" y="1316"/>
                </a:lnTo>
                <a:lnTo>
                  <a:pt x="1556" y="1317"/>
                </a:lnTo>
                <a:lnTo>
                  <a:pt x="1560" y="1317"/>
                </a:lnTo>
                <a:lnTo>
                  <a:pt x="1564" y="1318"/>
                </a:lnTo>
                <a:lnTo>
                  <a:pt x="1568" y="1318"/>
                </a:lnTo>
                <a:lnTo>
                  <a:pt x="1574" y="1319"/>
                </a:lnTo>
                <a:lnTo>
                  <a:pt x="1576" y="1321"/>
                </a:lnTo>
                <a:lnTo>
                  <a:pt x="1579" y="1321"/>
                </a:lnTo>
                <a:lnTo>
                  <a:pt x="1581" y="1322"/>
                </a:lnTo>
                <a:lnTo>
                  <a:pt x="1582" y="1322"/>
                </a:lnTo>
                <a:lnTo>
                  <a:pt x="1585" y="1322"/>
                </a:lnTo>
                <a:lnTo>
                  <a:pt x="1591" y="1324"/>
                </a:lnTo>
                <a:lnTo>
                  <a:pt x="1593" y="1326"/>
                </a:lnTo>
                <a:lnTo>
                  <a:pt x="1595" y="1327"/>
                </a:lnTo>
                <a:lnTo>
                  <a:pt x="1599" y="1328"/>
                </a:lnTo>
                <a:lnTo>
                  <a:pt x="1602" y="1329"/>
                </a:lnTo>
                <a:lnTo>
                  <a:pt x="1605" y="1332"/>
                </a:lnTo>
                <a:lnTo>
                  <a:pt x="1608" y="1333"/>
                </a:lnTo>
                <a:lnTo>
                  <a:pt x="1610" y="1334"/>
                </a:lnTo>
                <a:lnTo>
                  <a:pt x="1611" y="1335"/>
                </a:lnTo>
                <a:lnTo>
                  <a:pt x="1614" y="1337"/>
                </a:lnTo>
                <a:lnTo>
                  <a:pt x="1616" y="1340"/>
                </a:lnTo>
                <a:lnTo>
                  <a:pt x="1621" y="1345"/>
                </a:lnTo>
                <a:lnTo>
                  <a:pt x="1623" y="1346"/>
                </a:lnTo>
                <a:lnTo>
                  <a:pt x="1626" y="1349"/>
                </a:lnTo>
                <a:lnTo>
                  <a:pt x="1627" y="1351"/>
                </a:lnTo>
                <a:lnTo>
                  <a:pt x="1628" y="1352"/>
                </a:lnTo>
                <a:lnTo>
                  <a:pt x="1629" y="1355"/>
                </a:lnTo>
                <a:lnTo>
                  <a:pt x="1631" y="1357"/>
                </a:lnTo>
                <a:lnTo>
                  <a:pt x="1632" y="1359"/>
                </a:lnTo>
                <a:lnTo>
                  <a:pt x="1633" y="1362"/>
                </a:lnTo>
                <a:lnTo>
                  <a:pt x="1634" y="1365"/>
                </a:lnTo>
                <a:lnTo>
                  <a:pt x="1634" y="1366"/>
                </a:lnTo>
                <a:lnTo>
                  <a:pt x="1635" y="1367"/>
                </a:lnTo>
                <a:lnTo>
                  <a:pt x="1635" y="1370"/>
                </a:lnTo>
                <a:lnTo>
                  <a:pt x="1635" y="1371"/>
                </a:lnTo>
                <a:lnTo>
                  <a:pt x="1637" y="1373"/>
                </a:lnTo>
                <a:lnTo>
                  <a:pt x="1638" y="1379"/>
                </a:lnTo>
                <a:lnTo>
                  <a:pt x="1639" y="1385"/>
                </a:lnTo>
                <a:lnTo>
                  <a:pt x="1639" y="1393"/>
                </a:lnTo>
                <a:lnTo>
                  <a:pt x="1639" y="1396"/>
                </a:lnTo>
                <a:lnTo>
                  <a:pt x="1638" y="1399"/>
                </a:lnTo>
                <a:lnTo>
                  <a:pt x="1638" y="1404"/>
                </a:lnTo>
                <a:lnTo>
                  <a:pt x="1638" y="1406"/>
                </a:lnTo>
                <a:lnTo>
                  <a:pt x="1637" y="1410"/>
                </a:lnTo>
                <a:lnTo>
                  <a:pt x="1637" y="1411"/>
                </a:lnTo>
                <a:lnTo>
                  <a:pt x="1635" y="1413"/>
                </a:lnTo>
                <a:lnTo>
                  <a:pt x="1635" y="1417"/>
                </a:lnTo>
                <a:lnTo>
                  <a:pt x="1634" y="1421"/>
                </a:lnTo>
                <a:lnTo>
                  <a:pt x="1633" y="1423"/>
                </a:lnTo>
                <a:lnTo>
                  <a:pt x="1631" y="1427"/>
                </a:lnTo>
                <a:lnTo>
                  <a:pt x="1628" y="1432"/>
                </a:lnTo>
                <a:lnTo>
                  <a:pt x="1627" y="1434"/>
                </a:lnTo>
                <a:lnTo>
                  <a:pt x="1626" y="1437"/>
                </a:lnTo>
                <a:lnTo>
                  <a:pt x="1623" y="1438"/>
                </a:lnTo>
                <a:lnTo>
                  <a:pt x="1622" y="1439"/>
                </a:lnTo>
                <a:lnTo>
                  <a:pt x="1621" y="1442"/>
                </a:lnTo>
                <a:lnTo>
                  <a:pt x="1616" y="1446"/>
                </a:lnTo>
                <a:lnTo>
                  <a:pt x="1609" y="1454"/>
                </a:lnTo>
                <a:lnTo>
                  <a:pt x="1606" y="1456"/>
                </a:lnTo>
                <a:lnTo>
                  <a:pt x="1604" y="1459"/>
                </a:lnTo>
                <a:lnTo>
                  <a:pt x="1602" y="1460"/>
                </a:lnTo>
                <a:lnTo>
                  <a:pt x="1600" y="1461"/>
                </a:lnTo>
                <a:lnTo>
                  <a:pt x="1598" y="1462"/>
                </a:lnTo>
                <a:lnTo>
                  <a:pt x="1595" y="1463"/>
                </a:lnTo>
                <a:lnTo>
                  <a:pt x="1594" y="1465"/>
                </a:lnTo>
                <a:lnTo>
                  <a:pt x="1592" y="1466"/>
                </a:lnTo>
                <a:lnTo>
                  <a:pt x="1589" y="1467"/>
                </a:lnTo>
                <a:lnTo>
                  <a:pt x="1587" y="1468"/>
                </a:lnTo>
                <a:lnTo>
                  <a:pt x="1582" y="1470"/>
                </a:lnTo>
                <a:lnTo>
                  <a:pt x="1581" y="1471"/>
                </a:lnTo>
                <a:lnTo>
                  <a:pt x="1577" y="1472"/>
                </a:lnTo>
                <a:lnTo>
                  <a:pt x="1557" y="1479"/>
                </a:lnTo>
                <a:lnTo>
                  <a:pt x="1553" y="1479"/>
                </a:lnTo>
                <a:lnTo>
                  <a:pt x="1551" y="1479"/>
                </a:lnTo>
                <a:lnTo>
                  <a:pt x="1547" y="1481"/>
                </a:lnTo>
                <a:lnTo>
                  <a:pt x="1544" y="1481"/>
                </a:lnTo>
                <a:lnTo>
                  <a:pt x="1539" y="1482"/>
                </a:lnTo>
                <a:lnTo>
                  <a:pt x="1533" y="1482"/>
                </a:lnTo>
                <a:lnTo>
                  <a:pt x="1522" y="1483"/>
                </a:lnTo>
                <a:lnTo>
                  <a:pt x="1519" y="1483"/>
                </a:lnTo>
                <a:lnTo>
                  <a:pt x="1513" y="1483"/>
                </a:lnTo>
                <a:lnTo>
                  <a:pt x="1506" y="1483"/>
                </a:lnTo>
                <a:lnTo>
                  <a:pt x="1496" y="1483"/>
                </a:lnTo>
                <a:lnTo>
                  <a:pt x="1490" y="1482"/>
                </a:lnTo>
                <a:lnTo>
                  <a:pt x="1471" y="1478"/>
                </a:lnTo>
                <a:lnTo>
                  <a:pt x="1453" y="1472"/>
                </a:lnTo>
                <a:lnTo>
                  <a:pt x="1450" y="1471"/>
                </a:lnTo>
                <a:lnTo>
                  <a:pt x="1449" y="1471"/>
                </a:lnTo>
                <a:lnTo>
                  <a:pt x="1446" y="1468"/>
                </a:lnTo>
                <a:lnTo>
                  <a:pt x="1442" y="1467"/>
                </a:lnTo>
                <a:lnTo>
                  <a:pt x="1440" y="1466"/>
                </a:lnTo>
                <a:lnTo>
                  <a:pt x="1436" y="1463"/>
                </a:lnTo>
                <a:lnTo>
                  <a:pt x="1435" y="1462"/>
                </a:lnTo>
                <a:lnTo>
                  <a:pt x="1432" y="1461"/>
                </a:lnTo>
                <a:lnTo>
                  <a:pt x="1432" y="1460"/>
                </a:lnTo>
                <a:lnTo>
                  <a:pt x="1430" y="1459"/>
                </a:lnTo>
                <a:lnTo>
                  <a:pt x="1429" y="1457"/>
                </a:lnTo>
                <a:lnTo>
                  <a:pt x="1426" y="1455"/>
                </a:lnTo>
                <a:lnTo>
                  <a:pt x="1421" y="1451"/>
                </a:lnTo>
                <a:lnTo>
                  <a:pt x="1418" y="1448"/>
                </a:lnTo>
                <a:lnTo>
                  <a:pt x="1414" y="1444"/>
                </a:lnTo>
                <a:lnTo>
                  <a:pt x="1413" y="1442"/>
                </a:lnTo>
                <a:lnTo>
                  <a:pt x="1412" y="1439"/>
                </a:lnTo>
                <a:lnTo>
                  <a:pt x="1411" y="1438"/>
                </a:lnTo>
                <a:lnTo>
                  <a:pt x="1409" y="1437"/>
                </a:lnTo>
                <a:lnTo>
                  <a:pt x="1408" y="1434"/>
                </a:lnTo>
                <a:lnTo>
                  <a:pt x="1407" y="1432"/>
                </a:lnTo>
                <a:lnTo>
                  <a:pt x="1406" y="1429"/>
                </a:lnTo>
                <a:lnTo>
                  <a:pt x="1405" y="1427"/>
                </a:lnTo>
                <a:lnTo>
                  <a:pt x="1403" y="1424"/>
                </a:lnTo>
                <a:lnTo>
                  <a:pt x="1403" y="1422"/>
                </a:lnTo>
                <a:lnTo>
                  <a:pt x="1401" y="1417"/>
                </a:lnTo>
                <a:lnTo>
                  <a:pt x="1400" y="1410"/>
                </a:lnTo>
                <a:lnTo>
                  <a:pt x="1398" y="1406"/>
                </a:lnTo>
                <a:lnTo>
                  <a:pt x="1397" y="1399"/>
                </a:lnTo>
                <a:lnTo>
                  <a:pt x="1397" y="1395"/>
                </a:lnTo>
                <a:lnTo>
                  <a:pt x="1397" y="1391"/>
                </a:lnTo>
                <a:lnTo>
                  <a:pt x="1398" y="1387"/>
                </a:lnTo>
                <a:lnTo>
                  <a:pt x="1400" y="1380"/>
                </a:lnTo>
                <a:lnTo>
                  <a:pt x="1400" y="1378"/>
                </a:lnTo>
                <a:lnTo>
                  <a:pt x="1401" y="1374"/>
                </a:lnTo>
                <a:lnTo>
                  <a:pt x="1402" y="1371"/>
                </a:lnTo>
                <a:lnTo>
                  <a:pt x="1405" y="1365"/>
                </a:lnTo>
                <a:lnTo>
                  <a:pt x="1407" y="1362"/>
                </a:lnTo>
                <a:lnTo>
                  <a:pt x="1408" y="1360"/>
                </a:lnTo>
                <a:lnTo>
                  <a:pt x="1409" y="1359"/>
                </a:lnTo>
                <a:lnTo>
                  <a:pt x="1411" y="1356"/>
                </a:lnTo>
                <a:lnTo>
                  <a:pt x="1413" y="1355"/>
                </a:lnTo>
                <a:lnTo>
                  <a:pt x="1418" y="1350"/>
                </a:lnTo>
                <a:lnTo>
                  <a:pt x="1420" y="1345"/>
                </a:lnTo>
                <a:lnTo>
                  <a:pt x="1424" y="1343"/>
                </a:lnTo>
                <a:lnTo>
                  <a:pt x="1426" y="1341"/>
                </a:lnTo>
                <a:lnTo>
                  <a:pt x="1427" y="1340"/>
                </a:lnTo>
                <a:lnTo>
                  <a:pt x="1430" y="1339"/>
                </a:lnTo>
                <a:lnTo>
                  <a:pt x="1432" y="1338"/>
                </a:lnTo>
                <a:lnTo>
                  <a:pt x="1434" y="1337"/>
                </a:lnTo>
                <a:lnTo>
                  <a:pt x="1431" y="1335"/>
                </a:lnTo>
                <a:lnTo>
                  <a:pt x="1430" y="1334"/>
                </a:lnTo>
                <a:lnTo>
                  <a:pt x="1427" y="1332"/>
                </a:lnTo>
                <a:lnTo>
                  <a:pt x="1424" y="1328"/>
                </a:lnTo>
                <a:lnTo>
                  <a:pt x="1423" y="1327"/>
                </a:lnTo>
                <a:lnTo>
                  <a:pt x="1421" y="1324"/>
                </a:lnTo>
                <a:lnTo>
                  <a:pt x="1421" y="1323"/>
                </a:lnTo>
                <a:lnTo>
                  <a:pt x="1420" y="1321"/>
                </a:lnTo>
                <a:lnTo>
                  <a:pt x="1419" y="1317"/>
                </a:lnTo>
                <a:lnTo>
                  <a:pt x="1419" y="1313"/>
                </a:lnTo>
                <a:lnTo>
                  <a:pt x="1419" y="1310"/>
                </a:lnTo>
                <a:lnTo>
                  <a:pt x="1420" y="1307"/>
                </a:lnTo>
                <a:lnTo>
                  <a:pt x="1420" y="1306"/>
                </a:lnTo>
                <a:lnTo>
                  <a:pt x="1421" y="1304"/>
                </a:lnTo>
                <a:lnTo>
                  <a:pt x="1423" y="1301"/>
                </a:lnTo>
                <a:lnTo>
                  <a:pt x="1424" y="1299"/>
                </a:lnTo>
                <a:lnTo>
                  <a:pt x="1425" y="1298"/>
                </a:lnTo>
                <a:lnTo>
                  <a:pt x="1426" y="1294"/>
                </a:lnTo>
                <a:lnTo>
                  <a:pt x="1427" y="1293"/>
                </a:lnTo>
                <a:lnTo>
                  <a:pt x="1430" y="1291"/>
                </a:lnTo>
                <a:lnTo>
                  <a:pt x="1432" y="1288"/>
                </a:lnTo>
                <a:lnTo>
                  <a:pt x="1438" y="1282"/>
                </a:lnTo>
                <a:lnTo>
                  <a:pt x="1444" y="1276"/>
                </a:lnTo>
                <a:lnTo>
                  <a:pt x="1447" y="1272"/>
                </a:lnTo>
                <a:lnTo>
                  <a:pt x="1456" y="1265"/>
                </a:lnTo>
                <a:lnTo>
                  <a:pt x="1453" y="1263"/>
                </a:lnTo>
                <a:lnTo>
                  <a:pt x="1452" y="1261"/>
                </a:lnTo>
                <a:lnTo>
                  <a:pt x="1449" y="1260"/>
                </a:lnTo>
                <a:lnTo>
                  <a:pt x="1446" y="1256"/>
                </a:lnTo>
                <a:lnTo>
                  <a:pt x="1437" y="1249"/>
                </a:lnTo>
                <a:lnTo>
                  <a:pt x="1435" y="1245"/>
                </a:lnTo>
                <a:lnTo>
                  <a:pt x="1432" y="1243"/>
                </a:lnTo>
                <a:lnTo>
                  <a:pt x="1431" y="1240"/>
                </a:lnTo>
                <a:lnTo>
                  <a:pt x="1430" y="1238"/>
                </a:lnTo>
                <a:lnTo>
                  <a:pt x="1430" y="1236"/>
                </a:lnTo>
                <a:lnTo>
                  <a:pt x="1427" y="1234"/>
                </a:lnTo>
                <a:lnTo>
                  <a:pt x="1427" y="1233"/>
                </a:lnTo>
                <a:lnTo>
                  <a:pt x="1426" y="1230"/>
                </a:lnTo>
                <a:lnTo>
                  <a:pt x="1425" y="1228"/>
                </a:lnTo>
                <a:lnTo>
                  <a:pt x="1424" y="1225"/>
                </a:lnTo>
                <a:lnTo>
                  <a:pt x="1423" y="1223"/>
                </a:lnTo>
                <a:lnTo>
                  <a:pt x="1420" y="1219"/>
                </a:lnTo>
                <a:lnTo>
                  <a:pt x="1419" y="1217"/>
                </a:lnTo>
                <a:lnTo>
                  <a:pt x="1418" y="1212"/>
                </a:lnTo>
                <a:lnTo>
                  <a:pt x="1418" y="1211"/>
                </a:lnTo>
                <a:lnTo>
                  <a:pt x="1417" y="1208"/>
                </a:lnTo>
                <a:lnTo>
                  <a:pt x="1417" y="1207"/>
                </a:lnTo>
                <a:lnTo>
                  <a:pt x="1415" y="1205"/>
                </a:lnTo>
                <a:lnTo>
                  <a:pt x="1414" y="1201"/>
                </a:lnTo>
                <a:lnTo>
                  <a:pt x="1414" y="1199"/>
                </a:lnTo>
                <a:lnTo>
                  <a:pt x="1413" y="1196"/>
                </a:lnTo>
                <a:lnTo>
                  <a:pt x="1413" y="1193"/>
                </a:lnTo>
                <a:lnTo>
                  <a:pt x="1412" y="1185"/>
                </a:lnTo>
                <a:lnTo>
                  <a:pt x="1411" y="1178"/>
                </a:lnTo>
                <a:lnTo>
                  <a:pt x="1411" y="1171"/>
                </a:lnTo>
                <a:lnTo>
                  <a:pt x="1411" y="1166"/>
                </a:lnTo>
                <a:lnTo>
                  <a:pt x="1411" y="1163"/>
                </a:lnTo>
                <a:lnTo>
                  <a:pt x="1411" y="1157"/>
                </a:lnTo>
                <a:lnTo>
                  <a:pt x="1412" y="1152"/>
                </a:lnTo>
                <a:lnTo>
                  <a:pt x="1412" y="1149"/>
                </a:lnTo>
                <a:lnTo>
                  <a:pt x="1415" y="1139"/>
                </a:lnTo>
                <a:lnTo>
                  <a:pt x="1415" y="1136"/>
                </a:lnTo>
                <a:lnTo>
                  <a:pt x="1415" y="1134"/>
                </a:lnTo>
                <a:lnTo>
                  <a:pt x="1417" y="1133"/>
                </a:lnTo>
                <a:lnTo>
                  <a:pt x="1417" y="1132"/>
                </a:lnTo>
                <a:lnTo>
                  <a:pt x="1418" y="1129"/>
                </a:lnTo>
                <a:lnTo>
                  <a:pt x="1418" y="1127"/>
                </a:lnTo>
                <a:lnTo>
                  <a:pt x="1419" y="1124"/>
                </a:lnTo>
                <a:lnTo>
                  <a:pt x="1420" y="1122"/>
                </a:lnTo>
                <a:lnTo>
                  <a:pt x="1421" y="1118"/>
                </a:lnTo>
                <a:lnTo>
                  <a:pt x="1423" y="1117"/>
                </a:lnTo>
                <a:lnTo>
                  <a:pt x="1425" y="1112"/>
                </a:lnTo>
                <a:lnTo>
                  <a:pt x="1426" y="1111"/>
                </a:lnTo>
                <a:lnTo>
                  <a:pt x="1427" y="1108"/>
                </a:lnTo>
                <a:lnTo>
                  <a:pt x="1429" y="1107"/>
                </a:lnTo>
                <a:lnTo>
                  <a:pt x="1431" y="1106"/>
                </a:lnTo>
                <a:lnTo>
                  <a:pt x="1432" y="1103"/>
                </a:lnTo>
                <a:lnTo>
                  <a:pt x="1436" y="1099"/>
                </a:lnTo>
                <a:lnTo>
                  <a:pt x="1440" y="1095"/>
                </a:lnTo>
                <a:lnTo>
                  <a:pt x="1441" y="1094"/>
                </a:lnTo>
                <a:lnTo>
                  <a:pt x="1444" y="1090"/>
                </a:lnTo>
                <a:lnTo>
                  <a:pt x="1447" y="1088"/>
                </a:lnTo>
                <a:lnTo>
                  <a:pt x="1448" y="1088"/>
                </a:lnTo>
                <a:lnTo>
                  <a:pt x="1450" y="1086"/>
                </a:lnTo>
                <a:lnTo>
                  <a:pt x="1453" y="1085"/>
                </a:lnTo>
                <a:lnTo>
                  <a:pt x="1458" y="1083"/>
                </a:lnTo>
                <a:lnTo>
                  <a:pt x="1459" y="1081"/>
                </a:lnTo>
                <a:lnTo>
                  <a:pt x="1461" y="1080"/>
                </a:lnTo>
                <a:lnTo>
                  <a:pt x="1464" y="1079"/>
                </a:lnTo>
                <a:lnTo>
                  <a:pt x="1466" y="1078"/>
                </a:lnTo>
                <a:lnTo>
                  <a:pt x="1469" y="1077"/>
                </a:lnTo>
                <a:lnTo>
                  <a:pt x="1471" y="1077"/>
                </a:lnTo>
                <a:lnTo>
                  <a:pt x="1472" y="1075"/>
                </a:lnTo>
                <a:lnTo>
                  <a:pt x="1475" y="1075"/>
                </a:lnTo>
                <a:lnTo>
                  <a:pt x="1477" y="1074"/>
                </a:lnTo>
                <a:lnTo>
                  <a:pt x="1479" y="1074"/>
                </a:lnTo>
                <a:lnTo>
                  <a:pt x="1482" y="1073"/>
                </a:lnTo>
                <a:lnTo>
                  <a:pt x="1485" y="1073"/>
                </a:lnTo>
                <a:lnTo>
                  <a:pt x="1490" y="1073"/>
                </a:lnTo>
                <a:lnTo>
                  <a:pt x="1510" y="1072"/>
                </a:lnTo>
                <a:lnTo>
                  <a:pt x="1515" y="1073"/>
                </a:lnTo>
                <a:lnTo>
                  <a:pt x="1517" y="1073"/>
                </a:lnTo>
                <a:lnTo>
                  <a:pt x="1519" y="1073"/>
                </a:lnTo>
                <a:lnTo>
                  <a:pt x="1522" y="1074"/>
                </a:lnTo>
                <a:lnTo>
                  <a:pt x="1524" y="1074"/>
                </a:lnTo>
                <a:lnTo>
                  <a:pt x="1525" y="1075"/>
                </a:lnTo>
                <a:lnTo>
                  <a:pt x="1528" y="1075"/>
                </a:lnTo>
                <a:lnTo>
                  <a:pt x="1531" y="1077"/>
                </a:lnTo>
                <a:lnTo>
                  <a:pt x="1534" y="1078"/>
                </a:lnTo>
                <a:lnTo>
                  <a:pt x="1537" y="1080"/>
                </a:lnTo>
                <a:lnTo>
                  <a:pt x="1542" y="1083"/>
                </a:lnTo>
                <a:lnTo>
                  <a:pt x="1544" y="1084"/>
                </a:lnTo>
                <a:lnTo>
                  <a:pt x="1547" y="1085"/>
                </a:lnTo>
                <a:lnTo>
                  <a:pt x="1548" y="1088"/>
                </a:lnTo>
                <a:lnTo>
                  <a:pt x="1550" y="1088"/>
                </a:lnTo>
                <a:lnTo>
                  <a:pt x="1629" y="1089"/>
                </a:lnTo>
                <a:close/>
                <a:moveTo>
                  <a:pt x="1345" y="1204"/>
                </a:moveTo>
                <a:lnTo>
                  <a:pt x="1175" y="1244"/>
                </a:lnTo>
                <a:lnTo>
                  <a:pt x="1176" y="1249"/>
                </a:lnTo>
                <a:lnTo>
                  <a:pt x="1177" y="1254"/>
                </a:lnTo>
                <a:lnTo>
                  <a:pt x="1177" y="1256"/>
                </a:lnTo>
                <a:lnTo>
                  <a:pt x="1178" y="1261"/>
                </a:lnTo>
                <a:lnTo>
                  <a:pt x="1180" y="1266"/>
                </a:lnTo>
                <a:lnTo>
                  <a:pt x="1180" y="1267"/>
                </a:lnTo>
                <a:lnTo>
                  <a:pt x="1181" y="1269"/>
                </a:lnTo>
                <a:lnTo>
                  <a:pt x="1181" y="1271"/>
                </a:lnTo>
                <a:lnTo>
                  <a:pt x="1183" y="1277"/>
                </a:lnTo>
                <a:lnTo>
                  <a:pt x="1185" y="1279"/>
                </a:lnTo>
                <a:lnTo>
                  <a:pt x="1186" y="1283"/>
                </a:lnTo>
                <a:lnTo>
                  <a:pt x="1187" y="1287"/>
                </a:lnTo>
                <a:lnTo>
                  <a:pt x="1189" y="1291"/>
                </a:lnTo>
                <a:lnTo>
                  <a:pt x="1192" y="1294"/>
                </a:lnTo>
                <a:lnTo>
                  <a:pt x="1193" y="1296"/>
                </a:lnTo>
                <a:lnTo>
                  <a:pt x="1194" y="1298"/>
                </a:lnTo>
                <a:lnTo>
                  <a:pt x="1195" y="1300"/>
                </a:lnTo>
                <a:lnTo>
                  <a:pt x="1197" y="1301"/>
                </a:lnTo>
                <a:lnTo>
                  <a:pt x="1199" y="1304"/>
                </a:lnTo>
                <a:lnTo>
                  <a:pt x="1201" y="1307"/>
                </a:lnTo>
                <a:lnTo>
                  <a:pt x="1203" y="1308"/>
                </a:lnTo>
                <a:lnTo>
                  <a:pt x="1205" y="1311"/>
                </a:lnTo>
                <a:lnTo>
                  <a:pt x="1209" y="1315"/>
                </a:lnTo>
                <a:lnTo>
                  <a:pt x="1211" y="1317"/>
                </a:lnTo>
                <a:lnTo>
                  <a:pt x="1214" y="1318"/>
                </a:lnTo>
                <a:lnTo>
                  <a:pt x="1215" y="1319"/>
                </a:lnTo>
                <a:lnTo>
                  <a:pt x="1217" y="1319"/>
                </a:lnTo>
                <a:lnTo>
                  <a:pt x="1220" y="1322"/>
                </a:lnTo>
                <a:lnTo>
                  <a:pt x="1223" y="1323"/>
                </a:lnTo>
                <a:lnTo>
                  <a:pt x="1226" y="1323"/>
                </a:lnTo>
                <a:lnTo>
                  <a:pt x="1229" y="1326"/>
                </a:lnTo>
                <a:lnTo>
                  <a:pt x="1232" y="1326"/>
                </a:lnTo>
                <a:lnTo>
                  <a:pt x="1237" y="1327"/>
                </a:lnTo>
                <a:lnTo>
                  <a:pt x="1241" y="1328"/>
                </a:lnTo>
                <a:lnTo>
                  <a:pt x="1247" y="1329"/>
                </a:lnTo>
                <a:lnTo>
                  <a:pt x="1252" y="1329"/>
                </a:lnTo>
                <a:lnTo>
                  <a:pt x="1259" y="1329"/>
                </a:lnTo>
                <a:lnTo>
                  <a:pt x="1272" y="1328"/>
                </a:lnTo>
                <a:lnTo>
                  <a:pt x="1274" y="1327"/>
                </a:lnTo>
                <a:lnTo>
                  <a:pt x="1276" y="1327"/>
                </a:lnTo>
                <a:lnTo>
                  <a:pt x="1280" y="1326"/>
                </a:lnTo>
                <a:lnTo>
                  <a:pt x="1281" y="1326"/>
                </a:lnTo>
                <a:lnTo>
                  <a:pt x="1284" y="1324"/>
                </a:lnTo>
                <a:lnTo>
                  <a:pt x="1285" y="1324"/>
                </a:lnTo>
                <a:lnTo>
                  <a:pt x="1288" y="1323"/>
                </a:lnTo>
                <a:lnTo>
                  <a:pt x="1291" y="1322"/>
                </a:lnTo>
                <a:lnTo>
                  <a:pt x="1296" y="1319"/>
                </a:lnTo>
                <a:lnTo>
                  <a:pt x="1299" y="1318"/>
                </a:lnTo>
                <a:lnTo>
                  <a:pt x="1302" y="1316"/>
                </a:lnTo>
                <a:lnTo>
                  <a:pt x="1303" y="1315"/>
                </a:lnTo>
                <a:lnTo>
                  <a:pt x="1305" y="1313"/>
                </a:lnTo>
                <a:lnTo>
                  <a:pt x="1307" y="1311"/>
                </a:lnTo>
                <a:lnTo>
                  <a:pt x="1311" y="1307"/>
                </a:lnTo>
                <a:lnTo>
                  <a:pt x="1316" y="1304"/>
                </a:lnTo>
                <a:lnTo>
                  <a:pt x="1317" y="1302"/>
                </a:lnTo>
                <a:lnTo>
                  <a:pt x="1321" y="1298"/>
                </a:lnTo>
                <a:lnTo>
                  <a:pt x="1322" y="1296"/>
                </a:lnTo>
                <a:lnTo>
                  <a:pt x="1326" y="1293"/>
                </a:lnTo>
                <a:lnTo>
                  <a:pt x="1328" y="1291"/>
                </a:lnTo>
                <a:lnTo>
                  <a:pt x="1330" y="1290"/>
                </a:lnTo>
                <a:lnTo>
                  <a:pt x="1333" y="1288"/>
                </a:lnTo>
                <a:lnTo>
                  <a:pt x="1337" y="1288"/>
                </a:lnTo>
                <a:lnTo>
                  <a:pt x="1339" y="1288"/>
                </a:lnTo>
                <a:lnTo>
                  <a:pt x="1342" y="1290"/>
                </a:lnTo>
                <a:lnTo>
                  <a:pt x="1343" y="1290"/>
                </a:lnTo>
                <a:lnTo>
                  <a:pt x="1344" y="1293"/>
                </a:lnTo>
                <a:lnTo>
                  <a:pt x="1344" y="1294"/>
                </a:lnTo>
                <a:lnTo>
                  <a:pt x="1345" y="1296"/>
                </a:lnTo>
                <a:lnTo>
                  <a:pt x="1345" y="1299"/>
                </a:lnTo>
                <a:lnTo>
                  <a:pt x="1344" y="1304"/>
                </a:lnTo>
                <a:lnTo>
                  <a:pt x="1343" y="1308"/>
                </a:lnTo>
                <a:lnTo>
                  <a:pt x="1342" y="1311"/>
                </a:lnTo>
                <a:lnTo>
                  <a:pt x="1340" y="1313"/>
                </a:lnTo>
                <a:lnTo>
                  <a:pt x="1339" y="1316"/>
                </a:lnTo>
                <a:lnTo>
                  <a:pt x="1338" y="1318"/>
                </a:lnTo>
                <a:lnTo>
                  <a:pt x="1336" y="1322"/>
                </a:lnTo>
                <a:lnTo>
                  <a:pt x="1334" y="1322"/>
                </a:lnTo>
                <a:lnTo>
                  <a:pt x="1333" y="1324"/>
                </a:lnTo>
                <a:lnTo>
                  <a:pt x="1331" y="1327"/>
                </a:lnTo>
                <a:lnTo>
                  <a:pt x="1328" y="1330"/>
                </a:lnTo>
                <a:lnTo>
                  <a:pt x="1322" y="1337"/>
                </a:lnTo>
                <a:lnTo>
                  <a:pt x="1319" y="1340"/>
                </a:lnTo>
                <a:lnTo>
                  <a:pt x="1316" y="1344"/>
                </a:lnTo>
                <a:lnTo>
                  <a:pt x="1313" y="1346"/>
                </a:lnTo>
                <a:lnTo>
                  <a:pt x="1310" y="1348"/>
                </a:lnTo>
                <a:lnTo>
                  <a:pt x="1309" y="1349"/>
                </a:lnTo>
                <a:lnTo>
                  <a:pt x="1307" y="1351"/>
                </a:lnTo>
                <a:lnTo>
                  <a:pt x="1304" y="1351"/>
                </a:lnTo>
                <a:lnTo>
                  <a:pt x="1302" y="1352"/>
                </a:lnTo>
                <a:lnTo>
                  <a:pt x="1298" y="1355"/>
                </a:lnTo>
                <a:lnTo>
                  <a:pt x="1296" y="1356"/>
                </a:lnTo>
                <a:lnTo>
                  <a:pt x="1291" y="1359"/>
                </a:lnTo>
                <a:lnTo>
                  <a:pt x="1288" y="1360"/>
                </a:lnTo>
                <a:lnTo>
                  <a:pt x="1287" y="1361"/>
                </a:lnTo>
                <a:lnTo>
                  <a:pt x="1284" y="1362"/>
                </a:lnTo>
                <a:lnTo>
                  <a:pt x="1280" y="1363"/>
                </a:lnTo>
                <a:lnTo>
                  <a:pt x="1279" y="1363"/>
                </a:lnTo>
                <a:lnTo>
                  <a:pt x="1276" y="1365"/>
                </a:lnTo>
                <a:lnTo>
                  <a:pt x="1275" y="1365"/>
                </a:lnTo>
                <a:lnTo>
                  <a:pt x="1270" y="1366"/>
                </a:lnTo>
                <a:lnTo>
                  <a:pt x="1264" y="1367"/>
                </a:lnTo>
                <a:lnTo>
                  <a:pt x="1258" y="1368"/>
                </a:lnTo>
                <a:lnTo>
                  <a:pt x="1250" y="1370"/>
                </a:lnTo>
                <a:lnTo>
                  <a:pt x="1240" y="1368"/>
                </a:lnTo>
                <a:lnTo>
                  <a:pt x="1233" y="1367"/>
                </a:lnTo>
                <a:lnTo>
                  <a:pt x="1226" y="1367"/>
                </a:lnTo>
                <a:lnTo>
                  <a:pt x="1223" y="1366"/>
                </a:lnTo>
                <a:lnTo>
                  <a:pt x="1221" y="1366"/>
                </a:lnTo>
                <a:lnTo>
                  <a:pt x="1218" y="1366"/>
                </a:lnTo>
                <a:lnTo>
                  <a:pt x="1216" y="1365"/>
                </a:lnTo>
                <a:lnTo>
                  <a:pt x="1215" y="1365"/>
                </a:lnTo>
                <a:lnTo>
                  <a:pt x="1212" y="1363"/>
                </a:lnTo>
                <a:lnTo>
                  <a:pt x="1211" y="1363"/>
                </a:lnTo>
                <a:lnTo>
                  <a:pt x="1209" y="1362"/>
                </a:lnTo>
                <a:lnTo>
                  <a:pt x="1206" y="1361"/>
                </a:lnTo>
                <a:lnTo>
                  <a:pt x="1203" y="1360"/>
                </a:lnTo>
                <a:lnTo>
                  <a:pt x="1200" y="1359"/>
                </a:lnTo>
                <a:lnTo>
                  <a:pt x="1197" y="1356"/>
                </a:lnTo>
                <a:lnTo>
                  <a:pt x="1192" y="1354"/>
                </a:lnTo>
                <a:lnTo>
                  <a:pt x="1191" y="1352"/>
                </a:lnTo>
                <a:lnTo>
                  <a:pt x="1188" y="1351"/>
                </a:lnTo>
                <a:lnTo>
                  <a:pt x="1187" y="1351"/>
                </a:lnTo>
                <a:lnTo>
                  <a:pt x="1186" y="1349"/>
                </a:lnTo>
                <a:lnTo>
                  <a:pt x="1183" y="1348"/>
                </a:lnTo>
                <a:lnTo>
                  <a:pt x="1181" y="1345"/>
                </a:lnTo>
                <a:lnTo>
                  <a:pt x="1174" y="1339"/>
                </a:lnTo>
                <a:lnTo>
                  <a:pt x="1168" y="1333"/>
                </a:lnTo>
                <a:lnTo>
                  <a:pt x="1165" y="1329"/>
                </a:lnTo>
                <a:lnTo>
                  <a:pt x="1163" y="1327"/>
                </a:lnTo>
                <a:lnTo>
                  <a:pt x="1162" y="1324"/>
                </a:lnTo>
                <a:lnTo>
                  <a:pt x="1160" y="1323"/>
                </a:lnTo>
                <a:lnTo>
                  <a:pt x="1159" y="1322"/>
                </a:lnTo>
                <a:lnTo>
                  <a:pt x="1158" y="1319"/>
                </a:lnTo>
                <a:lnTo>
                  <a:pt x="1157" y="1318"/>
                </a:lnTo>
                <a:lnTo>
                  <a:pt x="1156" y="1316"/>
                </a:lnTo>
                <a:lnTo>
                  <a:pt x="1154" y="1312"/>
                </a:lnTo>
                <a:lnTo>
                  <a:pt x="1153" y="1311"/>
                </a:lnTo>
                <a:lnTo>
                  <a:pt x="1152" y="1308"/>
                </a:lnTo>
                <a:lnTo>
                  <a:pt x="1151" y="1306"/>
                </a:lnTo>
                <a:lnTo>
                  <a:pt x="1149" y="1304"/>
                </a:lnTo>
                <a:lnTo>
                  <a:pt x="1147" y="1299"/>
                </a:lnTo>
                <a:lnTo>
                  <a:pt x="1147" y="1298"/>
                </a:lnTo>
                <a:lnTo>
                  <a:pt x="1146" y="1295"/>
                </a:lnTo>
                <a:lnTo>
                  <a:pt x="1145" y="1293"/>
                </a:lnTo>
                <a:lnTo>
                  <a:pt x="1142" y="1287"/>
                </a:lnTo>
                <a:lnTo>
                  <a:pt x="1135" y="1262"/>
                </a:lnTo>
                <a:lnTo>
                  <a:pt x="1135" y="1256"/>
                </a:lnTo>
                <a:lnTo>
                  <a:pt x="1134" y="1252"/>
                </a:lnTo>
                <a:lnTo>
                  <a:pt x="1134" y="1249"/>
                </a:lnTo>
                <a:lnTo>
                  <a:pt x="1133" y="1244"/>
                </a:lnTo>
                <a:lnTo>
                  <a:pt x="1133" y="1239"/>
                </a:lnTo>
                <a:lnTo>
                  <a:pt x="1131" y="1232"/>
                </a:lnTo>
                <a:lnTo>
                  <a:pt x="1131" y="1227"/>
                </a:lnTo>
                <a:lnTo>
                  <a:pt x="1131" y="1219"/>
                </a:lnTo>
                <a:lnTo>
                  <a:pt x="1131" y="1213"/>
                </a:lnTo>
                <a:lnTo>
                  <a:pt x="1131" y="1208"/>
                </a:lnTo>
                <a:lnTo>
                  <a:pt x="1133" y="1195"/>
                </a:lnTo>
                <a:lnTo>
                  <a:pt x="1133" y="1191"/>
                </a:lnTo>
                <a:lnTo>
                  <a:pt x="1134" y="1188"/>
                </a:lnTo>
                <a:lnTo>
                  <a:pt x="1134" y="1184"/>
                </a:lnTo>
                <a:lnTo>
                  <a:pt x="1135" y="1182"/>
                </a:lnTo>
                <a:lnTo>
                  <a:pt x="1135" y="1178"/>
                </a:lnTo>
                <a:lnTo>
                  <a:pt x="1136" y="1175"/>
                </a:lnTo>
                <a:lnTo>
                  <a:pt x="1136" y="1173"/>
                </a:lnTo>
                <a:lnTo>
                  <a:pt x="1137" y="1171"/>
                </a:lnTo>
                <a:lnTo>
                  <a:pt x="1139" y="1167"/>
                </a:lnTo>
                <a:lnTo>
                  <a:pt x="1139" y="1164"/>
                </a:lnTo>
                <a:lnTo>
                  <a:pt x="1140" y="1163"/>
                </a:lnTo>
                <a:lnTo>
                  <a:pt x="1140" y="1161"/>
                </a:lnTo>
                <a:lnTo>
                  <a:pt x="1141" y="1160"/>
                </a:lnTo>
                <a:lnTo>
                  <a:pt x="1142" y="1155"/>
                </a:lnTo>
                <a:lnTo>
                  <a:pt x="1143" y="1151"/>
                </a:lnTo>
                <a:lnTo>
                  <a:pt x="1145" y="1149"/>
                </a:lnTo>
                <a:lnTo>
                  <a:pt x="1146" y="1145"/>
                </a:lnTo>
                <a:lnTo>
                  <a:pt x="1148" y="1141"/>
                </a:lnTo>
                <a:lnTo>
                  <a:pt x="1149" y="1139"/>
                </a:lnTo>
                <a:lnTo>
                  <a:pt x="1151" y="1135"/>
                </a:lnTo>
                <a:lnTo>
                  <a:pt x="1153" y="1132"/>
                </a:lnTo>
                <a:lnTo>
                  <a:pt x="1156" y="1128"/>
                </a:lnTo>
                <a:lnTo>
                  <a:pt x="1157" y="1127"/>
                </a:lnTo>
                <a:lnTo>
                  <a:pt x="1157" y="1124"/>
                </a:lnTo>
                <a:lnTo>
                  <a:pt x="1158" y="1123"/>
                </a:lnTo>
                <a:lnTo>
                  <a:pt x="1159" y="1121"/>
                </a:lnTo>
                <a:lnTo>
                  <a:pt x="1160" y="1119"/>
                </a:lnTo>
                <a:lnTo>
                  <a:pt x="1163" y="1118"/>
                </a:lnTo>
                <a:lnTo>
                  <a:pt x="1164" y="1116"/>
                </a:lnTo>
                <a:lnTo>
                  <a:pt x="1168" y="1112"/>
                </a:lnTo>
                <a:lnTo>
                  <a:pt x="1168" y="1111"/>
                </a:lnTo>
                <a:lnTo>
                  <a:pt x="1172" y="1106"/>
                </a:lnTo>
                <a:lnTo>
                  <a:pt x="1175" y="1102"/>
                </a:lnTo>
                <a:lnTo>
                  <a:pt x="1177" y="1102"/>
                </a:lnTo>
                <a:lnTo>
                  <a:pt x="1182" y="1096"/>
                </a:lnTo>
                <a:lnTo>
                  <a:pt x="1185" y="1094"/>
                </a:lnTo>
                <a:lnTo>
                  <a:pt x="1187" y="1092"/>
                </a:lnTo>
                <a:lnTo>
                  <a:pt x="1189" y="1090"/>
                </a:lnTo>
                <a:lnTo>
                  <a:pt x="1191" y="1089"/>
                </a:lnTo>
                <a:lnTo>
                  <a:pt x="1193" y="1089"/>
                </a:lnTo>
                <a:lnTo>
                  <a:pt x="1194" y="1088"/>
                </a:lnTo>
                <a:lnTo>
                  <a:pt x="1197" y="1086"/>
                </a:lnTo>
                <a:lnTo>
                  <a:pt x="1200" y="1085"/>
                </a:lnTo>
                <a:lnTo>
                  <a:pt x="1204" y="1083"/>
                </a:lnTo>
                <a:lnTo>
                  <a:pt x="1207" y="1080"/>
                </a:lnTo>
                <a:lnTo>
                  <a:pt x="1209" y="1080"/>
                </a:lnTo>
                <a:lnTo>
                  <a:pt x="1212" y="1079"/>
                </a:lnTo>
                <a:lnTo>
                  <a:pt x="1215" y="1078"/>
                </a:lnTo>
                <a:lnTo>
                  <a:pt x="1216" y="1077"/>
                </a:lnTo>
                <a:lnTo>
                  <a:pt x="1218" y="1077"/>
                </a:lnTo>
                <a:lnTo>
                  <a:pt x="1220" y="1075"/>
                </a:lnTo>
                <a:lnTo>
                  <a:pt x="1227" y="1074"/>
                </a:lnTo>
                <a:lnTo>
                  <a:pt x="1234" y="1073"/>
                </a:lnTo>
                <a:lnTo>
                  <a:pt x="1249" y="1072"/>
                </a:lnTo>
                <a:lnTo>
                  <a:pt x="1261" y="1073"/>
                </a:lnTo>
                <a:lnTo>
                  <a:pt x="1267" y="1074"/>
                </a:lnTo>
                <a:lnTo>
                  <a:pt x="1272" y="1075"/>
                </a:lnTo>
                <a:lnTo>
                  <a:pt x="1273" y="1075"/>
                </a:lnTo>
                <a:lnTo>
                  <a:pt x="1274" y="1077"/>
                </a:lnTo>
                <a:lnTo>
                  <a:pt x="1276" y="1077"/>
                </a:lnTo>
                <a:lnTo>
                  <a:pt x="1280" y="1078"/>
                </a:lnTo>
                <a:lnTo>
                  <a:pt x="1282" y="1079"/>
                </a:lnTo>
                <a:lnTo>
                  <a:pt x="1284" y="1080"/>
                </a:lnTo>
                <a:lnTo>
                  <a:pt x="1286" y="1081"/>
                </a:lnTo>
                <a:lnTo>
                  <a:pt x="1287" y="1083"/>
                </a:lnTo>
                <a:lnTo>
                  <a:pt x="1291" y="1084"/>
                </a:lnTo>
                <a:lnTo>
                  <a:pt x="1293" y="1085"/>
                </a:lnTo>
                <a:lnTo>
                  <a:pt x="1295" y="1086"/>
                </a:lnTo>
                <a:lnTo>
                  <a:pt x="1297" y="1088"/>
                </a:lnTo>
                <a:lnTo>
                  <a:pt x="1298" y="1089"/>
                </a:lnTo>
                <a:lnTo>
                  <a:pt x="1301" y="1091"/>
                </a:lnTo>
                <a:lnTo>
                  <a:pt x="1307" y="1097"/>
                </a:lnTo>
                <a:lnTo>
                  <a:pt x="1311" y="1102"/>
                </a:lnTo>
                <a:lnTo>
                  <a:pt x="1314" y="1105"/>
                </a:lnTo>
                <a:lnTo>
                  <a:pt x="1316" y="1107"/>
                </a:lnTo>
                <a:lnTo>
                  <a:pt x="1317" y="1110"/>
                </a:lnTo>
                <a:lnTo>
                  <a:pt x="1319" y="1111"/>
                </a:lnTo>
                <a:lnTo>
                  <a:pt x="1320" y="1113"/>
                </a:lnTo>
                <a:lnTo>
                  <a:pt x="1320" y="1116"/>
                </a:lnTo>
                <a:lnTo>
                  <a:pt x="1322" y="1118"/>
                </a:lnTo>
                <a:lnTo>
                  <a:pt x="1324" y="1119"/>
                </a:lnTo>
                <a:lnTo>
                  <a:pt x="1325" y="1122"/>
                </a:lnTo>
                <a:lnTo>
                  <a:pt x="1326" y="1124"/>
                </a:lnTo>
                <a:lnTo>
                  <a:pt x="1327" y="1127"/>
                </a:lnTo>
                <a:lnTo>
                  <a:pt x="1328" y="1130"/>
                </a:lnTo>
                <a:lnTo>
                  <a:pt x="1330" y="1132"/>
                </a:lnTo>
                <a:lnTo>
                  <a:pt x="1331" y="1136"/>
                </a:lnTo>
                <a:lnTo>
                  <a:pt x="1331" y="1138"/>
                </a:lnTo>
                <a:lnTo>
                  <a:pt x="1333" y="1143"/>
                </a:lnTo>
                <a:lnTo>
                  <a:pt x="1333" y="1145"/>
                </a:lnTo>
                <a:lnTo>
                  <a:pt x="1334" y="1146"/>
                </a:lnTo>
                <a:lnTo>
                  <a:pt x="1334" y="1147"/>
                </a:lnTo>
                <a:lnTo>
                  <a:pt x="1336" y="1150"/>
                </a:lnTo>
                <a:lnTo>
                  <a:pt x="1337" y="1153"/>
                </a:lnTo>
                <a:lnTo>
                  <a:pt x="1338" y="1158"/>
                </a:lnTo>
                <a:lnTo>
                  <a:pt x="1338" y="1161"/>
                </a:lnTo>
                <a:lnTo>
                  <a:pt x="1339" y="1163"/>
                </a:lnTo>
                <a:lnTo>
                  <a:pt x="1339" y="1166"/>
                </a:lnTo>
                <a:lnTo>
                  <a:pt x="1340" y="1169"/>
                </a:lnTo>
                <a:lnTo>
                  <a:pt x="1340" y="1172"/>
                </a:lnTo>
                <a:lnTo>
                  <a:pt x="1342" y="1175"/>
                </a:lnTo>
                <a:lnTo>
                  <a:pt x="1343" y="1183"/>
                </a:lnTo>
                <a:lnTo>
                  <a:pt x="1343" y="1186"/>
                </a:lnTo>
                <a:lnTo>
                  <a:pt x="1344" y="1193"/>
                </a:lnTo>
                <a:lnTo>
                  <a:pt x="1345" y="1204"/>
                </a:lnTo>
                <a:close/>
                <a:moveTo>
                  <a:pt x="835" y="1365"/>
                </a:moveTo>
                <a:lnTo>
                  <a:pt x="835" y="1332"/>
                </a:lnTo>
                <a:lnTo>
                  <a:pt x="832" y="1335"/>
                </a:lnTo>
                <a:lnTo>
                  <a:pt x="829" y="1339"/>
                </a:lnTo>
                <a:lnTo>
                  <a:pt x="820" y="1351"/>
                </a:lnTo>
                <a:lnTo>
                  <a:pt x="816" y="1352"/>
                </a:lnTo>
                <a:lnTo>
                  <a:pt x="813" y="1355"/>
                </a:lnTo>
                <a:lnTo>
                  <a:pt x="812" y="1356"/>
                </a:lnTo>
                <a:lnTo>
                  <a:pt x="810" y="1357"/>
                </a:lnTo>
                <a:lnTo>
                  <a:pt x="809" y="1357"/>
                </a:lnTo>
                <a:lnTo>
                  <a:pt x="804" y="1360"/>
                </a:lnTo>
                <a:lnTo>
                  <a:pt x="801" y="1361"/>
                </a:lnTo>
                <a:lnTo>
                  <a:pt x="798" y="1363"/>
                </a:lnTo>
                <a:lnTo>
                  <a:pt x="794" y="1365"/>
                </a:lnTo>
                <a:lnTo>
                  <a:pt x="789" y="1366"/>
                </a:lnTo>
                <a:lnTo>
                  <a:pt x="788" y="1366"/>
                </a:lnTo>
                <a:lnTo>
                  <a:pt x="784" y="1367"/>
                </a:lnTo>
                <a:lnTo>
                  <a:pt x="777" y="1368"/>
                </a:lnTo>
                <a:lnTo>
                  <a:pt x="769" y="1368"/>
                </a:lnTo>
                <a:lnTo>
                  <a:pt x="760" y="1368"/>
                </a:lnTo>
                <a:lnTo>
                  <a:pt x="753" y="1366"/>
                </a:lnTo>
                <a:lnTo>
                  <a:pt x="751" y="1366"/>
                </a:lnTo>
                <a:lnTo>
                  <a:pt x="748" y="1366"/>
                </a:lnTo>
                <a:lnTo>
                  <a:pt x="745" y="1365"/>
                </a:lnTo>
                <a:lnTo>
                  <a:pt x="740" y="1363"/>
                </a:lnTo>
                <a:lnTo>
                  <a:pt x="736" y="1361"/>
                </a:lnTo>
                <a:lnTo>
                  <a:pt x="731" y="1359"/>
                </a:lnTo>
                <a:lnTo>
                  <a:pt x="730" y="1357"/>
                </a:lnTo>
                <a:lnTo>
                  <a:pt x="728" y="1356"/>
                </a:lnTo>
                <a:lnTo>
                  <a:pt x="726" y="1355"/>
                </a:lnTo>
                <a:lnTo>
                  <a:pt x="725" y="1354"/>
                </a:lnTo>
                <a:lnTo>
                  <a:pt x="722" y="1350"/>
                </a:lnTo>
                <a:lnTo>
                  <a:pt x="719" y="1349"/>
                </a:lnTo>
                <a:lnTo>
                  <a:pt x="717" y="1348"/>
                </a:lnTo>
                <a:lnTo>
                  <a:pt x="713" y="1343"/>
                </a:lnTo>
                <a:lnTo>
                  <a:pt x="712" y="1340"/>
                </a:lnTo>
                <a:lnTo>
                  <a:pt x="711" y="1339"/>
                </a:lnTo>
                <a:lnTo>
                  <a:pt x="710" y="1337"/>
                </a:lnTo>
                <a:lnTo>
                  <a:pt x="708" y="1335"/>
                </a:lnTo>
                <a:lnTo>
                  <a:pt x="707" y="1332"/>
                </a:lnTo>
                <a:lnTo>
                  <a:pt x="706" y="1330"/>
                </a:lnTo>
                <a:lnTo>
                  <a:pt x="705" y="1327"/>
                </a:lnTo>
                <a:lnTo>
                  <a:pt x="703" y="1324"/>
                </a:lnTo>
                <a:lnTo>
                  <a:pt x="702" y="1322"/>
                </a:lnTo>
                <a:lnTo>
                  <a:pt x="702" y="1319"/>
                </a:lnTo>
                <a:lnTo>
                  <a:pt x="701" y="1318"/>
                </a:lnTo>
                <a:lnTo>
                  <a:pt x="701" y="1316"/>
                </a:lnTo>
                <a:lnTo>
                  <a:pt x="700" y="1313"/>
                </a:lnTo>
                <a:lnTo>
                  <a:pt x="699" y="1308"/>
                </a:lnTo>
                <a:lnTo>
                  <a:pt x="697" y="1302"/>
                </a:lnTo>
                <a:lnTo>
                  <a:pt x="697" y="1296"/>
                </a:lnTo>
                <a:lnTo>
                  <a:pt x="696" y="1289"/>
                </a:lnTo>
                <a:lnTo>
                  <a:pt x="696" y="1279"/>
                </a:lnTo>
                <a:lnTo>
                  <a:pt x="697" y="1274"/>
                </a:lnTo>
                <a:lnTo>
                  <a:pt x="697" y="1271"/>
                </a:lnTo>
                <a:lnTo>
                  <a:pt x="699" y="1267"/>
                </a:lnTo>
                <a:lnTo>
                  <a:pt x="699" y="1265"/>
                </a:lnTo>
                <a:lnTo>
                  <a:pt x="700" y="1263"/>
                </a:lnTo>
                <a:lnTo>
                  <a:pt x="700" y="1261"/>
                </a:lnTo>
                <a:lnTo>
                  <a:pt x="701" y="1257"/>
                </a:lnTo>
                <a:lnTo>
                  <a:pt x="702" y="1254"/>
                </a:lnTo>
                <a:lnTo>
                  <a:pt x="703" y="1251"/>
                </a:lnTo>
                <a:lnTo>
                  <a:pt x="706" y="1247"/>
                </a:lnTo>
                <a:lnTo>
                  <a:pt x="707" y="1243"/>
                </a:lnTo>
                <a:lnTo>
                  <a:pt x="712" y="1236"/>
                </a:lnTo>
                <a:lnTo>
                  <a:pt x="718" y="1230"/>
                </a:lnTo>
                <a:lnTo>
                  <a:pt x="723" y="1224"/>
                </a:lnTo>
                <a:lnTo>
                  <a:pt x="729" y="1219"/>
                </a:lnTo>
                <a:lnTo>
                  <a:pt x="742" y="1210"/>
                </a:lnTo>
                <a:lnTo>
                  <a:pt x="749" y="1206"/>
                </a:lnTo>
                <a:lnTo>
                  <a:pt x="757" y="1202"/>
                </a:lnTo>
                <a:lnTo>
                  <a:pt x="778" y="1195"/>
                </a:lnTo>
                <a:lnTo>
                  <a:pt x="781" y="1195"/>
                </a:lnTo>
                <a:lnTo>
                  <a:pt x="792" y="1193"/>
                </a:lnTo>
                <a:lnTo>
                  <a:pt x="798" y="1191"/>
                </a:lnTo>
                <a:lnTo>
                  <a:pt x="803" y="1190"/>
                </a:lnTo>
                <a:lnTo>
                  <a:pt x="810" y="1190"/>
                </a:lnTo>
                <a:lnTo>
                  <a:pt x="823" y="1186"/>
                </a:lnTo>
                <a:lnTo>
                  <a:pt x="827" y="1186"/>
                </a:lnTo>
                <a:lnTo>
                  <a:pt x="835" y="1185"/>
                </a:lnTo>
                <a:lnTo>
                  <a:pt x="835" y="1173"/>
                </a:lnTo>
                <a:lnTo>
                  <a:pt x="834" y="1163"/>
                </a:lnTo>
                <a:lnTo>
                  <a:pt x="834" y="1152"/>
                </a:lnTo>
                <a:lnTo>
                  <a:pt x="832" y="1144"/>
                </a:lnTo>
                <a:lnTo>
                  <a:pt x="830" y="1140"/>
                </a:lnTo>
                <a:lnTo>
                  <a:pt x="824" y="1127"/>
                </a:lnTo>
                <a:lnTo>
                  <a:pt x="823" y="1124"/>
                </a:lnTo>
                <a:lnTo>
                  <a:pt x="820" y="1122"/>
                </a:lnTo>
                <a:lnTo>
                  <a:pt x="818" y="1121"/>
                </a:lnTo>
                <a:lnTo>
                  <a:pt x="815" y="1117"/>
                </a:lnTo>
                <a:lnTo>
                  <a:pt x="813" y="1116"/>
                </a:lnTo>
                <a:lnTo>
                  <a:pt x="811" y="1116"/>
                </a:lnTo>
                <a:lnTo>
                  <a:pt x="809" y="1114"/>
                </a:lnTo>
                <a:lnTo>
                  <a:pt x="805" y="1112"/>
                </a:lnTo>
                <a:lnTo>
                  <a:pt x="799" y="1110"/>
                </a:lnTo>
                <a:lnTo>
                  <a:pt x="797" y="1110"/>
                </a:lnTo>
                <a:lnTo>
                  <a:pt x="793" y="1108"/>
                </a:lnTo>
                <a:lnTo>
                  <a:pt x="788" y="1107"/>
                </a:lnTo>
                <a:lnTo>
                  <a:pt x="778" y="1107"/>
                </a:lnTo>
                <a:lnTo>
                  <a:pt x="768" y="1108"/>
                </a:lnTo>
                <a:lnTo>
                  <a:pt x="764" y="1110"/>
                </a:lnTo>
                <a:lnTo>
                  <a:pt x="760" y="1112"/>
                </a:lnTo>
                <a:lnTo>
                  <a:pt x="759" y="1113"/>
                </a:lnTo>
                <a:lnTo>
                  <a:pt x="758" y="1114"/>
                </a:lnTo>
                <a:lnTo>
                  <a:pt x="754" y="1117"/>
                </a:lnTo>
                <a:lnTo>
                  <a:pt x="753" y="1118"/>
                </a:lnTo>
                <a:lnTo>
                  <a:pt x="752" y="1121"/>
                </a:lnTo>
                <a:lnTo>
                  <a:pt x="752" y="1123"/>
                </a:lnTo>
                <a:lnTo>
                  <a:pt x="751" y="1125"/>
                </a:lnTo>
                <a:lnTo>
                  <a:pt x="749" y="1129"/>
                </a:lnTo>
                <a:lnTo>
                  <a:pt x="748" y="1130"/>
                </a:lnTo>
                <a:lnTo>
                  <a:pt x="747" y="1134"/>
                </a:lnTo>
                <a:lnTo>
                  <a:pt x="746" y="1135"/>
                </a:lnTo>
                <a:lnTo>
                  <a:pt x="745" y="1138"/>
                </a:lnTo>
                <a:lnTo>
                  <a:pt x="743" y="1141"/>
                </a:lnTo>
                <a:lnTo>
                  <a:pt x="742" y="1145"/>
                </a:lnTo>
                <a:lnTo>
                  <a:pt x="741" y="1146"/>
                </a:lnTo>
                <a:lnTo>
                  <a:pt x="740" y="1149"/>
                </a:lnTo>
                <a:lnTo>
                  <a:pt x="737" y="1155"/>
                </a:lnTo>
                <a:lnTo>
                  <a:pt x="736" y="1157"/>
                </a:lnTo>
                <a:lnTo>
                  <a:pt x="735" y="1158"/>
                </a:lnTo>
                <a:lnTo>
                  <a:pt x="732" y="1161"/>
                </a:lnTo>
                <a:lnTo>
                  <a:pt x="730" y="1162"/>
                </a:lnTo>
                <a:lnTo>
                  <a:pt x="725" y="1164"/>
                </a:lnTo>
                <a:lnTo>
                  <a:pt x="722" y="1164"/>
                </a:lnTo>
                <a:lnTo>
                  <a:pt x="719" y="1164"/>
                </a:lnTo>
                <a:lnTo>
                  <a:pt x="718" y="1163"/>
                </a:lnTo>
                <a:lnTo>
                  <a:pt x="716" y="1162"/>
                </a:lnTo>
                <a:lnTo>
                  <a:pt x="713" y="1160"/>
                </a:lnTo>
                <a:lnTo>
                  <a:pt x="711" y="1155"/>
                </a:lnTo>
                <a:lnTo>
                  <a:pt x="710" y="1151"/>
                </a:lnTo>
                <a:lnTo>
                  <a:pt x="711" y="1146"/>
                </a:lnTo>
                <a:lnTo>
                  <a:pt x="712" y="1140"/>
                </a:lnTo>
                <a:lnTo>
                  <a:pt x="712" y="1134"/>
                </a:lnTo>
                <a:lnTo>
                  <a:pt x="713" y="1132"/>
                </a:lnTo>
                <a:lnTo>
                  <a:pt x="713" y="1129"/>
                </a:lnTo>
                <a:lnTo>
                  <a:pt x="714" y="1125"/>
                </a:lnTo>
                <a:lnTo>
                  <a:pt x="714" y="1123"/>
                </a:lnTo>
                <a:lnTo>
                  <a:pt x="716" y="1121"/>
                </a:lnTo>
                <a:lnTo>
                  <a:pt x="716" y="1117"/>
                </a:lnTo>
                <a:lnTo>
                  <a:pt x="717" y="1116"/>
                </a:lnTo>
                <a:lnTo>
                  <a:pt x="717" y="1112"/>
                </a:lnTo>
                <a:lnTo>
                  <a:pt x="718" y="1110"/>
                </a:lnTo>
                <a:lnTo>
                  <a:pt x="718" y="1107"/>
                </a:lnTo>
                <a:lnTo>
                  <a:pt x="719" y="1103"/>
                </a:lnTo>
                <a:lnTo>
                  <a:pt x="720" y="1096"/>
                </a:lnTo>
                <a:lnTo>
                  <a:pt x="723" y="1084"/>
                </a:lnTo>
                <a:lnTo>
                  <a:pt x="746" y="1077"/>
                </a:lnTo>
                <a:lnTo>
                  <a:pt x="769" y="1073"/>
                </a:lnTo>
                <a:lnTo>
                  <a:pt x="777" y="1073"/>
                </a:lnTo>
                <a:lnTo>
                  <a:pt x="794" y="1073"/>
                </a:lnTo>
                <a:lnTo>
                  <a:pt x="807" y="1074"/>
                </a:lnTo>
                <a:lnTo>
                  <a:pt x="811" y="1075"/>
                </a:lnTo>
                <a:lnTo>
                  <a:pt x="812" y="1077"/>
                </a:lnTo>
                <a:lnTo>
                  <a:pt x="815" y="1077"/>
                </a:lnTo>
                <a:lnTo>
                  <a:pt x="816" y="1078"/>
                </a:lnTo>
                <a:lnTo>
                  <a:pt x="820" y="1079"/>
                </a:lnTo>
                <a:lnTo>
                  <a:pt x="823" y="1080"/>
                </a:lnTo>
                <a:lnTo>
                  <a:pt x="826" y="1081"/>
                </a:lnTo>
                <a:lnTo>
                  <a:pt x="828" y="1083"/>
                </a:lnTo>
                <a:lnTo>
                  <a:pt x="830" y="1084"/>
                </a:lnTo>
                <a:lnTo>
                  <a:pt x="833" y="1085"/>
                </a:lnTo>
                <a:lnTo>
                  <a:pt x="836" y="1088"/>
                </a:lnTo>
                <a:lnTo>
                  <a:pt x="838" y="1088"/>
                </a:lnTo>
                <a:lnTo>
                  <a:pt x="839" y="1089"/>
                </a:lnTo>
                <a:lnTo>
                  <a:pt x="841" y="1091"/>
                </a:lnTo>
                <a:lnTo>
                  <a:pt x="844" y="1094"/>
                </a:lnTo>
                <a:lnTo>
                  <a:pt x="849" y="1097"/>
                </a:lnTo>
                <a:lnTo>
                  <a:pt x="852" y="1101"/>
                </a:lnTo>
                <a:lnTo>
                  <a:pt x="856" y="1106"/>
                </a:lnTo>
                <a:lnTo>
                  <a:pt x="859" y="1111"/>
                </a:lnTo>
                <a:lnTo>
                  <a:pt x="865" y="1122"/>
                </a:lnTo>
                <a:lnTo>
                  <a:pt x="870" y="1133"/>
                </a:lnTo>
                <a:lnTo>
                  <a:pt x="870" y="1135"/>
                </a:lnTo>
                <a:lnTo>
                  <a:pt x="873" y="1140"/>
                </a:lnTo>
                <a:lnTo>
                  <a:pt x="873" y="1145"/>
                </a:lnTo>
                <a:lnTo>
                  <a:pt x="874" y="1156"/>
                </a:lnTo>
                <a:lnTo>
                  <a:pt x="875" y="1167"/>
                </a:lnTo>
                <a:lnTo>
                  <a:pt x="875" y="1179"/>
                </a:lnTo>
                <a:lnTo>
                  <a:pt x="875" y="1249"/>
                </a:lnTo>
                <a:lnTo>
                  <a:pt x="875" y="1304"/>
                </a:lnTo>
                <a:lnTo>
                  <a:pt x="874" y="1316"/>
                </a:lnTo>
                <a:lnTo>
                  <a:pt x="875" y="1322"/>
                </a:lnTo>
                <a:lnTo>
                  <a:pt x="876" y="1327"/>
                </a:lnTo>
                <a:lnTo>
                  <a:pt x="878" y="1328"/>
                </a:lnTo>
                <a:lnTo>
                  <a:pt x="881" y="1332"/>
                </a:lnTo>
                <a:lnTo>
                  <a:pt x="884" y="1332"/>
                </a:lnTo>
                <a:lnTo>
                  <a:pt x="885" y="1332"/>
                </a:lnTo>
                <a:lnTo>
                  <a:pt x="887" y="1333"/>
                </a:lnTo>
                <a:lnTo>
                  <a:pt x="888" y="1333"/>
                </a:lnTo>
                <a:lnTo>
                  <a:pt x="891" y="1334"/>
                </a:lnTo>
                <a:lnTo>
                  <a:pt x="893" y="1334"/>
                </a:lnTo>
                <a:lnTo>
                  <a:pt x="894" y="1335"/>
                </a:lnTo>
                <a:lnTo>
                  <a:pt x="896" y="1335"/>
                </a:lnTo>
                <a:lnTo>
                  <a:pt x="898" y="1337"/>
                </a:lnTo>
                <a:lnTo>
                  <a:pt x="899" y="1337"/>
                </a:lnTo>
                <a:lnTo>
                  <a:pt x="902" y="1337"/>
                </a:lnTo>
                <a:lnTo>
                  <a:pt x="904" y="1338"/>
                </a:lnTo>
                <a:lnTo>
                  <a:pt x="908" y="1339"/>
                </a:lnTo>
                <a:lnTo>
                  <a:pt x="910" y="1340"/>
                </a:lnTo>
                <a:lnTo>
                  <a:pt x="915" y="1344"/>
                </a:lnTo>
                <a:lnTo>
                  <a:pt x="915" y="1345"/>
                </a:lnTo>
                <a:lnTo>
                  <a:pt x="916" y="1346"/>
                </a:lnTo>
                <a:lnTo>
                  <a:pt x="916" y="1350"/>
                </a:lnTo>
                <a:lnTo>
                  <a:pt x="916" y="1354"/>
                </a:lnTo>
                <a:lnTo>
                  <a:pt x="916" y="1356"/>
                </a:lnTo>
                <a:lnTo>
                  <a:pt x="915" y="1359"/>
                </a:lnTo>
                <a:lnTo>
                  <a:pt x="913" y="1361"/>
                </a:lnTo>
                <a:lnTo>
                  <a:pt x="911" y="1362"/>
                </a:lnTo>
                <a:lnTo>
                  <a:pt x="907" y="1363"/>
                </a:lnTo>
                <a:lnTo>
                  <a:pt x="900" y="1365"/>
                </a:lnTo>
                <a:lnTo>
                  <a:pt x="888" y="1365"/>
                </a:lnTo>
                <a:lnTo>
                  <a:pt x="835" y="1365"/>
                </a:lnTo>
                <a:close/>
                <a:moveTo>
                  <a:pt x="2943" y="1329"/>
                </a:moveTo>
                <a:lnTo>
                  <a:pt x="2944" y="1327"/>
                </a:lnTo>
                <a:lnTo>
                  <a:pt x="2944" y="1324"/>
                </a:lnTo>
                <a:lnTo>
                  <a:pt x="2944" y="1278"/>
                </a:lnTo>
                <a:lnTo>
                  <a:pt x="2944" y="1190"/>
                </a:lnTo>
                <a:lnTo>
                  <a:pt x="2946" y="1174"/>
                </a:lnTo>
                <a:lnTo>
                  <a:pt x="2944" y="1158"/>
                </a:lnTo>
                <a:lnTo>
                  <a:pt x="2944" y="1151"/>
                </a:lnTo>
                <a:lnTo>
                  <a:pt x="2943" y="1145"/>
                </a:lnTo>
                <a:lnTo>
                  <a:pt x="2942" y="1141"/>
                </a:lnTo>
                <a:lnTo>
                  <a:pt x="2942" y="1139"/>
                </a:lnTo>
                <a:lnTo>
                  <a:pt x="2940" y="1133"/>
                </a:lnTo>
                <a:lnTo>
                  <a:pt x="2938" y="1132"/>
                </a:lnTo>
                <a:lnTo>
                  <a:pt x="2937" y="1130"/>
                </a:lnTo>
                <a:lnTo>
                  <a:pt x="2934" y="1127"/>
                </a:lnTo>
                <a:lnTo>
                  <a:pt x="2929" y="1122"/>
                </a:lnTo>
                <a:lnTo>
                  <a:pt x="2926" y="1121"/>
                </a:lnTo>
                <a:lnTo>
                  <a:pt x="2925" y="1119"/>
                </a:lnTo>
                <a:lnTo>
                  <a:pt x="2921" y="1118"/>
                </a:lnTo>
                <a:lnTo>
                  <a:pt x="2918" y="1117"/>
                </a:lnTo>
                <a:lnTo>
                  <a:pt x="2906" y="1112"/>
                </a:lnTo>
                <a:lnTo>
                  <a:pt x="2896" y="1112"/>
                </a:lnTo>
                <a:lnTo>
                  <a:pt x="2889" y="1112"/>
                </a:lnTo>
                <a:lnTo>
                  <a:pt x="2883" y="1113"/>
                </a:lnTo>
                <a:lnTo>
                  <a:pt x="2877" y="1116"/>
                </a:lnTo>
                <a:lnTo>
                  <a:pt x="2872" y="1117"/>
                </a:lnTo>
                <a:lnTo>
                  <a:pt x="2869" y="1117"/>
                </a:lnTo>
                <a:lnTo>
                  <a:pt x="2867" y="1119"/>
                </a:lnTo>
                <a:lnTo>
                  <a:pt x="2862" y="1122"/>
                </a:lnTo>
                <a:lnTo>
                  <a:pt x="2860" y="1123"/>
                </a:lnTo>
                <a:lnTo>
                  <a:pt x="2859" y="1124"/>
                </a:lnTo>
                <a:lnTo>
                  <a:pt x="2856" y="1125"/>
                </a:lnTo>
                <a:lnTo>
                  <a:pt x="2855" y="1127"/>
                </a:lnTo>
                <a:lnTo>
                  <a:pt x="2851" y="1132"/>
                </a:lnTo>
                <a:lnTo>
                  <a:pt x="2845" y="1135"/>
                </a:lnTo>
                <a:lnTo>
                  <a:pt x="2839" y="1147"/>
                </a:lnTo>
                <a:lnTo>
                  <a:pt x="2836" y="1153"/>
                </a:lnTo>
                <a:lnTo>
                  <a:pt x="2833" y="1160"/>
                </a:lnTo>
                <a:lnTo>
                  <a:pt x="2831" y="1175"/>
                </a:lnTo>
                <a:lnTo>
                  <a:pt x="2831" y="1183"/>
                </a:lnTo>
                <a:lnTo>
                  <a:pt x="2830" y="1189"/>
                </a:lnTo>
                <a:lnTo>
                  <a:pt x="2830" y="1194"/>
                </a:lnTo>
                <a:lnTo>
                  <a:pt x="2830" y="1206"/>
                </a:lnTo>
                <a:lnTo>
                  <a:pt x="2830" y="1254"/>
                </a:lnTo>
                <a:lnTo>
                  <a:pt x="2830" y="1304"/>
                </a:lnTo>
                <a:lnTo>
                  <a:pt x="2830" y="1317"/>
                </a:lnTo>
                <a:lnTo>
                  <a:pt x="2831" y="1323"/>
                </a:lnTo>
                <a:lnTo>
                  <a:pt x="2832" y="1328"/>
                </a:lnTo>
                <a:lnTo>
                  <a:pt x="2837" y="1332"/>
                </a:lnTo>
                <a:lnTo>
                  <a:pt x="2838" y="1332"/>
                </a:lnTo>
                <a:lnTo>
                  <a:pt x="2843" y="1333"/>
                </a:lnTo>
                <a:lnTo>
                  <a:pt x="2846" y="1334"/>
                </a:lnTo>
                <a:lnTo>
                  <a:pt x="2853" y="1337"/>
                </a:lnTo>
                <a:lnTo>
                  <a:pt x="2859" y="1339"/>
                </a:lnTo>
                <a:lnTo>
                  <a:pt x="2862" y="1340"/>
                </a:lnTo>
                <a:lnTo>
                  <a:pt x="2865" y="1341"/>
                </a:lnTo>
                <a:lnTo>
                  <a:pt x="2868" y="1343"/>
                </a:lnTo>
                <a:lnTo>
                  <a:pt x="2871" y="1345"/>
                </a:lnTo>
                <a:lnTo>
                  <a:pt x="2872" y="1346"/>
                </a:lnTo>
                <a:lnTo>
                  <a:pt x="2872" y="1349"/>
                </a:lnTo>
                <a:lnTo>
                  <a:pt x="2873" y="1351"/>
                </a:lnTo>
                <a:lnTo>
                  <a:pt x="2873" y="1355"/>
                </a:lnTo>
                <a:lnTo>
                  <a:pt x="2872" y="1357"/>
                </a:lnTo>
                <a:lnTo>
                  <a:pt x="2871" y="1360"/>
                </a:lnTo>
                <a:lnTo>
                  <a:pt x="2869" y="1361"/>
                </a:lnTo>
                <a:lnTo>
                  <a:pt x="2868" y="1362"/>
                </a:lnTo>
                <a:lnTo>
                  <a:pt x="2865" y="1363"/>
                </a:lnTo>
                <a:lnTo>
                  <a:pt x="2862" y="1363"/>
                </a:lnTo>
                <a:lnTo>
                  <a:pt x="2775" y="1365"/>
                </a:lnTo>
                <a:lnTo>
                  <a:pt x="2767" y="1365"/>
                </a:lnTo>
                <a:lnTo>
                  <a:pt x="2759" y="1363"/>
                </a:lnTo>
                <a:lnTo>
                  <a:pt x="2756" y="1363"/>
                </a:lnTo>
                <a:lnTo>
                  <a:pt x="2752" y="1362"/>
                </a:lnTo>
                <a:lnTo>
                  <a:pt x="2750" y="1360"/>
                </a:lnTo>
                <a:lnTo>
                  <a:pt x="2750" y="1359"/>
                </a:lnTo>
                <a:lnTo>
                  <a:pt x="2749" y="1357"/>
                </a:lnTo>
                <a:lnTo>
                  <a:pt x="2747" y="1354"/>
                </a:lnTo>
                <a:lnTo>
                  <a:pt x="2747" y="1350"/>
                </a:lnTo>
                <a:lnTo>
                  <a:pt x="2750" y="1345"/>
                </a:lnTo>
                <a:lnTo>
                  <a:pt x="2752" y="1344"/>
                </a:lnTo>
                <a:lnTo>
                  <a:pt x="2753" y="1341"/>
                </a:lnTo>
                <a:lnTo>
                  <a:pt x="2755" y="1341"/>
                </a:lnTo>
                <a:lnTo>
                  <a:pt x="2757" y="1341"/>
                </a:lnTo>
                <a:lnTo>
                  <a:pt x="2759" y="1340"/>
                </a:lnTo>
                <a:lnTo>
                  <a:pt x="2763" y="1339"/>
                </a:lnTo>
                <a:lnTo>
                  <a:pt x="2768" y="1337"/>
                </a:lnTo>
                <a:lnTo>
                  <a:pt x="2772" y="1337"/>
                </a:lnTo>
                <a:lnTo>
                  <a:pt x="2778" y="1334"/>
                </a:lnTo>
                <a:lnTo>
                  <a:pt x="2781" y="1333"/>
                </a:lnTo>
                <a:lnTo>
                  <a:pt x="2782" y="1332"/>
                </a:lnTo>
                <a:lnTo>
                  <a:pt x="2786" y="1330"/>
                </a:lnTo>
                <a:lnTo>
                  <a:pt x="2787" y="1329"/>
                </a:lnTo>
                <a:lnTo>
                  <a:pt x="2788" y="1327"/>
                </a:lnTo>
                <a:lnTo>
                  <a:pt x="2790" y="1324"/>
                </a:lnTo>
                <a:lnTo>
                  <a:pt x="2790" y="1321"/>
                </a:lnTo>
                <a:lnTo>
                  <a:pt x="2790" y="1313"/>
                </a:lnTo>
                <a:lnTo>
                  <a:pt x="2790" y="1276"/>
                </a:lnTo>
                <a:lnTo>
                  <a:pt x="2790" y="1169"/>
                </a:lnTo>
                <a:lnTo>
                  <a:pt x="2790" y="1135"/>
                </a:lnTo>
                <a:lnTo>
                  <a:pt x="2790" y="1125"/>
                </a:lnTo>
                <a:lnTo>
                  <a:pt x="2790" y="1116"/>
                </a:lnTo>
                <a:lnTo>
                  <a:pt x="2780" y="1114"/>
                </a:lnTo>
                <a:lnTo>
                  <a:pt x="2770" y="1114"/>
                </a:lnTo>
                <a:lnTo>
                  <a:pt x="2762" y="1114"/>
                </a:lnTo>
                <a:lnTo>
                  <a:pt x="2757" y="1114"/>
                </a:lnTo>
                <a:lnTo>
                  <a:pt x="2752" y="1114"/>
                </a:lnTo>
                <a:lnTo>
                  <a:pt x="2751" y="1112"/>
                </a:lnTo>
                <a:lnTo>
                  <a:pt x="2750" y="1110"/>
                </a:lnTo>
                <a:lnTo>
                  <a:pt x="2749" y="1107"/>
                </a:lnTo>
                <a:lnTo>
                  <a:pt x="2749" y="1105"/>
                </a:lnTo>
                <a:lnTo>
                  <a:pt x="2750" y="1100"/>
                </a:lnTo>
                <a:lnTo>
                  <a:pt x="2751" y="1099"/>
                </a:lnTo>
                <a:lnTo>
                  <a:pt x="2752" y="1097"/>
                </a:lnTo>
                <a:lnTo>
                  <a:pt x="2755" y="1096"/>
                </a:lnTo>
                <a:lnTo>
                  <a:pt x="2756" y="1095"/>
                </a:lnTo>
                <a:lnTo>
                  <a:pt x="2758" y="1094"/>
                </a:lnTo>
                <a:lnTo>
                  <a:pt x="2761" y="1092"/>
                </a:lnTo>
                <a:lnTo>
                  <a:pt x="2763" y="1091"/>
                </a:lnTo>
                <a:lnTo>
                  <a:pt x="2764" y="1090"/>
                </a:lnTo>
                <a:lnTo>
                  <a:pt x="2767" y="1089"/>
                </a:lnTo>
                <a:lnTo>
                  <a:pt x="2769" y="1088"/>
                </a:lnTo>
                <a:lnTo>
                  <a:pt x="2770" y="1086"/>
                </a:lnTo>
                <a:lnTo>
                  <a:pt x="2773" y="1086"/>
                </a:lnTo>
                <a:lnTo>
                  <a:pt x="2775" y="1085"/>
                </a:lnTo>
                <a:lnTo>
                  <a:pt x="2778" y="1083"/>
                </a:lnTo>
                <a:lnTo>
                  <a:pt x="2780" y="1083"/>
                </a:lnTo>
                <a:lnTo>
                  <a:pt x="2781" y="1081"/>
                </a:lnTo>
                <a:lnTo>
                  <a:pt x="2784" y="1079"/>
                </a:lnTo>
                <a:lnTo>
                  <a:pt x="2786" y="1079"/>
                </a:lnTo>
                <a:lnTo>
                  <a:pt x="2788" y="1078"/>
                </a:lnTo>
                <a:lnTo>
                  <a:pt x="2790" y="1075"/>
                </a:lnTo>
                <a:lnTo>
                  <a:pt x="2792" y="1075"/>
                </a:lnTo>
                <a:lnTo>
                  <a:pt x="2795" y="1074"/>
                </a:lnTo>
                <a:lnTo>
                  <a:pt x="2796" y="1073"/>
                </a:lnTo>
                <a:lnTo>
                  <a:pt x="2798" y="1072"/>
                </a:lnTo>
                <a:lnTo>
                  <a:pt x="2801" y="1071"/>
                </a:lnTo>
                <a:lnTo>
                  <a:pt x="2803" y="1069"/>
                </a:lnTo>
                <a:lnTo>
                  <a:pt x="2807" y="1068"/>
                </a:lnTo>
                <a:lnTo>
                  <a:pt x="2809" y="1067"/>
                </a:lnTo>
                <a:lnTo>
                  <a:pt x="2817" y="1062"/>
                </a:lnTo>
                <a:lnTo>
                  <a:pt x="2820" y="1062"/>
                </a:lnTo>
                <a:lnTo>
                  <a:pt x="2822" y="1062"/>
                </a:lnTo>
                <a:lnTo>
                  <a:pt x="2826" y="1063"/>
                </a:lnTo>
                <a:lnTo>
                  <a:pt x="2827" y="1066"/>
                </a:lnTo>
                <a:lnTo>
                  <a:pt x="2828" y="1068"/>
                </a:lnTo>
                <a:lnTo>
                  <a:pt x="2830" y="1071"/>
                </a:lnTo>
                <a:lnTo>
                  <a:pt x="2830" y="1117"/>
                </a:lnTo>
                <a:lnTo>
                  <a:pt x="2831" y="1113"/>
                </a:lnTo>
                <a:lnTo>
                  <a:pt x="2832" y="1112"/>
                </a:lnTo>
                <a:lnTo>
                  <a:pt x="2834" y="1108"/>
                </a:lnTo>
                <a:lnTo>
                  <a:pt x="2836" y="1106"/>
                </a:lnTo>
                <a:lnTo>
                  <a:pt x="2837" y="1105"/>
                </a:lnTo>
                <a:lnTo>
                  <a:pt x="2838" y="1103"/>
                </a:lnTo>
                <a:lnTo>
                  <a:pt x="2840" y="1101"/>
                </a:lnTo>
                <a:lnTo>
                  <a:pt x="2844" y="1096"/>
                </a:lnTo>
                <a:lnTo>
                  <a:pt x="2848" y="1091"/>
                </a:lnTo>
                <a:lnTo>
                  <a:pt x="2851" y="1089"/>
                </a:lnTo>
                <a:lnTo>
                  <a:pt x="2854" y="1088"/>
                </a:lnTo>
                <a:lnTo>
                  <a:pt x="2855" y="1086"/>
                </a:lnTo>
                <a:lnTo>
                  <a:pt x="2857" y="1085"/>
                </a:lnTo>
                <a:lnTo>
                  <a:pt x="2859" y="1084"/>
                </a:lnTo>
                <a:lnTo>
                  <a:pt x="2861" y="1083"/>
                </a:lnTo>
                <a:lnTo>
                  <a:pt x="2863" y="1081"/>
                </a:lnTo>
                <a:lnTo>
                  <a:pt x="2866" y="1080"/>
                </a:lnTo>
                <a:lnTo>
                  <a:pt x="2867" y="1080"/>
                </a:lnTo>
                <a:lnTo>
                  <a:pt x="2869" y="1079"/>
                </a:lnTo>
                <a:lnTo>
                  <a:pt x="2871" y="1078"/>
                </a:lnTo>
                <a:lnTo>
                  <a:pt x="2874" y="1077"/>
                </a:lnTo>
                <a:lnTo>
                  <a:pt x="2876" y="1077"/>
                </a:lnTo>
                <a:lnTo>
                  <a:pt x="2878" y="1075"/>
                </a:lnTo>
                <a:lnTo>
                  <a:pt x="2882" y="1074"/>
                </a:lnTo>
                <a:lnTo>
                  <a:pt x="2884" y="1074"/>
                </a:lnTo>
                <a:lnTo>
                  <a:pt x="2888" y="1073"/>
                </a:lnTo>
                <a:lnTo>
                  <a:pt x="2891" y="1073"/>
                </a:lnTo>
                <a:lnTo>
                  <a:pt x="2906" y="1072"/>
                </a:lnTo>
                <a:lnTo>
                  <a:pt x="2913" y="1073"/>
                </a:lnTo>
                <a:lnTo>
                  <a:pt x="2929" y="1075"/>
                </a:lnTo>
                <a:lnTo>
                  <a:pt x="2930" y="1075"/>
                </a:lnTo>
                <a:lnTo>
                  <a:pt x="2932" y="1077"/>
                </a:lnTo>
                <a:lnTo>
                  <a:pt x="2934" y="1077"/>
                </a:lnTo>
                <a:lnTo>
                  <a:pt x="2937" y="1078"/>
                </a:lnTo>
                <a:lnTo>
                  <a:pt x="2941" y="1079"/>
                </a:lnTo>
                <a:lnTo>
                  <a:pt x="2942" y="1080"/>
                </a:lnTo>
                <a:lnTo>
                  <a:pt x="2946" y="1081"/>
                </a:lnTo>
                <a:lnTo>
                  <a:pt x="2949" y="1084"/>
                </a:lnTo>
                <a:lnTo>
                  <a:pt x="2953" y="1086"/>
                </a:lnTo>
                <a:lnTo>
                  <a:pt x="2954" y="1088"/>
                </a:lnTo>
                <a:lnTo>
                  <a:pt x="2955" y="1088"/>
                </a:lnTo>
                <a:lnTo>
                  <a:pt x="2958" y="1090"/>
                </a:lnTo>
                <a:lnTo>
                  <a:pt x="2961" y="1094"/>
                </a:lnTo>
                <a:lnTo>
                  <a:pt x="2966" y="1097"/>
                </a:lnTo>
                <a:lnTo>
                  <a:pt x="2967" y="1100"/>
                </a:lnTo>
                <a:lnTo>
                  <a:pt x="2970" y="1102"/>
                </a:lnTo>
                <a:lnTo>
                  <a:pt x="2971" y="1103"/>
                </a:lnTo>
                <a:lnTo>
                  <a:pt x="2972" y="1106"/>
                </a:lnTo>
                <a:lnTo>
                  <a:pt x="2973" y="1107"/>
                </a:lnTo>
                <a:lnTo>
                  <a:pt x="2975" y="1110"/>
                </a:lnTo>
                <a:lnTo>
                  <a:pt x="2976" y="1112"/>
                </a:lnTo>
                <a:lnTo>
                  <a:pt x="2977" y="1114"/>
                </a:lnTo>
                <a:lnTo>
                  <a:pt x="2978" y="1117"/>
                </a:lnTo>
                <a:lnTo>
                  <a:pt x="2979" y="1119"/>
                </a:lnTo>
                <a:lnTo>
                  <a:pt x="2981" y="1122"/>
                </a:lnTo>
                <a:lnTo>
                  <a:pt x="2981" y="1124"/>
                </a:lnTo>
                <a:lnTo>
                  <a:pt x="2982" y="1128"/>
                </a:lnTo>
                <a:lnTo>
                  <a:pt x="2983" y="1130"/>
                </a:lnTo>
                <a:lnTo>
                  <a:pt x="2983" y="1133"/>
                </a:lnTo>
                <a:lnTo>
                  <a:pt x="2984" y="1136"/>
                </a:lnTo>
                <a:lnTo>
                  <a:pt x="2984" y="1143"/>
                </a:lnTo>
                <a:lnTo>
                  <a:pt x="2985" y="1149"/>
                </a:lnTo>
                <a:lnTo>
                  <a:pt x="2984" y="1155"/>
                </a:lnTo>
                <a:lnTo>
                  <a:pt x="2984" y="1179"/>
                </a:lnTo>
                <a:lnTo>
                  <a:pt x="2984" y="1276"/>
                </a:lnTo>
                <a:lnTo>
                  <a:pt x="2984" y="1324"/>
                </a:lnTo>
                <a:lnTo>
                  <a:pt x="2985" y="1328"/>
                </a:lnTo>
                <a:lnTo>
                  <a:pt x="2989" y="1330"/>
                </a:lnTo>
                <a:lnTo>
                  <a:pt x="2992" y="1330"/>
                </a:lnTo>
                <a:lnTo>
                  <a:pt x="2996" y="1333"/>
                </a:lnTo>
                <a:lnTo>
                  <a:pt x="2999" y="1334"/>
                </a:lnTo>
                <a:lnTo>
                  <a:pt x="3004" y="1335"/>
                </a:lnTo>
                <a:lnTo>
                  <a:pt x="3006" y="1337"/>
                </a:lnTo>
                <a:lnTo>
                  <a:pt x="3008" y="1337"/>
                </a:lnTo>
                <a:lnTo>
                  <a:pt x="3013" y="1339"/>
                </a:lnTo>
                <a:lnTo>
                  <a:pt x="3017" y="1340"/>
                </a:lnTo>
                <a:lnTo>
                  <a:pt x="3019" y="1341"/>
                </a:lnTo>
                <a:lnTo>
                  <a:pt x="3023" y="1343"/>
                </a:lnTo>
                <a:lnTo>
                  <a:pt x="3024" y="1345"/>
                </a:lnTo>
                <a:lnTo>
                  <a:pt x="3027" y="1348"/>
                </a:lnTo>
                <a:lnTo>
                  <a:pt x="3027" y="1349"/>
                </a:lnTo>
                <a:lnTo>
                  <a:pt x="3028" y="1352"/>
                </a:lnTo>
                <a:lnTo>
                  <a:pt x="3027" y="1359"/>
                </a:lnTo>
                <a:lnTo>
                  <a:pt x="3023" y="1361"/>
                </a:lnTo>
                <a:lnTo>
                  <a:pt x="3019" y="1363"/>
                </a:lnTo>
                <a:lnTo>
                  <a:pt x="3017" y="1363"/>
                </a:lnTo>
                <a:lnTo>
                  <a:pt x="3012" y="1365"/>
                </a:lnTo>
                <a:lnTo>
                  <a:pt x="3006" y="1365"/>
                </a:lnTo>
                <a:lnTo>
                  <a:pt x="2994" y="1365"/>
                </a:lnTo>
                <a:lnTo>
                  <a:pt x="2934" y="1365"/>
                </a:lnTo>
                <a:lnTo>
                  <a:pt x="2925" y="1365"/>
                </a:lnTo>
                <a:lnTo>
                  <a:pt x="2915" y="1363"/>
                </a:lnTo>
                <a:lnTo>
                  <a:pt x="2912" y="1363"/>
                </a:lnTo>
                <a:lnTo>
                  <a:pt x="2908" y="1362"/>
                </a:lnTo>
                <a:lnTo>
                  <a:pt x="2906" y="1360"/>
                </a:lnTo>
                <a:lnTo>
                  <a:pt x="2903" y="1357"/>
                </a:lnTo>
                <a:lnTo>
                  <a:pt x="2902" y="1355"/>
                </a:lnTo>
                <a:lnTo>
                  <a:pt x="2902" y="1352"/>
                </a:lnTo>
                <a:lnTo>
                  <a:pt x="2903" y="1346"/>
                </a:lnTo>
                <a:lnTo>
                  <a:pt x="2907" y="1343"/>
                </a:lnTo>
                <a:lnTo>
                  <a:pt x="2911" y="1341"/>
                </a:lnTo>
                <a:lnTo>
                  <a:pt x="2914" y="1340"/>
                </a:lnTo>
                <a:lnTo>
                  <a:pt x="2917" y="1339"/>
                </a:lnTo>
                <a:lnTo>
                  <a:pt x="2919" y="1338"/>
                </a:lnTo>
                <a:lnTo>
                  <a:pt x="2925" y="1337"/>
                </a:lnTo>
                <a:lnTo>
                  <a:pt x="2931" y="1334"/>
                </a:lnTo>
                <a:lnTo>
                  <a:pt x="2937" y="1332"/>
                </a:lnTo>
                <a:lnTo>
                  <a:pt x="2941" y="1330"/>
                </a:lnTo>
                <a:lnTo>
                  <a:pt x="2943" y="1329"/>
                </a:lnTo>
                <a:close/>
                <a:moveTo>
                  <a:pt x="649" y="1073"/>
                </a:moveTo>
                <a:lnTo>
                  <a:pt x="649" y="1090"/>
                </a:lnTo>
                <a:lnTo>
                  <a:pt x="650" y="1101"/>
                </a:lnTo>
                <a:lnTo>
                  <a:pt x="650" y="1107"/>
                </a:lnTo>
                <a:lnTo>
                  <a:pt x="651" y="1121"/>
                </a:lnTo>
                <a:lnTo>
                  <a:pt x="651" y="1128"/>
                </a:lnTo>
                <a:lnTo>
                  <a:pt x="653" y="1140"/>
                </a:lnTo>
                <a:lnTo>
                  <a:pt x="653" y="1149"/>
                </a:lnTo>
                <a:lnTo>
                  <a:pt x="653" y="1151"/>
                </a:lnTo>
                <a:lnTo>
                  <a:pt x="653" y="1153"/>
                </a:lnTo>
                <a:lnTo>
                  <a:pt x="651" y="1157"/>
                </a:lnTo>
                <a:lnTo>
                  <a:pt x="650" y="1160"/>
                </a:lnTo>
                <a:lnTo>
                  <a:pt x="649" y="1161"/>
                </a:lnTo>
                <a:lnTo>
                  <a:pt x="647" y="1164"/>
                </a:lnTo>
                <a:lnTo>
                  <a:pt x="645" y="1166"/>
                </a:lnTo>
                <a:lnTo>
                  <a:pt x="643" y="1166"/>
                </a:lnTo>
                <a:lnTo>
                  <a:pt x="642" y="1166"/>
                </a:lnTo>
                <a:lnTo>
                  <a:pt x="641" y="1167"/>
                </a:lnTo>
                <a:lnTo>
                  <a:pt x="637" y="1167"/>
                </a:lnTo>
                <a:lnTo>
                  <a:pt x="635" y="1166"/>
                </a:lnTo>
                <a:lnTo>
                  <a:pt x="632" y="1164"/>
                </a:lnTo>
                <a:lnTo>
                  <a:pt x="629" y="1161"/>
                </a:lnTo>
                <a:lnTo>
                  <a:pt x="626" y="1160"/>
                </a:lnTo>
                <a:lnTo>
                  <a:pt x="625" y="1157"/>
                </a:lnTo>
                <a:lnTo>
                  <a:pt x="625" y="1155"/>
                </a:lnTo>
                <a:lnTo>
                  <a:pt x="624" y="1152"/>
                </a:lnTo>
                <a:lnTo>
                  <a:pt x="621" y="1145"/>
                </a:lnTo>
                <a:lnTo>
                  <a:pt x="620" y="1141"/>
                </a:lnTo>
                <a:lnTo>
                  <a:pt x="620" y="1139"/>
                </a:lnTo>
                <a:lnTo>
                  <a:pt x="619" y="1138"/>
                </a:lnTo>
                <a:lnTo>
                  <a:pt x="619" y="1135"/>
                </a:lnTo>
                <a:lnTo>
                  <a:pt x="618" y="1133"/>
                </a:lnTo>
                <a:lnTo>
                  <a:pt x="618" y="1132"/>
                </a:lnTo>
                <a:lnTo>
                  <a:pt x="613" y="1116"/>
                </a:lnTo>
                <a:lnTo>
                  <a:pt x="602" y="1118"/>
                </a:lnTo>
                <a:lnTo>
                  <a:pt x="598" y="1119"/>
                </a:lnTo>
                <a:lnTo>
                  <a:pt x="596" y="1121"/>
                </a:lnTo>
                <a:lnTo>
                  <a:pt x="593" y="1122"/>
                </a:lnTo>
                <a:lnTo>
                  <a:pt x="592" y="1124"/>
                </a:lnTo>
                <a:lnTo>
                  <a:pt x="591" y="1125"/>
                </a:lnTo>
                <a:lnTo>
                  <a:pt x="587" y="1127"/>
                </a:lnTo>
                <a:lnTo>
                  <a:pt x="586" y="1128"/>
                </a:lnTo>
                <a:lnTo>
                  <a:pt x="584" y="1130"/>
                </a:lnTo>
                <a:lnTo>
                  <a:pt x="577" y="1136"/>
                </a:lnTo>
                <a:lnTo>
                  <a:pt x="574" y="1140"/>
                </a:lnTo>
                <a:lnTo>
                  <a:pt x="572" y="1144"/>
                </a:lnTo>
                <a:lnTo>
                  <a:pt x="567" y="1152"/>
                </a:lnTo>
                <a:lnTo>
                  <a:pt x="564" y="1156"/>
                </a:lnTo>
                <a:lnTo>
                  <a:pt x="562" y="1161"/>
                </a:lnTo>
                <a:lnTo>
                  <a:pt x="562" y="1164"/>
                </a:lnTo>
                <a:lnTo>
                  <a:pt x="562" y="1167"/>
                </a:lnTo>
                <a:lnTo>
                  <a:pt x="562" y="1171"/>
                </a:lnTo>
                <a:lnTo>
                  <a:pt x="561" y="1177"/>
                </a:lnTo>
                <a:lnTo>
                  <a:pt x="562" y="1190"/>
                </a:lnTo>
                <a:lnTo>
                  <a:pt x="562" y="1247"/>
                </a:lnTo>
                <a:lnTo>
                  <a:pt x="562" y="1295"/>
                </a:lnTo>
                <a:lnTo>
                  <a:pt x="562" y="1322"/>
                </a:lnTo>
                <a:lnTo>
                  <a:pt x="562" y="1326"/>
                </a:lnTo>
                <a:lnTo>
                  <a:pt x="563" y="1328"/>
                </a:lnTo>
                <a:lnTo>
                  <a:pt x="567" y="1330"/>
                </a:lnTo>
                <a:lnTo>
                  <a:pt x="568" y="1330"/>
                </a:lnTo>
                <a:lnTo>
                  <a:pt x="575" y="1333"/>
                </a:lnTo>
                <a:lnTo>
                  <a:pt x="581" y="1335"/>
                </a:lnTo>
                <a:lnTo>
                  <a:pt x="586" y="1337"/>
                </a:lnTo>
                <a:lnTo>
                  <a:pt x="590" y="1338"/>
                </a:lnTo>
                <a:lnTo>
                  <a:pt x="592" y="1339"/>
                </a:lnTo>
                <a:lnTo>
                  <a:pt x="593" y="1340"/>
                </a:lnTo>
                <a:lnTo>
                  <a:pt x="600" y="1343"/>
                </a:lnTo>
                <a:lnTo>
                  <a:pt x="602" y="1345"/>
                </a:lnTo>
                <a:lnTo>
                  <a:pt x="603" y="1349"/>
                </a:lnTo>
                <a:lnTo>
                  <a:pt x="604" y="1349"/>
                </a:lnTo>
                <a:lnTo>
                  <a:pt x="604" y="1351"/>
                </a:lnTo>
                <a:lnTo>
                  <a:pt x="604" y="1355"/>
                </a:lnTo>
                <a:lnTo>
                  <a:pt x="604" y="1357"/>
                </a:lnTo>
                <a:lnTo>
                  <a:pt x="602" y="1360"/>
                </a:lnTo>
                <a:lnTo>
                  <a:pt x="601" y="1361"/>
                </a:lnTo>
                <a:lnTo>
                  <a:pt x="595" y="1363"/>
                </a:lnTo>
                <a:lnTo>
                  <a:pt x="586" y="1365"/>
                </a:lnTo>
                <a:lnTo>
                  <a:pt x="579" y="1365"/>
                </a:lnTo>
                <a:lnTo>
                  <a:pt x="509" y="1365"/>
                </a:lnTo>
                <a:lnTo>
                  <a:pt x="500" y="1365"/>
                </a:lnTo>
                <a:lnTo>
                  <a:pt x="492" y="1363"/>
                </a:lnTo>
                <a:lnTo>
                  <a:pt x="485" y="1362"/>
                </a:lnTo>
                <a:lnTo>
                  <a:pt x="482" y="1361"/>
                </a:lnTo>
                <a:lnTo>
                  <a:pt x="481" y="1359"/>
                </a:lnTo>
                <a:lnTo>
                  <a:pt x="480" y="1357"/>
                </a:lnTo>
                <a:lnTo>
                  <a:pt x="479" y="1355"/>
                </a:lnTo>
                <a:lnTo>
                  <a:pt x="479" y="1352"/>
                </a:lnTo>
                <a:lnTo>
                  <a:pt x="479" y="1350"/>
                </a:lnTo>
                <a:lnTo>
                  <a:pt x="480" y="1348"/>
                </a:lnTo>
                <a:lnTo>
                  <a:pt x="481" y="1345"/>
                </a:lnTo>
                <a:lnTo>
                  <a:pt x="482" y="1344"/>
                </a:lnTo>
                <a:lnTo>
                  <a:pt x="483" y="1343"/>
                </a:lnTo>
                <a:lnTo>
                  <a:pt x="498" y="1338"/>
                </a:lnTo>
                <a:lnTo>
                  <a:pt x="503" y="1337"/>
                </a:lnTo>
                <a:lnTo>
                  <a:pt x="505" y="1335"/>
                </a:lnTo>
                <a:lnTo>
                  <a:pt x="512" y="1333"/>
                </a:lnTo>
                <a:lnTo>
                  <a:pt x="517" y="1330"/>
                </a:lnTo>
                <a:lnTo>
                  <a:pt x="520" y="1329"/>
                </a:lnTo>
                <a:lnTo>
                  <a:pt x="520" y="1327"/>
                </a:lnTo>
                <a:lnTo>
                  <a:pt x="521" y="1326"/>
                </a:lnTo>
                <a:lnTo>
                  <a:pt x="521" y="1298"/>
                </a:lnTo>
                <a:lnTo>
                  <a:pt x="521" y="1246"/>
                </a:lnTo>
                <a:lnTo>
                  <a:pt x="521" y="1160"/>
                </a:lnTo>
                <a:lnTo>
                  <a:pt x="521" y="1133"/>
                </a:lnTo>
                <a:lnTo>
                  <a:pt x="521" y="1124"/>
                </a:lnTo>
                <a:lnTo>
                  <a:pt x="521" y="1116"/>
                </a:lnTo>
                <a:lnTo>
                  <a:pt x="512" y="1114"/>
                </a:lnTo>
                <a:lnTo>
                  <a:pt x="503" y="1114"/>
                </a:lnTo>
                <a:lnTo>
                  <a:pt x="493" y="1114"/>
                </a:lnTo>
                <a:lnTo>
                  <a:pt x="488" y="1114"/>
                </a:lnTo>
                <a:lnTo>
                  <a:pt x="485" y="1114"/>
                </a:lnTo>
                <a:lnTo>
                  <a:pt x="482" y="1112"/>
                </a:lnTo>
                <a:lnTo>
                  <a:pt x="481" y="1110"/>
                </a:lnTo>
                <a:lnTo>
                  <a:pt x="480" y="1107"/>
                </a:lnTo>
                <a:lnTo>
                  <a:pt x="480" y="1105"/>
                </a:lnTo>
                <a:lnTo>
                  <a:pt x="481" y="1100"/>
                </a:lnTo>
                <a:lnTo>
                  <a:pt x="483" y="1099"/>
                </a:lnTo>
                <a:lnTo>
                  <a:pt x="485" y="1097"/>
                </a:lnTo>
                <a:lnTo>
                  <a:pt x="486" y="1096"/>
                </a:lnTo>
                <a:lnTo>
                  <a:pt x="488" y="1095"/>
                </a:lnTo>
                <a:lnTo>
                  <a:pt x="490" y="1094"/>
                </a:lnTo>
                <a:lnTo>
                  <a:pt x="492" y="1092"/>
                </a:lnTo>
                <a:lnTo>
                  <a:pt x="493" y="1091"/>
                </a:lnTo>
                <a:lnTo>
                  <a:pt x="496" y="1090"/>
                </a:lnTo>
                <a:lnTo>
                  <a:pt x="498" y="1089"/>
                </a:lnTo>
                <a:lnTo>
                  <a:pt x="500" y="1088"/>
                </a:lnTo>
                <a:lnTo>
                  <a:pt x="503" y="1088"/>
                </a:lnTo>
                <a:lnTo>
                  <a:pt x="504" y="1086"/>
                </a:lnTo>
                <a:lnTo>
                  <a:pt x="506" y="1084"/>
                </a:lnTo>
                <a:lnTo>
                  <a:pt x="509" y="1084"/>
                </a:lnTo>
                <a:lnTo>
                  <a:pt x="511" y="1083"/>
                </a:lnTo>
                <a:lnTo>
                  <a:pt x="512" y="1080"/>
                </a:lnTo>
                <a:lnTo>
                  <a:pt x="515" y="1080"/>
                </a:lnTo>
                <a:lnTo>
                  <a:pt x="517" y="1079"/>
                </a:lnTo>
                <a:lnTo>
                  <a:pt x="519" y="1077"/>
                </a:lnTo>
                <a:lnTo>
                  <a:pt x="521" y="1077"/>
                </a:lnTo>
                <a:lnTo>
                  <a:pt x="523" y="1075"/>
                </a:lnTo>
                <a:lnTo>
                  <a:pt x="526" y="1073"/>
                </a:lnTo>
                <a:lnTo>
                  <a:pt x="528" y="1073"/>
                </a:lnTo>
                <a:lnTo>
                  <a:pt x="531" y="1072"/>
                </a:lnTo>
                <a:lnTo>
                  <a:pt x="532" y="1071"/>
                </a:lnTo>
                <a:lnTo>
                  <a:pt x="534" y="1069"/>
                </a:lnTo>
                <a:lnTo>
                  <a:pt x="537" y="1068"/>
                </a:lnTo>
                <a:lnTo>
                  <a:pt x="538" y="1067"/>
                </a:lnTo>
                <a:lnTo>
                  <a:pt x="540" y="1066"/>
                </a:lnTo>
                <a:lnTo>
                  <a:pt x="543" y="1064"/>
                </a:lnTo>
                <a:lnTo>
                  <a:pt x="545" y="1064"/>
                </a:lnTo>
                <a:lnTo>
                  <a:pt x="549" y="1062"/>
                </a:lnTo>
                <a:lnTo>
                  <a:pt x="551" y="1062"/>
                </a:lnTo>
                <a:lnTo>
                  <a:pt x="555" y="1062"/>
                </a:lnTo>
                <a:lnTo>
                  <a:pt x="557" y="1063"/>
                </a:lnTo>
                <a:lnTo>
                  <a:pt x="561" y="1068"/>
                </a:lnTo>
                <a:lnTo>
                  <a:pt x="562" y="1071"/>
                </a:lnTo>
                <a:lnTo>
                  <a:pt x="562" y="1074"/>
                </a:lnTo>
                <a:lnTo>
                  <a:pt x="562" y="1083"/>
                </a:lnTo>
                <a:lnTo>
                  <a:pt x="562" y="1114"/>
                </a:lnTo>
                <a:lnTo>
                  <a:pt x="563" y="1113"/>
                </a:lnTo>
                <a:lnTo>
                  <a:pt x="563" y="1111"/>
                </a:lnTo>
                <a:lnTo>
                  <a:pt x="564" y="1108"/>
                </a:lnTo>
                <a:lnTo>
                  <a:pt x="567" y="1107"/>
                </a:lnTo>
                <a:lnTo>
                  <a:pt x="568" y="1106"/>
                </a:lnTo>
                <a:lnTo>
                  <a:pt x="571" y="1102"/>
                </a:lnTo>
                <a:lnTo>
                  <a:pt x="573" y="1100"/>
                </a:lnTo>
                <a:lnTo>
                  <a:pt x="577" y="1096"/>
                </a:lnTo>
                <a:lnTo>
                  <a:pt x="580" y="1090"/>
                </a:lnTo>
                <a:lnTo>
                  <a:pt x="584" y="1088"/>
                </a:lnTo>
                <a:lnTo>
                  <a:pt x="586" y="1086"/>
                </a:lnTo>
                <a:lnTo>
                  <a:pt x="589" y="1085"/>
                </a:lnTo>
                <a:lnTo>
                  <a:pt x="590" y="1084"/>
                </a:lnTo>
                <a:lnTo>
                  <a:pt x="592" y="1083"/>
                </a:lnTo>
                <a:lnTo>
                  <a:pt x="595" y="1081"/>
                </a:lnTo>
                <a:lnTo>
                  <a:pt x="600" y="1079"/>
                </a:lnTo>
                <a:lnTo>
                  <a:pt x="602" y="1078"/>
                </a:lnTo>
                <a:lnTo>
                  <a:pt x="618" y="1073"/>
                </a:lnTo>
                <a:lnTo>
                  <a:pt x="621" y="1073"/>
                </a:lnTo>
                <a:lnTo>
                  <a:pt x="627" y="1072"/>
                </a:lnTo>
                <a:lnTo>
                  <a:pt x="635" y="1072"/>
                </a:lnTo>
                <a:lnTo>
                  <a:pt x="649" y="1073"/>
                </a:lnTo>
                <a:close/>
                <a:moveTo>
                  <a:pt x="4297" y="1062"/>
                </a:moveTo>
                <a:lnTo>
                  <a:pt x="4301" y="1062"/>
                </a:lnTo>
                <a:lnTo>
                  <a:pt x="4303" y="1063"/>
                </a:lnTo>
                <a:lnTo>
                  <a:pt x="4305" y="1064"/>
                </a:lnTo>
                <a:lnTo>
                  <a:pt x="4307" y="1067"/>
                </a:lnTo>
                <a:lnTo>
                  <a:pt x="4308" y="1069"/>
                </a:lnTo>
                <a:lnTo>
                  <a:pt x="4308" y="1073"/>
                </a:lnTo>
                <a:lnTo>
                  <a:pt x="4308" y="1080"/>
                </a:lnTo>
                <a:lnTo>
                  <a:pt x="4308" y="1111"/>
                </a:lnTo>
                <a:lnTo>
                  <a:pt x="4316" y="1102"/>
                </a:lnTo>
                <a:lnTo>
                  <a:pt x="4327" y="1091"/>
                </a:lnTo>
                <a:lnTo>
                  <a:pt x="4340" y="1081"/>
                </a:lnTo>
                <a:lnTo>
                  <a:pt x="4343" y="1081"/>
                </a:lnTo>
                <a:lnTo>
                  <a:pt x="4345" y="1080"/>
                </a:lnTo>
                <a:lnTo>
                  <a:pt x="4348" y="1079"/>
                </a:lnTo>
                <a:lnTo>
                  <a:pt x="4349" y="1078"/>
                </a:lnTo>
                <a:lnTo>
                  <a:pt x="4355" y="1075"/>
                </a:lnTo>
                <a:lnTo>
                  <a:pt x="4362" y="1074"/>
                </a:lnTo>
                <a:lnTo>
                  <a:pt x="4369" y="1072"/>
                </a:lnTo>
                <a:lnTo>
                  <a:pt x="4378" y="1072"/>
                </a:lnTo>
                <a:lnTo>
                  <a:pt x="4390" y="1072"/>
                </a:lnTo>
                <a:lnTo>
                  <a:pt x="4395" y="1073"/>
                </a:lnTo>
                <a:lnTo>
                  <a:pt x="4398" y="1073"/>
                </a:lnTo>
                <a:lnTo>
                  <a:pt x="4401" y="1073"/>
                </a:lnTo>
                <a:lnTo>
                  <a:pt x="4403" y="1074"/>
                </a:lnTo>
                <a:lnTo>
                  <a:pt x="4406" y="1074"/>
                </a:lnTo>
                <a:lnTo>
                  <a:pt x="4408" y="1075"/>
                </a:lnTo>
                <a:lnTo>
                  <a:pt x="4409" y="1075"/>
                </a:lnTo>
                <a:lnTo>
                  <a:pt x="4412" y="1077"/>
                </a:lnTo>
                <a:lnTo>
                  <a:pt x="4415" y="1078"/>
                </a:lnTo>
                <a:lnTo>
                  <a:pt x="4423" y="1081"/>
                </a:lnTo>
                <a:lnTo>
                  <a:pt x="4430" y="1085"/>
                </a:lnTo>
                <a:lnTo>
                  <a:pt x="4437" y="1090"/>
                </a:lnTo>
                <a:lnTo>
                  <a:pt x="4442" y="1096"/>
                </a:lnTo>
                <a:lnTo>
                  <a:pt x="4448" y="1102"/>
                </a:lnTo>
                <a:lnTo>
                  <a:pt x="4453" y="1108"/>
                </a:lnTo>
                <a:lnTo>
                  <a:pt x="4456" y="1116"/>
                </a:lnTo>
                <a:lnTo>
                  <a:pt x="4460" y="1124"/>
                </a:lnTo>
                <a:lnTo>
                  <a:pt x="4460" y="1129"/>
                </a:lnTo>
                <a:lnTo>
                  <a:pt x="4461" y="1134"/>
                </a:lnTo>
                <a:lnTo>
                  <a:pt x="4463" y="1140"/>
                </a:lnTo>
                <a:lnTo>
                  <a:pt x="4463" y="1146"/>
                </a:lnTo>
                <a:lnTo>
                  <a:pt x="4464" y="1153"/>
                </a:lnTo>
                <a:lnTo>
                  <a:pt x="4464" y="1167"/>
                </a:lnTo>
                <a:lnTo>
                  <a:pt x="4464" y="1180"/>
                </a:lnTo>
                <a:lnTo>
                  <a:pt x="4464" y="1277"/>
                </a:lnTo>
                <a:lnTo>
                  <a:pt x="4464" y="1326"/>
                </a:lnTo>
                <a:lnTo>
                  <a:pt x="4464" y="1328"/>
                </a:lnTo>
                <a:lnTo>
                  <a:pt x="4469" y="1330"/>
                </a:lnTo>
                <a:lnTo>
                  <a:pt x="4473" y="1332"/>
                </a:lnTo>
                <a:lnTo>
                  <a:pt x="4478" y="1334"/>
                </a:lnTo>
                <a:lnTo>
                  <a:pt x="4482" y="1335"/>
                </a:lnTo>
                <a:lnTo>
                  <a:pt x="4488" y="1337"/>
                </a:lnTo>
                <a:lnTo>
                  <a:pt x="4493" y="1339"/>
                </a:lnTo>
                <a:lnTo>
                  <a:pt x="4496" y="1340"/>
                </a:lnTo>
                <a:lnTo>
                  <a:pt x="4500" y="1341"/>
                </a:lnTo>
                <a:lnTo>
                  <a:pt x="4502" y="1344"/>
                </a:lnTo>
                <a:lnTo>
                  <a:pt x="4504" y="1346"/>
                </a:lnTo>
                <a:lnTo>
                  <a:pt x="4505" y="1350"/>
                </a:lnTo>
                <a:lnTo>
                  <a:pt x="4506" y="1354"/>
                </a:lnTo>
                <a:lnTo>
                  <a:pt x="4505" y="1356"/>
                </a:lnTo>
                <a:lnTo>
                  <a:pt x="4505" y="1357"/>
                </a:lnTo>
                <a:lnTo>
                  <a:pt x="4504" y="1360"/>
                </a:lnTo>
                <a:lnTo>
                  <a:pt x="4501" y="1361"/>
                </a:lnTo>
                <a:lnTo>
                  <a:pt x="4499" y="1362"/>
                </a:lnTo>
                <a:lnTo>
                  <a:pt x="4495" y="1363"/>
                </a:lnTo>
                <a:lnTo>
                  <a:pt x="4488" y="1363"/>
                </a:lnTo>
                <a:lnTo>
                  <a:pt x="4479" y="1365"/>
                </a:lnTo>
                <a:lnTo>
                  <a:pt x="4409" y="1365"/>
                </a:lnTo>
                <a:lnTo>
                  <a:pt x="4401" y="1365"/>
                </a:lnTo>
                <a:lnTo>
                  <a:pt x="4397" y="1363"/>
                </a:lnTo>
                <a:lnTo>
                  <a:pt x="4392" y="1363"/>
                </a:lnTo>
                <a:lnTo>
                  <a:pt x="4389" y="1363"/>
                </a:lnTo>
                <a:lnTo>
                  <a:pt x="4385" y="1362"/>
                </a:lnTo>
                <a:lnTo>
                  <a:pt x="4384" y="1361"/>
                </a:lnTo>
                <a:lnTo>
                  <a:pt x="4383" y="1360"/>
                </a:lnTo>
                <a:lnTo>
                  <a:pt x="4383" y="1359"/>
                </a:lnTo>
                <a:lnTo>
                  <a:pt x="4382" y="1357"/>
                </a:lnTo>
                <a:lnTo>
                  <a:pt x="4382" y="1356"/>
                </a:lnTo>
                <a:lnTo>
                  <a:pt x="4380" y="1355"/>
                </a:lnTo>
                <a:lnTo>
                  <a:pt x="4380" y="1352"/>
                </a:lnTo>
                <a:lnTo>
                  <a:pt x="4382" y="1346"/>
                </a:lnTo>
                <a:lnTo>
                  <a:pt x="4383" y="1345"/>
                </a:lnTo>
                <a:lnTo>
                  <a:pt x="4383" y="1344"/>
                </a:lnTo>
                <a:lnTo>
                  <a:pt x="4385" y="1343"/>
                </a:lnTo>
                <a:lnTo>
                  <a:pt x="4395" y="1339"/>
                </a:lnTo>
                <a:lnTo>
                  <a:pt x="4396" y="1338"/>
                </a:lnTo>
                <a:lnTo>
                  <a:pt x="4400" y="1337"/>
                </a:lnTo>
                <a:lnTo>
                  <a:pt x="4403" y="1337"/>
                </a:lnTo>
                <a:lnTo>
                  <a:pt x="4406" y="1335"/>
                </a:lnTo>
                <a:lnTo>
                  <a:pt x="4407" y="1334"/>
                </a:lnTo>
                <a:lnTo>
                  <a:pt x="4409" y="1334"/>
                </a:lnTo>
                <a:lnTo>
                  <a:pt x="4411" y="1333"/>
                </a:lnTo>
                <a:lnTo>
                  <a:pt x="4414" y="1332"/>
                </a:lnTo>
                <a:lnTo>
                  <a:pt x="4415" y="1332"/>
                </a:lnTo>
                <a:lnTo>
                  <a:pt x="4418" y="1330"/>
                </a:lnTo>
                <a:lnTo>
                  <a:pt x="4421" y="1328"/>
                </a:lnTo>
                <a:lnTo>
                  <a:pt x="4421" y="1326"/>
                </a:lnTo>
                <a:lnTo>
                  <a:pt x="4423" y="1261"/>
                </a:lnTo>
                <a:lnTo>
                  <a:pt x="4423" y="1179"/>
                </a:lnTo>
                <a:lnTo>
                  <a:pt x="4423" y="1157"/>
                </a:lnTo>
                <a:lnTo>
                  <a:pt x="4423" y="1151"/>
                </a:lnTo>
                <a:lnTo>
                  <a:pt x="4421" y="1146"/>
                </a:lnTo>
                <a:lnTo>
                  <a:pt x="4420" y="1138"/>
                </a:lnTo>
                <a:lnTo>
                  <a:pt x="4419" y="1135"/>
                </a:lnTo>
                <a:lnTo>
                  <a:pt x="4418" y="1133"/>
                </a:lnTo>
                <a:lnTo>
                  <a:pt x="4417" y="1132"/>
                </a:lnTo>
                <a:lnTo>
                  <a:pt x="4415" y="1130"/>
                </a:lnTo>
                <a:lnTo>
                  <a:pt x="4413" y="1128"/>
                </a:lnTo>
                <a:lnTo>
                  <a:pt x="4412" y="1127"/>
                </a:lnTo>
                <a:lnTo>
                  <a:pt x="4409" y="1124"/>
                </a:lnTo>
                <a:lnTo>
                  <a:pt x="4407" y="1122"/>
                </a:lnTo>
                <a:lnTo>
                  <a:pt x="4406" y="1121"/>
                </a:lnTo>
                <a:lnTo>
                  <a:pt x="4402" y="1119"/>
                </a:lnTo>
                <a:lnTo>
                  <a:pt x="4400" y="1117"/>
                </a:lnTo>
                <a:lnTo>
                  <a:pt x="4396" y="1116"/>
                </a:lnTo>
                <a:lnTo>
                  <a:pt x="4394" y="1116"/>
                </a:lnTo>
                <a:lnTo>
                  <a:pt x="4392" y="1114"/>
                </a:lnTo>
                <a:lnTo>
                  <a:pt x="4391" y="1114"/>
                </a:lnTo>
                <a:lnTo>
                  <a:pt x="4389" y="1113"/>
                </a:lnTo>
                <a:lnTo>
                  <a:pt x="4386" y="1113"/>
                </a:lnTo>
                <a:lnTo>
                  <a:pt x="4384" y="1112"/>
                </a:lnTo>
                <a:lnTo>
                  <a:pt x="4379" y="1112"/>
                </a:lnTo>
                <a:lnTo>
                  <a:pt x="4371" y="1112"/>
                </a:lnTo>
                <a:lnTo>
                  <a:pt x="4367" y="1112"/>
                </a:lnTo>
                <a:lnTo>
                  <a:pt x="4363" y="1113"/>
                </a:lnTo>
                <a:lnTo>
                  <a:pt x="4362" y="1113"/>
                </a:lnTo>
                <a:lnTo>
                  <a:pt x="4360" y="1114"/>
                </a:lnTo>
                <a:lnTo>
                  <a:pt x="4354" y="1116"/>
                </a:lnTo>
                <a:lnTo>
                  <a:pt x="4350" y="1117"/>
                </a:lnTo>
                <a:lnTo>
                  <a:pt x="4346" y="1119"/>
                </a:lnTo>
                <a:lnTo>
                  <a:pt x="4344" y="1121"/>
                </a:lnTo>
                <a:lnTo>
                  <a:pt x="4342" y="1122"/>
                </a:lnTo>
                <a:lnTo>
                  <a:pt x="4339" y="1123"/>
                </a:lnTo>
                <a:lnTo>
                  <a:pt x="4338" y="1124"/>
                </a:lnTo>
                <a:lnTo>
                  <a:pt x="4337" y="1127"/>
                </a:lnTo>
                <a:lnTo>
                  <a:pt x="4334" y="1128"/>
                </a:lnTo>
                <a:lnTo>
                  <a:pt x="4330" y="1133"/>
                </a:lnTo>
                <a:lnTo>
                  <a:pt x="4325" y="1136"/>
                </a:lnTo>
                <a:lnTo>
                  <a:pt x="4322" y="1140"/>
                </a:lnTo>
                <a:lnTo>
                  <a:pt x="4321" y="1141"/>
                </a:lnTo>
                <a:lnTo>
                  <a:pt x="4320" y="1144"/>
                </a:lnTo>
                <a:lnTo>
                  <a:pt x="4319" y="1145"/>
                </a:lnTo>
                <a:lnTo>
                  <a:pt x="4319" y="1147"/>
                </a:lnTo>
                <a:lnTo>
                  <a:pt x="4316" y="1150"/>
                </a:lnTo>
                <a:lnTo>
                  <a:pt x="4315" y="1152"/>
                </a:lnTo>
                <a:lnTo>
                  <a:pt x="4315" y="1155"/>
                </a:lnTo>
                <a:lnTo>
                  <a:pt x="4314" y="1157"/>
                </a:lnTo>
                <a:lnTo>
                  <a:pt x="4313" y="1161"/>
                </a:lnTo>
                <a:lnTo>
                  <a:pt x="4311" y="1162"/>
                </a:lnTo>
                <a:lnTo>
                  <a:pt x="4311" y="1164"/>
                </a:lnTo>
                <a:lnTo>
                  <a:pt x="4310" y="1167"/>
                </a:lnTo>
                <a:lnTo>
                  <a:pt x="4310" y="1169"/>
                </a:lnTo>
                <a:lnTo>
                  <a:pt x="4309" y="1177"/>
                </a:lnTo>
                <a:lnTo>
                  <a:pt x="4308" y="1184"/>
                </a:lnTo>
                <a:lnTo>
                  <a:pt x="4308" y="1200"/>
                </a:lnTo>
                <a:lnTo>
                  <a:pt x="4308" y="1260"/>
                </a:lnTo>
                <a:lnTo>
                  <a:pt x="4308" y="1301"/>
                </a:lnTo>
                <a:lnTo>
                  <a:pt x="4308" y="1324"/>
                </a:lnTo>
                <a:lnTo>
                  <a:pt x="4309" y="1328"/>
                </a:lnTo>
                <a:lnTo>
                  <a:pt x="4311" y="1329"/>
                </a:lnTo>
                <a:lnTo>
                  <a:pt x="4314" y="1330"/>
                </a:lnTo>
                <a:lnTo>
                  <a:pt x="4320" y="1333"/>
                </a:lnTo>
                <a:lnTo>
                  <a:pt x="4324" y="1334"/>
                </a:lnTo>
                <a:lnTo>
                  <a:pt x="4325" y="1334"/>
                </a:lnTo>
                <a:lnTo>
                  <a:pt x="4327" y="1335"/>
                </a:lnTo>
                <a:lnTo>
                  <a:pt x="4328" y="1335"/>
                </a:lnTo>
                <a:lnTo>
                  <a:pt x="4333" y="1337"/>
                </a:lnTo>
                <a:lnTo>
                  <a:pt x="4334" y="1338"/>
                </a:lnTo>
                <a:lnTo>
                  <a:pt x="4338" y="1339"/>
                </a:lnTo>
                <a:lnTo>
                  <a:pt x="4344" y="1341"/>
                </a:lnTo>
                <a:lnTo>
                  <a:pt x="4348" y="1343"/>
                </a:lnTo>
                <a:lnTo>
                  <a:pt x="4348" y="1344"/>
                </a:lnTo>
                <a:lnTo>
                  <a:pt x="4349" y="1346"/>
                </a:lnTo>
                <a:lnTo>
                  <a:pt x="4350" y="1348"/>
                </a:lnTo>
                <a:lnTo>
                  <a:pt x="4350" y="1349"/>
                </a:lnTo>
                <a:lnTo>
                  <a:pt x="4350" y="1351"/>
                </a:lnTo>
                <a:lnTo>
                  <a:pt x="4350" y="1355"/>
                </a:lnTo>
                <a:lnTo>
                  <a:pt x="4349" y="1359"/>
                </a:lnTo>
                <a:lnTo>
                  <a:pt x="4346" y="1361"/>
                </a:lnTo>
                <a:lnTo>
                  <a:pt x="4345" y="1362"/>
                </a:lnTo>
                <a:lnTo>
                  <a:pt x="4343" y="1362"/>
                </a:lnTo>
                <a:lnTo>
                  <a:pt x="4338" y="1363"/>
                </a:lnTo>
                <a:lnTo>
                  <a:pt x="4332" y="1365"/>
                </a:lnTo>
                <a:lnTo>
                  <a:pt x="4319" y="1365"/>
                </a:lnTo>
                <a:lnTo>
                  <a:pt x="4262" y="1365"/>
                </a:lnTo>
                <a:lnTo>
                  <a:pt x="4246" y="1365"/>
                </a:lnTo>
                <a:lnTo>
                  <a:pt x="4241" y="1365"/>
                </a:lnTo>
                <a:lnTo>
                  <a:pt x="4238" y="1363"/>
                </a:lnTo>
                <a:lnTo>
                  <a:pt x="4232" y="1362"/>
                </a:lnTo>
                <a:lnTo>
                  <a:pt x="4227" y="1359"/>
                </a:lnTo>
                <a:lnTo>
                  <a:pt x="4227" y="1357"/>
                </a:lnTo>
                <a:lnTo>
                  <a:pt x="4226" y="1356"/>
                </a:lnTo>
                <a:lnTo>
                  <a:pt x="4226" y="1354"/>
                </a:lnTo>
                <a:lnTo>
                  <a:pt x="4226" y="1351"/>
                </a:lnTo>
                <a:lnTo>
                  <a:pt x="4226" y="1348"/>
                </a:lnTo>
                <a:lnTo>
                  <a:pt x="4228" y="1345"/>
                </a:lnTo>
                <a:lnTo>
                  <a:pt x="4229" y="1344"/>
                </a:lnTo>
                <a:lnTo>
                  <a:pt x="4232" y="1343"/>
                </a:lnTo>
                <a:lnTo>
                  <a:pt x="4237" y="1340"/>
                </a:lnTo>
                <a:lnTo>
                  <a:pt x="4244" y="1338"/>
                </a:lnTo>
                <a:lnTo>
                  <a:pt x="4247" y="1337"/>
                </a:lnTo>
                <a:lnTo>
                  <a:pt x="4256" y="1333"/>
                </a:lnTo>
                <a:lnTo>
                  <a:pt x="4263" y="1330"/>
                </a:lnTo>
                <a:lnTo>
                  <a:pt x="4266" y="1329"/>
                </a:lnTo>
                <a:lnTo>
                  <a:pt x="4267" y="1328"/>
                </a:lnTo>
                <a:lnTo>
                  <a:pt x="4267" y="1326"/>
                </a:lnTo>
                <a:lnTo>
                  <a:pt x="4268" y="1324"/>
                </a:lnTo>
                <a:lnTo>
                  <a:pt x="4268" y="1321"/>
                </a:lnTo>
                <a:lnTo>
                  <a:pt x="4268" y="1315"/>
                </a:lnTo>
                <a:lnTo>
                  <a:pt x="4268" y="1284"/>
                </a:lnTo>
                <a:lnTo>
                  <a:pt x="4268" y="1162"/>
                </a:lnTo>
                <a:lnTo>
                  <a:pt x="4268" y="1129"/>
                </a:lnTo>
                <a:lnTo>
                  <a:pt x="4268" y="1122"/>
                </a:lnTo>
                <a:lnTo>
                  <a:pt x="4268" y="1118"/>
                </a:lnTo>
                <a:lnTo>
                  <a:pt x="4267" y="1116"/>
                </a:lnTo>
                <a:lnTo>
                  <a:pt x="4266" y="1116"/>
                </a:lnTo>
                <a:lnTo>
                  <a:pt x="4263" y="1114"/>
                </a:lnTo>
                <a:lnTo>
                  <a:pt x="4259" y="1116"/>
                </a:lnTo>
                <a:lnTo>
                  <a:pt x="4237" y="1116"/>
                </a:lnTo>
                <a:lnTo>
                  <a:pt x="4233" y="1114"/>
                </a:lnTo>
                <a:lnTo>
                  <a:pt x="4230" y="1113"/>
                </a:lnTo>
                <a:lnTo>
                  <a:pt x="4228" y="1110"/>
                </a:lnTo>
                <a:lnTo>
                  <a:pt x="4227" y="1107"/>
                </a:lnTo>
                <a:lnTo>
                  <a:pt x="4227" y="1103"/>
                </a:lnTo>
                <a:lnTo>
                  <a:pt x="4227" y="1101"/>
                </a:lnTo>
                <a:lnTo>
                  <a:pt x="4232" y="1096"/>
                </a:lnTo>
                <a:lnTo>
                  <a:pt x="4233" y="1095"/>
                </a:lnTo>
                <a:lnTo>
                  <a:pt x="4234" y="1094"/>
                </a:lnTo>
                <a:lnTo>
                  <a:pt x="4237" y="1094"/>
                </a:lnTo>
                <a:lnTo>
                  <a:pt x="4241" y="1091"/>
                </a:lnTo>
                <a:lnTo>
                  <a:pt x="4243" y="1090"/>
                </a:lnTo>
                <a:lnTo>
                  <a:pt x="4246" y="1088"/>
                </a:lnTo>
                <a:lnTo>
                  <a:pt x="4247" y="1086"/>
                </a:lnTo>
                <a:lnTo>
                  <a:pt x="4250" y="1086"/>
                </a:lnTo>
                <a:lnTo>
                  <a:pt x="4252" y="1085"/>
                </a:lnTo>
                <a:lnTo>
                  <a:pt x="4255" y="1083"/>
                </a:lnTo>
                <a:lnTo>
                  <a:pt x="4257" y="1083"/>
                </a:lnTo>
                <a:lnTo>
                  <a:pt x="4259" y="1081"/>
                </a:lnTo>
                <a:lnTo>
                  <a:pt x="4261" y="1079"/>
                </a:lnTo>
                <a:lnTo>
                  <a:pt x="4263" y="1079"/>
                </a:lnTo>
                <a:lnTo>
                  <a:pt x="4266" y="1078"/>
                </a:lnTo>
                <a:lnTo>
                  <a:pt x="4267" y="1075"/>
                </a:lnTo>
                <a:lnTo>
                  <a:pt x="4269" y="1075"/>
                </a:lnTo>
                <a:lnTo>
                  <a:pt x="4272" y="1074"/>
                </a:lnTo>
                <a:lnTo>
                  <a:pt x="4274" y="1073"/>
                </a:lnTo>
                <a:lnTo>
                  <a:pt x="4275" y="1072"/>
                </a:lnTo>
                <a:lnTo>
                  <a:pt x="4278" y="1071"/>
                </a:lnTo>
                <a:lnTo>
                  <a:pt x="4280" y="1069"/>
                </a:lnTo>
                <a:lnTo>
                  <a:pt x="4282" y="1068"/>
                </a:lnTo>
                <a:lnTo>
                  <a:pt x="4285" y="1067"/>
                </a:lnTo>
                <a:lnTo>
                  <a:pt x="4286" y="1066"/>
                </a:lnTo>
                <a:lnTo>
                  <a:pt x="4288" y="1064"/>
                </a:lnTo>
                <a:lnTo>
                  <a:pt x="4290" y="1064"/>
                </a:lnTo>
                <a:lnTo>
                  <a:pt x="4292" y="1063"/>
                </a:lnTo>
                <a:lnTo>
                  <a:pt x="4295" y="1063"/>
                </a:lnTo>
                <a:lnTo>
                  <a:pt x="4296" y="1062"/>
                </a:lnTo>
                <a:lnTo>
                  <a:pt x="4297" y="1062"/>
                </a:lnTo>
                <a:close/>
                <a:moveTo>
                  <a:pt x="4615" y="1075"/>
                </a:moveTo>
                <a:lnTo>
                  <a:pt x="4685" y="1075"/>
                </a:lnTo>
                <a:lnTo>
                  <a:pt x="4684" y="1078"/>
                </a:lnTo>
                <a:lnTo>
                  <a:pt x="4684" y="1080"/>
                </a:lnTo>
                <a:lnTo>
                  <a:pt x="4683" y="1083"/>
                </a:lnTo>
                <a:lnTo>
                  <a:pt x="4683" y="1085"/>
                </a:lnTo>
                <a:lnTo>
                  <a:pt x="4681" y="1088"/>
                </a:lnTo>
                <a:lnTo>
                  <a:pt x="4681" y="1089"/>
                </a:lnTo>
                <a:lnTo>
                  <a:pt x="4680" y="1095"/>
                </a:lnTo>
                <a:lnTo>
                  <a:pt x="4679" y="1100"/>
                </a:lnTo>
                <a:lnTo>
                  <a:pt x="4675" y="1112"/>
                </a:lnTo>
                <a:lnTo>
                  <a:pt x="4615" y="1112"/>
                </a:lnTo>
                <a:lnTo>
                  <a:pt x="4615" y="1261"/>
                </a:lnTo>
                <a:lnTo>
                  <a:pt x="4615" y="1295"/>
                </a:lnTo>
                <a:lnTo>
                  <a:pt x="4615" y="1304"/>
                </a:lnTo>
                <a:lnTo>
                  <a:pt x="4615" y="1307"/>
                </a:lnTo>
                <a:lnTo>
                  <a:pt x="4616" y="1311"/>
                </a:lnTo>
                <a:lnTo>
                  <a:pt x="4616" y="1313"/>
                </a:lnTo>
                <a:lnTo>
                  <a:pt x="4617" y="1317"/>
                </a:lnTo>
                <a:lnTo>
                  <a:pt x="4618" y="1321"/>
                </a:lnTo>
                <a:lnTo>
                  <a:pt x="4621" y="1323"/>
                </a:lnTo>
                <a:lnTo>
                  <a:pt x="4623" y="1326"/>
                </a:lnTo>
                <a:lnTo>
                  <a:pt x="4624" y="1328"/>
                </a:lnTo>
                <a:lnTo>
                  <a:pt x="4627" y="1329"/>
                </a:lnTo>
                <a:lnTo>
                  <a:pt x="4637" y="1332"/>
                </a:lnTo>
                <a:lnTo>
                  <a:pt x="4641" y="1332"/>
                </a:lnTo>
                <a:lnTo>
                  <a:pt x="4655" y="1332"/>
                </a:lnTo>
                <a:lnTo>
                  <a:pt x="4660" y="1330"/>
                </a:lnTo>
                <a:lnTo>
                  <a:pt x="4678" y="1323"/>
                </a:lnTo>
                <a:lnTo>
                  <a:pt x="4683" y="1322"/>
                </a:lnTo>
                <a:lnTo>
                  <a:pt x="4687" y="1322"/>
                </a:lnTo>
                <a:lnTo>
                  <a:pt x="4692" y="1324"/>
                </a:lnTo>
                <a:lnTo>
                  <a:pt x="4696" y="1327"/>
                </a:lnTo>
                <a:lnTo>
                  <a:pt x="4696" y="1328"/>
                </a:lnTo>
                <a:lnTo>
                  <a:pt x="4697" y="1332"/>
                </a:lnTo>
                <a:lnTo>
                  <a:pt x="4697" y="1333"/>
                </a:lnTo>
                <a:lnTo>
                  <a:pt x="4698" y="1337"/>
                </a:lnTo>
                <a:lnTo>
                  <a:pt x="4697" y="1339"/>
                </a:lnTo>
                <a:lnTo>
                  <a:pt x="4697" y="1340"/>
                </a:lnTo>
                <a:lnTo>
                  <a:pt x="4696" y="1343"/>
                </a:lnTo>
                <a:lnTo>
                  <a:pt x="4695" y="1345"/>
                </a:lnTo>
                <a:lnTo>
                  <a:pt x="4692" y="1348"/>
                </a:lnTo>
                <a:lnTo>
                  <a:pt x="4687" y="1351"/>
                </a:lnTo>
                <a:lnTo>
                  <a:pt x="4681" y="1356"/>
                </a:lnTo>
                <a:lnTo>
                  <a:pt x="4673" y="1360"/>
                </a:lnTo>
                <a:lnTo>
                  <a:pt x="4657" y="1366"/>
                </a:lnTo>
                <a:lnTo>
                  <a:pt x="4654" y="1366"/>
                </a:lnTo>
                <a:lnTo>
                  <a:pt x="4652" y="1366"/>
                </a:lnTo>
                <a:lnTo>
                  <a:pt x="4649" y="1367"/>
                </a:lnTo>
                <a:lnTo>
                  <a:pt x="4644" y="1367"/>
                </a:lnTo>
                <a:lnTo>
                  <a:pt x="4639" y="1368"/>
                </a:lnTo>
                <a:lnTo>
                  <a:pt x="4633" y="1368"/>
                </a:lnTo>
                <a:lnTo>
                  <a:pt x="4626" y="1368"/>
                </a:lnTo>
                <a:lnTo>
                  <a:pt x="4621" y="1367"/>
                </a:lnTo>
                <a:lnTo>
                  <a:pt x="4618" y="1367"/>
                </a:lnTo>
                <a:lnTo>
                  <a:pt x="4616" y="1367"/>
                </a:lnTo>
                <a:lnTo>
                  <a:pt x="4614" y="1366"/>
                </a:lnTo>
                <a:lnTo>
                  <a:pt x="4610" y="1366"/>
                </a:lnTo>
                <a:lnTo>
                  <a:pt x="4608" y="1365"/>
                </a:lnTo>
                <a:lnTo>
                  <a:pt x="4604" y="1362"/>
                </a:lnTo>
                <a:lnTo>
                  <a:pt x="4600" y="1361"/>
                </a:lnTo>
                <a:lnTo>
                  <a:pt x="4598" y="1360"/>
                </a:lnTo>
                <a:lnTo>
                  <a:pt x="4597" y="1359"/>
                </a:lnTo>
                <a:lnTo>
                  <a:pt x="4594" y="1357"/>
                </a:lnTo>
                <a:lnTo>
                  <a:pt x="4594" y="1355"/>
                </a:lnTo>
                <a:lnTo>
                  <a:pt x="4589" y="1351"/>
                </a:lnTo>
                <a:lnTo>
                  <a:pt x="4586" y="1349"/>
                </a:lnTo>
                <a:lnTo>
                  <a:pt x="4583" y="1346"/>
                </a:lnTo>
                <a:lnTo>
                  <a:pt x="4582" y="1344"/>
                </a:lnTo>
                <a:lnTo>
                  <a:pt x="4581" y="1343"/>
                </a:lnTo>
                <a:lnTo>
                  <a:pt x="4581" y="1340"/>
                </a:lnTo>
                <a:lnTo>
                  <a:pt x="4579" y="1335"/>
                </a:lnTo>
                <a:lnTo>
                  <a:pt x="4579" y="1334"/>
                </a:lnTo>
                <a:lnTo>
                  <a:pt x="4577" y="1330"/>
                </a:lnTo>
                <a:lnTo>
                  <a:pt x="4576" y="1328"/>
                </a:lnTo>
                <a:lnTo>
                  <a:pt x="4576" y="1326"/>
                </a:lnTo>
                <a:lnTo>
                  <a:pt x="4575" y="1323"/>
                </a:lnTo>
                <a:lnTo>
                  <a:pt x="4575" y="1319"/>
                </a:lnTo>
                <a:lnTo>
                  <a:pt x="4574" y="1269"/>
                </a:lnTo>
                <a:lnTo>
                  <a:pt x="4574" y="1112"/>
                </a:lnTo>
                <a:lnTo>
                  <a:pt x="4563" y="1112"/>
                </a:lnTo>
                <a:lnTo>
                  <a:pt x="4552" y="1112"/>
                </a:lnTo>
                <a:lnTo>
                  <a:pt x="4546" y="1111"/>
                </a:lnTo>
                <a:lnTo>
                  <a:pt x="4542" y="1110"/>
                </a:lnTo>
                <a:lnTo>
                  <a:pt x="4539" y="1107"/>
                </a:lnTo>
                <a:lnTo>
                  <a:pt x="4537" y="1106"/>
                </a:lnTo>
                <a:lnTo>
                  <a:pt x="4536" y="1105"/>
                </a:lnTo>
                <a:lnTo>
                  <a:pt x="4536" y="1103"/>
                </a:lnTo>
                <a:lnTo>
                  <a:pt x="4535" y="1101"/>
                </a:lnTo>
                <a:lnTo>
                  <a:pt x="4535" y="1096"/>
                </a:lnTo>
                <a:lnTo>
                  <a:pt x="4536" y="1091"/>
                </a:lnTo>
                <a:lnTo>
                  <a:pt x="4537" y="1088"/>
                </a:lnTo>
                <a:lnTo>
                  <a:pt x="4545" y="1083"/>
                </a:lnTo>
                <a:lnTo>
                  <a:pt x="4548" y="1083"/>
                </a:lnTo>
                <a:lnTo>
                  <a:pt x="4552" y="1080"/>
                </a:lnTo>
                <a:lnTo>
                  <a:pt x="4556" y="1079"/>
                </a:lnTo>
                <a:lnTo>
                  <a:pt x="4563" y="1077"/>
                </a:lnTo>
                <a:lnTo>
                  <a:pt x="4565" y="1075"/>
                </a:lnTo>
                <a:lnTo>
                  <a:pt x="4569" y="1074"/>
                </a:lnTo>
                <a:lnTo>
                  <a:pt x="4571" y="1073"/>
                </a:lnTo>
                <a:lnTo>
                  <a:pt x="4575" y="1069"/>
                </a:lnTo>
                <a:lnTo>
                  <a:pt x="4576" y="1068"/>
                </a:lnTo>
                <a:lnTo>
                  <a:pt x="4577" y="1066"/>
                </a:lnTo>
                <a:lnTo>
                  <a:pt x="4579" y="1063"/>
                </a:lnTo>
                <a:lnTo>
                  <a:pt x="4580" y="1060"/>
                </a:lnTo>
                <a:lnTo>
                  <a:pt x="4580" y="1058"/>
                </a:lnTo>
                <a:lnTo>
                  <a:pt x="4581" y="1055"/>
                </a:lnTo>
                <a:lnTo>
                  <a:pt x="4581" y="1051"/>
                </a:lnTo>
                <a:lnTo>
                  <a:pt x="4582" y="1045"/>
                </a:lnTo>
                <a:lnTo>
                  <a:pt x="4583" y="1030"/>
                </a:lnTo>
                <a:lnTo>
                  <a:pt x="4583" y="1027"/>
                </a:lnTo>
                <a:lnTo>
                  <a:pt x="4585" y="1024"/>
                </a:lnTo>
                <a:lnTo>
                  <a:pt x="4585" y="1020"/>
                </a:lnTo>
                <a:lnTo>
                  <a:pt x="4586" y="1019"/>
                </a:lnTo>
                <a:lnTo>
                  <a:pt x="4586" y="1017"/>
                </a:lnTo>
                <a:lnTo>
                  <a:pt x="4587" y="1016"/>
                </a:lnTo>
                <a:lnTo>
                  <a:pt x="4588" y="1013"/>
                </a:lnTo>
                <a:lnTo>
                  <a:pt x="4591" y="1011"/>
                </a:lnTo>
                <a:lnTo>
                  <a:pt x="4592" y="1008"/>
                </a:lnTo>
                <a:lnTo>
                  <a:pt x="4594" y="1007"/>
                </a:lnTo>
                <a:lnTo>
                  <a:pt x="4595" y="1007"/>
                </a:lnTo>
                <a:lnTo>
                  <a:pt x="4603" y="1006"/>
                </a:lnTo>
                <a:lnTo>
                  <a:pt x="4606" y="1007"/>
                </a:lnTo>
                <a:lnTo>
                  <a:pt x="4608" y="1008"/>
                </a:lnTo>
                <a:lnTo>
                  <a:pt x="4610" y="1011"/>
                </a:lnTo>
                <a:lnTo>
                  <a:pt x="4611" y="1012"/>
                </a:lnTo>
                <a:lnTo>
                  <a:pt x="4612" y="1014"/>
                </a:lnTo>
                <a:lnTo>
                  <a:pt x="4612" y="1016"/>
                </a:lnTo>
                <a:lnTo>
                  <a:pt x="4614" y="1019"/>
                </a:lnTo>
                <a:lnTo>
                  <a:pt x="4615" y="1024"/>
                </a:lnTo>
                <a:lnTo>
                  <a:pt x="4615" y="1034"/>
                </a:lnTo>
                <a:lnTo>
                  <a:pt x="4615" y="1075"/>
                </a:lnTo>
                <a:close/>
                <a:moveTo>
                  <a:pt x="3844" y="1075"/>
                </a:moveTo>
                <a:lnTo>
                  <a:pt x="3914" y="1075"/>
                </a:lnTo>
                <a:lnTo>
                  <a:pt x="3904" y="1112"/>
                </a:lnTo>
                <a:lnTo>
                  <a:pt x="3844" y="1112"/>
                </a:lnTo>
                <a:lnTo>
                  <a:pt x="3844" y="1268"/>
                </a:lnTo>
                <a:lnTo>
                  <a:pt x="3844" y="1293"/>
                </a:lnTo>
                <a:lnTo>
                  <a:pt x="3844" y="1300"/>
                </a:lnTo>
                <a:lnTo>
                  <a:pt x="3844" y="1306"/>
                </a:lnTo>
                <a:lnTo>
                  <a:pt x="3845" y="1313"/>
                </a:lnTo>
                <a:lnTo>
                  <a:pt x="3846" y="1317"/>
                </a:lnTo>
                <a:lnTo>
                  <a:pt x="3847" y="1321"/>
                </a:lnTo>
                <a:lnTo>
                  <a:pt x="3850" y="1322"/>
                </a:lnTo>
                <a:lnTo>
                  <a:pt x="3852" y="1324"/>
                </a:lnTo>
                <a:lnTo>
                  <a:pt x="3853" y="1327"/>
                </a:lnTo>
                <a:lnTo>
                  <a:pt x="3857" y="1329"/>
                </a:lnTo>
                <a:lnTo>
                  <a:pt x="3862" y="1330"/>
                </a:lnTo>
                <a:lnTo>
                  <a:pt x="3867" y="1332"/>
                </a:lnTo>
                <a:lnTo>
                  <a:pt x="3873" y="1332"/>
                </a:lnTo>
                <a:lnTo>
                  <a:pt x="3880" y="1332"/>
                </a:lnTo>
                <a:lnTo>
                  <a:pt x="3884" y="1332"/>
                </a:lnTo>
                <a:lnTo>
                  <a:pt x="3885" y="1330"/>
                </a:lnTo>
                <a:lnTo>
                  <a:pt x="3887" y="1330"/>
                </a:lnTo>
                <a:lnTo>
                  <a:pt x="3899" y="1326"/>
                </a:lnTo>
                <a:lnTo>
                  <a:pt x="3910" y="1322"/>
                </a:lnTo>
                <a:lnTo>
                  <a:pt x="3914" y="1322"/>
                </a:lnTo>
                <a:lnTo>
                  <a:pt x="3916" y="1322"/>
                </a:lnTo>
                <a:lnTo>
                  <a:pt x="3921" y="1323"/>
                </a:lnTo>
                <a:lnTo>
                  <a:pt x="3925" y="1327"/>
                </a:lnTo>
                <a:lnTo>
                  <a:pt x="3926" y="1329"/>
                </a:lnTo>
                <a:lnTo>
                  <a:pt x="3926" y="1330"/>
                </a:lnTo>
                <a:lnTo>
                  <a:pt x="3927" y="1333"/>
                </a:lnTo>
                <a:lnTo>
                  <a:pt x="3927" y="1334"/>
                </a:lnTo>
                <a:lnTo>
                  <a:pt x="3927" y="1337"/>
                </a:lnTo>
                <a:lnTo>
                  <a:pt x="3926" y="1340"/>
                </a:lnTo>
                <a:lnTo>
                  <a:pt x="3925" y="1343"/>
                </a:lnTo>
                <a:lnTo>
                  <a:pt x="3922" y="1346"/>
                </a:lnTo>
                <a:lnTo>
                  <a:pt x="3919" y="1350"/>
                </a:lnTo>
                <a:lnTo>
                  <a:pt x="3916" y="1351"/>
                </a:lnTo>
                <a:lnTo>
                  <a:pt x="3915" y="1352"/>
                </a:lnTo>
                <a:lnTo>
                  <a:pt x="3913" y="1354"/>
                </a:lnTo>
                <a:lnTo>
                  <a:pt x="3911" y="1355"/>
                </a:lnTo>
                <a:lnTo>
                  <a:pt x="3909" y="1356"/>
                </a:lnTo>
                <a:lnTo>
                  <a:pt x="3907" y="1357"/>
                </a:lnTo>
                <a:lnTo>
                  <a:pt x="3904" y="1359"/>
                </a:lnTo>
                <a:lnTo>
                  <a:pt x="3902" y="1360"/>
                </a:lnTo>
                <a:lnTo>
                  <a:pt x="3899" y="1361"/>
                </a:lnTo>
                <a:lnTo>
                  <a:pt x="3897" y="1362"/>
                </a:lnTo>
                <a:lnTo>
                  <a:pt x="3891" y="1363"/>
                </a:lnTo>
                <a:lnTo>
                  <a:pt x="3890" y="1365"/>
                </a:lnTo>
                <a:lnTo>
                  <a:pt x="3887" y="1365"/>
                </a:lnTo>
                <a:lnTo>
                  <a:pt x="3885" y="1366"/>
                </a:lnTo>
                <a:lnTo>
                  <a:pt x="3882" y="1366"/>
                </a:lnTo>
                <a:lnTo>
                  <a:pt x="3871" y="1367"/>
                </a:lnTo>
                <a:lnTo>
                  <a:pt x="3857" y="1368"/>
                </a:lnTo>
                <a:lnTo>
                  <a:pt x="3851" y="1368"/>
                </a:lnTo>
                <a:lnTo>
                  <a:pt x="3836" y="1365"/>
                </a:lnTo>
                <a:lnTo>
                  <a:pt x="3833" y="1362"/>
                </a:lnTo>
                <a:lnTo>
                  <a:pt x="3828" y="1360"/>
                </a:lnTo>
                <a:lnTo>
                  <a:pt x="3827" y="1359"/>
                </a:lnTo>
                <a:lnTo>
                  <a:pt x="3826" y="1357"/>
                </a:lnTo>
                <a:lnTo>
                  <a:pt x="3824" y="1356"/>
                </a:lnTo>
                <a:lnTo>
                  <a:pt x="3820" y="1351"/>
                </a:lnTo>
                <a:lnTo>
                  <a:pt x="3813" y="1348"/>
                </a:lnTo>
                <a:lnTo>
                  <a:pt x="3812" y="1345"/>
                </a:lnTo>
                <a:lnTo>
                  <a:pt x="3811" y="1343"/>
                </a:lnTo>
                <a:lnTo>
                  <a:pt x="3810" y="1339"/>
                </a:lnTo>
                <a:lnTo>
                  <a:pt x="3809" y="1337"/>
                </a:lnTo>
                <a:lnTo>
                  <a:pt x="3806" y="1332"/>
                </a:lnTo>
                <a:lnTo>
                  <a:pt x="3806" y="1330"/>
                </a:lnTo>
                <a:lnTo>
                  <a:pt x="3805" y="1328"/>
                </a:lnTo>
                <a:lnTo>
                  <a:pt x="3805" y="1326"/>
                </a:lnTo>
                <a:lnTo>
                  <a:pt x="3804" y="1322"/>
                </a:lnTo>
                <a:lnTo>
                  <a:pt x="3803" y="1306"/>
                </a:lnTo>
                <a:lnTo>
                  <a:pt x="3803" y="1276"/>
                </a:lnTo>
                <a:lnTo>
                  <a:pt x="3803" y="1112"/>
                </a:lnTo>
                <a:lnTo>
                  <a:pt x="3786" y="1112"/>
                </a:lnTo>
                <a:lnTo>
                  <a:pt x="3777" y="1112"/>
                </a:lnTo>
                <a:lnTo>
                  <a:pt x="3774" y="1111"/>
                </a:lnTo>
                <a:lnTo>
                  <a:pt x="3771" y="1110"/>
                </a:lnTo>
                <a:lnTo>
                  <a:pt x="3769" y="1108"/>
                </a:lnTo>
                <a:lnTo>
                  <a:pt x="3768" y="1107"/>
                </a:lnTo>
                <a:lnTo>
                  <a:pt x="3768" y="1106"/>
                </a:lnTo>
                <a:lnTo>
                  <a:pt x="3765" y="1105"/>
                </a:lnTo>
                <a:lnTo>
                  <a:pt x="3765" y="1101"/>
                </a:lnTo>
                <a:lnTo>
                  <a:pt x="3764" y="1099"/>
                </a:lnTo>
                <a:lnTo>
                  <a:pt x="3764" y="1096"/>
                </a:lnTo>
                <a:lnTo>
                  <a:pt x="3765" y="1091"/>
                </a:lnTo>
                <a:lnTo>
                  <a:pt x="3766" y="1090"/>
                </a:lnTo>
                <a:lnTo>
                  <a:pt x="3768" y="1088"/>
                </a:lnTo>
                <a:lnTo>
                  <a:pt x="3770" y="1085"/>
                </a:lnTo>
                <a:lnTo>
                  <a:pt x="3771" y="1084"/>
                </a:lnTo>
                <a:lnTo>
                  <a:pt x="3775" y="1083"/>
                </a:lnTo>
                <a:lnTo>
                  <a:pt x="3778" y="1081"/>
                </a:lnTo>
                <a:lnTo>
                  <a:pt x="3782" y="1080"/>
                </a:lnTo>
                <a:lnTo>
                  <a:pt x="3784" y="1079"/>
                </a:lnTo>
                <a:lnTo>
                  <a:pt x="3787" y="1078"/>
                </a:lnTo>
                <a:lnTo>
                  <a:pt x="3793" y="1077"/>
                </a:lnTo>
                <a:lnTo>
                  <a:pt x="3800" y="1073"/>
                </a:lnTo>
                <a:lnTo>
                  <a:pt x="3801" y="1073"/>
                </a:lnTo>
                <a:lnTo>
                  <a:pt x="3805" y="1069"/>
                </a:lnTo>
                <a:lnTo>
                  <a:pt x="3806" y="1067"/>
                </a:lnTo>
                <a:lnTo>
                  <a:pt x="3807" y="1063"/>
                </a:lnTo>
                <a:lnTo>
                  <a:pt x="3810" y="1058"/>
                </a:lnTo>
                <a:lnTo>
                  <a:pt x="3810" y="1056"/>
                </a:lnTo>
                <a:lnTo>
                  <a:pt x="3811" y="1052"/>
                </a:lnTo>
                <a:lnTo>
                  <a:pt x="3811" y="1046"/>
                </a:lnTo>
                <a:lnTo>
                  <a:pt x="3811" y="1039"/>
                </a:lnTo>
                <a:lnTo>
                  <a:pt x="3812" y="1031"/>
                </a:lnTo>
                <a:lnTo>
                  <a:pt x="3812" y="1028"/>
                </a:lnTo>
                <a:lnTo>
                  <a:pt x="3813" y="1024"/>
                </a:lnTo>
                <a:lnTo>
                  <a:pt x="3815" y="1019"/>
                </a:lnTo>
                <a:lnTo>
                  <a:pt x="3816" y="1016"/>
                </a:lnTo>
                <a:lnTo>
                  <a:pt x="3817" y="1013"/>
                </a:lnTo>
                <a:lnTo>
                  <a:pt x="3818" y="1012"/>
                </a:lnTo>
                <a:lnTo>
                  <a:pt x="3823" y="1007"/>
                </a:lnTo>
                <a:lnTo>
                  <a:pt x="3826" y="1006"/>
                </a:lnTo>
                <a:lnTo>
                  <a:pt x="3828" y="1006"/>
                </a:lnTo>
                <a:lnTo>
                  <a:pt x="3832" y="1006"/>
                </a:lnTo>
                <a:lnTo>
                  <a:pt x="3835" y="1007"/>
                </a:lnTo>
                <a:lnTo>
                  <a:pt x="3836" y="1007"/>
                </a:lnTo>
                <a:lnTo>
                  <a:pt x="3839" y="1011"/>
                </a:lnTo>
                <a:lnTo>
                  <a:pt x="3841" y="1012"/>
                </a:lnTo>
                <a:lnTo>
                  <a:pt x="3842" y="1014"/>
                </a:lnTo>
                <a:lnTo>
                  <a:pt x="3842" y="1017"/>
                </a:lnTo>
                <a:lnTo>
                  <a:pt x="3844" y="1020"/>
                </a:lnTo>
                <a:lnTo>
                  <a:pt x="3844" y="1027"/>
                </a:lnTo>
                <a:lnTo>
                  <a:pt x="3844" y="1034"/>
                </a:lnTo>
                <a:lnTo>
                  <a:pt x="3844" y="1075"/>
                </a:lnTo>
                <a:close/>
                <a:moveTo>
                  <a:pt x="1020" y="1075"/>
                </a:moveTo>
                <a:lnTo>
                  <a:pt x="1090" y="1075"/>
                </a:lnTo>
                <a:lnTo>
                  <a:pt x="1081" y="1112"/>
                </a:lnTo>
                <a:lnTo>
                  <a:pt x="1020" y="1112"/>
                </a:lnTo>
                <a:lnTo>
                  <a:pt x="1020" y="1249"/>
                </a:lnTo>
                <a:lnTo>
                  <a:pt x="1020" y="1290"/>
                </a:lnTo>
                <a:lnTo>
                  <a:pt x="1020" y="1310"/>
                </a:lnTo>
                <a:lnTo>
                  <a:pt x="1024" y="1321"/>
                </a:lnTo>
                <a:lnTo>
                  <a:pt x="1025" y="1322"/>
                </a:lnTo>
                <a:lnTo>
                  <a:pt x="1026" y="1324"/>
                </a:lnTo>
                <a:lnTo>
                  <a:pt x="1027" y="1326"/>
                </a:lnTo>
                <a:lnTo>
                  <a:pt x="1029" y="1326"/>
                </a:lnTo>
                <a:lnTo>
                  <a:pt x="1030" y="1327"/>
                </a:lnTo>
                <a:lnTo>
                  <a:pt x="1035" y="1329"/>
                </a:lnTo>
                <a:lnTo>
                  <a:pt x="1037" y="1330"/>
                </a:lnTo>
                <a:lnTo>
                  <a:pt x="1038" y="1330"/>
                </a:lnTo>
                <a:lnTo>
                  <a:pt x="1041" y="1332"/>
                </a:lnTo>
                <a:lnTo>
                  <a:pt x="1047" y="1332"/>
                </a:lnTo>
                <a:lnTo>
                  <a:pt x="1049" y="1333"/>
                </a:lnTo>
                <a:lnTo>
                  <a:pt x="1053" y="1333"/>
                </a:lnTo>
                <a:lnTo>
                  <a:pt x="1060" y="1332"/>
                </a:lnTo>
                <a:lnTo>
                  <a:pt x="1065" y="1330"/>
                </a:lnTo>
                <a:lnTo>
                  <a:pt x="1066" y="1329"/>
                </a:lnTo>
                <a:lnTo>
                  <a:pt x="1068" y="1329"/>
                </a:lnTo>
                <a:lnTo>
                  <a:pt x="1070" y="1328"/>
                </a:lnTo>
                <a:lnTo>
                  <a:pt x="1073" y="1327"/>
                </a:lnTo>
                <a:lnTo>
                  <a:pt x="1078" y="1326"/>
                </a:lnTo>
                <a:lnTo>
                  <a:pt x="1081" y="1324"/>
                </a:lnTo>
                <a:lnTo>
                  <a:pt x="1083" y="1323"/>
                </a:lnTo>
                <a:lnTo>
                  <a:pt x="1084" y="1323"/>
                </a:lnTo>
                <a:lnTo>
                  <a:pt x="1089" y="1322"/>
                </a:lnTo>
                <a:lnTo>
                  <a:pt x="1091" y="1322"/>
                </a:lnTo>
                <a:lnTo>
                  <a:pt x="1099" y="1324"/>
                </a:lnTo>
                <a:lnTo>
                  <a:pt x="1100" y="1327"/>
                </a:lnTo>
                <a:lnTo>
                  <a:pt x="1102" y="1333"/>
                </a:lnTo>
                <a:lnTo>
                  <a:pt x="1104" y="1335"/>
                </a:lnTo>
                <a:lnTo>
                  <a:pt x="1104" y="1338"/>
                </a:lnTo>
                <a:lnTo>
                  <a:pt x="1101" y="1341"/>
                </a:lnTo>
                <a:lnTo>
                  <a:pt x="1100" y="1344"/>
                </a:lnTo>
                <a:lnTo>
                  <a:pt x="1099" y="1345"/>
                </a:lnTo>
                <a:lnTo>
                  <a:pt x="1098" y="1348"/>
                </a:lnTo>
                <a:lnTo>
                  <a:pt x="1095" y="1350"/>
                </a:lnTo>
                <a:lnTo>
                  <a:pt x="1093" y="1352"/>
                </a:lnTo>
                <a:lnTo>
                  <a:pt x="1090" y="1354"/>
                </a:lnTo>
                <a:lnTo>
                  <a:pt x="1088" y="1355"/>
                </a:lnTo>
                <a:lnTo>
                  <a:pt x="1084" y="1356"/>
                </a:lnTo>
                <a:lnTo>
                  <a:pt x="1079" y="1360"/>
                </a:lnTo>
                <a:lnTo>
                  <a:pt x="1077" y="1361"/>
                </a:lnTo>
                <a:lnTo>
                  <a:pt x="1073" y="1362"/>
                </a:lnTo>
                <a:lnTo>
                  <a:pt x="1056" y="1367"/>
                </a:lnTo>
                <a:lnTo>
                  <a:pt x="1054" y="1367"/>
                </a:lnTo>
                <a:lnTo>
                  <a:pt x="1050" y="1367"/>
                </a:lnTo>
                <a:lnTo>
                  <a:pt x="1044" y="1368"/>
                </a:lnTo>
                <a:lnTo>
                  <a:pt x="1041" y="1368"/>
                </a:lnTo>
                <a:lnTo>
                  <a:pt x="1037" y="1370"/>
                </a:lnTo>
                <a:lnTo>
                  <a:pt x="1033" y="1368"/>
                </a:lnTo>
                <a:lnTo>
                  <a:pt x="1030" y="1368"/>
                </a:lnTo>
                <a:lnTo>
                  <a:pt x="1026" y="1368"/>
                </a:lnTo>
                <a:lnTo>
                  <a:pt x="1021" y="1367"/>
                </a:lnTo>
                <a:lnTo>
                  <a:pt x="1018" y="1366"/>
                </a:lnTo>
                <a:lnTo>
                  <a:pt x="1014" y="1365"/>
                </a:lnTo>
                <a:lnTo>
                  <a:pt x="1012" y="1363"/>
                </a:lnTo>
                <a:lnTo>
                  <a:pt x="1009" y="1362"/>
                </a:lnTo>
                <a:lnTo>
                  <a:pt x="1007" y="1361"/>
                </a:lnTo>
                <a:lnTo>
                  <a:pt x="1003" y="1360"/>
                </a:lnTo>
                <a:lnTo>
                  <a:pt x="1002" y="1359"/>
                </a:lnTo>
                <a:lnTo>
                  <a:pt x="1001" y="1356"/>
                </a:lnTo>
                <a:lnTo>
                  <a:pt x="997" y="1354"/>
                </a:lnTo>
                <a:lnTo>
                  <a:pt x="996" y="1352"/>
                </a:lnTo>
                <a:lnTo>
                  <a:pt x="992" y="1350"/>
                </a:lnTo>
                <a:lnTo>
                  <a:pt x="990" y="1346"/>
                </a:lnTo>
                <a:lnTo>
                  <a:pt x="989" y="1345"/>
                </a:lnTo>
                <a:lnTo>
                  <a:pt x="988" y="1343"/>
                </a:lnTo>
                <a:lnTo>
                  <a:pt x="986" y="1340"/>
                </a:lnTo>
                <a:lnTo>
                  <a:pt x="984" y="1335"/>
                </a:lnTo>
                <a:lnTo>
                  <a:pt x="983" y="1332"/>
                </a:lnTo>
                <a:lnTo>
                  <a:pt x="983" y="1330"/>
                </a:lnTo>
                <a:lnTo>
                  <a:pt x="981" y="1328"/>
                </a:lnTo>
                <a:lnTo>
                  <a:pt x="981" y="1326"/>
                </a:lnTo>
                <a:lnTo>
                  <a:pt x="980" y="1322"/>
                </a:lnTo>
                <a:lnTo>
                  <a:pt x="979" y="1306"/>
                </a:lnTo>
                <a:lnTo>
                  <a:pt x="979" y="1274"/>
                </a:lnTo>
                <a:lnTo>
                  <a:pt x="979" y="1112"/>
                </a:lnTo>
                <a:lnTo>
                  <a:pt x="968" y="1112"/>
                </a:lnTo>
                <a:lnTo>
                  <a:pt x="962" y="1112"/>
                </a:lnTo>
                <a:lnTo>
                  <a:pt x="956" y="1112"/>
                </a:lnTo>
                <a:lnTo>
                  <a:pt x="950" y="1111"/>
                </a:lnTo>
                <a:lnTo>
                  <a:pt x="946" y="1110"/>
                </a:lnTo>
                <a:lnTo>
                  <a:pt x="944" y="1108"/>
                </a:lnTo>
                <a:lnTo>
                  <a:pt x="943" y="1106"/>
                </a:lnTo>
                <a:lnTo>
                  <a:pt x="942" y="1105"/>
                </a:lnTo>
                <a:lnTo>
                  <a:pt x="942" y="1102"/>
                </a:lnTo>
                <a:lnTo>
                  <a:pt x="940" y="1101"/>
                </a:lnTo>
                <a:lnTo>
                  <a:pt x="940" y="1099"/>
                </a:lnTo>
                <a:lnTo>
                  <a:pt x="940" y="1097"/>
                </a:lnTo>
                <a:lnTo>
                  <a:pt x="942" y="1094"/>
                </a:lnTo>
                <a:lnTo>
                  <a:pt x="943" y="1090"/>
                </a:lnTo>
                <a:lnTo>
                  <a:pt x="944" y="1088"/>
                </a:lnTo>
                <a:lnTo>
                  <a:pt x="946" y="1086"/>
                </a:lnTo>
                <a:lnTo>
                  <a:pt x="951" y="1084"/>
                </a:lnTo>
                <a:lnTo>
                  <a:pt x="954" y="1083"/>
                </a:lnTo>
                <a:lnTo>
                  <a:pt x="956" y="1081"/>
                </a:lnTo>
                <a:lnTo>
                  <a:pt x="963" y="1079"/>
                </a:lnTo>
                <a:lnTo>
                  <a:pt x="966" y="1078"/>
                </a:lnTo>
                <a:lnTo>
                  <a:pt x="971" y="1075"/>
                </a:lnTo>
                <a:lnTo>
                  <a:pt x="974" y="1074"/>
                </a:lnTo>
                <a:lnTo>
                  <a:pt x="977" y="1073"/>
                </a:lnTo>
                <a:lnTo>
                  <a:pt x="978" y="1072"/>
                </a:lnTo>
                <a:lnTo>
                  <a:pt x="980" y="1071"/>
                </a:lnTo>
                <a:lnTo>
                  <a:pt x="983" y="1068"/>
                </a:lnTo>
                <a:lnTo>
                  <a:pt x="983" y="1067"/>
                </a:lnTo>
                <a:lnTo>
                  <a:pt x="984" y="1063"/>
                </a:lnTo>
                <a:lnTo>
                  <a:pt x="986" y="1056"/>
                </a:lnTo>
                <a:lnTo>
                  <a:pt x="988" y="1049"/>
                </a:lnTo>
                <a:lnTo>
                  <a:pt x="989" y="1030"/>
                </a:lnTo>
                <a:lnTo>
                  <a:pt x="990" y="1022"/>
                </a:lnTo>
                <a:lnTo>
                  <a:pt x="992" y="1014"/>
                </a:lnTo>
                <a:lnTo>
                  <a:pt x="995" y="1012"/>
                </a:lnTo>
                <a:lnTo>
                  <a:pt x="997" y="1009"/>
                </a:lnTo>
                <a:lnTo>
                  <a:pt x="1000" y="1007"/>
                </a:lnTo>
                <a:lnTo>
                  <a:pt x="1002" y="1006"/>
                </a:lnTo>
                <a:lnTo>
                  <a:pt x="1007" y="1006"/>
                </a:lnTo>
                <a:lnTo>
                  <a:pt x="1010" y="1007"/>
                </a:lnTo>
                <a:lnTo>
                  <a:pt x="1014" y="1008"/>
                </a:lnTo>
                <a:lnTo>
                  <a:pt x="1017" y="1011"/>
                </a:lnTo>
                <a:lnTo>
                  <a:pt x="1018" y="1013"/>
                </a:lnTo>
                <a:lnTo>
                  <a:pt x="1019" y="1014"/>
                </a:lnTo>
                <a:lnTo>
                  <a:pt x="1019" y="1017"/>
                </a:lnTo>
                <a:lnTo>
                  <a:pt x="1020" y="1023"/>
                </a:lnTo>
                <a:lnTo>
                  <a:pt x="1020" y="1035"/>
                </a:lnTo>
                <a:lnTo>
                  <a:pt x="1020" y="1075"/>
                </a:lnTo>
                <a:close/>
                <a:moveTo>
                  <a:pt x="359" y="1074"/>
                </a:moveTo>
                <a:lnTo>
                  <a:pt x="429" y="1074"/>
                </a:lnTo>
                <a:lnTo>
                  <a:pt x="428" y="1077"/>
                </a:lnTo>
                <a:lnTo>
                  <a:pt x="428" y="1079"/>
                </a:lnTo>
                <a:lnTo>
                  <a:pt x="427" y="1084"/>
                </a:lnTo>
                <a:lnTo>
                  <a:pt x="423" y="1099"/>
                </a:lnTo>
                <a:lnTo>
                  <a:pt x="419" y="1112"/>
                </a:lnTo>
                <a:lnTo>
                  <a:pt x="359" y="1112"/>
                </a:lnTo>
                <a:lnTo>
                  <a:pt x="359" y="1268"/>
                </a:lnTo>
                <a:lnTo>
                  <a:pt x="359" y="1296"/>
                </a:lnTo>
                <a:lnTo>
                  <a:pt x="359" y="1311"/>
                </a:lnTo>
                <a:lnTo>
                  <a:pt x="363" y="1319"/>
                </a:lnTo>
                <a:lnTo>
                  <a:pt x="364" y="1322"/>
                </a:lnTo>
                <a:lnTo>
                  <a:pt x="365" y="1323"/>
                </a:lnTo>
                <a:lnTo>
                  <a:pt x="369" y="1327"/>
                </a:lnTo>
                <a:lnTo>
                  <a:pt x="373" y="1329"/>
                </a:lnTo>
                <a:lnTo>
                  <a:pt x="377" y="1330"/>
                </a:lnTo>
                <a:lnTo>
                  <a:pt x="381" y="1332"/>
                </a:lnTo>
                <a:lnTo>
                  <a:pt x="388" y="1332"/>
                </a:lnTo>
                <a:lnTo>
                  <a:pt x="395" y="1330"/>
                </a:lnTo>
                <a:lnTo>
                  <a:pt x="399" y="1330"/>
                </a:lnTo>
                <a:lnTo>
                  <a:pt x="419" y="1323"/>
                </a:lnTo>
                <a:lnTo>
                  <a:pt x="423" y="1322"/>
                </a:lnTo>
                <a:lnTo>
                  <a:pt x="427" y="1322"/>
                </a:lnTo>
                <a:lnTo>
                  <a:pt x="429" y="1322"/>
                </a:lnTo>
                <a:lnTo>
                  <a:pt x="432" y="1322"/>
                </a:lnTo>
                <a:lnTo>
                  <a:pt x="436" y="1323"/>
                </a:lnTo>
                <a:lnTo>
                  <a:pt x="439" y="1327"/>
                </a:lnTo>
                <a:lnTo>
                  <a:pt x="440" y="1328"/>
                </a:lnTo>
                <a:lnTo>
                  <a:pt x="441" y="1332"/>
                </a:lnTo>
                <a:lnTo>
                  <a:pt x="442" y="1333"/>
                </a:lnTo>
                <a:lnTo>
                  <a:pt x="442" y="1335"/>
                </a:lnTo>
                <a:lnTo>
                  <a:pt x="441" y="1339"/>
                </a:lnTo>
                <a:lnTo>
                  <a:pt x="440" y="1343"/>
                </a:lnTo>
                <a:lnTo>
                  <a:pt x="433" y="1351"/>
                </a:lnTo>
                <a:lnTo>
                  <a:pt x="430" y="1352"/>
                </a:lnTo>
                <a:lnTo>
                  <a:pt x="429" y="1354"/>
                </a:lnTo>
                <a:lnTo>
                  <a:pt x="427" y="1355"/>
                </a:lnTo>
                <a:lnTo>
                  <a:pt x="424" y="1355"/>
                </a:lnTo>
                <a:lnTo>
                  <a:pt x="422" y="1357"/>
                </a:lnTo>
                <a:lnTo>
                  <a:pt x="418" y="1359"/>
                </a:lnTo>
                <a:lnTo>
                  <a:pt x="417" y="1360"/>
                </a:lnTo>
                <a:lnTo>
                  <a:pt x="412" y="1361"/>
                </a:lnTo>
                <a:lnTo>
                  <a:pt x="395" y="1366"/>
                </a:lnTo>
                <a:lnTo>
                  <a:pt x="392" y="1366"/>
                </a:lnTo>
                <a:lnTo>
                  <a:pt x="388" y="1367"/>
                </a:lnTo>
                <a:lnTo>
                  <a:pt x="383" y="1367"/>
                </a:lnTo>
                <a:lnTo>
                  <a:pt x="364" y="1367"/>
                </a:lnTo>
                <a:lnTo>
                  <a:pt x="360" y="1367"/>
                </a:lnTo>
                <a:lnTo>
                  <a:pt x="358" y="1366"/>
                </a:lnTo>
                <a:lnTo>
                  <a:pt x="355" y="1366"/>
                </a:lnTo>
                <a:lnTo>
                  <a:pt x="353" y="1366"/>
                </a:lnTo>
                <a:lnTo>
                  <a:pt x="352" y="1365"/>
                </a:lnTo>
                <a:lnTo>
                  <a:pt x="349" y="1365"/>
                </a:lnTo>
                <a:lnTo>
                  <a:pt x="347" y="1363"/>
                </a:lnTo>
                <a:lnTo>
                  <a:pt x="343" y="1361"/>
                </a:lnTo>
                <a:lnTo>
                  <a:pt x="341" y="1360"/>
                </a:lnTo>
                <a:lnTo>
                  <a:pt x="338" y="1359"/>
                </a:lnTo>
                <a:lnTo>
                  <a:pt x="337" y="1356"/>
                </a:lnTo>
                <a:lnTo>
                  <a:pt x="334" y="1354"/>
                </a:lnTo>
                <a:lnTo>
                  <a:pt x="330" y="1351"/>
                </a:lnTo>
                <a:lnTo>
                  <a:pt x="330" y="1350"/>
                </a:lnTo>
                <a:lnTo>
                  <a:pt x="328" y="1348"/>
                </a:lnTo>
                <a:lnTo>
                  <a:pt x="326" y="1346"/>
                </a:lnTo>
                <a:lnTo>
                  <a:pt x="325" y="1344"/>
                </a:lnTo>
                <a:lnTo>
                  <a:pt x="324" y="1341"/>
                </a:lnTo>
                <a:lnTo>
                  <a:pt x="323" y="1338"/>
                </a:lnTo>
                <a:lnTo>
                  <a:pt x="322" y="1337"/>
                </a:lnTo>
                <a:lnTo>
                  <a:pt x="320" y="1332"/>
                </a:lnTo>
                <a:lnTo>
                  <a:pt x="319" y="1328"/>
                </a:lnTo>
                <a:lnTo>
                  <a:pt x="319" y="1324"/>
                </a:lnTo>
                <a:lnTo>
                  <a:pt x="318" y="1317"/>
                </a:lnTo>
                <a:lnTo>
                  <a:pt x="318" y="1311"/>
                </a:lnTo>
                <a:lnTo>
                  <a:pt x="318" y="1304"/>
                </a:lnTo>
                <a:lnTo>
                  <a:pt x="318" y="1279"/>
                </a:lnTo>
                <a:lnTo>
                  <a:pt x="318" y="1112"/>
                </a:lnTo>
                <a:lnTo>
                  <a:pt x="307" y="1112"/>
                </a:lnTo>
                <a:lnTo>
                  <a:pt x="301" y="1112"/>
                </a:lnTo>
                <a:lnTo>
                  <a:pt x="295" y="1111"/>
                </a:lnTo>
                <a:lnTo>
                  <a:pt x="290" y="1111"/>
                </a:lnTo>
                <a:lnTo>
                  <a:pt x="285" y="1108"/>
                </a:lnTo>
                <a:lnTo>
                  <a:pt x="283" y="1107"/>
                </a:lnTo>
                <a:lnTo>
                  <a:pt x="282" y="1105"/>
                </a:lnTo>
                <a:lnTo>
                  <a:pt x="280" y="1103"/>
                </a:lnTo>
                <a:lnTo>
                  <a:pt x="279" y="1102"/>
                </a:lnTo>
                <a:lnTo>
                  <a:pt x="279" y="1100"/>
                </a:lnTo>
                <a:lnTo>
                  <a:pt x="279" y="1095"/>
                </a:lnTo>
                <a:lnTo>
                  <a:pt x="280" y="1090"/>
                </a:lnTo>
                <a:lnTo>
                  <a:pt x="282" y="1089"/>
                </a:lnTo>
                <a:lnTo>
                  <a:pt x="283" y="1088"/>
                </a:lnTo>
                <a:lnTo>
                  <a:pt x="285" y="1086"/>
                </a:lnTo>
                <a:lnTo>
                  <a:pt x="286" y="1085"/>
                </a:lnTo>
                <a:lnTo>
                  <a:pt x="289" y="1083"/>
                </a:lnTo>
                <a:lnTo>
                  <a:pt x="291" y="1081"/>
                </a:lnTo>
                <a:lnTo>
                  <a:pt x="297" y="1080"/>
                </a:lnTo>
                <a:lnTo>
                  <a:pt x="303" y="1078"/>
                </a:lnTo>
                <a:lnTo>
                  <a:pt x="309" y="1075"/>
                </a:lnTo>
                <a:lnTo>
                  <a:pt x="313" y="1074"/>
                </a:lnTo>
                <a:lnTo>
                  <a:pt x="314" y="1073"/>
                </a:lnTo>
                <a:lnTo>
                  <a:pt x="315" y="1072"/>
                </a:lnTo>
                <a:lnTo>
                  <a:pt x="319" y="1069"/>
                </a:lnTo>
                <a:lnTo>
                  <a:pt x="320" y="1068"/>
                </a:lnTo>
                <a:lnTo>
                  <a:pt x="322" y="1066"/>
                </a:lnTo>
                <a:lnTo>
                  <a:pt x="323" y="1062"/>
                </a:lnTo>
                <a:lnTo>
                  <a:pt x="324" y="1058"/>
                </a:lnTo>
                <a:lnTo>
                  <a:pt x="325" y="1056"/>
                </a:lnTo>
                <a:lnTo>
                  <a:pt x="325" y="1053"/>
                </a:lnTo>
                <a:lnTo>
                  <a:pt x="326" y="1049"/>
                </a:lnTo>
                <a:lnTo>
                  <a:pt x="326" y="1042"/>
                </a:lnTo>
                <a:lnTo>
                  <a:pt x="328" y="1029"/>
                </a:lnTo>
                <a:lnTo>
                  <a:pt x="330" y="1016"/>
                </a:lnTo>
                <a:lnTo>
                  <a:pt x="331" y="1013"/>
                </a:lnTo>
                <a:lnTo>
                  <a:pt x="334" y="1011"/>
                </a:lnTo>
                <a:lnTo>
                  <a:pt x="337" y="1007"/>
                </a:lnTo>
                <a:lnTo>
                  <a:pt x="340" y="1006"/>
                </a:lnTo>
                <a:lnTo>
                  <a:pt x="341" y="1006"/>
                </a:lnTo>
                <a:lnTo>
                  <a:pt x="343" y="1005"/>
                </a:lnTo>
                <a:lnTo>
                  <a:pt x="346" y="1005"/>
                </a:lnTo>
                <a:lnTo>
                  <a:pt x="348" y="1006"/>
                </a:lnTo>
                <a:lnTo>
                  <a:pt x="349" y="1006"/>
                </a:lnTo>
                <a:lnTo>
                  <a:pt x="352" y="1008"/>
                </a:lnTo>
                <a:lnTo>
                  <a:pt x="355" y="1011"/>
                </a:lnTo>
                <a:lnTo>
                  <a:pt x="357" y="1014"/>
                </a:lnTo>
                <a:lnTo>
                  <a:pt x="359" y="1017"/>
                </a:lnTo>
                <a:lnTo>
                  <a:pt x="359" y="1022"/>
                </a:lnTo>
                <a:lnTo>
                  <a:pt x="359" y="1025"/>
                </a:lnTo>
                <a:lnTo>
                  <a:pt x="359" y="1030"/>
                </a:lnTo>
                <a:lnTo>
                  <a:pt x="359" y="1040"/>
                </a:lnTo>
                <a:lnTo>
                  <a:pt x="359" y="1074"/>
                </a:lnTo>
                <a:close/>
                <a:moveTo>
                  <a:pt x="3668" y="962"/>
                </a:moveTo>
                <a:lnTo>
                  <a:pt x="3681" y="963"/>
                </a:lnTo>
                <a:lnTo>
                  <a:pt x="3682" y="966"/>
                </a:lnTo>
                <a:lnTo>
                  <a:pt x="3683" y="968"/>
                </a:lnTo>
                <a:lnTo>
                  <a:pt x="3684" y="970"/>
                </a:lnTo>
                <a:lnTo>
                  <a:pt x="3684" y="974"/>
                </a:lnTo>
                <a:lnTo>
                  <a:pt x="3684" y="979"/>
                </a:lnTo>
                <a:lnTo>
                  <a:pt x="3684" y="1000"/>
                </a:lnTo>
                <a:lnTo>
                  <a:pt x="3684" y="1064"/>
                </a:lnTo>
                <a:lnTo>
                  <a:pt x="3684" y="1239"/>
                </a:lnTo>
                <a:lnTo>
                  <a:pt x="3684" y="1295"/>
                </a:lnTo>
                <a:lnTo>
                  <a:pt x="3684" y="1312"/>
                </a:lnTo>
                <a:lnTo>
                  <a:pt x="3685" y="1321"/>
                </a:lnTo>
                <a:lnTo>
                  <a:pt x="3685" y="1328"/>
                </a:lnTo>
                <a:lnTo>
                  <a:pt x="3689" y="1330"/>
                </a:lnTo>
                <a:lnTo>
                  <a:pt x="3691" y="1330"/>
                </a:lnTo>
                <a:lnTo>
                  <a:pt x="3697" y="1333"/>
                </a:lnTo>
                <a:lnTo>
                  <a:pt x="3702" y="1335"/>
                </a:lnTo>
                <a:lnTo>
                  <a:pt x="3706" y="1337"/>
                </a:lnTo>
                <a:lnTo>
                  <a:pt x="3712" y="1338"/>
                </a:lnTo>
                <a:lnTo>
                  <a:pt x="3714" y="1339"/>
                </a:lnTo>
                <a:lnTo>
                  <a:pt x="3722" y="1343"/>
                </a:lnTo>
                <a:lnTo>
                  <a:pt x="3724" y="1344"/>
                </a:lnTo>
                <a:lnTo>
                  <a:pt x="3725" y="1345"/>
                </a:lnTo>
                <a:lnTo>
                  <a:pt x="3725" y="1348"/>
                </a:lnTo>
                <a:lnTo>
                  <a:pt x="3726" y="1351"/>
                </a:lnTo>
                <a:lnTo>
                  <a:pt x="3726" y="1356"/>
                </a:lnTo>
                <a:lnTo>
                  <a:pt x="3725" y="1359"/>
                </a:lnTo>
                <a:lnTo>
                  <a:pt x="3722" y="1362"/>
                </a:lnTo>
                <a:lnTo>
                  <a:pt x="3717" y="1363"/>
                </a:lnTo>
                <a:lnTo>
                  <a:pt x="3689" y="1365"/>
                </a:lnTo>
                <a:lnTo>
                  <a:pt x="3633" y="1365"/>
                </a:lnTo>
                <a:lnTo>
                  <a:pt x="3620" y="1365"/>
                </a:lnTo>
                <a:lnTo>
                  <a:pt x="3614" y="1365"/>
                </a:lnTo>
                <a:lnTo>
                  <a:pt x="3608" y="1363"/>
                </a:lnTo>
                <a:lnTo>
                  <a:pt x="3603" y="1359"/>
                </a:lnTo>
                <a:lnTo>
                  <a:pt x="3603" y="1357"/>
                </a:lnTo>
                <a:lnTo>
                  <a:pt x="3602" y="1356"/>
                </a:lnTo>
                <a:lnTo>
                  <a:pt x="3602" y="1351"/>
                </a:lnTo>
                <a:lnTo>
                  <a:pt x="3603" y="1346"/>
                </a:lnTo>
                <a:lnTo>
                  <a:pt x="3604" y="1345"/>
                </a:lnTo>
                <a:lnTo>
                  <a:pt x="3607" y="1344"/>
                </a:lnTo>
                <a:lnTo>
                  <a:pt x="3609" y="1341"/>
                </a:lnTo>
                <a:lnTo>
                  <a:pt x="3610" y="1341"/>
                </a:lnTo>
                <a:lnTo>
                  <a:pt x="3613" y="1340"/>
                </a:lnTo>
                <a:lnTo>
                  <a:pt x="3614" y="1340"/>
                </a:lnTo>
                <a:lnTo>
                  <a:pt x="3616" y="1339"/>
                </a:lnTo>
                <a:lnTo>
                  <a:pt x="3621" y="1338"/>
                </a:lnTo>
                <a:lnTo>
                  <a:pt x="3622" y="1337"/>
                </a:lnTo>
                <a:lnTo>
                  <a:pt x="3625" y="1337"/>
                </a:lnTo>
                <a:lnTo>
                  <a:pt x="3631" y="1334"/>
                </a:lnTo>
                <a:lnTo>
                  <a:pt x="3635" y="1333"/>
                </a:lnTo>
                <a:lnTo>
                  <a:pt x="3638" y="1330"/>
                </a:lnTo>
                <a:lnTo>
                  <a:pt x="3642" y="1329"/>
                </a:lnTo>
                <a:lnTo>
                  <a:pt x="3643" y="1328"/>
                </a:lnTo>
                <a:lnTo>
                  <a:pt x="3643" y="1327"/>
                </a:lnTo>
                <a:lnTo>
                  <a:pt x="3644" y="1326"/>
                </a:lnTo>
                <a:lnTo>
                  <a:pt x="3644" y="1323"/>
                </a:lnTo>
                <a:lnTo>
                  <a:pt x="3644" y="1317"/>
                </a:lnTo>
                <a:lnTo>
                  <a:pt x="3644" y="1306"/>
                </a:lnTo>
                <a:lnTo>
                  <a:pt x="3644" y="1249"/>
                </a:lnTo>
                <a:lnTo>
                  <a:pt x="3644" y="1091"/>
                </a:lnTo>
                <a:lnTo>
                  <a:pt x="3644" y="1040"/>
                </a:lnTo>
                <a:lnTo>
                  <a:pt x="3644" y="1027"/>
                </a:lnTo>
                <a:lnTo>
                  <a:pt x="3644" y="1019"/>
                </a:lnTo>
                <a:lnTo>
                  <a:pt x="3644" y="1013"/>
                </a:lnTo>
                <a:lnTo>
                  <a:pt x="3642" y="1012"/>
                </a:lnTo>
                <a:lnTo>
                  <a:pt x="3638" y="1012"/>
                </a:lnTo>
                <a:lnTo>
                  <a:pt x="3632" y="1012"/>
                </a:lnTo>
                <a:lnTo>
                  <a:pt x="3609" y="1012"/>
                </a:lnTo>
                <a:lnTo>
                  <a:pt x="3608" y="1012"/>
                </a:lnTo>
                <a:lnTo>
                  <a:pt x="3606" y="1009"/>
                </a:lnTo>
                <a:lnTo>
                  <a:pt x="3604" y="1008"/>
                </a:lnTo>
                <a:lnTo>
                  <a:pt x="3603" y="1006"/>
                </a:lnTo>
                <a:lnTo>
                  <a:pt x="3603" y="1003"/>
                </a:lnTo>
                <a:lnTo>
                  <a:pt x="3603" y="1001"/>
                </a:lnTo>
                <a:lnTo>
                  <a:pt x="3604" y="999"/>
                </a:lnTo>
                <a:lnTo>
                  <a:pt x="3604" y="996"/>
                </a:lnTo>
                <a:lnTo>
                  <a:pt x="3607" y="994"/>
                </a:lnTo>
                <a:lnTo>
                  <a:pt x="3612" y="991"/>
                </a:lnTo>
                <a:lnTo>
                  <a:pt x="3621" y="986"/>
                </a:lnTo>
                <a:lnTo>
                  <a:pt x="3624" y="985"/>
                </a:lnTo>
                <a:lnTo>
                  <a:pt x="3626" y="984"/>
                </a:lnTo>
                <a:lnTo>
                  <a:pt x="3630" y="983"/>
                </a:lnTo>
                <a:lnTo>
                  <a:pt x="3632" y="981"/>
                </a:lnTo>
                <a:lnTo>
                  <a:pt x="3635" y="980"/>
                </a:lnTo>
                <a:lnTo>
                  <a:pt x="3637" y="979"/>
                </a:lnTo>
                <a:lnTo>
                  <a:pt x="3638" y="978"/>
                </a:lnTo>
                <a:lnTo>
                  <a:pt x="3641" y="977"/>
                </a:lnTo>
                <a:lnTo>
                  <a:pt x="3643" y="975"/>
                </a:lnTo>
                <a:lnTo>
                  <a:pt x="3645" y="974"/>
                </a:lnTo>
                <a:lnTo>
                  <a:pt x="3648" y="973"/>
                </a:lnTo>
                <a:lnTo>
                  <a:pt x="3650" y="970"/>
                </a:lnTo>
                <a:lnTo>
                  <a:pt x="3651" y="970"/>
                </a:lnTo>
                <a:lnTo>
                  <a:pt x="3654" y="969"/>
                </a:lnTo>
                <a:lnTo>
                  <a:pt x="3656" y="968"/>
                </a:lnTo>
                <a:lnTo>
                  <a:pt x="3659" y="967"/>
                </a:lnTo>
                <a:lnTo>
                  <a:pt x="3664" y="964"/>
                </a:lnTo>
                <a:lnTo>
                  <a:pt x="3666" y="964"/>
                </a:lnTo>
                <a:lnTo>
                  <a:pt x="3668" y="963"/>
                </a:lnTo>
                <a:lnTo>
                  <a:pt x="3668" y="962"/>
                </a:lnTo>
                <a:close/>
                <a:moveTo>
                  <a:pt x="2161" y="1321"/>
                </a:moveTo>
                <a:lnTo>
                  <a:pt x="2154" y="1312"/>
                </a:lnTo>
                <a:lnTo>
                  <a:pt x="2150" y="1308"/>
                </a:lnTo>
                <a:lnTo>
                  <a:pt x="2150" y="1307"/>
                </a:lnTo>
                <a:lnTo>
                  <a:pt x="2148" y="1306"/>
                </a:lnTo>
                <a:lnTo>
                  <a:pt x="2147" y="1304"/>
                </a:lnTo>
                <a:lnTo>
                  <a:pt x="2144" y="1301"/>
                </a:lnTo>
                <a:lnTo>
                  <a:pt x="2143" y="1299"/>
                </a:lnTo>
                <a:lnTo>
                  <a:pt x="2142" y="1296"/>
                </a:lnTo>
                <a:lnTo>
                  <a:pt x="2142" y="1295"/>
                </a:lnTo>
                <a:lnTo>
                  <a:pt x="2139" y="1293"/>
                </a:lnTo>
                <a:lnTo>
                  <a:pt x="2138" y="1291"/>
                </a:lnTo>
                <a:lnTo>
                  <a:pt x="2137" y="1290"/>
                </a:lnTo>
                <a:lnTo>
                  <a:pt x="2137" y="1288"/>
                </a:lnTo>
                <a:lnTo>
                  <a:pt x="2136" y="1285"/>
                </a:lnTo>
                <a:lnTo>
                  <a:pt x="2133" y="1284"/>
                </a:lnTo>
                <a:lnTo>
                  <a:pt x="2133" y="1282"/>
                </a:lnTo>
                <a:lnTo>
                  <a:pt x="2132" y="1279"/>
                </a:lnTo>
                <a:lnTo>
                  <a:pt x="2131" y="1278"/>
                </a:lnTo>
                <a:lnTo>
                  <a:pt x="2130" y="1276"/>
                </a:lnTo>
                <a:lnTo>
                  <a:pt x="2129" y="1273"/>
                </a:lnTo>
                <a:lnTo>
                  <a:pt x="2126" y="1268"/>
                </a:lnTo>
                <a:lnTo>
                  <a:pt x="2125" y="1265"/>
                </a:lnTo>
                <a:lnTo>
                  <a:pt x="2124" y="1263"/>
                </a:lnTo>
                <a:lnTo>
                  <a:pt x="2124" y="1261"/>
                </a:lnTo>
                <a:lnTo>
                  <a:pt x="2121" y="1257"/>
                </a:lnTo>
                <a:lnTo>
                  <a:pt x="2121" y="1255"/>
                </a:lnTo>
                <a:lnTo>
                  <a:pt x="2119" y="1249"/>
                </a:lnTo>
                <a:lnTo>
                  <a:pt x="2118" y="1247"/>
                </a:lnTo>
                <a:lnTo>
                  <a:pt x="2118" y="1245"/>
                </a:lnTo>
                <a:lnTo>
                  <a:pt x="2116" y="1244"/>
                </a:lnTo>
                <a:lnTo>
                  <a:pt x="2116" y="1241"/>
                </a:lnTo>
                <a:lnTo>
                  <a:pt x="2115" y="1240"/>
                </a:lnTo>
                <a:lnTo>
                  <a:pt x="2115" y="1238"/>
                </a:lnTo>
                <a:lnTo>
                  <a:pt x="2114" y="1234"/>
                </a:lnTo>
                <a:lnTo>
                  <a:pt x="2112" y="1222"/>
                </a:lnTo>
                <a:lnTo>
                  <a:pt x="2107" y="1199"/>
                </a:lnTo>
                <a:lnTo>
                  <a:pt x="2106" y="1186"/>
                </a:lnTo>
                <a:lnTo>
                  <a:pt x="2106" y="1178"/>
                </a:lnTo>
                <a:lnTo>
                  <a:pt x="2104" y="1172"/>
                </a:lnTo>
                <a:lnTo>
                  <a:pt x="2104" y="1163"/>
                </a:lnTo>
                <a:lnTo>
                  <a:pt x="2104" y="1155"/>
                </a:lnTo>
                <a:lnTo>
                  <a:pt x="2106" y="1149"/>
                </a:lnTo>
                <a:lnTo>
                  <a:pt x="2106" y="1141"/>
                </a:lnTo>
                <a:lnTo>
                  <a:pt x="2107" y="1130"/>
                </a:lnTo>
                <a:lnTo>
                  <a:pt x="2112" y="1103"/>
                </a:lnTo>
                <a:lnTo>
                  <a:pt x="2113" y="1100"/>
                </a:lnTo>
                <a:lnTo>
                  <a:pt x="2114" y="1095"/>
                </a:lnTo>
                <a:lnTo>
                  <a:pt x="2114" y="1094"/>
                </a:lnTo>
                <a:lnTo>
                  <a:pt x="2115" y="1091"/>
                </a:lnTo>
                <a:lnTo>
                  <a:pt x="2115" y="1090"/>
                </a:lnTo>
                <a:lnTo>
                  <a:pt x="2116" y="1088"/>
                </a:lnTo>
                <a:lnTo>
                  <a:pt x="2118" y="1083"/>
                </a:lnTo>
                <a:lnTo>
                  <a:pt x="2119" y="1080"/>
                </a:lnTo>
                <a:lnTo>
                  <a:pt x="2120" y="1077"/>
                </a:lnTo>
                <a:lnTo>
                  <a:pt x="2121" y="1074"/>
                </a:lnTo>
                <a:lnTo>
                  <a:pt x="2122" y="1072"/>
                </a:lnTo>
                <a:lnTo>
                  <a:pt x="2124" y="1071"/>
                </a:lnTo>
                <a:lnTo>
                  <a:pt x="2125" y="1067"/>
                </a:lnTo>
                <a:lnTo>
                  <a:pt x="2126" y="1064"/>
                </a:lnTo>
                <a:lnTo>
                  <a:pt x="2127" y="1062"/>
                </a:lnTo>
                <a:lnTo>
                  <a:pt x="2129" y="1060"/>
                </a:lnTo>
                <a:lnTo>
                  <a:pt x="2130" y="1057"/>
                </a:lnTo>
                <a:lnTo>
                  <a:pt x="2131" y="1055"/>
                </a:lnTo>
                <a:lnTo>
                  <a:pt x="2132" y="1053"/>
                </a:lnTo>
                <a:lnTo>
                  <a:pt x="2133" y="1050"/>
                </a:lnTo>
                <a:lnTo>
                  <a:pt x="2136" y="1046"/>
                </a:lnTo>
                <a:lnTo>
                  <a:pt x="2137" y="1045"/>
                </a:lnTo>
                <a:lnTo>
                  <a:pt x="2138" y="1044"/>
                </a:lnTo>
                <a:lnTo>
                  <a:pt x="2139" y="1041"/>
                </a:lnTo>
                <a:lnTo>
                  <a:pt x="2141" y="1040"/>
                </a:lnTo>
                <a:lnTo>
                  <a:pt x="2142" y="1038"/>
                </a:lnTo>
                <a:lnTo>
                  <a:pt x="2143" y="1036"/>
                </a:lnTo>
                <a:lnTo>
                  <a:pt x="2143" y="1034"/>
                </a:lnTo>
                <a:lnTo>
                  <a:pt x="2145" y="1031"/>
                </a:lnTo>
                <a:lnTo>
                  <a:pt x="2147" y="1030"/>
                </a:lnTo>
                <a:lnTo>
                  <a:pt x="2149" y="1029"/>
                </a:lnTo>
                <a:lnTo>
                  <a:pt x="2151" y="1025"/>
                </a:lnTo>
                <a:lnTo>
                  <a:pt x="2154" y="1022"/>
                </a:lnTo>
                <a:lnTo>
                  <a:pt x="2159" y="1017"/>
                </a:lnTo>
                <a:lnTo>
                  <a:pt x="2165" y="1009"/>
                </a:lnTo>
                <a:lnTo>
                  <a:pt x="2171" y="1003"/>
                </a:lnTo>
                <a:lnTo>
                  <a:pt x="2172" y="1002"/>
                </a:lnTo>
                <a:lnTo>
                  <a:pt x="2176" y="999"/>
                </a:lnTo>
                <a:lnTo>
                  <a:pt x="2179" y="996"/>
                </a:lnTo>
                <a:lnTo>
                  <a:pt x="2183" y="994"/>
                </a:lnTo>
                <a:lnTo>
                  <a:pt x="2184" y="992"/>
                </a:lnTo>
                <a:lnTo>
                  <a:pt x="2187" y="991"/>
                </a:lnTo>
                <a:lnTo>
                  <a:pt x="2187" y="990"/>
                </a:lnTo>
                <a:lnTo>
                  <a:pt x="2189" y="989"/>
                </a:lnTo>
                <a:lnTo>
                  <a:pt x="2190" y="988"/>
                </a:lnTo>
                <a:lnTo>
                  <a:pt x="2193" y="986"/>
                </a:lnTo>
                <a:lnTo>
                  <a:pt x="2194" y="985"/>
                </a:lnTo>
                <a:lnTo>
                  <a:pt x="2196" y="985"/>
                </a:lnTo>
                <a:lnTo>
                  <a:pt x="2197" y="984"/>
                </a:lnTo>
                <a:lnTo>
                  <a:pt x="2201" y="981"/>
                </a:lnTo>
                <a:lnTo>
                  <a:pt x="2202" y="980"/>
                </a:lnTo>
                <a:lnTo>
                  <a:pt x="2206" y="978"/>
                </a:lnTo>
                <a:lnTo>
                  <a:pt x="2208" y="977"/>
                </a:lnTo>
                <a:lnTo>
                  <a:pt x="2211" y="975"/>
                </a:lnTo>
                <a:lnTo>
                  <a:pt x="2213" y="974"/>
                </a:lnTo>
                <a:lnTo>
                  <a:pt x="2216" y="973"/>
                </a:lnTo>
                <a:lnTo>
                  <a:pt x="2217" y="972"/>
                </a:lnTo>
                <a:lnTo>
                  <a:pt x="2220" y="970"/>
                </a:lnTo>
                <a:lnTo>
                  <a:pt x="2224" y="969"/>
                </a:lnTo>
                <a:lnTo>
                  <a:pt x="2226" y="968"/>
                </a:lnTo>
                <a:lnTo>
                  <a:pt x="2228" y="968"/>
                </a:lnTo>
                <a:lnTo>
                  <a:pt x="2230" y="967"/>
                </a:lnTo>
                <a:lnTo>
                  <a:pt x="2237" y="964"/>
                </a:lnTo>
                <a:lnTo>
                  <a:pt x="2239" y="963"/>
                </a:lnTo>
                <a:lnTo>
                  <a:pt x="2241" y="963"/>
                </a:lnTo>
                <a:lnTo>
                  <a:pt x="2242" y="962"/>
                </a:lnTo>
                <a:lnTo>
                  <a:pt x="2245" y="962"/>
                </a:lnTo>
                <a:lnTo>
                  <a:pt x="2251" y="959"/>
                </a:lnTo>
                <a:lnTo>
                  <a:pt x="2253" y="959"/>
                </a:lnTo>
                <a:lnTo>
                  <a:pt x="2255" y="958"/>
                </a:lnTo>
                <a:lnTo>
                  <a:pt x="2259" y="958"/>
                </a:lnTo>
                <a:lnTo>
                  <a:pt x="2261" y="957"/>
                </a:lnTo>
                <a:lnTo>
                  <a:pt x="2274" y="956"/>
                </a:lnTo>
                <a:lnTo>
                  <a:pt x="2283" y="956"/>
                </a:lnTo>
                <a:lnTo>
                  <a:pt x="2286" y="955"/>
                </a:lnTo>
                <a:lnTo>
                  <a:pt x="2289" y="955"/>
                </a:lnTo>
                <a:lnTo>
                  <a:pt x="2295" y="956"/>
                </a:lnTo>
                <a:lnTo>
                  <a:pt x="2315" y="956"/>
                </a:lnTo>
                <a:lnTo>
                  <a:pt x="2340" y="959"/>
                </a:lnTo>
                <a:lnTo>
                  <a:pt x="2342" y="961"/>
                </a:lnTo>
                <a:lnTo>
                  <a:pt x="2345" y="961"/>
                </a:lnTo>
                <a:lnTo>
                  <a:pt x="2346" y="962"/>
                </a:lnTo>
                <a:lnTo>
                  <a:pt x="2349" y="962"/>
                </a:lnTo>
                <a:lnTo>
                  <a:pt x="2351" y="963"/>
                </a:lnTo>
                <a:lnTo>
                  <a:pt x="2353" y="963"/>
                </a:lnTo>
                <a:lnTo>
                  <a:pt x="2355" y="964"/>
                </a:lnTo>
                <a:lnTo>
                  <a:pt x="2357" y="964"/>
                </a:lnTo>
                <a:lnTo>
                  <a:pt x="2358" y="966"/>
                </a:lnTo>
                <a:lnTo>
                  <a:pt x="2361" y="966"/>
                </a:lnTo>
                <a:lnTo>
                  <a:pt x="2362" y="967"/>
                </a:lnTo>
                <a:lnTo>
                  <a:pt x="2367" y="968"/>
                </a:lnTo>
                <a:lnTo>
                  <a:pt x="2369" y="969"/>
                </a:lnTo>
                <a:lnTo>
                  <a:pt x="2374" y="970"/>
                </a:lnTo>
                <a:lnTo>
                  <a:pt x="2376" y="973"/>
                </a:lnTo>
                <a:lnTo>
                  <a:pt x="2379" y="974"/>
                </a:lnTo>
                <a:lnTo>
                  <a:pt x="2381" y="975"/>
                </a:lnTo>
                <a:lnTo>
                  <a:pt x="2384" y="977"/>
                </a:lnTo>
                <a:lnTo>
                  <a:pt x="2386" y="978"/>
                </a:lnTo>
                <a:lnTo>
                  <a:pt x="2388" y="979"/>
                </a:lnTo>
                <a:lnTo>
                  <a:pt x="2391" y="980"/>
                </a:lnTo>
                <a:lnTo>
                  <a:pt x="2394" y="983"/>
                </a:lnTo>
                <a:lnTo>
                  <a:pt x="2396" y="984"/>
                </a:lnTo>
                <a:lnTo>
                  <a:pt x="2399" y="985"/>
                </a:lnTo>
                <a:lnTo>
                  <a:pt x="2400" y="986"/>
                </a:lnTo>
                <a:lnTo>
                  <a:pt x="2403" y="988"/>
                </a:lnTo>
                <a:lnTo>
                  <a:pt x="2405" y="990"/>
                </a:lnTo>
                <a:lnTo>
                  <a:pt x="2407" y="990"/>
                </a:lnTo>
                <a:lnTo>
                  <a:pt x="2407" y="991"/>
                </a:lnTo>
                <a:lnTo>
                  <a:pt x="2408" y="1067"/>
                </a:lnTo>
                <a:lnTo>
                  <a:pt x="2407" y="1071"/>
                </a:lnTo>
                <a:lnTo>
                  <a:pt x="2405" y="1072"/>
                </a:lnTo>
                <a:lnTo>
                  <a:pt x="2404" y="1073"/>
                </a:lnTo>
                <a:lnTo>
                  <a:pt x="2403" y="1075"/>
                </a:lnTo>
                <a:lnTo>
                  <a:pt x="2400" y="1077"/>
                </a:lnTo>
                <a:lnTo>
                  <a:pt x="2398" y="1077"/>
                </a:lnTo>
                <a:lnTo>
                  <a:pt x="2397" y="1078"/>
                </a:lnTo>
                <a:lnTo>
                  <a:pt x="2394" y="1078"/>
                </a:lnTo>
                <a:lnTo>
                  <a:pt x="2391" y="1078"/>
                </a:lnTo>
                <a:lnTo>
                  <a:pt x="2386" y="1078"/>
                </a:lnTo>
                <a:lnTo>
                  <a:pt x="2384" y="1077"/>
                </a:lnTo>
                <a:lnTo>
                  <a:pt x="2382" y="1074"/>
                </a:lnTo>
                <a:lnTo>
                  <a:pt x="2381" y="1073"/>
                </a:lnTo>
                <a:lnTo>
                  <a:pt x="2379" y="1072"/>
                </a:lnTo>
                <a:lnTo>
                  <a:pt x="2378" y="1068"/>
                </a:lnTo>
                <a:lnTo>
                  <a:pt x="2376" y="1066"/>
                </a:lnTo>
                <a:lnTo>
                  <a:pt x="2375" y="1062"/>
                </a:lnTo>
                <a:lnTo>
                  <a:pt x="2374" y="1057"/>
                </a:lnTo>
                <a:lnTo>
                  <a:pt x="2373" y="1053"/>
                </a:lnTo>
                <a:lnTo>
                  <a:pt x="2371" y="1050"/>
                </a:lnTo>
                <a:lnTo>
                  <a:pt x="2367" y="1035"/>
                </a:lnTo>
                <a:lnTo>
                  <a:pt x="2361" y="1020"/>
                </a:lnTo>
                <a:lnTo>
                  <a:pt x="2361" y="1014"/>
                </a:lnTo>
                <a:lnTo>
                  <a:pt x="2359" y="1013"/>
                </a:lnTo>
                <a:lnTo>
                  <a:pt x="2358" y="1008"/>
                </a:lnTo>
                <a:lnTo>
                  <a:pt x="2357" y="1005"/>
                </a:lnTo>
                <a:lnTo>
                  <a:pt x="2355" y="1003"/>
                </a:lnTo>
                <a:lnTo>
                  <a:pt x="2352" y="1000"/>
                </a:lnTo>
                <a:lnTo>
                  <a:pt x="2350" y="1000"/>
                </a:lnTo>
                <a:lnTo>
                  <a:pt x="2346" y="999"/>
                </a:lnTo>
                <a:lnTo>
                  <a:pt x="2345" y="997"/>
                </a:lnTo>
                <a:lnTo>
                  <a:pt x="2341" y="995"/>
                </a:lnTo>
                <a:lnTo>
                  <a:pt x="2339" y="995"/>
                </a:lnTo>
                <a:lnTo>
                  <a:pt x="2334" y="992"/>
                </a:lnTo>
                <a:lnTo>
                  <a:pt x="2333" y="992"/>
                </a:lnTo>
                <a:lnTo>
                  <a:pt x="2332" y="991"/>
                </a:lnTo>
                <a:lnTo>
                  <a:pt x="2327" y="990"/>
                </a:lnTo>
                <a:lnTo>
                  <a:pt x="2324" y="990"/>
                </a:lnTo>
                <a:lnTo>
                  <a:pt x="2316" y="988"/>
                </a:lnTo>
                <a:lnTo>
                  <a:pt x="2303" y="986"/>
                </a:lnTo>
                <a:lnTo>
                  <a:pt x="2294" y="985"/>
                </a:lnTo>
                <a:lnTo>
                  <a:pt x="2289" y="985"/>
                </a:lnTo>
                <a:lnTo>
                  <a:pt x="2286" y="985"/>
                </a:lnTo>
                <a:lnTo>
                  <a:pt x="2283" y="985"/>
                </a:lnTo>
                <a:lnTo>
                  <a:pt x="2277" y="985"/>
                </a:lnTo>
                <a:lnTo>
                  <a:pt x="2268" y="986"/>
                </a:lnTo>
                <a:lnTo>
                  <a:pt x="2247" y="992"/>
                </a:lnTo>
                <a:lnTo>
                  <a:pt x="2243" y="995"/>
                </a:lnTo>
                <a:lnTo>
                  <a:pt x="2240" y="996"/>
                </a:lnTo>
                <a:lnTo>
                  <a:pt x="2237" y="997"/>
                </a:lnTo>
                <a:lnTo>
                  <a:pt x="2235" y="999"/>
                </a:lnTo>
                <a:lnTo>
                  <a:pt x="2232" y="1000"/>
                </a:lnTo>
                <a:lnTo>
                  <a:pt x="2230" y="1001"/>
                </a:lnTo>
                <a:lnTo>
                  <a:pt x="2226" y="1003"/>
                </a:lnTo>
                <a:lnTo>
                  <a:pt x="2225" y="1005"/>
                </a:lnTo>
                <a:lnTo>
                  <a:pt x="2223" y="1006"/>
                </a:lnTo>
                <a:lnTo>
                  <a:pt x="2220" y="1007"/>
                </a:lnTo>
                <a:lnTo>
                  <a:pt x="2219" y="1009"/>
                </a:lnTo>
                <a:lnTo>
                  <a:pt x="2218" y="1011"/>
                </a:lnTo>
                <a:lnTo>
                  <a:pt x="2216" y="1011"/>
                </a:lnTo>
                <a:lnTo>
                  <a:pt x="2213" y="1014"/>
                </a:lnTo>
                <a:lnTo>
                  <a:pt x="2206" y="1022"/>
                </a:lnTo>
                <a:lnTo>
                  <a:pt x="2201" y="1027"/>
                </a:lnTo>
                <a:lnTo>
                  <a:pt x="2197" y="1029"/>
                </a:lnTo>
                <a:lnTo>
                  <a:pt x="2195" y="1033"/>
                </a:lnTo>
                <a:lnTo>
                  <a:pt x="2194" y="1035"/>
                </a:lnTo>
                <a:lnTo>
                  <a:pt x="2191" y="1038"/>
                </a:lnTo>
                <a:lnTo>
                  <a:pt x="2190" y="1039"/>
                </a:lnTo>
                <a:lnTo>
                  <a:pt x="2190" y="1041"/>
                </a:lnTo>
                <a:lnTo>
                  <a:pt x="2188" y="1042"/>
                </a:lnTo>
                <a:lnTo>
                  <a:pt x="2187" y="1044"/>
                </a:lnTo>
                <a:lnTo>
                  <a:pt x="2187" y="1046"/>
                </a:lnTo>
                <a:lnTo>
                  <a:pt x="2185" y="1049"/>
                </a:lnTo>
                <a:lnTo>
                  <a:pt x="2184" y="1050"/>
                </a:lnTo>
                <a:lnTo>
                  <a:pt x="2183" y="1052"/>
                </a:lnTo>
                <a:lnTo>
                  <a:pt x="2182" y="1055"/>
                </a:lnTo>
                <a:lnTo>
                  <a:pt x="2181" y="1057"/>
                </a:lnTo>
                <a:lnTo>
                  <a:pt x="2179" y="1058"/>
                </a:lnTo>
                <a:lnTo>
                  <a:pt x="2177" y="1063"/>
                </a:lnTo>
                <a:lnTo>
                  <a:pt x="2176" y="1067"/>
                </a:lnTo>
                <a:lnTo>
                  <a:pt x="2174" y="1069"/>
                </a:lnTo>
                <a:lnTo>
                  <a:pt x="2173" y="1072"/>
                </a:lnTo>
                <a:lnTo>
                  <a:pt x="2172" y="1075"/>
                </a:lnTo>
                <a:lnTo>
                  <a:pt x="2171" y="1081"/>
                </a:lnTo>
                <a:lnTo>
                  <a:pt x="2170" y="1084"/>
                </a:lnTo>
                <a:lnTo>
                  <a:pt x="2170" y="1085"/>
                </a:lnTo>
                <a:lnTo>
                  <a:pt x="2168" y="1088"/>
                </a:lnTo>
                <a:lnTo>
                  <a:pt x="2168" y="1089"/>
                </a:lnTo>
                <a:lnTo>
                  <a:pt x="2167" y="1092"/>
                </a:lnTo>
                <a:lnTo>
                  <a:pt x="2166" y="1095"/>
                </a:lnTo>
                <a:lnTo>
                  <a:pt x="2165" y="1102"/>
                </a:lnTo>
                <a:lnTo>
                  <a:pt x="2164" y="1105"/>
                </a:lnTo>
                <a:lnTo>
                  <a:pt x="2162" y="1113"/>
                </a:lnTo>
                <a:lnTo>
                  <a:pt x="2161" y="1118"/>
                </a:lnTo>
                <a:lnTo>
                  <a:pt x="2160" y="1122"/>
                </a:lnTo>
                <a:lnTo>
                  <a:pt x="2160" y="1127"/>
                </a:lnTo>
                <a:lnTo>
                  <a:pt x="2160" y="1132"/>
                </a:lnTo>
                <a:lnTo>
                  <a:pt x="2159" y="1138"/>
                </a:lnTo>
                <a:lnTo>
                  <a:pt x="2159" y="1146"/>
                </a:lnTo>
                <a:lnTo>
                  <a:pt x="2158" y="1151"/>
                </a:lnTo>
                <a:lnTo>
                  <a:pt x="2158" y="1157"/>
                </a:lnTo>
                <a:lnTo>
                  <a:pt x="2158" y="1168"/>
                </a:lnTo>
                <a:lnTo>
                  <a:pt x="2158" y="1174"/>
                </a:lnTo>
                <a:lnTo>
                  <a:pt x="2159" y="1180"/>
                </a:lnTo>
                <a:lnTo>
                  <a:pt x="2159" y="1190"/>
                </a:lnTo>
                <a:lnTo>
                  <a:pt x="2159" y="1196"/>
                </a:lnTo>
                <a:lnTo>
                  <a:pt x="2160" y="1202"/>
                </a:lnTo>
                <a:lnTo>
                  <a:pt x="2160" y="1206"/>
                </a:lnTo>
                <a:lnTo>
                  <a:pt x="2161" y="1211"/>
                </a:lnTo>
                <a:lnTo>
                  <a:pt x="2161" y="1215"/>
                </a:lnTo>
                <a:lnTo>
                  <a:pt x="2162" y="1218"/>
                </a:lnTo>
                <a:lnTo>
                  <a:pt x="2162" y="1221"/>
                </a:lnTo>
                <a:lnTo>
                  <a:pt x="2164" y="1224"/>
                </a:lnTo>
                <a:lnTo>
                  <a:pt x="2165" y="1230"/>
                </a:lnTo>
                <a:lnTo>
                  <a:pt x="2165" y="1233"/>
                </a:lnTo>
                <a:lnTo>
                  <a:pt x="2166" y="1234"/>
                </a:lnTo>
                <a:lnTo>
                  <a:pt x="2166" y="1236"/>
                </a:lnTo>
                <a:lnTo>
                  <a:pt x="2167" y="1239"/>
                </a:lnTo>
                <a:lnTo>
                  <a:pt x="2167" y="1241"/>
                </a:lnTo>
                <a:lnTo>
                  <a:pt x="2168" y="1244"/>
                </a:lnTo>
                <a:lnTo>
                  <a:pt x="2168" y="1245"/>
                </a:lnTo>
                <a:lnTo>
                  <a:pt x="2170" y="1247"/>
                </a:lnTo>
                <a:lnTo>
                  <a:pt x="2170" y="1249"/>
                </a:lnTo>
                <a:lnTo>
                  <a:pt x="2171" y="1250"/>
                </a:lnTo>
                <a:lnTo>
                  <a:pt x="2171" y="1252"/>
                </a:lnTo>
                <a:lnTo>
                  <a:pt x="2172" y="1256"/>
                </a:lnTo>
                <a:lnTo>
                  <a:pt x="2173" y="1258"/>
                </a:lnTo>
                <a:lnTo>
                  <a:pt x="2174" y="1262"/>
                </a:lnTo>
                <a:lnTo>
                  <a:pt x="2176" y="1265"/>
                </a:lnTo>
                <a:lnTo>
                  <a:pt x="2177" y="1268"/>
                </a:lnTo>
                <a:lnTo>
                  <a:pt x="2178" y="1271"/>
                </a:lnTo>
                <a:lnTo>
                  <a:pt x="2179" y="1273"/>
                </a:lnTo>
                <a:lnTo>
                  <a:pt x="2181" y="1276"/>
                </a:lnTo>
                <a:lnTo>
                  <a:pt x="2182" y="1278"/>
                </a:lnTo>
                <a:lnTo>
                  <a:pt x="2184" y="1279"/>
                </a:lnTo>
                <a:lnTo>
                  <a:pt x="2184" y="1282"/>
                </a:lnTo>
                <a:lnTo>
                  <a:pt x="2187" y="1284"/>
                </a:lnTo>
                <a:lnTo>
                  <a:pt x="2187" y="1287"/>
                </a:lnTo>
                <a:lnTo>
                  <a:pt x="2188" y="1288"/>
                </a:lnTo>
                <a:lnTo>
                  <a:pt x="2189" y="1290"/>
                </a:lnTo>
                <a:lnTo>
                  <a:pt x="2191" y="1291"/>
                </a:lnTo>
                <a:lnTo>
                  <a:pt x="2193" y="1293"/>
                </a:lnTo>
                <a:lnTo>
                  <a:pt x="2195" y="1295"/>
                </a:lnTo>
                <a:lnTo>
                  <a:pt x="2199" y="1300"/>
                </a:lnTo>
                <a:lnTo>
                  <a:pt x="2203" y="1306"/>
                </a:lnTo>
                <a:lnTo>
                  <a:pt x="2208" y="1311"/>
                </a:lnTo>
                <a:lnTo>
                  <a:pt x="2212" y="1315"/>
                </a:lnTo>
                <a:lnTo>
                  <a:pt x="2214" y="1316"/>
                </a:lnTo>
                <a:lnTo>
                  <a:pt x="2217" y="1318"/>
                </a:lnTo>
                <a:lnTo>
                  <a:pt x="2218" y="1319"/>
                </a:lnTo>
                <a:lnTo>
                  <a:pt x="2220" y="1319"/>
                </a:lnTo>
                <a:lnTo>
                  <a:pt x="2222" y="1322"/>
                </a:lnTo>
                <a:lnTo>
                  <a:pt x="2224" y="1322"/>
                </a:lnTo>
                <a:lnTo>
                  <a:pt x="2226" y="1323"/>
                </a:lnTo>
                <a:lnTo>
                  <a:pt x="2228" y="1324"/>
                </a:lnTo>
                <a:lnTo>
                  <a:pt x="2230" y="1326"/>
                </a:lnTo>
                <a:lnTo>
                  <a:pt x="2232" y="1327"/>
                </a:lnTo>
                <a:lnTo>
                  <a:pt x="2235" y="1328"/>
                </a:lnTo>
                <a:lnTo>
                  <a:pt x="2240" y="1330"/>
                </a:lnTo>
                <a:lnTo>
                  <a:pt x="2241" y="1330"/>
                </a:lnTo>
                <a:lnTo>
                  <a:pt x="2246" y="1333"/>
                </a:lnTo>
                <a:lnTo>
                  <a:pt x="2253" y="1335"/>
                </a:lnTo>
                <a:lnTo>
                  <a:pt x="2254" y="1335"/>
                </a:lnTo>
                <a:lnTo>
                  <a:pt x="2257" y="1337"/>
                </a:lnTo>
                <a:lnTo>
                  <a:pt x="2259" y="1337"/>
                </a:lnTo>
                <a:lnTo>
                  <a:pt x="2261" y="1337"/>
                </a:lnTo>
                <a:lnTo>
                  <a:pt x="2265" y="1338"/>
                </a:lnTo>
                <a:lnTo>
                  <a:pt x="2269" y="1338"/>
                </a:lnTo>
                <a:lnTo>
                  <a:pt x="2278" y="1339"/>
                </a:lnTo>
                <a:lnTo>
                  <a:pt x="2282" y="1340"/>
                </a:lnTo>
                <a:lnTo>
                  <a:pt x="2288" y="1340"/>
                </a:lnTo>
                <a:lnTo>
                  <a:pt x="2293" y="1340"/>
                </a:lnTo>
                <a:lnTo>
                  <a:pt x="2297" y="1339"/>
                </a:lnTo>
                <a:lnTo>
                  <a:pt x="2309" y="1338"/>
                </a:lnTo>
                <a:lnTo>
                  <a:pt x="2315" y="1337"/>
                </a:lnTo>
                <a:lnTo>
                  <a:pt x="2318" y="1337"/>
                </a:lnTo>
                <a:lnTo>
                  <a:pt x="2320" y="1335"/>
                </a:lnTo>
                <a:lnTo>
                  <a:pt x="2322" y="1335"/>
                </a:lnTo>
                <a:lnTo>
                  <a:pt x="2323" y="1334"/>
                </a:lnTo>
                <a:lnTo>
                  <a:pt x="2327" y="1333"/>
                </a:lnTo>
                <a:lnTo>
                  <a:pt x="2332" y="1332"/>
                </a:lnTo>
                <a:lnTo>
                  <a:pt x="2334" y="1329"/>
                </a:lnTo>
                <a:lnTo>
                  <a:pt x="2339" y="1327"/>
                </a:lnTo>
                <a:lnTo>
                  <a:pt x="2341" y="1326"/>
                </a:lnTo>
                <a:lnTo>
                  <a:pt x="2342" y="1324"/>
                </a:lnTo>
                <a:lnTo>
                  <a:pt x="2345" y="1323"/>
                </a:lnTo>
                <a:lnTo>
                  <a:pt x="2347" y="1319"/>
                </a:lnTo>
                <a:lnTo>
                  <a:pt x="2350" y="1318"/>
                </a:lnTo>
                <a:lnTo>
                  <a:pt x="2351" y="1315"/>
                </a:lnTo>
                <a:lnTo>
                  <a:pt x="2352" y="1312"/>
                </a:lnTo>
                <a:lnTo>
                  <a:pt x="2352" y="1311"/>
                </a:lnTo>
                <a:lnTo>
                  <a:pt x="2355" y="1306"/>
                </a:lnTo>
                <a:lnTo>
                  <a:pt x="2356" y="1301"/>
                </a:lnTo>
                <a:lnTo>
                  <a:pt x="2363" y="1284"/>
                </a:lnTo>
                <a:lnTo>
                  <a:pt x="2369" y="1267"/>
                </a:lnTo>
                <a:lnTo>
                  <a:pt x="2370" y="1263"/>
                </a:lnTo>
                <a:lnTo>
                  <a:pt x="2371" y="1261"/>
                </a:lnTo>
                <a:lnTo>
                  <a:pt x="2371" y="1260"/>
                </a:lnTo>
                <a:lnTo>
                  <a:pt x="2373" y="1257"/>
                </a:lnTo>
                <a:lnTo>
                  <a:pt x="2374" y="1255"/>
                </a:lnTo>
                <a:lnTo>
                  <a:pt x="2375" y="1252"/>
                </a:lnTo>
                <a:lnTo>
                  <a:pt x="2376" y="1250"/>
                </a:lnTo>
                <a:lnTo>
                  <a:pt x="2382" y="1245"/>
                </a:lnTo>
                <a:lnTo>
                  <a:pt x="2386" y="1245"/>
                </a:lnTo>
                <a:lnTo>
                  <a:pt x="2387" y="1244"/>
                </a:lnTo>
                <a:lnTo>
                  <a:pt x="2388" y="1244"/>
                </a:lnTo>
                <a:lnTo>
                  <a:pt x="2391" y="1245"/>
                </a:lnTo>
                <a:lnTo>
                  <a:pt x="2394" y="1245"/>
                </a:lnTo>
                <a:lnTo>
                  <a:pt x="2398" y="1246"/>
                </a:lnTo>
                <a:lnTo>
                  <a:pt x="2399" y="1247"/>
                </a:lnTo>
                <a:lnTo>
                  <a:pt x="2403" y="1250"/>
                </a:lnTo>
                <a:lnTo>
                  <a:pt x="2404" y="1252"/>
                </a:lnTo>
                <a:lnTo>
                  <a:pt x="2405" y="1255"/>
                </a:lnTo>
                <a:lnTo>
                  <a:pt x="2407" y="1261"/>
                </a:lnTo>
                <a:lnTo>
                  <a:pt x="2407" y="1276"/>
                </a:lnTo>
                <a:lnTo>
                  <a:pt x="2407" y="1328"/>
                </a:lnTo>
                <a:lnTo>
                  <a:pt x="2403" y="1330"/>
                </a:lnTo>
                <a:lnTo>
                  <a:pt x="2400" y="1334"/>
                </a:lnTo>
                <a:lnTo>
                  <a:pt x="2398" y="1335"/>
                </a:lnTo>
                <a:lnTo>
                  <a:pt x="2396" y="1337"/>
                </a:lnTo>
                <a:lnTo>
                  <a:pt x="2393" y="1338"/>
                </a:lnTo>
                <a:lnTo>
                  <a:pt x="2391" y="1340"/>
                </a:lnTo>
                <a:lnTo>
                  <a:pt x="2390" y="1341"/>
                </a:lnTo>
                <a:lnTo>
                  <a:pt x="2388" y="1341"/>
                </a:lnTo>
                <a:lnTo>
                  <a:pt x="2386" y="1343"/>
                </a:lnTo>
                <a:lnTo>
                  <a:pt x="2384" y="1344"/>
                </a:lnTo>
                <a:lnTo>
                  <a:pt x="2382" y="1346"/>
                </a:lnTo>
                <a:lnTo>
                  <a:pt x="2379" y="1348"/>
                </a:lnTo>
                <a:lnTo>
                  <a:pt x="2376" y="1349"/>
                </a:lnTo>
                <a:lnTo>
                  <a:pt x="2375" y="1350"/>
                </a:lnTo>
                <a:lnTo>
                  <a:pt x="2373" y="1351"/>
                </a:lnTo>
                <a:lnTo>
                  <a:pt x="2368" y="1352"/>
                </a:lnTo>
                <a:lnTo>
                  <a:pt x="2365" y="1354"/>
                </a:lnTo>
                <a:lnTo>
                  <a:pt x="2362" y="1355"/>
                </a:lnTo>
                <a:lnTo>
                  <a:pt x="2361" y="1356"/>
                </a:lnTo>
                <a:lnTo>
                  <a:pt x="2356" y="1357"/>
                </a:lnTo>
                <a:lnTo>
                  <a:pt x="2351" y="1360"/>
                </a:lnTo>
                <a:lnTo>
                  <a:pt x="2350" y="1360"/>
                </a:lnTo>
                <a:lnTo>
                  <a:pt x="2347" y="1361"/>
                </a:lnTo>
                <a:lnTo>
                  <a:pt x="2346" y="1361"/>
                </a:lnTo>
                <a:lnTo>
                  <a:pt x="2345" y="1362"/>
                </a:lnTo>
                <a:lnTo>
                  <a:pt x="2342" y="1362"/>
                </a:lnTo>
                <a:lnTo>
                  <a:pt x="2338" y="1363"/>
                </a:lnTo>
                <a:lnTo>
                  <a:pt x="2336" y="1365"/>
                </a:lnTo>
                <a:lnTo>
                  <a:pt x="2334" y="1365"/>
                </a:lnTo>
                <a:lnTo>
                  <a:pt x="2329" y="1366"/>
                </a:lnTo>
                <a:lnTo>
                  <a:pt x="2306" y="1370"/>
                </a:lnTo>
                <a:lnTo>
                  <a:pt x="2299" y="1370"/>
                </a:lnTo>
                <a:lnTo>
                  <a:pt x="2294" y="1371"/>
                </a:lnTo>
                <a:lnTo>
                  <a:pt x="2287" y="1371"/>
                </a:lnTo>
                <a:lnTo>
                  <a:pt x="2281" y="1371"/>
                </a:lnTo>
                <a:lnTo>
                  <a:pt x="2276" y="1370"/>
                </a:lnTo>
                <a:lnTo>
                  <a:pt x="2263" y="1370"/>
                </a:lnTo>
                <a:lnTo>
                  <a:pt x="2259" y="1368"/>
                </a:lnTo>
                <a:lnTo>
                  <a:pt x="2254" y="1368"/>
                </a:lnTo>
                <a:lnTo>
                  <a:pt x="2252" y="1367"/>
                </a:lnTo>
                <a:lnTo>
                  <a:pt x="2248" y="1367"/>
                </a:lnTo>
                <a:lnTo>
                  <a:pt x="2246" y="1366"/>
                </a:lnTo>
                <a:lnTo>
                  <a:pt x="2243" y="1366"/>
                </a:lnTo>
                <a:lnTo>
                  <a:pt x="2236" y="1365"/>
                </a:lnTo>
                <a:lnTo>
                  <a:pt x="2230" y="1362"/>
                </a:lnTo>
                <a:lnTo>
                  <a:pt x="2229" y="1362"/>
                </a:lnTo>
                <a:lnTo>
                  <a:pt x="2226" y="1361"/>
                </a:lnTo>
                <a:lnTo>
                  <a:pt x="2223" y="1360"/>
                </a:lnTo>
                <a:lnTo>
                  <a:pt x="2218" y="1359"/>
                </a:lnTo>
                <a:lnTo>
                  <a:pt x="2216" y="1357"/>
                </a:lnTo>
                <a:lnTo>
                  <a:pt x="2213" y="1356"/>
                </a:lnTo>
                <a:lnTo>
                  <a:pt x="2210" y="1354"/>
                </a:lnTo>
                <a:lnTo>
                  <a:pt x="2207" y="1352"/>
                </a:lnTo>
                <a:lnTo>
                  <a:pt x="2205" y="1351"/>
                </a:lnTo>
                <a:lnTo>
                  <a:pt x="2202" y="1351"/>
                </a:lnTo>
                <a:lnTo>
                  <a:pt x="2200" y="1350"/>
                </a:lnTo>
                <a:lnTo>
                  <a:pt x="2197" y="1349"/>
                </a:lnTo>
                <a:lnTo>
                  <a:pt x="2196" y="1346"/>
                </a:lnTo>
                <a:lnTo>
                  <a:pt x="2194" y="1346"/>
                </a:lnTo>
                <a:lnTo>
                  <a:pt x="2190" y="1344"/>
                </a:lnTo>
                <a:lnTo>
                  <a:pt x="2189" y="1343"/>
                </a:lnTo>
                <a:lnTo>
                  <a:pt x="2187" y="1341"/>
                </a:lnTo>
                <a:lnTo>
                  <a:pt x="2185" y="1340"/>
                </a:lnTo>
                <a:lnTo>
                  <a:pt x="2184" y="1339"/>
                </a:lnTo>
                <a:lnTo>
                  <a:pt x="2183" y="1338"/>
                </a:lnTo>
                <a:lnTo>
                  <a:pt x="2181" y="1337"/>
                </a:lnTo>
                <a:lnTo>
                  <a:pt x="2178" y="1335"/>
                </a:lnTo>
                <a:lnTo>
                  <a:pt x="2177" y="1334"/>
                </a:lnTo>
                <a:lnTo>
                  <a:pt x="2174" y="1332"/>
                </a:lnTo>
                <a:lnTo>
                  <a:pt x="2172" y="1329"/>
                </a:lnTo>
                <a:lnTo>
                  <a:pt x="2168" y="1327"/>
                </a:lnTo>
                <a:lnTo>
                  <a:pt x="2166" y="1323"/>
                </a:lnTo>
                <a:lnTo>
                  <a:pt x="2164" y="1322"/>
                </a:lnTo>
                <a:lnTo>
                  <a:pt x="2161" y="1321"/>
                </a:lnTo>
                <a:close/>
                <a:moveTo>
                  <a:pt x="212" y="970"/>
                </a:moveTo>
                <a:lnTo>
                  <a:pt x="214" y="1019"/>
                </a:lnTo>
                <a:lnTo>
                  <a:pt x="214" y="1027"/>
                </a:lnTo>
                <a:lnTo>
                  <a:pt x="215" y="1029"/>
                </a:lnTo>
                <a:lnTo>
                  <a:pt x="215" y="1034"/>
                </a:lnTo>
                <a:lnTo>
                  <a:pt x="214" y="1041"/>
                </a:lnTo>
                <a:lnTo>
                  <a:pt x="214" y="1044"/>
                </a:lnTo>
                <a:lnTo>
                  <a:pt x="213" y="1045"/>
                </a:lnTo>
                <a:lnTo>
                  <a:pt x="210" y="1047"/>
                </a:lnTo>
                <a:lnTo>
                  <a:pt x="205" y="1050"/>
                </a:lnTo>
                <a:lnTo>
                  <a:pt x="202" y="1051"/>
                </a:lnTo>
                <a:lnTo>
                  <a:pt x="197" y="1051"/>
                </a:lnTo>
                <a:lnTo>
                  <a:pt x="195" y="1051"/>
                </a:lnTo>
                <a:lnTo>
                  <a:pt x="192" y="1050"/>
                </a:lnTo>
                <a:lnTo>
                  <a:pt x="191" y="1049"/>
                </a:lnTo>
                <a:lnTo>
                  <a:pt x="189" y="1047"/>
                </a:lnTo>
                <a:lnTo>
                  <a:pt x="186" y="1044"/>
                </a:lnTo>
                <a:lnTo>
                  <a:pt x="184" y="1034"/>
                </a:lnTo>
                <a:lnTo>
                  <a:pt x="183" y="1031"/>
                </a:lnTo>
                <a:lnTo>
                  <a:pt x="181" y="1028"/>
                </a:lnTo>
                <a:lnTo>
                  <a:pt x="179" y="1022"/>
                </a:lnTo>
                <a:lnTo>
                  <a:pt x="178" y="1019"/>
                </a:lnTo>
                <a:lnTo>
                  <a:pt x="178" y="1017"/>
                </a:lnTo>
                <a:lnTo>
                  <a:pt x="176" y="1016"/>
                </a:lnTo>
                <a:lnTo>
                  <a:pt x="176" y="1014"/>
                </a:lnTo>
                <a:lnTo>
                  <a:pt x="174" y="1007"/>
                </a:lnTo>
                <a:lnTo>
                  <a:pt x="173" y="1005"/>
                </a:lnTo>
                <a:lnTo>
                  <a:pt x="172" y="1002"/>
                </a:lnTo>
                <a:lnTo>
                  <a:pt x="170" y="1001"/>
                </a:lnTo>
                <a:lnTo>
                  <a:pt x="168" y="999"/>
                </a:lnTo>
                <a:lnTo>
                  <a:pt x="164" y="996"/>
                </a:lnTo>
                <a:lnTo>
                  <a:pt x="161" y="995"/>
                </a:lnTo>
                <a:lnTo>
                  <a:pt x="152" y="991"/>
                </a:lnTo>
                <a:lnTo>
                  <a:pt x="143" y="989"/>
                </a:lnTo>
                <a:lnTo>
                  <a:pt x="133" y="988"/>
                </a:lnTo>
                <a:lnTo>
                  <a:pt x="123" y="988"/>
                </a:lnTo>
                <a:lnTo>
                  <a:pt x="114" y="989"/>
                </a:lnTo>
                <a:lnTo>
                  <a:pt x="109" y="989"/>
                </a:lnTo>
                <a:lnTo>
                  <a:pt x="104" y="990"/>
                </a:lnTo>
                <a:lnTo>
                  <a:pt x="99" y="991"/>
                </a:lnTo>
                <a:lnTo>
                  <a:pt x="95" y="992"/>
                </a:lnTo>
                <a:lnTo>
                  <a:pt x="91" y="994"/>
                </a:lnTo>
                <a:lnTo>
                  <a:pt x="87" y="996"/>
                </a:lnTo>
                <a:lnTo>
                  <a:pt x="85" y="997"/>
                </a:lnTo>
                <a:lnTo>
                  <a:pt x="81" y="999"/>
                </a:lnTo>
                <a:lnTo>
                  <a:pt x="79" y="1000"/>
                </a:lnTo>
                <a:lnTo>
                  <a:pt x="77" y="1002"/>
                </a:lnTo>
                <a:lnTo>
                  <a:pt x="75" y="1003"/>
                </a:lnTo>
                <a:lnTo>
                  <a:pt x="74" y="1005"/>
                </a:lnTo>
                <a:lnTo>
                  <a:pt x="71" y="1006"/>
                </a:lnTo>
                <a:lnTo>
                  <a:pt x="69" y="1008"/>
                </a:lnTo>
                <a:lnTo>
                  <a:pt x="68" y="1011"/>
                </a:lnTo>
                <a:lnTo>
                  <a:pt x="65" y="1013"/>
                </a:lnTo>
                <a:lnTo>
                  <a:pt x="64" y="1014"/>
                </a:lnTo>
                <a:lnTo>
                  <a:pt x="63" y="1016"/>
                </a:lnTo>
                <a:lnTo>
                  <a:pt x="62" y="1018"/>
                </a:lnTo>
                <a:lnTo>
                  <a:pt x="60" y="1020"/>
                </a:lnTo>
                <a:lnTo>
                  <a:pt x="59" y="1024"/>
                </a:lnTo>
                <a:lnTo>
                  <a:pt x="58" y="1027"/>
                </a:lnTo>
                <a:lnTo>
                  <a:pt x="57" y="1028"/>
                </a:lnTo>
                <a:lnTo>
                  <a:pt x="57" y="1029"/>
                </a:lnTo>
                <a:lnTo>
                  <a:pt x="56" y="1031"/>
                </a:lnTo>
                <a:lnTo>
                  <a:pt x="56" y="1034"/>
                </a:lnTo>
                <a:lnTo>
                  <a:pt x="54" y="1036"/>
                </a:lnTo>
                <a:lnTo>
                  <a:pt x="54" y="1040"/>
                </a:lnTo>
                <a:lnTo>
                  <a:pt x="54" y="1046"/>
                </a:lnTo>
                <a:lnTo>
                  <a:pt x="53" y="1053"/>
                </a:lnTo>
                <a:lnTo>
                  <a:pt x="54" y="1058"/>
                </a:lnTo>
                <a:lnTo>
                  <a:pt x="54" y="1062"/>
                </a:lnTo>
                <a:lnTo>
                  <a:pt x="54" y="1064"/>
                </a:lnTo>
                <a:lnTo>
                  <a:pt x="56" y="1067"/>
                </a:lnTo>
                <a:lnTo>
                  <a:pt x="56" y="1069"/>
                </a:lnTo>
                <a:lnTo>
                  <a:pt x="57" y="1072"/>
                </a:lnTo>
                <a:lnTo>
                  <a:pt x="58" y="1074"/>
                </a:lnTo>
                <a:lnTo>
                  <a:pt x="59" y="1077"/>
                </a:lnTo>
                <a:lnTo>
                  <a:pt x="62" y="1081"/>
                </a:lnTo>
                <a:lnTo>
                  <a:pt x="63" y="1083"/>
                </a:lnTo>
                <a:lnTo>
                  <a:pt x="64" y="1085"/>
                </a:lnTo>
                <a:lnTo>
                  <a:pt x="66" y="1086"/>
                </a:lnTo>
                <a:lnTo>
                  <a:pt x="69" y="1089"/>
                </a:lnTo>
                <a:lnTo>
                  <a:pt x="74" y="1095"/>
                </a:lnTo>
                <a:lnTo>
                  <a:pt x="80" y="1101"/>
                </a:lnTo>
                <a:lnTo>
                  <a:pt x="82" y="1103"/>
                </a:lnTo>
                <a:lnTo>
                  <a:pt x="85" y="1106"/>
                </a:lnTo>
                <a:lnTo>
                  <a:pt x="87" y="1107"/>
                </a:lnTo>
                <a:lnTo>
                  <a:pt x="89" y="1110"/>
                </a:lnTo>
                <a:lnTo>
                  <a:pt x="92" y="1111"/>
                </a:lnTo>
                <a:lnTo>
                  <a:pt x="93" y="1112"/>
                </a:lnTo>
                <a:lnTo>
                  <a:pt x="95" y="1113"/>
                </a:lnTo>
                <a:lnTo>
                  <a:pt x="97" y="1114"/>
                </a:lnTo>
                <a:lnTo>
                  <a:pt x="98" y="1116"/>
                </a:lnTo>
                <a:lnTo>
                  <a:pt x="100" y="1117"/>
                </a:lnTo>
                <a:lnTo>
                  <a:pt x="103" y="1117"/>
                </a:lnTo>
                <a:lnTo>
                  <a:pt x="104" y="1118"/>
                </a:lnTo>
                <a:lnTo>
                  <a:pt x="106" y="1119"/>
                </a:lnTo>
                <a:lnTo>
                  <a:pt x="108" y="1121"/>
                </a:lnTo>
                <a:lnTo>
                  <a:pt x="110" y="1122"/>
                </a:lnTo>
                <a:lnTo>
                  <a:pt x="114" y="1124"/>
                </a:lnTo>
                <a:lnTo>
                  <a:pt x="118" y="1127"/>
                </a:lnTo>
                <a:lnTo>
                  <a:pt x="122" y="1129"/>
                </a:lnTo>
                <a:lnTo>
                  <a:pt x="124" y="1130"/>
                </a:lnTo>
                <a:lnTo>
                  <a:pt x="127" y="1132"/>
                </a:lnTo>
                <a:lnTo>
                  <a:pt x="128" y="1133"/>
                </a:lnTo>
                <a:lnTo>
                  <a:pt x="131" y="1133"/>
                </a:lnTo>
                <a:lnTo>
                  <a:pt x="133" y="1134"/>
                </a:lnTo>
                <a:lnTo>
                  <a:pt x="134" y="1135"/>
                </a:lnTo>
                <a:lnTo>
                  <a:pt x="137" y="1136"/>
                </a:lnTo>
                <a:lnTo>
                  <a:pt x="139" y="1138"/>
                </a:lnTo>
                <a:lnTo>
                  <a:pt x="141" y="1139"/>
                </a:lnTo>
                <a:lnTo>
                  <a:pt x="143" y="1141"/>
                </a:lnTo>
                <a:lnTo>
                  <a:pt x="145" y="1141"/>
                </a:lnTo>
                <a:lnTo>
                  <a:pt x="146" y="1144"/>
                </a:lnTo>
                <a:lnTo>
                  <a:pt x="150" y="1145"/>
                </a:lnTo>
                <a:lnTo>
                  <a:pt x="154" y="1146"/>
                </a:lnTo>
                <a:lnTo>
                  <a:pt x="156" y="1147"/>
                </a:lnTo>
                <a:lnTo>
                  <a:pt x="158" y="1150"/>
                </a:lnTo>
                <a:lnTo>
                  <a:pt x="162" y="1151"/>
                </a:lnTo>
                <a:lnTo>
                  <a:pt x="163" y="1152"/>
                </a:lnTo>
                <a:lnTo>
                  <a:pt x="167" y="1155"/>
                </a:lnTo>
                <a:lnTo>
                  <a:pt x="168" y="1156"/>
                </a:lnTo>
                <a:lnTo>
                  <a:pt x="170" y="1157"/>
                </a:lnTo>
                <a:lnTo>
                  <a:pt x="172" y="1158"/>
                </a:lnTo>
                <a:lnTo>
                  <a:pt x="173" y="1160"/>
                </a:lnTo>
                <a:lnTo>
                  <a:pt x="175" y="1161"/>
                </a:lnTo>
                <a:lnTo>
                  <a:pt x="176" y="1162"/>
                </a:lnTo>
                <a:lnTo>
                  <a:pt x="178" y="1163"/>
                </a:lnTo>
                <a:lnTo>
                  <a:pt x="180" y="1164"/>
                </a:lnTo>
                <a:lnTo>
                  <a:pt x="183" y="1167"/>
                </a:lnTo>
                <a:lnTo>
                  <a:pt x="185" y="1169"/>
                </a:lnTo>
                <a:lnTo>
                  <a:pt x="189" y="1172"/>
                </a:lnTo>
                <a:lnTo>
                  <a:pt x="193" y="1175"/>
                </a:lnTo>
                <a:lnTo>
                  <a:pt x="199" y="1182"/>
                </a:lnTo>
                <a:lnTo>
                  <a:pt x="203" y="1185"/>
                </a:lnTo>
                <a:lnTo>
                  <a:pt x="207" y="1189"/>
                </a:lnTo>
                <a:lnTo>
                  <a:pt x="209" y="1191"/>
                </a:lnTo>
                <a:lnTo>
                  <a:pt x="212" y="1194"/>
                </a:lnTo>
                <a:lnTo>
                  <a:pt x="213" y="1196"/>
                </a:lnTo>
                <a:lnTo>
                  <a:pt x="214" y="1199"/>
                </a:lnTo>
                <a:lnTo>
                  <a:pt x="214" y="1201"/>
                </a:lnTo>
                <a:lnTo>
                  <a:pt x="216" y="1204"/>
                </a:lnTo>
                <a:lnTo>
                  <a:pt x="218" y="1205"/>
                </a:lnTo>
                <a:lnTo>
                  <a:pt x="219" y="1207"/>
                </a:lnTo>
                <a:lnTo>
                  <a:pt x="220" y="1210"/>
                </a:lnTo>
                <a:lnTo>
                  <a:pt x="221" y="1213"/>
                </a:lnTo>
                <a:lnTo>
                  <a:pt x="227" y="1230"/>
                </a:lnTo>
                <a:lnTo>
                  <a:pt x="227" y="1233"/>
                </a:lnTo>
                <a:lnTo>
                  <a:pt x="228" y="1236"/>
                </a:lnTo>
                <a:lnTo>
                  <a:pt x="228" y="1240"/>
                </a:lnTo>
                <a:lnTo>
                  <a:pt x="228" y="1247"/>
                </a:lnTo>
                <a:lnTo>
                  <a:pt x="230" y="1250"/>
                </a:lnTo>
                <a:lnTo>
                  <a:pt x="230" y="1255"/>
                </a:lnTo>
                <a:lnTo>
                  <a:pt x="230" y="1258"/>
                </a:lnTo>
                <a:lnTo>
                  <a:pt x="228" y="1261"/>
                </a:lnTo>
                <a:lnTo>
                  <a:pt x="228" y="1266"/>
                </a:lnTo>
                <a:lnTo>
                  <a:pt x="228" y="1277"/>
                </a:lnTo>
                <a:lnTo>
                  <a:pt x="227" y="1279"/>
                </a:lnTo>
                <a:lnTo>
                  <a:pt x="227" y="1283"/>
                </a:lnTo>
                <a:lnTo>
                  <a:pt x="226" y="1285"/>
                </a:lnTo>
                <a:lnTo>
                  <a:pt x="226" y="1288"/>
                </a:lnTo>
                <a:lnTo>
                  <a:pt x="225" y="1290"/>
                </a:lnTo>
                <a:lnTo>
                  <a:pt x="225" y="1291"/>
                </a:lnTo>
                <a:lnTo>
                  <a:pt x="224" y="1293"/>
                </a:lnTo>
                <a:lnTo>
                  <a:pt x="224" y="1295"/>
                </a:lnTo>
                <a:lnTo>
                  <a:pt x="222" y="1299"/>
                </a:lnTo>
                <a:lnTo>
                  <a:pt x="221" y="1301"/>
                </a:lnTo>
                <a:lnTo>
                  <a:pt x="220" y="1304"/>
                </a:lnTo>
                <a:lnTo>
                  <a:pt x="219" y="1306"/>
                </a:lnTo>
                <a:lnTo>
                  <a:pt x="218" y="1308"/>
                </a:lnTo>
                <a:lnTo>
                  <a:pt x="216" y="1311"/>
                </a:lnTo>
                <a:lnTo>
                  <a:pt x="214" y="1316"/>
                </a:lnTo>
                <a:lnTo>
                  <a:pt x="213" y="1317"/>
                </a:lnTo>
                <a:lnTo>
                  <a:pt x="212" y="1319"/>
                </a:lnTo>
                <a:lnTo>
                  <a:pt x="210" y="1321"/>
                </a:lnTo>
                <a:lnTo>
                  <a:pt x="209" y="1322"/>
                </a:lnTo>
                <a:lnTo>
                  <a:pt x="208" y="1323"/>
                </a:lnTo>
                <a:lnTo>
                  <a:pt x="205" y="1326"/>
                </a:lnTo>
                <a:lnTo>
                  <a:pt x="202" y="1330"/>
                </a:lnTo>
                <a:lnTo>
                  <a:pt x="197" y="1337"/>
                </a:lnTo>
                <a:lnTo>
                  <a:pt x="196" y="1338"/>
                </a:lnTo>
                <a:lnTo>
                  <a:pt x="191" y="1341"/>
                </a:lnTo>
                <a:lnTo>
                  <a:pt x="190" y="1343"/>
                </a:lnTo>
                <a:lnTo>
                  <a:pt x="187" y="1344"/>
                </a:lnTo>
                <a:lnTo>
                  <a:pt x="186" y="1345"/>
                </a:lnTo>
                <a:lnTo>
                  <a:pt x="185" y="1346"/>
                </a:lnTo>
                <a:lnTo>
                  <a:pt x="184" y="1348"/>
                </a:lnTo>
                <a:lnTo>
                  <a:pt x="180" y="1349"/>
                </a:lnTo>
                <a:lnTo>
                  <a:pt x="179" y="1350"/>
                </a:lnTo>
                <a:lnTo>
                  <a:pt x="176" y="1351"/>
                </a:lnTo>
                <a:lnTo>
                  <a:pt x="174" y="1352"/>
                </a:lnTo>
                <a:lnTo>
                  <a:pt x="173" y="1354"/>
                </a:lnTo>
                <a:lnTo>
                  <a:pt x="169" y="1355"/>
                </a:lnTo>
                <a:lnTo>
                  <a:pt x="168" y="1356"/>
                </a:lnTo>
                <a:lnTo>
                  <a:pt x="164" y="1357"/>
                </a:lnTo>
                <a:lnTo>
                  <a:pt x="145" y="1365"/>
                </a:lnTo>
                <a:lnTo>
                  <a:pt x="121" y="1370"/>
                </a:lnTo>
                <a:lnTo>
                  <a:pt x="108" y="1370"/>
                </a:lnTo>
                <a:lnTo>
                  <a:pt x="102" y="1371"/>
                </a:lnTo>
                <a:lnTo>
                  <a:pt x="94" y="1371"/>
                </a:lnTo>
                <a:lnTo>
                  <a:pt x="86" y="1371"/>
                </a:lnTo>
                <a:lnTo>
                  <a:pt x="81" y="1370"/>
                </a:lnTo>
                <a:lnTo>
                  <a:pt x="74" y="1370"/>
                </a:lnTo>
                <a:lnTo>
                  <a:pt x="68" y="1370"/>
                </a:lnTo>
                <a:lnTo>
                  <a:pt x="53" y="1367"/>
                </a:lnTo>
                <a:lnTo>
                  <a:pt x="50" y="1366"/>
                </a:lnTo>
                <a:lnTo>
                  <a:pt x="47" y="1366"/>
                </a:lnTo>
                <a:lnTo>
                  <a:pt x="45" y="1366"/>
                </a:lnTo>
                <a:lnTo>
                  <a:pt x="42" y="1365"/>
                </a:lnTo>
                <a:lnTo>
                  <a:pt x="40" y="1365"/>
                </a:lnTo>
                <a:lnTo>
                  <a:pt x="39" y="1363"/>
                </a:lnTo>
                <a:lnTo>
                  <a:pt x="36" y="1363"/>
                </a:lnTo>
                <a:lnTo>
                  <a:pt x="34" y="1362"/>
                </a:lnTo>
                <a:lnTo>
                  <a:pt x="12" y="1354"/>
                </a:lnTo>
                <a:lnTo>
                  <a:pt x="11" y="1337"/>
                </a:lnTo>
                <a:lnTo>
                  <a:pt x="10" y="1334"/>
                </a:lnTo>
                <a:lnTo>
                  <a:pt x="7" y="1323"/>
                </a:lnTo>
                <a:lnTo>
                  <a:pt x="7" y="1316"/>
                </a:lnTo>
                <a:lnTo>
                  <a:pt x="5" y="1310"/>
                </a:lnTo>
                <a:lnTo>
                  <a:pt x="4" y="1302"/>
                </a:lnTo>
                <a:lnTo>
                  <a:pt x="4" y="1295"/>
                </a:lnTo>
                <a:lnTo>
                  <a:pt x="1" y="1288"/>
                </a:lnTo>
                <a:lnTo>
                  <a:pt x="1" y="1280"/>
                </a:lnTo>
                <a:lnTo>
                  <a:pt x="0" y="1276"/>
                </a:lnTo>
                <a:lnTo>
                  <a:pt x="0" y="1273"/>
                </a:lnTo>
                <a:lnTo>
                  <a:pt x="1" y="1271"/>
                </a:lnTo>
                <a:lnTo>
                  <a:pt x="1" y="1268"/>
                </a:lnTo>
                <a:lnTo>
                  <a:pt x="2" y="1267"/>
                </a:lnTo>
                <a:lnTo>
                  <a:pt x="6" y="1263"/>
                </a:lnTo>
                <a:lnTo>
                  <a:pt x="7" y="1262"/>
                </a:lnTo>
                <a:lnTo>
                  <a:pt x="10" y="1261"/>
                </a:lnTo>
                <a:lnTo>
                  <a:pt x="12" y="1260"/>
                </a:lnTo>
                <a:lnTo>
                  <a:pt x="16" y="1260"/>
                </a:lnTo>
                <a:lnTo>
                  <a:pt x="19" y="1260"/>
                </a:lnTo>
                <a:lnTo>
                  <a:pt x="24" y="1262"/>
                </a:lnTo>
                <a:lnTo>
                  <a:pt x="27" y="1265"/>
                </a:lnTo>
                <a:lnTo>
                  <a:pt x="28" y="1266"/>
                </a:lnTo>
                <a:lnTo>
                  <a:pt x="29" y="1268"/>
                </a:lnTo>
                <a:lnTo>
                  <a:pt x="30" y="1271"/>
                </a:lnTo>
                <a:lnTo>
                  <a:pt x="31" y="1273"/>
                </a:lnTo>
                <a:lnTo>
                  <a:pt x="33" y="1276"/>
                </a:lnTo>
                <a:lnTo>
                  <a:pt x="34" y="1278"/>
                </a:lnTo>
                <a:lnTo>
                  <a:pt x="35" y="1280"/>
                </a:lnTo>
                <a:lnTo>
                  <a:pt x="36" y="1284"/>
                </a:lnTo>
                <a:lnTo>
                  <a:pt x="37" y="1287"/>
                </a:lnTo>
                <a:lnTo>
                  <a:pt x="39" y="1288"/>
                </a:lnTo>
                <a:lnTo>
                  <a:pt x="40" y="1290"/>
                </a:lnTo>
                <a:lnTo>
                  <a:pt x="40" y="1293"/>
                </a:lnTo>
                <a:lnTo>
                  <a:pt x="41" y="1294"/>
                </a:lnTo>
                <a:lnTo>
                  <a:pt x="41" y="1296"/>
                </a:lnTo>
                <a:lnTo>
                  <a:pt x="44" y="1300"/>
                </a:lnTo>
                <a:lnTo>
                  <a:pt x="44" y="1302"/>
                </a:lnTo>
                <a:lnTo>
                  <a:pt x="46" y="1306"/>
                </a:lnTo>
                <a:lnTo>
                  <a:pt x="47" y="1307"/>
                </a:lnTo>
                <a:lnTo>
                  <a:pt x="48" y="1310"/>
                </a:lnTo>
                <a:lnTo>
                  <a:pt x="50" y="1312"/>
                </a:lnTo>
                <a:lnTo>
                  <a:pt x="51" y="1316"/>
                </a:lnTo>
                <a:lnTo>
                  <a:pt x="52" y="1317"/>
                </a:lnTo>
                <a:lnTo>
                  <a:pt x="53" y="1319"/>
                </a:lnTo>
                <a:lnTo>
                  <a:pt x="54" y="1321"/>
                </a:lnTo>
                <a:lnTo>
                  <a:pt x="56" y="1322"/>
                </a:lnTo>
                <a:lnTo>
                  <a:pt x="59" y="1326"/>
                </a:lnTo>
                <a:lnTo>
                  <a:pt x="62" y="1328"/>
                </a:lnTo>
                <a:lnTo>
                  <a:pt x="64" y="1329"/>
                </a:lnTo>
                <a:lnTo>
                  <a:pt x="65" y="1330"/>
                </a:lnTo>
                <a:lnTo>
                  <a:pt x="68" y="1330"/>
                </a:lnTo>
                <a:lnTo>
                  <a:pt x="70" y="1332"/>
                </a:lnTo>
                <a:lnTo>
                  <a:pt x="71" y="1333"/>
                </a:lnTo>
                <a:lnTo>
                  <a:pt x="79" y="1335"/>
                </a:lnTo>
                <a:lnTo>
                  <a:pt x="83" y="1337"/>
                </a:lnTo>
                <a:lnTo>
                  <a:pt x="89" y="1337"/>
                </a:lnTo>
                <a:lnTo>
                  <a:pt x="102" y="1337"/>
                </a:lnTo>
                <a:lnTo>
                  <a:pt x="110" y="1337"/>
                </a:lnTo>
                <a:lnTo>
                  <a:pt x="114" y="1337"/>
                </a:lnTo>
                <a:lnTo>
                  <a:pt x="117" y="1337"/>
                </a:lnTo>
                <a:lnTo>
                  <a:pt x="122" y="1337"/>
                </a:lnTo>
                <a:lnTo>
                  <a:pt x="128" y="1335"/>
                </a:lnTo>
                <a:lnTo>
                  <a:pt x="131" y="1334"/>
                </a:lnTo>
                <a:lnTo>
                  <a:pt x="133" y="1334"/>
                </a:lnTo>
                <a:lnTo>
                  <a:pt x="135" y="1333"/>
                </a:lnTo>
                <a:lnTo>
                  <a:pt x="137" y="1333"/>
                </a:lnTo>
                <a:lnTo>
                  <a:pt x="139" y="1332"/>
                </a:lnTo>
                <a:lnTo>
                  <a:pt x="141" y="1330"/>
                </a:lnTo>
                <a:lnTo>
                  <a:pt x="145" y="1329"/>
                </a:lnTo>
                <a:lnTo>
                  <a:pt x="149" y="1328"/>
                </a:lnTo>
                <a:lnTo>
                  <a:pt x="151" y="1327"/>
                </a:lnTo>
                <a:lnTo>
                  <a:pt x="154" y="1326"/>
                </a:lnTo>
                <a:lnTo>
                  <a:pt x="155" y="1324"/>
                </a:lnTo>
                <a:lnTo>
                  <a:pt x="156" y="1322"/>
                </a:lnTo>
                <a:lnTo>
                  <a:pt x="158" y="1321"/>
                </a:lnTo>
                <a:lnTo>
                  <a:pt x="162" y="1318"/>
                </a:lnTo>
                <a:lnTo>
                  <a:pt x="169" y="1312"/>
                </a:lnTo>
                <a:lnTo>
                  <a:pt x="173" y="1307"/>
                </a:lnTo>
                <a:lnTo>
                  <a:pt x="175" y="1304"/>
                </a:lnTo>
                <a:lnTo>
                  <a:pt x="180" y="1294"/>
                </a:lnTo>
                <a:lnTo>
                  <a:pt x="184" y="1284"/>
                </a:lnTo>
                <a:lnTo>
                  <a:pt x="184" y="1280"/>
                </a:lnTo>
                <a:lnTo>
                  <a:pt x="185" y="1278"/>
                </a:lnTo>
                <a:lnTo>
                  <a:pt x="185" y="1274"/>
                </a:lnTo>
                <a:lnTo>
                  <a:pt x="186" y="1268"/>
                </a:lnTo>
                <a:lnTo>
                  <a:pt x="186" y="1262"/>
                </a:lnTo>
                <a:lnTo>
                  <a:pt x="185" y="1256"/>
                </a:lnTo>
                <a:lnTo>
                  <a:pt x="185" y="1251"/>
                </a:lnTo>
                <a:lnTo>
                  <a:pt x="185" y="1249"/>
                </a:lnTo>
                <a:lnTo>
                  <a:pt x="181" y="1238"/>
                </a:lnTo>
                <a:lnTo>
                  <a:pt x="180" y="1235"/>
                </a:lnTo>
                <a:lnTo>
                  <a:pt x="179" y="1234"/>
                </a:lnTo>
                <a:lnTo>
                  <a:pt x="178" y="1232"/>
                </a:lnTo>
                <a:lnTo>
                  <a:pt x="176" y="1229"/>
                </a:lnTo>
                <a:lnTo>
                  <a:pt x="175" y="1228"/>
                </a:lnTo>
                <a:lnTo>
                  <a:pt x="174" y="1225"/>
                </a:lnTo>
                <a:lnTo>
                  <a:pt x="172" y="1224"/>
                </a:lnTo>
                <a:lnTo>
                  <a:pt x="170" y="1222"/>
                </a:lnTo>
                <a:lnTo>
                  <a:pt x="166" y="1217"/>
                </a:lnTo>
                <a:lnTo>
                  <a:pt x="161" y="1212"/>
                </a:lnTo>
                <a:lnTo>
                  <a:pt x="157" y="1208"/>
                </a:lnTo>
                <a:lnTo>
                  <a:pt x="155" y="1206"/>
                </a:lnTo>
                <a:lnTo>
                  <a:pt x="152" y="1205"/>
                </a:lnTo>
                <a:lnTo>
                  <a:pt x="151" y="1204"/>
                </a:lnTo>
                <a:lnTo>
                  <a:pt x="149" y="1202"/>
                </a:lnTo>
                <a:lnTo>
                  <a:pt x="146" y="1201"/>
                </a:lnTo>
                <a:lnTo>
                  <a:pt x="145" y="1200"/>
                </a:lnTo>
                <a:lnTo>
                  <a:pt x="143" y="1199"/>
                </a:lnTo>
                <a:lnTo>
                  <a:pt x="141" y="1197"/>
                </a:lnTo>
                <a:lnTo>
                  <a:pt x="139" y="1196"/>
                </a:lnTo>
                <a:lnTo>
                  <a:pt x="138" y="1195"/>
                </a:lnTo>
                <a:lnTo>
                  <a:pt x="134" y="1194"/>
                </a:lnTo>
                <a:lnTo>
                  <a:pt x="132" y="1191"/>
                </a:lnTo>
                <a:lnTo>
                  <a:pt x="127" y="1190"/>
                </a:lnTo>
                <a:lnTo>
                  <a:pt x="123" y="1188"/>
                </a:lnTo>
                <a:lnTo>
                  <a:pt x="122" y="1186"/>
                </a:lnTo>
                <a:lnTo>
                  <a:pt x="120" y="1185"/>
                </a:lnTo>
                <a:lnTo>
                  <a:pt x="117" y="1183"/>
                </a:lnTo>
                <a:lnTo>
                  <a:pt x="115" y="1183"/>
                </a:lnTo>
                <a:lnTo>
                  <a:pt x="112" y="1182"/>
                </a:lnTo>
                <a:lnTo>
                  <a:pt x="111" y="1180"/>
                </a:lnTo>
                <a:lnTo>
                  <a:pt x="109" y="1179"/>
                </a:lnTo>
                <a:lnTo>
                  <a:pt x="106" y="1178"/>
                </a:lnTo>
                <a:lnTo>
                  <a:pt x="104" y="1177"/>
                </a:lnTo>
                <a:lnTo>
                  <a:pt x="103" y="1175"/>
                </a:lnTo>
                <a:lnTo>
                  <a:pt x="100" y="1174"/>
                </a:lnTo>
                <a:lnTo>
                  <a:pt x="97" y="1173"/>
                </a:lnTo>
                <a:lnTo>
                  <a:pt x="95" y="1172"/>
                </a:lnTo>
                <a:lnTo>
                  <a:pt x="93" y="1171"/>
                </a:lnTo>
                <a:lnTo>
                  <a:pt x="91" y="1168"/>
                </a:lnTo>
                <a:lnTo>
                  <a:pt x="88" y="1168"/>
                </a:lnTo>
                <a:lnTo>
                  <a:pt x="86" y="1167"/>
                </a:lnTo>
                <a:lnTo>
                  <a:pt x="82" y="1164"/>
                </a:lnTo>
                <a:lnTo>
                  <a:pt x="80" y="1162"/>
                </a:lnTo>
                <a:lnTo>
                  <a:pt x="76" y="1161"/>
                </a:lnTo>
                <a:lnTo>
                  <a:pt x="74" y="1160"/>
                </a:lnTo>
                <a:lnTo>
                  <a:pt x="71" y="1158"/>
                </a:lnTo>
                <a:lnTo>
                  <a:pt x="69" y="1156"/>
                </a:lnTo>
                <a:lnTo>
                  <a:pt x="68" y="1155"/>
                </a:lnTo>
                <a:lnTo>
                  <a:pt x="65" y="1153"/>
                </a:lnTo>
                <a:lnTo>
                  <a:pt x="64" y="1152"/>
                </a:lnTo>
                <a:lnTo>
                  <a:pt x="62" y="1151"/>
                </a:lnTo>
                <a:lnTo>
                  <a:pt x="60" y="1150"/>
                </a:lnTo>
                <a:lnTo>
                  <a:pt x="59" y="1149"/>
                </a:lnTo>
                <a:lnTo>
                  <a:pt x="57" y="1147"/>
                </a:lnTo>
                <a:lnTo>
                  <a:pt x="54" y="1146"/>
                </a:lnTo>
                <a:lnTo>
                  <a:pt x="53" y="1144"/>
                </a:lnTo>
                <a:lnTo>
                  <a:pt x="50" y="1141"/>
                </a:lnTo>
                <a:lnTo>
                  <a:pt x="46" y="1139"/>
                </a:lnTo>
                <a:lnTo>
                  <a:pt x="40" y="1132"/>
                </a:lnTo>
                <a:lnTo>
                  <a:pt x="31" y="1124"/>
                </a:lnTo>
                <a:lnTo>
                  <a:pt x="29" y="1122"/>
                </a:lnTo>
                <a:lnTo>
                  <a:pt x="27" y="1119"/>
                </a:lnTo>
                <a:lnTo>
                  <a:pt x="25" y="1117"/>
                </a:lnTo>
                <a:lnTo>
                  <a:pt x="24" y="1116"/>
                </a:lnTo>
                <a:lnTo>
                  <a:pt x="24" y="1113"/>
                </a:lnTo>
                <a:lnTo>
                  <a:pt x="22" y="1112"/>
                </a:lnTo>
                <a:lnTo>
                  <a:pt x="22" y="1110"/>
                </a:lnTo>
                <a:lnTo>
                  <a:pt x="19" y="1106"/>
                </a:lnTo>
                <a:lnTo>
                  <a:pt x="17" y="1102"/>
                </a:lnTo>
                <a:lnTo>
                  <a:pt x="17" y="1100"/>
                </a:lnTo>
                <a:lnTo>
                  <a:pt x="16" y="1097"/>
                </a:lnTo>
                <a:lnTo>
                  <a:pt x="15" y="1094"/>
                </a:lnTo>
                <a:lnTo>
                  <a:pt x="13" y="1092"/>
                </a:lnTo>
                <a:lnTo>
                  <a:pt x="13" y="1090"/>
                </a:lnTo>
                <a:lnTo>
                  <a:pt x="11" y="1081"/>
                </a:lnTo>
                <a:lnTo>
                  <a:pt x="10" y="1073"/>
                </a:lnTo>
                <a:lnTo>
                  <a:pt x="10" y="1061"/>
                </a:lnTo>
                <a:lnTo>
                  <a:pt x="10" y="1052"/>
                </a:lnTo>
                <a:lnTo>
                  <a:pt x="10" y="1044"/>
                </a:lnTo>
                <a:lnTo>
                  <a:pt x="11" y="1036"/>
                </a:lnTo>
                <a:lnTo>
                  <a:pt x="13" y="1030"/>
                </a:lnTo>
                <a:lnTo>
                  <a:pt x="13" y="1028"/>
                </a:lnTo>
                <a:lnTo>
                  <a:pt x="13" y="1027"/>
                </a:lnTo>
                <a:lnTo>
                  <a:pt x="15" y="1024"/>
                </a:lnTo>
                <a:lnTo>
                  <a:pt x="15" y="1023"/>
                </a:lnTo>
                <a:lnTo>
                  <a:pt x="16" y="1020"/>
                </a:lnTo>
                <a:lnTo>
                  <a:pt x="16" y="1019"/>
                </a:lnTo>
                <a:lnTo>
                  <a:pt x="18" y="1014"/>
                </a:lnTo>
                <a:lnTo>
                  <a:pt x="19" y="1012"/>
                </a:lnTo>
                <a:lnTo>
                  <a:pt x="22" y="1008"/>
                </a:lnTo>
                <a:lnTo>
                  <a:pt x="23" y="1005"/>
                </a:lnTo>
                <a:lnTo>
                  <a:pt x="25" y="1002"/>
                </a:lnTo>
                <a:lnTo>
                  <a:pt x="25" y="1000"/>
                </a:lnTo>
                <a:lnTo>
                  <a:pt x="28" y="1000"/>
                </a:lnTo>
                <a:lnTo>
                  <a:pt x="29" y="997"/>
                </a:lnTo>
                <a:lnTo>
                  <a:pt x="33" y="992"/>
                </a:lnTo>
                <a:lnTo>
                  <a:pt x="37" y="988"/>
                </a:lnTo>
                <a:lnTo>
                  <a:pt x="40" y="985"/>
                </a:lnTo>
                <a:lnTo>
                  <a:pt x="44" y="981"/>
                </a:lnTo>
                <a:lnTo>
                  <a:pt x="46" y="980"/>
                </a:lnTo>
                <a:lnTo>
                  <a:pt x="48" y="978"/>
                </a:lnTo>
                <a:lnTo>
                  <a:pt x="50" y="977"/>
                </a:lnTo>
                <a:lnTo>
                  <a:pt x="52" y="977"/>
                </a:lnTo>
                <a:lnTo>
                  <a:pt x="53" y="974"/>
                </a:lnTo>
                <a:lnTo>
                  <a:pt x="56" y="974"/>
                </a:lnTo>
                <a:lnTo>
                  <a:pt x="57" y="973"/>
                </a:lnTo>
                <a:lnTo>
                  <a:pt x="59" y="972"/>
                </a:lnTo>
                <a:lnTo>
                  <a:pt x="62" y="970"/>
                </a:lnTo>
                <a:lnTo>
                  <a:pt x="64" y="969"/>
                </a:lnTo>
                <a:lnTo>
                  <a:pt x="68" y="968"/>
                </a:lnTo>
                <a:lnTo>
                  <a:pt x="69" y="967"/>
                </a:lnTo>
                <a:lnTo>
                  <a:pt x="74" y="966"/>
                </a:lnTo>
                <a:lnTo>
                  <a:pt x="81" y="963"/>
                </a:lnTo>
                <a:lnTo>
                  <a:pt x="83" y="962"/>
                </a:lnTo>
                <a:lnTo>
                  <a:pt x="85" y="962"/>
                </a:lnTo>
                <a:lnTo>
                  <a:pt x="87" y="961"/>
                </a:lnTo>
                <a:lnTo>
                  <a:pt x="89" y="961"/>
                </a:lnTo>
                <a:lnTo>
                  <a:pt x="92" y="959"/>
                </a:lnTo>
                <a:lnTo>
                  <a:pt x="94" y="959"/>
                </a:lnTo>
                <a:lnTo>
                  <a:pt x="97" y="958"/>
                </a:lnTo>
                <a:lnTo>
                  <a:pt x="99" y="958"/>
                </a:lnTo>
                <a:lnTo>
                  <a:pt x="103" y="957"/>
                </a:lnTo>
                <a:lnTo>
                  <a:pt x="108" y="957"/>
                </a:lnTo>
                <a:lnTo>
                  <a:pt x="112" y="956"/>
                </a:lnTo>
                <a:lnTo>
                  <a:pt x="118" y="956"/>
                </a:lnTo>
                <a:lnTo>
                  <a:pt x="128" y="956"/>
                </a:lnTo>
                <a:lnTo>
                  <a:pt x="134" y="955"/>
                </a:lnTo>
                <a:lnTo>
                  <a:pt x="138" y="955"/>
                </a:lnTo>
                <a:lnTo>
                  <a:pt x="141" y="955"/>
                </a:lnTo>
                <a:lnTo>
                  <a:pt x="151" y="956"/>
                </a:lnTo>
                <a:lnTo>
                  <a:pt x="173" y="958"/>
                </a:lnTo>
                <a:lnTo>
                  <a:pt x="195" y="964"/>
                </a:lnTo>
                <a:lnTo>
                  <a:pt x="212" y="970"/>
                </a:lnTo>
                <a:close/>
                <a:moveTo>
                  <a:pt x="1496" y="671"/>
                </a:moveTo>
                <a:lnTo>
                  <a:pt x="1496" y="474"/>
                </a:lnTo>
                <a:lnTo>
                  <a:pt x="1490" y="474"/>
                </a:lnTo>
                <a:lnTo>
                  <a:pt x="1485" y="475"/>
                </a:lnTo>
                <a:lnTo>
                  <a:pt x="1482" y="475"/>
                </a:lnTo>
                <a:lnTo>
                  <a:pt x="1478" y="476"/>
                </a:lnTo>
                <a:lnTo>
                  <a:pt x="1476" y="476"/>
                </a:lnTo>
                <a:lnTo>
                  <a:pt x="1473" y="477"/>
                </a:lnTo>
                <a:lnTo>
                  <a:pt x="1472" y="477"/>
                </a:lnTo>
                <a:lnTo>
                  <a:pt x="1467" y="479"/>
                </a:lnTo>
                <a:lnTo>
                  <a:pt x="1465" y="480"/>
                </a:lnTo>
                <a:lnTo>
                  <a:pt x="1459" y="483"/>
                </a:lnTo>
                <a:lnTo>
                  <a:pt x="1455" y="485"/>
                </a:lnTo>
                <a:lnTo>
                  <a:pt x="1454" y="486"/>
                </a:lnTo>
                <a:lnTo>
                  <a:pt x="1452" y="487"/>
                </a:lnTo>
                <a:lnTo>
                  <a:pt x="1450" y="488"/>
                </a:lnTo>
                <a:lnTo>
                  <a:pt x="1446" y="493"/>
                </a:lnTo>
                <a:lnTo>
                  <a:pt x="1442" y="497"/>
                </a:lnTo>
                <a:lnTo>
                  <a:pt x="1441" y="499"/>
                </a:lnTo>
                <a:lnTo>
                  <a:pt x="1440" y="501"/>
                </a:lnTo>
                <a:lnTo>
                  <a:pt x="1438" y="502"/>
                </a:lnTo>
                <a:lnTo>
                  <a:pt x="1437" y="504"/>
                </a:lnTo>
                <a:lnTo>
                  <a:pt x="1436" y="507"/>
                </a:lnTo>
                <a:lnTo>
                  <a:pt x="1435" y="510"/>
                </a:lnTo>
                <a:lnTo>
                  <a:pt x="1434" y="513"/>
                </a:lnTo>
                <a:lnTo>
                  <a:pt x="1434" y="514"/>
                </a:lnTo>
                <a:lnTo>
                  <a:pt x="1432" y="516"/>
                </a:lnTo>
                <a:lnTo>
                  <a:pt x="1432" y="518"/>
                </a:lnTo>
                <a:lnTo>
                  <a:pt x="1431" y="523"/>
                </a:lnTo>
                <a:lnTo>
                  <a:pt x="1430" y="529"/>
                </a:lnTo>
                <a:lnTo>
                  <a:pt x="1430" y="534"/>
                </a:lnTo>
                <a:lnTo>
                  <a:pt x="1429" y="538"/>
                </a:lnTo>
                <a:lnTo>
                  <a:pt x="1429" y="546"/>
                </a:lnTo>
                <a:lnTo>
                  <a:pt x="1427" y="554"/>
                </a:lnTo>
                <a:lnTo>
                  <a:pt x="1427" y="557"/>
                </a:lnTo>
                <a:lnTo>
                  <a:pt x="1427" y="562"/>
                </a:lnTo>
                <a:lnTo>
                  <a:pt x="1427" y="569"/>
                </a:lnTo>
                <a:lnTo>
                  <a:pt x="1427" y="598"/>
                </a:lnTo>
                <a:lnTo>
                  <a:pt x="1426" y="615"/>
                </a:lnTo>
                <a:lnTo>
                  <a:pt x="1426" y="634"/>
                </a:lnTo>
                <a:lnTo>
                  <a:pt x="1427" y="642"/>
                </a:lnTo>
                <a:lnTo>
                  <a:pt x="1427" y="651"/>
                </a:lnTo>
                <a:lnTo>
                  <a:pt x="1429" y="658"/>
                </a:lnTo>
                <a:lnTo>
                  <a:pt x="1431" y="664"/>
                </a:lnTo>
                <a:lnTo>
                  <a:pt x="1432" y="668"/>
                </a:lnTo>
                <a:lnTo>
                  <a:pt x="1432" y="670"/>
                </a:lnTo>
                <a:lnTo>
                  <a:pt x="1435" y="671"/>
                </a:lnTo>
                <a:lnTo>
                  <a:pt x="1436" y="674"/>
                </a:lnTo>
                <a:lnTo>
                  <a:pt x="1438" y="678"/>
                </a:lnTo>
                <a:lnTo>
                  <a:pt x="1442" y="679"/>
                </a:lnTo>
                <a:lnTo>
                  <a:pt x="1446" y="681"/>
                </a:lnTo>
                <a:lnTo>
                  <a:pt x="1450" y="682"/>
                </a:lnTo>
                <a:lnTo>
                  <a:pt x="1455" y="684"/>
                </a:lnTo>
                <a:lnTo>
                  <a:pt x="1460" y="684"/>
                </a:lnTo>
                <a:lnTo>
                  <a:pt x="1465" y="684"/>
                </a:lnTo>
                <a:lnTo>
                  <a:pt x="1470" y="684"/>
                </a:lnTo>
                <a:lnTo>
                  <a:pt x="1475" y="682"/>
                </a:lnTo>
                <a:lnTo>
                  <a:pt x="1479" y="681"/>
                </a:lnTo>
                <a:lnTo>
                  <a:pt x="1482" y="680"/>
                </a:lnTo>
                <a:lnTo>
                  <a:pt x="1488" y="678"/>
                </a:lnTo>
                <a:lnTo>
                  <a:pt x="1490" y="676"/>
                </a:lnTo>
                <a:lnTo>
                  <a:pt x="1492" y="675"/>
                </a:lnTo>
                <a:lnTo>
                  <a:pt x="1494" y="674"/>
                </a:lnTo>
                <a:lnTo>
                  <a:pt x="1495" y="671"/>
                </a:lnTo>
                <a:lnTo>
                  <a:pt x="1496" y="671"/>
                </a:lnTo>
                <a:close/>
                <a:moveTo>
                  <a:pt x="3013" y="429"/>
                </a:moveTo>
                <a:lnTo>
                  <a:pt x="3013" y="659"/>
                </a:lnTo>
                <a:lnTo>
                  <a:pt x="3036" y="659"/>
                </a:lnTo>
                <a:lnTo>
                  <a:pt x="3047" y="659"/>
                </a:lnTo>
                <a:lnTo>
                  <a:pt x="3053" y="658"/>
                </a:lnTo>
                <a:lnTo>
                  <a:pt x="3057" y="657"/>
                </a:lnTo>
                <a:lnTo>
                  <a:pt x="3059" y="657"/>
                </a:lnTo>
                <a:lnTo>
                  <a:pt x="3071" y="652"/>
                </a:lnTo>
                <a:lnTo>
                  <a:pt x="3074" y="651"/>
                </a:lnTo>
                <a:lnTo>
                  <a:pt x="3075" y="649"/>
                </a:lnTo>
                <a:lnTo>
                  <a:pt x="3077" y="647"/>
                </a:lnTo>
                <a:lnTo>
                  <a:pt x="3082" y="643"/>
                </a:lnTo>
                <a:lnTo>
                  <a:pt x="3083" y="641"/>
                </a:lnTo>
                <a:lnTo>
                  <a:pt x="3085" y="640"/>
                </a:lnTo>
                <a:lnTo>
                  <a:pt x="3086" y="638"/>
                </a:lnTo>
                <a:lnTo>
                  <a:pt x="3087" y="635"/>
                </a:lnTo>
                <a:lnTo>
                  <a:pt x="3089" y="630"/>
                </a:lnTo>
                <a:lnTo>
                  <a:pt x="3091" y="626"/>
                </a:lnTo>
                <a:lnTo>
                  <a:pt x="3092" y="625"/>
                </a:lnTo>
                <a:lnTo>
                  <a:pt x="3092" y="623"/>
                </a:lnTo>
                <a:lnTo>
                  <a:pt x="3093" y="620"/>
                </a:lnTo>
                <a:lnTo>
                  <a:pt x="3093" y="619"/>
                </a:lnTo>
                <a:lnTo>
                  <a:pt x="3094" y="615"/>
                </a:lnTo>
                <a:lnTo>
                  <a:pt x="3095" y="608"/>
                </a:lnTo>
                <a:lnTo>
                  <a:pt x="3095" y="599"/>
                </a:lnTo>
                <a:lnTo>
                  <a:pt x="3095" y="582"/>
                </a:lnTo>
                <a:lnTo>
                  <a:pt x="3095" y="509"/>
                </a:lnTo>
                <a:lnTo>
                  <a:pt x="3095" y="483"/>
                </a:lnTo>
                <a:lnTo>
                  <a:pt x="3094" y="471"/>
                </a:lnTo>
                <a:lnTo>
                  <a:pt x="3093" y="466"/>
                </a:lnTo>
                <a:lnTo>
                  <a:pt x="3091" y="462"/>
                </a:lnTo>
                <a:lnTo>
                  <a:pt x="3091" y="460"/>
                </a:lnTo>
                <a:lnTo>
                  <a:pt x="3091" y="458"/>
                </a:lnTo>
                <a:lnTo>
                  <a:pt x="3088" y="455"/>
                </a:lnTo>
                <a:lnTo>
                  <a:pt x="3087" y="453"/>
                </a:lnTo>
                <a:lnTo>
                  <a:pt x="3086" y="451"/>
                </a:lnTo>
                <a:lnTo>
                  <a:pt x="3086" y="449"/>
                </a:lnTo>
                <a:lnTo>
                  <a:pt x="3083" y="447"/>
                </a:lnTo>
                <a:lnTo>
                  <a:pt x="3079" y="443"/>
                </a:lnTo>
                <a:lnTo>
                  <a:pt x="3077" y="442"/>
                </a:lnTo>
                <a:lnTo>
                  <a:pt x="3076" y="440"/>
                </a:lnTo>
                <a:lnTo>
                  <a:pt x="3074" y="438"/>
                </a:lnTo>
                <a:lnTo>
                  <a:pt x="3073" y="438"/>
                </a:lnTo>
                <a:lnTo>
                  <a:pt x="3070" y="437"/>
                </a:lnTo>
                <a:lnTo>
                  <a:pt x="3065" y="435"/>
                </a:lnTo>
                <a:lnTo>
                  <a:pt x="3064" y="433"/>
                </a:lnTo>
                <a:lnTo>
                  <a:pt x="3060" y="432"/>
                </a:lnTo>
                <a:lnTo>
                  <a:pt x="3057" y="431"/>
                </a:lnTo>
                <a:lnTo>
                  <a:pt x="3052" y="430"/>
                </a:lnTo>
                <a:lnTo>
                  <a:pt x="3047" y="430"/>
                </a:lnTo>
                <a:lnTo>
                  <a:pt x="3036" y="429"/>
                </a:lnTo>
                <a:lnTo>
                  <a:pt x="3013" y="429"/>
                </a:lnTo>
                <a:close/>
                <a:moveTo>
                  <a:pt x="4374" y="266"/>
                </a:moveTo>
                <a:lnTo>
                  <a:pt x="4371" y="266"/>
                </a:lnTo>
                <a:lnTo>
                  <a:pt x="4368" y="267"/>
                </a:lnTo>
                <a:lnTo>
                  <a:pt x="4366" y="267"/>
                </a:lnTo>
                <a:lnTo>
                  <a:pt x="4363" y="269"/>
                </a:lnTo>
                <a:lnTo>
                  <a:pt x="4362" y="270"/>
                </a:lnTo>
                <a:lnTo>
                  <a:pt x="4360" y="271"/>
                </a:lnTo>
                <a:lnTo>
                  <a:pt x="4357" y="274"/>
                </a:lnTo>
                <a:lnTo>
                  <a:pt x="4355" y="276"/>
                </a:lnTo>
                <a:lnTo>
                  <a:pt x="4353" y="277"/>
                </a:lnTo>
                <a:lnTo>
                  <a:pt x="4351" y="280"/>
                </a:lnTo>
                <a:lnTo>
                  <a:pt x="4350" y="282"/>
                </a:lnTo>
                <a:lnTo>
                  <a:pt x="4349" y="286"/>
                </a:lnTo>
                <a:lnTo>
                  <a:pt x="4348" y="289"/>
                </a:lnTo>
                <a:lnTo>
                  <a:pt x="4348" y="292"/>
                </a:lnTo>
                <a:lnTo>
                  <a:pt x="4348" y="294"/>
                </a:lnTo>
                <a:lnTo>
                  <a:pt x="4346" y="298"/>
                </a:lnTo>
                <a:lnTo>
                  <a:pt x="4346" y="307"/>
                </a:lnTo>
                <a:lnTo>
                  <a:pt x="4345" y="310"/>
                </a:lnTo>
                <a:lnTo>
                  <a:pt x="4345" y="315"/>
                </a:lnTo>
                <a:lnTo>
                  <a:pt x="4345" y="325"/>
                </a:lnTo>
                <a:lnTo>
                  <a:pt x="4345" y="360"/>
                </a:lnTo>
                <a:lnTo>
                  <a:pt x="4345" y="488"/>
                </a:lnTo>
                <a:lnTo>
                  <a:pt x="4345" y="521"/>
                </a:lnTo>
                <a:lnTo>
                  <a:pt x="4346" y="531"/>
                </a:lnTo>
                <a:lnTo>
                  <a:pt x="4346" y="534"/>
                </a:lnTo>
                <a:lnTo>
                  <a:pt x="4348" y="537"/>
                </a:lnTo>
                <a:lnTo>
                  <a:pt x="4348" y="540"/>
                </a:lnTo>
                <a:lnTo>
                  <a:pt x="4349" y="545"/>
                </a:lnTo>
                <a:lnTo>
                  <a:pt x="4351" y="548"/>
                </a:lnTo>
                <a:lnTo>
                  <a:pt x="4353" y="549"/>
                </a:lnTo>
                <a:lnTo>
                  <a:pt x="4355" y="552"/>
                </a:lnTo>
                <a:lnTo>
                  <a:pt x="4356" y="554"/>
                </a:lnTo>
                <a:lnTo>
                  <a:pt x="4357" y="557"/>
                </a:lnTo>
                <a:lnTo>
                  <a:pt x="4360" y="558"/>
                </a:lnTo>
                <a:lnTo>
                  <a:pt x="4363" y="559"/>
                </a:lnTo>
                <a:lnTo>
                  <a:pt x="4366" y="560"/>
                </a:lnTo>
                <a:lnTo>
                  <a:pt x="4369" y="562"/>
                </a:lnTo>
                <a:lnTo>
                  <a:pt x="4378" y="563"/>
                </a:lnTo>
                <a:lnTo>
                  <a:pt x="4382" y="563"/>
                </a:lnTo>
                <a:lnTo>
                  <a:pt x="4389" y="563"/>
                </a:lnTo>
                <a:lnTo>
                  <a:pt x="4391" y="562"/>
                </a:lnTo>
                <a:lnTo>
                  <a:pt x="4394" y="562"/>
                </a:lnTo>
                <a:lnTo>
                  <a:pt x="4397" y="560"/>
                </a:lnTo>
                <a:lnTo>
                  <a:pt x="4401" y="559"/>
                </a:lnTo>
                <a:lnTo>
                  <a:pt x="4405" y="557"/>
                </a:lnTo>
                <a:lnTo>
                  <a:pt x="4406" y="556"/>
                </a:lnTo>
                <a:lnTo>
                  <a:pt x="4408" y="553"/>
                </a:lnTo>
                <a:lnTo>
                  <a:pt x="4411" y="551"/>
                </a:lnTo>
                <a:lnTo>
                  <a:pt x="4413" y="548"/>
                </a:lnTo>
                <a:lnTo>
                  <a:pt x="4413" y="499"/>
                </a:lnTo>
                <a:lnTo>
                  <a:pt x="4413" y="280"/>
                </a:lnTo>
                <a:lnTo>
                  <a:pt x="4406" y="272"/>
                </a:lnTo>
                <a:lnTo>
                  <a:pt x="4403" y="272"/>
                </a:lnTo>
                <a:lnTo>
                  <a:pt x="4397" y="269"/>
                </a:lnTo>
                <a:lnTo>
                  <a:pt x="4392" y="267"/>
                </a:lnTo>
                <a:lnTo>
                  <a:pt x="4389" y="266"/>
                </a:lnTo>
                <a:lnTo>
                  <a:pt x="4384" y="266"/>
                </a:lnTo>
                <a:lnTo>
                  <a:pt x="4374" y="266"/>
                </a:lnTo>
                <a:close/>
                <a:moveTo>
                  <a:pt x="4847" y="422"/>
                </a:moveTo>
                <a:lnTo>
                  <a:pt x="4915" y="422"/>
                </a:lnTo>
                <a:lnTo>
                  <a:pt x="4915" y="319"/>
                </a:lnTo>
                <a:lnTo>
                  <a:pt x="4915" y="302"/>
                </a:lnTo>
                <a:lnTo>
                  <a:pt x="4913" y="287"/>
                </a:lnTo>
                <a:lnTo>
                  <a:pt x="4913" y="280"/>
                </a:lnTo>
                <a:lnTo>
                  <a:pt x="4911" y="272"/>
                </a:lnTo>
                <a:lnTo>
                  <a:pt x="4909" y="267"/>
                </a:lnTo>
                <a:lnTo>
                  <a:pt x="4906" y="261"/>
                </a:lnTo>
                <a:lnTo>
                  <a:pt x="4904" y="260"/>
                </a:lnTo>
                <a:lnTo>
                  <a:pt x="4901" y="258"/>
                </a:lnTo>
                <a:lnTo>
                  <a:pt x="4898" y="255"/>
                </a:lnTo>
                <a:lnTo>
                  <a:pt x="4893" y="254"/>
                </a:lnTo>
                <a:lnTo>
                  <a:pt x="4888" y="253"/>
                </a:lnTo>
                <a:lnTo>
                  <a:pt x="4882" y="253"/>
                </a:lnTo>
                <a:lnTo>
                  <a:pt x="4873" y="253"/>
                </a:lnTo>
                <a:lnTo>
                  <a:pt x="4870" y="253"/>
                </a:lnTo>
                <a:lnTo>
                  <a:pt x="4867" y="254"/>
                </a:lnTo>
                <a:lnTo>
                  <a:pt x="4866" y="254"/>
                </a:lnTo>
                <a:lnTo>
                  <a:pt x="4863" y="257"/>
                </a:lnTo>
                <a:lnTo>
                  <a:pt x="4860" y="258"/>
                </a:lnTo>
                <a:lnTo>
                  <a:pt x="4859" y="259"/>
                </a:lnTo>
                <a:lnTo>
                  <a:pt x="4857" y="260"/>
                </a:lnTo>
                <a:lnTo>
                  <a:pt x="4855" y="263"/>
                </a:lnTo>
                <a:lnTo>
                  <a:pt x="4852" y="267"/>
                </a:lnTo>
                <a:lnTo>
                  <a:pt x="4849" y="274"/>
                </a:lnTo>
                <a:lnTo>
                  <a:pt x="4848" y="280"/>
                </a:lnTo>
                <a:lnTo>
                  <a:pt x="4847" y="286"/>
                </a:lnTo>
                <a:lnTo>
                  <a:pt x="4847" y="300"/>
                </a:lnTo>
                <a:lnTo>
                  <a:pt x="4847" y="318"/>
                </a:lnTo>
                <a:lnTo>
                  <a:pt x="4847" y="422"/>
                </a:lnTo>
                <a:close/>
                <a:moveTo>
                  <a:pt x="3521" y="422"/>
                </a:moveTo>
                <a:lnTo>
                  <a:pt x="3589" y="422"/>
                </a:lnTo>
                <a:lnTo>
                  <a:pt x="3589" y="316"/>
                </a:lnTo>
                <a:lnTo>
                  <a:pt x="3589" y="302"/>
                </a:lnTo>
                <a:lnTo>
                  <a:pt x="3589" y="287"/>
                </a:lnTo>
                <a:lnTo>
                  <a:pt x="3587" y="280"/>
                </a:lnTo>
                <a:lnTo>
                  <a:pt x="3586" y="274"/>
                </a:lnTo>
                <a:lnTo>
                  <a:pt x="3584" y="267"/>
                </a:lnTo>
                <a:lnTo>
                  <a:pt x="3581" y="263"/>
                </a:lnTo>
                <a:lnTo>
                  <a:pt x="3579" y="261"/>
                </a:lnTo>
                <a:lnTo>
                  <a:pt x="3577" y="258"/>
                </a:lnTo>
                <a:lnTo>
                  <a:pt x="3575" y="257"/>
                </a:lnTo>
                <a:lnTo>
                  <a:pt x="3572" y="255"/>
                </a:lnTo>
                <a:lnTo>
                  <a:pt x="3568" y="254"/>
                </a:lnTo>
                <a:lnTo>
                  <a:pt x="3566" y="254"/>
                </a:lnTo>
                <a:lnTo>
                  <a:pt x="3563" y="253"/>
                </a:lnTo>
                <a:lnTo>
                  <a:pt x="3554" y="253"/>
                </a:lnTo>
                <a:lnTo>
                  <a:pt x="3548" y="253"/>
                </a:lnTo>
                <a:lnTo>
                  <a:pt x="3543" y="254"/>
                </a:lnTo>
                <a:lnTo>
                  <a:pt x="3538" y="257"/>
                </a:lnTo>
                <a:lnTo>
                  <a:pt x="3534" y="258"/>
                </a:lnTo>
                <a:lnTo>
                  <a:pt x="3531" y="261"/>
                </a:lnTo>
                <a:lnTo>
                  <a:pt x="3528" y="264"/>
                </a:lnTo>
                <a:lnTo>
                  <a:pt x="3527" y="266"/>
                </a:lnTo>
                <a:lnTo>
                  <a:pt x="3526" y="269"/>
                </a:lnTo>
                <a:lnTo>
                  <a:pt x="3523" y="274"/>
                </a:lnTo>
                <a:lnTo>
                  <a:pt x="3522" y="280"/>
                </a:lnTo>
                <a:lnTo>
                  <a:pt x="3522" y="287"/>
                </a:lnTo>
                <a:lnTo>
                  <a:pt x="3521" y="302"/>
                </a:lnTo>
                <a:lnTo>
                  <a:pt x="3521" y="316"/>
                </a:lnTo>
                <a:lnTo>
                  <a:pt x="3521" y="422"/>
                </a:lnTo>
                <a:close/>
                <a:moveTo>
                  <a:pt x="2451" y="253"/>
                </a:moveTo>
                <a:lnTo>
                  <a:pt x="2448" y="253"/>
                </a:lnTo>
                <a:lnTo>
                  <a:pt x="2443" y="255"/>
                </a:lnTo>
                <a:lnTo>
                  <a:pt x="2440" y="257"/>
                </a:lnTo>
                <a:lnTo>
                  <a:pt x="2438" y="258"/>
                </a:lnTo>
                <a:lnTo>
                  <a:pt x="2436" y="260"/>
                </a:lnTo>
                <a:lnTo>
                  <a:pt x="2433" y="263"/>
                </a:lnTo>
                <a:lnTo>
                  <a:pt x="2431" y="265"/>
                </a:lnTo>
                <a:lnTo>
                  <a:pt x="2429" y="266"/>
                </a:lnTo>
                <a:lnTo>
                  <a:pt x="2429" y="269"/>
                </a:lnTo>
                <a:lnTo>
                  <a:pt x="2428" y="271"/>
                </a:lnTo>
                <a:lnTo>
                  <a:pt x="2426" y="276"/>
                </a:lnTo>
                <a:lnTo>
                  <a:pt x="2425" y="282"/>
                </a:lnTo>
                <a:lnTo>
                  <a:pt x="2423" y="289"/>
                </a:lnTo>
                <a:lnTo>
                  <a:pt x="2423" y="304"/>
                </a:lnTo>
                <a:lnTo>
                  <a:pt x="2423" y="363"/>
                </a:lnTo>
                <a:lnTo>
                  <a:pt x="2423" y="569"/>
                </a:lnTo>
                <a:lnTo>
                  <a:pt x="2423" y="623"/>
                </a:lnTo>
                <a:lnTo>
                  <a:pt x="2423" y="641"/>
                </a:lnTo>
                <a:lnTo>
                  <a:pt x="2425" y="649"/>
                </a:lnTo>
                <a:lnTo>
                  <a:pt x="2427" y="657"/>
                </a:lnTo>
                <a:lnTo>
                  <a:pt x="2429" y="662"/>
                </a:lnTo>
                <a:lnTo>
                  <a:pt x="2431" y="664"/>
                </a:lnTo>
                <a:lnTo>
                  <a:pt x="2433" y="667"/>
                </a:lnTo>
                <a:lnTo>
                  <a:pt x="2434" y="669"/>
                </a:lnTo>
                <a:lnTo>
                  <a:pt x="2437" y="671"/>
                </a:lnTo>
                <a:lnTo>
                  <a:pt x="2439" y="673"/>
                </a:lnTo>
                <a:lnTo>
                  <a:pt x="2444" y="674"/>
                </a:lnTo>
                <a:lnTo>
                  <a:pt x="2448" y="675"/>
                </a:lnTo>
                <a:lnTo>
                  <a:pt x="2457" y="676"/>
                </a:lnTo>
                <a:lnTo>
                  <a:pt x="2459" y="676"/>
                </a:lnTo>
                <a:lnTo>
                  <a:pt x="2466" y="676"/>
                </a:lnTo>
                <a:lnTo>
                  <a:pt x="2474" y="675"/>
                </a:lnTo>
                <a:lnTo>
                  <a:pt x="2477" y="674"/>
                </a:lnTo>
                <a:lnTo>
                  <a:pt x="2479" y="673"/>
                </a:lnTo>
                <a:lnTo>
                  <a:pt x="2481" y="671"/>
                </a:lnTo>
                <a:lnTo>
                  <a:pt x="2483" y="670"/>
                </a:lnTo>
                <a:lnTo>
                  <a:pt x="2485" y="669"/>
                </a:lnTo>
                <a:lnTo>
                  <a:pt x="2486" y="667"/>
                </a:lnTo>
                <a:lnTo>
                  <a:pt x="2489" y="664"/>
                </a:lnTo>
                <a:lnTo>
                  <a:pt x="2491" y="663"/>
                </a:lnTo>
                <a:lnTo>
                  <a:pt x="2491" y="584"/>
                </a:lnTo>
                <a:lnTo>
                  <a:pt x="2491" y="267"/>
                </a:lnTo>
                <a:lnTo>
                  <a:pt x="2488" y="264"/>
                </a:lnTo>
                <a:lnTo>
                  <a:pt x="2485" y="260"/>
                </a:lnTo>
                <a:lnTo>
                  <a:pt x="2483" y="259"/>
                </a:lnTo>
                <a:lnTo>
                  <a:pt x="2479" y="258"/>
                </a:lnTo>
                <a:lnTo>
                  <a:pt x="2477" y="257"/>
                </a:lnTo>
                <a:lnTo>
                  <a:pt x="2474" y="255"/>
                </a:lnTo>
                <a:lnTo>
                  <a:pt x="2472" y="254"/>
                </a:lnTo>
                <a:lnTo>
                  <a:pt x="2469" y="254"/>
                </a:lnTo>
                <a:lnTo>
                  <a:pt x="2463" y="253"/>
                </a:lnTo>
                <a:lnTo>
                  <a:pt x="2451" y="253"/>
                </a:lnTo>
                <a:close/>
                <a:moveTo>
                  <a:pt x="740" y="246"/>
                </a:moveTo>
                <a:lnTo>
                  <a:pt x="730" y="248"/>
                </a:lnTo>
                <a:lnTo>
                  <a:pt x="725" y="250"/>
                </a:lnTo>
                <a:lnTo>
                  <a:pt x="723" y="252"/>
                </a:lnTo>
                <a:lnTo>
                  <a:pt x="720" y="255"/>
                </a:lnTo>
                <a:lnTo>
                  <a:pt x="718" y="257"/>
                </a:lnTo>
                <a:lnTo>
                  <a:pt x="717" y="259"/>
                </a:lnTo>
                <a:lnTo>
                  <a:pt x="716" y="260"/>
                </a:lnTo>
                <a:lnTo>
                  <a:pt x="716" y="263"/>
                </a:lnTo>
                <a:lnTo>
                  <a:pt x="714" y="265"/>
                </a:lnTo>
                <a:lnTo>
                  <a:pt x="713" y="270"/>
                </a:lnTo>
                <a:lnTo>
                  <a:pt x="712" y="275"/>
                </a:lnTo>
                <a:lnTo>
                  <a:pt x="711" y="281"/>
                </a:lnTo>
                <a:lnTo>
                  <a:pt x="711" y="294"/>
                </a:lnTo>
                <a:lnTo>
                  <a:pt x="711" y="352"/>
                </a:lnTo>
                <a:lnTo>
                  <a:pt x="711" y="579"/>
                </a:lnTo>
                <a:lnTo>
                  <a:pt x="711" y="634"/>
                </a:lnTo>
                <a:lnTo>
                  <a:pt x="712" y="649"/>
                </a:lnTo>
                <a:lnTo>
                  <a:pt x="712" y="653"/>
                </a:lnTo>
                <a:lnTo>
                  <a:pt x="712" y="656"/>
                </a:lnTo>
                <a:lnTo>
                  <a:pt x="714" y="663"/>
                </a:lnTo>
                <a:lnTo>
                  <a:pt x="714" y="664"/>
                </a:lnTo>
                <a:lnTo>
                  <a:pt x="716" y="667"/>
                </a:lnTo>
                <a:lnTo>
                  <a:pt x="717" y="669"/>
                </a:lnTo>
                <a:lnTo>
                  <a:pt x="719" y="671"/>
                </a:lnTo>
                <a:lnTo>
                  <a:pt x="722" y="675"/>
                </a:lnTo>
                <a:lnTo>
                  <a:pt x="724" y="676"/>
                </a:lnTo>
                <a:lnTo>
                  <a:pt x="725" y="678"/>
                </a:lnTo>
                <a:lnTo>
                  <a:pt x="728" y="679"/>
                </a:lnTo>
                <a:lnTo>
                  <a:pt x="731" y="681"/>
                </a:lnTo>
                <a:lnTo>
                  <a:pt x="736" y="682"/>
                </a:lnTo>
                <a:lnTo>
                  <a:pt x="740" y="682"/>
                </a:lnTo>
                <a:lnTo>
                  <a:pt x="746" y="682"/>
                </a:lnTo>
                <a:lnTo>
                  <a:pt x="751" y="682"/>
                </a:lnTo>
                <a:lnTo>
                  <a:pt x="754" y="682"/>
                </a:lnTo>
                <a:lnTo>
                  <a:pt x="757" y="681"/>
                </a:lnTo>
                <a:lnTo>
                  <a:pt x="759" y="681"/>
                </a:lnTo>
                <a:lnTo>
                  <a:pt x="763" y="679"/>
                </a:lnTo>
                <a:lnTo>
                  <a:pt x="765" y="678"/>
                </a:lnTo>
                <a:lnTo>
                  <a:pt x="766" y="678"/>
                </a:lnTo>
                <a:lnTo>
                  <a:pt x="768" y="675"/>
                </a:lnTo>
                <a:lnTo>
                  <a:pt x="770" y="674"/>
                </a:lnTo>
                <a:lnTo>
                  <a:pt x="772" y="671"/>
                </a:lnTo>
                <a:lnTo>
                  <a:pt x="774" y="669"/>
                </a:lnTo>
                <a:lnTo>
                  <a:pt x="775" y="668"/>
                </a:lnTo>
                <a:lnTo>
                  <a:pt x="775" y="665"/>
                </a:lnTo>
                <a:lnTo>
                  <a:pt x="776" y="662"/>
                </a:lnTo>
                <a:lnTo>
                  <a:pt x="777" y="658"/>
                </a:lnTo>
                <a:lnTo>
                  <a:pt x="778" y="651"/>
                </a:lnTo>
                <a:lnTo>
                  <a:pt x="780" y="642"/>
                </a:lnTo>
                <a:lnTo>
                  <a:pt x="780" y="632"/>
                </a:lnTo>
                <a:lnTo>
                  <a:pt x="780" y="581"/>
                </a:lnTo>
                <a:lnTo>
                  <a:pt x="780" y="336"/>
                </a:lnTo>
                <a:lnTo>
                  <a:pt x="780" y="293"/>
                </a:lnTo>
                <a:lnTo>
                  <a:pt x="778" y="283"/>
                </a:lnTo>
                <a:lnTo>
                  <a:pt x="778" y="275"/>
                </a:lnTo>
                <a:lnTo>
                  <a:pt x="777" y="266"/>
                </a:lnTo>
                <a:lnTo>
                  <a:pt x="776" y="263"/>
                </a:lnTo>
                <a:lnTo>
                  <a:pt x="774" y="260"/>
                </a:lnTo>
                <a:lnTo>
                  <a:pt x="772" y="258"/>
                </a:lnTo>
                <a:lnTo>
                  <a:pt x="771" y="257"/>
                </a:lnTo>
                <a:lnTo>
                  <a:pt x="770" y="255"/>
                </a:lnTo>
                <a:lnTo>
                  <a:pt x="768" y="253"/>
                </a:lnTo>
                <a:lnTo>
                  <a:pt x="765" y="252"/>
                </a:lnTo>
                <a:lnTo>
                  <a:pt x="764" y="250"/>
                </a:lnTo>
                <a:lnTo>
                  <a:pt x="760" y="249"/>
                </a:lnTo>
                <a:lnTo>
                  <a:pt x="758" y="248"/>
                </a:lnTo>
                <a:lnTo>
                  <a:pt x="754" y="247"/>
                </a:lnTo>
                <a:lnTo>
                  <a:pt x="749" y="247"/>
                </a:lnTo>
                <a:lnTo>
                  <a:pt x="740" y="246"/>
                </a:lnTo>
                <a:close/>
                <a:moveTo>
                  <a:pt x="5090" y="532"/>
                </a:moveTo>
                <a:lnTo>
                  <a:pt x="4846" y="532"/>
                </a:lnTo>
                <a:lnTo>
                  <a:pt x="4846" y="569"/>
                </a:lnTo>
                <a:lnTo>
                  <a:pt x="4846" y="579"/>
                </a:lnTo>
                <a:lnTo>
                  <a:pt x="4846" y="584"/>
                </a:lnTo>
                <a:lnTo>
                  <a:pt x="4846" y="587"/>
                </a:lnTo>
                <a:lnTo>
                  <a:pt x="4846" y="593"/>
                </a:lnTo>
                <a:lnTo>
                  <a:pt x="4847" y="597"/>
                </a:lnTo>
                <a:lnTo>
                  <a:pt x="4847" y="601"/>
                </a:lnTo>
                <a:lnTo>
                  <a:pt x="4848" y="603"/>
                </a:lnTo>
                <a:lnTo>
                  <a:pt x="4848" y="604"/>
                </a:lnTo>
                <a:lnTo>
                  <a:pt x="4849" y="607"/>
                </a:lnTo>
                <a:lnTo>
                  <a:pt x="4849" y="609"/>
                </a:lnTo>
                <a:lnTo>
                  <a:pt x="4851" y="612"/>
                </a:lnTo>
                <a:lnTo>
                  <a:pt x="4853" y="615"/>
                </a:lnTo>
                <a:lnTo>
                  <a:pt x="4854" y="619"/>
                </a:lnTo>
                <a:lnTo>
                  <a:pt x="4855" y="620"/>
                </a:lnTo>
                <a:lnTo>
                  <a:pt x="4857" y="623"/>
                </a:lnTo>
                <a:lnTo>
                  <a:pt x="4859" y="625"/>
                </a:lnTo>
                <a:lnTo>
                  <a:pt x="4861" y="628"/>
                </a:lnTo>
                <a:lnTo>
                  <a:pt x="4865" y="631"/>
                </a:lnTo>
                <a:lnTo>
                  <a:pt x="4866" y="632"/>
                </a:lnTo>
                <a:lnTo>
                  <a:pt x="4869" y="634"/>
                </a:lnTo>
                <a:lnTo>
                  <a:pt x="4870" y="634"/>
                </a:lnTo>
                <a:lnTo>
                  <a:pt x="4875" y="636"/>
                </a:lnTo>
                <a:lnTo>
                  <a:pt x="4878" y="637"/>
                </a:lnTo>
                <a:lnTo>
                  <a:pt x="4888" y="640"/>
                </a:lnTo>
                <a:lnTo>
                  <a:pt x="4898" y="641"/>
                </a:lnTo>
                <a:lnTo>
                  <a:pt x="4909" y="642"/>
                </a:lnTo>
                <a:lnTo>
                  <a:pt x="4921" y="642"/>
                </a:lnTo>
                <a:lnTo>
                  <a:pt x="4945" y="641"/>
                </a:lnTo>
                <a:lnTo>
                  <a:pt x="4953" y="641"/>
                </a:lnTo>
                <a:lnTo>
                  <a:pt x="4959" y="640"/>
                </a:lnTo>
                <a:lnTo>
                  <a:pt x="4967" y="640"/>
                </a:lnTo>
                <a:lnTo>
                  <a:pt x="4971" y="638"/>
                </a:lnTo>
                <a:lnTo>
                  <a:pt x="4976" y="638"/>
                </a:lnTo>
                <a:lnTo>
                  <a:pt x="4982" y="637"/>
                </a:lnTo>
                <a:lnTo>
                  <a:pt x="4987" y="636"/>
                </a:lnTo>
                <a:lnTo>
                  <a:pt x="4993" y="636"/>
                </a:lnTo>
                <a:lnTo>
                  <a:pt x="4998" y="635"/>
                </a:lnTo>
                <a:lnTo>
                  <a:pt x="5005" y="634"/>
                </a:lnTo>
                <a:lnTo>
                  <a:pt x="5045" y="626"/>
                </a:lnTo>
                <a:lnTo>
                  <a:pt x="5081" y="618"/>
                </a:lnTo>
                <a:lnTo>
                  <a:pt x="5086" y="768"/>
                </a:lnTo>
                <a:lnTo>
                  <a:pt x="5081" y="769"/>
                </a:lnTo>
                <a:lnTo>
                  <a:pt x="5079" y="769"/>
                </a:lnTo>
                <a:lnTo>
                  <a:pt x="5078" y="770"/>
                </a:lnTo>
                <a:lnTo>
                  <a:pt x="5075" y="770"/>
                </a:lnTo>
                <a:lnTo>
                  <a:pt x="5074" y="772"/>
                </a:lnTo>
                <a:lnTo>
                  <a:pt x="5073" y="772"/>
                </a:lnTo>
                <a:lnTo>
                  <a:pt x="5071" y="773"/>
                </a:lnTo>
                <a:lnTo>
                  <a:pt x="5068" y="773"/>
                </a:lnTo>
                <a:lnTo>
                  <a:pt x="5067" y="774"/>
                </a:lnTo>
                <a:lnTo>
                  <a:pt x="5062" y="775"/>
                </a:lnTo>
                <a:lnTo>
                  <a:pt x="5058" y="776"/>
                </a:lnTo>
                <a:lnTo>
                  <a:pt x="5056" y="776"/>
                </a:lnTo>
                <a:lnTo>
                  <a:pt x="5050" y="779"/>
                </a:lnTo>
                <a:lnTo>
                  <a:pt x="5008" y="789"/>
                </a:lnTo>
                <a:lnTo>
                  <a:pt x="4967" y="795"/>
                </a:lnTo>
                <a:lnTo>
                  <a:pt x="4952" y="796"/>
                </a:lnTo>
                <a:lnTo>
                  <a:pt x="4946" y="796"/>
                </a:lnTo>
                <a:lnTo>
                  <a:pt x="4940" y="797"/>
                </a:lnTo>
                <a:lnTo>
                  <a:pt x="4933" y="797"/>
                </a:lnTo>
                <a:lnTo>
                  <a:pt x="4925" y="798"/>
                </a:lnTo>
                <a:lnTo>
                  <a:pt x="4915" y="798"/>
                </a:lnTo>
                <a:lnTo>
                  <a:pt x="4903" y="800"/>
                </a:lnTo>
                <a:lnTo>
                  <a:pt x="4870" y="800"/>
                </a:lnTo>
                <a:lnTo>
                  <a:pt x="4861" y="800"/>
                </a:lnTo>
                <a:lnTo>
                  <a:pt x="4858" y="800"/>
                </a:lnTo>
                <a:lnTo>
                  <a:pt x="4854" y="800"/>
                </a:lnTo>
                <a:lnTo>
                  <a:pt x="4844" y="800"/>
                </a:lnTo>
                <a:lnTo>
                  <a:pt x="4838" y="798"/>
                </a:lnTo>
                <a:lnTo>
                  <a:pt x="4832" y="798"/>
                </a:lnTo>
                <a:lnTo>
                  <a:pt x="4826" y="797"/>
                </a:lnTo>
                <a:lnTo>
                  <a:pt x="4819" y="796"/>
                </a:lnTo>
                <a:lnTo>
                  <a:pt x="4815" y="796"/>
                </a:lnTo>
                <a:lnTo>
                  <a:pt x="4788" y="790"/>
                </a:lnTo>
                <a:lnTo>
                  <a:pt x="4786" y="789"/>
                </a:lnTo>
                <a:lnTo>
                  <a:pt x="4784" y="789"/>
                </a:lnTo>
                <a:lnTo>
                  <a:pt x="4783" y="787"/>
                </a:lnTo>
                <a:lnTo>
                  <a:pt x="4782" y="787"/>
                </a:lnTo>
                <a:lnTo>
                  <a:pt x="4779" y="786"/>
                </a:lnTo>
                <a:lnTo>
                  <a:pt x="4776" y="785"/>
                </a:lnTo>
                <a:lnTo>
                  <a:pt x="4773" y="784"/>
                </a:lnTo>
                <a:lnTo>
                  <a:pt x="4770" y="782"/>
                </a:lnTo>
                <a:lnTo>
                  <a:pt x="4767" y="781"/>
                </a:lnTo>
                <a:lnTo>
                  <a:pt x="4765" y="780"/>
                </a:lnTo>
                <a:lnTo>
                  <a:pt x="4762" y="780"/>
                </a:lnTo>
                <a:lnTo>
                  <a:pt x="4759" y="778"/>
                </a:lnTo>
                <a:lnTo>
                  <a:pt x="4754" y="775"/>
                </a:lnTo>
                <a:lnTo>
                  <a:pt x="4750" y="773"/>
                </a:lnTo>
                <a:lnTo>
                  <a:pt x="4747" y="772"/>
                </a:lnTo>
                <a:lnTo>
                  <a:pt x="4744" y="769"/>
                </a:lnTo>
                <a:lnTo>
                  <a:pt x="4742" y="768"/>
                </a:lnTo>
                <a:lnTo>
                  <a:pt x="4741" y="767"/>
                </a:lnTo>
                <a:lnTo>
                  <a:pt x="4739" y="765"/>
                </a:lnTo>
                <a:lnTo>
                  <a:pt x="4738" y="764"/>
                </a:lnTo>
                <a:lnTo>
                  <a:pt x="4736" y="763"/>
                </a:lnTo>
                <a:lnTo>
                  <a:pt x="4733" y="762"/>
                </a:lnTo>
                <a:lnTo>
                  <a:pt x="4731" y="759"/>
                </a:lnTo>
                <a:lnTo>
                  <a:pt x="4727" y="756"/>
                </a:lnTo>
                <a:lnTo>
                  <a:pt x="4722" y="751"/>
                </a:lnTo>
                <a:lnTo>
                  <a:pt x="4719" y="750"/>
                </a:lnTo>
                <a:lnTo>
                  <a:pt x="4714" y="745"/>
                </a:lnTo>
                <a:lnTo>
                  <a:pt x="4709" y="739"/>
                </a:lnTo>
                <a:lnTo>
                  <a:pt x="4707" y="736"/>
                </a:lnTo>
                <a:lnTo>
                  <a:pt x="4704" y="732"/>
                </a:lnTo>
                <a:lnTo>
                  <a:pt x="4702" y="730"/>
                </a:lnTo>
                <a:lnTo>
                  <a:pt x="4701" y="728"/>
                </a:lnTo>
                <a:lnTo>
                  <a:pt x="4699" y="726"/>
                </a:lnTo>
                <a:lnTo>
                  <a:pt x="4698" y="724"/>
                </a:lnTo>
                <a:lnTo>
                  <a:pt x="4697" y="723"/>
                </a:lnTo>
                <a:lnTo>
                  <a:pt x="4696" y="721"/>
                </a:lnTo>
                <a:lnTo>
                  <a:pt x="4695" y="719"/>
                </a:lnTo>
                <a:lnTo>
                  <a:pt x="4693" y="718"/>
                </a:lnTo>
                <a:lnTo>
                  <a:pt x="4693" y="715"/>
                </a:lnTo>
                <a:lnTo>
                  <a:pt x="4691" y="712"/>
                </a:lnTo>
                <a:lnTo>
                  <a:pt x="4690" y="710"/>
                </a:lnTo>
                <a:lnTo>
                  <a:pt x="4689" y="708"/>
                </a:lnTo>
                <a:lnTo>
                  <a:pt x="4687" y="706"/>
                </a:lnTo>
                <a:lnTo>
                  <a:pt x="4686" y="703"/>
                </a:lnTo>
                <a:lnTo>
                  <a:pt x="4684" y="698"/>
                </a:lnTo>
                <a:lnTo>
                  <a:pt x="4683" y="696"/>
                </a:lnTo>
                <a:lnTo>
                  <a:pt x="4681" y="692"/>
                </a:lnTo>
                <a:lnTo>
                  <a:pt x="4680" y="690"/>
                </a:lnTo>
                <a:lnTo>
                  <a:pt x="4679" y="687"/>
                </a:lnTo>
                <a:lnTo>
                  <a:pt x="4679" y="686"/>
                </a:lnTo>
                <a:lnTo>
                  <a:pt x="4668" y="657"/>
                </a:lnTo>
                <a:lnTo>
                  <a:pt x="4667" y="649"/>
                </a:lnTo>
                <a:lnTo>
                  <a:pt x="4664" y="638"/>
                </a:lnTo>
                <a:lnTo>
                  <a:pt x="4662" y="629"/>
                </a:lnTo>
                <a:lnTo>
                  <a:pt x="4662" y="625"/>
                </a:lnTo>
                <a:lnTo>
                  <a:pt x="4661" y="621"/>
                </a:lnTo>
                <a:lnTo>
                  <a:pt x="4661" y="618"/>
                </a:lnTo>
                <a:lnTo>
                  <a:pt x="4660" y="614"/>
                </a:lnTo>
                <a:lnTo>
                  <a:pt x="4660" y="610"/>
                </a:lnTo>
                <a:lnTo>
                  <a:pt x="4658" y="606"/>
                </a:lnTo>
                <a:lnTo>
                  <a:pt x="4658" y="601"/>
                </a:lnTo>
                <a:lnTo>
                  <a:pt x="4657" y="596"/>
                </a:lnTo>
                <a:lnTo>
                  <a:pt x="4657" y="590"/>
                </a:lnTo>
                <a:lnTo>
                  <a:pt x="4656" y="584"/>
                </a:lnTo>
                <a:lnTo>
                  <a:pt x="4656" y="575"/>
                </a:lnTo>
                <a:lnTo>
                  <a:pt x="4655" y="565"/>
                </a:lnTo>
                <a:lnTo>
                  <a:pt x="4655" y="547"/>
                </a:lnTo>
                <a:lnTo>
                  <a:pt x="4654" y="542"/>
                </a:lnTo>
                <a:lnTo>
                  <a:pt x="4654" y="536"/>
                </a:lnTo>
                <a:lnTo>
                  <a:pt x="4654" y="523"/>
                </a:lnTo>
                <a:lnTo>
                  <a:pt x="4654" y="471"/>
                </a:lnTo>
                <a:lnTo>
                  <a:pt x="4654" y="418"/>
                </a:lnTo>
                <a:lnTo>
                  <a:pt x="4654" y="404"/>
                </a:lnTo>
                <a:lnTo>
                  <a:pt x="4654" y="397"/>
                </a:lnTo>
                <a:lnTo>
                  <a:pt x="4654" y="394"/>
                </a:lnTo>
                <a:lnTo>
                  <a:pt x="4655" y="392"/>
                </a:lnTo>
                <a:lnTo>
                  <a:pt x="4655" y="383"/>
                </a:lnTo>
                <a:lnTo>
                  <a:pt x="4655" y="364"/>
                </a:lnTo>
                <a:lnTo>
                  <a:pt x="4656" y="355"/>
                </a:lnTo>
                <a:lnTo>
                  <a:pt x="4656" y="349"/>
                </a:lnTo>
                <a:lnTo>
                  <a:pt x="4657" y="344"/>
                </a:lnTo>
                <a:lnTo>
                  <a:pt x="4658" y="339"/>
                </a:lnTo>
                <a:lnTo>
                  <a:pt x="4658" y="333"/>
                </a:lnTo>
                <a:lnTo>
                  <a:pt x="4660" y="329"/>
                </a:lnTo>
                <a:lnTo>
                  <a:pt x="4660" y="321"/>
                </a:lnTo>
                <a:lnTo>
                  <a:pt x="4661" y="314"/>
                </a:lnTo>
                <a:lnTo>
                  <a:pt x="4666" y="297"/>
                </a:lnTo>
                <a:lnTo>
                  <a:pt x="4666" y="293"/>
                </a:lnTo>
                <a:lnTo>
                  <a:pt x="4666" y="291"/>
                </a:lnTo>
                <a:lnTo>
                  <a:pt x="4667" y="288"/>
                </a:lnTo>
                <a:lnTo>
                  <a:pt x="4667" y="286"/>
                </a:lnTo>
                <a:lnTo>
                  <a:pt x="4667" y="283"/>
                </a:lnTo>
                <a:lnTo>
                  <a:pt x="4668" y="282"/>
                </a:lnTo>
                <a:lnTo>
                  <a:pt x="4669" y="277"/>
                </a:lnTo>
                <a:lnTo>
                  <a:pt x="4678" y="253"/>
                </a:lnTo>
                <a:lnTo>
                  <a:pt x="4679" y="250"/>
                </a:lnTo>
                <a:lnTo>
                  <a:pt x="4680" y="247"/>
                </a:lnTo>
                <a:lnTo>
                  <a:pt x="4681" y="244"/>
                </a:lnTo>
                <a:lnTo>
                  <a:pt x="4681" y="243"/>
                </a:lnTo>
                <a:lnTo>
                  <a:pt x="4683" y="241"/>
                </a:lnTo>
                <a:lnTo>
                  <a:pt x="4684" y="238"/>
                </a:lnTo>
                <a:lnTo>
                  <a:pt x="4685" y="235"/>
                </a:lnTo>
                <a:lnTo>
                  <a:pt x="4686" y="232"/>
                </a:lnTo>
                <a:lnTo>
                  <a:pt x="4687" y="230"/>
                </a:lnTo>
                <a:lnTo>
                  <a:pt x="4689" y="227"/>
                </a:lnTo>
                <a:lnTo>
                  <a:pt x="4690" y="225"/>
                </a:lnTo>
                <a:lnTo>
                  <a:pt x="4691" y="224"/>
                </a:lnTo>
                <a:lnTo>
                  <a:pt x="4693" y="221"/>
                </a:lnTo>
                <a:lnTo>
                  <a:pt x="4693" y="219"/>
                </a:lnTo>
                <a:lnTo>
                  <a:pt x="4696" y="216"/>
                </a:lnTo>
                <a:lnTo>
                  <a:pt x="4696" y="214"/>
                </a:lnTo>
                <a:lnTo>
                  <a:pt x="4698" y="211"/>
                </a:lnTo>
                <a:lnTo>
                  <a:pt x="4699" y="209"/>
                </a:lnTo>
                <a:lnTo>
                  <a:pt x="4701" y="208"/>
                </a:lnTo>
                <a:lnTo>
                  <a:pt x="4702" y="206"/>
                </a:lnTo>
                <a:lnTo>
                  <a:pt x="4703" y="205"/>
                </a:lnTo>
                <a:lnTo>
                  <a:pt x="4704" y="203"/>
                </a:lnTo>
                <a:lnTo>
                  <a:pt x="4705" y="202"/>
                </a:lnTo>
                <a:lnTo>
                  <a:pt x="4707" y="200"/>
                </a:lnTo>
                <a:lnTo>
                  <a:pt x="4709" y="197"/>
                </a:lnTo>
                <a:lnTo>
                  <a:pt x="4710" y="194"/>
                </a:lnTo>
                <a:lnTo>
                  <a:pt x="4712" y="193"/>
                </a:lnTo>
                <a:lnTo>
                  <a:pt x="4718" y="188"/>
                </a:lnTo>
                <a:lnTo>
                  <a:pt x="4720" y="185"/>
                </a:lnTo>
                <a:lnTo>
                  <a:pt x="4725" y="180"/>
                </a:lnTo>
                <a:lnTo>
                  <a:pt x="4730" y="175"/>
                </a:lnTo>
                <a:lnTo>
                  <a:pt x="4733" y="171"/>
                </a:lnTo>
                <a:lnTo>
                  <a:pt x="4737" y="169"/>
                </a:lnTo>
                <a:lnTo>
                  <a:pt x="4739" y="167"/>
                </a:lnTo>
                <a:lnTo>
                  <a:pt x="4741" y="165"/>
                </a:lnTo>
                <a:lnTo>
                  <a:pt x="4743" y="165"/>
                </a:lnTo>
                <a:lnTo>
                  <a:pt x="4744" y="164"/>
                </a:lnTo>
                <a:lnTo>
                  <a:pt x="4747" y="163"/>
                </a:lnTo>
                <a:lnTo>
                  <a:pt x="4748" y="161"/>
                </a:lnTo>
                <a:lnTo>
                  <a:pt x="4750" y="160"/>
                </a:lnTo>
                <a:lnTo>
                  <a:pt x="4751" y="159"/>
                </a:lnTo>
                <a:lnTo>
                  <a:pt x="4754" y="158"/>
                </a:lnTo>
                <a:lnTo>
                  <a:pt x="4757" y="155"/>
                </a:lnTo>
                <a:lnTo>
                  <a:pt x="4782" y="144"/>
                </a:lnTo>
                <a:lnTo>
                  <a:pt x="4786" y="143"/>
                </a:lnTo>
                <a:lnTo>
                  <a:pt x="4812" y="134"/>
                </a:lnTo>
                <a:lnTo>
                  <a:pt x="4818" y="134"/>
                </a:lnTo>
                <a:lnTo>
                  <a:pt x="4823" y="133"/>
                </a:lnTo>
                <a:lnTo>
                  <a:pt x="4828" y="132"/>
                </a:lnTo>
                <a:lnTo>
                  <a:pt x="4832" y="131"/>
                </a:lnTo>
                <a:lnTo>
                  <a:pt x="4836" y="131"/>
                </a:lnTo>
                <a:lnTo>
                  <a:pt x="4841" y="131"/>
                </a:lnTo>
                <a:lnTo>
                  <a:pt x="4847" y="130"/>
                </a:lnTo>
                <a:lnTo>
                  <a:pt x="4865" y="128"/>
                </a:lnTo>
                <a:lnTo>
                  <a:pt x="4870" y="128"/>
                </a:lnTo>
                <a:lnTo>
                  <a:pt x="4876" y="127"/>
                </a:lnTo>
                <a:lnTo>
                  <a:pt x="4888" y="128"/>
                </a:lnTo>
                <a:lnTo>
                  <a:pt x="4907" y="128"/>
                </a:lnTo>
                <a:lnTo>
                  <a:pt x="4915" y="130"/>
                </a:lnTo>
                <a:lnTo>
                  <a:pt x="4919" y="130"/>
                </a:lnTo>
                <a:lnTo>
                  <a:pt x="4924" y="131"/>
                </a:lnTo>
                <a:lnTo>
                  <a:pt x="4928" y="131"/>
                </a:lnTo>
                <a:lnTo>
                  <a:pt x="4933" y="132"/>
                </a:lnTo>
                <a:lnTo>
                  <a:pt x="4935" y="132"/>
                </a:lnTo>
                <a:lnTo>
                  <a:pt x="4939" y="133"/>
                </a:lnTo>
                <a:lnTo>
                  <a:pt x="4941" y="133"/>
                </a:lnTo>
                <a:lnTo>
                  <a:pt x="4946" y="134"/>
                </a:lnTo>
                <a:lnTo>
                  <a:pt x="4952" y="136"/>
                </a:lnTo>
                <a:lnTo>
                  <a:pt x="4956" y="137"/>
                </a:lnTo>
                <a:lnTo>
                  <a:pt x="4959" y="138"/>
                </a:lnTo>
                <a:lnTo>
                  <a:pt x="4962" y="138"/>
                </a:lnTo>
                <a:lnTo>
                  <a:pt x="4963" y="139"/>
                </a:lnTo>
                <a:lnTo>
                  <a:pt x="4965" y="139"/>
                </a:lnTo>
                <a:lnTo>
                  <a:pt x="4969" y="141"/>
                </a:lnTo>
                <a:lnTo>
                  <a:pt x="4973" y="143"/>
                </a:lnTo>
                <a:lnTo>
                  <a:pt x="4976" y="144"/>
                </a:lnTo>
                <a:lnTo>
                  <a:pt x="4979" y="145"/>
                </a:lnTo>
                <a:lnTo>
                  <a:pt x="4981" y="147"/>
                </a:lnTo>
                <a:lnTo>
                  <a:pt x="4985" y="148"/>
                </a:lnTo>
                <a:lnTo>
                  <a:pt x="4987" y="149"/>
                </a:lnTo>
                <a:lnTo>
                  <a:pt x="4990" y="150"/>
                </a:lnTo>
                <a:lnTo>
                  <a:pt x="4992" y="152"/>
                </a:lnTo>
                <a:lnTo>
                  <a:pt x="4996" y="154"/>
                </a:lnTo>
                <a:lnTo>
                  <a:pt x="4999" y="155"/>
                </a:lnTo>
                <a:lnTo>
                  <a:pt x="5000" y="156"/>
                </a:lnTo>
                <a:lnTo>
                  <a:pt x="5002" y="158"/>
                </a:lnTo>
                <a:lnTo>
                  <a:pt x="5004" y="159"/>
                </a:lnTo>
                <a:lnTo>
                  <a:pt x="5005" y="160"/>
                </a:lnTo>
                <a:lnTo>
                  <a:pt x="5006" y="163"/>
                </a:lnTo>
                <a:lnTo>
                  <a:pt x="5009" y="164"/>
                </a:lnTo>
                <a:lnTo>
                  <a:pt x="5011" y="165"/>
                </a:lnTo>
                <a:lnTo>
                  <a:pt x="5015" y="167"/>
                </a:lnTo>
                <a:lnTo>
                  <a:pt x="5019" y="171"/>
                </a:lnTo>
                <a:lnTo>
                  <a:pt x="5022" y="175"/>
                </a:lnTo>
                <a:lnTo>
                  <a:pt x="5032" y="183"/>
                </a:lnTo>
                <a:lnTo>
                  <a:pt x="5035" y="188"/>
                </a:lnTo>
                <a:lnTo>
                  <a:pt x="5038" y="191"/>
                </a:lnTo>
                <a:lnTo>
                  <a:pt x="5040" y="194"/>
                </a:lnTo>
                <a:lnTo>
                  <a:pt x="5042" y="195"/>
                </a:lnTo>
                <a:lnTo>
                  <a:pt x="5043" y="198"/>
                </a:lnTo>
                <a:lnTo>
                  <a:pt x="5044" y="200"/>
                </a:lnTo>
                <a:lnTo>
                  <a:pt x="5045" y="202"/>
                </a:lnTo>
                <a:lnTo>
                  <a:pt x="5046" y="204"/>
                </a:lnTo>
                <a:lnTo>
                  <a:pt x="5048" y="206"/>
                </a:lnTo>
                <a:lnTo>
                  <a:pt x="5049" y="208"/>
                </a:lnTo>
                <a:lnTo>
                  <a:pt x="5050" y="209"/>
                </a:lnTo>
                <a:lnTo>
                  <a:pt x="5051" y="211"/>
                </a:lnTo>
                <a:lnTo>
                  <a:pt x="5052" y="214"/>
                </a:lnTo>
                <a:lnTo>
                  <a:pt x="5054" y="215"/>
                </a:lnTo>
                <a:lnTo>
                  <a:pt x="5055" y="217"/>
                </a:lnTo>
                <a:lnTo>
                  <a:pt x="5056" y="221"/>
                </a:lnTo>
                <a:lnTo>
                  <a:pt x="5060" y="228"/>
                </a:lnTo>
                <a:lnTo>
                  <a:pt x="5062" y="233"/>
                </a:lnTo>
                <a:lnTo>
                  <a:pt x="5063" y="236"/>
                </a:lnTo>
                <a:lnTo>
                  <a:pt x="5064" y="238"/>
                </a:lnTo>
                <a:lnTo>
                  <a:pt x="5066" y="242"/>
                </a:lnTo>
                <a:lnTo>
                  <a:pt x="5067" y="244"/>
                </a:lnTo>
                <a:lnTo>
                  <a:pt x="5068" y="248"/>
                </a:lnTo>
                <a:lnTo>
                  <a:pt x="5068" y="249"/>
                </a:lnTo>
                <a:lnTo>
                  <a:pt x="5069" y="252"/>
                </a:lnTo>
                <a:lnTo>
                  <a:pt x="5069" y="253"/>
                </a:lnTo>
                <a:lnTo>
                  <a:pt x="5072" y="258"/>
                </a:lnTo>
                <a:lnTo>
                  <a:pt x="5072" y="260"/>
                </a:lnTo>
                <a:lnTo>
                  <a:pt x="5073" y="261"/>
                </a:lnTo>
                <a:lnTo>
                  <a:pt x="5073" y="264"/>
                </a:lnTo>
                <a:lnTo>
                  <a:pt x="5073" y="265"/>
                </a:lnTo>
                <a:lnTo>
                  <a:pt x="5074" y="269"/>
                </a:lnTo>
                <a:lnTo>
                  <a:pt x="5075" y="274"/>
                </a:lnTo>
                <a:lnTo>
                  <a:pt x="5077" y="276"/>
                </a:lnTo>
                <a:lnTo>
                  <a:pt x="5077" y="278"/>
                </a:lnTo>
                <a:lnTo>
                  <a:pt x="5078" y="281"/>
                </a:lnTo>
                <a:lnTo>
                  <a:pt x="5078" y="282"/>
                </a:lnTo>
                <a:lnTo>
                  <a:pt x="5079" y="288"/>
                </a:lnTo>
                <a:lnTo>
                  <a:pt x="5081" y="297"/>
                </a:lnTo>
                <a:lnTo>
                  <a:pt x="5083" y="303"/>
                </a:lnTo>
                <a:lnTo>
                  <a:pt x="5083" y="307"/>
                </a:lnTo>
                <a:lnTo>
                  <a:pt x="5085" y="316"/>
                </a:lnTo>
                <a:lnTo>
                  <a:pt x="5087" y="336"/>
                </a:lnTo>
                <a:lnTo>
                  <a:pt x="5087" y="341"/>
                </a:lnTo>
                <a:lnTo>
                  <a:pt x="5087" y="347"/>
                </a:lnTo>
                <a:lnTo>
                  <a:pt x="5089" y="355"/>
                </a:lnTo>
                <a:lnTo>
                  <a:pt x="5090" y="370"/>
                </a:lnTo>
                <a:lnTo>
                  <a:pt x="5090" y="376"/>
                </a:lnTo>
                <a:lnTo>
                  <a:pt x="5090" y="407"/>
                </a:lnTo>
                <a:lnTo>
                  <a:pt x="5090" y="532"/>
                </a:lnTo>
                <a:close/>
                <a:moveTo>
                  <a:pt x="4430" y="142"/>
                </a:moveTo>
                <a:lnTo>
                  <a:pt x="4606" y="142"/>
                </a:lnTo>
                <a:lnTo>
                  <a:pt x="4606" y="587"/>
                </a:lnTo>
                <a:lnTo>
                  <a:pt x="4606" y="664"/>
                </a:lnTo>
                <a:lnTo>
                  <a:pt x="4606" y="687"/>
                </a:lnTo>
                <a:lnTo>
                  <a:pt x="4606" y="693"/>
                </a:lnTo>
                <a:lnTo>
                  <a:pt x="4606" y="700"/>
                </a:lnTo>
                <a:lnTo>
                  <a:pt x="4606" y="712"/>
                </a:lnTo>
                <a:lnTo>
                  <a:pt x="4605" y="720"/>
                </a:lnTo>
                <a:lnTo>
                  <a:pt x="4605" y="726"/>
                </a:lnTo>
                <a:lnTo>
                  <a:pt x="4604" y="731"/>
                </a:lnTo>
                <a:lnTo>
                  <a:pt x="4603" y="740"/>
                </a:lnTo>
                <a:lnTo>
                  <a:pt x="4602" y="747"/>
                </a:lnTo>
                <a:lnTo>
                  <a:pt x="4602" y="751"/>
                </a:lnTo>
                <a:lnTo>
                  <a:pt x="4597" y="767"/>
                </a:lnTo>
                <a:lnTo>
                  <a:pt x="4597" y="772"/>
                </a:lnTo>
                <a:lnTo>
                  <a:pt x="4595" y="775"/>
                </a:lnTo>
                <a:lnTo>
                  <a:pt x="4594" y="778"/>
                </a:lnTo>
                <a:lnTo>
                  <a:pt x="4594" y="779"/>
                </a:lnTo>
                <a:lnTo>
                  <a:pt x="4594" y="780"/>
                </a:lnTo>
                <a:lnTo>
                  <a:pt x="4593" y="782"/>
                </a:lnTo>
                <a:lnTo>
                  <a:pt x="4593" y="784"/>
                </a:lnTo>
                <a:lnTo>
                  <a:pt x="4591" y="790"/>
                </a:lnTo>
                <a:lnTo>
                  <a:pt x="4589" y="795"/>
                </a:lnTo>
                <a:lnTo>
                  <a:pt x="4588" y="796"/>
                </a:lnTo>
                <a:lnTo>
                  <a:pt x="4587" y="798"/>
                </a:lnTo>
                <a:lnTo>
                  <a:pt x="4586" y="801"/>
                </a:lnTo>
                <a:lnTo>
                  <a:pt x="4586" y="802"/>
                </a:lnTo>
                <a:lnTo>
                  <a:pt x="4583" y="806"/>
                </a:lnTo>
                <a:lnTo>
                  <a:pt x="4582" y="808"/>
                </a:lnTo>
                <a:lnTo>
                  <a:pt x="4581" y="811"/>
                </a:lnTo>
                <a:lnTo>
                  <a:pt x="4580" y="813"/>
                </a:lnTo>
                <a:lnTo>
                  <a:pt x="4580" y="815"/>
                </a:lnTo>
                <a:lnTo>
                  <a:pt x="4577" y="819"/>
                </a:lnTo>
                <a:lnTo>
                  <a:pt x="4576" y="822"/>
                </a:lnTo>
                <a:lnTo>
                  <a:pt x="4574" y="824"/>
                </a:lnTo>
                <a:lnTo>
                  <a:pt x="4573" y="825"/>
                </a:lnTo>
                <a:lnTo>
                  <a:pt x="4571" y="828"/>
                </a:lnTo>
                <a:lnTo>
                  <a:pt x="4570" y="829"/>
                </a:lnTo>
                <a:lnTo>
                  <a:pt x="4569" y="831"/>
                </a:lnTo>
                <a:lnTo>
                  <a:pt x="4568" y="833"/>
                </a:lnTo>
                <a:lnTo>
                  <a:pt x="4566" y="834"/>
                </a:lnTo>
                <a:lnTo>
                  <a:pt x="4565" y="836"/>
                </a:lnTo>
                <a:lnTo>
                  <a:pt x="4564" y="839"/>
                </a:lnTo>
                <a:lnTo>
                  <a:pt x="4563" y="840"/>
                </a:lnTo>
                <a:lnTo>
                  <a:pt x="4559" y="844"/>
                </a:lnTo>
                <a:lnTo>
                  <a:pt x="4552" y="851"/>
                </a:lnTo>
                <a:lnTo>
                  <a:pt x="4545" y="859"/>
                </a:lnTo>
                <a:lnTo>
                  <a:pt x="4541" y="862"/>
                </a:lnTo>
                <a:lnTo>
                  <a:pt x="4537" y="864"/>
                </a:lnTo>
                <a:lnTo>
                  <a:pt x="4535" y="867"/>
                </a:lnTo>
                <a:lnTo>
                  <a:pt x="4533" y="868"/>
                </a:lnTo>
                <a:lnTo>
                  <a:pt x="4531" y="869"/>
                </a:lnTo>
                <a:lnTo>
                  <a:pt x="4529" y="870"/>
                </a:lnTo>
                <a:lnTo>
                  <a:pt x="4527" y="873"/>
                </a:lnTo>
                <a:lnTo>
                  <a:pt x="4524" y="873"/>
                </a:lnTo>
                <a:lnTo>
                  <a:pt x="4522" y="875"/>
                </a:lnTo>
                <a:lnTo>
                  <a:pt x="4521" y="876"/>
                </a:lnTo>
                <a:lnTo>
                  <a:pt x="4517" y="878"/>
                </a:lnTo>
                <a:lnTo>
                  <a:pt x="4516" y="879"/>
                </a:lnTo>
                <a:lnTo>
                  <a:pt x="4513" y="880"/>
                </a:lnTo>
                <a:lnTo>
                  <a:pt x="4511" y="883"/>
                </a:lnTo>
                <a:lnTo>
                  <a:pt x="4508" y="883"/>
                </a:lnTo>
                <a:lnTo>
                  <a:pt x="4505" y="885"/>
                </a:lnTo>
                <a:lnTo>
                  <a:pt x="4502" y="885"/>
                </a:lnTo>
                <a:lnTo>
                  <a:pt x="4499" y="887"/>
                </a:lnTo>
                <a:lnTo>
                  <a:pt x="4498" y="887"/>
                </a:lnTo>
                <a:lnTo>
                  <a:pt x="4495" y="889"/>
                </a:lnTo>
                <a:lnTo>
                  <a:pt x="4493" y="890"/>
                </a:lnTo>
                <a:lnTo>
                  <a:pt x="4490" y="891"/>
                </a:lnTo>
                <a:lnTo>
                  <a:pt x="4485" y="892"/>
                </a:lnTo>
                <a:lnTo>
                  <a:pt x="4481" y="895"/>
                </a:lnTo>
                <a:lnTo>
                  <a:pt x="4479" y="895"/>
                </a:lnTo>
                <a:lnTo>
                  <a:pt x="4478" y="896"/>
                </a:lnTo>
                <a:lnTo>
                  <a:pt x="4476" y="896"/>
                </a:lnTo>
                <a:lnTo>
                  <a:pt x="4473" y="897"/>
                </a:lnTo>
                <a:lnTo>
                  <a:pt x="4472" y="897"/>
                </a:lnTo>
                <a:lnTo>
                  <a:pt x="4470" y="897"/>
                </a:lnTo>
                <a:lnTo>
                  <a:pt x="4465" y="898"/>
                </a:lnTo>
                <a:lnTo>
                  <a:pt x="4464" y="900"/>
                </a:lnTo>
                <a:lnTo>
                  <a:pt x="4461" y="900"/>
                </a:lnTo>
                <a:lnTo>
                  <a:pt x="4456" y="901"/>
                </a:lnTo>
                <a:lnTo>
                  <a:pt x="4454" y="902"/>
                </a:lnTo>
                <a:lnTo>
                  <a:pt x="4450" y="902"/>
                </a:lnTo>
                <a:lnTo>
                  <a:pt x="4448" y="903"/>
                </a:lnTo>
                <a:lnTo>
                  <a:pt x="4446" y="903"/>
                </a:lnTo>
                <a:lnTo>
                  <a:pt x="4442" y="905"/>
                </a:lnTo>
                <a:lnTo>
                  <a:pt x="4435" y="906"/>
                </a:lnTo>
                <a:lnTo>
                  <a:pt x="4431" y="906"/>
                </a:lnTo>
                <a:lnTo>
                  <a:pt x="4426" y="907"/>
                </a:lnTo>
                <a:lnTo>
                  <a:pt x="4421" y="907"/>
                </a:lnTo>
                <a:lnTo>
                  <a:pt x="4418" y="908"/>
                </a:lnTo>
                <a:lnTo>
                  <a:pt x="4412" y="908"/>
                </a:lnTo>
                <a:lnTo>
                  <a:pt x="4405" y="909"/>
                </a:lnTo>
                <a:lnTo>
                  <a:pt x="4395" y="909"/>
                </a:lnTo>
                <a:lnTo>
                  <a:pt x="4391" y="909"/>
                </a:lnTo>
                <a:lnTo>
                  <a:pt x="4388" y="911"/>
                </a:lnTo>
                <a:lnTo>
                  <a:pt x="4380" y="911"/>
                </a:lnTo>
                <a:lnTo>
                  <a:pt x="4354" y="911"/>
                </a:lnTo>
                <a:lnTo>
                  <a:pt x="4343" y="911"/>
                </a:lnTo>
                <a:lnTo>
                  <a:pt x="4338" y="911"/>
                </a:lnTo>
                <a:lnTo>
                  <a:pt x="4333" y="909"/>
                </a:lnTo>
                <a:lnTo>
                  <a:pt x="4317" y="909"/>
                </a:lnTo>
                <a:lnTo>
                  <a:pt x="4311" y="909"/>
                </a:lnTo>
                <a:lnTo>
                  <a:pt x="4305" y="909"/>
                </a:lnTo>
                <a:lnTo>
                  <a:pt x="4296" y="908"/>
                </a:lnTo>
                <a:lnTo>
                  <a:pt x="4293" y="908"/>
                </a:lnTo>
                <a:lnTo>
                  <a:pt x="4287" y="908"/>
                </a:lnTo>
                <a:lnTo>
                  <a:pt x="4279" y="907"/>
                </a:lnTo>
                <a:lnTo>
                  <a:pt x="4272" y="907"/>
                </a:lnTo>
                <a:lnTo>
                  <a:pt x="4266" y="906"/>
                </a:lnTo>
                <a:lnTo>
                  <a:pt x="4259" y="906"/>
                </a:lnTo>
                <a:lnTo>
                  <a:pt x="4253" y="905"/>
                </a:lnTo>
                <a:lnTo>
                  <a:pt x="4247" y="905"/>
                </a:lnTo>
                <a:lnTo>
                  <a:pt x="4243" y="903"/>
                </a:lnTo>
                <a:lnTo>
                  <a:pt x="4238" y="903"/>
                </a:lnTo>
                <a:lnTo>
                  <a:pt x="4233" y="902"/>
                </a:lnTo>
                <a:lnTo>
                  <a:pt x="4228" y="901"/>
                </a:lnTo>
                <a:lnTo>
                  <a:pt x="4218" y="901"/>
                </a:lnTo>
                <a:lnTo>
                  <a:pt x="4207" y="898"/>
                </a:lnTo>
                <a:lnTo>
                  <a:pt x="4201" y="898"/>
                </a:lnTo>
                <a:lnTo>
                  <a:pt x="4197" y="897"/>
                </a:lnTo>
                <a:lnTo>
                  <a:pt x="4193" y="897"/>
                </a:lnTo>
                <a:lnTo>
                  <a:pt x="4187" y="895"/>
                </a:lnTo>
                <a:lnTo>
                  <a:pt x="4181" y="894"/>
                </a:lnTo>
                <a:lnTo>
                  <a:pt x="4177" y="894"/>
                </a:lnTo>
                <a:lnTo>
                  <a:pt x="4172" y="892"/>
                </a:lnTo>
                <a:lnTo>
                  <a:pt x="4166" y="891"/>
                </a:lnTo>
                <a:lnTo>
                  <a:pt x="4170" y="746"/>
                </a:lnTo>
                <a:lnTo>
                  <a:pt x="4183" y="748"/>
                </a:lnTo>
                <a:lnTo>
                  <a:pt x="4188" y="748"/>
                </a:lnTo>
                <a:lnTo>
                  <a:pt x="4194" y="750"/>
                </a:lnTo>
                <a:lnTo>
                  <a:pt x="4200" y="751"/>
                </a:lnTo>
                <a:lnTo>
                  <a:pt x="4204" y="751"/>
                </a:lnTo>
                <a:lnTo>
                  <a:pt x="4210" y="752"/>
                </a:lnTo>
                <a:lnTo>
                  <a:pt x="4216" y="752"/>
                </a:lnTo>
                <a:lnTo>
                  <a:pt x="4222" y="753"/>
                </a:lnTo>
                <a:lnTo>
                  <a:pt x="4228" y="754"/>
                </a:lnTo>
                <a:lnTo>
                  <a:pt x="4239" y="754"/>
                </a:lnTo>
                <a:lnTo>
                  <a:pt x="4244" y="756"/>
                </a:lnTo>
                <a:lnTo>
                  <a:pt x="4250" y="756"/>
                </a:lnTo>
                <a:lnTo>
                  <a:pt x="4256" y="757"/>
                </a:lnTo>
                <a:lnTo>
                  <a:pt x="4262" y="757"/>
                </a:lnTo>
                <a:lnTo>
                  <a:pt x="4269" y="758"/>
                </a:lnTo>
                <a:lnTo>
                  <a:pt x="4275" y="758"/>
                </a:lnTo>
                <a:lnTo>
                  <a:pt x="4284" y="759"/>
                </a:lnTo>
                <a:lnTo>
                  <a:pt x="4286" y="759"/>
                </a:lnTo>
                <a:lnTo>
                  <a:pt x="4292" y="759"/>
                </a:lnTo>
                <a:lnTo>
                  <a:pt x="4302" y="761"/>
                </a:lnTo>
                <a:lnTo>
                  <a:pt x="4305" y="761"/>
                </a:lnTo>
                <a:lnTo>
                  <a:pt x="4308" y="761"/>
                </a:lnTo>
                <a:lnTo>
                  <a:pt x="4314" y="762"/>
                </a:lnTo>
                <a:lnTo>
                  <a:pt x="4331" y="762"/>
                </a:lnTo>
                <a:lnTo>
                  <a:pt x="4351" y="762"/>
                </a:lnTo>
                <a:lnTo>
                  <a:pt x="4365" y="762"/>
                </a:lnTo>
                <a:lnTo>
                  <a:pt x="4372" y="761"/>
                </a:lnTo>
                <a:lnTo>
                  <a:pt x="4378" y="759"/>
                </a:lnTo>
                <a:lnTo>
                  <a:pt x="4384" y="757"/>
                </a:lnTo>
                <a:lnTo>
                  <a:pt x="4389" y="756"/>
                </a:lnTo>
                <a:lnTo>
                  <a:pt x="4398" y="751"/>
                </a:lnTo>
                <a:lnTo>
                  <a:pt x="4401" y="747"/>
                </a:lnTo>
                <a:lnTo>
                  <a:pt x="4405" y="743"/>
                </a:lnTo>
                <a:lnTo>
                  <a:pt x="4406" y="742"/>
                </a:lnTo>
                <a:lnTo>
                  <a:pt x="4406" y="740"/>
                </a:lnTo>
                <a:lnTo>
                  <a:pt x="4407" y="737"/>
                </a:lnTo>
                <a:lnTo>
                  <a:pt x="4409" y="735"/>
                </a:lnTo>
                <a:lnTo>
                  <a:pt x="4411" y="729"/>
                </a:lnTo>
                <a:lnTo>
                  <a:pt x="4412" y="726"/>
                </a:lnTo>
                <a:lnTo>
                  <a:pt x="4412" y="723"/>
                </a:lnTo>
                <a:lnTo>
                  <a:pt x="4413" y="719"/>
                </a:lnTo>
                <a:lnTo>
                  <a:pt x="4413" y="710"/>
                </a:lnTo>
                <a:lnTo>
                  <a:pt x="4413" y="693"/>
                </a:lnTo>
                <a:lnTo>
                  <a:pt x="4413" y="641"/>
                </a:lnTo>
                <a:lnTo>
                  <a:pt x="4406" y="648"/>
                </a:lnTo>
                <a:lnTo>
                  <a:pt x="4400" y="654"/>
                </a:lnTo>
                <a:lnTo>
                  <a:pt x="4395" y="658"/>
                </a:lnTo>
                <a:lnTo>
                  <a:pt x="4391" y="660"/>
                </a:lnTo>
                <a:lnTo>
                  <a:pt x="4389" y="663"/>
                </a:lnTo>
                <a:lnTo>
                  <a:pt x="4386" y="664"/>
                </a:lnTo>
                <a:lnTo>
                  <a:pt x="4385" y="665"/>
                </a:lnTo>
                <a:lnTo>
                  <a:pt x="4383" y="667"/>
                </a:lnTo>
                <a:lnTo>
                  <a:pt x="4382" y="668"/>
                </a:lnTo>
                <a:lnTo>
                  <a:pt x="4380" y="669"/>
                </a:lnTo>
                <a:lnTo>
                  <a:pt x="4378" y="670"/>
                </a:lnTo>
                <a:lnTo>
                  <a:pt x="4377" y="671"/>
                </a:lnTo>
                <a:lnTo>
                  <a:pt x="4374" y="673"/>
                </a:lnTo>
                <a:lnTo>
                  <a:pt x="4372" y="674"/>
                </a:lnTo>
                <a:lnTo>
                  <a:pt x="4368" y="676"/>
                </a:lnTo>
                <a:lnTo>
                  <a:pt x="4367" y="678"/>
                </a:lnTo>
                <a:lnTo>
                  <a:pt x="4365" y="678"/>
                </a:lnTo>
                <a:lnTo>
                  <a:pt x="4362" y="679"/>
                </a:lnTo>
                <a:lnTo>
                  <a:pt x="4357" y="681"/>
                </a:lnTo>
                <a:lnTo>
                  <a:pt x="4355" y="682"/>
                </a:lnTo>
                <a:lnTo>
                  <a:pt x="4350" y="685"/>
                </a:lnTo>
                <a:lnTo>
                  <a:pt x="4344" y="687"/>
                </a:lnTo>
                <a:lnTo>
                  <a:pt x="4342" y="687"/>
                </a:lnTo>
                <a:lnTo>
                  <a:pt x="4339" y="689"/>
                </a:lnTo>
                <a:lnTo>
                  <a:pt x="4337" y="689"/>
                </a:lnTo>
                <a:lnTo>
                  <a:pt x="4334" y="690"/>
                </a:lnTo>
                <a:lnTo>
                  <a:pt x="4333" y="690"/>
                </a:lnTo>
                <a:lnTo>
                  <a:pt x="4330" y="691"/>
                </a:lnTo>
                <a:lnTo>
                  <a:pt x="4326" y="691"/>
                </a:lnTo>
                <a:lnTo>
                  <a:pt x="4322" y="692"/>
                </a:lnTo>
                <a:lnTo>
                  <a:pt x="4310" y="692"/>
                </a:lnTo>
                <a:lnTo>
                  <a:pt x="4305" y="693"/>
                </a:lnTo>
                <a:lnTo>
                  <a:pt x="4298" y="693"/>
                </a:lnTo>
                <a:lnTo>
                  <a:pt x="4291" y="693"/>
                </a:lnTo>
                <a:lnTo>
                  <a:pt x="4286" y="692"/>
                </a:lnTo>
                <a:lnTo>
                  <a:pt x="4278" y="692"/>
                </a:lnTo>
                <a:lnTo>
                  <a:pt x="4273" y="692"/>
                </a:lnTo>
                <a:lnTo>
                  <a:pt x="4251" y="689"/>
                </a:lnTo>
                <a:lnTo>
                  <a:pt x="4237" y="684"/>
                </a:lnTo>
                <a:lnTo>
                  <a:pt x="4234" y="682"/>
                </a:lnTo>
                <a:lnTo>
                  <a:pt x="4232" y="681"/>
                </a:lnTo>
                <a:lnTo>
                  <a:pt x="4230" y="680"/>
                </a:lnTo>
                <a:lnTo>
                  <a:pt x="4228" y="679"/>
                </a:lnTo>
                <a:lnTo>
                  <a:pt x="4226" y="678"/>
                </a:lnTo>
                <a:lnTo>
                  <a:pt x="4221" y="676"/>
                </a:lnTo>
                <a:lnTo>
                  <a:pt x="4220" y="675"/>
                </a:lnTo>
                <a:lnTo>
                  <a:pt x="4217" y="673"/>
                </a:lnTo>
                <a:lnTo>
                  <a:pt x="4216" y="671"/>
                </a:lnTo>
                <a:lnTo>
                  <a:pt x="4214" y="670"/>
                </a:lnTo>
                <a:lnTo>
                  <a:pt x="4211" y="668"/>
                </a:lnTo>
                <a:lnTo>
                  <a:pt x="4207" y="665"/>
                </a:lnTo>
                <a:lnTo>
                  <a:pt x="4201" y="659"/>
                </a:lnTo>
                <a:lnTo>
                  <a:pt x="4195" y="654"/>
                </a:lnTo>
                <a:lnTo>
                  <a:pt x="4193" y="651"/>
                </a:lnTo>
                <a:lnTo>
                  <a:pt x="4191" y="648"/>
                </a:lnTo>
                <a:lnTo>
                  <a:pt x="4189" y="646"/>
                </a:lnTo>
                <a:lnTo>
                  <a:pt x="4188" y="645"/>
                </a:lnTo>
                <a:lnTo>
                  <a:pt x="4188" y="642"/>
                </a:lnTo>
                <a:lnTo>
                  <a:pt x="4186" y="641"/>
                </a:lnTo>
                <a:lnTo>
                  <a:pt x="4185" y="638"/>
                </a:lnTo>
                <a:lnTo>
                  <a:pt x="4185" y="636"/>
                </a:lnTo>
                <a:lnTo>
                  <a:pt x="4183" y="635"/>
                </a:lnTo>
                <a:lnTo>
                  <a:pt x="4182" y="632"/>
                </a:lnTo>
                <a:lnTo>
                  <a:pt x="4180" y="631"/>
                </a:lnTo>
                <a:lnTo>
                  <a:pt x="4180" y="629"/>
                </a:lnTo>
                <a:lnTo>
                  <a:pt x="4177" y="625"/>
                </a:lnTo>
                <a:lnTo>
                  <a:pt x="4177" y="623"/>
                </a:lnTo>
                <a:lnTo>
                  <a:pt x="4175" y="619"/>
                </a:lnTo>
                <a:lnTo>
                  <a:pt x="4175" y="618"/>
                </a:lnTo>
                <a:lnTo>
                  <a:pt x="4174" y="615"/>
                </a:lnTo>
                <a:lnTo>
                  <a:pt x="4172" y="612"/>
                </a:lnTo>
                <a:lnTo>
                  <a:pt x="4171" y="607"/>
                </a:lnTo>
                <a:lnTo>
                  <a:pt x="4170" y="606"/>
                </a:lnTo>
                <a:lnTo>
                  <a:pt x="4170" y="604"/>
                </a:lnTo>
                <a:lnTo>
                  <a:pt x="4169" y="602"/>
                </a:lnTo>
                <a:lnTo>
                  <a:pt x="4169" y="601"/>
                </a:lnTo>
                <a:lnTo>
                  <a:pt x="4166" y="595"/>
                </a:lnTo>
                <a:lnTo>
                  <a:pt x="4166" y="592"/>
                </a:lnTo>
                <a:lnTo>
                  <a:pt x="4164" y="586"/>
                </a:lnTo>
                <a:lnTo>
                  <a:pt x="4163" y="579"/>
                </a:lnTo>
                <a:lnTo>
                  <a:pt x="4162" y="573"/>
                </a:lnTo>
                <a:lnTo>
                  <a:pt x="4159" y="564"/>
                </a:lnTo>
                <a:lnTo>
                  <a:pt x="4159" y="560"/>
                </a:lnTo>
                <a:lnTo>
                  <a:pt x="4159" y="557"/>
                </a:lnTo>
                <a:lnTo>
                  <a:pt x="4158" y="553"/>
                </a:lnTo>
                <a:lnTo>
                  <a:pt x="4157" y="538"/>
                </a:lnTo>
                <a:lnTo>
                  <a:pt x="4156" y="534"/>
                </a:lnTo>
                <a:lnTo>
                  <a:pt x="4156" y="527"/>
                </a:lnTo>
                <a:lnTo>
                  <a:pt x="4154" y="520"/>
                </a:lnTo>
                <a:lnTo>
                  <a:pt x="4154" y="512"/>
                </a:lnTo>
                <a:lnTo>
                  <a:pt x="4153" y="502"/>
                </a:lnTo>
                <a:lnTo>
                  <a:pt x="4153" y="485"/>
                </a:lnTo>
                <a:lnTo>
                  <a:pt x="4152" y="452"/>
                </a:lnTo>
                <a:lnTo>
                  <a:pt x="4152" y="382"/>
                </a:lnTo>
                <a:lnTo>
                  <a:pt x="4152" y="352"/>
                </a:lnTo>
                <a:lnTo>
                  <a:pt x="4152" y="343"/>
                </a:lnTo>
                <a:lnTo>
                  <a:pt x="4152" y="339"/>
                </a:lnTo>
                <a:lnTo>
                  <a:pt x="4153" y="336"/>
                </a:lnTo>
                <a:lnTo>
                  <a:pt x="4153" y="320"/>
                </a:lnTo>
                <a:lnTo>
                  <a:pt x="4153" y="309"/>
                </a:lnTo>
                <a:lnTo>
                  <a:pt x="4154" y="300"/>
                </a:lnTo>
                <a:lnTo>
                  <a:pt x="4154" y="293"/>
                </a:lnTo>
                <a:lnTo>
                  <a:pt x="4156" y="287"/>
                </a:lnTo>
                <a:lnTo>
                  <a:pt x="4157" y="277"/>
                </a:lnTo>
                <a:lnTo>
                  <a:pt x="4157" y="272"/>
                </a:lnTo>
                <a:lnTo>
                  <a:pt x="4158" y="267"/>
                </a:lnTo>
                <a:lnTo>
                  <a:pt x="4158" y="264"/>
                </a:lnTo>
                <a:lnTo>
                  <a:pt x="4159" y="260"/>
                </a:lnTo>
                <a:lnTo>
                  <a:pt x="4159" y="257"/>
                </a:lnTo>
                <a:lnTo>
                  <a:pt x="4159" y="254"/>
                </a:lnTo>
                <a:lnTo>
                  <a:pt x="4160" y="250"/>
                </a:lnTo>
                <a:lnTo>
                  <a:pt x="4160" y="248"/>
                </a:lnTo>
                <a:lnTo>
                  <a:pt x="4162" y="246"/>
                </a:lnTo>
                <a:lnTo>
                  <a:pt x="4162" y="242"/>
                </a:lnTo>
                <a:lnTo>
                  <a:pt x="4170" y="213"/>
                </a:lnTo>
                <a:lnTo>
                  <a:pt x="4172" y="209"/>
                </a:lnTo>
                <a:lnTo>
                  <a:pt x="4174" y="205"/>
                </a:lnTo>
                <a:lnTo>
                  <a:pt x="4174" y="203"/>
                </a:lnTo>
                <a:lnTo>
                  <a:pt x="4175" y="200"/>
                </a:lnTo>
                <a:lnTo>
                  <a:pt x="4176" y="197"/>
                </a:lnTo>
                <a:lnTo>
                  <a:pt x="4178" y="194"/>
                </a:lnTo>
                <a:lnTo>
                  <a:pt x="4181" y="189"/>
                </a:lnTo>
                <a:lnTo>
                  <a:pt x="4183" y="185"/>
                </a:lnTo>
                <a:lnTo>
                  <a:pt x="4185" y="183"/>
                </a:lnTo>
                <a:lnTo>
                  <a:pt x="4186" y="181"/>
                </a:lnTo>
                <a:lnTo>
                  <a:pt x="4187" y="180"/>
                </a:lnTo>
                <a:lnTo>
                  <a:pt x="4188" y="177"/>
                </a:lnTo>
                <a:lnTo>
                  <a:pt x="4189" y="175"/>
                </a:lnTo>
                <a:lnTo>
                  <a:pt x="4191" y="174"/>
                </a:lnTo>
                <a:lnTo>
                  <a:pt x="4193" y="171"/>
                </a:lnTo>
                <a:lnTo>
                  <a:pt x="4195" y="167"/>
                </a:lnTo>
                <a:lnTo>
                  <a:pt x="4201" y="163"/>
                </a:lnTo>
                <a:lnTo>
                  <a:pt x="4206" y="156"/>
                </a:lnTo>
                <a:lnTo>
                  <a:pt x="4209" y="154"/>
                </a:lnTo>
                <a:lnTo>
                  <a:pt x="4212" y="152"/>
                </a:lnTo>
                <a:lnTo>
                  <a:pt x="4214" y="150"/>
                </a:lnTo>
                <a:lnTo>
                  <a:pt x="4216" y="149"/>
                </a:lnTo>
                <a:lnTo>
                  <a:pt x="4217" y="148"/>
                </a:lnTo>
                <a:lnTo>
                  <a:pt x="4218" y="147"/>
                </a:lnTo>
                <a:lnTo>
                  <a:pt x="4221" y="145"/>
                </a:lnTo>
                <a:lnTo>
                  <a:pt x="4223" y="145"/>
                </a:lnTo>
                <a:lnTo>
                  <a:pt x="4226" y="144"/>
                </a:lnTo>
                <a:lnTo>
                  <a:pt x="4227" y="143"/>
                </a:lnTo>
                <a:lnTo>
                  <a:pt x="4230" y="142"/>
                </a:lnTo>
                <a:lnTo>
                  <a:pt x="4233" y="139"/>
                </a:lnTo>
                <a:lnTo>
                  <a:pt x="4235" y="139"/>
                </a:lnTo>
                <a:lnTo>
                  <a:pt x="4238" y="138"/>
                </a:lnTo>
                <a:lnTo>
                  <a:pt x="4258" y="132"/>
                </a:lnTo>
                <a:lnTo>
                  <a:pt x="4261" y="132"/>
                </a:lnTo>
                <a:lnTo>
                  <a:pt x="4264" y="131"/>
                </a:lnTo>
                <a:lnTo>
                  <a:pt x="4268" y="131"/>
                </a:lnTo>
                <a:lnTo>
                  <a:pt x="4273" y="130"/>
                </a:lnTo>
                <a:lnTo>
                  <a:pt x="4278" y="130"/>
                </a:lnTo>
                <a:lnTo>
                  <a:pt x="4286" y="128"/>
                </a:lnTo>
                <a:lnTo>
                  <a:pt x="4291" y="128"/>
                </a:lnTo>
                <a:lnTo>
                  <a:pt x="4297" y="127"/>
                </a:lnTo>
                <a:lnTo>
                  <a:pt x="4303" y="128"/>
                </a:lnTo>
                <a:lnTo>
                  <a:pt x="4308" y="128"/>
                </a:lnTo>
                <a:lnTo>
                  <a:pt x="4315" y="128"/>
                </a:lnTo>
                <a:lnTo>
                  <a:pt x="4319" y="130"/>
                </a:lnTo>
                <a:lnTo>
                  <a:pt x="4322" y="130"/>
                </a:lnTo>
                <a:lnTo>
                  <a:pt x="4326" y="131"/>
                </a:lnTo>
                <a:lnTo>
                  <a:pt x="4328" y="131"/>
                </a:lnTo>
                <a:lnTo>
                  <a:pt x="4350" y="137"/>
                </a:lnTo>
                <a:lnTo>
                  <a:pt x="4354" y="138"/>
                </a:lnTo>
                <a:lnTo>
                  <a:pt x="4356" y="139"/>
                </a:lnTo>
                <a:lnTo>
                  <a:pt x="4360" y="141"/>
                </a:lnTo>
                <a:lnTo>
                  <a:pt x="4362" y="142"/>
                </a:lnTo>
                <a:lnTo>
                  <a:pt x="4363" y="143"/>
                </a:lnTo>
                <a:lnTo>
                  <a:pt x="4367" y="144"/>
                </a:lnTo>
                <a:lnTo>
                  <a:pt x="4369" y="145"/>
                </a:lnTo>
                <a:lnTo>
                  <a:pt x="4372" y="147"/>
                </a:lnTo>
                <a:lnTo>
                  <a:pt x="4374" y="148"/>
                </a:lnTo>
                <a:lnTo>
                  <a:pt x="4377" y="149"/>
                </a:lnTo>
                <a:lnTo>
                  <a:pt x="4378" y="150"/>
                </a:lnTo>
                <a:lnTo>
                  <a:pt x="4382" y="152"/>
                </a:lnTo>
                <a:lnTo>
                  <a:pt x="4383" y="153"/>
                </a:lnTo>
                <a:lnTo>
                  <a:pt x="4385" y="155"/>
                </a:lnTo>
                <a:lnTo>
                  <a:pt x="4388" y="155"/>
                </a:lnTo>
                <a:lnTo>
                  <a:pt x="4389" y="156"/>
                </a:lnTo>
                <a:lnTo>
                  <a:pt x="4391" y="159"/>
                </a:lnTo>
                <a:lnTo>
                  <a:pt x="4394" y="160"/>
                </a:lnTo>
                <a:lnTo>
                  <a:pt x="4395" y="161"/>
                </a:lnTo>
                <a:lnTo>
                  <a:pt x="4397" y="163"/>
                </a:lnTo>
                <a:lnTo>
                  <a:pt x="4398" y="164"/>
                </a:lnTo>
                <a:lnTo>
                  <a:pt x="4400" y="165"/>
                </a:lnTo>
                <a:lnTo>
                  <a:pt x="4402" y="166"/>
                </a:lnTo>
                <a:lnTo>
                  <a:pt x="4405" y="169"/>
                </a:lnTo>
                <a:lnTo>
                  <a:pt x="4407" y="170"/>
                </a:lnTo>
                <a:lnTo>
                  <a:pt x="4409" y="172"/>
                </a:lnTo>
                <a:lnTo>
                  <a:pt x="4412" y="175"/>
                </a:lnTo>
                <a:lnTo>
                  <a:pt x="4415" y="177"/>
                </a:lnTo>
                <a:lnTo>
                  <a:pt x="4417" y="178"/>
                </a:lnTo>
                <a:lnTo>
                  <a:pt x="4420" y="180"/>
                </a:lnTo>
                <a:lnTo>
                  <a:pt x="4420" y="175"/>
                </a:lnTo>
                <a:lnTo>
                  <a:pt x="4421" y="172"/>
                </a:lnTo>
                <a:lnTo>
                  <a:pt x="4421" y="170"/>
                </a:lnTo>
                <a:lnTo>
                  <a:pt x="4423" y="167"/>
                </a:lnTo>
                <a:lnTo>
                  <a:pt x="4423" y="165"/>
                </a:lnTo>
                <a:lnTo>
                  <a:pt x="4424" y="164"/>
                </a:lnTo>
                <a:lnTo>
                  <a:pt x="4424" y="161"/>
                </a:lnTo>
                <a:lnTo>
                  <a:pt x="4425" y="156"/>
                </a:lnTo>
                <a:lnTo>
                  <a:pt x="4426" y="152"/>
                </a:lnTo>
                <a:lnTo>
                  <a:pt x="4430" y="142"/>
                </a:lnTo>
                <a:close/>
                <a:moveTo>
                  <a:pt x="3765" y="532"/>
                </a:moveTo>
                <a:lnTo>
                  <a:pt x="3520" y="532"/>
                </a:lnTo>
                <a:lnTo>
                  <a:pt x="3520" y="566"/>
                </a:lnTo>
                <a:lnTo>
                  <a:pt x="3520" y="575"/>
                </a:lnTo>
                <a:lnTo>
                  <a:pt x="3520" y="580"/>
                </a:lnTo>
                <a:lnTo>
                  <a:pt x="3521" y="584"/>
                </a:lnTo>
                <a:lnTo>
                  <a:pt x="3521" y="591"/>
                </a:lnTo>
                <a:lnTo>
                  <a:pt x="3521" y="596"/>
                </a:lnTo>
                <a:lnTo>
                  <a:pt x="3521" y="599"/>
                </a:lnTo>
                <a:lnTo>
                  <a:pt x="3522" y="602"/>
                </a:lnTo>
                <a:lnTo>
                  <a:pt x="3527" y="617"/>
                </a:lnTo>
                <a:lnTo>
                  <a:pt x="3529" y="619"/>
                </a:lnTo>
                <a:lnTo>
                  <a:pt x="3531" y="621"/>
                </a:lnTo>
                <a:lnTo>
                  <a:pt x="3532" y="623"/>
                </a:lnTo>
                <a:lnTo>
                  <a:pt x="3537" y="629"/>
                </a:lnTo>
                <a:lnTo>
                  <a:pt x="3538" y="630"/>
                </a:lnTo>
                <a:lnTo>
                  <a:pt x="3540" y="631"/>
                </a:lnTo>
                <a:lnTo>
                  <a:pt x="3542" y="632"/>
                </a:lnTo>
                <a:lnTo>
                  <a:pt x="3544" y="634"/>
                </a:lnTo>
                <a:lnTo>
                  <a:pt x="3556" y="638"/>
                </a:lnTo>
                <a:lnTo>
                  <a:pt x="3558" y="638"/>
                </a:lnTo>
                <a:lnTo>
                  <a:pt x="3568" y="641"/>
                </a:lnTo>
                <a:lnTo>
                  <a:pt x="3574" y="641"/>
                </a:lnTo>
                <a:lnTo>
                  <a:pt x="3580" y="642"/>
                </a:lnTo>
                <a:lnTo>
                  <a:pt x="3587" y="642"/>
                </a:lnTo>
                <a:lnTo>
                  <a:pt x="3609" y="642"/>
                </a:lnTo>
                <a:lnTo>
                  <a:pt x="3614" y="641"/>
                </a:lnTo>
                <a:lnTo>
                  <a:pt x="3627" y="641"/>
                </a:lnTo>
                <a:lnTo>
                  <a:pt x="3635" y="640"/>
                </a:lnTo>
                <a:lnTo>
                  <a:pt x="3641" y="640"/>
                </a:lnTo>
                <a:lnTo>
                  <a:pt x="3647" y="638"/>
                </a:lnTo>
                <a:lnTo>
                  <a:pt x="3651" y="638"/>
                </a:lnTo>
                <a:lnTo>
                  <a:pt x="3655" y="637"/>
                </a:lnTo>
                <a:lnTo>
                  <a:pt x="3665" y="636"/>
                </a:lnTo>
                <a:lnTo>
                  <a:pt x="3670" y="636"/>
                </a:lnTo>
                <a:lnTo>
                  <a:pt x="3674" y="635"/>
                </a:lnTo>
                <a:lnTo>
                  <a:pt x="3683" y="634"/>
                </a:lnTo>
                <a:lnTo>
                  <a:pt x="3690" y="632"/>
                </a:lnTo>
                <a:lnTo>
                  <a:pt x="3696" y="631"/>
                </a:lnTo>
                <a:lnTo>
                  <a:pt x="3702" y="630"/>
                </a:lnTo>
                <a:lnTo>
                  <a:pt x="3708" y="629"/>
                </a:lnTo>
                <a:lnTo>
                  <a:pt x="3714" y="628"/>
                </a:lnTo>
                <a:lnTo>
                  <a:pt x="3717" y="628"/>
                </a:lnTo>
                <a:lnTo>
                  <a:pt x="3719" y="626"/>
                </a:lnTo>
                <a:lnTo>
                  <a:pt x="3723" y="626"/>
                </a:lnTo>
                <a:lnTo>
                  <a:pt x="3757" y="618"/>
                </a:lnTo>
                <a:lnTo>
                  <a:pt x="3760" y="768"/>
                </a:lnTo>
                <a:lnTo>
                  <a:pt x="3758" y="769"/>
                </a:lnTo>
                <a:lnTo>
                  <a:pt x="3755" y="769"/>
                </a:lnTo>
                <a:lnTo>
                  <a:pt x="3751" y="772"/>
                </a:lnTo>
                <a:lnTo>
                  <a:pt x="3748" y="772"/>
                </a:lnTo>
                <a:lnTo>
                  <a:pt x="3747" y="772"/>
                </a:lnTo>
                <a:lnTo>
                  <a:pt x="3745" y="773"/>
                </a:lnTo>
                <a:lnTo>
                  <a:pt x="3743" y="773"/>
                </a:lnTo>
                <a:lnTo>
                  <a:pt x="3739" y="774"/>
                </a:lnTo>
                <a:lnTo>
                  <a:pt x="3735" y="775"/>
                </a:lnTo>
                <a:lnTo>
                  <a:pt x="3729" y="778"/>
                </a:lnTo>
                <a:lnTo>
                  <a:pt x="3685" y="787"/>
                </a:lnTo>
                <a:lnTo>
                  <a:pt x="3682" y="787"/>
                </a:lnTo>
                <a:lnTo>
                  <a:pt x="3679" y="789"/>
                </a:lnTo>
                <a:lnTo>
                  <a:pt x="3676" y="789"/>
                </a:lnTo>
                <a:lnTo>
                  <a:pt x="3668" y="790"/>
                </a:lnTo>
                <a:lnTo>
                  <a:pt x="3661" y="791"/>
                </a:lnTo>
                <a:lnTo>
                  <a:pt x="3653" y="792"/>
                </a:lnTo>
                <a:lnTo>
                  <a:pt x="3645" y="795"/>
                </a:lnTo>
                <a:lnTo>
                  <a:pt x="3631" y="795"/>
                </a:lnTo>
                <a:lnTo>
                  <a:pt x="3626" y="796"/>
                </a:lnTo>
                <a:lnTo>
                  <a:pt x="3620" y="796"/>
                </a:lnTo>
                <a:lnTo>
                  <a:pt x="3614" y="797"/>
                </a:lnTo>
                <a:lnTo>
                  <a:pt x="3607" y="797"/>
                </a:lnTo>
                <a:lnTo>
                  <a:pt x="3600" y="798"/>
                </a:lnTo>
                <a:lnTo>
                  <a:pt x="3590" y="798"/>
                </a:lnTo>
                <a:lnTo>
                  <a:pt x="3578" y="800"/>
                </a:lnTo>
                <a:lnTo>
                  <a:pt x="3545" y="800"/>
                </a:lnTo>
                <a:lnTo>
                  <a:pt x="3537" y="800"/>
                </a:lnTo>
                <a:lnTo>
                  <a:pt x="3533" y="800"/>
                </a:lnTo>
                <a:lnTo>
                  <a:pt x="3529" y="800"/>
                </a:lnTo>
                <a:lnTo>
                  <a:pt x="3520" y="800"/>
                </a:lnTo>
                <a:lnTo>
                  <a:pt x="3512" y="798"/>
                </a:lnTo>
                <a:lnTo>
                  <a:pt x="3506" y="798"/>
                </a:lnTo>
                <a:lnTo>
                  <a:pt x="3502" y="797"/>
                </a:lnTo>
                <a:lnTo>
                  <a:pt x="3498" y="797"/>
                </a:lnTo>
                <a:lnTo>
                  <a:pt x="3493" y="796"/>
                </a:lnTo>
                <a:lnTo>
                  <a:pt x="3491" y="796"/>
                </a:lnTo>
                <a:lnTo>
                  <a:pt x="3487" y="795"/>
                </a:lnTo>
                <a:lnTo>
                  <a:pt x="3483" y="795"/>
                </a:lnTo>
                <a:lnTo>
                  <a:pt x="3481" y="795"/>
                </a:lnTo>
                <a:lnTo>
                  <a:pt x="3479" y="793"/>
                </a:lnTo>
                <a:lnTo>
                  <a:pt x="3476" y="793"/>
                </a:lnTo>
                <a:lnTo>
                  <a:pt x="3452" y="786"/>
                </a:lnTo>
                <a:lnTo>
                  <a:pt x="3447" y="784"/>
                </a:lnTo>
                <a:lnTo>
                  <a:pt x="3445" y="782"/>
                </a:lnTo>
                <a:lnTo>
                  <a:pt x="3442" y="781"/>
                </a:lnTo>
                <a:lnTo>
                  <a:pt x="3440" y="781"/>
                </a:lnTo>
                <a:lnTo>
                  <a:pt x="3436" y="780"/>
                </a:lnTo>
                <a:lnTo>
                  <a:pt x="3434" y="779"/>
                </a:lnTo>
                <a:lnTo>
                  <a:pt x="3433" y="778"/>
                </a:lnTo>
                <a:lnTo>
                  <a:pt x="3430" y="776"/>
                </a:lnTo>
                <a:lnTo>
                  <a:pt x="3428" y="775"/>
                </a:lnTo>
                <a:lnTo>
                  <a:pt x="3425" y="774"/>
                </a:lnTo>
                <a:lnTo>
                  <a:pt x="3422" y="772"/>
                </a:lnTo>
                <a:lnTo>
                  <a:pt x="3421" y="770"/>
                </a:lnTo>
                <a:lnTo>
                  <a:pt x="3418" y="769"/>
                </a:lnTo>
                <a:lnTo>
                  <a:pt x="3416" y="768"/>
                </a:lnTo>
                <a:lnTo>
                  <a:pt x="3415" y="767"/>
                </a:lnTo>
                <a:lnTo>
                  <a:pt x="3412" y="765"/>
                </a:lnTo>
                <a:lnTo>
                  <a:pt x="3411" y="764"/>
                </a:lnTo>
                <a:lnTo>
                  <a:pt x="3410" y="763"/>
                </a:lnTo>
                <a:lnTo>
                  <a:pt x="3407" y="761"/>
                </a:lnTo>
                <a:lnTo>
                  <a:pt x="3405" y="758"/>
                </a:lnTo>
                <a:lnTo>
                  <a:pt x="3400" y="754"/>
                </a:lnTo>
                <a:lnTo>
                  <a:pt x="3393" y="748"/>
                </a:lnTo>
                <a:lnTo>
                  <a:pt x="3386" y="741"/>
                </a:lnTo>
                <a:lnTo>
                  <a:pt x="3382" y="736"/>
                </a:lnTo>
                <a:lnTo>
                  <a:pt x="3380" y="734"/>
                </a:lnTo>
                <a:lnTo>
                  <a:pt x="3377" y="731"/>
                </a:lnTo>
                <a:lnTo>
                  <a:pt x="3376" y="729"/>
                </a:lnTo>
                <a:lnTo>
                  <a:pt x="3375" y="726"/>
                </a:lnTo>
                <a:lnTo>
                  <a:pt x="3373" y="725"/>
                </a:lnTo>
                <a:lnTo>
                  <a:pt x="3372" y="723"/>
                </a:lnTo>
                <a:lnTo>
                  <a:pt x="3371" y="721"/>
                </a:lnTo>
                <a:lnTo>
                  <a:pt x="3370" y="720"/>
                </a:lnTo>
                <a:lnTo>
                  <a:pt x="3369" y="718"/>
                </a:lnTo>
                <a:lnTo>
                  <a:pt x="3367" y="715"/>
                </a:lnTo>
                <a:lnTo>
                  <a:pt x="3366" y="713"/>
                </a:lnTo>
                <a:lnTo>
                  <a:pt x="3364" y="708"/>
                </a:lnTo>
                <a:lnTo>
                  <a:pt x="3363" y="707"/>
                </a:lnTo>
                <a:lnTo>
                  <a:pt x="3361" y="704"/>
                </a:lnTo>
                <a:lnTo>
                  <a:pt x="3360" y="702"/>
                </a:lnTo>
                <a:lnTo>
                  <a:pt x="3359" y="700"/>
                </a:lnTo>
                <a:lnTo>
                  <a:pt x="3357" y="695"/>
                </a:lnTo>
                <a:lnTo>
                  <a:pt x="3357" y="693"/>
                </a:lnTo>
                <a:lnTo>
                  <a:pt x="3355" y="691"/>
                </a:lnTo>
                <a:lnTo>
                  <a:pt x="3354" y="690"/>
                </a:lnTo>
                <a:lnTo>
                  <a:pt x="3353" y="687"/>
                </a:lnTo>
                <a:lnTo>
                  <a:pt x="3353" y="685"/>
                </a:lnTo>
                <a:lnTo>
                  <a:pt x="3351" y="681"/>
                </a:lnTo>
                <a:lnTo>
                  <a:pt x="3349" y="676"/>
                </a:lnTo>
                <a:lnTo>
                  <a:pt x="3348" y="673"/>
                </a:lnTo>
                <a:lnTo>
                  <a:pt x="3347" y="671"/>
                </a:lnTo>
                <a:lnTo>
                  <a:pt x="3347" y="669"/>
                </a:lnTo>
                <a:lnTo>
                  <a:pt x="3347" y="668"/>
                </a:lnTo>
                <a:lnTo>
                  <a:pt x="3346" y="665"/>
                </a:lnTo>
                <a:lnTo>
                  <a:pt x="3346" y="663"/>
                </a:lnTo>
                <a:lnTo>
                  <a:pt x="3344" y="662"/>
                </a:lnTo>
                <a:lnTo>
                  <a:pt x="3344" y="660"/>
                </a:lnTo>
                <a:lnTo>
                  <a:pt x="3342" y="653"/>
                </a:lnTo>
                <a:lnTo>
                  <a:pt x="3341" y="648"/>
                </a:lnTo>
                <a:lnTo>
                  <a:pt x="3340" y="643"/>
                </a:lnTo>
                <a:lnTo>
                  <a:pt x="3338" y="638"/>
                </a:lnTo>
                <a:lnTo>
                  <a:pt x="3336" y="628"/>
                </a:lnTo>
                <a:lnTo>
                  <a:pt x="3335" y="620"/>
                </a:lnTo>
                <a:lnTo>
                  <a:pt x="3334" y="612"/>
                </a:lnTo>
                <a:lnTo>
                  <a:pt x="3332" y="604"/>
                </a:lnTo>
                <a:lnTo>
                  <a:pt x="3332" y="599"/>
                </a:lnTo>
                <a:lnTo>
                  <a:pt x="3332" y="593"/>
                </a:lnTo>
                <a:lnTo>
                  <a:pt x="3331" y="588"/>
                </a:lnTo>
                <a:lnTo>
                  <a:pt x="3331" y="581"/>
                </a:lnTo>
                <a:lnTo>
                  <a:pt x="3330" y="560"/>
                </a:lnTo>
                <a:lnTo>
                  <a:pt x="3329" y="556"/>
                </a:lnTo>
                <a:lnTo>
                  <a:pt x="3329" y="549"/>
                </a:lnTo>
                <a:lnTo>
                  <a:pt x="3329" y="536"/>
                </a:lnTo>
                <a:lnTo>
                  <a:pt x="3329" y="487"/>
                </a:lnTo>
                <a:lnTo>
                  <a:pt x="3329" y="414"/>
                </a:lnTo>
                <a:lnTo>
                  <a:pt x="3329" y="391"/>
                </a:lnTo>
                <a:lnTo>
                  <a:pt x="3329" y="385"/>
                </a:lnTo>
                <a:lnTo>
                  <a:pt x="3330" y="379"/>
                </a:lnTo>
                <a:lnTo>
                  <a:pt x="3330" y="368"/>
                </a:lnTo>
                <a:lnTo>
                  <a:pt x="3330" y="358"/>
                </a:lnTo>
                <a:lnTo>
                  <a:pt x="3331" y="352"/>
                </a:lnTo>
                <a:lnTo>
                  <a:pt x="3331" y="346"/>
                </a:lnTo>
                <a:lnTo>
                  <a:pt x="3332" y="339"/>
                </a:lnTo>
                <a:lnTo>
                  <a:pt x="3332" y="335"/>
                </a:lnTo>
                <a:lnTo>
                  <a:pt x="3334" y="326"/>
                </a:lnTo>
                <a:lnTo>
                  <a:pt x="3334" y="322"/>
                </a:lnTo>
                <a:lnTo>
                  <a:pt x="3336" y="313"/>
                </a:lnTo>
                <a:lnTo>
                  <a:pt x="3338" y="303"/>
                </a:lnTo>
                <a:lnTo>
                  <a:pt x="3338" y="297"/>
                </a:lnTo>
                <a:lnTo>
                  <a:pt x="3340" y="292"/>
                </a:lnTo>
                <a:lnTo>
                  <a:pt x="3341" y="287"/>
                </a:lnTo>
                <a:lnTo>
                  <a:pt x="3342" y="285"/>
                </a:lnTo>
                <a:lnTo>
                  <a:pt x="3342" y="282"/>
                </a:lnTo>
                <a:lnTo>
                  <a:pt x="3343" y="281"/>
                </a:lnTo>
                <a:lnTo>
                  <a:pt x="3343" y="278"/>
                </a:lnTo>
                <a:lnTo>
                  <a:pt x="3344" y="276"/>
                </a:lnTo>
                <a:lnTo>
                  <a:pt x="3344" y="275"/>
                </a:lnTo>
                <a:lnTo>
                  <a:pt x="3346" y="272"/>
                </a:lnTo>
                <a:lnTo>
                  <a:pt x="3346" y="270"/>
                </a:lnTo>
                <a:lnTo>
                  <a:pt x="3347" y="269"/>
                </a:lnTo>
                <a:lnTo>
                  <a:pt x="3347" y="267"/>
                </a:lnTo>
                <a:lnTo>
                  <a:pt x="3347" y="265"/>
                </a:lnTo>
                <a:lnTo>
                  <a:pt x="3348" y="264"/>
                </a:lnTo>
                <a:lnTo>
                  <a:pt x="3348" y="261"/>
                </a:lnTo>
                <a:lnTo>
                  <a:pt x="3349" y="258"/>
                </a:lnTo>
                <a:lnTo>
                  <a:pt x="3352" y="253"/>
                </a:lnTo>
                <a:lnTo>
                  <a:pt x="3353" y="250"/>
                </a:lnTo>
                <a:lnTo>
                  <a:pt x="3354" y="248"/>
                </a:lnTo>
                <a:lnTo>
                  <a:pt x="3355" y="244"/>
                </a:lnTo>
                <a:lnTo>
                  <a:pt x="3357" y="242"/>
                </a:lnTo>
                <a:lnTo>
                  <a:pt x="3358" y="239"/>
                </a:lnTo>
                <a:lnTo>
                  <a:pt x="3359" y="236"/>
                </a:lnTo>
                <a:lnTo>
                  <a:pt x="3360" y="233"/>
                </a:lnTo>
                <a:lnTo>
                  <a:pt x="3361" y="231"/>
                </a:lnTo>
                <a:lnTo>
                  <a:pt x="3363" y="228"/>
                </a:lnTo>
                <a:lnTo>
                  <a:pt x="3364" y="226"/>
                </a:lnTo>
                <a:lnTo>
                  <a:pt x="3365" y="225"/>
                </a:lnTo>
                <a:lnTo>
                  <a:pt x="3366" y="221"/>
                </a:lnTo>
                <a:lnTo>
                  <a:pt x="3369" y="217"/>
                </a:lnTo>
                <a:lnTo>
                  <a:pt x="3370" y="215"/>
                </a:lnTo>
                <a:lnTo>
                  <a:pt x="3371" y="214"/>
                </a:lnTo>
                <a:lnTo>
                  <a:pt x="3373" y="210"/>
                </a:lnTo>
                <a:lnTo>
                  <a:pt x="3375" y="209"/>
                </a:lnTo>
                <a:lnTo>
                  <a:pt x="3376" y="208"/>
                </a:lnTo>
                <a:lnTo>
                  <a:pt x="3377" y="206"/>
                </a:lnTo>
                <a:lnTo>
                  <a:pt x="3378" y="204"/>
                </a:lnTo>
                <a:lnTo>
                  <a:pt x="3381" y="202"/>
                </a:lnTo>
                <a:lnTo>
                  <a:pt x="3382" y="199"/>
                </a:lnTo>
                <a:lnTo>
                  <a:pt x="3384" y="195"/>
                </a:lnTo>
                <a:lnTo>
                  <a:pt x="3388" y="192"/>
                </a:lnTo>
                <a:lnTo>
                  <a:pt x="3396" y="183"/>
                </a:lnTo>
                <a:lnTo>
                  <a:pt x="3404" y="176"/>
                </a:lnTo>
                <a:lnTo>
                  <a:pt x="3407" y="172"/>
                </a:lnTo>
                <a:lnTo>
                  <a:pt x="3410" y="170"/>
                </a:lnTo>
                <a:lnTo>
                  <a:pt x="3412" y="167"/>
                </a:lnTo>
                <a:lnTo>
                  <a:pt x="3415" y="167"/>
                </a:lnTo>
                <a:lnTo>
                  <a:pt x="3416" y="166"/>
                </a:lnTo>
                <a:lnTo>
                  <a:pt x="3418" y="165"/>
                </a:lnTo>
                <a:lnTo>
                  <a:pt x="3419" y="164"/>
                </a:lnTo>
                <a:lnTo>
                  <a:pt x="3421" y="163"/>
                </a:lnTo>
                <a:lnTo>
                  <a:pt x="3422" y="161"/>
                </a:lnTo>
                <a:lnTo>
                  <a:pt x="3424" y="160"/>
                </a:lnTo>
                <a:lnTo>
                  <a:pt x="3427" y="159"/>
                </a:lnTo>
                <a:lnTo>
                  <a:pt x="3429" y="158"/>
                </a:lnTo>
                <a:lnTo>
                  <a:pt x="3432" y="156"/>
                </a:lnTo>
                <a:lnTo>
                  <a:pt x="3434" y="155"/>
                </a:lnTo>
                <a:lnTo>
                  <a:pt x="3435" y="153"/>
                </a:lnTo>
                <a:lnTo>
                  <a:pt x="3439" y="152"/>
                </a:lnTo>
                <a:lnTo>
                  <a:pt x="3444" y="150"/>
                </a:lnTo>
                <a:lnTo>
                  <a:pt x="3445" y="149"/>
                </a:lnTo>
                <a:lnTo>
                  <a:pt x="3448" y="148"/>
                </a:lnTo>
                <a:lnTo>
                  <a:pt x="3450" y="147"/>
                </a:lnTo>
                <a:lnTo>
                  <a:pt x="3454" y="145"/>
                </a:lnTo>
                <a:lnTo>
                  <a:pt x="3456" y="144"/>
                </a:lnTo>
                <a:lnTo>
                  <a:pt x="3463" y="142"/>
                </a:lnTo>
                <a:lnTo>
                  <a:pt x="3464" y="142"/>
                </a:lnTo>
                <a:lnTo>
                  <a:pt x="3465" y="141"/>
                </a:lnTo>
                <a:lnTo>
                  <a:pt x="3468" y="141"/>
                </a:lnTo>
                <a:lnTo>
                  <a:pt x="3469" y="139"/>
                </a:lnTo>
                <a:lnTo>
                  <a:pt x="3471" y="139"/>
                </a:lnTo>
                <a:lnTo>
                  <a:pt x="3475" y="138"/>
                </a:lnTo>
                <a:lnTo>
                  <a:pt x="3477" y="137"/>
                </a:lnTo>
                <a:lnTo>
                  <a:pt x="3480" y="137"/>
                </a:lnTo>
                <a:lnTo>
                  <a:pt x="3482" y="136"/>
                </a:lnTo>
                <a:lnTo>
                  <a:pt x="3485" y="136"/>
                </a:lnTo>
                <a:lnTo>
                  <a:pt x="3490" y="134"/>
                </a:lnTo>
                <a:lnTo>
                  <a:pt x="3496" y="133"/>
                </a:lnTo>
                <a:lnTo>
                  <a:pt x="3499" y="133"/>
                </a:lnTo>
                <a:lnTo>
                  <a:pt x="3503" y="132"/>
                </a:lnTo>
                <a:lnTo>
                  <a:pt x="3506" y="132"/>
                </a:lnTo>
                <a:lnTo>
                  <a:pt x="3511" y="131"/>
                </a:lnTo>
                <a:lnTo>
                  <a:pt x="3516" y="131"/>
                </a:lnTo>
                <a:lnTo>
                  <a:pt x="3521" y="130"/>
                </a:lnTo>
                <a:lnTo>
                  <a:pt x="3528" y="130"/>
                </a:lnTo>
                <a:lnTo>
                  <a:pt x="3539" y="128"/>
                </a:lnTo>
                <a:lnTo>
                  <a:pt x="3545" y="128"/>
                </a:lnTo>
                <a:lnTo>
                  <a:pt x="3551" y="127"/>
                </a:lnTo>
                <a:lnTo>
                  <a:pt x="3564" y="128"/>
                </a:lnTo>
                <a:lnTo>
                  <a:pt x="3589" y="130"/>
                </a:lnTo>
                <a:lnTo>
                  <a:pt x="3595" y="130"/>
                </a:lnTo>
                <a:lnTo>
                  <a:pt x="3601" y="131"/>
                </a:lnTo>
                <a:lnTo>
                  <a:pt x="3607" y="132"/>
                </a:lnTo>
                <a:lnTo>
                  <a:pt x="3610" y="132"/>
                </a:lnTo>
                <a:lnTo>
                  <a:pt x="3613" y="133"/>
                </a:lnTo>
                <a:lnTo>
                  <a:pt x="3616" y="133"/>
                </a:lnTo>
                <a:lnTo>
                  <a:pt x="3619" y="134"/>
                </a:lnTo>
                <a:lnTo>
                  <a:pt x="3644" y="142"/>
                </a:lnTo>
                <a:lnTo>
                  <a:pt x="3648" y="143"/>
                </a:lnTo>
                <a:lnTo>
                  <a:pt x="3650" y="144"/>
                </a:lnTo>
                <a:lnTo>
                  <a:pt x="3653" y="145"/>
                </a:lnTo>
                <a:lnTo>
                  <a:pt x="3656" y="147"/>
                </a:lnTo>
                <a:lnTo>
                  <a:pt x="3659" y="148"/>
                </a:lnTo>
                <a:lnTo>
                  <a:pt x="3661" y="149"/>
                </a:lnTo>
                <a:lnTo>
                  <a:pt x="3664" y="150"/>
                </a:lnTo>
                <a:lnTo>
                  <a:pt x="3666" y="152"/>
                </a:lnTo>
                <a:lnTo>
                  <a:pt x="3668" y="153"/>
                </a:lnTo>
                <a:lnTo>
                  <a:pt x="3671" y="154"/>
                </a:lnTo>
                <a:lnTo>
                  <a:pt x="3674" y="156"/>
                </a:lnTo>
                <a:lnTo>
                  <a:pt x="3676" y="158"/>
                </a:lnTo>
                <a:lnTo>
                  <a:pt x="3678" y="159"/>
                </a:lnTo>
                <a:lnTo>
                  <a:pt x="3679" y="160"/>
                </a:lnTo>
                <a:lnTo>
                  <a:pt x="3681" y="161"/>
                </a:lnTo>
                <a:lnTo>
                  <a:pt x="3682" y="163"/>
                </a:lnTo>
                <a:lnTo>
                  <a:pt x="3684" y="165"/>
                </a:lnTo>
                <a:lnTo>
                  <a:pt x="3688" y="166"/>
                </a:lnTo>
                <a:lnTo>
                  <a:pt x="3691" y="170"/>
                </a:lnTo>
                <a:lnTo>
                  <a:pt x="3700" y="178"/>
                </a:lnTo>
                <a:lnTo>
                  <a:pt x="3708" y="186"/>
                </a:lnTo>
                <a:lnTo>
                  <a:pt x="3711" y="189"/>
                </a:lnTo>
                <a:lnTo>
                  <a:pt x="3713" y="192"/>
                </a:lnTo>
                <a:lnTo>
                  <a:pt x="3714" y="194"/>
                </a:lnTo>
                <a:lnTo>
                  <a:pt x="3717" y="197"/>
                </a:lnTo>
                <a:lnTo>
                  <a:pt x="3718" y="198"/>
                </a:lnTo>
                <a:lnTo>
                  <a:pt x="3719" y="200"/>
                </a:lnTo>
                <a:lnTo>
                  <a:pt x="3720" y="203"/>
                </a:lnTo>
                <a:lnTo>
                  <a:pt x="3722" y="204"/>
                </a:lnTo>
                <a:lnTo>
                  <a:pt x="3723" y="206"/>
                </a:lnTo>
                <a:lnTo>
                  <a:pt x="3724" y="209"/>
                </a:lnTo>
                <a:lnTo>
                  <a:pt x="3725" y="211"/>
                </a:lnTo>
                <a:lnTo>
                  <a:pt x="3728" y="215"/>
                </a:lnTo>
                <a:lnTo>
                  <a:pt x="3729" y="217"/>
                </a:lnTo>
                <a:lnTo>
                  <a:pt x="3730" y="220"/>
                </a:lnTo>
                <a:lnTo>
                  <a:pt x="3731" y="222"/>
                </a:lnTo>
                <a:lnTo>
                  <a:pt x="3732" y="224"/>
                </a:lnTo>
                <a:lnTo>
                  <a:pt x="3734" y="226"/>
                </a:lnTo>
                <a:lnTo>
                  <a:pt x="3736" y="231"/>
                </a:lnTo>
                <a:lnTo>
                  <a:pt x="3736" y="233"/>
                </a:lnTo>
                <a:lnTo>
                  <a:pt x="3737" y="236"/>
                </a:lnTo>
                <a:lnTo>
                  <a:pt x="3739" y="237"/>
                </a:lnTo>
                <a:lnTo>
                  <a:pt x="3739" y="239"/>
                </a:lnTo>
                <a:lnTo>
                  <a:pt x="3740" y="241"/>
                </a:lnTo>
                <a:lnTo>
                  <a:pt x="3741" y="244"/>
                </a:lnTo>
                <a:lnTo>
                  <a:pt x="3741" y="246"/>
                </a:lnTo>
                <a:lnTo>
                  <a:pt x="3742" y="249"/>
                </a:lnTo>
                <a:lnTo>
                  <a:pt x="3743" y="253"/>
                </a:lnTo>
                <a:lnTo>
                  <a:pt x="3747" y="261"/>
                </a:lnTo>
                <a:lnTo>
                  <a:pt x="3747" y="263"/>
                </a:lnTo>
                <a:lnTo>
                  <a:pt x="3748" y="265"/>
                </a:lnTo>
                <a:lnTo>
                  <a:pt x="3749" y="269"/>
                </a:lnTo>
                <a:lnTo>
                  <a:pt x="3751" y="272"/>
                </a:lnTo>
                <a:lnTo>
                  <a:pt x="3751" y="275"/>
                </a:lnTo>
                <a:lnTo>
                  <a:pt x="3753" y="282"/>
                </a:lnTo>
                <a:lnTo>
                  <a:pt x="3754" y="289"/>
                </a:lnTo>
                <a:lnTo>
                  <a:pt x="3754" y="293"/>
                </a:lnTo>
                <a:lnTo>
                  <a:pt x="3755" y="296"/>
                </a:lnTo>
                <a:lnTo>
                  <a:pt x="3755" y="298"/>
                </a:lnTo>
                <a:lnTo>
                  <a:pt x="3757" y="302"/>
                </a:lnTo>
                <a:lnTo>
                  <a:pt x="3757" y="305"/>
                </a:lnTo>
                <a:lnTo>
                  <a:pt x="3758" y="309"/>
                </a:lnTo>
                <a:lnTo>
                  <a:pt x="3759" y="314"/>
                </a:lnTo>
                <a:lnTo>
                  <a:pt x="3759" y="319"/>
                </a:lnTo>
                <a:lnTo>
                  <a:pt x="3760" y="324"/>
                </a:lnTo>
                <a:lnTo>
                  <a:pt x="3760" y="329"/>
                </a:lnTo>
                <a:lnTo>
                  <a:pt x="3761" y="333"/>
                </a:lnTo>
                <a:lnTo>
                  <a:pt x="3761" y="339"/>
                </a:lnTo>
                <a:lnTo>
                  <a:pt x="3763" y="344"/>
                </a:lnTo>
                <a:lnTo>
                  <a:pt x="3763" y="350"/>
                </a:lnTo>
                <a:lnTo>
                  <a:pt x="3764" y="360"/>
                </a:lnTo>
                <a:lnTo>
                  <a:pt x="3765" y="388"/>
                </a:lnTo>
                <a:lnTo>
                  <a:pt x="3765" y="392"/>
                </a:lnTo>
                <a:lnTo>
                  <a:pt x="3765" y="396"/>
                </a:lnTo>
                <a:lnTo>
                  <a:pt x="3765" y="404"/>
                </a:lnTo>
                <a:lnTo>
                  <a:pt x="3765" y="433"/>
                </a:lnTo>
                <a:lnTo>
                  <a:pt x="3765" y="532"/>
                </a:lnTo>
                <a:close/>
                <a:moveTo>
                  <a:pt x="1993" y="793"/>
                </a:moveTo>
                <a:lnTo>
                  <a:pt x="1993" y="390"/>
                </a:lnTo>
                <a:lnTo>
                  <a:pt x="1993" y="308"/>
                </a:lnTo>
                <a:lnTo>
                  <a:pt x="1993" y="289"/>
                </a:lnTo>
                <a:lnTo>
                  <a:pt x="1993" y="285"/>
                </a:lnTo>
                <a:lnTo>
                  <a:pt x="1992" y="281"/>
                </a:lnTo>
                <a:lnTo>
                  <a:pt x="1992" y="277"/>
                </a:lnTo>
                <a:lnTo>
                  <a:pt x="1991" y="274"/>
                </a:lnTo>
                <a:lnTo>
                  <a:pt x="1990" y="270"/>
                </a:lnTo>
                <a:lnTo>
                  <a:pt x="1988" y="269"/>
                </a:lnTo>
                <a:lnTo>
                  <a:pt x="1987" y="267"/>
                </a:lnTo>
                <a:lnTo>
                  <a:pt x="1985" y="264"/>
                </a:lnTo>
                <a:lnTo>
                  <a:pt x="1983" y="263"/>
                </a:lnTo>
                <a:lnTo>
                  <a:pt x="1981" y="263"/>
                </a:lnTo>
                <a:lnTo>
                  <a:pt x="1979" y="261"/>
                </a:lnTo>
                <a:lnTo>
                  <a:pt x="1968" y="259"/>
                </a:lnTo>
                <a:lnTo>
                  <a:pt x="1957" y="259"/>
                </a:lnTo>
                <a:lnTo>
                  <a:pt x="1950" y="261"/>
                </a:lnTo>
                <a:lnTo>
                  <a:pt x="1933" y="267"/>
                </a:lnTo>
                <a:lnTo>
                  <a:pt x="1932" y="269"/>
                </a:lnTo>
                <a:lnTo>
                  <a:pt x="1929" y="270"/>
                </a:lnTo>
                <a:lnTo>
                  <a:pt x="1927" y="272"/>
                </a:lnTo>
                <a:lnTo>
                  <a:pt x="1924" y="274"/>
                </a:lnTo>
                <a:lnTo>
                  <a:pt x="1924" y="379"/>
                </a:lnTo>
                <a:lnTo>
                  <a:pt x="1924" y="793"/>
                </a:lnTo>
                <a:lnTo>
                  <a:pt x="1737" y="793"/>
                </a:lnTo>
                <a:lnTo>
                  <a:pt x="1736" y="790"/>
                </a:lnTo>
                <a:lnTo>
                  <a:pt x="1736" y="785"/>
                </a:lnTo>
                <a:lnTo>
                  <a:pt x="1736" y="775"/>
                </a:lnTo>
                <a:lnTo>
                  <a:pt x="1736" y="736"/>
                </a:lnTo>
                <a:lnTo>
                  <a:pt x="1736" y="601"/>
                </a:lnTo>
                <a:lnTo>
                  <a:pt x="1736" y="143"/>
                </a:lnTo>
                <a:lnTo>
                  <a:pt x="1739" y="142"/>
                </a:lnTo>
                <a:lnTo>
                  <a:pt x="1744" y="142"/>
                </a:lnTo>
                <a:lnTo>
                  <a:pt x="1753" y="142"/>
                </a:lnTo>
                <a:lnTo>
                  <a:pt x="1790" y="142"/>
                </a:lnTo>
                <a:lnTo>
                  <a:pt x="1915" y="142"/>
                </a:lnTo>
                <a:lnTo>
                  <a:pt x="1924" y="186"/>
                </a:lnTo>
                <a:lnTo>
                  <a:pt x="1927" y="183"/>
                </a:lnTo>
                <a:lnTo>
                  <a:pt x="1930" y="181"/>
                </a:lnTo>
                <a:lnTo>
                  <a:pt x="1934" y="178"/>
                </a:lnTo>
                <a:lnTo>
                  <a:pt x="1938" y="176"/>
                </a:lnTo>
                <a:lnTo>
                  <a:pt x="1940" y="174"/>
                </a:lnTo>
                <a:lnTo>
                  <a:pt x="1942" y="171"/>
                </a:lnTo>
                <a:lnTo>
                  <a:pt x="1945" y="170"/>
                </a:lnTo>
                <a:lnTo>
                  <a:pt x="1946" y="169"/>
                </a:lnTo>
                <a:lnTo>
                  <a:pt x="1948" y="167"/>
                </a:lnTo>
                <a:lnTo>
                  <a:pt x="1950" y="166"/>
                </a:lnTo>
                <a:lnTo>
                  <a:pt x="1951" y="165"/>
                </a:lnTo>
                <a:lnTo>
                  <a:pt x="1953" y="164"/>
                </a:lnTo>
                <a:lnTo>
                  <a:pt x="1954" y="164"/>
                </a:lnTo>
                <a:lnTo>
                  <a:pt x="1956" y="161"/>
                </a:lnTo>
                <a:lnTo>
                  <a:pt x="1958" y="160"/>
                </a:lnTo>
                <a:lnTo>
                  <a:pt x="1959" y="159"/>
                </a:lnTo>
                <a:lnTo>
                  <a:pt x="1962" y="158"/>
                </a:lnTo>
                <a:lnTo>
                  <a:pt x="1963" y="156"/>
                </a:lnTo>
                <a:lnTo>
                  <a:pt x="1965" y="156"/>
                </a:lnTo>
                <a:lnTo>
                  <a:pt x="1969" y="154"/>
                </a:lnTo>
                <a:lnTo>
                  <a:pt x="1970" y="153"/>
                </a:lnTo>
                <a:lnTo>
                  <a:pt x="1971" y="152"/>
                </a:lnTo>
                <a:lnTo>
                  <a:pt x="1974" y="150"/>
                </a:lnTo>
                <a:lnTo>
                  <a:pt x="1976" y="150"/>
                </a:lnTo>
                <a:lnTo>
                  <a:pt x="1999" y="138"/>
                </a:lnTo>
                <a:lnTo>
                  <a:pt x="2005" y="137"/>
                </a:lnTo>
                <a:lnTo>
                  <a:pt x="2006" y="136"/>
                </a:lnTo>
                <a:lnTo>
                  <a:pt x="2009" y="136"/>
                </a:lnTo>
                <a:lnTo>
                  <a:pt x="2010" y="136"/>
                </a:lnTo>
                <a:lnTo>
                  <a:pt x="2012" y="134"/>
                </a:lnTo>
                <a:lnTo>
                  <a:pt x="2014" y="134"/>
                </a:lnTo>
                <a:lnTo>
                  <a:pt x="2017" y="133"/>
                </a:lnTo>
                <a:lnTo>
                  <a:pt x="2026" y="131"/>
                </a:lnTo>
                <a:lnTo>
                  <a:pt x="2032" y="130"/>
                </a:lnTo>
                <a:lnTo>
                  <a:pt x="2040" y="128"/>
                </a:lnTo>
                <a:lnTo>
                  <a:pt x="2051" y="127"/>
                </a:lnTo>
                <a:lnTo>
                  <a:pt x="2062" y="128"/>
                </a:lnTo>
                <a:lnTo>
                  <a:pt x="2071" y="130"/>
                </a:lnTo>
                <a:lnTo>
                  <a:pt x="2079" y="130"/>
                </a:lnTo>
                <a:lnTo>
                  <a:pt x="2096" y="133"/>
                </a:lnTo>
                <a:lnTo>
                  <a:pt x="2097" y="134"/>
                </a:lnTo>
                <a:lnTo>
                  <a:pt x="2100" y="134"/>
                </a:lnTo>
                <a:lnTo>
                  <a:pt x="2101" y="136"/>
                </a:lnTo>
                <a:lnTo>
                  <a:pt x="2108" y="137"/>
                </a:lnTo>
                <a:lnTo>
                  <a:pt x="2112" y="139"/>
                </a:lnTo>
                <a:lnTo>
                  <a:pt x="2115" y="141"/>
                </a:lnTo>
                <a:lnTo>
                  <a:pt x="2120" y="143"/>
                </a:lnTo>
                <a:lnTo>
                  <a:pt x="2122" y="145"/>
                </a:lnTo>
                <a:lnTo>
                  <a:pt x="2125" y="147"/>
                </a:lnTo>
                <a:lnTo>
                  <a:pt x="2126" y="148"/>
                </a:lnTo>
                <a:lnTo>
                  <a:pt x="2129" y="149"/>
                </a:lnTo>
                <a:lnTo>
                  <a:pt x="2130" y="150"/>
                </a:lnTo>
                <a:lnTo>
                  <a:pt x="2131" y="152"/>
                </a:lnTo>
                <a:lnTo>
                  <a:pt x="2133" y="154"/>
                </a:lnTo>
                <a:lnTo>
                  <a:pt x="2139" y="159"/>
                </a:lnTo>
                <a:lnTo>
                  <a:pt x="2147" y="165"/>
                </a:lnTo>
                <a:lnTo>
                  <a:pt x="2149" y="169"/>
                </a:lnTo>
                <a:lnTo>
                  <a:pt x="2149" y="170"/>
                </a:lnTo>
                <a:lnTo>
                  <a:pt x="2150" y="172"/>
                </a:lnTo>
                <a:lnTo>
                  <a:pt x="2153" y="174"/>
                </a:lnTo>
                <a:lnTo>
                  <a:pt x="2154" y="175"/>
                </a:lnTo>
                <a:lnTo>
                  <a:pt x="2155" y="177"/>
                </a:lnTo>
                <a:lnTo>
                  <a:pt x="2155" y="178"/>
                </a:lnTo>
                <a:lnTo>
                  <a:pt x="2156" y="181"/>
                </a:lnTo>
                <a:lnTo>
                  <a:pt x="2158" y="182"/>
                </a:lnTo>
                <a:lnTo>
                  <a:pt x="2159" y="185"/>
                </a:lnTo>
                <a:lnTo>
                  <a:pt x="2160" y="187"/>
                </a:lnTo>
                <a:lnTo>
                  <a:pt x="2162" y="192"/>
                </a:lnTo>
                <a:lnTo>
                  <a:pt x="2164" y="195"/>
                </a:lnTo>
                <a:lnTo>
                  <a:pt x="2165" y="197"/>
                </a:lnTo>
                <a:lnTo>
                  <a:pt x="2166" y="199"/>
                </a:lnTo>
                <a:lnTo>
                  <a:pt x="2167" y="203"/>
                </a:lnTo>
                <a:lnTo>
                  <a:pt x="2168" y="206"/>
                </a:lnTo>
                <a:lnTo>
                  <a:pt x="2168" y="208"/>
                </a:lnTo>
                <a:lnTo>
                  <a:pt x="2170" y="209"/>
                </a:lnTo>
                <a:lnTo>
                  <a:pt x="2170" y="211"/>
                </a:lnTo>
                <a:lnTo>
                  <a:pt x="2171" y="215"/>
                </a:lnTo>
                <a:lnTo>
                  <a:pt x="2173" y="225"/>
                </a:lnTo>
                <a:lnTo>
                  <a:pt x="2176" y="235"/>
                </a:lnTo>
                <a:lnTo>
                  <a:pt x="2176" y="238"/>
                </a:lnTo>
                <a:lnTo>
                  <a:pt x="2178" y="249"/>
                </a:lnTo>
                <a:lnTo>
                  <a:pt x="2178" y="254"/>
                </a:lnTo>
                <a:lnTo>
                  <a:pt x="2179" y="259"/>
                </a:lnTo>
                <a:lnTo>
                  <a:pt x="2179" y="266"/>
                </a:lnTo>
                <a:lnTo>
                  <a:pt x="2181" y="288"/>
                </a:lnTo>
                <a:lnTo>
                  <a:pt x="2182" y="320"/>
                </a:lnTo>
                <a:lnTo>
                  <a:pt x="2182" y="385"/>
                </a:lnTo>
                <a:lnTo>
                  <a:pt x="2182" y="793"/>
                </a:lnTo>
                <a:lnTo>
                  <a:pt x="2177" y="793"/>
                </a:lnTo>
                <a:lnTo>
                  <a:pt x="2173" y="793"/>
                </a:lnTo>
                <a:lnTo>
                  <a:pt x="2164" y="793"/>
                </a:lnTo>
                <a:lnTo>
                  <a:pt x="2125" y="793"/>
                </a:lnTo>
                <a:lnTo>
                  <a:pt x="1993" y="793"/>
                </a:lnTo>
                <a:close/>
                <a:moveTo>
                  <a:pt x="1512" y="793"/>
                </a:moveTo>
                <a:lnTo>
                  <a:pt x="1501" y="757"/>
                </a:lnTo>
                <a:lnTo>
                  <a:pt x="1496" y="761"/>
                </a:lnTo>
                <a:lnTo>
                  <a:pt x="1493" y="765"/>
                </a:lnTo>
                <a:lnTo>
                  <a:pt x="1492" y="765"/>
                </a:lnTo>
                <a:lnTo>
                  <a:pt x="1488" y="769"/>
                </a:lnTo>
                <a:lnTo>
                  <a:pt x="1485" y="772"/>
                </a:lnTo>
                <a:lnTo>
                  <a:pt x="1483" y="773"/>
                </a:lnTo>
                <a:lnTo>
                  <a:pt x="1482" y="774"/>
                </a:lnTo>
                <a:lnTo>
                  <a:pt x="1481" y="775"/>
                </a:lnTo>
                <a:lnTo>
                  <a:pt x="1478" y="776"/>
                </a:lnTo>
                <a:lnTo>
                  <a:pt x="1477" y="778"/>
                </a:lnTo>
                <a:lnTo>
                  <a:pt x="1476" y="779"/>
                </a:lnTo>
                <a:lnTo>
                  <a:pt x="1473" y="780"/>
                </a:lnTo>
                <a:lnTo>
                  <a:pt x="1472" y="781"/>
                </a:lnTo>
                <a:lnTo>
                  <a:pt x="1470" y="781"/>
                </a:lnTo>
                <a:lnTo>
                  <a:pt x="1467" y="782"/>
                </a:lnTo>
                <a:lnTo>
                  <a:pt x="1465" y="784"/>
                </a:lnTo>
                <a:lnTo>
                  <a:pt x="1463" y="785"/>
                </a:lnTo>
                <a:lnTo>
                  <a:pt x="1461" y="786"/>
                </a:lnTo>
                <a:lnTo>
                  <a:pt x="1459" y="787"/>
                </a:lnTo>
                <a:lnTo>
                  <a:pt x="1454" y="790"/>
                </a:lnTo>
                <a:lnTo>
                  <a:pt x="1452" y="791"/>
                </a:lnTo>
                <a:lnTo>
                  <a:pt x="1449" y="792"/>
                </a:lnTo>
                <a:lnTo>
                  <a:pt x="1444" y="793"/>
                </a:lnTo>
                <a:lnTo>
                  <a:pt x="1443" y="795"/>
                </a:lnTo>
                <a:lnTo>
                  <a:pt x="1441" y="795"/>
                </a:lnTo>
                <a:lnTo>
                  <a:pt x="1440" y="795"/>
                </a:lnTo>
                <a:lnTo>
                  <a:pt x="1437" y="796"/>
                </a:lnTo>
                <a:lnTo>
                  <a:pt x="1436" y="796"/>
                </a:lnTo>
                <a:lnTo>
                  <a:pt x="1434" y="797"/>
                </a:lnTo>
                <a:lnTo>
                  <a:pt x="1432" y="797"/>
                </a:lnTo>
                <a:lnTo>
                  <a:pt x="1430" y="798"/>
                </a:lnTo>
                <a:lnTo>
                  <a:pt x="1426" y="798"/>
                </a:lnTo>
                <a:lnTo>
                  <a:pt x="1418" y="801"/>
                </a:lnTo>
                <a:lnTo>
                  <a:pt x="1396" y="803"/>
                </a:lnTo>
                <a:lnTo>
                  <a:pt x="1378" y="803"/>
                </a:lnTo>
                <a:lnTo>
                  <a:pt x="1361" y="802"/>
                </a:lnTo>
                <a:lnTo>
                  <a:pt x="1345" y="800"/>
                </a:lnTo>
                <a:lnTo>
                  <a:pt x="1339" y="798"/>
                </a:lnTo>
                <a:lnTo>
                  <a:pt x="1332" y="796"/>
                </a:lnTo>
                <a:lnTo>
                  <a:pt x="1330" y="796"/>
                </a:lnTo>
                <a:lnTo>
                  <a:pt x="1325" y="795"/>
                </a:lnTo>
                <a:lnTo>
                  <a:pt x="1322" y="793"/>
                </a:lnTo>
                <a:lnTo>
                  <a:pt x="1320" y="792"/>
                </a:lnTo>
                <a:lnTo>
                  <a:pt x="1316" y="791"/>
                </a:lnTo>
                <a:lnTo>
                  <a:pt x="1315" y="790"/>
                </a:lnTo>
                <a:lnTo>
                  <a:pt x="1310" y="787"/>
                </a:lnTo>
                <a:lnTo>
                  <a:pt x="1308" y="785"/>
                </a:lnTo>
                <a:lnTo>
                  <a:pt x="1305" y="784"/>
                </a:lnTo>
                <a:lnTo>
                  <a:pt x="1304" y="782"/>
                </a:lnTo>
                <a:lnTo>
                  <a:pt x="1303" y="781"/>
                </a:lnTo>
                <a:lnTo>
                  <a:pt x="1301" y="780"/>
                </a:lnTo>
                <a:lnTo>
                  <a:pt x="1297" y="776"/>
                </a:lnTo>
                <a:lnTo>
                  <a:pt x="1293" y="774"/>
                </a:lnTo>
                <a:lnTo>
                  <a:pt x="1288" y="769"/>
                </a:lnTo>
                <a:lnTo>
                  <a:pt x="1287" y="767"/>
                </a:lnTo>
                <a:lnTo>
                  <a:pt x="1285" y="765"/>
                </a:lnTo>
                <a:lnTo>
                  <a:pt x="1284" y="763"/>
                </a:lnTo>
                <a:lnTo>
                  <a:pt x="1281" y="761"/>
                </a:lnTo>
                <a:lnTo>
                  <a:pt x="1280" y="758"/>
                </a:lnTo>
                <a:lnTo>
                  <a:pt x="1280" y="757"/>
                </a:lnTo>
                <a:lnTo>
                  <a:pt x="1279" y="754"/>
                </a:lnTo>
                <a:lnTo>
                  <a:pt x="1276" y="752"/>
                </a:lnTo>
                <a:lnTo>
                  <a:pt x="1275" y="750"/>
                </a:lnTo>
                <a:lnTo>
                  <a:pt x="1274" y="747"/>
                </a:lnTo>
                <a:lnTo>
                  <a:pt x="1273" y="745"/>
                </a:lnTo>
                <a:lnTo>
                  <a:pt x="1273" y="742"/>
                </a:lnTo>
                <a:lnTo>
                  <a:pt x="1270" y="739"/>
                </a:lnTo>
                <a:lnTo>
                  <a:pt x="1270" y="737"/>
                </a:lnTo>
                <a:lnTo>
                  <a:pt x="1269" y="735"/>
                </a:lnTo>
                <a:lnTo>
                  <a:pt x="1267" y="730"/>
                </a:lnTo>
                <a:lnTo>
                  <a:pt x="1264" y="723"/>
                </a:lnTo>
                <a:lnTo>
                  <a:pt x="1264" y="721"/>
                </a:lnTo>
                <a:lnTo>
                  <a:pt x="1263" y="719"/>
                </a:lnTo>
                <a:lnTo>
                  <a:pt x="1262" y="713"/>
                </a:lnTo>
                <a:lnTo>
                  <a:pt x="1261" y="709"/>
                </a:lnTo>
                <a:lnTo>
                  <a:pt x="1261" y="707"/>
                </a:lnTo>
                <a:lnTo>
                  <a:pt x="1259" y="704"/>
                </a:lnTo>
                <a:lnTo>
                  <a:pt x="1259" y="702"/>
                </a:lnTo>
                <a:lnTo>
                  <a:pt x="1258" y="698"/>
                </a:lnTo>
                <a:lnTo>
                  <a:pt x="1258" y="696"/>
                </a:lnTo>
                <a:lnTo>
                  <a:pt x="1258" y="692"/>
                </a:lnTo>
                <a:lnTo>
                  <a:pt x="1257" y="689"/>
                </a:lnTo>
                <a:lnTo>
                  <a:pt x="1257" y="684"/>
                </a:lnTo>
                <a:lnTo>
                  <a:pt x="1256" y="679"/>
                </a:lnTo>
                <a:lnTo>
                  <a:pt x="1256" y="674"/>
                </a:lnTo>
                <a:lnTo>
                  <a:pt x="1255" y="667"/>
                </a:lnTo>
                <a:lnTo>
                  <a:pt x="1255" y="657"/>
                </a:lnTo>
                <a:lnTo>
                  <a:pt x="1253" y="638"/>
                </a:lnTo>
                <a:lnTo>
                  <a:pt x="1253" y="635"/>
                </a:lnTo>
                <a:lnTo>
                  <a:pt x="1253" y="631"/>
                </a:lnTo>
                <a:lnTo>
                  <a:pt x="1253" y="623"/>
                </a:lnTo>
                <a:lnTo>
                  <a:pt x="1253" y="591"/>
                </a:lnTo>
                <a:lnTo>
                  <a:pt x="1253" y="565"/>
                </a:lnTo>
                <a:lnTo>
                  <a:pt x="1253" y="540"/>
                </a:lnTo>
                <a:lnTo>
                  <a:pt x="1253" y="527"/>
                </a:lnTo>
                <a:lnTo>
                  <a:pt x="1256" y="515"/>
                </a:lnTo>
                <a:lnTo>
                  <a:pt x="1257" y="505"/>
                </a:lnTo>
                <a:lnTo>
                  <a:pt x="1261" y="496"/>
                </a:lnTo>
                <a:lnTo>
                  <a:pt x="1261" y="493"/>
                </a:lnTo>
                <a:lnTo>
                  <a:pt x="1261" y="492"/>
                </a:lnTo>
                <a:lnTo>
                  <a:pt x="1262" y="490"/>
                </a:lnTo>
                <a:lnTo>
                  <a:pt x="1262" y="488"/>
                </a:lnTo>
                <a:lnTo>
                  <a:pt x="1263" y="486"/>
                </a:lnTo>
                <a:lnTo>
                  <a:pt x="1264" y="482"/>
                </a:lnTo>
                <a:lnTo>
                  <a:pt x="1266" y="480"/>
                </a:lnTo>
                <a:lnTo>
                  <a:pt x="1269" y="474"/>
                </a:lnTo>
                <a:lnTo>
                  <a:pt x="1270" y="473"/>
                </a:lnTo>
                <a:lnTo>
                  <a:pt x="1272" y="470"/>
                </a:lnTo>
                <a:lnTo>
                  <a:pt x="1273" y="468"/>
                </a:lnTo>
                <a:lnTo>
                  <a:pt x="1273" y="465"/>
                </a:lnTo>
                <a:lnTo>
                  <a:pt x="1274" y="464"/>
                </a:lnTo>
                <a:lnTo>
                  <a:pt x="1276" y="460"/>
                </a:lnTo>
                <a:lnTo>
                  <a:pt x="1278" y="459"/>
                </a:lnTo>
                <a:lnTo>
                  <a:pt x="1279" y="458"/>
                </a:lnTo>
                <a:lnTo>
                  <a:pt x="1280" y="457"/>
                </a:lnTo>
                <a:lnTo>
                  <a:pt x="1281" y="454"/>
                </a:lnTo>
                <a:lnTo>
                  <a:pt x="1282" y="453"/>
                </a:lnTo>
                <a:lnTo>
                  <a:pt x="1285" y="451"/>
                </a:lnTo>
                <a:lnTo>
                  <a:pt x="1288" y="446"/>
                </a:lnTo>
                <a:lnTo>
                  <a:pt x="1295" y="440"/>
                </a:lnTo>
                <a:lnTo>
                  <a:pt x="1301" y="433"/>
                </a:lnTo>
                <a:lnTo>
                  <a:pt x="1304" y="430"/>
                </a:lnTo>
                <a:lnTo>
                  <a:pt x="1308" y="427"/>
                </a:lnTo>
                <a:lnTo>
                  <a:pt x="1310" y="425"/>
                </a:lnTo>
                <a:lnTo>
                  <a:pt x="1313" y="422"/>
                </a:lnTo>
                <a:lnTo>
                  <a:pt x="1315" y="421"/>
                </a:lnTo>
                <a:lnTo>
                  <a:pt x="1316" y="420"/>
                </a:lnTo>
                <a:lnTo>
                  <a:pt x="1319" y="419"/>
                </a:lnTo>
                <a:lnTo>
                  <a:pt x="1320" y="418"/>
                </a:lnTo>
                <a:lnTo>
                  <a:pt x="1322" y="416"/>
                </a:lnTo>
                <a:lnTo>
                  <a:pt x="1324" y="415"/>
                </a:lnTo>
                <a:lnTo>
                  <a:pt x="1326" y="414"/>
                </a:lnTo>
                <a:lnTo>
                  <a:pt x="1328" y="414"/>
                </a:lnTo>
                <a:lnTo>
                  <a:pt x="1330" y="413"/>
                </a:lnTo>
                <a:lnTo>
                  <a:pt x="1331" y="410"/>
                </a:lnTo>
                <a:lnTo>
                  <a:pt x="1334" y="409"/>
                </a:lnTo>
                <a:lnTo>
                  <a:pt x="1337" y="408"/>
                </a:lnTo>
                <a:lnTo>
                  <a:pt x="1339" y="407"/>
                </a:lnTo>
                <a:lnTo>
                  <a:pt x="1342" y="405"/>
                </a:lnTo>
                <a:lnTo>
                  <a:pt x="1344" y="404"/>
                </a:lnTo>
                <a:lnTo>
                  <a:pt x="1345" y="403"/>
                </a:lnTo>
                <a:lnTo>
                  <a:pt x="1348" y="402"/>
                </a:lnTo>
                <a:lnTo>
                  <a:pt x="1351" y="401"/>
                </a:lnTo>
                <a:lnTo>
                  <a:pt x="1355" y="399"/>
                </a:lnTo>
                <a:lnTo>
                  <a:pt x="1359" y="398"/>
                </a:lnTo>
                <a:lnTo>
                  <a:pt x="1360" y="397"/>
                </a:lnTo>
                <a:lnTo>
                  <a:pt x="1362" y="396"/>
                </a:lnTo>
                <a:lnTo>
                  <a:pt x="1365" y="394"/>
                </a:lnTo>
                <a:lnTo>
                  <a:pt x="1367" y="394"/>
                </a:lnTo>
                <a:lnTo>
                  <a:pt x="1368" y="393"/>
                </a:lnTo>
                <a:lnTo>
                  <a:pt x="1373" y="392"/>
                </a:lnTo>
                <a:lnTo>
                  <a:pt x="1376" y="391"/>
                </a:lnTo>
                <a:lnTo>
                  <a:pt x="1378" y="390"/>
                </a:lnTo>
                <a:lnTo>
                  <a:pt x="1379" y="390"/>
                </a:lnTo>
                <a:lnTo>
                  <a:pt x="1382" y="388"/>
                </a:lnTo>
                <a:lnTo>
                  <a:pt x="1383" y="388"/>
                </a:lnTo>
                <a:lnTo>
                  <a:pt x="1385" y="387"/>
                </a:lnTo>
                <a:lnTo>
                  <a:pt x="1386" y="387"/>
                </a:lnTo>
                <a:lnTo>
                  <a:pt x="1389" y="386"/>
                </a:lnTo>
                <a:lnTo>
                  <a:pt x="1390" y="386"/>
                </a:lnTo>
                <a:lnTo>
                  <a:pt x="1391" y="385"/>
                </a:lnTo>
                <a:lnTo>
                  <a:pt x="1396" y="385"/>
                </a:lnTo>
                <a:lnTo>
                  <a:pt x="1403" y="382"/>
                </a:lnTo>
                <a:lnTo>
                  <a:pt x="1408" y="381"/>
                </a:lnTo>
                <a:lnTo>
                  <a:pt x="1411" y="380"/>
                </a:lnTo>
                <a:lnTo>
                  <a:pt x="1413" y="380"/>
                </a:lnTo>
                <a:lnTo>
                  <a:pt x="1415" y="379"/>
                </a:lnTo>
                <a:lnTo>
                  <a:pt x="1418" y="379"/>
                </a:lnTo>
                <a:lnTo>
                  <a:pt x="1423" y="377"/>
                </a:lnTo>
                <a:lnTo>
                  <a:pt x="1426" y="376"/>
                </a:lnTo>
                <a:lnTo>
                  <a:pt x="1431" y="375"/>
                </a:lnTo>
                <a:lnTo>
                  <a:pt x="1435" y="375"/>
                </a:lnTo>
                <a:lnTo>
                  <a:pt x="1441" y="374"/>
                </a:lnTo>
                <a:lnTo>
                  <a:pt x="1446" y="372"/>
                </a:lnTo>
                <a:lnTo>
                  <a:pt x="1452" y="371"/>
                </a:lnTo>
                <a:lnTo>
                  <a:pt x="1458" y="370"/>
                </a:lnTo>
                <a:lnTo>
                  <a:pt x="1461" y="370"/>
                </a:lnTo>
                <a:lnTo>
                  <a:pt x="1466" y="370"/>
                </a:lnTo>
                <a:lnTo>
                  <a:pt x="1471" y="369"/>
                </a:lnTo>
                <a:lnTo>
                  <a:pt x="1476" y="369"/>
                </a:lnTo>
                <a:lnTo>
                  <a:pt x="1479" y="368"/>
                </a:lnTo>
                <a:lnTo>
                  <a:pt x="1485" y="368"/>
                </a:lnTo>
                <a:lnTo>
                  <a:pt x="1496" y="365"/>
                </a:lnTo>
                <a:lnTo>
                  <a:pt x="1496" y="333"/>
                </a:lnTo>
                <a:lnTo>
                  <a:pt x="1496" y="324"/>
                </a:lnTo>
                <a:lnTo>
                  <a:pt x="1496" y="320"/>
                </a:lnTo>
                <a:lnTo>
                  <a:pt x="1496" y="316"/>
                </a:lnTo>
                <a:lnTo>
                  <a:pt x="1496" y="311"/>
                </a:lnTo>
                <a:lnTo>
                  <a:pt x="1495" y="308"/>
                </a:lnTo>
                <a:lnTo>
                  <a:pt x="1495" y="305"/>
                </a:lnTo>
                <a:lnTo>
                  <a:pt x="1494" y="303"/>
                </a:lnTo>
                <a:lnTo>
                  <a:pt x="1494" y="302"/>
                </a:lnTo>
                <a:lnTo>
                  <a:pt x="1492" y="298"/>
                </a:lnTo>
                <a:lnTo>
                  <a:pt x="1490" y="296"/>
                </a:lnTo>
                <a:lnTo>
                  <a:pt x="1490" y="294"/>
                </a:lnTo>
                <a:lnTo>
                  <a:pt x="1487" y="291"/>
                </a:lnTo>
                <a:lnTo>
                  <a:pt x="1484" y="288"/>
                </a:lnTo>
                <a:lnTo>
                  <a:pt x="1477" y="285"/>
                </a:lnTo>
                <a:lnTo>
                  <a:pt x="1470" y="282"/>
                </a:lnTo>
                <a:lnTo>
                  <a:pt x="1461" y="281"/>
                </a:lnTo>
                <a:lnTo>
                  <a:pt x="1453" y="281"/>
                </a:lnTo>
                <a:lnTo>
                  <a:pt x="1435" y="282"/>
                </a:lnTo>
                <a:lnTo>
                  <a:pt x="1418" y="283"/>
                </a:lnTo>
                <a:lnTo>
                  <a:pt x="1408" y="285"/>
                </a:lnTo>
                <a:lnTo>
                  <a:pt x="1401" y="286"/>
                </a:lnTo>
                <a:lnTo>
                  <a:pt x="1396" y="286"/>
                </a:lnTo>
                <a:lnTo>
                  <a:pt x="1392" y="286"/>
                </a:lnTo>
                <a:lnTo>
                  <a:pt x="1389" y="287"/>
                </a:lnTo>
                <a:lnTo>
                  <a:pt x="1386" y="287"/>
                </a:lnTo>
                <a:lnTo>
                  <a:pt x="1383" y="288"/>
                </a:lnTo>
                <a:lnTo>
                  <a:pt x="1379" y="288"/>
                </a:lnTo>
                <a:lnTo>
                  <a:pt x="1373" y="291"/>
                </a:lnTo>
                <a:lnTo>
                  <a:pt x="1366" y="292"/>
                </a:lnTo>
                <a:lnTo>
                  <a:pt x="1362" y="292"/>
                </a:lnTo>
                <a:lnTo>
                  <a:pt x="1360" y="293"/>
                </a:lnTo>
                <a:lnTo>
                  <a:pt x="1357" y="293"/>
                </a:lnTo>
                <a:lnTo>
                  <a:pt x="1350" y="296"/>
                </a:lnTo>
                <a:lnTo>
                  <a:pt x="1348" y="296"/>
                </a:lnTo>
                <a:lnTo>
                  <a:pt x="1345" y="297"/>
                </a:lnTo>
                <a:lnTo>
                  <a:pt x="1343" y="297"/>
                </a:lnTo>
                <a:lnTo>
                  <a:pt x="1340" y="297"/>
                </a:lnTo>
                <a:lnTo>
                  <a:pt x="1338" y="298"/>
                </a:lnTo>
                <a:lnTo>
                  <a:pt x="1337" y="298"/>
                </a:lnTo>
                <a:lnTo>
                  <a:pt x="1330" y="300"/>
                </a:lnTo>
                <a:lnTo>
                  <a:pt x="1324" y="302"/>
                </a:lnTo>
                <a:lnTo>
                  <a:pt x="1319" y="303"/>
                </a:lnTo>
                <a:lnTo>
                  <a:pt x="1317" y="304"/>
                </a:lnTo>
                <a:lnTo>
                  <a:pt x="1311" y="305"/>
                </a:lnTo>
                <a:lnTo>
                  <a:pt x="1309" y="307"/>
                </a:lnTo>
                <a:lnTo>
                  <a:pt x="1273" y="319"/>
                </a:lnTo>
                <a:lnTo>
                  <a:pt x="1269" y="171"/>
                </a:lnTo>
                <a:lnTo>
                  <a:pt x="1274" y="170"/>
                </a:lnTo>
                <a:lnTo>
                  <a:pt x="1279" y="167"/>
                </a:lnTo>
                <a:lnTo>
                  <a:pt x="1282" y="167"/>
                </a:lnTo>
                <a:lnTo>
                  <a:pt x="1284" y="166"/>
                </a:lnTo>
                <a:lnTo>
                  <a:pt x="1286" y="166"/>
                </a:lnTo>
                <a:lnTo>
                  <a:pt x="1287" y="165"/>
                </a:lnTo>
                <a:lnTo>
                  <a:pt x="1293" y="164"/>
                </a:lnTo>
                <a:lnTo>
                  <a:pt x="1295" y="164"/>
                </a:lnTo>
                <a:lnTo>
                  <a:pt x="1297" y="163"/>
                </a:lnTo>
                <a:lnTo>
                  <a:pt x="1299" y="163"/>
                </a:lnTo>
                <a:lnTo>
                  <a:pt x="1301" y="161"/>
                </a:lnTo>
                <a:lnTo>
                  <a:pt x="1303" y="161"/>
                </a:lnTo>
                <a:lnTo>
                  <a:pt x="1320" y="156"/>
                </a:lnTo>
                <a:lnTo>
                  <a:pt x="1337" y="150"/>
                </a:lnTo>
                <a:lnTo>
                  <a:pt x="1344" y="150"/>
                </a:lnTo>
                <a:lnTo>
                  <a:pt x="1359" y="145"/>
                </a:lnTo>
                <a:lnTo>
                  <a:pt x="1366" y="144"/>
                </a:lnTo>
                <a:lnTo>
                  <a:pt x="1373" y="142"/>
                </a:lnTo>
                <a:lnTo>
                  <a:pt x="1382" y="141"/>
                </a:lnTo>
                <a:lnTo>
                  <a:pt x="1388" y="139"/>
                </a:lnTo>
                <a:lnTo>
                  <a:pt x="1395" y="138"/>
                </a:lnTo>
                <a:lnTo>
                  <a:pt x="1401" y="137"/>
                </a:lnTo>
                <a:lnTo>
                  <a:pt x="1407" y="136"/>
                </a:lnTo>
                <a:lnTo>
                  <a:pt x="1414" y="136"/>
                </a:lnTo>
                <a:lnTo>
                  <a:pt x="1421" y="134"/>
                </a:lnTo>
                <a:lnTo>
                  <a:pt x="1426" y="133"/>
                </a:lnTo>
                <a:lnTo>
                  <a:pt x="1432" y="132"/>
                </a:lnTo>
                <a:lnTo>
                  <a:pt x="1438" y="132"/>
                </a:lnTo>
                <a:lnTo>
                  <a:pt x="1444" y="131"/>
                </a:lnTo>
                <a:lnTo>
                  <a:pt x="1449" y="131"/>
                </a:lnTo>
                <a:lnTo>
                  <a:pt x="1456" y="130"/>
                </a:lnTo>
                <a:lnTo>
                  <a:pt x="1475" y="128"/>
                </a:lnTo>
                <a:lnTo>
                  <a:pt x="1479" y="128"/>
                </a:lnTo>
                <a:lnTo>
                  <a:pt x="1485" y="127"/>
                </a:lnTo>
                <a:lnTo>
                  <a:pt x="1498" y="128"/>
                </a:lnTo>
                <a:lnTo>
                  <a:pt x="1504" y="128"/>
                </a:lnTo>
                <a:lnTo>
                  <a:pt x="1508" y="128"/>
                </a:lnTo>
                <a:lnTo>
                  <a:pt x="1515" y="128"/>
                </a:lnTo>
                <a:lnTo>
                  <a:pt x="1519" y="130"/>
                </a:lnTo>
                <a:lnTo>
                  <a:pt x="1528" y="130"/>
                </a:lnTo>
                <a:lnTo>
                  <a:pt x="1534" y="130"/>
                </a:lnTo>
                <a:lnTo>
                  <a:pt x="1539" y="131"/>
                </a:lnTo>
                <a:lnTo>
                  <a:pt x="1544" y="131"/>
                </a:lnTo>
                <a:lnTo>
                  <a:pt x="1548" y="132"/>
                </a:lnTo>
                <a:lnTo>
                  <a:pt x="1562" y="134"/>
                </a:lnTo>
                <a:lnTo>
                  <a:pt x="1564" y="134"/>
                </a:lnTo>
                <a:lnTo>
                  <a:pt x="1571" y="136"/>
                </a:lnTo>
                <a:lnTo>
                  <a:pt x="1577" y="138"/>
                </a:lnTo>
                <a:lnTo>
                  <a:pt x="1580" y="138"/>
                </a:lnTo>
                <a:lnTo>
                  <a:pt x="1582" y="139"/>
                </a:lnTo>
                <a:lnTo>
                  <a:pt x="1583" y="139"/>
                </a:lnTo>
                <a:lnTo>
                  <a:pt x="1586" y="141"/>
                </a:lnTo>
                <a:lnTo>
                  <a:pt x="1587" y="141"/>
                </a:lnTo>
                <a:lnTo>
                  <a:pt x="1591" y="142"/>
                </a:lnTo>
                <a:lnTo>
                  <a:pt x="1593" y="143"/>
                </a:lnTo>
                <a:lnTo>
                  <a:pt x="1597" y="144"/>
                </a:lnTo>
                <a:lnTo>
                  <a:pt x="1599" y="145"/>
                </a:lnTo>
                <a:lnTo>
                  <a:pt x="1602" y="147"/>
                </a:lnTo>
                <a:lnTo>
                  <a:pt x="1604" y="148"/>
                </a:lnTo>
                <a:lnTo>
                  <a:pt x="1606" y="149"/>
                </a:lnTo>
                <a:lnTo>
                  <a:pt x="1611" y="152"/>
                </a:lnTo>
                <a:lnTo>
                  <a:pt x="1616" y="154"/>
                </a:lnTo>
                <a:lnTo>
                  <a:pt x="1618" y="155"/>
                </a:lnTo>
                <a:lnTo>
                  <a:pt x="1621" y="156"/>
                </a:lnTo>
                <a:lnTo>
                  <a:pt x="1623" y="159"/>
                </a:lnTo>
                <a:lnTo>
                  <a:pt x="1624" y="160"/>
                </a:lnTo>
                <a:lnTo>
                  <a:pt x="1626" y="161"/>
                </a:lnTo>
                <a:lnTo>
                  <a:pt x="1628" y="164"/>
                </a:lnTo>
                <a:lnTo>
                  <a:pt x="1631" y="165"/>
                </a:lnTo>
                <a:lnTo>
                  <a:pt x="1633" y="165"/>
                </a:lnTo>
                <a:lnTo>
                  <a:pt x="1635" y="169"/>
                </a:lnTo>
                <a:lnTo>
                  <a:pt x="1641" y="175"/>
                </a:lnTo>
                <a:lnTo>
                  <a:pt x="1646" y="180"/>
                </a:lnTo>
                <a:lnTo>
                  <a:pt x="1650" y="183"/>
                </a:lnTo>
                <a:lnTo>
                  <a:pt x="1651" y="186"/>
                </a:lnTo>
                <a:lnTo>
                  <a:pt x="1654" y="188"/>
                </a:lnTo>
                <a:lnTo>
                  <a:pt x="1655" y="191"/>
                </a:lnTo>
                <a:lnTo>
                  <a:pt x="1656" y="192"/>
                </a:lnTo>
                <a:lnTo>
                  <a:pt x="1657" y="194"/>
                </a:lnTo>
                <a:lnTo>
                  <a:pt x="1658" y="195"/>
                </a:lnTo>
                <a:lnTo>
                  <a:pt x="1660" y="197"/>
                </a:lnTo>
                <a:lnTo>
                  <a:pt x="1661" y="199"/>
                </a:lnTo>
                <a:lnTo>
                  <a:pt x="1662" y="202"/>
                </a:lnTo>
                <a:lnTo>
                  <a:pt x="1663" y="204"/>
                </a:lnTo>
                <a:lnTo>
                  <a:pt x="1664" y="205"/>
                </a:lnTo>
                <a:lnTo>
                  <a:pt x="1664" y="208"/>
                </a:lnTo>
                <a:lnTo>
                  <a:pt x="1667" y="211"/>
                </a:lnTo>
                <a:lnTo>
                  <a:pt x="1667" y="213"/>
                </a:lnTo>
                <a:lnTo>
                  <a:pt x="1669" y="216"/>
                </a:lnTo>
                <a:lnTo>
                  <a:pt x="1669" y="219"/>
                </a:lnTo>
                <a:lnTo>
                  <a:pt x="1672" y="222"/>
                </a:lnTo>
                <a:lnTo>
                  <a:pt x="1672" y="224"/>
                </a:lnTo>
                <a:lnTo>
                  <a:pt x="1680" y="252"/>
                </a:lnTo>
                <a:lnTo>
                  <a:pt x="1685" y="280"/>
                </a:lnTo>
                <a:lnTo>
                  <a:pt x="1687" y="302"/>
                </a:lnTo>
                <a:lnTo>
                  <a:pt x="1687" y="313"/>
                </a:lnTo>
                <a:lnTo>
                  <a:pt x="1687" y="319"/>
                </a:lnTo>
                <a:lnTo>
                  <a:pt x="1687" y="326"/>
                </a:lnTo>
                <a:lnTo>
                  <a:pt x="1687" y="349"/>
                </a:lnTo>
                <a:lnTo>
                  <a:pt x="1687" y="426"/>
                </a:lnTo>
                <a:lnTo>
                  <a:pt x="1687" y="793"/>
                </a:lnTo>
                <a:lnTo>
                  <a:pt x="1684" y="793"/>
                </a:lnTo>
                <a:lnTo>
                  <a:pt x="1680" y="793"/>
                </a:lnTo>
                <a:lnTo>
                  <a:pt x="1670" y="793"/>
                </a:lnTo>
                <a:lnTo>
                  <a:pt x="1634" y="793"/>
                </a:lnTo>
                <a:lnTo>
                  <a:pt x="1512" y="793"/>
                </a:lnTo>
                <a:close/>
                <a:moveTo>
                  <a:pt x="729" y="128"/>
                </a:moveTo>
                <a:lnTo>
                  <a:pt x="745" y="128"/>
                </a:lnTo>
                <a:lnTo>
                  <a:pt x="760" y="128"/>
                </a:lnTo>
                <a:lnTo>
                  <a:pt x="775" y="130"/>
                </a:lnTo>
                <a:lnTo>
                  <a:pt x="789" y="131"/>
                </a:lnTo>
                <a:lnTo>
                  <a:pt x="804" y="133"/>
                </a:lnTo>
                <a:lnTo>
                  <a:pt x="816" y="136"/>
                </a:lnTo>
                <a:lnTo>
                  <a:pt x="828" y="139"/>
                </a:lnTo>
                <a:lnTo>
                  <a:pt x="840" y="144"/>
                </a:lnTo>
                <a:lnTo>
                  <a:pt x="844" y="144"/>
                </a:lnTo>
                <a:lnTo>
                  <a:pt x="846" y="145"/>
                </a:lnTo>
                <a:lnTo>
                  <a:pt x="850" y="147"/>
                </a:lnTo>
                <a:lnTo>
                  <a:pt x="852" y="149"/>
                </a:lnTo>
                <a:lnTo>
                  <a:pt x="856" y="150"/>
                </a:lnTo>
                <a:lnTo>
                  <a:pt x="859" y="152"/>
                </a:lnTo>
                <a:lnTo>
                  <a:pt x="864" y="154"/>
                </a:lnTo>
                <a:lnTo>
                  <a:pt x="865" y="155"/>
                </a:lnTo>
                <a:lnTo>
                  <a:pt x="868" y="156"/>
                </a:lnTo>
                <a:lnTo>
                  <a:pt x="869" y="158"/>
                </a:lnTo>
                <a:lnTo>
                  <a:pt x="871" y="159"/>
                </a:lnTo>
                <a:lnTo>
                  <a:pt x="875" y="160"/>
                </a:lnTo>
                <a:lnTo>
                  <a:pt x="876" y="161"/>
                </a:lnTo>
                <a:lnTo>
                  <a:pt x="879" y="163"/>
                </a:lnTo>
                <a:lnTo>
                  <a:pt x="880" y="164"/>
                </a:lnTo>
                <a:lnTo>
                  <a:pt x="881" y="165"/>
                </a:lnTo>
                <a:lnTo>
                  <a:pt x="882" y="166"/>
                </a:lnTo>
                <a:lnTo>
                  <a:pt x="885" y="167"/>
                </a:lnTo>
                <a:lnTo>
                  <a:pt x="887" y="170"/>
                </a:lnTo>
                <a:lnTo>
                  <a:pt x="890" y="171"/>
                </a:lnTo>
                <a:lnTo>
                  <a:pt x="891" y="172"/>
                </a:lnTo>
                <a:lnTo>
                  <a:pt x="893" y="175"/>
                </a:lnTo>
                <a:lnTo>
                  <a:pt x="898" y="180"/>
                </a:lnTo>
                <a:lnTo>
                  <a:pt x="904" y="185"/>
                </a:lnTo>
                <a:lnTo>
                  <a:pt x="910" y="191"/>
                </a:lnTo>
                <a:lnTo>
                  <a:pt x="911" y="193"/>
                </a:lnTo>
                <a:lnTo>
                  <a:pt x="915" y="195"/>
                </a:lnTo>
                <a:lnTo>
                  <a:pt x="917" y="199"/>
                </a:lnTo>
                <a:lnTo>
                  <a:pt x="920" y="202"/>
                </a:lnTo>
                <a:lnTo>
                  <a:pt x="922" y="204"/>
                </a:lnTo>
                <a:lnTo>
                  <a:pt x="923" y="206"/>
                </a:lnTo>
                <a:lnTo>
                  <a:pt x="925" y="209"/>
                </a:lnTo>
                <a:lnTo>
                  <a:pt x="926" y="210"/>
                </a:lnTo>
                <a:lnTo>
                  <a:pt x="926" y="211"/>
                </a:lnTo>
                <a:lnTo>
                  <a:pt x="928" y="214"/>
                </a:lnTo>
                <a:lnTo>
                  <a:pt x="929" y="215"/>
                </a:lnTo>
                <a:lnTo>
                  <a:pt x="931" y="217"/>
                </a:lnTo>
                <a:lnTo>
                  <a:pt x="931" y="220"/>
                </a:lnTo>
                <a:lnTo>
                  <a:pt x="933" y="222"/>
                </a:lnTo>
                <a:lnTo>
                  <a:pt x="934" y="225"/>
                </a:lnTo>
                <a:lnTo>
                  <a:pt x="936" y="227"/>
                </a:lnTo>
                <a:lnTo>
                  <a:pt x="937" y="230"/>
                </a:lnTo>
                <a:lnTo>
                  <a:pt x="939" y="233"/>
                </a:lnTo>
                <a:lnTo>
                  <a:pt x="939" y="235"/>
                </a:lnTo>
                <a:lnTo>
                  <a:pt x="940" y="237"/>
                </a:lnTo>
                <a:lnTo>
                  <a:pt x="942" y="238"/>
                </a:lnTo>
                <a:lnTo>
                  <a:pt x="943" y="241"/>
                </a:lnTo>
                <a:lnTo>
                  <a:pt x="944" y="244"/>
                </a:lnTo>
                <a:lnTo>
                  <a:pt x="945" y="247"/>
                </a:lnTo>
                <a:lnTo>
                  <a:pt x="946" y="249"/>
                </a:lnTo>
                <a:lnTo>
                  <a:pt x="946" y="250"/>
                </a:lnTo>
                <a:lnTo>
                  <a:pt x="949" y="254"/>
                </a:lnTo>
                <a:lnTo>
                  <a:pt x="949" y="257"/>
                </a:lnTo>
                <a:lnTo>
                  <a:pt x="951" y="261"/>
                </a:lnTo>
                <a:lnTo>
                  <a:pt x="954" y="267"/>
                </a:lnTo>
                <a:lnTo>
                  <a:pt x="954" y="269"/>
                </a:lnTo>
                <a:lnTo>
                  <a:pt x="954" y="271"/>
                </a:lnTo>
                <a:lnTo>
                  <a:pt x="955" y="272"/>
                </a:lnTo>
                <a:lnTo>
                  <a:pt x="956" y="278"/>
                </a:lnTo>
                <a:lnTo>
                  <a:pt x="957" y="282"/>
                </a:lnTo>
                <a:lnTo>
                  <a:pt x="960" y="289"/>
                </a:lnTo>
                <a:lnTo>
                  <a:pt x="961" y="294"/>
                </a:lnTo>
                <a:lnTo>
                  <a:pt x="962" y="300"/>
                </a:lnTo>
                <a:lnTo>
                  <a:pt x="965" y="311"/>
                </a:lnTo>
                <a:lnTo>
                  <a:pt x="965" y="314"/>
                </a:lnTo>
                <a:lnTo>
                  <a:pt x="966" y="318"/>
                </a:lnTo>
                <a:lnTo>
                  <a:pt x="966" y="321"/>
                </a:lnTo>
                <a:lnTo>
                  <a:pt x="967" y="325"/>
                </a:lnTo>
                <a:lnTo>
                  <a:pt x="967" y="330"/>
                </a:lnTo>
                <a:lnTo>
                  <a:pt x="968" y="333"/>
                </a:lnTo>
                <a:lnTo>
                  <a:pt x="968" y="338"/>
                </a:lnTo>
                <a:lnTo>
                  <a:pt x="969" y="343"/>
                </a:lnTo>
                <a:lnTo>
                  <a:pt x="969" y="349"/>
                </a:lnTo>
                <a:lnTo>
                  <a:pt x="969" y="355"/>
                </a:lnTo>
                <a:lnTo>
                  <a:pt x="971" y="369"/>
                </a:lnTo>
                <a:lnTo>
                  <a:pt x="971" y="375"/>
                </a:lnTo>
                <a:lnTo>
                  <a:pt x="972" y="380"/>
                </a:lnTo>
                <a:lnTo>
                  <a:pt x="972" y="386"/>
                </a:lnTo>
                <a:lnTo>
                  <a:pt x="972" y="399"/>
                </a:lnTo>
                <a:lnTo>
                  <a:pt x="972" y="480"/>
                </a:lnTo>
                <a:lnTo>
                  <a:pt x="972" y="551"/>
                </a:lnTo>
                <a:lnTo>
                  <a:pt x="972" y="559"/>
                </a:lnTo>
                <a:lnTo>
                  <a:pt x="972" y="564"/>
                </a:lnTo>
                <a:lnTo>
                  <a:pt x="971" y="568"/>
                </a:lnTo>
                <a:lnTo>
                  <a:pt x="971" y="573"/>
                </a:lnTo>
                <a:lnTo>
                  <a:pt x="971" y="579"/>
                </a:lnTo>
                <a:lnTo>
                  <a:pt x="971" y="587"/>
                </a:lnTo>
                <a:lnTo>
                  <a:pt x="969" y="593"/>
                </a:lnTo>
                <a:lnTo>
                  <a:pt x="969" y="599"/>
                </a:lnTo>
                <a:lnTo>
                  <a:pt x="968" y="604"/>
                </a:lnTo>
                <a:lnTo>
                  <a:pt x="968" y="609"/>
                </a:lnTo>
                <a:lnTo>
                  <a:pt x="967" y="618"/>
                </a:lnTo>
                <a:lnTo>
                  <a:pt x="966" y="625"/>
                </a:lnTo>
                <a:lnTo>
                  <a:pt x="965" y="632"/>
                </a:lnTo>
                <a:lnTo>
                  <a:pt x="962" y="642"/>
                </a:lnTo>
                <a:lnTo>
                  <a:pt x="961" y="648"/>
                </a:lnTo>
                <a:lnTo>
                  <a:pt x="960" y="653"/>
                </a:lnTo>
                <a:lnTo>
                  <a:pt x="959" y="658"/>
                </a:lnTo>
                <a:lnTo>
                  <a:pt x="952" y="676"/>
                </a:lnTo>
                <a:lnTo>
                  <a:pt x="951" y="681"/>
                </a:lnTo>
                <a:lnTo>
                  <a:pt x="950" y="686"/>
                </a:lnTo>
                <a:lnTo>
                  <a:pt x="949" y="690"/>
                </a:lnTo>
                <a:lnTo>
                  <a:pt x="948" y="692"/>
                </a:lnTo>
                <a:lnTo>
                  <a:pt x="946" y="693"/>
                </a:lnTo>
                <a:lnTo>
                  <a:pt x="945" y="696"/>
                </a:lnTo>
                <a:lnTo>
                  <a:pt x="945" y="697"/>
                </a:lnTo>
                <a:lnTo>
                  <a:pt x="943" y="701"/>
                </a:lnTo>
                <a:lnTo>
                  <a:pt x="942" y="703"/>
                </a:lnTo>
                <a:lnTo>
                  <a:pt x="940" y="706"/>
                </a:lnTo>
                <a:lnTo>
                  <a:pt x="939" y="708"/>
                </a:lnTo>
                <a:lnTo>
                  <a:pt x="939" y="710"/>
                </a:lnTo>
                <a:lnTo>
                  <a:pt x="938" y="713"/>
                </a:lnTo>
                <a:lnTo>
                  <a:pt x="936" y="717"/>
                </a:lnTo>
                <a:lnTo>
                  <a:pt x="934" y="719"/>
                </a:lnTo>
                <a:lnTo>
                  <a:pt x="932" y="721"/>
                </a:lnTo>
                <a:lnTo>
                  <a:pt x="931" y="724"/>
                </a:lnTo>
                <a:lnTo>
                  <a:pt x="929" y="726"/>
                </a:lnTo>
                <a:lnTo>
                  <a:pt x="928" y="728"/>
                </a:lnTo>
                <a:lnTo>
                  <a:pt x="926" y="729"/>
                </a:lnTo>
                <a:lnTo>
                  <a:pt x="925" y="731"/>
                </a:lnTo>
                <a:lnTo>
                  <a:pt x="923" y="734"/>
                </a:lnTo>
                <a:lnTo>
                  <a:pt x="922" y="736"/>
                </a:lnTo>
                <a:lnTo>
                  <a:pt x="920" y="737"/>
                </a:lnTo>
                <a:lnTo>
                  <a:pt x="919" y="740"/>
                </a:lnTo>
                <a:lnTo>
                  <a:pt x="917" y="742"/>
                </a:lnTo>
                <a:lnTo>
                  <a:pt x="913" y="746"/>
                </a:lnTo>
                <a:lnTo>
                  <a:pt x="908" y="752"/>
                </a:lnTo>
                <a:lnTo>
                  <a:pt x="902" y="758"/>
                </a:lnTo>
                <a:lnTo>
                  <a:pt x="897" y="763"/>
                </a:lnTo>
                <a:lnTo>
                  <a:pt x="896" y="763"/>
                </a:lnTo>
                <a:lnTo>
                  <a:pt x="894" y="765"/>
                </a:lnTo>
                <a:lnTo>
                  <a:pt x="892" y="767"/>
                </a:lnTo>
                <a:lnTo>
                  <a:pt x="890" y="769"/>
                </a:lnTo>
                <a:lnTo>
                  <a:pt x="887" y="770"/>
                </a:lnTo>
                <a:lnTo>
                  <a:pt x="885" y="772"/>
                </a:lnTo>
                <a:lnTo>
                  <a:pt x="884" y="773"/>
                </a:lnTo>
                <a:lnTo>
                  <a:pt x="881" y="774"/>
                </a:lnTo>
                <a:lnTo>
                  <a:pt x="880" y="775"/>
                </a:lnTo>
                <a:lnTo>
                  <a:pt x="878" y="776"/>
                </a:lnTo>
                <a:lnTo>
                  <a:pt x="875" y="778"/>
                </a:lnTo>
                <a:lnTo>
                  <a:pt x="871" y="780"/>
                </a:lnTo>
                <a:lnTo>
                  <a:pt x="870" y="780"/>
                </a:lnTo>
                <a:lnTo>
                  <a:pt x="868" y="781"/>
                </a:lnTo>
                <a:lnTo>
                  <a:pt x="865" y="782"/>
                </a:lnTo>
                <a:lnTo>
                  <a:pt x="863" y="784"/>
                </a:lnTo>
                <a:lnTo>
                  <a:pt x="858" y="786"/>
                </a:lnTo>
                <a:lnTo>
                  <a:pt x="856" y="787"/>
                </a:lnTo>
                <a:lnTo>
                  <a:pt x="852" y="789"/>
                </a:lnTo>
                <a:lnTo>
                  <a:pt x="851" y="790"/>
                </a:lnTo>
                <a:lnTo>
                  <a:pt x="847" y="791"/>
                </a:lnTo>
                <a:lnTo>
                  <a:pt x="834" y="796"/>
                </a:lnTo>
                <a:lnTo>
                  <a:pt x="832" y="796"/>
                </a:lnTo>
                <a:lnTo>
                  <a:pt x="829" y="797"/>
                </a:lnTo>
                <a:lnTo>
                  <a:pt x="823" y="798"/>
                </a:lnTo>
                <a:lnTo>
                  <a:pt x="816" y="801"/>
                </a:lnTo>
                <a:lnTo>
                  <a:pt x="812" y="801"/>
                </a:lnTo>
                <a:lnTo>
                  <a:pt x="803" y="803"/>
                </a:lnTo>
                <a:lnTo>
                  <a:pt x="799" y="803"/>
                </a:lnTo>
                <a:lnTo>
                  <a:pt x="795" y="804"/>
                </a:lnTo>
                <a:lnTo>
                  <a:pt x="792" y="804"/>
                </a:lnTo>
                <a:lnTo>
                  <a:pt x="786" y="806"/>
                </a:lnTo>
                <a:lnTo>
                  <a:pt x="780" y="806"/>
                </a:lnTo>
                <a:lnTo>
                  <a:pt x="772" y="807"/>
                </a:lnTo>
                <a:lnTo>
                  <a:pt x="741" y="808"/>
                </a:lnTo>
                <a:lnTo>
                  <a:pt x="734" y="808"/>
                </a:lnTo>
                <a:lnTo>
                  <a:pt x="728" y="807"/>
                </a:lnTo>
                <a:lnTo>
                  <a:pt x="724" y="807"/>
                </a:lnTo>
                <a:lnTo>
                  <a:pt x="722" y="807"/>
                </a:lnTo>
                <a:lnTo>
                  <a:pt x="718" y="807"/>
                </a:lnTo>
                <a:lnTo>
                  <a:pt x="714" y="807"/>
                </a:lnTo>
                <a:lnTo>
                  <a:pt x="707" y="807"/>
                </a:lnTo>
                <a:lnTo>
                  <a:pt x="701" y="806"/>
                </a:lnTo>
                <a:lnTo>
                  <a:pt x="695" y="806"/>
                </a:lnTo>
                <a:lnTo>
                  <a:pt x="691" y="804"/>
                </a:lnTo>
                <a:lnTo>
                  <a:pt x="687" y="804"/>
                </a:lnTo>
                <a:lnTo>
                  <a:pt x="683" y="803"/>
                </a:lnTo>
                <a:lnTo>
                  <a:pt x="679" y="803"/>
                </a:lnTo>
                <a:lnTo>
                  <a:pt x="676" y="802"/>
                </a:lnTo>
                <a:lnTo>
                  <a:pt x="673" y="802"/>
                </a:lnTo>
                <a:lnTo>
                  <a:pt x="670" y="801"/>
                </a:lnTo>
                <a:lnTo>
                  <a:pt x="667" y="801"/>
                </a:lnTo>
                <a:lnTo>
                  <a:pt x="658" y="798"/>
                </a:lnTo>
                <a:lnTo>
                  <a:pt x="635" y="791"/>
                </a:lnTo>
                <a:lnTo>
                  <a:pt x="632" y="790"/>
                </a:lnTo>
                <a:lnTo>
                  <a:pt x="612" y="779"/>
                </a:lnTo>
                <a:lnTo>
                  <a:pt x="608" y="778"/>
                </a:lnTo>
                <a:lnTo>
                  <a:pt x="607" y="776"/>
                </a:lnTo>
                <a:lnTo>
                  <a:pt x="606" y="775"/>
                </a:lnTo>
                <a:lnTo>
                  <a:pt x="603" y="774"/>
                </a:lnTo>
                <a:lnTo>
                  <a:pt x="602" y="773"/>
                </a:lnTo>
                <a:lnTo>
                  <a:pt x="600" y="772"/>
                </a:lnTo>
                <a:lnTo>
                  <a:pt x="598" y="769"/>
                </a:lnTo>
                <a:lnTo>
                  <a:pt x="596" y="768"/>
                </a:lnTo>
                <a:lnTo>
                  <a:pt x="593" y="765"/>
                </a:lnTo>
                <a:lnTo>
                  <a:pt x="590" y="763"/>
                </a:lnTo>
                <a:lnTo>
                  <a:pt x="584" y="757"/>
                </a:lnTo>
                <a:lnTo>
                  <a:pt x="581" y="756"/>
                </a:lnTo>
                <a:lnTo>
                  <a:pt x="579" y="753"/>
                </a:lnTo>
                <a:lnTo>
                  <a:pt x="573" y="746"/>
                </a:lnTo>
                <a:lnTo>
                  <a:pt x="569" y="742"/>
                </a:lnTo>
                <a:lnTo>
                  <a:pt x="567" y="740"/>
                </a:lnTo>
                <a:lnTo>
                  <a:pt x="566" y="737"/>
                </a:lnTo>
                <a:lnTo>
                  <a:pt x="564" y="736"/>
                </a:lnTo>
                <a:lnTo>
                  <a:pt x="563" y="734"/>
                </a:lnTo>
                <a:lnTo>
                  <a:pt x="562" y="732"/>
                </a:lnTo>
                <a:lnTo>
                  <a:pt x="561" y="731"/>
                </a:lnTo>
                <a:lnTo>
                  <a:pt x="560" y="729"/>
                </a:lnTo>
                <a:lnTo>
                  <a:pt x="558" y="728"/>
                </a:lnTo>
                <a:lnTo>
                  <a:pt x="558" y="725"/>
                </a:lnTo>
                <a:lnTo>
                  <a:pt x="557" y="723"/>
                </a:lnTo>
                <a:lnTo>
                  <a:pt x="555" y="720"/>
                </a:lnTo>
                <a:lnTo>
                  <a:pt x="552" y="717"/>
                </a:lnTo>
                <a:lnTo>
                  <a:pt x="551" y="714"/>
                </a:lnTo>
                <a:lnTo>
                  <a:pt x="550" y="712"/>
                </a:lnTo>
                <a:lnTo>
                  <a:pt x="549" y="709"/>
                </a:lnTo>
                <a:lnTo>
                  <a:pt x="548" y="707"/>
                </a:lnTo>
                <a:lnTo>
                  <a:pt x="548" y="706"/>
                </a:lnTo>
                <a:lnTo>
                  <a:pt x="545" y="702"/>
                </a:lnTo>
                <a:lnTo>
                  <a:pt x="544" y="698"/>
                </a:lnTo>
                <a:lnTo>
                  <a:pt x="543" y="696"/>
                </a:lnTo>
                <a:lnTo>
                  <a:pt x="543" y="695"/>
                </a:lnTo>
                <a:lnTo>
                  <a:pt x="540" y="691"/>
                </a:lnTo>
                <a:lnTo>
                  <a:pt x="540" y="689"/>
                </a:lnTo>
                <a:lnTo>
                  <a:pt x="538" y="682"/>
                </a:lnTo>
                <a:lnTo>
                  <a:pt x="528" y="651"/>
                </a:lnTo>
                <a:lnTo>
                  <a:pt x="528" y="648"/>
                </a:lnTo>
                <a:lnTo>
                  <a:pt x="526" y="638"/>
                </a:lnTo>
                <a:lnTo>
                  <a:pt x="523" y="630"/>
                </a:lnTo>
                <a:lnTo>
                  <a:pt x="523" y="623"/>
                </a:lnTo>
                <a:lnTo>
                  <a:pt x="522" y="619"/>
                </a:lnTo>
                <a:lnTo>
                  <a:pt x="522" y="615"/>
                </a:lnTo>
                <a:lnTo>
                  <a:pt x="521" y="610"/>
                </a:lnTo>
                <a:lnTo>
                  <a:pt x="521" y="606"/>
                </a:lnTo>
                <a:lnTo>
                  <a:pt x="520" y="601"/>
                </a:lnTo>
                <a:lnTo>
                  <a:pt x="520" y="593"/>
                </a:lnTo>
                <a:lnTo>
                  <a:pt x="519" y="587"/>
                </a:lnTo>
                <a:lnTo>
                  <a:pt x="519" y="577"/>
                </a:lnTo>
                <a:lnTo>
                  <a:pt x="519" y="573"/>
                </a:lnTo>
                <a:lnTo>
                  <a:pt x="519" y="566"/>
                </a:lnTo>
                <a:lnTo>
                  <a:pt x="517" y="562"/>
                </a:lnTo>
                <a:lnTo>
                  <a:pt x="517" y="557"/>
                </a:lnTo>
                <a:lnTo>
                  <a:pt x="517" y="546"/>
                </a:lnTo>
                <a:lnTo>
                  <a:pt x="517" y="483"/>
                </a:lnTo>
                <a:lnTo>
                  <a:pt x="517" y="399"/>
                </a:lnTo>
                <a:lnTo>
                  <a:pt x="517" y="387"/>
                </a:lnTo>
                <a:lnTo>
                  <a:pt x="517" y="382"/>
                </a:lnTo>
                <a:lnTo>
                  <a:pt x="517" y="380"/>
                </a:lnTo>
                <a:lnTo>
                  <a:pt x="519" y="377"/>
                </a:lnTo>
                <a:lnTo>
                  <a:pt x="519" y="374"/>
                </a:lnTo>
                <a:lnTo>
                  <a:pt x="519" y="371"/>
                </a:lnTo>
                <a:lnTo>
                  <a:pt x="519" y="368"/>
                </a:lnTo>
                <a:lnTo>
                  <a:pt x="519" y="365"/>
                </a:lnTo>
                <a:lnTo>
                  <a:pt x="519" y="357"/>
                </a:lnTo>
                <a:lnTo>
                  <a:pt x="519" y="350"/>
                </a:lnTo>
                <a:lnTo>
                  <a:pt x="520" y="344"/>
                </a:lnTo>
                <a:lnTo>
                  <a:pt x="521" y="339"/>
                </a:lnTo>
                <a:lnTo>
                  <a:pt x="521" y="335"/>
                </a:lnTo>
                <a:lnTo>
                  <a:pt x="522" y="330"/>
                </a:lnTo>
                <a:lnTo>
                  <a:pt x="522" y="326"/>
                </a:lnTo>
                <a:lnTo>
                  <a:pt x="523" y="318"/>
                </a:lnTo>
                <a:lnTo>
                  <a:pt x="525" y="311"/>
                </a:lnTo>
                <a:lnTo>
                  <a:pt x="526" y="305"/>
                </a:lnTo>
                <a:lnTo>
                  <a:pt x="526" y="303"/>
                </a:lnTo>
                <a:lnTo>
                  <a:pt x="527" y="299"/>
                </a:lnTo>
                <a:lnTo>
                  <a:pt x="527" y="297"/>
                </a:lnTo>
                <a:lnTo>
                  <a:pt x="528" y="296"/>
                </a:lnTo>
                <a:lnTo>
                  <a:pt x="529" y="289"/>
                </a:lnTo>
                <a:lnTo>
                  <a:pt x="531" y="283"/>
                </a:lnTo>
                <a:lnTo>
                  <a:pt x="532" y="282"/>
                </a:lnTo>
                <a:lnTo>
                  <a:pt x="533" y="277"/>
                </a:lnTo>
                <a:lnTo>
                  <a:pt x="533" y="275"/>
                </a:lnTo>
                <a:lnTo>
                  <a:pt x="533" y="274"/>
                </a:lnTo>
                <a:lnTo>
                  <a:pt x="534" y="271"/>
                </a:lnTo>
                <a:lnTo>
                  <a:pt x="534" y="270"/>
                </a:lnTo>
                <a:lnTo>
                  <a:pt x="535" y="267"/>
                </a:lnTo>
                <a:lnTo>
                  <a:pt x="535" y="266"/>
                </a:lnTo>
                <a:lnTo>
                  <a:pt x="537" y="265"/>
                </a:lnTo>
                <a:lnTo>
                  <a:pt x="538" y="261"/>
                </a:lnTo>
                <a:lnTo>
                  <a:pt x="539" y="257"/>
                </a:lnTo>
                <a:lnTo>
                  <a:pt x="540" y="253"/>
                </a:lnTo>
                <a:lnTo>
                  <a:pt x="541" y="250"/>
                </a:lnTo>
                <a:lnTo>
                  <a:pt x="543" y="248"/>
                </a:lnTo>
                <a:lnTo>
                  <a:pt x="544" y="247"/>
                </a:lnTo>
                <a:lnTo>
                  <a:pt x="545" y="244"/>
                </a:lnTo>
                <a:lnTo>
                  <a:pt x="546" y="241"/>
                </a:lnTo>
                <a:lnTo>
                  <a:pt x="548" y="238"/>
                </a:lnTo>
                <a:lnTo>
                  <a:pt x="549" y="236"/>
                </a:lnTo>
                <a:lnTo>
                  <a:pt x="550" y="233"/>
                </a:lnTo>
                <a:lnTo>
                  <a:pt x="551" y="231"/>
                </a:lnTo>
                <a:lnTo>
                  <a:pt x="552" y="228"/>
                </a:lnTo>
                <a:lnTo>
                  <a:pt x="554" y="226"/>
                </a:lnTo>
                <a:lnTo>
                  <a:pt x="555" y="225"/>
                </a:lnTo>
                <a:lnTo>
                  <a:pt x="556" y="222"/>
                </a:lnTo>
                <a:lnTo>
                  <a:pt x="557" y="220"/>
                </a:lnTo>
                <a:lnTo>
                  <a:pt x="560" y="216"/>
                </a:lnTo>
                <a:lnTo>
                  <a:pt x="561" y="215"/>
                </a:lnTo>
                <a:lnTo>
                  <a:pt x="562" y="213"/>
                </a:lnTo>
                <a:lnTo>
                  <a:pt x="562" y="211"/>
                </a:lnTo>
                <a:lnTo>
                  <a:pt x="563" y="209"/>
                </a:lnTo>
                <a:lnTo>
                  <a:pt x="566" y="209"/>
                </a:lnTo>
                <a:lnTo>
                  <a:pt x="567" y="206"/>
                </a:lnTo>
                <a:lnTo>
                  <a:pt x="568" y="204"/>
                </a:lnTo>
                <a:lnTo>
                  <a:pt x="571" y="202"/>
                </a:lnTo>
                <a:lnTo>
                  <a:pt x="573" y="198"/>
                </a:lnTo>
                <a:lnTo>
                  <a:pt x="577" y="194"/>
                </a:lnTo>
                <a:lnTo>
                  <a:pt x="587" y="182"/>
                </a:lnTo>
                <a:lnTo>
                  <a:pt x="592" y="177"/>
                </a:lnTo>
                <a:lnTo>
                  <a:pt x="596" y="174"/>
                </a:lnTo>
                <a:lnTo>
                  <a:pt x="600" y="171"/>
                </a:lnTo>
                <a:lnTo>
                  <a:pt x="602" y="169"/>
                </a:lnTo>
                <a:lnTo>
                  <a:pt x="604" y="167"/>
                </a:lnTo>
                <a:lnTo>
                  <a:pt x="606" y="166"/>
                </a:lnTo>
                <a:lnTo>
                  <a:pt x="608" y="165"/>
                </a:lnTo>
                <a:lnTo>
                  <a:pt x="610" y="164"/>
                </a:lnTo>
                <a:lnTo>
                  <a:pt x="613" y="163"/>
                </a:lnTo>
                <a:lnTo>
                  <a:pt x="614" y="161"/>
                </a:lnTo>
                <a:lnTo>
                  <a:pt x="616" y="160"/>
                </a:lnTo>
                <a:lnTo>
                  <a:pt x="618" y="159"/>
                </a:lnTo>
                <a:lnTo>
                  <a:pt x="620" y="158"/>
                </a:lnTo>
                <a:lnTo>
                  <a:pt x="622" y="156"/>
                </a:lnTo>
                <a:lnTo>
                  <a:pt x="625" y="155"/>
                </a:lnTo>
                <a:lnTo>
                  <a:pt x="627" y="154"/>
                </a:lnTo>
                <a:lnTo>
                  <a:pt x="630" y="153"/>
                </a:lnTo>
                <a:lnTo>
                  <a:pt x="632" y="152"/>
                </a:lnTo>
                <a:lnTo>
                  <a:pt x="636" y="149"/>
                </a:lnTo>
                <a:lnTo>
                  <a:pt x="638" y="149"/>
                </a:lnTo>
                <a:lnTo>
                  <a:pt x="641" y="148"/>
                </a:lnTo>
                <a:lnTo>
                  <a:pt x="642" y="147"/>
                </a:lnTo>
                <a:lnTo>
                  <a:pt x="645" y="145"/>
                </a:lnTo>
                <a:lnTo>
                  <a:pt x="648" y="144"/>
                </a:lnTo>
                <a:lnTo>
                  <a:pt x="653" y="143"/>
                </a:lnTo>
                <a:lnTo>
                  <a:pt x="654" y="142"/>
                </a:lnTo>
                <a:lnTo>
                  <a:pt x="656" y="142"/>
                </a:lnTo>
                <a:lnTo>
                  <a:pt x="658" y="141"/>
                </a:lnTo>
                <a:lnTo>
                  <a:pt x="660" y="141"/>
                </a:lnTo>
                <a:lnTo>
                  <a:pt x="665" y="138"/>
                </a:lnTo>
                <a:lnTo>
                  <a:pt x="667" y="138"/>
                </a:lnTo>
                <a:lnTo>
                  <a:pt x="670" y="137"/>
                </a:lnTo>
                <a:lnTo>
                  <a:pt x="672" y="137"/>
                </a:lnTo>
                <a:lnTo>
                  <a:pt x="674" y="136"/>
                </a:lnTo>
                <a:lnTo>
                  <a:pt x="677" y="136"/>
                </a:lnTo>
                <a:lnTo>
                  <a:pt x="678" y="136"/>
                </a:lnTo>
                <a:lnTo>
                  <a:pt x="682" y="134"/>
                </a:lnTo>
                <a:lnTo>
                  <a:pt x="684" y="134"/>
                </a:lnTo>
                <a:lnTo>
                  <a:pt x="694" y="132"/>
                </a:lnTo>
                <a:lnTo>
                  <a:pt x="697" y="132"/>
                </a:lnTo>
                <a:lnTo>
                  <a:pt x="702" y="131"/>
                </a:lnTo>
                <a:lnTo>
                  <a:pt x="707" y="131"/>
                </a:lnTo>
                <a:lnTo>
                  <a:pt x="712" y="130"/>
                </a:lnTo>
                <a:lnTo>
                  <a:pt x="719" y="130"/>
                </a:lnTo>
                <a:lnTo>
                  <a:pt x="722" y="128"/>
                </a:lnTo>
                <a:lnTo>
                  <a:pt x="725" y="128"/>
                </a:lnTo>
                <a:lnTo>
                  <a:pt x="728" y="128"/>
                </a:lnTo>
                <a:lnTo>
                  <a:pt x="729" y="128"/>
                </a:lnTo>
                <a:close/>
                <a:moveTo>
                  <a:pt x="3013" y="127"/>
                </a:moveTo>
                <a:lnTo>
                  <a:pt x="3013" y="309"/>
                </a:lnTo>
                <a:lnTo>
                  <a:pt x="3034" y="309"/>
                </a:lnTo>
                <a:lnTo>
                  <a:pt x="3041" y="309"/>
                </a:lnTo>
                <a:lnTo>
                  <a:pt x="3046" y="308"/>
                </a:lnTo>
                <a:lnTo>
                  <a:pt x="3051" y="308"/>
                </a:lnTo>
                <a:lnTo>
                  <a:pt x="3054" y="308"/>
                </a:lnTo>
                <a:lnTo>
                  <a:pt x="3057" y="307"/>
                </a:lnTo>
                <a:lnTo>
                  <a:pt x="3058" y="307"/>
                </a:lnTo>
                <a:lnTo>
                  <a:pt x="3060" y="305"/>
                </a:lnTo>
                <a:lnTo>
                  <a:pt x="3062" y="305"/>
                </a:lnTo>
                <a:lnTo>
                  <a:pt x="3064" y="304"/>
                </a:lnTo>
                <a:lnTo>
                  <a:pt x="3068" y="303"/>
                </a:lnTo>
                <a:lnTo>
                  <a:pt x="3071" y="300"/>
                </a:lnTo>
                <a:lnTo>
                  <a:pt x="3074" y="299"/>
                </a:lnTo>
                <a:lnTo>
                  <a:pt x="3075" y="297"/>
                </a:lnTo>
                <a:lnTo>
                  <a:pt x="3077" y="296"/>
                </a:lnTo>
                <a:lnTo>
                  <a:pt x="3080" y="294"/>
                </a:lnTo>
                <a:lnTo>
                  <a:pt x="3082" y="292"/>
                </a:lnTo>
                <a:lnTo>
                  <a:pt x="3085" y="288"/>
                </a:lnTo>
                <a:lnTo>
                  <a:pt x="3086" y="287"/>
                </a:lnTo>
                <a:lnTo>
                  <a:pt x="3087" y="285"/>
                </a:lnTo>
                <a:lnTo>
                  <a:pt x="3088" y="282"/>
                </a:lnTo>
                <a:lnTo>
                  <a:pt x="3091" y="277"/>
                </a:lnTo>
                <a:lnTo>
                  <a:pt x="3092" y="274"/>
                </a:lnTo>
                <a:lnTo>
                  <a:pt x="3094" y="266"/>
                </a:lnTo>
                <a:lnTo>
                  <a:pt x="3094" y="261"/>
                </a:lnTo>
                <a:lnTo>
                  <a:pt x="3094" y="258"/>
                </a:lnTo>
                <a:lnTo>
                  <a:pt x="3095" y="239"/>
                </a:lnTo>
                <a:lnTo>
                  <a:pt x="3095" y="210"/>
                </a:lnTo>
                <a:lnTo>
                  <a:pt x="3095" y="177"/>
                </a:lnTo>
                <a:lnTo>
                  <a:pt x="3094" y="172"/>
                </a:lnTo>
                <a:lnTo>
                  <a:pt x="3093" y="166"/>
                </a:lnTo>
                <a:lnTo>
                  <a:pt x="3093" y="165"/>
                </a:lnTo>
                <a:lnTo>
                  <a:pt x="3092" y="164"/>
                </a:lnTo>
                <a:lnTo>
                  <a:pt x="3092" y="161"/>
                </a:lnTo>
                <a:lnTo>
                  <a:pt x="3091" y="160"/>
                </a:lnTo>
                <a:lnTo>
                  <a:pt x="3089" y="156"/>
                </a:lnTo>
                <a:lnTo>
                  <a:pt x="3087" y="152"/>
                </a:lnTo>
                <a:lnTo>
                  <a:pt x="3086" y="150"/>
                </a:lnTo>
                <a:lnTo>
                  <a:pt x="3085" y="148"/>
                </a:lnTo>
                <a:lnTo>
                  <a:pt x="3082" y="147"/>
                </a:lnTo>
                <a:lnTo>
                  <a:pt x="3079" y="142"/>
                </a:lnTo>
                <a:lnTo>
                  <a:pt x="3076" y="141"/>
                </a:lnTo>
                <a:lnTo>
                  <a:pt x="3075" y="138"/>
                </a:lnTo>
                <a:lnTo>
                  <a:pt x="3073" y="137"/>
                </a:lnTo>
                <a:lnTo>
                  <a:pt x="3071" y="136"/>
                </a:lnTo>
                <a:lnTo>
                  <a:pt x="3068" y="134"/>
                </a:lnTo>
                <a:lnTo>
                  <a:pt x="3064" y="133"/>
                </a:lnTo>
                <a:lnTo>
                  <a:pt x="3062" y="132"/>
                </a:lnTo>
                <a:lnTo>
                  <a:pt x="3047" y="127"/>
                </a:lnTo>
                <a:lnTo>
                  <a:pt x="3013" y="127"/>
                </a:lnTo>
                <a:close/>
                <a:moveTo>
                  <a:pt x="205" y="127"/>
                </a:moveTo>
                <a:lnTo>
                  <a:pt x="205" y="355"/>
                </a:lnTo>
                <a:lnTo>
                  <a:pt x="225" y="355"/>
                </a:lnTo>
                <a:lnTo>
                  <a:pt x="233" y="354"/>
                </a:lnTo>
                <a:lnTo>
                  <a:pt x="241" y="353"/>
                </a:lnTo>
                <a:lnTo>
                  <a:pt x="247" y="352"/>
                </a:lnTo>
                <a:lnTo>
                  <a:pt x="249" y="350"/>
                </a:lnTo>
                <a:lnTo>
                  <a:pt x="250" y="349"/>
                </a:lnTo>
                <a:lnTo>
                  <a:pt x="253" y="348"/>
                </a:lnTo>
                <a:lnTo>
                  <a:pt x="256" y="347"/>
                </a:lnTo>
                <a:lnTo>
                  <a:pt x="257" y="346"/>
                </a:lnTo>
                <a:lnTo>
                  <a:pt x="259" y="344"/>
                </a:lnTo>
                <a:lnTo>
                  <a:pt x="261" y="342"/>
                </a:lnTo>
                <a:lnTo>
                  <a:pt x="265" y="338"/>
                </a:lnTo>
                <a:lnTo>
                  <a:pt x="268" y="336"/>
                </a:lnTo>
                <a:lnTo>
                  <a:pt x="271" y="333"/>
                </a:lnTo>
                <a:lnTo>
                  <a:pt x="272" y="331"/>
                </a:lnTo>
                <a:lnTo>
                  <a:pt x="273" y="329"/>
                </a:lnTo>
                <a:lnTo>
                  <a:pt x="273" y="326"/>
                </a:lnTo>
                <a:lnTo>
                  <a:pt x="274" y="325"/>
                </a:lnTo>
                <a:lnTo>
                  <a:pt x="276" y="322"/>
                </a:lnTo>
                <a:lnTo>
                  <a:pt x="277" y="320"/>
                </a:lnTo>
                <a:lnTo>
                  <a:pt x="279" y="316"/>
                </a:lnTo>
                <a:lnTo>
                  <a:pt x="280" y="313"/>
                </a:lnTo>
                <a:lnTo>
                  <a:pt x="283" y="307"/>
                </a:lnTo>
                <a:lnTo>
                  <a:pt x="283" y="304"/>
                </a:lnTo>
                <a:lnTo>
                  <a:pt x="284" y="302"/>
                </a:lnTo>
                <a:lnTo>
                  <a:pt x="285" y="297"/>
                </a:lnTo>
                <a:lnTo>
                  <a:pt x="286" y="285"/>
                </a:lnTo>
                <a:lnTo>
                  <a:pt x="286" y="276"/>
                </a:lnTo>
                <a:lnTo>
                  <a:pt x="288" y="274"/>
                </a:lnTo>
                <a:lnTo>
                  <a:pt x="288" y="270"/>
                </a:lnTo>
                <a:lnTo>
                  <a:pt x="288" y="263"/>
                </a:lnTo>
                <a:lnTo>
                  <a:pt x="288" y="237"/>
                </a:lnTo>
                <a:lnTo>
                  <a:pt x="288" y="203"/>
                </a:lnTo>
                <a:lnTo>
                  <a:pt x="286" y="197"/>
                </a:lnTo>
                <a:lnTo>
                  <a:pt x="286" y="188"/>
                </a:lnTo>
                <a:lnTo>
                  <a:pt x="286" y="183"/>
                </a:lnTo>
                <a:lnTo>
                  <a:pt x="285" y="180"/>
                </a:lnTo>
                <a:lnTo>
                  <a:pt x="285" y="177"/>
                </a:lnTo>
                <a:lnTo>
                  <a:pt x="284" y="175"/>
                </a:lnTo>
                <a:lnTo>
                  <a:pt x="284" y="172"/>
                </a:lnTo>
                <a:lnTo>
                  <a:pt x="283" y="167"/>
                </a:lnTo>
                <a:lnTo>
                  <a:pt x="282" y="166"/>
                </a:lnTo>
                <a:lnTo>
                  <a:pt x="282" y="165"/>
                </a:lnTo>
                <a:lnTo>
                  <a:pt x="280" y="163"/>
                </a:lnTo>
                <a:lnTo>
                  <a:pt x="279" y="160"/>
                </a:lnTo>
                <a:lnTo>
                  <a:pt x="279" y="159"/>
                </a:lnTo>
                <a:lnTo>
                  <a:pt x="278" y="156"/>
                </a:lnTo>
                <a:lnTo>
                  <a:pt x="277" y="154"/>
                </a:lnTo>
                <a:lnTo>
                  <a:pt x="274" y="150"/>
                </a:lnTo>
                <a:lnTo>
                  <a:pt x="273" y="149"/>
                </a:lnTo>
                <a:lnTo>
                  <a:pt x="272" y="148"/>
                </a:lnTo>
                <a:lnTo>
                  <a:pt x="270" y="145"/>
                </a:lnTo>
                <a:lnTo>
                  <a:pt x="267" y="142"/>
                </a:lnTo>
                <a:lnTo>
                  <a:pt x="265" y="141"/>
                </a:lnTo>
                <a:lnTo>
                  <a:pt x="263" y="138"/>
                </a:lnTo>
                <a:lnTo>
                  <a:pt x="261" y="137"/>
                </a:lnTo>
                <a:lnTo>
                  <a:pt x="259" y="136"/>
                </a:lnTo>
                <a:lnTo>
                  <a:pt x="256" y="134"/>
                </a:lnTo>
                <a:lnTo>
                  <a:pt x="254" y="133"/>
                </a:lnTo>
                <a:lnTo>
                  <a:pt x="251" y="132"/>
                </a:lnTo>
                <a:lnTo>
                  <a:pt x="244" y="130"/>
                </a:lnTo>
                <a:lnTo>
                  <a:pt x="241" y="128"/>
                </a:lnTo>
                <a:lnTo>
                  <a:pt x="236" y="128"/>
                </a:lnTo>
                <a:lnTo>
                  <a:pt x="226" y="127"/>
                </a:lnTo>
                <a:lnTo>
                  <a:pt x="205" y="127"/>
                </a:lnTo>
                <a:close/>
                <a:moveTo>
                  <a:pt x="5445" y="126"/>
                </a:moveTo>
                <a:lnTo>
                  <a:pt x="5444" y="322"/>
                </a:lnTo>
                <a:lnTo>
                  <a:pt x="5434" y="322"/>
                </a:lnTo>
                <a:lnTo>
                  <a:pt x="5426" y="324"/>
                </a:lnTo>
                <a:lnTo>
                  <a:pt x="5419" y="325"/>
                </a:lnTo>
                <a:lnTo>
                  <a:pt x="5411" y="326"/>
                </a:lnTo>
                <a:lnTo>
                  <a:pt x="5408" y="326"/>
                </a:lnTo>
                <a:lnTo>
                  <a:pt x="5407" y="327"/>
                </a:lnTo>
                <a:lnTo>
                  <a:pt x="5404" y="327"/>
                </a:lnTo>
                <a:lnTo>
                  <a:pt x="5402" y="329"/>
                </a:lnTo>
                <a:lnTo>
                  <a:pt x="5399" y="329"/>
                </a:lnTo>
                <a:lnTo>
                  <a:pt x="5397" y="330"/>
                </a:lnTo>
                <a:lnTo>
                  <a:pt x="5394" y="330"/>
                </a:lnTo>
                <a:lnTo>
                  <a:pt x="5393" y="331"/>
                </a:lnTo>
                <a:lnTo>
                  <a:pt x="5392" y="331"/>
                </a:lnTo>
                <a:lnTo>
                  <a:pt x="5390" y="332"/>
                </a:lnTo>
                <a:lnTo>
                  <a:pt x="5388" y="332"/>
                </a:lnTo>
                <a:lnTo>
                  <a:pt x="5385" y="333"/>
                </a:lnTo>
                <a:lnTo>
                  <a:pt x="5380" y="336"/>
                </a:lnTo>
                <a:lnTo>
                  <a:pt x="5378" y="337"/>
                </a:lnTo>
                <a:lnTo>
                  <a:pt x="5374" y="338"/>
                </a:lnTo>
                <a:lnTo>
                  <a:pt x="5371" y="339"/>
                </a:lnTo>
                <a:lnTo>
                  <a:pt x="5369" y="341"/>
                </a:lnTo>
                <a:lnTo>
                  <a:pt x="5365" y="342"/>
                </a:lnTo>
                <a:lnTo>
                  <a:pt x="5363" y="343"/>
                </a:lnTo>
                <a:lnTo>
                  <a:pt x="5361" y="344"/>
                </a:lnTo>
                <a:lnTo>
                  <a:pt x="5358" y="346"/>
                </a:lnTo>
                <a:lnTo>
                  <a:pt x="5355" y="348"/>
                </a:lnTo>
                <a:lnTo>
                  <a:pt x="5351" y="349"/>
                </a:lnTo>
                <a:lnTo>
                  <a:pt x="5350" y="350"/>
                </a:lnTo>
                <a:lnTo>
                  <a:pt x="5347" y="353"/>
                </a:lnTo>
                <a:lnTo>
                  <a:pt x="5345" y="354"/>
                </a:lnTo>
                <a:lnTo>
                  <a:pt x="5344" y="355"/>
                </a:lnTo>
                <a:lnTo>
                  <a:pt x="5342" y="357"/>
                </a:lnTo>
                <a:lnTo>
                  <a:pt x="5340" y="358"/>
                </a:lnTo>
                <a:lnTo>
                  <a:pt x="5339" y="358"/>
                </a:lnTo>
                <a:lnTo>
                  <a:pt x="5338" y="360"/>
                </a:lnTo>
                <a:lnTo>
                  <a:pt x="5334" y="363"/>
                </a:lnTo>
                <a:lnTo>
                  <a:pt x="5329" y="368"/>
                </a:lnTo>
                <a:lnTo>
                  <a:pt x="5329" y="793"/>
                </a:lnTo>
                <a:lnTo>
                  <a:pt x="5324" y="793"/>
                </a:lnTo>
                <a:lnTo>
                  <a:pt x="5320" y="793"/>
                </a:lnTo>
                <a:lnTo>
                  <a:pt x="5310" y="793"/>
                </a:lnTo>
                <a:lnTo>
                  <a:pt x="5271" y="793"/>
                </a:lnTo>
                <a:lnTo>
                  <a:pt x="5136" y="793"/>
                </a:lnTo>
                <a:lnTo>
                  <a:pt x="5136" y="790"/>
                </a:lnTo>
                <a:lnTo>
                  <a:pt x="5136" y="785"/>
                </a:lnTo>
                <a:lnTo>
                  <a:pt x="5136" y="775"/>
                </a:lnTo>
                <a:lnTo>
                  <a:pt x="5136" y="735"/>
                </a:lnTo>
                <a:lnTo>
                  <a:pt x="5136" y="599"/>
                </a:lnTo>
                <a:lnTo>
                  <a:pt x="5136" y="142"/>
                </a:lnTo>
                <a:lnTo>
                  <a:pt x="5309" y="142"/>
                </a:lnTo>
                <a:lnTo>
                  <a:pt x="5310" y="147"/>
                </a:lnTo>
                <a:lnTo>
                  <a:pt x="5311" y="150"/>
                </a:lnTo>
                <a:lnTo>
                  <a:pt x="5311" y="153"/>
                </a:lnTo>
                <a:lnTo>
                  <a:pt x="5311" y="155"/>
                </a:lnTo>
                <a:lnTo>
                  <a:pt x="5312" y="159"/>
                </a:lnTo>
                <a:lnTo>
                  <a:pt x="5312" y="161"/>
                </a:lnTo>
                <a:lnTo>
                  <a:pt x="5313" y="164"/>
                </a:lnTo>
                <a:lnTo>
                  <a:pt x="5316" y="174"/>
                </a:lnTo>
                <a:lnTo>
                  <a:pt x="5322" y="203"/>
                </a:lnTo>
                <a:lnTo>
                  <a:pt x="5324" y="202"/>
                </a:lnTo>
                <a:lnTo>
                  <a:pt x="5327" y="199"/>
                </a:lnTo>
                <a:lnTo>
                  <a:pt x="5329" y="195"/>
                </a:lnTo>
                <a:lnTo>
                  <a:pt x="5340" y="186"/>
                </a:lnTo>
                <a:lnTo>
                  <a:pt x="5345" y="180"/>
                </a:lnTo>
                <a:lnTo>
                  <a:pt x="5349" y="176"/>
                </a:lnTo>
                <a:lnTo>
                  <a:pt x="5352" y="174"/>
                </a:lnTo>
                <a:lnTo>
                  <a:pt x="5356" y="171"/>
                </a:lnTo>
                <a:lnTo>
                  <a:pt x="5358" y="169"/>
                </a:lnTo>
                <a:lnTo>
                  <a:pt x="5361" y="166"/>
                </a:lnTo>
                <a:lnTo>
                  <a:pt x="5363" y="165"/>
                </a:lnTo>
                <a:lnTo>
                  <a:pt x="5365" y="164"/>
                </a:lnTo>
                <a:lnTo>
                  <a:pt x="5367" y="163"/>
                </a:lnTo>
                <a:lnTo>
                  <a:pt x="5369" y="160"/>
                </a:lnTo>
                <a:lnTo>
                  <a:pt x="5371" y="159"/>
                </a:lnTo>
                <a:lnTo>
                  <a:pt x="5373" y="158"/>
                </a:lnTo>
                <a:lnTo>
                  <a:pt x="5375" y="156"/>
                </a:lnTo>
                <a:lnTo>
                  <a:pt x="5376" y="155"/>
                </a:lnTo>
                <a:lnTo>
                  <a:pt x="5378" y="154"/>
                </a:lnTo>
                <a:lnTo>
                  <a:pt x="5380" y="154"/>
                </a:lnTo>
                <a:lnTo>
                  <a:pt x="5384" y="152"/>
                </a:lnTo>
                <a:lnTo>
                  <a:pt x="5386" y="150"/>
                </a:lnTo>
                <a:lnTo>
                  <a:pt x="5388" y="149"/>
                </a:lnTo>
                <a:lnTo>
                  <a:pt x="5391" y="148"/>
                </a:lnTo>
                <a:lnTo>
                  <a:pt x="5392" y="147"/>
                </a:lnTo>
                <a:lnTo>
                  <a:pt x="5394" y="145"/>
                </a:lnTo>
                <a:lnTo>
                  <a:pt x="5397" y="144"/>
                </a:lnTo>
                <a:lnTo>
                  <a:pt x="5399" y="143"/>
                </a:lnTo>
                <a:lnTo>
                  <a:pt x="5404" y="141"/>
                </a:lnTo>
                <a:lnTo>
                  <a:pt x="5407" y="139"/>
                </a:lnTo>
                <a:lnTo>
                  <a:pt x="5409" y="138"/>
                </a:lnTo>
                <a:lnTo>
                  <a:pt x="5410" y="138"/>
                </a:lnTo>
                <a:lnTo>
                  <a:pt x="5413" y="137"/>
                </a:lnTo>
                <a:lnTo>
                  <a:pt x="5415" y="136"/>
                </a:lnTo>
                <a:lnTo>
                  <a:pt x="5417" y="136"/>
                </a:lnTo>
                <a:lnTo>
                  <a:pt x="5422" y="133"/>
                </a:lnTo>
                <a:lnTo>
                  <a:pt x="5428" y="131"/>
                </a:lnTo>
                <a:lnTo>
                  <a:pt x="5437" y="128"/>
                </a:lnTo>
                <a:lnTo>
                  <a:pt x="5445" y="126"/>
                </a:lnTo>
                <a:close/>
                <a:moveTo>
                  <a:pt x="4119" y="126"/>
                </a:moveTo>
                <a:lnTo>
                  <a:pt x="4119" y="225"/>
                </a:lnTo>
                <a:lnTo>
                  <a:pt x="4118" y="322"/>
                </a:lnTo>
                <a:lnTo>
                  <a:pt x="4111" y="322"/>
                </a:lnTo>
                <a:lnTo>
                  <a:pt x="4104" y="324"/>
                </a:lnTo>
                <a:lnTo>
                  <a:pt x="4098" y="324"/>
                </a:lnTo>
                <a:lnTo>
                  <a:pt x="4091" y="326"/>
                </a:lnTo>
                <a:lnTo>
                  <a:pt x="4085" y="326"/>
                </a:lnTo>
                <a:lnTo>
                  <a:pt x="4083" y="326"/>
                </a:lnTo>
                <a:lnTo>
                  <a:pt x="4081" y="327"/>
                </a:lnTo>
                <a:lnTo>
                  <a:pt x="4078" y="327"/>
                </a:lnTo>
                <a:lnTo>
                  <a:pt x="4076" y="329"/>
                </a:lnTo>
                <a:lnTo>
                  <a:pt x="4073" y="329"/>
                </a:lnTo>
                <a:lnTo>
                  <a:pt x="4072" y="330"/>
                </a:lnTo>
                <a:lnTo>
                  <a:pt x="4066" y="331"/>
                </a:lnTo>
                <a:lnTo>
                  <a:pt x="4064" y="332"/>
                </a:lnTo>
                <a:lnTo>
                  <a:pt x="4062" y="332"/>
                </a:lnTo>
                <a:lnTo>
                  <a:pt x="4060" y="333"/>
                </a:lnTo>
                <a:lnTo>
                  <a:pt x="4056" y="335"/>
                </a:lnTo>
                <a:lnTo>
                  <a:pt x="4053" y="336"/>
                </a:lnTo>
                <a:lnTo>
                  <a:pt x="4050" y="337"/>
                </a:lnTo>
                <a:lnTo>
                  <a:pt x="4047" y="338"/>
                </a:lnTo>
                <a:lnTo>
                  <a:pt x="4043" y="341"/>
                </a:lnTo>
                <a:lnTo>
                  <a:pt x="4042" y="341"/>
                </a:lnTo>
                <a:lnTo>
                  <a:pt x="4036" y="343"/>
                </a:lnTo>
                <a:lnTo>
                  <a:pt x="4035" y="344"/>
                </a:lnTo>
                <a:lnTo>
                  <a:pt x="4032" y="346"/>
                </a:lnTo>
                <a:lnTo>
                  <a:pt x="4030" y="347"/>
                </a:lnTo>
                <a:lnTo>
                  <a:pt x="4027" y="349"/>
                </a:lnTo>
                <a:lnTo>
                  <a:pt x="4024" y="350"/>
                </a:lnTo>
                <a:lnTo>
                  <a:pt x="4023" y="352"/>
                </a:lnTo>
                <a:lnTo>
                  <a:pt x="4020" y="353"/>
                </a:lnTo>
                <a:lnTo>
                  <a:pt x="4019" y="354"/>
                </a:lnTo>
                <a:lnTo>
                  <a:pt x="4017" y="355"/>
                </a:lnTo>
                <a:lnTo>
                  <a:pt x="4015" y="357"/>
                </a:lnTo>
                <a:lnTo>
                  <a:pt x="4014" y="359"/>
                </a:lnTo>
                <a:lnTo>
                  <a:pt x="4010" y="361"/>
                </a:lnTo>
                <a:lnTo>
                  <a:pt x="4007" y="364"/>
                </a:lnTo>
                <a:lnTo>
                  <a:pt x="4003" y="368"/>
                </a:lnTo>
                <a:lnTo>
                  <a:pt x="4003" y="793"/>
                </a:lnTo>
                <a:lnTo>
                  <a:pt x="3811" y="793"/>
                </a:lnTo>
                <a:lnTo>
                  <a:pt x="3811" y="142"/>
                </a:lnTo>
                <a:lnTo>
                  <a:pt x="3984" y="142"/>
                </a:lnTo>
                <a:lnTo>
                  <a:pt x="3997" y="203"/>
                </a:lnTo>
                <a:lnTo>
                  <a:pt x="4001" y="198"/>
                </a:lnTo>
                <a:lnTo>
                  <a:pt x="4002" y="197"/>
                </a:lnTo>
                <a:lnTo>
                  <a:pt x="4008" y="192"/>
                </a:lnTo>
                <a:lnTo>
                  <a:pt x="4015" y="185"/>
                </a:lnTo>
                <a:lnTo>
                  <a:pt x="4019" y="181"/>
                </a:lnTo>
                <a:lnTo>
                  <a:pt x="4024" y="177"/>
                </a:lnTo>
                <a:lnTo>
                  <a:pt x="4026" y="175"/>
                </a:lnTo>
                <a:lnTo>
                  <a:pt x="4029" y="171"/>
                </a:lnTo>
                <a:lnTo>
                  <a:pt x="4032" y="169"/>
                </a:lnTo>
                <a:lnTo>
                  <a:pt x="4035" y="167"/>
                </a:lnTo>
                <a:lnTo>
                  <a:pt x="4037" y="165"/>
                </a:lnTo>
                <a:lnTo>
                  <a:pt x="4039" y="164"/>
                </a:lnTo>
                <a:lnTo>
                  <a:pt x="4042" y="163"/>
                </a:lnTo>
                <a:lnTo>
                  <a:pt x="4043" y="161"/>
                </a:lnTo>
                <a:lnTo>
                  <a:pt x="4044" y="160"/>
                </a:lnTo>
                <a:lnTo>
                  <a:pt x="4047" y="159"/>
                </a:lnTo>
                <a:lnTo>
                  <a:pt x="4048" y="158"/>
                </a:lnTo>
                <a:lnTo>
                  <a:pt x="4050" y="156"/>
                </a:lnTo>
                <a:lnTo>
                  <a:pt x="4052" y="155"/>
                </a:lnTo>
                <a:lnTo>
                  <a:pt x="4054" y="154"/>
                </a:lnTo>
                <a:lnTo>
                  <a:pt x="4056" y="153"/>
                </a:lnTo>
                <a:lnTo>
                  <a:pt x="4059" y="152"/>
                </a:lnTo>
                <a:lnTo>
                  <a:pt x="4062" y="149"/>
                </a:lnTo>
                <a:lnTo>
                  <a:pt x="4065" y="148"/>
                </a:lnTo>
                <a:lnTo>
                  <a:pt x="4067" y="147"/>
                </a:lnTo>
                <a:lnTo>
                  <a:pt x="4071" y="145"/>
                </a:lnTo>
                <a:lnTo>
                  <a:pt x="4076" y="142"/>
                </a:lnTo>
                <a:lnTo>
                  <a:pt x="4078" y="141"/>
                </a:lnTo>
                <a:lnTo>
                  <a:pt x="4082" y="139"/>
                </a:lnTo>
                <a:lnTo>
                  <a:pt x="4084" y="138"/>
                </a:lnTo>
                <a:lnTo>
                  <a:pt x="4087" y="137"/>
                </a:lnTo>
                <a:lnTo>
                  <a:pt x="4088" y="137"/>
                </a:lnTo>
                <a:lnTo>
                  <a:pt x="4090" y="136"/>
                </a:lnTo>
                <a:lnTo>
                  <a:pt x="4094" y="134"/>
                </a:lnTo>
                <a:lnTo>
                  <a:pt x="4099" y="133"/>
                </a:lnTo>
                <a:lnTo>
                  <a:pt x="4119" y="126"/>
                </a:lnTo>
                <a:close/>
                <a:moveTo>
                  <a:pt x="2826" y="0"/>
                </a:moveTo>
                <a:lnTo>
                  <a:pt x="3035" y="0"/>
                </a:lnTo>
                <a:lnTo>
                  <a:pt x="3080" y="0"/>
                </a:lnTo>
                <a:lnTo>
                  <a:pt x="3092" y="0"/>
                </a:lnTo>
                <a:lnTo>
                  <a:pt x="3097" y="0"/>
                </a:lnTo>
                <a:lnTo>
                  <a:pt x="3100" y="0"/>
                </a:lnTo>
                <a:lnTo>
                  <a:pt x="3102" y="1"/>
                </a:lnTo>
                <a:lnTo>
                  <a:pt x="3111" y="1"/>
                </a:lnTo>
                <a:lnTo>
                  <a:pt x="3116" y="1"/>
                </a:lnTo>
                <a:lnTo>
                  <a:pt x="3122" y="3"/>
                </a:lnTo>
                <a:lnTo>
                  <a:pt x="3127" y="3"/>
                </a:lnTo>
                <a:lnTo>
                  <a:pt x="3129" y="4"/>
                </a:lnTo>
                <a:lnTo>
                  <a:pt x="3133" y="4"/>
                </a:lnTo>
                <a:lnTo>
                  <a:pt x="3137" y="4"/>
                </a:lnTo>
                <a:lnTo>
                  <a:pt x="3140" y="5"/>
                </a:lnTo>
                <a:lnTo>
                  <a:pt x="3143" y="5"/>
                </a:lnTo>
                <a:lnTo>
                  <a:pt x="3145" y="6"/>
                </a:lnTo>
                <a:lnTo>
                  <a:pt x="3147" y="6"/>
                </a:lnTo>
                <a:lnTo>
                  <a:pt x="3152" y="8"/>
                </a:lnTo>
                <a:lnTo>
                  <a:pt x="3157" y="9"/>
                </a:lnTo>
                <a:lnTo>
                  <a:pt x="3158" y="10"/>
                </a:lnTo>
                <a:lnTo>
                  <a:pt x="3161" y="10"/>
                </a:lnTo>
                <a:lnTo>
                  <a:pt x="3175" y="16"/>
                </a:lnTo>
                <a:lnTo>
                  <a:pt x="3183" y="19"/>
                </a:lnTo>
                <a:lnTo>
                  <a:pt x="3189" y="22"/>
                </a:lnTo>
                <a:lnTo>
                  <a:pt x="3191" y="23"/>
                </a:lnTo>
                <a:lnTo>
                  <a:pt x="3193" y="25"/>
                </a:lnTo>
                <a:lnTo>
                  <a:pt x="3196" y="26"/>
                </a:lnTo>
                <a:lnTo>
                  <a:pt x="3199" y="27"/>
                </a:lnTo>
                <a:lnTo>
                  <a:pt x="3201" y="28"/>
                </a:lnTo>
                <a:lnTo>
                  <a:pt x="3202" y="30"/>
                </a:lnTo>
                <a:lnTo>
                  <a:pt x="3204" y="31"/>
                </a:lnTo>
                <a:lnTo>
                  <a:pt x="3205" y="32"/>
                </a:lnTo>
                <a:lnTo>
                  <a:pt x="3208" y="33"/>
                </a:lnTo>
                <a:lnTo>
                  <a:pt x="3209" y="34"/>
                </a:lnTo>
                <a:lnTo>
                  <a:pt x="3210" y="36"/>
                </a:lnTo>
                <a:lnTo>
                  <a:pt x="3214" y="38"/>
                </a:lnTo>
                <a:lnTo>
                  <a:pt x="3216" y="42"/>
                </a:lnTo>
                <a:lnTo>
                  <a:pt x="3226" y="49"/>
                </a:lnTo>
                <a:lnTo>
                  <a:pt x="3232" y="55"/>
                </a:lnTo>
                <a:lnTo>
                  <a:pt x="3234" y="59"/>
                </a:lnTo>
                <a:lnTo>
                  <a:pt x="3237" y="61"/>
                </a:lnTo>
                <a:lnTo>
                  <a:pt x="3238" y="64"/>
                </a:lnTo>
                <a:lnTo>
                  <a:pt x="3239" y="65"/>
                </a:lnTo>
                <a:lnTo>
                  <a:pt x="3241" y="67"/>
                </a:lnTo>
                <a:lnTo>
                  <a:pt x="3242" y="69"/>
                </a:lnTo>
                <a:lnTo>
                  <a:pt x="3243" y="71"/>
                </a:lnTo>
                <a:lnTo>
                  <a:pt x="3244" y="73"/>
                </a:lnTo>
                <a:lnTo>
                  <a:pt x="3255" y="94"/>
                </a:lnTo>
                <a:lnTo>
                  <a:pt x="3256" y="98"/>
                </a:lnTo>
                <a:lnTo>
                  <a:pt x="3259" y="106"/>
                </a:lnTo>
                <a:lnTo>
                  <a:pt x="3262" y="115"/>
                </a:lnTo>
                <a:lnTo>
                  <a:pt x="3263" y="125"/>
                </a:lnTo>
                <a:lnTo>
                  <a:pt x="3266" y="134"/>
                </a:lnTo>
                <a:lnTo>
                  <a:pt x="3267" y="145"/>
                </a:lnTo>
                <a:lnTo>
                  <a:pt x="3267" y="155"/>
                </a:lnTo>
                <a:lnTo>
                  <a:pt x="3268" y="180"/>
                </a:lnTo>
                <a:lnTo>
                  <a:pt x="3267" y="213"/>
                </a:lnTo>
                <a:lnTo>
                  <a:pt x="3267" y="219"/>
                </a:lnTo>
                <a:lnTo>
                  <a:pt x="3266" y="224"/>
                </a:lnTo>
                <a:lnTo>
                  <a:pt x="3266" y="227"/>
                </a:lnTo>
                <a:lnTo>
                  <a:pt x="3263" y="237"/>
                </a:lnTo>
                <a:lnTo>
                  <a:pt x="3262" y="243"/>
                </a:lnTo>
                <a:lnTo>
                  <a:pt x="3262" y="246"/>
                </a:lnTo>
                <a:lnTo>
                  <a:pt x="3261" y="248"/>
                </a:lnTo>
                <a:lnTo>
                  <a:pt x="3261" y="250"/>
                </a:lnTo>
                <a:lnTo>
                  <a:pt x="3260" y="253"/>
                </a:lnTo>
                <a:lnTo>
                  <a:pt x="3260" y="254"/>
                </a:lnTo>
                <a:lnTo>
                  <a:pt x="3260" y="257"/>
                </a:lnTo>
                <a:lnTo>
                  <a:pt x="3259" y="258"/>
                </a:lnTo>
                <a:lnTo>
                  <a:pt x="3259" y="260"/>
                </a:lnTo>
                <a:lnTo>
                  <a:pt x="3256" y="266"/>
                </a:lnTo>
                <a:lnTo>
                  <a:pt x="3255" y="270"/>
                </a:lnTo>
                <a:lnTo>
                  <a:pt x="3254" y="272"/>
                </a:lnTo>
                <a:lnTo>
                  <a:pt x="3253" y="275"/>
                </a:lnTo>
                <a:lnTo>
                  <a:pt x="3251" y="277"/>
                </a:lnTo>
                <a:lnTo>
                  <a:pt x="3251" y="280"/>
                </a:lnTo>
                <a:lnTo>
                  <a:pt x="3249" y="282"/>
                </a:lnTo>
                <a:lnTo>
                  <a:pt x="3248" y="285"/>
                </a:lnTo>
                <a:lnTo>
                  <a:pt x="3247" y="287"/>
                </a:lnTo>
                <a:lnTo>
                  <a:pt x="3245" y="289"/>
                </a:lnTo>
                <a:lnTo>
                  <a:pt x="3245" y="292"/>
                </a:lnTo>
                <a:lnTo>
                  <a:pt x="3243" y="294"/>
                </a:lnTo>
                <a:lnTo>
                  <a:pt x="3243" y="297"/>
                </a:lnTo>
                <a:lnTo>
                  <a:pt x="3241" y="299"/>
                </a:lnTo>
                <a:lnTo>
                  <a:pt x="3239" y="300"/>
                </a:lnTo>
                <a:lnTo>
                  <a:pt x="3238" y="303"/>
                </a:lnTo>
                <a:lnTo>
                  <a:pt x="3237" y="304"/>
                </a:lnTo>
                <a:lnTo>
                  <a:pt x="3236" y="305"/>
                </a:lnTo>
                <a:lnTo>
                  <a:pt x="3234" y="308"/>
                </a:lnTo>
                <a:lnTo>
                  <a:pt x="3233" y="309"/>
                </a:lnTo>
                <a:lnTo>
                  <a:pt x="3232" y="311"/>
                </a:lnTo>
                <a:lnTo>
                  <a:pt x="3230" y="313"/>
                </a:lnTo>
                <a:lnTo>
                  <a:pt x="3226" y="318"/>
                </a:lnTo>
                <a:lnTo>
                  <a:pt x="3224" y="320"/>
                </a:lnTo>
                <a:lnTo>
                  <a:pt x="3220" y="325"/>
                </a:lnTo>
                <a:lnTo>
                  <a:pt x="3215" y="329"/>
                </a:lnTo>
                <a:lnTo>
                  <a:pt x="3214" y="330"/>
                </a:lnTo>
                <a:lnTo>
                  <a:pt x="3213" y="331"/>
                </a:lnTo>
                <a:lnTo>
                  <a:pt x="3210" y="333"/>
                </a:lnTo>
                <a:lnTo>
                  <a:pt x="3208" y="333"/>
                </a:lnTo>
                <a:lnTo>
                  <a:pt x="3207" y="335"/>
                </a:lnTo>
                <a:lnTo>
                  <a:pt x="3204" y="336"/>
                </a:lnTo>
                <a:lnTo>
                  <a:pt x="3202" y="338"/>
                </a:lnTo>
                <a:lnTo>
                  <a:pt x="3201" y="339"/>
                </a:lnTo>
                <a:lnTo>
                  <a:pt x="3198" y="341"/>
                </a:lnTo>
                <a:lnTo>
                  <a:pt x="3196" y="341"/>
                </a:lnTo>
                <a:lnTo>
                  <a:pt x="3193" y="342"/>
                </a:lnTo>
                <a:lnTo>
                  <a:pt x="3191" y="343"/>
                </a:lnTo>
                <a:lnTo>
                  <a:pt x="3187" y="346"/>
                </a:lnTo>
                <a:lnTo>
                  <a:pt x="3186" y="346"/>
                </a:lnTo>
                <a:lnTo>
                  <a:pt x="3184" y="347"/>
                </a:lnTo>
                <a:lnTo>
                  <a:pt x="3180" y="348"/>
                </a:lnTo>
                <a:lnTo>
                  <a:pt x="3179" y="349"/>
                </a:lnTo>
                <a:lnTo>
                  <a:pt x="3176" y="349"/>
                </a:lnTo>
                <a:lnTo>
                  <a:pt x="3175" y="350"/>
                </a:lnTo>
                <a:lnTo>
                  <a:pt x="3173" y="350"/>
                </a:lnTo>
                <a:lnTo>
                  <a:pt x="3172" y="352"/>
                </a:lnTo>
                <a:lnTo>
                  <a:pt x="3169" y="352"/>
                </a:lnTo>
                <a:lnTo>
                  <a:pt x="3166" y="353"/>
                </a:lnTo>
                <a:lnTo>
                  <a:pt x="3163" y="353"/>
                </a:lnTo>
                <a:lnTo>
                  <a:pt x="3151" y="355"/>
                </a:lnTo>
                <a:lnTo>
                  <a:pt x="3166" y="357"/>
                </a:lnTo>
                <a:lnTo>
                  <a:pt x="3178" y="360"/>
                </a:lnTo>
                <a:lnTo>
                  <a:pt x="3184" y="361"/>
                </a:lnTo>
                <a:lnTo>
                  <a:pt x="3189" y="364"/>
                </a:lnTo>
                <a:lnTo>
                  <a:pt x="3192" y="365"/>
                </a:lnTo>
                <a:lnTo>
                  <a:pt x="3195" y="366"/>
                </a:lnTo>
                <a:lnTo>
                  <a:pt x="3198" y="368"/>
                </a:lnTo>
                <a:lnTo>
                  <a:pt x="3201" y="369"/>
                </a:lnTo>
                <a:lnTo>
                  <a:pt x="3203" y="370"/>
                </a:lnTo>
                <a:lnTo>
                  <a:pt x="3205" y="371"/>
                </a:lnTo>
                <a:lnTo>
                  <a:pt x="3208" y="372"/>
                </a:lnTo>
                <a:lnTo>
                  <a:pt x="3210" y="374"/>
                </a:lnTo>
                <a:lnTo>
                  <a:pt x="3213" y="375"/>
                </a:lnTo>
                <a:lnTo>
                  <a:pt x="3215" y="377"/>
                </a:lnTo>
                <a:lnTo>
                  <a:pt x="3216" y="379"/>
                </a:lnTo>
                <a:lnTo>
                  <a:pt x="3219" y="380"/>
                </a:lnTo>
                <a:lnTo>
                  <a:pt x="3220" y="381"/>
                </a:lnTo>
                <a:lnTo>
                  <a:pt x="3222" y="383"/>
                </a:lnTo>
                <a:lnTo>
                  <a:pt x="3225" y="385"/>
                </a:lnTo>
                <a:lnTo>
                  <a:pt x="3228" y="387"/>
                </a:lnTo>
                <a:lnTo>
                  <a:pt x="3232" y="392"/>
                </a:lnTo>
                <a:lnTo>
                  <a:pt x="3236" y="394"/>
                </a:lnTo>
                <a:lnTo>
                  <a:pt x="3242" y="399"/>
                </a:lnTo>
                <a:lnTo>
                  <a:pt x="3245" y="404"/>
                </a:lnTo>
                <a:lnTo>
                  <a:pt x="3249" y="408"/>
                </a:lnTo>
                <a:lnTo>
                  <a:pt x="3251" y="411"/>
                </a:lnTo>
                <a:lnTo>
                  <a:pt x="3253" y="414"/>
                </a:lnTo>
                <a:lnTo>
                  <a:pt x="3255" y="415"/>
                </a:lnTo>
                <a:lnTo>
                  <a:pt x="3256" y="418"/>
                </a:lnTo>
                <a:lnTo>
                  <a:pt x="3257" y="419"/>
                </a:lnTo>
                <a:lnTo>
                  <a:pt x="3259" y="421"/>
                </a:lnTo>
                <a:lnTo>
                  <a:pt x="3260" y="422"/>
                </a:lnTo>
                <a:lnTo>
                  <a:pt x="3260" y="425"/>
                </a:lnTo>
                <a:lnTo>
                  <a:pt x="3261" y="427"/>
                </a:lnTo>
                <a:lnTo>
                  <a:pt x="3262" y="430"/>
                </a:lnTo>
                <a:lnTo>
                  <a:pt x="3265" y="433"/>
                </a:lnTo>
                <a:lnTo>
                  <a:pt x="3266" y="436"/>
                </a:lnTo>
                <a:lnTo>
                  <a:pt x="3267" y="438"/>
                </a:lnTo>
                <a:lnTo>
                  <a:pt x="3268" y="441"/>
                </a:lnTo>
                <a:lnTo>
                  <a:pt x="3271" y="444"/>
                </a:lnTo>
                <a:lnTo>
                  <a:pt x="3272" y="448"/>
                </a:lnTo>
                <a:lnTo>
                  <a:pt x="3273" y="451"/>
                </a:lnTo>
                <a:lnTo>
                  <a:pt x="3274" y="452"/>
                </a:lnTo>
                <a:lnTo>
                  <a:pt x="3274" y="454"/>
                </a:lnTo>
                <a:lnTo>
                  <a:pt x="3276" y="458"/>
                </a:lnTo>
                <a:lnTo>
                  <a:pt x="3278" y="463"/>
                </a:lnTo>
                <a:lnTo>
                  <a:pt x="3280" y="471"/>
                </a:lnTo>
                <a:lnTo>
                  <a:pt x="3282" y="473"/>
                </a:lnTo>
                <a:lnTo>
                  <a:pt x="3282" y="475"/>
                </a:lnTo>
                <a:lnTo>
                  <a:pt x="3283" y="479"/>
                </a:lnTo>
                <a:lnTo>
                  <a:pt x="3284" y="481"/>
                </a:lnTo>
                <a:lnTo>
                  <a:pt x="3288" y="497"/>
                </a:lnTo>
                <a:lnTo>
                  <a:pt x="3289" y="508"/>
                </a:lnTo>
                <a:lnTo>
                  <a:pt x="3289" y="513"/>
                </a:lnTo>
                <a:lnTo>
                  <a:pt x="3290" y="519"/>
                </a:lnTo>
                <a:lnTo>
                  <a:pt x="3290" y="526"/>
                </a:lnTo>
                <a:lnTo>
                  <a:pt x="3291" y="532"/>
                </a:lnTo>
                <a:lnTo>
                  <a:pt x="3291" y="538"/>
                </a:lnTo>
                <a:lnTo>
                  <a:pt x="3291" y="560"/>
                </a:lnTo>
                <a:lnTo>
                  <a:pt x="3291" y="587"/>
                </a:lnTo>
                <a:lnTo>
                  <a:pt x="3291" y="593"/>
                </a:lnTo>
                <a:lnTo>
                  <a:pt x="3290" y="601"/>
                </a:lnTo>
                <a:lnTo>
                  <a:pt x="3290" y="608"/>
                </a:lnTo>
                <a:lnTo>
                  <a:pt x="3289" y="624"/>
                </a:lnTo>
                <a:lnTo>
                  <a:pt x="3286" y="634"/>
                </a:lnTo>
                <a:lnTo>
                  <a:pt x="3286" y="636"/>
                </a:lnTo>
                <a:lnTo>
                  <a:pt x="3286" y="640"/>
                </a:lnTo>
                <a:lnTo>
                  <a:pt x="3285" y="642"/>
                </a:lnTo>
                <a:lnTo>
                  <a:pt x="3285" y="645"/>
                </a:lnTo>
                <a:lnTo>
                  <a:pt x="3284" y="647"/>
                </a:lnTo>
                <a:lnTo>
                  <a:pt x="3284" y="648"/>
                </a:lnTo>
                <a:lnTo>
                  <a:pt x="3283" y="651"/>
                </a:lnTo>
                <a:lnTo>
                  <a:pt x="3283" y="653"/>
                </a:lnTo>
                <a:lnTo>
                  <a:pt x="3282" y="656"/>
                </a:lnTo>
                <a:lnTo>
                  <a:pt x="3274" y="676"/>
                </a:lnTo>
                <a:lnTo>
                  <a:pt x="3270" y="685"/>
                </a:lnTo>
                <a:lnTo>
                  <a:pt x="3265" y="695"/>
                </a:lnTo>
                <a:lnTo>
                  <a:pt x="3263" y="698"/>
                </a:lnTo>
                <a:lnTo>
                  <a:pt x="3261" y="702"/>
                </a:lnTo>
                <a:lnTo>
                  <a:pt x="3260" y="704"/>
                </a:lnTo>
                <a:lnTo>
                  <a:pt x="3259" y="707"/>
                </a:lnTo>
                <a:lnTo>
                  <a:pt x="3257" y="708"/>
                </a:lnTo>
                <a:lnTo>
                  <a:pt x="3256" y="710"/>
                </a:lnTo>
                <a:lnTo>
                  <a:pt x="3255" y="712"/>
                </a:lnTo>
                <a:lnTo>
                  <a:pt x="3254" y="713"/>
                </a:lnTo>
                <a:lnTo>
                  <a:pt x="3251" y="715"/>
                </a:lnTo>
                <a:lnTo>
                  <a:pt x="3250" y="718"/>
                </a:lnTo>
                <a:lnTo>
                  <a:pt x="3248" y="721"/>
                </a:lnTo>
                <a:lnTo>
                  <a:pt x="3245" y="723"/>
                </a:lnTo>
                <a:lnTo>
                  <a:pt x="3245" y="725"/>
                </a:lnTo>
                <a:lnTo>
                  <a:pt x="3242" y="729"/>
                </a:lnTo>
                <a:lnTo>
                  <a:pt x="3238" y="732"/>
                </a:lnTo>
                <a:lnTo>
                  <a:pt x="3228" y="743"/>
                </a:lnTo>
                <a:lnTo>
                  <a:pt x="3224" y="747"/>
                </a:lnTo>
                <a:lnTo>
                  <a:pt x="3222" y="748"/>
                </a:lnTo>
                <a:lnTo>
                  <a:pt x="3220" y="750"/>
                </a:lnTo>
                <a:lnTo>
                  <a:pt x="3218" y="751"/>
                </a:lnTo>
                <a:lnTo>
                  <a:pt x="3216" y="753"/>
                </a:lnTo>
                <a:lnTo>
                  <a:pt x="3214" y="754"/>
                </a:lnTo>
                <a:lnTo>
                  <a:pt x="3212" y="757"/>
                </a:lnTo>
                <a:lnTo>
                  <a:pt x="3209" y="758"/>
                </a:lnTo>
                <a:lnTo>
                  <a:pt x="3208" y="759"/>
                </a:lnTo>
                <a:lnTo>
                  <a:pt x="3205" y="761"/>
                </a:lnTo>
                <a:lnTo>
                  <a:pt x="3204" y="762"/>
                </a:lnTo>
                <a:lnTo>
                  <a:pt x="3202" y="762"/>
                </a:lnTo>
                <a:lnTo>
                  <a:pt x="3201" y="763"/>
                </a:lnTo>
                <a:lnTo>
                  <a:pt x="3198" y="765"/>
                </a:lnTo>
                <a:lnTo>
                  <a:pt x="3195" y="765"/>
                </a:lnTo>
                <a:lnTo>
                  <a:pt x="3193" y="767"/>
                </a:lnTo>
                <a:lnTo>
                  <a:pt x="3191" y="768"/>
                </a:lnTo>
                <a:lnTo>
                  <a:pt x="3189" y="769"/>
                </a:lnTo>
                <a:lnTo>
                  <a:pt x="3186" y="770"/>
                </a:lnTo>
                <a:lnTo>
                  <a:pt x="3184" y="772"/>
                </a:lnTo>
                <a:lnTo>
                  <a:pt x="3180" y="774"/>
                </a:lnTo>
                <a:lnTo>
                  <a:pt x="3179" y="774"/>
                </a:lnTo>
                <a:lnTo>
                  <a:pt x="3176" y="775"/>
                </a:lnTo>
                <a:lnTo>
                  <a:pt x="3174" y="776"/>
                </a:lnTo>
                <a:lnTo>
                  <a:pt x="3172" y="778"/>
                </a:lnTo>
                <a:lnTo>
                  <a:pt x="3151" y="785"/>
                </a:lnTo>
                <a:lnTo>
                  <a:pt x="3146" y="785"/>
                </a:lnTo>
                <a:lnTo>
                  <a:pt x="3144" y="786"/>
                </a:lnTo>
                <a:lnTo>
                  <a:pt x="3143" y="786"/>
                </a:lnTo>
                <a:lnTo>
                  <a:pt x="3140" y="787"/>
                </a:lnTo>
                <a:lnTo>
                  <a:pt x="3134" y="789"/>
                </a:lnTo>
                <a:lnTo>
                  <a:pt x="3131" y="789"/>
                </a:lnTo>
                <a:lnTo>
                  <a:pt x="3128" y="790"/>
                </a:lnTo>
                <a:lnTo>
                  <a:pt x="3124" y="790"/>
                </a:lnTo>
                <a:lnTo>
                  <a:pt x="3121" y="791"/>
                </a:lnTo>
                <a:lnTo>
                  <a:pt x="3116" y="791"/>
                </a:lnTo>
                <a:lnTo>
                  <a:pt x="3111" y="792"/>
                </a:lnTo>
                <a:lnTo>
                  <a:pt x="3105" y="792"/>
                </a:lnTo>
                <a:lnTo>
                  <a:pt x="3099" y="793"/>
                </a:lnTo>
                <a:lnTo>
                  <a:pt x="3093" y="793"/>
                </a:lnTo>
                <a:lnTo>
                  <a:pt x="3088" y="793"/>
                </a:lnTo>
                <a:lnTo>
                  <a:pt x="3082" y="793"/>
                </a:lnTo>
                <a:lnTo>
                  <a:pt x="3071" y="793"/>
                </a:lnTo>
                <a:lnTo>
                  <a:pt x="3029" y="793"/>
                </a:lnTo>
                <a:lnTo>
                  <a:pt x="2826" y="793"/>
                </a:lnTo>
                <a:lnTo>
                  <a:pt x="2826" y="0"/>
                </a:lnTo>
                <a:close/>
                <a:moveTo>
                  <a:pt x="2491" y="0"/>
                </a:moveTo>
                <a:lnTo>
                  <a:pt x="2685" y="0"/>
                </a:lnTo>
                <a:lnTo>
                  <a:pt x="2685" y="793"/>
                </a:lnTo>
                <a:lnTo>
                  <a:pt x="2681" y="793"/>
                </a:lnTo>
                <a:lnTo>
                  <a:pt x="2676" y="793"/>
                </a:lnTo>
                <a:lnTo>
                  <a:pt x="2666" y="793"/>
                </a:lnTo>
                <a:lnTo>
                  <a:pt x="2628" y="793"/>
                </a:lnTo>
                <a:lnTo>
                  <a:pt x="2498" y="793"/>
                </a:lnTo>
                <a:lnTo>
                  <a:pt x="2496" y="786"/>
                </a:lnTo>
                <a:lnTo>
                  <a:pt x="2495" y="781"/>
                </a:lnTo>
                <a:lnTo>
                  <a:pt x="2495" y="780"/>
                </a:lnTo>
                <a:lnTo>
                  <a:pt x="2494" y="778"/>
                </a:lnTo>
                <a:lnTo>
                  <a:pt x="2494" y="775"/>
                </a:lnTo>
                <a:lnTo>
                  <a:pt x="2492" y="770"/>
                </a:lnTo>
                <a:lnTo>
                  <a:pt x="2491" y="768"/>
                </a:lnTo>
                <a:lnTo>
                  <a:pt x="2491" y="765"/>
                </a:lnTo>
                <a:lnTo>
                  <a:pt x="2491" y="764"/>
                </a:lnTo>
                <a:lnTo>
                  <a:pt x="2490" y="761"/>
                </a:lnTo>
                <a:lnTo>
                  <a:pt x="2485" y="763"/>
                </a:lnTo>
                <a:lnTo>
                  <a:pt x="2484" y="764"/>
                </a:lnTo>
                <a:lnTo>
                  <a:pt x="2483" y="765"/>
                </a:lnTo>
                <a:lnTo>
                  <a:pt x="2480" y="767"/>
                </a:lnTo>
                <a:lnTo>
                  <a:pt x="2479" y="767"/>
                </a:lnTo>
                <a:lnTo>
                  <a:pt x="2477" y="769"/>
                </a:lnTo>
                <a:lnTo>
                  <a:pt x="2475" y="770"/>
                </a:lnTo>
                <a:lnTo>
                  <a:pt x="2474" y="772"/>
                </a:lnTo>
                <a:lnTo>
                  <a:pt x="2472" y="772"/>
                </a:lnTo>
                <a:lnTo>
                  <a:pt x="2468" y="774"/>
                </a:lnTo>
                <a:lnTo>
                  <a:pt x="2465" y="776"/>
                </a:lnTo>
                <a:lnTo>
                  <a:pt x="2462" y="778"/>
                </a:lnTo>
                <a:lnTo>
                  <a:pt x="2461" y="779"/>
                </a:lnTo>
                <a:lnTo>
                  <a:pt x="2459" y="780"/>
                </a:lnTo>
                <a:lnTo>
                  <a:pt x="2455" y="781"/>
                </a:lnTo>
                <a:lnTo>
                  <a:pt x="2452" y="782"/>
                </a:lnTo>
                <a:lnTo>
                  <a:pt x="2449" y="784"/>
                </a:lnTo>
                <a:lnTo>
                  <a:pt x="2448" y="785"/>
                </a:lnTo>
                <a:lnTo>
                  <a:pt x="2443" y="787"/>
                </a:lnTo>
                <a:lnTo>
                  <a:pt x="2442" y="787"/>
                </a:lnTo>
                <a:lnTo>
                  <a:pt x="2438" y="789"/>
                </a:lnTo>
                <a:lnTo>
                  <a:pt x="2436" y="790"/>
                </a:lnTo>
                <a:lnTo>
                  <a:pt x="2433" y="791"/>
                </a:lnTo>
                <a:lnTo>
                  <a:pt x="2428" y="793"/>
                </a:lnTo>
                <a:lnTo>
                  <a:pt x="2426" y="793"/>
                </a:lnTo>
                <a:lnTo>
                  <a:pt x="2425" y="795"/>
                </a:lnTo>
                <a:lnTo>
                  <a:pt x="2422" y="795"/>
                </a:lnTo>
                <a:lnTo>
                  <a:pt x="2421" y="795"/>
                </a:lnTo>
                <a:lnTo>
                  <a:pt x="2419" y="796"/>
                </a:lnTo>
                <a:lnTo>
                  <a:pt x="2417" y="796"/>
                </a:lnTo>
                <a:lnTo>
                  <a:pt x="2415" y="797"/>
                </a:lnTo>
                <a:lnTo>
                  <a:pt x="2413" y="797"/>
                </a:lnTo>
                <a:lnTo>
                  <a:pt x="2410" y="798"/>
                </a:lnTo>
                <a:lnTo>
                  <a:pt x="2408" y="798"/>
                </a:lnTo>
                <a:lnTo>
                  <a:pt x="2405" y="800"/>
                </a:lnTo>
                <a:lnTo>
                  <a:pt x="2403" y="800"/>
                </a:lnTo>
                <a:lnTo>
                  <a:pt x="2393" y="802"/>
                </a:lnTo>
                <a:lnTo>
                  <a:pt x="2382" y="803"/>
                </a:lnTo>
                <a:lnTo>
                  <a:pt x="2378" y="803"/>
                </a:lnTo>
                <a:lnTo>
                  <a:pt x="2370" y="804"/>
                </a:lnTo>
                <a:lnTo>
                  <a:pt x="2364" y="803"/>
                </a:lnTo>
                <a:lnTo>
                  <a:pt x="2359" y="803"/>
                </a:lnTo>
                <a:lnTo>
                  <a:pt x="2352" y="803"/>
                </a:lnTo>
                <a:lnTo>
                  <a:pt x="2334" y="800"/>
                </a:lnTo>
                <a:lnTo>
                  <a:pt x="2330" y="798"/>
                </a:lnTo>
                <a:lnTo>
                  <a:pt x="2326" y="797"/>
                </a:lnTo>
                <a:lnTo>
                  <a:pt x="2324" y="797"/>
                </a:lnTo>
                <a:lnTo>
                  <a:pt x="2322" y="796"/>
                </a:lnTo>
                <a:lnTo>
                  <a:pt x="2321" y="796"/>
                </a:lnTo>
                <a:lnTo>
                  <a:pt x="2317" y="795"/>
                </a:lnTo>
                <a:lnTo>
                  <a:pt x="2315" y="793"/>
                </a:lnTo>
                <a:lnTo>
                  <a:pt x="2311" y="792"/>
                </a:lnTo>
                <a:lnTo>
                  <a:pt x="2309" y="791"/>
                </a:lnTo>
                <a:lnTo>
                  <a:pt x="2306" y="790"/>
                </a:lnTo>
                <a:lnTo>
                  <a:pt x="2304" y="789"/>
                </a:lnTo>
                <a:lnTo>
                  <a:pt x="2301" y="786"/>
                </a:lnTo>
                <a:lnTo>
                  <a:pt x="2300" y="785"/>
                </a:lnTo>
                <a:lnTo>
                  <a:pt x="2298" y="784"/>
                </a:lnTo>
                <a:lnTo>
                  <a:pt x="2297" y="782"/>
                </a:lnTo>
                <a:lnTo>
                  <a:pt x="2295" y="781"/>
                </a:lnTo>
                <a:lnTo>
                  <a:pt x="2292" y="779"/>
                </a:lnTo>
                <a:lnTo>
                  <a:pt x="2287" y="774"/>
                </a:lnTo>
                <a:lnTo>
                  <a:pt x="2286" y="773"/>
                </a:lnTo>
                <a:lnTo>
                  <a:pt x="2282" y="770"/>
                </a:lnTo>
                <a:lnTo>
                  <a:pt x="2277" y="765"/>
                </a:lnTo>
                <a:lnTo>
                  <a:pt x="2275" y="763"/>
                </a:lnTo>
                <a:lnTo>
                  <a:pt x="2274" y="759"/>
                </a:lnTo>
                <a:lnTo>
                  <a:pt x="2272" y="758"/>
                </a:lnTo>
                <a:lnTo>
                  <a:pt x="2271" y="756"/>
                </a:lnTo>
                <a:lnTo>
                  <a:pt x="2270" y="754"/>
                </a:lnTo>
                <a:lnTo>
                  <a:pt x="2269" y="752"/>
                </a:lnTo>
                <a:lnTo>
                  <a:pt x="2268" y="751"/>
                </a:lnTo>
                <a:lnTo>
                  <a:pt x="2266" y="748"/>
                </a:lnTo>
                <a:lnTo>
                  <a:pt x="2265" y="746"/>
                </a:lnTo>
                <a:lnTo>
                  <a:pt x="2264" y="743"/>
                </a:lnTo>
                <a:lnTo>
                  <a:pt x="2263" y="741"/>
                </a:lnTo>
                <a:lnTo>
                  <a:pt x="2261" y="739"/>
                </a:lnTo>
                <a:lnTo>
                  <a:pt x="2260" y="736"/>
                </a:lnTo>
                <a:lnTo>
                  <a:pt x="2259" y="734"/>
                </a:lnTo>
                <a:lnTo>
                  <a:pt x="2258" y="730"/>
                </a:lnTo>
                <a:lnTo>
                  <a:pt x="2257" y="728"/>
                </a:lnTo>
                <a:lnTo>
                  <a:pt x="2254" y="723"/>
                </a:lnTo>
                <a:lnTo>
                  <a:pt x="2254" y="721"/>
                </a:lnTo>
                <a:lnTo>
                  <a:pt x="2253" y="719"/>
                </a:lnTo>
                <a:lnTo>
                  <a:pt x="2252" y="717"/>
                </a:lnTo>
                <a:lnTo>
                  <a:pt x="2252" y="715"/>
                </a:lnTo>
                <a:lnTo>
                  <a:pt x="2251" y="713"/>
                </a:lnTo>
                <a:lnTo>
                  <a:pt x="2251" y="712"/>
                </a:lnTo>
                <a:lnTo>
                  <a:pt x="2249" y="709"/>
                </a:lnTo>
                <a:lnTo>
                  <a:pt x="2249" y="708"/>
                </a:lnTo>
                <a:lnTo>
                  <a:pt x="2248" y="707"/>
                </a:lnTo>
                <a:lnTo>
                  <a:pt x="2248" y="704"/>
                </a:lnTo>
                <a:lnTo>
                  <a:pt x="2247" y="702"/>
                </a:lnTo>
                <a:lnTo>
                  <a:pt x="2247" y="700"/>
                </a:lnTo>
                <a:lnTo>
                  <a:pt x="2246" y="698"/>
                </a:lnTo>
                <a:lnTo>
                  <a:pt x="2246" y="696"/>
                </a:lnTo>
                <a:lnTo>
                  <a:pt x="2245" y="693"/>
                </a:lnTo>
                <a:lnTo>
                  <a:pt x="2245" y="691"/>
                </a:lnTo>
                <a:lnTo>
                  <a:pt x="2245" y="689"/>
                </a:lnTo>
                <a:lnTo>
                  <a:pt x="2243" y="686"/>
                </a:lnTo>
                <a:lnTo>
                  <a:pt x="2243" y="684"/>
                </a:lnTo>
                <a:lnTo>
                  <a:pt x="2242" y="681"/>
                </a:lnTo>
                <a:lnTo>
                  <a:pt x="2242" y="678"/>
                </a:lnTo>
                <a:lnTo>
                  <a:pt x="2241" y="675"/>
                </a:lnTo>
                <a:lnTo>
                  <a:pt x="2239" y="665"/>
                </a:lnTo>
                <a:lnTo>
                  <a:pt x="2237" y="649"/>
                </a:lnTo>
                <a:lnTo>
                  <a:pt x="2236" y="646"/>
                </a:lnTo>
                <a:lnTo>
                  <a:pt x="2236" y="641"/>
                </a:lnTo>
                <a:lnTo>
                  <a:pt x="2235" y="636"/>
                </a:lnTo>
                <a:lnTo>
                  <a:pt x="2235" y="630"/>
                </a:lnTo>
                <a:lnTo>
                  <a:pt x="2234" y="624"/>
                </a:lnTo>
                <a:lnTo>
                  <a:pt x="2234" y="618"/>
                </a:lnTo>
                <a:lnTo>
                  <a:pt x="2232" y="609"/>
                </a:lnTo>
                <a:lnTo>
                  <a:pt x="2231" y="588"/>
                </a:lnTo>
                <a:lnTo>
                  <a:pt x="2231" y="569"/>
                </a:lnTo>
                <a:lnTo>
                  <a:pt x="2230" y="540"/>
                </a:lnTo>
                <a:lnTo>
                  <a:pt x="2230" y="440"/>
                </a:lnTo>
                <a:lnTo>
                  <a:pt x="2230" y="393"/>
                </a:lnTo>
                <a:lnTo>
                  <a:pt x="2230" y="381"/>
                </a:lnTo>
                <a:lnTo>
                  <a:pt x="2230" y="376"/>
                </a:lnTo>
                <a:lnTo>
                  <a:pt x="2231" y="372"/>
                </a:lnTo>
                <a:lnTo>
                  <a:pt x="2231" y="370"/>
                </a:lnTo>
                <a:lnTo>
                  <a:pt x="2231" y="358"/>
                </a:lnTo>
                <a:lnTo>
                  <a:pt x="2231" y="338"/>
                </a:lnTo>
                <a:lnTo>
                  <a:pt x="2232" y="327"/>
                </a:lnTo>
                <a:lnTo>
                  <a:pt x="2232" y="320"/>
                </a:lnTo>
                <a:lnTo>
                  <a:pt x="2234" y="313"/>
                </a:lnTo>
                <a:lnTo>
                  <a:pt x="2234" y="307"/>
                </a:lnTo>
                <a:lnTo>
                  <a:pt x="2235" y="302"/>
                </a:lnTo>
                <a:lnTo>
                  <a:pt x="2236" y="296"/>
                </a:lnTo>
                <a:lnTo>
                  <a:pt x="2236" y="291"/>
                </a:lnTo>
                <a:lnTo>
                  <a:pt x="2237" y="286"/>
                </a:lnTo>
                <a:lnTo>
                  <a:pt x="2237" y="277"/>
                </a:lnTo>
                <a:lnTo>
                  <a:pt x="2240" y="265"/>
                </a:lnTo>
                <a:lnTo>
                  <a:pt x="2241" y="259"/>
                </a:lnTo>
                <a:lnTo>
                  <a:pt x="2242" y="254"/>
                </a:lnTo>
                <a:lnTo>
                  <a:pt x="2243" y="248"/>
                </a:lnTo>
                <a:lnTo>
                  <a:pt x="2245" y="238"/>
                </a:lnTo>
                <a:lnTo>
                  <a:pt x="2247" y="232"/>
                </a:lnTo>
                <a:lnTo>
                  <a:pt x="2248" y="227"/>
                </a:lnTo>
                <a:lnTo>
                  <a:pt x="2248" y="226"/>
                </a:lnTo>
                <a:lnTo>
                  <a:pt x="2249" y="224"/>
                </a:lnTo>
                <a:lnTo>
                  <a:pt x="2249" y="222"/>
                </a:lnTo>
                <a:lnTo>
                  <a:pt x="2251" y="221"/>
                </a:lnTo>
                <a:lnTo>
                  <a:pt x="2251" y="219"/>
                </a:lnTo>
                <a:lnTo>
                  <a:pt x="2252" y="217"/>
                </a:lnTo>
                <a:lnTo>
                  <a:pt x="2252" y="215"/>
                </a:lnTo>
                <a:lnTo>
                  <a:pt x="2253" y="214"/>
                </a:lnTo>
                <a:lnTo>
                  <a:pt x="2253" y="211"/>
                </a:lnTo>
                <a:lnTo>
                  <a:pt x="2254" y="209"/>
                </a:lnTo>
                <a:lnTo>
                  <a:pt x="2255" y="206"/>
                </a:lnTo>
                <a:lnTo>
                  <a:pt x="2257" y="203"/>
                </a:lnTo>
                <a:lnTo>
                  <a:pt x="2258" y="200"/>
                </a:lnTo>
                <a:lnTo>
                  <a:pt x="2259" y="198"/>
                </a:lnTo>
                <a:lnTo>
                  <a:pt x="2260" y="194"/>
                </a:lnTo>
                <a:lnTo>
                  <a:pt x="2263" y="189"/>
                </a:lnTo>
                <a:lnTo>
                  <a:pt x="2265" y="186"/>
                </a:lnTo>
                <a:lnTo>
                  <a:pt x="2268" y="182"/>
                </a:lnTo>
                <a:lnTo>
                  <a:pt x="2269" y="181"/>
                </a:lnTo>
                <a:lnTo>
                  <a:pt x="2270" y="180"/>
                </a:lnTo>
                <a:lnTo>
                  <a:pt x="2271" y="177"/>
                </a:lnTo>
                <a:lnTo>
                  <a:pt x="2272" y="176"/>
                </a:lnTo>
                <a:lnTo>
                  <a:pt x="2274" y="174"/>
                </a:lnTo>
                <a:lnTo>
                  <a:pt x="2275" y="172"/>
                </a:lnTo>
                <a:lnTo>
                  <a:pt x="2277" y="170"/>
                </a:lnTo>
                <a:lnTo>
                  <a:pt x="2281" y="165"/>
                </a:lnTo>
                <a:lnTo>
                  <a:pt x="2286" y="160"/>
                </a:lnTo>
                <a:lnTo>
                  <a:pt x="2288" y="158"/>
                </a:lnTo>
                <a:lnTo>
                  <a:pt x="2292" y="154"/>
                </a:lnTo>
                <a:lnTo>
                  <a:pt x="2293" y="153"/>
                </a:lnTo>
                <a:lnTo>
                  <a:pt x="2294" y="152"/>
                </a:lnTo>
                <a:lnTo>
                  <a:pt x="2297" y="150"/>
                </a:lnTo>
                <a:lnTo>
                  <a:pt x="2299" y="149"/>
                </a:lnTo>
                <a:lnTo>
                  <a:pt x="2300" y="148"/>
                </a:lnTo>
                <a:lnTo>
                  <a:pt x="2303" y="147"/>
                </a:lnTo>
                <a:lnTo>
                  <a:pt x="2304" y="145"/>
                </a:lnTo>
                <a:lnTo>
                  <a:pt x="2309" y="143"/>
                </a:lnTo>
                <a:lnTo>
                  <a:pt x="2311" y="142"/>
                </a:lnTo>
                <a:lnTo>
                  <a:pt x="2316" y="139"/>
                </a:lnTo>
                <a:lnTo>
                  <a:pt x="2317" y="139"/>
                </a:lnTo>
                <a:lnTo>
                  <a:pt x="2320" y="138"/>
                </a:lnTo>
                <a:lnTo>
                  <a:pt x="2324" y="136"/>
                </a:lnTo>
                <a:lnTo>
                  <a:pt x="2327" y="136"/>
                </a:lnTo>
                <a:lnTo>
                  <a:pt x="2328" y="136"/>
                </a:lnTo>
                <a:lnTo>
                  <a:pt x="2332" y="134"/>
                </a:lnTo>
                <a:lnTo>
                  <a:pt x="2336" y="133"/>
                </a:lnTo>
                <a:lnTo>
                  <a:pt x="2346" y="131"/>
                </a:lnTo>
                <a:lnTo>
                  <a:pt x="2350" y="131"/>
                </a:lnTo>
                <a:lnTo>
                  <a:pt x="2353" y="130"/>
                </a:lnTo>
                <a:lnTo>
                  <a:pt x="2359" y="130"/>
                </a:lnTo>
                <a:lnTo>
                  <a:pt x="2367" y="128"/>
                </a:lnTo>
                <a:lnTo>
                  <a:pt x="2371" y="128"/>
                </a:lnTo>
                <a:lnTo>
                  <a:pt x="2379" y="127"/>
                </a:lnTo>
                <a:lnTo>
                  <a:pt x="2385" y="128"/>
                </a:lnTo>
                <a:lnTo>
                  <a:pt x="2390" y="128"/>
                </a:lnTo>
                <a:lnTo>
                  <a:pt x="2397" y="128"/>
                </a:lnTo>
                <a:lnTo>
                  <a:pt x="2400" y="130"/>
                </a:lnTo>
                <a:lnTo>
                  <a:pt x="2404" y="130"/>
                </a:lnTo>
                <a:lnTo>
                  <a:pt x="2408" y="131"/>
                </a:lnTo>
                <a:lnTo>
                  <a:pt x="2410" y="131"/>
                </a:lnTo>
                <a:lnTo>
                  <a:pt x="2414" y="132"/>
                </a:lnTo>
                <a:lnTo>
                  <a:pt x="2416" y="132"/>
                </a:lnTo>
                <a:lnTo>
                  <a:pt x="2419" y="133"/>
                </a:lnTo>
                <a:lnTo>
                  <a:pt x="2420" y="133"/>
                </a:lnTo>
                <a:lnTo>
                  <a:pt x="2425" y="134"/>
                </a:lnTo>
                <a:lnTo>
                  <a:pt x="2426" y="136"/>
                </a:lnTo>
                <a:lnTo>
                  <a:pt x="2428" y="136"/>
                </a:lnTo>
                <a:lnTo>
                  <a:pt x="2429" y="136"/>
                </a:lnTo>
                <a:lnTo>
                  <a:pt x="2432" y="137"/>
                </a:lnTo>
                <a:lnTo>
                  <a:pt x="2437" y="138"/>
                </a:lnTo>
                <a:lnTo>
                  <a:pt x="2439" y="139"/>
                </a:lnTo>
                <a:lnTo>
                  <a:pt x="2443" y="141"/>
                </a:lnTo>
                <a:lnTo>
                  <a:pt x="2445" y="142"/>
                </a:lnTo>
                <a:lnTo>
                  <a:pt x="2448" y="143"/>
                </a:lnTo>
                <a:lnTo>
                  <a:pt x="2450" y="144"/>
                </a:lnTo>
                <a:lnTo>
                  <a:pt x="2454" y="147"/>
                </a:lnTo>
                <a:lnTo>
                  <a:pt x="2456" y="148"/>
                </a:lnTo>
                <a:lnTo>
                  <a:pt x="2459" y="149"/>
                </a:lnTo>
                <a:lnTo>
                  <a:pt x="2461" y="150"/>
                </a:lnTo>
                <a:lnTo>
                  <a:pt x="2462" y="150"/>
                </a:lnTo>
                <a:lnTo>
                  <a:pt x="2465" y="152"/>
                </a:lnTo>
                <a:lnTo>
                  <a:pt x="2467" y="154"/>
                </a:lnTo>
                <a:lnTo>
                  <a:pt x="2469" y="154"/>
                </a:lnTo>
                <a:lnTo>
                  <a:pt x="2472" y="156"/>
                </a:lnTo>
                <a:lnTo>
                  <a:pt x="2475" y="158"/>
                </a:lnTo>
                <a:lnTo>
                  <a:pt x="2477" y="159"/>
                </a:lnTo>
                <a:lnTo>
                  <a:pt x="2478" y="160"/>
                </a:lnTo>
                <a:lnTo>
                  <a:pt x="2480" y="161"/>
                </a:lnTo>
                <a:lnTo>
                  <a:pt x="2481" y="163"/>
                </a:lnTo>
                <a:lnTo>
                  <a:pt x="2484" y="164"/>
                </a:lnTo>
                <a:lnTo>
                  <a:pt x="2485" y="165"/>
                </a:lnTo>
                <a:lnTo>
                  <a:pt x="2488" y="166"/>
                </a:lnTo>
                <a:lnTo>
                  <a:pt x="2490" y="167"/>
                </a:lnTo>
                <a:lnTo>
                  <a:pt x="2491" y="169"/>
                </a:lnTo>
                <a:lnTo>
                  <a:pt x="2491" y="0"/>
                </a:lnTo>
                <a:close/>
                <a:moveTo>
                  <a:pt x="1017" y="0"/>
                </a:moveTo>
                <a:lnTo>
                  <a:pt x="1211" y="0"/>
                </a:lnTo>
                <a:lnTo>
                  <a:pt x="1211" y="793"/>
                </a:lnTo>
                <a:lnTo>
                  <a:pt x="1206" y="793"/>
                </a:lnTo>
                <a:lnTo>
                  <a:pt x="1201" y="793"/>
                </a:lnTo>
                <a:lnTo>
                  <a:pt x="1192" y="793"/>
                </a:lnTo>
                <a:lnTo>
                  <a:pt x="1153" y="793"/>
                </a:lnTo>
                <a:lnTo>
                  <a:pt x="1018" y="793"/>
                </a:lnTo>
                <a:lnTo>
                  <a:pt x="1017" y="789"/>
                </a:lnTo>
                <a:lnTo>
                  <a:pt x="1017" y="782"/>
                </a:lnTo>
                <a:lnTo>
                  <a:pt x="1017" y="772"/>
                </a:lnTo>
                <a:lnTo>
                  <a:pt x="1017" y="723"/>
                </a:lnTo>
                <a:lnTo>
                  <a:pt x="1017" y="558"/>
                </a:lnTo>
                <a:lnTo>
                  <a:pt x="1017" y="0"/>
                </a:lnTo>
                <a:close/>
                <a:moveTo>
                  <a:pt x="12" y="0"/>
                </a:moveTo>
                <a:lnTo>
                  <a:pt x="216" y="0"/>
                </a:lnTo>
                <a:lnTo>
                  <a:pt x="278" y="0"/>
                </a:lnTo>
                <a:lnTo>
                  <a:pt x="307" y="0"/>
                </a:lnTo>
                <a:lnTo>
                  <a:pt x="317" y="1"/>
                </a:lnTo>
                <a:lnTo>
                  <a:pt x="324" y="1"/>
                </a:lnTo>
                <a:lnTo>
                  <a:pt x="330" y="3"/>
                </a:lnTo>
                <a:lnTo>
                  <a:pt x="335" y="3"/>
                </a:lnTo>
                <a:lnTo>
                  <a:pt x="340" y="4"/>
                </a:lnTo>
                <a:lnTo>
                  <a:pt x="343" y="4"/>
                </a:lnTo>
                <a:lnTo>
                  <a:pt x="349" y="5"/>
                </a:lnTo>
                <a:lnTo>
                  <a:pt x="355" y="6"/>
                </a:lnTo>
                <a:lnTo>
                  <a:pt x="359" y="6"/>
                </a:lnTo>
                <a:lnTo>
                  <a:pt x="360" y="8"/>
                </a:lnTo>
                <a:lnTo>
                  <a:pt x="363" y="8"/>
                </a:lnTo>
                <a:lnTo>
                  <a:pt x="365" y="9"/>
                </a:lnTo>
                <a:lnTo>
                  <a:pt x="367" y="9"/>
                </a:lnTo>
                <a:lnTo>
                  <a:pt x="388" y="16"/>
                </a:lnTo>
                <a:lnTo>
                  <a:pt x="390" y="17"/>
                </a:lnTo>
                <a:lnTo>
                  <a:pt x="394" y="19"/>
                </a:lnTo>
                <a:lnTo>
                  <a:pt x="396" y="20"/>
                </a:lnTo>
                <a:lnTo>
                  <a:pt x="399" y="21"/>
                </a:lnTo>
                <a:lnTo>
                  <a:pt x="401" y="22"/>
                </a:lnTo>
                <a:lnTo>
                  <a:pt x="402" y="25"/>
                </a:lnTo>
                <a:lnTo>
                  <a:pt x="406" y="26"/>
                </a:lnTo>
                <a:lnTo>
                  <a:pt x="409" y="27"/>
                </a:lnTo>
                <a:lnTo>
                  <a:pt x="410" y="28"/>
                </a:lnTo>
                <a:lnTo>
                  <a:pt x="412" y="30"/>
                </a:lnTo>
                <a:lnTo>
                  <a:pt x="413" y="31"/>
                </a:lnTo>
                <a:lnTo>
                  <a:pt x="416" y="32"/>
                </a:lnTo>
                <a:lnTo>
                  <a:pt x="417" y="33"/>
                </a:lnTo>
                <a:lnTo>
                  <a:pt x="418" y="34"/>
                </a:lnTo>
                <a:lnTo>
                  <a:pt x="421" y="36"/>
                </a:lnTo>
                <a:lnTo>
                  <a:pt x="423" y="38"/>
                </a:lnTo>
                <a:lnTo>
                  <a:pt x="429" y="44"/>
                </a:lnTo>
                <a:lnTo>
                  <a:pt x="434" y="49"/>
                </a:lnTo>
                <a:lnTo>
                  <a:pt x="438" y="53"/>
                </a:lnTo>
                <a:lnTo>
                  <a:pt x="440" y="55"/>
                </a:lnTo>
                <a:lnTo>
                  <a:pt x="441" y="58"/>
                </a:lnTo>
                <a:lnTo>
                  <a:pt x="442" y="60"/>
                </a:lnTo>
                <a:lnTo>
                  <a:pt x="445" y="62"/>
                </a:lnTo>
                <a:lnTo>
                  <a:pt x="445" y="64"/>
                </a:lnTo>
                <a:lnTo>
                  <a:pt x="446" y="66"/>
                </a:lnTo>
                <a:lnTo>
                  <a:pt x="447" y="69"/>
                </a:lnTo>
                <a:lnTo>
                  <a:pt x="450" y="73"/>
                </a:lnTo>
                <a:lnTo>
                  <a:pt x="452" y="76"/>
                </a:lnTo>
                <a:lnTo>
                  <a:pt x="454" y="81"/>
                </a:lnTo>
                <a:lnTo>
                  <a:pt x="454" y="82"/>
                </a:lnTo>
                <a:lnTo>
                  <a:pt x="457" y="86"/>
                </a:lnTo>
                <a:lnTo>
                  <a:pt x="457" y="88"/>
                </a:lnTo>
                <a:lnTo>
                  <a:pt x="458" y="91"/>
                </a:lnTo>
                <a:lnTo>
                  <a:pt x="461" y="95"/>
                </a:lnTo>
                <a:lnTo>
                  <a:pt x="461" y="98"/>
                </a:lnTo>
                <a:lnTo>
                  <a:pt x="462" y="100"/>
                </a:lnTo>
                <a:lnTo>
                  <a:pt x="462" y="102"/>
                </a:lnTo>
                <a:lnTo>
                  <a:pt x="463" y="104"/>
                </a:lnTo>
                <a:lnTo>
                  <a:pt x="463" y="106"/>
                </a:lnTo>
                <a:lnTo>
                  <a:pt x="464" y="108"/>
                </a:lnTo>
                <a:lnTo>
                  <a:pt x="465" y="112"/>
                </a:lnTo>
                <a:lnTo>
                  <a:pt x="469" y="127"/>
                </a:lnTo>
                <a:lnTo>
                  <a:pt x="469" y="131"/>
                </a:lnTo>
                <a:lnTo>
                  <a:pt x="471" y="142"/>
                </a:lnTo>
                <a:lnTo>
                  <a:pt x="471" y="147"/>
                </a:lnTo>
                <a:lnTo>
                  <a:pt x="473" y="152"/>
                </a:lnTo>
                <a:lnTo>
                  <a:pt x="473" y="159"/>
                </a:lnTo>
                <a:lnTo>
                  <a:pt x="474" y="166"/>
                </a:lnTo>
                <a:lnTo>
                  <a:pt x="474" y="170"/>
                </a:lnTo>
                <a:lnTo>
                  <a:pt x="474" y="174"/>
                </a:lnTo>
                <a:lnTo>
                  <a:pt x="474" y="176"/>
                </a:lnTo>
                <a:lnTo>
                  <a:pt x="474" y="180"/>
                </a:lnTo>
                <a:lnTo>
                  <a:pt x="475" y="211"/>
                </a:lnTo>
                <a:lnTo>
                  <a:pt x="475" y="233"/>
                </a:lnTo>
                <a:lnTo>
                  <a:pt x="475" y="239"/>
                </a:lnTo>
                <a:lnTo>
                  <a:pt x="474" y="246"/>
                </a:lnTo>
                <a:lnTo>
                  <a:pt x="474" y="249"/>
                </a:lnTo>
                <a:lnTo>
                  <a:pt x="474" y="253"/>
                </a:lnTo>
                <a:lnTo>
                  <a:pt x="474" y="257"/>
                </a:lnTo>
                <a:lnTo>
                  <a:pt x="474" y="259"/>
                </a:lnTo>
                <a:lnTo>
                  <a:pt x="473" y="274"/>
                </a:lnTo>
                <a:lnTo>
                  <a:pt x="469" y="302"/>
                </a:lnTo>
                <a:lnTo>
                  <a:pt x="468" y="307"/>
                </a:lnTo>
                <a:lnTo>
                  <a:pt x="467" y="309"/>
                </a:lnTo>
                <a:lnTo>
                  <a:pt x="467" y="311"/>
                </a:lnTo>
                <a:lnTo>
                  <a:pt x="465" y="314"/>
                </a:lnTo>
                <a:lnTo>
                  <a:pt x="464" y="319"/>
                </a:lnTo>
                <a:lnTo>
                  <a:pt x="464" y="320"/>
                </a:lnTo>
                <a:lnTo>
                  <a:pt x="463" y="322"/>
                </a:lnTo>
                <a:lnTo>
                  <a:pt x="463" y="324"/>
                </a:lnTo>
                <a:lnTo>
                  <a:pt x="462" y="327"/>
                </a:lnTo>
                <a:lnTo>
                  <a:pt x="459" y="335"/>
                </a:lnTo>
                <a:lnTo>
                  <a:pt x="458" y="337"/>
                </a:lnTo>
                <a:lnTo>
                  <a:pt x="457" y="341"/>
                </a:lnTo>
                <a:lnTo>
                  <a:pt x="456" y="343"/>
                </a:lnTo>
                <a:lnTo>
                  <a:pt x="454" y="347"/>
                </a:lnTo>
                <a:lnTo>
                  <a:pt x="453" y="349"/>
                </a:lnTo>
                <a:lnTo>
                  <a:pt x="452" y="350"/>
                </a:lnTo>
                <a:lnTo>
                  <a:pt x="451" y="353"/>
                </a:lnTo>
                <a:lnTo>
                  <a:pt x="450" y="355"/>
                </a:lnTo>
                <a:lnTo>
                  <a:pt x="447" y="358"/>
                </a:lnTo>
                <a:lnTo>
                  <a:pt x="446" y="360"/>
                </a:lnTo>
                <a:lnTo>
                  <a:pt x="446" y="361"/>
                </a:lnTo>
                <a:lnTo>
                  <a:pt x="445" y="364"/>
                </a:lnTo>
                <a:lnTo>
                  <a:pt x="444" y="365"/>
                </a:lnTo>
                <a:lnTo>
                  <a:pt x="442" y="368"/>
                </a:lnTo>
                <a:lnTo>
                  <a:pt x="440" y="369"/>
                </a:lnTo>
                <a:lnTo>
                  <a:pt x="438" y="371"/>
                </a:lnTo>
                <a:lnTo>
                  <a:pt x="434" y="376"/>
                </a:lnTo>
                <a:lnTo>
                  <a:pt x="429" y="382"/>
                </a:lnTo>
                <a:lnTo>
                  <a:pt x="427" y="385"/>
                </a:lnTo>
                <a:lnTo>
                  <a:pt x="422" y="388"/>
                </a:lnTo>
                <a:lnTo>
                  <a:pt x="419" y="390"/>
                </a:lnTo>
                <a:lnTo>
                  <a:pt x="417" y="392"/>
                </a:lnTo>
                <a:lnTo>
                  <a:pt x="416" y="393"/>
                </a:lnTo>
                <a:lnTo>
                  <a:pt x="413" y="394"/>
                </a:lnTo>
                <a:lnTo>
                  <a:pt x="412" y="396"/>
                </a:lnTo>
                <a:lnTo>
                  <a:pt x="410" y="397"/>
                </a:lnTo>
                <a:lnTo>
                  <a:pt x="409" y="398"/>
                </a:lnTo>
                <a:lnTo>
                  <a:pt x="406" y="399"/>
                </a:lnTo>
                <a:lnTo>
                  <a:pt x="404" y="399"/>
                </a:lnTo>
                <a:lnTo>
                  <a:pt x="402" y="401"/>
                </a:lnTo>
                <a:lnTo>
                  <a:pt x="400" y="402"/>
                </a:lnTo>
                <a:lnTo>
                  <a:pt x="396" y="404"/>
                </a:lnTo>
                <a:lnTo>
                  <a:pt x="387" y="409"/>
                </a:lnTo>
                <a:lnTo>
                  <a:pt x="389" y="410"/>
                </a:lnTo>
                <a:lnTo>
                  <a:pt x="392" y="414"/>
                </a:lnTo>
                <a:lnTo>
                  <a:pt x="398" y="419"/>
                </a:lnTo>
                <a:lnTo>
                  <a:pt x="404" y="424"/>
                </a:lnTo>
                <a:lnTo>
                  <a:pt x="406" y="427"/>
                </a:lnTo>
                <a:lnTo>
                  <a:pt x="409" y="430"/>
                </a:lnTo>
                <a:lnTo>
                  <a:pt x="411" y="432"/>
                </a:lnTo>
                <a:lnTo>
                  <a:pt x="412" y="435"/>
                </a:lnTo>
                <a:lnTo>
                  <a:pt x="413" y="437"/>
                </a:lnTo>
                <a:lnTo>
                  <a:pt x="415" y="438"/>
                </a:lnTo>
                <a:lnTo>
                  <a:pt x="416" y="441"/>
                </a:lnTo>
                <a:lnTo>
                  <a:pt x="417" y="442"/>
                </a:lnTo>
                <a:lnTo>
                  <a:pt x="417" y="444"/>
                </a:lnTo>
                <a:lnTo>
                  <a:pt x="419" y="447"/>
                </a:lnTo>
                <a:lnTo>
                  <a:pt x="422" y="452"/>
                </a:lnTo>
                <a:lnTo>
                  <a:pt x="423" y="453"/>
                </a:lnTo>
                <a:lnTo>
                  <a:pt x="424" y="455"/>
                </a:lnTo>
                <a:lnTo>
                  <a:pt x="425" y="458"/>
                </a:lnTo>
                <a:lnTo>
                  <a:pt x="427" y="460"/>
                </a:lnTo>
                <a:lnTo>
                  <a:pt x="429" y="465"/>
                </a:lnTo>
                <a:lnTo>
                  <a:pt x="429" y="466"/>
                </a:lnTo>
                <a:lnTo>
                  <a:pt x="430" y="469"/>
                </a:lnTo>
                <a:lnTo>
                  <a:pt x="432" y="471"/>
                </a:lnTo>
                <a:lnTo>
                  <a:pt x="432" y="473"/>
                </a:lnTo>
                <a:lnTo>
                  <a:pt x="433" y="475"/>
                </a:lnTo>
                <a:lnTo>
                  <a:pt x="434" y="480"/>
                </a:lnTo>
                <a:lnTo>
                  <a:pt x="436" y="486"/>
                </a:lnTo>
                <a:lnTo>
                  <a:pt x="446" y="516"/>
                </a:lnTo>
                <a:lnTo>
                  <a:pt x="446" y="519"/>
                </a:lnTo>
                <a:lnTo>
                  <a:pt x="446" y="521"/>
                </a:lnTo>
                <a:lnTo>
                  <a:pt x="447" y="524"/>
                </a:lnTo>
                <a:lnTo>
                  <a:pt x="447" y="526"/>
                </a:lnTo>
                <a:lnTo>
                  <a:pt x="448" y="529"/>
                </a:lnTo>
                <a:lnTo>
                  <a:pt x="450" y="534"/>
                </a:lnTo>
                <a:lnTo>
                  <a:pt x="451" y="540"/>
                </a:lnTo>
                <a:lnTo>
                  <a:pt x="451" y="542"/>
                </a:lnTo>
                <a:lnTo>
                  <a:pt x="452" y="545"/>
                </a:lnTo>
                <a:lnTo>
                  <a:pt x="452" y="547"/>
                </a:lnTo>
                <a:lnTo>
                  <a:pt x="453" y="553"/>
                </a:lnTo>
                <a:lnTo>
                  <a:pt x="454" y="556"/>
                </a:lnTo>
                <a:lnTo>
                  <a:pt x="456" y="560"/>
                </a:lnTo>
                <a:lnTo>
                  <a:pt x="457" y="565"/>
                </a:lnTo>
                <a:lnTo>
                  <a:pt x="457" y="569"/>
                </a:lnTo>
                <a:lnTo>
                  <a:pt x="458" y="571"/>
                </a:lnTo>
                <a:lnTo>
                  <a:pt x="458" y="574"/>
                </a:lnTo>
                <a:lnTo>
                  <a:pt x="459" y="579"/>
                </a:lnTo>
                <a:lnTo>
                  <a:pt x="461" y="581"/>
                </a:lnTo>
                <a:lnTo>
                  <a:pt x="461" y="587"/>
                </a:lnTo>
                <a:lnTo>
                  <a:pt x="462" y="592"/>
                </a:lnTo>
                <a:lnTo>
                  <a:pt x="463" y="595"/>
                </a:lnTo>
                <a:lnTo>
                  <a:pt x="463" y="597"/>
                </a:lnTo>
                <a:lnTo>
                  <a:pt x="464" y="601"/>
                </a:lnTo>
                <a:lnTo>
                  <a:pt x="468" y="613"/>
                </a:lnTo>
                <a:lnTo>
                  <a:pt x="469" y="620"/>
                </a:lnTo>
                <a:lnTo>
                  <a:pt x="470" y="626"/>
                </a:lnTo>
                <a:lnTo>
                  <a:pt x="470" y="629"/>
                </a:lnTo>
                <a:lnTo>
                  <a:pt x="471" y="631"/>
                </a:lnTo>
                <a:lnTo>
                  <a:pt x="471" y="634"/>
                </a:lnTo>
                <a:lnTo>
                  <a:pt x="473" y="640"/>
                </a:lnTo>
                <a:lnTo>
                  <a:pt x="474" y="642"/>
                </a:lnTo>
                <a:lnTo>
                  <a:pt x="475" y="647"/>
                </a:lnTo>
                <a:lnTo>
                  <a:pt x="475" y="652"/>
                </a:lnTo>
                <a:lnTo>
                  <a:pt x="476" y="656"/>
                </a:lnTo>
                <a:lnTo>
                  <a:pt x="476" y="658"/>
                </a:lnTo>
                <a:lnTo>
                  <a:pt x="477" y="660"/>
                </a:lnTo>
                <a:lnTo>
                  <a:pt x="479" y="665"/>
                </a:lnTo>
                <a:lnTo>
                  <a:pt x="479" y="668"/>
                </a:lnTo>
                <a:lnTo>
                  <a:pt x="480" y="674"/>
                </a:lnTo>
                <a:lnTo>
                  <a:pt x="481" y="676"/>
                </a:lnTo>
                <a:lnTo>
                  <a:pt x="483" y="686"/>
                </a:lnTo>
                <a:lnTo>
                  <a:pt x="486" y="697"/>
                </a:lnTo>
                <a:lnTo>
                  <a:pt x="488" y="708"/>
                </a:lnTo>
                <a:lnTo>
                  <a:pt x="491" y="718"/>
                </a:lnTo>
                <a:lnTo>
                  <a:pt x="493" y="731"/>
                </a:lnTo>
                <a:lnTo>
                  <a:pt x="496" y="743"/>
                </a:lnTo>
                <a:lnTo>
                  <a:pt x="499" y="754"/>
                </a:lnTo>
                <a:lnTo>
                  <a:pt x="499" y="758"/>
                </a:lnTo>
                <a:lnTo>
                  <a:pt x="499" y="761"/>
                </a:lnTo>
                <a:lnTo>
                  <a:pt x="500" y="763"/>
                </a:lnTo>
                <a:lnTo>
                  <a:pt x="502" y="768"/>
                </a:lnTo>
                <a:lnTo>
                  <a:pt x="502" y="770"/>
                </a:lnTo>
                <a:lnTo>
                  <a:pt x="503" y="776"/>
                </a:lnTo>
                <a:lnTo>
                  <a:pt x="504" y="779"/>
                </a:lnTo>
                <a:lnTo>
                  <a:pt x="506" y="793"/>
                </a:lnTo>
                <a:lnTo>
                  <a:pt x="307" y="793"/>
                </a:lnTo>
                <a:lnTo>
                  <a:pt x="306" y="787"/>
                </a:lnTo>
                <a:lnTo>
                  <a:pt x="303" y="781"/>
                </a:lnTo>
                <a:lnTo>
                  <a:pt x="303" y="779"/>
                </a:lnTo>
                <a:lnTo>
                  <a:pt x="301" y="769"/>
                </a:lnTo>
                <a:lnTo>
                  <a:pt x="301" y="764"/>
                </a:lnTo>
                <a:lnTo>
                  <a:pt x="299" y="753"/>
                </a:lnTo>
                <a:lnTo>
                  <a:pt x="297" y="747"/>
                </a:lnTo>
                <a:lnTo>
                  <a:pt x="296" y="742"/>
                </a:lnTo>
                <a:lnTo>
                  <a:pt x="295" y="730"/>
                </a:lnTo>
                <a:lnTo>
                  <a:pt x="291" y="719"/>
                </a:lnTo>
                <a:lnTo>
                  <a:pt x="291" y="715"/>
                </a:lnTo>
                <a:lnTo>
                  <a:pt x="289" y="706"/>
                </a:lnTo>
                <a:lnTo>
                  <a:pt x="288" y="696"/>
                </a:lnTo>
                <a:lnTo>
                  <a:pt x="286" y="686"/>
                </a:lnTo>
                <a:lnTo>
                  <a:pt x="284" y="676"/>
                </a:lnTo>
                <a:lnTo>
                  <a:pt x="284" y="673"/>
                </a:lnTo>
                <a:lnTo>
                  <a:pt x="282" y="663"/>
                </a:lnTo>
                <a:lnTo>
                  <a:pt x="280" y="657"/>
                </a:lnTo>
                <a:lnTo>
                  <a:pt x="279" y="652"/>
                </a:lnTo>
                <a:lnTo>
                  <a:pt x="278" y="646"/>
                </a:lnTo>
                <a:lnTo>
                  <a:pt x="277" y="640"/>
                </a:lnTo>
                <a:lnTo>
                  <a:pt x="276" y="634"/>
                </a:lnTo>
                <a:lnTo>
                  <a:pt x="274" y="628"/>
                </a:lnTo>
                <a:lnTo>
                  <a:pt x="273" y="621"/>
                </a:lnTo>
                <a:lnTo>
                  <a:pt x="272" y="615"/>
                </a:lnTo>
                <a:lnTo>
                  <a:pt x="268" y="598"/>
                </a:lnTo>
                <a:lnTo>
                  <a:pt x="268" y="595"/>
                </a:lnTo>
                <a:lnTo>
                  <a:pt x="266" y="586"/>
                </a:lnTo>
                <a:lnTo>
                  <a:pt x="265" y="576"/>
                </a:lnTo>
                <a:lnTo>
                  <a:pt x="263" y="568"/>
                </a:lnTo>
                <a:lnTo>
                  <a:pt x="261" y="559"/>
                </a:lnTo>
                <a:lnTo>
                  <a:pt x="261" y="556"/>
                </a:lnTo>
                <a:lnTo>
                  <a:pt x="259" y="548"/>
                </a:lnTo>
                <a:lnTo>
                  <a:pt x="257" y="541"/>
                </a:lnTo>
                <a:lnTo>
                  <a:pt x="257" y="537"/>
                </a:lnTo>
                <a:lnTo>
                  <a:pt x="256" y="530"/>
                </a:lnTo>
                <a:lnTo>
                  <a:pt x="255" y="526"/>
                </a:lnTo>
                <a:lnTo>
                  <a:pt x="254" y="523"/>
                </a:lnTo>
                <a:lnTo>
                  <a:pt x="254" y="520"/>
                </a:lnTo>
                <a:lnTo>
                  <a:pt x="253" y="513"/>
                </a:lnTo>
                <a:lnTo>
                  <a:pt x="250" y="505"/>
                </a:lnTo>
                <a:lnTo>
                  <a:pt x="250" y="503"/>
                </a:lnTo>
                <a:lnTo>
                  <a:pt x="249" y="496"/>
                </a:lnTo>
                <a:lnTo>
                  <a:pt x="247" y="488"/>
                </a:lnTo>
                <a:lnTo>
                  <a:pt x="245" y="481"/>
                </a:lnTo>
                <a:lnTo>
                  <a:pt x="244" y="479"/>
                </a:lnTo>
                <a:lnTo>
                  <a:pt x="243" y="475"/>
                </a:lnTo>
                <a:lnTo>
                  <a:pt x="243" y="473"/>
                </a:lnTo>
                <a:lnTo>
                  <a:pt x="243" y="471"/>
                </a:lnTo>
                <a:lnTo>
                  <a:pt x="242" y="469"/>
                </a:lnTo>
                <a:lnTo>
                  <a:pt x="241" y="464"/>
                </a:lnTo>
                <a:lnTo>
                  <a:pt x="239" y="462"/>
                </a:lnTo>
                <a:lnTo>
                  <a:pt x="238" y="459"/>
                </a:lnTo>
                <a:lnTo>
                  <a:pt x="237" y="457"/>
                </a:lnTo>
                <a:lnTo>
                  <a:pt x="236" y="454"/>
                </a:lnTo>
                <a:lnTo>
                  <a:pt x="233" y="452"/>
                </a:lnTo>
                <a:lnTo>
                  <a:pt x="232" y="451"/>
                </a:lnTo>
                <a:lnTo>
                  <a:pt x="230" y="447"/>
                </a:lnTo>
                <a:lnTo>
                  <a:pt x="226" y="446"/>
                </a:lnTo>
                <a:lnTo>
                  <a:pt x="221" y="444"/>
                </a:lnTo>
                <a:lnTo>
                  <a:pt x="216" y="444"/>
                </a:lnTo>
                <a:lnTo>
                  <a:pt x="205" y="446"/>
                </a:lnTo>
                <a:lnTo>
                  <a:pt x="205" y="793"/>
                </a:lnTo>
                <a:lnTo>
                  <a:pt x="12" y="793"/>
                </a:lnTo>
                <a:lnTo>
                  <a:pt x="12" y="0"/>
                </a:lnTo>
                <a:close/>
              </a:path>
            </a:pathLst>
          </a:custGeom>
          <a:solidFill>
            <a:srgbClr val="003F56"/>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fr-BE" sz="1200" dirty="0">
              <a:solidFill>
                <a:srgbClr val="FFFFFF"/>
              </a:solidFill>
              <a:sym typeface="+mn-lt"/>
            </a:endParaRPr>
          </a:p>
        </p:txBody>
      </p:sp>
      <p:pic>
        <p:nvPicPr>
          <p:cNvPr id="6" name="Picture 2" descr="http://www.goca.be/upload/logos/SPF_mob.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5053" y="762231"/>
            <a:ext cx="1355815" cy="428152"/>
          </a:xfrm>
          <a:prstGeom prst="rect">
            <a:avLst/>
          </a:prstGeom>
          <a:noFill/>
        </p:spPr>
      </p:pic>
      <p:sp>
        <p:nvSpPr>
          <p:cNvPr id="9" name="Title 3"/>
          <p:cNvSpPr txBox="1">
            <a:spLocks/>
          </p:cNvSpPr>
          <p:nvPr/>
        </p:nvSpPr>
        <p:spPr>
          <a:xfrm>
            <a:off x="0" y="2033143"/>
            <a:ext cx="3492554" cy="2128556"/>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pPr>
            <a:r>
              <a:rPr lang="fr-BE" sz="6092" b="1" dirty="0"/>
              <a:t>Mobilité</a:t>
            </a:r>
            <a:r>
              <a:rPr lang="fr-BE" sz="1662" dirty="0"/>
              <a:t/>
            </a:r>
            <a:br>
              <a:rPr lang="fr-BE" sz="1662" dirty="0"/>
            </a:br>
            <a:endParaRPr lang="fr-BE" sz="4431" dirty="0"/>
          </a:p>
        </p:txBody>
      </p:sp>
    </p:spTree>
    <p:extLst>
      <p:ext uri="{BB962C8B-B14F-4D97-AF65-F5344CB8AC3E}">
        <p14:creationId xmlns:p14="http://schemas.microsoft.com/office/powerpoint/2010/main" val="854628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17823"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315" name="Picture 3" descr="D:\Users\aurelien_claeys\Desktop\6833832129.jpg"/>
          <p:cNvPicPr>
            <a:picLocks noChangeAspect="1" noChangeArrowheads="1"/>
          </p:cNvPicPr>
          <p:nvPr/>
        </p:nvPicPr>
        <p:blipFill>
          <a:blip r:embed="rId7" cstate="print"/>
          <a:srcRect/>
          <a:stretch>
            <a:fillRect/>
          </a:stretch>
        </p:blipFill>
        <p:spPr bwMode="auto">
          <a:xfrm>
            <a:off x="0" y="263769"/>
            <a:ext cx="9144000" cy="6330462"/>
          </a:xfrm>
          <a:prstGeom prst="rect">
            <a:avLst/>
          </a:prstGeom>
          <a:noFill/>
        </p:spPr>
      </p:pic>
      <p:pic>
        <p:nvPicPr>
          <p:cNvPr id="4" name="Picture 3"/>
          <p:cNvPicPr>
            <a:picLocks/>
          </p:cNvPicPr>
          <p:nvPr/>
        </p:nvPicPr>
        <p:blipFill>
          <a:blip r:embed="rId8" cstate="print">
            <a:extLst>
              <a:ext uri="{28A0092B-C50C-407E-A947-70E740481C1C}">
                <a14:useLocalDpi xmlns:a14="http://schemas.microsoft.com/office/drawing/2010/main"/>
              </a:ext>
            </a:extLst>
          </a:blip>
          <a:stretch>
            <a:fillRect/>
          </a:stretch>
        </p:blipFill>
        <p:spPr>
          <a:xfrm>
            <a:off x="0" y="264033"/>
            <a:ext cx="3494126" cy="6329939"/>
          </a:xfrm>
          <a:prstGeom prst="rect">
            <a:avLst/>
          </a:prstGeom>
        </p:spPr>
      </p:pic>
      <p:sp>
        <p:nvSpPr>
          <p:cNvPr id="9" name="Title 1"/>
          <p:cNvSpPr txBox="1">
            <a:spLocks/>
          </p:cNvSpPr>
          <p:nvPr/>
        </p:nvSpPr>
        <p:spPr>
          <a:xfrm>
            <a:off x="0" y="5005001"/>
            <a:ext cx="3492554" cy="1016289"/>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buFont typeface="+mj-lt"/>
              <a:buAutoNum type="alphaUcPeriod"/>
            </a:pPr>
            <a:r>
              <a:rPr lang="fr-BE" sz="2492" dirty="0"/>
              <a:t>…</a:t>
            </a:r>
          </a:p>
        </p:txBody>
      </p:sp>
      <p:pic>
        <p:nvPicPr>
          <p:cNvPr id="11" name="Picture 2" descr="http://www.goca.be/upload/logos/SPF_mob.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5053" y="762231"/>
            <a:ext cx="1355815" cy="428152"/>
          </a:xfrm>
          <a:prstGeom prst="rect">
            <a:avLst/>
          </a:prstGeom>
          <a:noFill/>
        </p:spPr>
      </p:pic>
      <p:sp>
        <p:nvSpPr>
          <p:cNvPr id="12" name="Title 3"/>
          <p:cNvSpPr txBox="1">
            <a:spLocks/>
          </p:cNvSpPr>
          <p:nvPr/>
        </p:nvSpPr>
        <p:spPr>
          <a:xfrm>
            <a:off x="0" y="1634365"/>
            <a:ext cx="3492554" cy="1514863"/>
          </a:xfrm>
          <a:prstGeom prst="rect">
            <a:avLst/>
          </a:prstGeom>
        </p:spPr>
        <p:txBody>
          <a:bodyPr vert="horz" wrap="square" lIns="332308" tIns="0" rIns="232615" bIns="664615" rtlCol="0" anchor="b" anchorCtr="0">
            <a:spAutoFit/>
          </a:bodyPr>
          <a:lstStyle>
            <a:lvl1pPr marL="528638" indent="-528638" algn="l" defTabSz="914400" rtl="0" eaLnBrk="1" latinLnBrk="0" hangingPunct="1">
              <a:lnSpc>
                <a:spcPct val="90000"/>
              </a:lnSpc>
              <a:spcBef>
                <a:spcPct val="0"/>
              </a:spcBef>
              <a:buNone/>
              <a:tabLst>
                <a:tab pos="812800" algn="l"/>
              </a:tabLst>
              <a:defRPr lang="en-US" sz="2700" b="0" kern="1200" baseline="0">
                <a:solidFill>
                  <a:schemeClr val="tx1"/>
                </a:solidFill>
                <a:latin typeface="+mj-lt"/>
                <a:ea typeface="+mj-ea"/>
                <a:cs typeface="+mj-cs"/>
                <a:sym typeface="+mn-lt"/>
              </a:defRPr>
            </a:lvl1pPr>
          </a:lstStyle>
          <a:p>
            <a:pPr fontAlgn="auto">
              <a:spcAft>
                <a:spcPts val="0"/>
              </a:spcAft>
            </a:pPr>
            <a:r>
              <a:rPr lang="fr-BE" sz="6092" b="1" dirty="0"/>
              <a:t>Mobilité</a:t>
            </a:r>
            <a:endParaRPr lang="fr-BE" sz="4431" dirty="0"/>
          </a:p>
        </p:txBody>
      </p:sp>
    </p:spTree>
    <p:extLst>
      <p:ext uri="{BB962C8B-B14F-4D97-AF65-F5344CB8AC3E}">
        <p14:creationId xmlns:p14="http://schemas.microsoft.com/office/powerpoint/2010/main" val="21237385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19900" name="think-cell Slide" r:id="rId26" imgW="360" imgH="360" progId="TCLayout.ActiveDocument.1">
                  <p:embed/>
                </p:oleObj>
              </mc:Choice>
              <mc:Fallback>
                <p:oleObj name="think-cell Slide" r:id="rId26" imgW="360" imgH="360" progId="TCLayout.ActiveDocument.1">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hidden="1"/>
          <p:cNvSpPr/>
          <p:nvPr>
            <p:custDataLst>
              <p:tags r:id="rId3"/>
            </p:custDataLst>
          </p:nvPr>
        </p:nvSpPr>
        <p:spPr bwMode="auto">
          <a:xfrm>
            <a:off x="0" y="263769"/>
            <a:ext cx="146538" cy="146538"/>
          </a:xfrm>
          <a:prstGeom prst="rect">
            <a:avLst/>
          </a:prstGeom>
          <a:solidFill>
            <a:scrgbClr r="0" g="0" b="0"/>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horz" wrap="none" lIns="0" tIns="0" rIns="0" bIns="0" rtlCol="0" anchor="t" anchorCtr="0">
            <a:noAutofit/>
          </a:bodyPr>
          <a:lstStyle/>
          <a:p>
            <a:endParaRPr lang="en-US" sz="923" b="0" dirty="0">
              <a:latin typeface="Arial Narrow"/>
              <a:sym typeface="Arial Narrow"/>
            </a:endParaRPr>
          </a:p>
        </p:txBody>
      </p:sp>
      <p:sp>
        <p:nvSpPr>
          <p:cNvPr id="3" name="Title 2"/>
          <p:cNvSpPr>
            <a:spLocks noGrp="1"/>
          </p:cNvSpPr>
          <p:nvPr>
            <p:ph type="title"/>
          </p:nvPr>
        </p:nvSpPr>
        <p:spPr>
          <a:xfrm>
            <a:off x="384460" y="570837"/>
            <a:ext cx="8441553" cy="690366"/>
          </a:xfrm>
        </p:spPr>
        <p:txBody>
          <a:bodyPr vert="horz" lIns="0" tIns="0" rIns="0" bIns="0" rtlCol="0" anchor="t" anchorCtr="0">
            <a:noAutofit/>
          </a:bodyPr>
          <a:lstStyle/>
          <a:p>
            <a:r>
              <a:rPr lang="fr-BE" b="1" dirty="0">
                <a:latin typeface="Arial" panose="020B0604020202020204" pitchFamily="34" charset="0"/>
                <a:cs typeface="Arial" panose="020B0604020202020204" pitchFamily="34" charset="0"/>
              </a:rPr>
              <a:t>Voiture: reste mode de déplacement domicile-travail privilégié sauf à Bruxelles</a:t>
            </a:r>
          </a:p>
        </p:txBody>
      </p:sp>
      <p:sp>
        <p:nvSpPr>
          <p:cNvPr id="4" name="Subtitle"/>
          <p:cNvSpPr txBox="1">
            <a:spLocks/>
          </p:cNvSpPr>
          <p:nvPr/>
        </p:nvSpPr>
        <p:spPr>
          <a:xfrm>
            <a:off x="681231" y="1501401"/>
            <a:ext cx="7879374" cy="268600"/>
          </a:xfrm>
          <a:prstGeom prst="rect">
            <a:avLst/>
          </a:prstGeom>
          <a:noFill/>
          <a:ln w="9525">
            <a:noFill/>
          </a:ln>
        </p:spPr>
        <p:txBody>
          <a:bodyPr vert="horz" wrap="square" lIns="0" tIns="0" rIns="0" bIns="0" rtlCol="0">
            <a:spAutoFit/>
          </a:bodyPr>
          <a:lstStyle/>
          <a:p>
            <a:pPr>
              <a:lnSpc>
                <a:spcPct val="90000"/>
              </a:lnSpc>
              <a:buClr>
                <a:schemeClr val="tx1"/>
              </a:buClr>
              <a:buSzPct val="100000"/>
            </a:pPr>
            <a:r>
              <a:rPr lang="fr-BE" sz="1939" b="0" dirty="0">
                <a:solidFill>
                  <a:schemeClr val="tx2"/>
                </a:solidFill>
                <a:latin typeface="+mn-lt"/>
                <a:sym typeface="+mn-lt"/>
              </a:rPr>
              <a:t>Moyens de transport </a:t>
            </a:r>
            <a:r>
              <a:rPr lang="fr-BE" sz="1939" b="0" dirty="0">
                <a:solidFill>
                  <a:schemeClr val="tx2"/>
                </a:solidFill>
                <a:latin typeface="+mn-lt"/>
              </a:rPr>
              <a:t>principal par lieu de travail [% des déplacements, </a:t>
            </a:r>
            <a:r>
              <a:rPr lang="fr-BE" sz="1939" b="0" dirty="0">
                <a:solidFill>
                  <a:schemeClr val="tx2"/>
                </a:solidFill>
                <a:latin typeface="+mn-lt"/>
                <a:sym typeface="+mn-lt"/>
              </a:rPr>
              <a:t>2011, %]</a:t>
            </a:r>
            <a:r>
              <a:rPr lang="fr-BE" sz="1939" b="0" baseline="30000" dirty="0">
                <a:solidFill>
                  <a:schemeClr val="tx2"/>
                </a:solidFill>
                <a:latin typeface="+mn-lt"/>
                <a:sym typeface="+mn-lt"/>
              </a:rPr>
              <a:t>1)2)3)</a:t>
            </a:r>
          </a:p>
        </p:txBody>
      </p:sp>
      <p:graphicFrame>
        <p:nvGraphicFramePr>
          <p:cNvPr id="7" name="Object 6"/>
          <p:cNvGraphicFramePr>
            <a:graphicFrameLocks/>
          </p:cNvGraphicFramePr>
          <p:nvPr>
            <p:custDataLst>
              <p:tags r:id="rId4"/>
            </p:custDataLst>
            <p:extLst/>
          </p:nvPr>
        </p:nvGraphicFramePr>
        <p:xfrm>
          <a:off x="1195756" y="1966684"/>
          <a:ext cx="7164975" cy="3282228"/>
        </p:xfrm>
        <a:graphic>
          <a:graphicData uri="http://schemas.openxmlformats.org/presentationml/2006/ole">
            <mc:AlternateContent xmlns:mc="http://schemas.openxmlformats.org/markup-compatibility/2006">
              <mc:Choice xmlns:v="urn:schemas-microsoft-com:vml" Requires="v">
                <p:oleObj spid="_x0000_s419901" name="Chart" r:id="rId28" imgW="5343457" imgH="3038385" progId="MSGraph.Chart.8">
                  <p:embed followColorScheme="full"/>
                </p:oleObj>
              </mc:Choice>
              <mc:Fallback>
                <p:oleObj name="Chart" r:id="rId28" imgW="5343457" imgH="3038385" progId="MSGraph.Chart.8">
                  <p:embed followColorScheme="full"/>
                  <p:pic>
                    <p:nvPicPr>
                      <p:cNvPr id="0" name=""/>
                      <p:cNvPicPr>
                        <a:picLocks noChangeArrowheads="1"/>
                      </p:cNvPicPr>
                      <p:nvPr/>
                    </p:nvPicPr>
                    <p:blipFill>
                      <a:blip r:embed="rId29"/>
                      <a:srcRect/>
                      <a:stretch>
                        <a:fillRect/>
                      </a:stretch>
                    </p:blipFill>
                    <p:spPr bwMode="auto">
                      <a:xfrm>
                        <a:off x="1195756" y="1966684"/>
                        <a:ext cx="7164975" cy="3282228"/>
                      </a:xfrm>
                      <a:prstGeom prst="rect">
                        <a:avLst/>
                      </a:prstGeom>
                      <a:noFill/>
                      <a:extLst/>
                    </p:spPr>
                  </p:pic>
                </p:oleObj>
              </mc:Fallback>
            </mc:AlternateContent>
          </a:graphicData>
        </a:graphic>
      </p:graphicFrame>
      <p:sp>
        <p:nvSpPr>
          <p:cNvPr id="95" name="Text Placeholder 174"/>
          <p:cNvSpPr>
            <a:spLocks noGrp="1"/>
          </p:cNvSpPr>
          <p:nvPr>
            <p:custDataLst>
              <p:tags r:id="rId5"/>
            </p:custDataLst>
          </p:nvPr>
        </p:nvSpPr>
        <p:spPr bwMode="auto">
          <a:xfrm>
            <a:off x="517398" y="4667319"/>
            <a:ext cx="745027" cy="214364"/>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037AD54C-0CBB-460C-A919-B333FB7AE8F3}" type="datetime'''B''''''''''''ru''''''''''''''''''''''''x''el''l''e''''s'''">
              <a:rPr lang="fr-BE" sz="1662" b="1"/>
              <a:pPr>
                <a:lnSpc>
                  <a:spcPct val="100000"/>
                </a:lnSpc>
                <a:spcBef>
                  <a:spcPct val="0"/>
                </a:spcBef>
              </a:pPr>
              <a:t>Bruxelles</a:t>
            </a:fld>
            <a:endParaRPr lang="fr-BE" sz="1662" b="1" dirty="0">
              <a:latin typeface="Arial Narrow"/>
              <a:sym typeface="Arial Narrow"/>
            </a:endParaRPr>
          </a:p>
        </p:txBody>
      </p:sp>
      <p:sp>
        <p:nvSpPr>
          <p:cNvPr id="78" name="Text Placeholder 162"/>
          <p:cNvSpPr>
            <a:spLocks noGrp="1"/>
          </p:cNvSpPr>
          <p:nvPr>
            <p:custDataLst>
              <p:tags r:id="rId6"/>
            </p:custDataLst>
          </p:nvPr>
        </p:nvSpPr>
        <p:spPr bwMode="auto">
          <a:xfrm>
            <a:off x="517398" y="3879325"/>
            <a:ext cx="685425" cy="214364"/>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15AFFE1D-6DA3-47CB-8FC4-F560B6B7F05C}" type="datetime'''''''''W''''a''l''''''lo''''n''''''i''''''e'''''">
              <a:rPr lang="fr-BE" sz="1662" b="1"/>
              <a:pPr>
                <a:lnSpc>
                  <a:spcPct val="100000"/>
                </a:lnSpc>
                <a:spcBef>
                  <a:spcPct val="0"/>
                </a:spcBef>
              </a:pPr>
              <a:t>Wallonie</a:t>
            </a:fld>
            <a:endParaRPr lang="fr-BE" sz="1662" b="1" dirty="0">
              <a:latin typeface="Arial Narrow"/>
              <a:sym typeface="Arial Narrow"/>
            </a:endParaRPr>
          </a:p>
        </p:txBody>
      </p:sp>
      <p:sp>
        <p:nvSpPr>
          <p:cNvPr id="114" name="Text Placeholder 186"/>
          <p:cNvSpPr>
            <a:spLocks noGrp="1"/>
          </p:cNvSpPr>
          <p:nvPr>
            <p:custDataLst>
              <p:tags r:id="rId7"/>
            </p:custDataLst>
          </p:nvPr>
        </p:nvSpPr>
        <p:spPr bwMode="auto">
          <a:xfrm>
            <a:off x="517396" y="3163124"/>
            <a:ext cx="702454" cy="214364"/>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FBC1F55F-C71B-4802-B082-1BEA8B2634C4}" type="datetime'''F''''''''''''l''a''''''''''''''n''dres'''''''''''''''''''''">
              <a:rPr lang="fr-BE" sz="1662" b="1"/>
              <a:pPr>
                <a:lnSpc>
                  <a:spcPct val="100000"/>
                </a:lnSpc>
                <a:spcBef>
                  <a:spcPct val="0"/>
                </a:spcBef>
              </a:pPr>
              <a:t>Flandres</a:t>
            </a:fld>
            <a:endParaRPr lang="fr-BE" sz="1662" b="1" dirty="0">
              <a:latin typeface="Arial Narrow"/>
              <a:sym typeface="Arial Narrow"/>
            </a:endParaRPr>
          </a:p>
        </p:txBody>
      </p:sp>
      <p:sp>
        <p:nvSpPr>
          <p:cNvPr id="63" name="Text Placeholder 158"/>
          <p:cNvSpPr>
            <a:spLocks noGrp="1"/>
          </p:cNvSpPr>
          <p:nvPr>
            <p:custDataLst>
              <p:tags r:id="rId8"/>
            </p:custDataLst>
          </p:nvPr>
        </p:nvSpPr>
        <p:spPr bwMode="auto">
          <a:xfrm>
            <a:off x="517396" y="2365497"/>
            <a:ext cx="702454" cy="214364"/>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7DCFC000-8615-48C1-BB83-E2AEAB8EF54F}" type="datetime'''''''''''''Be''l''''''''''''g''''''i''qu''''''''e'''''''">
              <a:rPr lang="fr-BE" sz="1662" b="1"/>
              <a:pPr>
                <a:lnSpc>
                  <a:spcPct val="100000"/>
                </a:lnSpc>
                <a:spcBef>
                  <a:spcPct val="0"/>
                </a:spcBef>
              </a:pPr>
              <a:t>Belgique</a:t>
            </a:fld>
            <a:endParaRPr lang="fr-BE" sz="1662" b="1" dirty="0"/>
          </a:p>
        </p:txBody>
      </p:sp>
      <p:sp>
        <p:nvSpPr>
          <p:cNvPr id="75" name="Rectangle 74"/>
          <p:cNvSpPr/>
          <p:nvPr>
            <p:custDataLst>
              <p:tags r:id="rId9"/>
            </p:custDataLst>
          </p:nvPr>
        </p:nvSpPr>
        <p:spPr bwMode="auto">
          <a:xfrm>
            <a:off x="5037679" y="5550434"/>
            <a:ext cx="240538" cy="144053"/>
          </a:xfrm>
          <a:prstGeom prst="rect">
            <a:avLst/>
          </a:prstGeom>
          <a:solidFill>
            <a:srgbClr val="256885"/>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sp>
        <p:nvSpPr>
          <p:cNvPr id="77" name="Rectangle 76"/>
          <p:cNvSpPr/>
          <p:nvPr>
            <p:custDataLst>
              <p:tags r:id="rId10"/>
            </p:custDataLst>
          </p:nvPr>
        </p:nvSpPr>
        <p:spPr bwMode="auto">
          <a:xfrm>
            <a:off x="4406511" y="5550434"/>
            <a:ext cx="240536" cy="144053"/>
          </a:xfrm>
          <a:prstGeom prst="rect">
            <a:avLst/>
          </a:prstGeom>
          <a:solidFill>
            <a:schemeClr val="tx1"/>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nl-BE" sz="1385" b="0" dirty="0"/>
          </a:p>
        </p:txBody>
      </p:sp>
      <p:sp>
        <p:nvSpPr>
          <p:cNvPr id="111" name="Rectangle 110"/>
          <p:cNvSpPr/>
          <p:nvPr>
            <p:custDataLst>
              <p:tags r:id="rId11"/>
            </p:custDataLst>
          </p:nvPr>
        </p:nvSpPr>
        <p:spPr bwMode="auto">
          <a:xfrm>
            <a:off x="5668849" y="5550434"/>
            <a:ext cx="240536" cy="144053"/>
          </a:xfrm>
          <a:prstGeom prst="rect">
            <a:avLst/>
          </a:prstGeom>
          <a:solidFill>
            <a:schemeClr val="bg1"/>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nl-BE" sz="1385" b="0" dirty="0"/>
          </a:p>
        </p:txBody>
      </p:sp>
      <p:sp>
        <p:nvSpPr>
          <p:cNvPr id="87" name="Rectangle 86"/>
          <p:cNvSpPr/>
          <p:nvPr>
            <p:custDataLst>
              <p:tags r:id="rId12"/>
            </p:custDataLst>
          </p:nvPr>
        </p:nvSpPr>
        <p:spPr bwMode="auto">
          <a:xfrm>
            <a:off x="3688357" y="5550434"/>
            <a:ext cx="240538" cy="144053"/>
          </a:xfrm>
          <a:prstGeom prst="rect">
            <a:avLst/>
          </a:prstGeom>
          <a:solidFill>
            <a:schemeClr val="tx2"/>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sp>
        <p:nvSpPr>
          <p:cNvPr id="82" name="Rectangle 81"/>
          <p:cNvSpPr/>
          <p:nvPr>
            <p:custDataLst>
              <p:tags r:id="rId13"/>
            </p:custDataLst>
          </p:nvPr>
        </p:nvSpPr>
        <p:spPr bwMode="auto">
          <a:xfrm>
            <a:off x="2734804" y="5550434"/>
            <a:ext cx="240538" cy="144053"/>
          </a:xfrm>
          <a:prstGeom prst="rect">
            <a:avLst/>
          </a:prstGeom>
          <a:solidFill>
            <a:schemeClr val="accent2"/>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sp>
        <p:nvSpPr>
          <p:cNvPr id="68" name="Rectangle 67"/>
          <p:cNvSpPr/>
          <p:nvPr>
            <p:custDataLst>
              <p:tags r:id="rId14"/>
            </p:custDataLst>
          </p:nvPr>
        </p:nvSpPr>
        <p:spPr bwMode="auto">
          <a:xfrm>
            <a:off x="1992266" y="5550434"/>
            <a:ext cx="240538" cy="144053"/>
          </a:xfrm>
          <a:prstGeom prst="rect">
            <a:avLst/>
          </a:prstGeom>
          <a:solidFill>
            <a:schemeClr val="hlink"/>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en-US" sz="1385" b="0" dirty="0"/>
          </a:p>
        </p:txBody>
      </p:sp>
      <p:sp>
        <p:nvSpPr>
          <p:cNvPr id="57" name="Rectangle 56"/>
          <p:cNvSpPr/>
          <p:nvPr>
            <p:custDataLst>
              <p:tags r:id="rId15"/>
            </p:custDataLst>
          </p:nvPr>
        </p:nvSpPr>
        <p:spPr bwMode="auto">
          <a:xfrm>
            <a:off x="1349376" y="5550434"/>
            <a:ext cx="240536" cy="144053"/>
          </a:xfrm>
          <a:prstGeom prst="rect">
            <a:avLst/>
          </a:prstGeom>
          <a:solidFill>
            <a:schemeClr val="folHlink"/>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nl-BE" sz="1385" b="0" dirty="0"/>
          </a:p>
        </p:txBody>
      </p:sp>
      <p:sp>
        <p:nvSpPr>
          <p:cNvPr id="52" name="Rectangle 51"/>
          <p:cNvSpPr/>
          <p:nvPr>
            <p:custDataLst>
              <p:tags r:id="rId16"/>
            </p:custDataLst>
          </p:nvPr>
        </p:nvSpPr>
        <p:spPr bwMode="auto">
          <a:xfrm>
            <a:off x="677008" y="5550434"/>
            <a:ext cx="240536" cy="144053"/>
          </a:xfrm>
          <a:prstGeom prst="rect">
            <a:avLst/>
          </a:prstGeom>
          <a:solidFill>
            <a:schemeClr val="accent6"/>
          </a:solidFill>
          <a:ln w="9525">
            <a:solidFill>
              <a:schemeClr val="tx1"/>
            </a:solid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nl-BE" sz="1385" b="0" dirty="0"/>
          </a:p>
        </p:txBody>
      </p:sp>
      <p:sp>
        <p:nvSpPr>
          <p:cNvPr id="80" name="Text Placeholder 24"/>
          <p:cNvSpPr>
            <a:spLocks noGrp="1"/>
          </p:cNvSpPr>
          <p:nvPr>
            <p:custDataLst>
              <p:tags r:id="rId17"/>
            </p:custDataLst>
          </p:nvPr>
        </p:nvSpPr>
        <p:spPr bwMode="auto">
          <a:xfrm>
            <a:off x="6014267" y="5544507"/>
            <a:ext cx="485332" cy="164632"/>
          </a:xfrm>
          <a:prstGeom prst="rect">
            <a:avLst/>
          </a:prstGeom>
          <a:noFill/>
          <a:effec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20D36756-E1B2-46C0-8AE5-37007B6FF0A4}" type="datetime'A''''''''''''ut''''''''''''''''''r''''''''''es'''''''''''">
              <a:rPr lang="fr-BE" sz="923"/>
              <a:pPr>
                <a:lnSpc>
                  <a:spcPct val="100000"/>
                </a:lnSpc>
                <a:spcBef>
                  <a:spcPct val="0"/>
                </a:spcBef>
              </a:pPr>
              <a:t>Autres</a:t>
            </a:fld>
            <a:r>
              <a:rPr lang="fr-BE" sz="923" baseline="30000" dirty="0"/>
              <a:t>4)</a:t>
            </a:r>
            <a:endParaRPr lang="fr-BE" sz="923" dirty="0">
              <a:latin typeface="Arial Narrow"/>
              <a:sym typeface="Arial Narrow"/>
            </a:endParaRPr>
          </a:p>
        </p:txBody>
      </p:sp>
      <p:sp>
        <p:nvSpPr>
          <p:cNvPr id="51" name="Text Placeholder 10"/>
          <p:cNvSpPr>
            <a:spLocks noGrp="1"/>
          </p:cNvSpPr>
          <p:nvPr>
            <p:custDataLst>
              <p:tags r:id="rId18"/>
            </p:custDataLst>
          </p:nvPr>
        </p:nvSpPr>
        <p:spPr bwMode="auto">
          <a:xfrm>
            <a:off x="1037249" y="5544507"/>
            <a:ext cx="317168" cy="164632"/>
          </a:xfrm>
          <a:prstGeom prst="rect">
            <a:avLst/>
          </a:prstGeom>
          <a:noFill/>
          <a:effec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B9D73CE6-EAE8-4456-A0FF-B4F188785291}" type="datetime'''''''T''''''''''r''a''''''''''''''i''''''''''n'''">
              <a:rPr lang="fr-BE" sz="923"/>
              <a:pPr>
                <a:lnSpc>
                  <a:spcPct val="100000"/>
                </a:lnSpc>
                <a:spcBef>
                  <a:spcPct val="0"/>
                </a:spcBef>
              </a:pPr>
              <a:t>Train</a:t>
            </a:fld>
            <a:endParaRPr lang="fr-BE" sz="923" dirty="0">
              <a:latin typeface="Arial Narrow"/>
              <a:sym typeface="Arial Narrow"/>
            </a:endParaRPr>
          </a:p>
        </p:txBody>
      </p:sp>
      <p:sp>
        <p:nvSpPr>
          <p:cNvPr id="37" name="Text Placeholder 150"/>
          <p:cNvSpPr>
            <a:spLocks noGrp="1"/>
          </p:cNvSpPr>
          <p:nvPr>
            <p:custDataLst>
              <p:tags r:id="rId19"/>
            </p:custDataLst>
          </p:nvPr>
        </p:nvSpPr>
        <p:spPr bwMode="auto">
          <a:xfrm>
            <a:off x="5383099" y="5544507"/>
            <a:ext cx="278852" cy="164632"/>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01809855-ED32-41B4-BD9C-C73933786570}" type="datetime'P''''''''i''''''''''''''''''''''''''''e''''''d'''''''''">
              <a:rPr lang="fr-BE" sz="923"/>
              <a:pPr>
                <a:lnSpc>
                  <a:spcPct val="100000"/>
                </a:lnSpc>
                <a:spcBef>
                  <a:spcPct val="0"/>
                </a:spcBef>
              </a:pPr>
              <a:t>Pied</a:t>
            </a:fld>
            <a:endParaRPr lang="fr-BE" sz="923" dirty="0">
              <a:latin typeface="Arial Narrow"/>
              <a:sym typeface="Arial Narrow"/>
            </a:endParaRPr>
          </a:p>
        </p:txBody>
      </p:sp>
      <p:sp>
        <p:nvSpPr>
          <p:cNvPr id="66" name="Text Placeholder 20"/>
          <p:cNvSpPr>
            <a:spLocks noGrp="1"/>
          </p:cNvSpPr>
          <p:nvPr>
            <p:custDataLst>
              <p:tags r:id="rId20"/>
            </p:custDataLst>
          </p:nvPr>
        </p:nvSpPr>
        <p:spPr bwMode="auto">
          <a:xfrm>
            <a:off x="4751930" y="5544507"/>
            <a:ext cx="278852" cy="164632"/>
          </a:xfrm>
          <a:prstGeom prst="rect">
            <a:avLst/>
          </a:prstGeom>
          <a:noFill/>
          <a:effec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1CA36D08-EBD5-4C23-A913-AD2C9BDDFCC7}" type="datetime'''''''''''''''''''Vé''''''''''''''''''''''''l''''''''''o'''">
              <a:rPr lang="fr-BE" sz="923"/>
              <a:pPr>
                <a:lnSpc>
                  <a:spcPct val="100000"/>
                </a:lnSpc>
                <a:spcBef>
                  <a:spcPct val="0"/>
                </a:spcBef>
              </a:pPr>
              <a:t>Vélo</a:t>
            </a:fld>
            <a:endParaRPr lang="fr-BE" sz="923" dirty="0">
              <a:latin typeface="Arial Narrow"/>
              <a:sym typeface="Arial Narrow"/>
            </a:endParaRPr>
          </a:p>
        </p:txBody>
      </p:sp>
      <p:sp>
        <p:nvSpPr>
          <p:cNvPr id="127" name="Text Placeholder 232"/>
          <p:cNvSpPr>
            <a:spLocks noGrp="1"/>
          </p:cNvSpPr>
          <p:nvPr>
            <p:custDataLst>
              <p:tags r:id="rId21"/>
            </p:custDataLst>
          </p:nvPr>
        </p:nvSpPr>
        <p:spPr bwMode="auto">
          <a:xfrm>
            <a:off x="4100246" y="5544507"/>
            <a:ext cx="308654" cy="164632"/>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DFBBB44D-9F5A-4DDE-A77C-90B85BDE60BB}" type="datetime'''M''''''''''''''o''''''''t''o'''''''''''''''''''''''">
              <a:rPr lang="fr-BE" sz="923"/>
              <a:pPr>
                <a:lnSpc>
                  <a:spcPct val="100000"/>
                </a:lnSpc>
                <a:spcBef>
                  <a:spcPct val="0"/>
                </a:spcBef>
              </a:pPr>
              <a:t>Moto</a:t>
            </a:fld>
            <a:endParaRPr lang="fr-BE" sz="923" dirty="0">
              <a:latin typeface="Arial Narrow"/>
              <a:sym typeface="Arial Narrow"/>
            </a:endParaRPr>
          </a:p>
        </p:txBody>
      </p:sp>
      <p:sp>
        <p:nvSpPr>
          <p:cNvPr id="125" name="Text Placeholder 230"/>
          <p:cNvSpPr>
            <a:spLocks noGrp="1"/>
          </p:cNvSpPr>
          <p:nvPr>
            <p:custDataLst>
              <p:tags r:id="rId22"/>
            </p:custDataLst>
          </p:nvPr>
        </p:nvSpPr>
        <p:spPr bwMode="auto">
          <a:xfrm>
            <a:off x="3080226" y="5544507"/>
            <a:ext cx="747155" cy="164632"/>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AEDC2B05-752F-4633-8CD0-F9E8A6A58CDD}" type="datetime'C''''o''''''''''''v''''''oi''t''''ur''''''''a''g''e'''''">
              <a:rPr lang="fr-BE" sz="923"/>
              <a:pPr>
                <a:lnSpc>
                  <a:spcPct val="100000"/>
                </a:lnSpc>
                <a:spcBef>
                  <a:spcPct val="0"/>
                </a:spcBef>
              </a:pPr>
              <a:t>Covoiturage</a:t>
            </a:fld>
            <a:endParaRPr lang="fr-BE" sz="923" dirty="0">
              <a:latin typeface="Arial Narrow"/>
              <a:sym typeface="Arial Narrow"/>
            </a:endParaRPr>
          </a:p>
        </p:txBody>
      </p:sp>
      <p:sp>
        <p:nvSpPr>
          <p:cNvPr id="26" name="Text Placeholder 139"/>
          <p:cNvSpPr>
            <a:spLocks noGrp="1"/>
          </p:cNvSpPr>
          <p:nvPr>
            <p:custDataLst>
              <p:tags r:id="rId23"/>
            </p:custDataLst>
          </p:nvPr>
        </p:nvSpPr>
        <p:spPr bwMode="auto">
          <a:xfrm>
            <a:off x="2337685" y="5544507"/>
            <a:ext cx="440630" cy="164632"/>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975136A0-BBB6-4F69-A1B7-2EB711FABC0A}" type="datetime'''''''''V''''''oi''''''''''''''''tu''''''''''''''''''''re'''''">
              <a:rPr lang="fr-BE" sz="923"/>
              <a:pPr>
                <a:lnSpc>
                  <a:spcPct val="100000"/>
                </a:lnSpc>
                <a:spcBef>
                  <a:spcPct val="0"/>
                </a:spcBef>
              </a:pPr>
              <a:t>Voiture</a:t>
            </a:fld>
            <a:endParaRPr lang="fr-BE" sz="923" dirty="0"/>
          </a:p>
        </p:txBody>
      </p:sp>
      <p:sp>
        <p:nvSpPr>
          <p:cNvPr id="56" name="Text Placeholder 15"/>
          <p:cNvSpPr>
            <a:spLocks noGrp="1"/>
          </p:cNvSpPr>
          <p:nvPr>
            <p:custDataLst>
              <p:tags r:id="rId24"/>
            </p:custDataLst>
          </p:nvPr>
        </p:nvSpPr>
        <p:spPr bwMode="auto">
          <a:xfrm>
            <a:off x="1694796" y="5544507"/>
            <a:ext cx="295881" cy="164632"/>
          </a:xfrm>
          <a:prstGeom prst="rect">
            <a:avLst/>
          </a:prstGeom>
          <a:noFill/>
          <a:effectLst/>
        </p:spPr>
        <p:txBody>
          <a:bodyPr wrap="none" lIns="0" tIns="0" rIns="0" bIns="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pPr>
            <a:fld id="{14876D21-6D6E-487B-9475-62B51360B187}" type="datetime'''''''''''''''M''''''''''''''''''''T''''''''''''''''''''''B'">
              <a:rPr lang="fr-BE" sz="923"/>
              <a:pPr>
                <a:lnSpc>
                  <a:spcPct val="100000"/>
                </a:lnSpc>
                <a:spcBef>
                  <a:spcPct val="0"/>
                </a:spcBef>
              </a:pPr>
              <a:t>MTB</a:t>
            </a:fld>
            <a:endParaRPr lang="fr-BE" sz="923" dirty="0">
              <a:latin typeface="Arial Narrow"/>
              <a:sym typeface="Arial Narrow"/>
            </a:endParaRPr>
          </a:p>
        </p:txBody>
      </p:sp>
      <p:sp>
        <p:nvSpPr>
          <p:cNvPr id="130" name="Notes"/>
          <p:cNvSpPr txBox="1"/>
          <p:nvPr/>
        </p:nvSpPr>
        <p:spPr>
          <a:xfrm>
            <a:off x="681405" y="6078986"/>
            <a:ext cx="5556978" cy="341119"/>
          </a:xfrm>
          <a:prstGeom prst="rect">
            <a:avLst/>
          </a:prstGeom>
          <a:noFill/>
          <a:ln w="9525">
            <a:noFill/>
          </a:ln>
        </p:spPr>
        <p:txBody>
          <a:bodyPr vert="horz" wrap="square" lIns="0" tIns="0" rIns="0" bIns="0" rtlCol="0" anchor="b" anchorCtr="0">
            <a:spAutoFit/>
          </a:bodyPr>
          <a:lstStyle/>
          <a:p>
            <a:r>
              <a:rPr lang="fr-BE" sz="554" b="0" dirty="0">
                <a:latin typeface="+mn-lt"/>
                <a:sym typeface="+mn-lt"/>
              </a:rPr>
              <a:t>1) Sur base de 10,146 enquêtes rassemblées par le SPF - </a:t>
            </a:r>
            <a:r>
              <a:rPr lang="fr-BE" sz="554" b="0" dirty="0">
                <a:sym typeface="+mn-lt"/>
              </a:rPr>
              <a:t>Diagnostic des déplacements Domicile-Travail Juin 2011, SPF</a:t>
            </a:r>
            <a:endParaRPr lang="fr-BE" sz="554" b="0" dirty="0">
              <a:latin typeface="+mn-lt"/>
              <a:sym typeface="+mn-lt"/>
            </a:endParaRPr>
          </a:p>
          <a:p>
            <a:r>
              <a:rPr lang="fr-BE" sz="554" b="0" dirty="0">
                <a:latin typeface="+mn-lt"/>
                <a:sym typeface="+mn-lt"/>
              </a:rPr>
              <a:t>2) </a:t>
            </a:r>
            <a:r>
              <a:rPr lang="fr-BE" sz="554" b="0" dirty="0"/>
              <a:t>Le moyen de transport à l’aide duquel, pendant la plus grande partie de l’année, la plus grande distance a été parcourue</a:t>
            </a:r>
          </a:p>
          <a:p>
            <a:r>
              <a:rPr lang="fr-BE" sz="554" b="0" dirty="0"/>
              <a:t>3) La Région est celle où se situe l'entreprise dans laquelle se rend le travailleur</a:t>
            </a:r>
          </a:p>
          <a:p>
            <a:r>
              <a:rPr lang="fr-BE" sz="554" b="0" dirty="0">
                <a:latin typeface="+mn-lt"/>
                <a:sym typeface="+mn-lt"/>
              </a:rPr>
              <a:t>4) Transport collectif par l'employeur</a:t>
            </a:r>
          </a:p>
        </p:txBody>
      </p:sp>
      <p:sp>
        <p:nvSpPr>
          <p:cNvPr id="131" name="Notes" hidden="1"/>
          <p:cNvSpPr txBox="1"/>
          <p:nvPr/>
        </p:nvSpPr>
        <p:spPr>
          <a:xfrm>
            <a:off x="822082" y="6328258"/>
            <a:ext cx="258084" cy="127856"/>
          </a:xfrm>
          <a:prstGeom prst="rect">
            <a:avLst/>
          </a:prstGeom>
          <a:noFill/>
          <a:ln w="9525">
            <a:noFill/>
          </a:ln>
        </p:spPr>
        <p:txBody>
          <a:bodyPr vert="horz" wrap="none" lIns="0" tIns="0" rIns="0" bIns="0" rtlCol="0" anchor="b" anchorCtr="0">
            <a:spAutoFit/>
          </a:bodyPr>
          <a:lstStyle/>
          <a:p>
            <a:pPr>
              <a:lnSpc>
                <a:spcPct val="90000"/>
              </a:lnSpc>
              <a:buSzPct val="100000"/>
            </a:pPr>
            <a:r>
              <a:rPr lang="fr-BE" sz="923" b="0" dirty="0">
                <a:latin typeface="+mn-lt"/>
                <a:sym typeface="+mn-lt"/>
              </a:rPr>
              <a:t>1) xxx</a:t>
            </a:r>
          </a:p>
        </p:txBody>
      </p:sp>
      <p:sp>
        <p:nvSpPr>
          <p:cNvPr id="59" name="Source"/>
          <p:cNvSpPr txBox="1"/>
          <p:nvPr/>
        </p:nvSpPr>
        <p:spPr>
          <a:xfrm>
            <a:off x="681408" y="6496037"/>
            <a:ext cx="2782813"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Diagnostic des déplacements Domicile-Travail Juin 2011, SPF Mobilité et Transports, Roland Berger</a:t>
            </a:r>
          </a:p>
        </p:txBody>
      </p:sp>
    </p:spTree>
    <p:extLst>
      <p:ext uri="{BB962C8B-B14F-4D97-AF65-F5344CB8AC3E}">
        <p14:creationId xmlns:p14="http://schemas.microsoft.com/office/powerpoint/2010/main" val="25148794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8" y="504368"/>
            <a:ext cx="8610532" cy="690366"/>
          </a:xfrm>
        </p:spPr>
        <p:txBody>
          <a:bodyPr/>
          <a:lstStyle/>
          <a:p>
            <a:r>
              <a:rPr lang="fr-BE" b="1" dirty="0" smtClean="0">
                <a:latin typeface="Arial" panose="020B0604020202020204" pitchFamily="34" charset="0"/>
                <a:cs typeface="Arial" panose="020B0604020202020204" pitchFamily="34" charset="0"/>
              </a:rPr>
              <a:t>2013: dégradation de la qualité et du coût de la mobilité </a:t>
            </a:r>
            <a:endParaRPr lang="fr-BE" b="1" dirty="0">
              <a:latin typeface="Arial" panose="020B0604020202020204" pitchFamily="34" charset="0"/>
              <a:cs typeface="Arial" panose="020B0604020202020204" pitchFamily="34" charset="0"/>
            </a:endParaRPr>
          </a:p>
        </p:txBody>
      </p:sp>
      <p:sp>
        <p:nvSpPr>
          <p:cNvPr id="25" name="Source"/>
          <p:cNvSpPr txBox="1"/>
          <p:nvPr/>
        </p:nvSpPr>
        <p:spPr>
          <a:xfrm>
            <a:off x="681406" y="6328766"/>
            <a:ext cx="7882306" cy="170560"/>
          </a:xfrm>
          <a:prstGeom prst="rect">
            <a:avLst/>
          </a:prstGeom>
          <a:noFill/>
          <a:ln w="9525">
            <a:noFill/>
          </a:ln>
        </p:spPr>
        <p:txBody>
          <a:bodyPr vert="horz" wrap="square" lIns="0" tIns="0" rIns="0" bIns="0" rtlCol="0" anchor="b" anchorCtr="0">
            <a:spAutoFit/>
          </a:bodyPr>
          <a:lstStyle/>
          <a:p>
            <a:pPr marL="367821" indent="-367821"/>
            <a:r>
              <a:rPr lang="fr-BE" sz="554" b="0" dirty="0">
                <a:latin typeface="+mn-lt"/>
                <a:sym typeface="+mn-lt"/>
              </a:rPr>
              <a:t>Source:	1) Infrabel – Rapport de ponctualité 2013; 2) Sixième communication belge sur le changement climatique 3) Touring – statistiques 2013; 4) SNCB – Chiffres-clés 2010 &gt; 2012; 5) SPF Mobilité &amp; Transports, BELDAM  2010; 6) SNCB – Proposition de plan d’investissement 2013-2025; 7) Febiac - Une fiscalité intelligente pour une meilleure mobilité 8) Groupe SNCB, TEC, STIB, De Lijn; 9) Inrix – Traffic Scorecard; 10) BECI – Livre Blanc de la mobilité; 11) Bruxelles – Iris 2; 12) STIB – Rapport financier 2012; Roland Berger</a:t>
            </a:r>
          </a:p>
        </p:txBody>
      </p:sp>
      <p:sp>
        <p:nvSpPr>
          <p:cNvPr id="9" name="Rectangle 8"/>
          <p:cNvSpPr>
            <a:spLocks/>
          </p:cNvSpPr>
          <p:nvPr/>
        </p:nvSpPr>
        <p:spPr>
          <a:xfrm>
            <a:off x="317990" y="2775491"/>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Parking </a:t>
            </a:r>
            <a:r>
              <a:rPr lang="fr-BE" sz="2585" dirty="0" err="1"/>
              <a:t>Bxl</a:t>
            </a:r>
            <a:r>
              <a:rPr lang="fr-BE" sz="2585" dirty="0"/>
              <a:t>: 30% </a:t>
            </a:r>
            <a:r>
              <a:rPr lang="fr-BE" sz="2585" dirty="0" err="1"/>
              <a:t>traffic</a:t>
            </a:r>
            <a:r>
              <a:rPr lang="fr-BE" sz="1846" b="0" dirty="0"/>
              <a:t>; 49% des problèmes (congestion 57%)</a:t>
            </a:r>
          </a:p>
        </p:txBody>
      </p:sp>
      <p:sp>
        <p:nvSpPr>
          <p:cNvPr id="10" name="Rectangle 9"/>
          <p:cNvSpPr>
            <a:spLocks/>
          </p:cNvSpPr>
          <p:nvPr/>
        </p:nvSpPr>
        <p:spPr>
          <a:xfrm>
            <a:off x="2491014" y="1102588"/>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Occupation voitures </a:t>
            </a:r>
            <a:r>
              <a:rPr lang="fr-BE" sz="1846" b="0" dirty="0"/>
              <a:t>(pointe)</a:t>
            </a:r>
            <a:r>
              <a:rPr lang="fr-BE" sz="2585" dirty="0"/>
              <a:t> </a:t>
            </a:r>
          </a:p>
          <a:p>
            <a:pPr>
              <a:lnSpc>
                <a:spcPct val="90000"/>
              </a:lnSpc>
              <a:spcBef>
                <a:spcPts val="0"/>
              </a:spcBef>
            </a:pPr>
            <a:r>
              <a:rPr lang="fr-BE" sz="2585" dirty="0"/>
              <a:t>1.29 </a:t>
            </a:r>
            <a:r>
              <a:rPr lang="fr-BE" sz="2215" dirty="0"/>
              <a:t>passagers</a:t>
            </a:r>
            <a:r>
              <a:rPr lang="fr-BE" sz="1846" b="0" baseline="30000" dirty="0"/>
              <a:t>5)</a:t>
            </a:r>
            <a:endParaRPr lang="fr-BE" sz="1846" b="0" dirty="0"/>
          </a:p>
        </p:txBody>
      </p:sp>
      <p:sp>
        <p:nvSpPr>
          <p:cNvPr id="11" name="Rectangle 10"/>
          <p:cNvSpPr>
            <a:spLocks/>
          </p:cNvSpPr>
          <p:nvPr/>
        </p:nvSpPr>
        <p:spPr>
          <a:xfrm>
            <a:off x="6837064" y="1102588"/>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Temps perdus files </a:t>
            </a:r>
            <a:r>
              <a:rPr lang="fr-BE" sz="2585" dirty="0" err="1"/>
              <a:t>Bxl</a:t>
            </a:r>
            <a:r>
              <a:rPr lang="fr-BE" sz="2585" b="0" dirty="0"/>
              <a:t>: </a:t>
            </a:r>
          </a:p>
          <a:p>
            <a:pPr>
              <a:lnSpc>
                <a:spcPct val="90000"/>
              </a:lnSpc>
              <a:spcBef>
                <a:spcPts val="0"/>
              </a:spcBef>
            </a:pPr>
            <a:r>
              <a:rPr lang="fr-BE" sz="2585" b="0" dirty="0"/>
              <a:t>83 h </a:t>
            </a:r>
          </a:p>
        </p:txBody>
      </p:sp>
      <p:sp>
        <p:nvSpPr>
          <p:cNvPr id="12" name="Rectangle 11"/>
          <p:cNvSpPr>
            <a:spLocks/>
          </p:cNvSpPr>
          <p:nvPr/>
        </p:nvSpPr>
        <p:spPr>
          <a:xfrm>
            <a:off x="6837064" y="2775491"/>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215" dirty="0"/>
              <a:t>Emissions de gaz à effet de serre par transport: </a:t>
            </a:r>
          </a:p>
          <a:p>
            <a:pPr>
              <a:lnSpc>
                <a:spcPct val="90000"/>
              </a:lnSpc>
              <a:spcBef>
                <a:spcPts val="0"/>
              </a:spcBef>
            </a:pPr>
            <a:r>
              <a:rPr lang="fr-BE" sz="2215" dirty="0"/>
              <a:t>22,5% </a:t>
            </a:r>
            <a:r>
              <a:rPr lang="fr-BE" sz="1846" b="0" dirty="0"/>
              <a:t>(+29,9% de 1990 à 2011)</a:t>
            </a:r>
            <a:r>
              <a:rPr lang="fr-BE" sz="1846" b="0" baseline="30000" dirty="0"/>
              <a:t>2)</a:t>
            </a:r>
            <a:endParaRPr lang="fr-BE" sz="1846" dirty="0"/>
          </a:p>
        </p:txBody>
      </p:sp>
      <p:sp>
        <p:nvSpPr>
          <p:cNvPr id="13" name="Rectangle 12"/>
          <p:cNvSpPr>
            <a:spLocks/>
          </p:cNvSpPr>
          <p:nvPr/>
        </p:nvSpPr>
        <p:spPr>
          <a:xfrm>
            <a:off x="317990" y="1102588"/>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Occupation trains vers </a:t>
            </a:r>
            <a:r>
              <a:rPr lang="fr-BE" sz="2585" dirty="0" err="1"/>
              <a:t>Bxl</a:t>
            </a:r>
            <a:r>
              <a:rPr lang="fr-BE" sz="2585" dirty="0"/>
              <a:t> 78%</a:t>
            </a:r>
            <a:r>
              <a:rPr lang="fr-BE" sz="1846" dirty="0"/>
              <a:t> </a:t>
            </a:r>
            <a:r>
              <a:rPr lang="fr-BE" sz="1846" b="0" dirty="0"/>
              <a:t>(80% max.)</a:t>
            </a:r>
            <a:r>
              <a:rPr lang="fr-BE" sz="1846" b="0" baseline="30000" dirty="0"/>
              <a:t>6)</a:t>
            </a:r>
            <a:endParaRPr lang="fr-BE" sz="1846" b="0" dirty="0"/>
          </a:p>
        </p:txBody>
      </p:sp>
      <p:sp>
        <p:nvSpPr>
          <p:cNvPr id="14" name="Rectangle 13"/>
          <p:cNvSpPr>
            <a:spLocks/>
          </p:cNvSpPr>
          <p:nvPr/>
        </p:nvSpPr>
        <p:spPr>
          <a:xfrm>
            <a:off x="2491014" y="2775491"/>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Navetteurs voiture vers </a:t>
            </a:r>
            <a:r>
              <a:rPr lang="fr-BE" sz="2585" dirty="0" err="1"/>
              <a:t>Bxl</a:t>
            </a:r>
            <a:r>
              <a:rPr lang="fr-BE" sz="2585" dirty="0"/>
              <a:t>: 225,000</a:t>
            </a:r>
            <a:r>
              <a:rPr lang="fr-BE" sz="1846" dirty="0"/>
              <a:t> (p</a:t>
            </a:r>
            <a:r>
              <a:rPr lang="fr-BE" sz="1846" b="0" dirty="0"/>
              <a:t>our  une </a:t>
            </a:r>
            <a:r>
              <a:rPr lang="fr-BE" sz="1846" dirty="0"/>
              <a:t>capacité </a:t>
            </a:r>
            <a:r>
              <a:rPr lang="fr-BE" sz="1846" b="0" dirty="0"/>
              <a:t>de </a:t>
            </a:r>
            <a:r>
              <a:rPr lang="fr-BE" sz="1846" dirty="0"/>
              <a:t>65,000 </a:t>
            </a:r>
            <a:r>
              <a:rPr lang="fr-BE" sz="1846" b="0" dirty="0"/>
              <a:t>véhicules/h </a:t>
            </a:r>
            <a:r>
              <a:rPr lang="fr-BE" sz="1846" b="0" baseline="30000" dirty="0"/>
              <a:t> 10)</a:t>
            </a:r>
            <a:endParaRPr lang="fr-BE" sz="1846" b="0" dirty="0"/>
          </a:p>
        </p:txBody>
      </p:sp>
      <p:sp>
        <p:nvSpPr>
          <p:cNvPr id="15" name="Rectangle 14"/>
          <p:cNvSpPr>
            <a:spLocks/>
          </p:cNvSpPr>
          <p:nvPr/>
        </p:nvSpPr>
        <p:spPr>
          <a:xfrm>
            <a:off x="4664040" y="1102588"/>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585" dirty="0"/>
              <a:t>Temps perdu files de + de 100km: </a:t>
            </a:r>
          </a:p>
          <a:p>
            <a:pPr>
              <a:lnSpc>
                <a:spcPct val="90000"/>
              </a:lnSpc>
              <a:spcBef>
                <a:spcPts val="0"/>
              </a:spcBef>
            </a:pPr>
            <a:r>
              <a:rPr lang="fr-BE" sz="2585" dirty="0"/>
              <a:t>761h</a:t>
            </a:r>
            <a:r>
              <a:rPr lang="fr-BE" sz="1846" b="0" dirty="0"/>
              <a:t> (608h 2012)</a:t>
            </a:r>
            <a:r>
              <a:rPr lang="fr-BE" sz="1846" b="0" baseline="30000" dirty="0"/>
              <a:t>3)</a:t>
            </a:r>
            <a:r>
              <a:rPr lang="fr-BE" sz="1846" b="0" dirty="0"/>
              <a:t> </a:t>
            </a:r>
          </a:p>
        </p:txBody>
      </p:sp>
      <p:sp>
        <p:nvSpPr>
          <p:cNvPr id="16" name="Rectangle 15"/>
          <p:cNvSpPr>
            <a:spLocks/>
          </p:cNvSpPr>
          <p:nvPr/>
        </p:nvSpPr>
        <p:spPr>
          <a:xfrm>
            <a:off x="2470565" y="4503683"/>
            <a:ext cx="2055416" cy="1584074"/>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215" dirty="0"/>
              <a:t>Coûts de congestion en Belgique: </a:t>
            </a:r>
          </a:p>
          <a:p>
            <a:pPr>
              <a:lnSpc>
                <a:spcPct val="90000"/>
              </a:lnSpc>
              <a:spcBef>
                <a:spcPts val="0"/>
              </a:spcBef>
            </a:pPr>
            <a:r>
              <a:rPr lang="fr-BE" sz="2215" dirty="0"/>
              <a:t>2% du PIB – </a:t>
            </a:r>
            <a:br>
              <a:rPr lang="fr-BE" sz="2215" dirty="0"/>
            </a:br>
            <a:r>
              <a:rPr lang="fr-BE" sz="2215" dirty="0"/>
              <a:t>EUR 8 mia</a:t>
            </a:r>
            <a:r>
              <a:rPr lang="fr-BE" sz="2215" baseline="30000" dirty="0"/>
              <a:t>7)</a:t>
            </a:r>
            <a:endParaRPr lang="fr-BE" sz="2215" dirty="0"/>
          </a:p>
        </p:txBody>
      </p:sp>
      <p:sp>
        <p:nvSpPr>
          <p:cNvPr id="17" name="Rectangle 16"/>
          <p:cNvSpPr>
            <a:spLocks/>
          </p:cNvSpPr>
          <p:nvPr/>
        </p:nvSpPr>
        <p:spPr>
          <a:xfrm>
            <a:off x="4664039" y="2775491"/>
            <a:ext cx="2055416" cy="1584074"/>
          </a:xfrm>
          <a:prstGeom prst="rect">
            <a:avLst/>
          </a:prstGeom>
          <a:solidFill>
            <a:schemeClr val="accent5"/>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215" dirty="0"/>
              <a:t>Congestion </a:t>
            </a:r>
            <a:r>
              <a:rPr lang="fr-BE" sz="2215" dirty="0" err="1"/>
              <a:t>Bxl</a:t>
            </a:r>
            <a:r>
              <a:rPr lang="fr-BE" sz="2215" dirty="0"/>
              <a:t> </a:t>
            </a:r>
            <a:r>
              <a:rPr lang="fr-BE" sz="2215" b="0" dirty="0"/>
              <a:t>2001-15: </a:t>
            </a:r>
            <a:r>
              <a:rPr lang="fr-BE" sz="2215" dirty="0"/>
              <a:t>+ 7 % </a:t>
            </a:r>
            <a:r>
              <a:rPr lang="fr-BE" sz="2215" b="0" dirty="0"/>
              <a:t>trafic, </a:t>
            </a:r>
            <a:r>
              <a:rPr lang="fr-BE" sz="2215" dirty="0"/>
              <a:t>+45% </a:t>
            </a:r>
            <a:r>
              <a:rPr lang="fr-BE" sz="2215" b="0" dirty="0"/>
              <a:t>durée déplacement</a:t>
            </a:r>
            <a:r>
              <a:rPr lang="fr-BE" sz="1846" b="0" dirty="0"/>
              <a:t>, </a:t>
            </a:r>
            <a:r>
              <a:rPr lang="fr-BE" sz="1846" dirty="0"/>
              <a:t>- 5 km/h </a:t>
            </a:r>
            <a:r>
              <a:rPr lang="fr-BE" sz="1846" b="0" dirty="0"/>
              <a:t>en moyenne</a:t>
            </a:r>
            <a:r>
              <a:rPr lang="fr-BE" sz="1846" b="0" baseline="30000" dirty="0"/>
              <a:t>11)</a:t>
            </a:r>
            <a:endParaRPr lang="fr-BE" sz="1846" dirty="0"/>
          </a:p>
        </p:txBody>
      </p:sp>
      <p:sp>
        <p:nvSpPr>
          <p:cNvPr id="26" name="Rectangle 25"/>
          <p:cNvSpPr>
            <a:spLocks/>
          </p:cNvSpPr>
          <p:nvPr/>
        </p:nvSpPr>
        <p:spPr>
          <a:xfrm>
            <a:off x="4643590" y="4503683"/>
            <a:ext cx="2055416" cy="1584074"/>
          </a:xfrm>
          <a:prstGeom prst="rect">
            <a:avLst/>
          </a:prstGeom>
          <a:solidFill>
            <a:schemeClr val="accent2"/>
          </a:solidFill>
          <a:ln w="9525">
            <a:noFill/>
          </a:ln>
          <a:effectLst/>
        </p:spPr>
        <p:style>
          <a:lnRef idx="1">
            <a:schemeClr val="accent1"/>
          </a:lnRef>
          <a:fillRef idx="0">
            <a:schemeClr val="accent1"/>
          </a:fillRef>
          <a:effectRef idx="0">
            <a:schemeClr val="accent1"/>
          </a:effectRef>
          <a:fontRef idx="minor">
            <a:schemeClr val="tx1"/>
          </a:fontRef>
        </p:style>
        <p:txBody>
          <a:bodyPr lIns="33231" tIns="33231" rIns="33231" bIns="0" rtlCol="0" anchor="t" anchorCtr="0">
            <a:noAutofit/>
          </a:bodyPr>
          <a:lstStyle/>
          <a:p>
            <a:pPr>
              <a:lnSpc>
                <a:spcPct val="90000"/>
              </a:lnSpc>
              <a:spcBef>
                <a:spcPts val="0"/>
              </a:spcBef>
            </a:pPr>
            <a:r>
              <a:rPr lang="fr-BE" sz="2215" dirty="0"/>
              <a:t>Subsides du transport public 2013 :</a:t>
            </a:r>
          </a:p>
          <a:p>
            <a:pPr>
              <a:lnSpc>
                <a:spcPct val="90000"/>
              </a:lnSpc>
              <a:spcBef>
                <a:spcPts val="0"/>
              </a:spcBef>
            </a:pPr>
            <a:r>
              <a:rPr lang="fr-BE" sz="2215" dirty="0"/>
              <a:t>EUR 4 </a:t>
            </a:r>
            <a:r>
              <a:rPr lang="fr-BE" sz="2215" dirty="0" err="1"/>
              <a:t>mia</a:t>
            </a:r>
            <a:endParaRPr lang="fr-BE" sz="2215" dirty="0"/>
          </a:p>
        </p:txBody>
      </p:sp>
    </p:spTree>
    <p:extLst>
      <p:ext uri="{BB962C8B-B14F-4D97-AF65-F5344CB8AC3E}">
        <p14:creationId xmlns:p14="http://schemas.microsoft.com/office/powerpoint/2010/main" val="22018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2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467" y="265238"/>
          <a:ext cx="1465" cy="1465"/>
        </p:xfrm>
        <a:graphic>
          <a:graphicData uri="http://schemas.openxmlformats.org/presentationml/2006/ole">
            <mc:AlternateContent xmlns:mc="http://schemas.openxmlformats.org/markup-compatibility/2006">
              <mc:Choice xmlns:v="urn:schemas-microsoft-com:vml" Requires="v">
                <p:oleObj spid="_x0000_s420895"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7" y="265238"/>
                        <a:ext cx="1465" cy="1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Rectangle 107" hidden="1"/>
          <p:cNvSpPr/>
          <p:nvPr>
            <p:custDataLst>
              <p:tags r:id="rId3"/>
            </p:custDataLst>
          </p:nvPr>
        </p:nvSpPr>
        <p:spPr bwMode="auto">
          <a:xfrm>
            <a:off x="0" y="263769"/>
            <a:ext cx="146538" cy="146538"/>
          </a:xfrm>
          <a:prstGeom prst="rect">
            <a:avLst/>
          </a:prstGeom>
          <a:solidFill>
            <a:scrgbClr r="0" g="0" b="0"/>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horz" wrap="none" lIns="0" tIns="0" rIns="0" bIns="0" rtlCol="0" anchor="t" anchorCtr="0">
            <a:noAutofit/>
          </a:bodyPr>
          <a:lstStyle/>
          <a:p>
            <a:endParaRPr lang="en-US" sz="1200" b="0" dirty="0">
              <a:latin typeface="Arial Narrow"/>
              <a:sym typeface="Arial Narrow"/>
            </a:endParaRPr>
          </a:p>
        </p:txBody>
      </p:sp>
      <p:sp>
        <p:nvSpPr>
          <p:cNvPr id="2" name="Title 1"/>
          <p:cNvSpPr>
            <a:spLocks noGrp="1"/>
          </p:cNvSpPr>
          <p:nvPr>
            <p:ph type="title"/>
          </p:nvPr>
        </p:nvSpPr>
        <p:spPr>
          <a:xfrm>
            <a:off x="384458" y="570837"/>
            <a:ext cx="8508022" cy="690366"/>
          </a:xfrm>
        </p:spPr>
        <p:txBody>
          <a:bodyPr vert="horz" lIns="0" tIns="0" rIns="0" bIns="0" rtlCol="0" anchor="t" anchorCtr="0">
            <a:noAutofit/>
          </a:bodyPr>
          <a:lstStyle/>
          <a:p>
            <a:r>
              <a:rPr lang="fr-BE" b="1" dirty="0">
                <a:latin typeface="Arial" panose="020B0604020202020204" pitchFamily="34" charset="0"/>
                <a:cs typeface="Arial" panose="020B0604020202020204" pitchFamily="34" charset="0"/>
              </a:rPr>
              <a:t>Réseaux routier et ferré: structure très radiale autour de Bruxelles en plus des 2 dorsales</a:t>
            </a:r>
          </a:p>
        </p:txBody>
      </p:sp>
      <p:sp>
        <p:nvSpPr>
          <p:cNvPr id="1779" name="Source"/>
          <p:cNvSpPr txBox="1"/>
          <p:nvPr/>
        </p:nvSpPr>
        <p:spPr>
          <a:xfrm>
            <a:off x="681405" y="6457692"/>
            <a:ext cx="2289088" cy="115096"/>
          </a:xfrm>
          <a:prstGeom prst="rect">
            <a:avLst/>
          </a:prstGeom>
          <a:noFill/>
          <a:ln w="9525">
            <a:noFill/>
          </a:ln>
        </p:spPr>
        <p:txBody>
          <a:bodyPr vert="horz" wrap="none" lIns="0" tIns="0" rIns="0" bIns="0" rtlCol="0" anchor="b" anchorCtr="0">
            <a:spAutoFit/>
          </a:bodyPr>
          <a:lstStyle/>
          <a:p>
            <a:pPr>
              <a:lnSpc>
                <a:spcPct val="90000"/>
              </a:lnSpc>
              <a:buSzPct val="100000"/>
            </a:pPr>
            <a:r>
              <a:rPr lang="fr-BE" sz="831" b="0" dirty="0">
                <a:latin typeface="+mn-lt"/>
                <a:sym typeface="+mn-lt"/>
              </a:rPr>
              <a:t>Source: Infrabel, SPF Mobilité et Transports, Roland Berger</a:t>
            </a:r>
          </a:p>
        </p:txBody>
      </p:sp>
      <p:grpSp>
        <p:nvGrpSpPr>
          <p:cNvPr id="3" name="Group 2"/>
          <p:cNvGrpSpPr/>
          <p:nvPr/>
        </p:nvGrpSpPr>
        <p:grpSpPr>
          <a:xfrm>
            <a:off x="450927" y="1648481"/>
            <a:ext cx="8375084" cy="4306341"/>
            <a:chOff x="736600" y="2269766"/>
            <a:chExt cx="6696720" cy="3467254"/>
          </a:xfrm>
        </p:grpSpPr>
        <p:sp>
          <p:nvSpPr>
            <p:cNvPr id="139" name="RbSticker"/>
            <p:cNvSpPr txBox="1">
              <a:spLocks/>
            </p:cNvSpPr>
            <p:nvPr/>
          </p:nvSpPr>
          <p:spPr>
            <a:xfrm>
              <a:off x="736600" y="2269766"/>
              <a:ext cx="3208915" cy="187850"/>
            </a:xfrm>
            <a:prstGeom prst="rect">
              <a:avLst/>
            </a:prstGeom>
            <a:noFill/>
            <a:ln w="9525">
              <a:noFill/>
            </a:ln>
          </p:spPr>
          <p:txBody>
            <a:bodyPr vert="horz" wrap="square" lIns="0" tIns="0" rIns="0" bIns="66462" rtlCol="0" anchor="b">
              <a:spAutoFit/>
            </a:bodyPr>
            <a:lstStyle>
              <a:defPPr>
                <a:defRPr lang="de-DE"/>
              </a:defPPr>
              <a:lvl1pPr>
                <a:lnSpc>
                  <a:spcPct val="90000"/>
                </a:lnSpc>
                <a:spcBef>
                  <a:spcPts val="0"/>
                </a:spcBef>
                <a:buSzPct val="100000"/>
                <a:defRPr>
                  <a:latin typeface="+mn-lt"/>
                  <a:cs typeface="Arial Narrow" pitchFamily="34" charset="0"/>
                </a:defRPr>
              </a:lvl1pPr>
            </a:lstStyle>
            <a:p>
              <a:r>
                <a:rPr lang="fr-BE" sz="1200" dirty="0"/>
                <a:t>Réseau routier</a:t>
              </a:r>
            </a:p>
          </p:txBody>
        </p:sp>
        <p:sp>
          <p:nvSpPr>
            <p:cNvPr id="140" name="RbSticker"/>
            <p:cNvSpPr txBox="1">
              <a:spLocks/>
            </p:cNvSpPr>
            <p:nvPr/>
          </p:nvSpPr>
          <p:spPr>
            <a:xfrm>
              <a:off x="4212421" y="2269766"/>
              <a:ext cx="3208915" cy="187850"/>
            </a:xfrm>
            <a:prstGeom prst="rect">
              <a:avLst/>
            </a:prstGeom>
            <a:noFill/>
            <a:ln w="9525">
              <a:noFill/>
            </a:ln>
          </p:spPr>
          <p:txBody>
            <a:bodyPr vert="horz" wrap="square" lIns="0" tIns="0" rIns="0" bIns="66462" rtlCol="0" anchor="b">
              <a:spAutoFit/>
            </a:bodyPr>
            <a:lstStyle>
              <a:defPPr>
                <a:defRPr lang="de-DE"/>
              </a:defPPr>
              <a:lvl1pPr>
                <a:lnSpc>
                  <a:spcPct val="90000"/>
                </a:lnSpc>
                <a:spcBef>
                  <a:spcPts val="0"/>
                </a:spcBef>
                <a:buSzPct val="100000"/>
                <a:defRPr>
                  <a:latin typeface="+mn-lt"/>
                  <a:cs typeface="Arial Narrow" pitchFamily="34" charset="0"/>
                </a:defRPr>
              </a:lvl1pPr>
            </a:lstStyle>
            <a:p>
              <a:r>
                <a:rPr lang="fr-BE" sz="1200" dirty="0"/>
                <a:t>Réseau ferroviaire</a:t>
              </a:r>
            </a:p>
          </p:txBody>
        </p:sp>
        <p:cxnSp>
          <p:nvCxnSpPr>
            <p:cNvPr id="141" name="Horizontal Line"/>
            <p:cNvCxnSpPr>
              <a:cxnSpLocks/>
            </p:cNvCxnSpPr>
            <p:nvPr/>
          </p:nvCxnSpPr>
          <p:spPr>
            <a:xfrm>
              <a:off x="736601" y="2492896"/>
              <a:ext cx="3208915"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144" name="Horizontal Line"/>
            <p:cNvCxnSpPr>
              <a:cxnSpLocks/>
            </p:cNvCxnSpPr>
            <p:nvPr/>
          </p:nvCxnSpPr>
          <p:spPr>
            <a:xfrm>
              <a:off x="4212421" y="2492896"/>
              <a:ext cx="3208915"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grpSp>
          <p:nvGrpSpPr>
            <p:cNvPr id="6" name="Group 1799"/>
            <p:cNvGrpSpPr/>
            <p:nvPr/>
          </p:nvGrpSpPr>
          <p:grpSpPr>
            <a:xfrm>
              <a:off x="4231237" y="2939182"/>
              <a:ext cx="3122008" cy="2797838"/>
              <a:chOff x="4231237" y="2456565"/>
              <a:chExt cx="3122008" cy="2797838"/>
            </a:xfrm>
          </p:grpSpPr>
          <p:sp>
            <p:nvSpPr>
              <p:cNvPr id="361" name="Freeform 360"/>
              <p:cNvSpPr/>
              <p:nvPr/>
            </p:nvSpPr>
            <p:spPr>
              <a:xfrm rot="281165">
                <a:off x="4231237" y="2755735"/>
                <a:ext cx="446657" cy="207322"/>
              </a:xfrm>
              <a:custGeom>
                <a:avLst/>
                <a:gdLst>
                  <a:gd name="connsiteX0" fmla="*/ 0 w 585787"/>
                  <a:gd name="connsiteY0" fmla="*/ 242887 h 271462"/>
                  <a:gd name="connsiteX1" fmla="*/ 57150 w 585787"/>
                  <a:gd name="connsiteY1" fmla="*/ 214312 h 271462"/>
                  <a:gd name="connsiteX2" fmla="*/ 128587 w 585787"/>
                  <a:gd name="connsiteY2" fmla="*/ 271462 h 271462"/>
                  <a:gd name="connsiteX3" fmla="*/ 214312 w 585787"/>
                  <a:gd name="connsiteY3" fmla="*/ 166687 h 271462"/>
                  <a:gd name="connsiteX4" fmla="*/ 285750 w 585787"/>
                  <a:gd name="connsiteY4" fmla="*/ 109537 h 271462"/>
                  <a:gd name="connsiteX5" fmla="*/ 376237 w 585787"/>
                  <a:gd name="connsiteY5" fmla="*/ 80962 h 271462"/>
                  <a:gd name="connsiteX6" fmla="*/ 476250 w 585787"/>
                  <a:gd name="connsiteY6" fmla="*/ 38100 h 271462"/>
                  <a:gd name="connsiteX7" fmla="*/ 552450 w 585787"/>
                  <a:gd name="connsiteY7" fmla="*/ 14287 h 271462"/>
                  <a:gd name="connsiteX8" fmla="*/ 585787 w 585787"/>
                  <a:gd name="connsiteY8" fmla="*/ 0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87" h="271462">
                    <a:moveTo>
                      <a:pt x="0" y="242887"/>
                    </a:moveTo>
                    <a:lnTo>
                      <a:pt x="57150" y="214312"/>
                    </a:lnTo>
                    <a:lnTo>
                      <a:pt x="128587" y="271462"/>
                    </a:lnTo>
                    <a:lnTo>
                      <a:pt x="214312" y="166687"/>
                    </a:lnTo>
                    <a:lnTo>
                      <a:pt x="285750" y="109537"/>
                    </a:lnTo>
                    <a:lnTo>
                      <a:pt x="376237" y="80962"/>
                    </a:lnTo>
                    <a:lnTo>
                      <a:pt x="476250" y="38100"/>
                    </a:lnTo>
                    <a:lnTo>
                      <a:pt x="552450" y="14287"/>
                    </a:lnTo>
                    <a:lnTo>
                      <a:pt x="585787"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2" name="Freeform 361"/>
              <p:cNvSpPr/>
              <p:nvPr/>
            </p:nvSpPr>
            <p:spPr>
              <a:xfrm rot="281165">
                <a:off x="4499690" y="2781162"/>
                <a:ext cx="1408964" cy="491027"/>
              </a:xfrm>
              <a:custGeom>
                <a:avLst/>
                <a:gdLst>
                  <a:gd name="connsiteX0" fmla="*/ 0 w 1847850"/>
                  <a:gd name="connsiteY0" fmla="*/ 0 h 642937"/>
                  <a:gd name="connsiteX1" fmla="*/ 195263 w 1847850"/>
                  <a:gd name="connsiteY1" fmla="*/ 38100 h 642937"/>
                  <a:gd name="connsiteX2" fmla="*/ 385763 w 1847850"/>
                  <a:gd name="connsiteY2" fmla="*/ 119062 h 642937"/>
                  <a:gd name="connsiteX3" fmla="*/ 500063 w 1847850"/>
                  <a:gd name="connsiteY3" fmla="*/ 176212 h 642937"/>
                  <a:gd name="connsiteX4" fmla="*/ 585788 w 1847850"/>
                  <a:gd name="connsiteY4" fmla="*/ 204787 h 642937"/>
                  <a:gd name="connsiteX5" fmla="*/ 690563 w 1847850"/>
                  <a:gd name="connsiteY5" fmla="*/ 285750 h 642937"/>
                  <a:gd name="connsiteX6" fmla="*/ 838200 w 1847850"/>
                  <a:gd name="connsiteY6" fmla="*/ 319087 h 642937"/>
                  <a:gd name="connsiteX7" fmla="*/ 942975 w 1847850"/>
                  <a:gd name="connsiteY7" fmla="*/ 357187 h 642937"/>
                  <a:gd name="connsiteX8" fmla="*/ 1023938 w 1847850"/>
                  <a:gd name="connsiteY8" fmla="*/ 400050 h 642937"/>
                  <a:gd name="connsiteX9" fmla="*/ 1143000 w 1847850"/>
                  <a:gd name="connsiteY9" fmla="*/ 466725 h 642937"/>
                  <a:gd name="connsiteX10" fmla="*/ 1271588 w 1847850"/>
                  <a:gd name="connsiteY10" fmla="*/ 552450 h 642937"/>
                  <a:gd name="connsiteX11" fmla="*/ 1309688 w 1847850"/>
                  <a:gd name="connsiteY11" fmla="*/ 533400 h 642937"/>
                  <a:gd name="connsiteX12" fmla="*/ 1528763 w 1847850"/>
                  <a:gd name="connsiteY12" fmla="*/ 633412 h 642937"/>
                  <a:gd name="connsiteX13" fmla="*/ 1628775 w 1847850"/>
                  <a:gd name="connsiteY13" fmla="*/ 628650 h 642937"/>
                  <a:gd name="connsiteX14" fmla="*/ 1695450 w 1847850"/>
                  <a:gd name="connsiteY14" fmla="*/ 581025 h 642937"/>
                  <a:gd name="connsiteX15" fmla="*/ 1724025 w 1847850"/>
                  <a:gd name="connsiteY15" fmla="*/ 552450 h 642937"/>
                  <a:gd name="connsiteX16" fmla="*/ 1747838 w 1847850"/>
                  <a:gd name="connsiteY16" fmla="*/ 557212 h 642937"/>
                  <a:gd name="connsiteX17" fmla="*/ 1776413 w 1847850"/>
                  <a:gd name="connsiteY17" fmla="*/ 571500 h 642937"/>
                  <a:gd name="connsiteX18" fmla="*/ 1781175 w 1847850"/>
                  <a:gd name="connsiteY18" fmla="*/ 557212 h 642937"/>
                  <a:gd name="connsiteX19" fmla="*/ 1819275 w 1847850"/>
                  <a:gd name="connsiteY19" fmla="*/ 600075 h 642937"/>
                  <a:gd name="connsiteX20" fmla="*/ 1847850 w 1847850"/>
                  <a:gd name="connsiteY20" fmla="*/ 642937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7850" h="642937">
                    <a:moveTo>
                      <a:pt x="0" y="0"/>
                    </a:moveTo>
                    <a:lnTo>
                      <a:pt x="195263" y="38100"/>
                    </a:lnTo>
                    <a:lnTo>
                      <a:pt x="385763" y="119062"/>
                    </a:lnTo>
                    <a:lnTo>
                      <a:pt x="500063" y="176212"/>
                    </a:lnTo>
                    <a:lnTo>
                      <a:pt x="585788" y="204787"/>
                    </a:lnTo>
                    <a:lnTo>
                      <a:pt x="690563" y="285750"/>
                    </a:lnTo>
                    <a:lnTo>
                      <a:pt x="838200" y="319087"/>
                    </a:lnTo>
                    <a:lnTo>
                      <a:pt x="942975" y="357187"/>
                    </a:lnTo>
                    <a:lnTo>
                      <a:pt x="1023938" y="400050"/>
                    </a:lnTo>
                    <a:lnTo>
                      <a:pt x="1143000" y="466725"/>
                    </a:lnTo>
                    <a:lnTo>
                      <a:pt x="1271588" y="552450"/>
                    </a:lnTo>
                    <a:lnTo>
                      <a:pt x="1309688" y="533400"/>
                    </a:lnTo>
                    <a:lnTo>
                      <a:pt x="1528763" y="633412"/>
                    </a:lnTo>
                    <a:lnTo>
                      <a:pt x="1628775" y="628650"/>
                    </a:lnTo>
                    <a:lnTo>
                      <a:pt x="1695450" y="581025"/>
                    </a:lnTo>
                    <a:lnTo>
                      <a:pt x="1724025" y="552450"/>
                    </a:lnTo>
                    <a:lnTo>
                      <a:pt x="1747838" y="557212"/>
                    </a:lnTo>
                    <a:lnTo>
                      <a:pt x="1776413" y="571500"/>
                    </a:lnTo>
                    <a:lnTo>
                      <a:pt x="1781175" y="557212"/>
                    </a:lnTo>
                    <a:lnTo>
                      <a:pt x="1819275" y="600075"/>
                    </a:lnTo>
                    <a:lnTo>
                      <a:pt x="1847850" y="642937"/>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3" name="Freeform 362"/>
              <p:cNvSpPr/>
              <p:nvPr/>
            </p:nvSpPr>
            <p:spPr>
              <a:xfrm rot="281165">
                <a:off x="4744760" y="2590958"/>
                <a:ext cx="145254" cy="1003876"/>
              </a:xfrm>
              <a:custGeom>
                <a:avLst/>
                <a:gdLst>
                  <a:gd name="connsiteX0" fmla="*/ 12700 w 190500"/>
                  <a:gd name="connsiteY0" fmla="*/ 0 h 1314450"/>
                  <a:gd name="connsiteX1" fmla="*/ 41275 w 190500"/>
                  <a:gd name="connsiteY1" fmla="*/ 69850 h 1314450"/>
                  <a:gd name="connsiteX2" fmla="*/ 44450 w 190500"/>
                  <a:gd name="connsiteY2" fmla="*/ 123825 h 1314450"/>
                  <a:gd name="connsiteX3" fmla="*/ 22225 w 190500"/>
                  <a:gd name="connsiteY3" fmla="*/ 155575 h 1314450"/>
                  <a:gd name="connsiteX4" fmla="*/ 25400 w 190500"/>
                  <a:gd name="connsiteY4" fmla="*/ 184150 h 1314450"/>
                  <a:gd name="connsiteX5" fmla="*/ 34925 w 190500"/>
                  <a:gd name="connsiteY5" fmla="*/ 200025 h 1314450"/>
                  <a:gd name="connsiteX6" fmla="*/ 34925 w 190500"/>
                  <a:gd name="connsiteY6" fmla="*/ 250825 h 1314450"/>
                  <a:gd name="connsiteX7" fmla="*/ 44450 w 190500"/>
                  <a:gd name="connsiteY7" fmla="*/ 292100 h 1314450"/>
                  <a:gd name="connsiteX8" fmla="*/ 50800 w 190500"/>
                  <a:gd name="connsiteY8" fmla="*/ 320675 h 1314450"/>
                  <a:gd name="connsiteX9" fmla="*/ 44450 w 190500"/>
                  <a:gd name="connsiteY9" fmla="*/ 368300 h 1314450"/>
                  <a:gd name="connsiteX10" fmla="*/ 22225 w 190500"/>
                  <a:gd name="connsiteY10" fmla="*/ 419100 h 1314450"/>
                  <a:gd name="connsiteX11" fmla="*/ 0 w 190500"/>
                  <a:gd name="connsiteY11" fmla="*/ 476250 h 1314450"/>
                  <a:gd name="connsiteX12" fmla="*/ 9525 w 190500"/>
                  <a:gd name="connsiteY12" fmla="*/ 587375 h 1314450"/>
                  <a:gd name="connsiteX13" fmla="*/ 22225 w 190500"/>
                  <a:gd name="connsiteY13" fmla="*/ 679450 h 1314450"/>
                  <a:gd name="connsiteX14" fmla="*/ 6350 w 190500"/>
                  <a:gd name="connsiteY14" fmla="*/ 733425 h 1314450"/>
                  <a:gd name="connsiteX15" fmla="*/ 15875 w 190500"/>
                  <a:gd name="connsiteY15" fmla="*/ 876300 h 1314450"/>
                  <a:gd name="connsiteX16" fmla="*/ 22225 w 190500"/>
                  <a:gd name="connsiteY16" fmla="*/ 920750 h 1314450"/>
                  <a:gd name="connsiteX17" fmla="*/ 85725 w 190500"/>
                  <a:gd name="connsiteY17" fmla="*/ 990600 h 1314450"/>
                  <a:gd name="connsiteX18" fmla="*/ 136525 w 190500"/>
                  <a:gd name="connsiteY18" fmla="*/ 1041400 h 1314450"/>
                  <a:gd name="connsiteX19" fmla="*/ 146050 w 190500"/>
                  <a:gd name="connsiteY19" fmla="*/ 1063625 h 1314450"/>
                  <a:gd name="connsiteX20" fmla="*/ 152400 w 190500"/>
                  <a:gd name="connsiteY20" fmla="*/ 1139825 h 1314450"/>
                  <a:gd name="connsiteX21" fmla="*/ 133350 w 190500"/>
                  <a:gd name="connsiteY21" fmla="*/ 1225550 h 1314450"/>
                  <a:gd name="connsiteX22" fmla="*/ 190500 w 190500"/>
                  <a:gd name="connsiteY22"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314450">
                    <a:moveTo>
                      <a:pt x="12700" y="0"/>
                    </a:moveTo>
                    <a:lnTo>
                      <a:pt x="41275" y="69850"/>
                    </a:lnTo>
                    <a:lnTo>
                      <a:pt x="44450" y="123825"/>
                    </a:lnTo>
                    <a:lnTo>
                      <a:pt x="22225" y="155575"/>
                    </a:lnTo>
                    <a:lnTo>
                      <a:pt x="25400" y="184150"/>
                    </a:lnTo>
                    <a:lnTo>
                      <a:pt x="34925" y="200025"/>
                    </a:lnTo>
                    <a:lnTo>
                      <a:pt x="34925" y="250825"/>
                    </a:lnTo>
                    <a:lnTo>
                      <a:pt x="44450" y="292100"/>
                    </a:lnTo>
                    <a:lnTo>
                      <a:pt x="50800" y="320675"/>
                    </a:lnTo>
                    <a:lnTo>
                      <a:pt x="44450" y="368300"/>
                    </a:lnTo>
                    <a:lnTo>
                      <a:pt x="22225" y="419100"/>
                    </a:lnTo>
                    <a:lnTo>
                      <a:pt x="0" y="476250"/>
                    </a:lnTo>
                    <a:lnTo>
                      <a:pt x="9525" y="587375"/>
                    </a:lnTo>
                    <a:lnTo>
                      <a:pt x="22225" y="679450"/>
                    </a:lnTo>
                    <a:lnTo>
                      <a:pt x="6350" y="733425"/>
                    </a:lnTo>
                    <a:lnTo>
                      <a:pt x="15875" y="876300"/>
                    </a:lnTo>
                    <a:lnTo>
                      <a:pt x="22225" y="920750"/>
                    </a:lnTo>
                    <a:lnTo>
                      <a:pt x="85725" y="990600"/>
                    </a:lnTo>
                    <a:lnTo>
                      <a:pt x="136525" y="1041400"/>
                    </a:lnTo>
                    <a:lnTo>
                      <a:pt x="146050" y="1063625"/>
                    </a:lnTo>
                    <a:lnTo>
                      <a:pt x="152400" y="1139825"/>
                    </a:lnTo>
                    <a:lnTo>
                      <a:pt x="133350" y="1225550"/>
                    </a:lnTo>
                    <a:lnTo>
                      <a:pt x="190500" y="13144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4" name="Freeform 363"/>
              <p:cNvSpPr/>
              <p:nvPr/>
            </p:nvSpPr>
            <p:spPr>
              <a:xfrm rot="281165">
                <a:off x="4509617" y="3220401"/>
                <a:ext cx="338926" cy="96993"/>
              </a:xfrm>
              <a:custGeom>
                <a:avLst/>
                <a:gdLst>
                  <a:gd name="connsiteX0" fmla="*/ 0 w 444500"/>
                  <a:gd name="connsiteY0" fmla="*/ 0 h 127000"/>
                  <a:gd name="connsiteX1" fmla="*/ 60325 w 444500"/>
                  <a:gd name="connsiteY1" fmla="*/ 12700 h 127000"/>
                  <a:gd name="connsiteX2" fmla="*/ 82550 w 444500"/>
                  <a:gd name="connsiteY2" fmla="*/ 69850 h 127000"/>
                  <a:gd name="connsiteX3" fmla="*/ 161925 w 444500"/>
                  <a:gd name="connsiteY3" fmla="*/ 92075 h 127000"/>
                  <a:gd name="connsiteX4" fmla="*/ 219075 w 444500"/>
                  <a:gd name="connsiteY4" fmla="*/ 114300 h 127000"/>
                  <a:gd name="connsiteX5" fmla="*/ 266700 w 444500"/>
                  <a:gd name="connsiteY5" fmla="*/ 107950 h 127000"/>
                  <a:gd name="connsiteX6" fmla="*/ 298450 w 444500"/>
                  <a:gd name="connsiteY6" fmla="*/ 98425 h 127000"/>
                  <a:gd name="connsiteX7" fmla="*/ 320675 w 444500"/>
                  <a:gd name="connsiteY7" fmla="*/ 73025 h 127000"/>
                  <a:gd name="connsiteX8" fmla="*/ 346075 w 444500"/>
                  <a:gd name="connsiteY8" fmla="*/ 82550 h 127000"/>
                  <a:gd name="connsiteX9" fmla="*/ 374650 w 444500"/>
                  <a:gd name="connsiteY9" fmla="*/ 104775 h 127000"/>
                  <a:gd name="connsiteX10" fmla="*/ 400050 w 444500"/>
                  <a:gd name="connsiteY10" fmla="*/ 120650 h 127000"/>
                  <a:gd name="connsiteX11" fmla="*/ 431800 w 444500"/>
                  <a:gd name="connsiteY11" fmla="*/ 127000 h 127000"/>
                  <a:gd name="connsiteX12" fmla="*/ 441325 w 444500"/>
                  <a:gd name="connsiteY12" fmla="*/ 114300 h 127000"/>
                  <a:gd name="connsiteX13" fmla="*/ 444500 w 444500"/>
                  <a:gd name="connsiteY13" fmla="*/ 101600 h 127000"/>
                  <a:gd name="connsiteX14" fmla="*/ 444500 w 444500"/>
                  <a:gd name="connsiteY14" fmla="*/ 85725 h 127000"/>
                  <a:gd name="connsiteX15" fmla="*/ 444500 w 444500"/>
                  <a:gd name="connsiteY15" fmla="*/ 85725 h 127000"/>
                  <a:gd name="connsiteX16" fmla="*/ 412750 w 444500"/>
                  <a:gd name="connsiteY16" fmla="*/ 57150 h 127000"/>
                  <a:gd name="connsiteX17" fmla="*/ 377825 w 444500"/>
                  <a:gd name="connsiteY17" fmla="*/ 41275 h 127000"/>
                  <a:gd name="connsiteX18" fmla="*/ 365125 w 444500"/>
                  <a:gd name="connsiteY18" fmla="*/ 50800 h 127000"/>
                  <a:gd name="connsiteX19" fmla="*/ 365125 w 444500"/>
                  <a:gd name="connsiteY19" fmla="*/ 50800 h 127000"/>
                  <a:gd name="connsiteX20" fmla="*/ 342900 w 444500"/>
                  <a:gd name="connsiteY20" fmla="*/ 8255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500" h="127000">
                    <a:moveTo>
                      <a:pt x="0" y="0"/>
                    </a:moveTo>
                    <a:lnTo>
                      <a:pt x="60325" y="12700"/>
                    </a:lnTo>
                    <a:lnTo>
                      <a:pt x="82550" y="69850"/>
                    </a:lnTo>
                    <a:lnTo>
                      <a:pt x="161925" y="92075"/>
                    </a:lnTo>
                    <a:lnTo>
                      <a:pt x="219075" y="114300"/>
                    </a:lnTo>
                    <a:lnTo>
                      <a:pt x="266700" y="107950"/>
                    </a:lnTo>
                    <a:lnTo>
                      <a:pt x="298450" y="98425"/>
                    </a:lnTo>
                    <a:lnTo>
                      <a:pt x="320675" y="73025"/>
                    </a:lnTo>
                    <a:lnTo>
                      <a:pt x="346075" y="82550"/>
                    </a:lnTo>
                    <a:lnTo>
                      <a:pt x="374650" y="104775"/>
                    </a:lnTo>
                    <a:lnTo>
                      <a:pt x="400050" y="120650"/>
                    </a:lnTo>
                    <a:lnTo>
                      <a:pt x="431800" y="127000"/>
                    </a:lnTo>
                    <a:lnTo>
                      <a:pt x="441325" y="114300"/>
                    </a:lnTo>
                    <a:lnTo>
                      <a:pt x="444500" y="101600"/>
                    </a:lnTo>
                    <a:lnTo>
                      <a:pt x="444500" y="85725"/>
                    </a:lnTo>
                    <a:lnTo>
                      <a:pt x="444500" y="85725"/>
                    </a:lnTo>
                    <a:lnTo>
                      <a:pt x="412750" y="57150"/>
                    </a:lnTo>
                    <a:lnTo>
                      <a:pt x="377825" y="41275"/>
                    </a:lnTo>
                    <a:lnTo>
                      <a:pt x="365125" y="50800"/>
                    </a:lnTo>
                    <a:lnTo>
                      <a:pt x="365125" y="50800"/>
                    </a:lnTo>
                    <a:lnTo>
                      <a:pt x="342900" y="825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5" name="Freeform 364"/>
              <p:cNvSpPr/>
              <p:nvPr/>
            </p:nvSpPr>
            <p:spPr>
              <a:xfrm rot="281165">
                <a:off x="5719992" y="2456565"/>
                <a:ext cx="459971" cy="426768"/>
              </a:xfrm>
              <a:custGeom>
                <a:avLst/>
                <a:gdLst>
                  <a:gd name="connsiteX0" fmla="*/ 0 w 1673225"/>
                  <a:gd name="connsiteY0" fmla="*/ 317500 h 561975"/>
                  <a:gd name="connsiteX1" fmla="*/ 82550 w 1673225"/>
                  <a:gd name="connsiteY1" fmla="*/ 425450 h 561975"/>
                  <a:gd name="connsiteX2" fmla="*/ 114300 w 1673225"/>
                  <a:gd name="connsiteY2" fmla="*/ 434975 h 561975"/>
                  <a:gd name="connsiteX3" fmla="*/ 117475 w 1673225"/>
                  <a:gd name="connsiteY3" fmla="*/ 485775 h 561975"/>
                  <a:gd name="connsiteX4" fmla="*/ 139700 w 1673225"/>
                  <a:gd name="connsiteY4" fmla="*/ 508000 h 561975"/>
                  <a:gd name="connsiteX5" fmla="*/ 203200 w 1673225"/>
                  <a:gd name="connsiteY5" fmla="*/ 492125 h 561975"/>
                  <a:gd name="connsiteX6" fmla="*/ 234950 w 1673225"/>
                  <a:gd name="connsiteY6" fmla="*/ 501650 h 561975"/>
                  <a:gd name="connsiteX7" fmla="*/ 276225 w 1673225"/>
                  <a:gd name="connsiteY7" fmla="*/ 530225 h 561975"/>
                  <a:gd name="connsiteX8" fmla="*/ 320675 w 1673225"/>
                  <a:gd name="connsiteY8" fmla="*/ 530225 h 561975"/>
                  <a:gd name="connsiteX9" fmla="*/ 352425 w 1673225"/>
                  <a:gd name="connsiteY9" fmla="*/ 514350 h 561975"/>
                  <a:gd name="connsiteX10" fmla="*/ 371475 w 1673225"/>
                  <a:gd name="connsiteY10" fmla="*/ 520700 h 561975"/>
                  <a:gd name="connsiteX11" fmla="*/ 400050 w 1673225"/>
                  <a:gd name="connsiteY11" fmla="*/ 508000 h 561975"/>
                  <a:gd name="connsiteX12" fmla="*/ 419100 w 1673225"/>
                  <a:gd name="connsiteY12" fmla="*/ 511175 h 561975"/>
                  <a:gd name="connsiteX13" fmla="*/ 473075 w 1673225"/>
                  <a:gd name="connsiteY13" fmla="*/ 527050 h 561975"/>
                  <a:gd name="connsiteX14" fmla="*/ 530225 w 1673225"/>
                  <a:gd name="connsiteY14" fmla="*/ 539750 h 561975"/>
                  <a:gd name="connsiteX15" fmla="*/ 558800 w 1673225"/>
                  <a:gd name="connsiteY15" fmla="*/ 549275 h 561975"/>
                  <a:gd name="connsiteX16" fmla="*/ 581025 w 1673225"/>
                  <a:gd name="connsiteY16" fmla="*/ 558800 h 561975"/>
                  <a:gd name="connsiteX17" fmla="*/ 606425 w 1673225"/>
                  <a:gd name="connsiteY17" fmla="*/ 546100 h 561975"/>
                  <a:gd name="connsiteX18" fmla="*/ 606425 w 1673225"/>
                  <a:gd name="connsiteY18" fmla="*/ 546100 h 561975"/>
                  <a:gd name="connsiteX19" fmla="*/ 657225 w 1673225"/>
                  <a:gd name="connsiteY19" fmla="*/ 561975 h 561975"/>
                  <a:gd name="connsiteX20" fmla="*/ 730250 w 1673225"/>
                  <a:gd name="connsiteY20" fmla="*/ 549275 h 561975"/>
                  <a:gd name="connsiteX21" fmla="*/ 809625 w 1673225"/>
                  <a:gd name="connsiteY21" fmla="*/ 520700 h 561975"/>
                  <a:gd name="connsiteX22" fmla="*/ 860425 w 1673225"/>
                  <a:gd name="connsiteY22" fmla="*/ 498475 h 561975"/>
                  <a:gd name="connsiteX23" fmla="*/ 914400 w 1673225"/>
                  <a:gd name="connsiteY23" fmla="*/ 488950 h 561975"/>
                  <a:gd name="connsiteX24" fmla="*/ 987425 w 1673225"/>
                  <a:gd name="connsiteY24" fmla="*/ 482600 h 561975"/>
                  <a:gd name="connsiteX25" fmla="*/ 1016000 w 1673225"/>
                  <a:gd name="connsiteY25" fmla="*/ 482600 h 561975"/>
                  <a:gd name="connsiteX26" fmla="*/ 1069975 w 1673225"/>
                  <a:gd name="connsiteY26" fmla="*/ 479425 h 561975"/>
                  <a:gd name="connsiteX27" fmla="*/ 1143000 w 1673225"/>
                  <a:gd name="connsiteY27" fmla="*/ 476250 h 561975"/>
                  <a:gd name="connsiteX28" fmla="*/ 1193800 w 1673225"/>
                  <a:gd name="connsiteY28" fmla="*/ 466725 h 561975"/>
                  <a:gd name="connsiteX29" fmla="*/ 1219200 w 1673225"/>
                  <a:gd name="connsiteY29" fmla="*/ 466725 h 561975"/>
                  <a:gd name="connsiteX30" fmla="*/ 1219200 w 1673225"/>
                  <a:gd name="connsiteY30" fmla="*/ 466725 h 561975"/>
                  <a:gd name="connsiteX31" fmla="*/ 1238250 w 1673225"/>
                  <a:gd name="connsiteY31" fmla="*/ 527050 h 561975"/>
                  <a:gd name="connsiteX32" fmla="*/ 1263650 w 1673225"/>
                  <a:gd name="connsiteY32" fmla="*/ 552450 h 561975"/>
                  <a:gd name="connsiteX33" fmla="*/ 1298575 w 1673225"/>
                  <a:gd name="connsiteY33" fmla="*/ 558800 h 561975"/>
                  <a:gd name="connsiteX34" fmla="*/ 1323975 w 1673225"/>
                  <a:gd name="connsiteY34" fmla="*/ 555625 h 561975"/>
                  <a:gd name="connsiteX35" fmla="*/ 1323975 w 1673225"/>
                  <a:gd name="connsiteY35" fmla="*/ 555625 h 561975"/>
                  <a:gd name="connsiteX36" fmla="*/ 1339850 w 1673225"/>
                  <a:gd name="connsiteY36" fmla="*/ 511175 h 561975"/>
                  <a:gd name="connsiteX37" fmla="*/ 1339850 w 1673225"/>
                  <a:gd name="connsiteY37" fmla="*/ 511175 h 561975"/>
                  <a:gd name="connsiteX38" fmla="*/ 1323975 w 1673225"/>
                  <a:gd name="connsiteY38" fmla="*/ 476250 h 561975"/>
                  <a:gd name="connsiteX39" fmla="*/ 1317625 w 1673225"/>
                  <a:gd name="connsiteY39" fmla="*/ 450850 h 561975"/>
                  <a:gd name="connsiteX40" fmla="*/ 1314450 w 1673225"/>
                  <a:gd name="connsiteY40" fmla="*/ 425450 h 561975"/>
                  <a:gd name="connsiteX41" fmla="*/ 1330325 w 1673225"/>
                  <a:gd name="connsiteY41" fmla="*/ 412750 h 561975"/>
                  <a:gd name="connsiteX42" fmla="*/ 1358900 w 1673225"/>
                  <a:gd name="connsiteY42" fmla="*/ 409575 h 561975"/>
                  <a:gd name="connsiteX43" fmla="*/ 1393825 w 1673225"/>
                  <a:gd name="connsiteY43" fmla="*/ 409575 h 561975"/>
                  <a:gd name="connsiteX44" fmla="*/ 1403350 w 1673225"/>
                  <a:gd name="connsiteY44" fmla="*/ 403225 h 561975"/>
                  <a:gd name="connsiteX45" fmla="*/ 1416050 w 1673225"/>
                  <a:gd name="connsiteY45" fmla="*/ 368300 h 561975"/>
                  <a:gd name="connsiteX46" fmla="*/ 1460500 w 1673225"/>
                  <a:gd name="connsiteY46" fmla="*/ 336550 h 561975"/>
                  <a:gd name="connsiteX47" fmla="*/ 1482725 w 1673225"/>
                  <a:gd name="connsiteY47" fmla="*/ 317500 h 561975"/>
                  <a:gd name="connsiteX48" fmla="*/ 1514475 w 1673225"/>
                  <a:gd name="connsiteY48" fmla="*/ 285750 h 561975"/>
                  <a:gd name="connsiteX49" fmla="*/ 1533525 w 1673225"/>
                  <a:gd name="connsiteY49" fmla="*/ 254000 h 561975"/>
                  <a:gd name="connsiteX50" fmla="*/ 1568450 w 1673225"/>
                  <a:gd name="connsiteY50" fmla="*/ 225425 h 561975"/>
                  <a:gd name="connsiteX51" fmla="*/ 1597025 w 1673225"/>
                  <a:gd name="connsiteY51" fmla="*/ 184150 h 561975"/>
                  <a:gd name="connsiteX52" fmla="*/ 1622425 w 1673225"/>
                  <a:gd name="connsiteY52" fmla="*/ 158750 h 561975"/>
                  <a:gd name="connsiteX53" fmla="*/ 1635125 w 1673225"/>
                  <a:gd name="connsiteY53" fmla="*/ 120650 h 561975"/>
                  <a:gd name="connsiteX54" fmla="*/ 1654175 w 1673225"/>
                  <a:gd name="connsiteY54" fmla="*/ 79375 h 561975"/>
                  <a:gd name="connsiteX55" fmla="*/ 1666875 w 1673225"/>
                  <a:gd name="connsiteY55" fmla="*/ 38100 h 561975"/>
                  <a:gd name="connsiteX56" fmla="*/ 1670050 w 1673225"/>
                  <a:gd name="connsiteY56" fmla="*/ 12700 h 561975"/>
                  <a:gd name="connsiteX57" fmla="*/ 1673225 w 1673225"/>
                  <a:gd name="connsiteY57" fmla="*/ 0 h 561975"/>
                  <a:gd name="connsiteX0" fmla="*/ 0 w 1590675"/>
                  <a:gd name="connsiteY0" fmla="*/ 425450 h 561975"/>
                  <a:gd name="connsiteX1" fmla="*/ 31750 w 1590675"/>
                  <a:gd name="connsiteY1" fmla="*/ 434975 h 561975"/>
                  <a:gd name="connsiteX2" fmla="*/ 34925 w 1590675"/>
                  <a:gd name="connsiteY2" fmla="*/ 485775 h 561975"/>
                  <a:gd name="connsiteX3" fmla="*/ 57150 w 1590675"/>
                  <a:gd name="connsiteY3" fmla="*/ 508000 h 561975"/>
                  <a:gd name="connsiteX4" fmla="*/ 120650 w 1590675"/>
                  <a:gd name="connsiteY4" fmla="*/ 492125 h 561975"/>
                  <a:gd name="connsiteX5" fmla="*/ 152400 w 1590675"/>
                  <a:gd name="connsiteY5" fmla="*/ 501650 h 561975"/>
                  <a:gd name="connsiteX6" fmla="*/ 193675 w 1590675"/>
                  <a:gd name="connsiteY6" fmla="*/ 530225 h 561975"/>
                  <a:gd name="connsiteX7" fmla="*/ 238125 w 1590675"/>
                  <a:gd name="connsiteY7" fmla="*/ 530225 h 561975"/>
                  <a:gd name="connsiteX8" fmla="*/ 269875 w 1590675"/>
                  <a:gd name="connsiteY8" fmla="*/ 514350 h 561975"/>
                  <a:gd name="connsiteX9" fmla="*/ 288925 w 1590675"/>
                  <a:gd name="connsiteY9" fmla="*/ 520700 h 561975"/>
                  <a:gd name="connsiteX10" fmla="*/ 317500 w 1590675"/>
                  <a:gd name="connsiteY10" fmla="*/ 508000 h 561975"/>
                  <a:gd name="connsiteX11" fmla="*/ 336550 w 1590675"/>
                  <a:gd name="connsiteY11" fmla="*/ 511175 h 561975"/>
                  <a:gd name="connsiteX12" fmla="*/ 390525 w 1590675"/>
                  <a:gd name="connsiteY12" fmla="*/ 527050 h 561975"/>
                  <a:gd name="connsiteX13" fmla="*/ 447675 w 1590675"/>
                  <a:gd name="connsiteY13" fmla="*/ 539750 h 561975"/>
                  <a:gd name="connsiteX14" fmla="*/ 476250 w 1590675"/>
                  <a:gd name="connsiteY14" fmla="*/ 549275 h 561975"/>
                  <a:gd name="connsiteX15" fmla="*/ 498475 w 1590675"/>
                  <a:gd name="connsiteY15" fmla="*/ 558800 h 561975"/>
                  <a:gd name="connsiteX16" fmla="*/ 523875 w 1590675"/>
                  <a:gd name="connsiteY16" fmla="*/ 546100 h 561975"/>
                  <a:gd name="connsiteX17" fmla="*/ 523875 w 1590675"/>
                  <a:gd name="connsiteY17" fmla="*/ 546100 h 561975"/>
                  <a:gd name="connsiteX18" fmla="*/ 574675 w 1590675"/>
                  <a:gd name="connsiteY18" fmla="*/ 561975 h 561975"/>
                  <a:gd name="connsiteX19" fmla="*/ 647700 w 1590675"/>
                  <a:gd name="connsiteY19" fmla="*/ 549275 h 561975"/>
                  <a:gd name="connsiteX20" fmla="*/ 727075 w 1590675"/>
                  <a:gd name="connsiteY20" fmla="*/ 520700 h 561975"/>
                  <a:gd name="connsiteX21" fmla="*/ 777875 w 1590675"/>
                  <a:gd name="connsiteY21" fmla="*/ 498475 h 561975"/>
                  <a:gd name="connsiteX22" fmla="*/ 831850 w 1590675"/>
                  <a:gd name="connsiteY22" fmla="*/ 488950 h 561975"/>
                  <a:gd name="connsiteX23" fmla="*/ 904875 w 1590675"/>
                  <a:gd name="connsiteY23" fmla="*/ 482600 h 561975"/>
                  <a:gd name="connsiteX24" fmla="*/ 933450 w 1590675"/>
                  <a:gd name="connsiteY24" fmla="*/ 482600 h 561975"/>
                  <a:gd name="connsiteX25" fmla="*/ 987425 w 1590675"/>
                  <a:gd name="connsiteY25" fmla="*/ 479425 h 561975"/>
                  <a:gd name="connsiteX26" fmla="*/ 1060450 w 1590675"/>
                  <a:gd name="connsiteY26" fmla="*/ 476250 h 561975"/>
                  <a:gd name="connsiteX27" fmla="*/ 1111250 w 1590675"/>
                  <a:gd name="connsiteY27" fmla="*/ 466725 h 561975"/>
                  <a:gd name="connsiteX28" fmla="*/ 1136650 w 1590675"/>
                  <a:gd name="connsiteY28" fmla="*/ 466725 h 561975"/>
                  <a:gd name="connsiteX29" fmla="*/ 1136650 w 1590675"/>
                  <a:gd name="connsiteY29" fmla="*/ 466725 h 561975"/>
                  <a:gd name="connsiteX30" fmla="*/ 1155700 w 1590675"/>
                  <a:gd name="connsiteY30" fmla="*/ 527050 h 561975"/>
                  <a:gd name="connsiteX31" fmla="*/ 1181100 w 1590675"/>
                  <a:gd name="connsiteY31" fmla="*/ 552450 h 561975"/>
                  <a:gd name="connsiteX32" fmla="*/ 1216025 w 1590675"/>
                  <a:gd name="connsiteY32" fmla="*/ 558800 h 561975"/>
                  <a:gd name="connsiteX33" fmla="*/ 1241425 w 1590675"/>
                  <a:gd name="connsiteY33" fmla="*/ 555625 h 561975"/>
                  <a:gd name="connsiteX34" fmla="*/ 1241425 w 1590675"/>
                  <a:gd name="connsiteY34" fmla="*/ 555625 h 561975"/>
                  <a:gd name="connsiteX35" fmla="*/ 1257300 w 1590675"/>
                  <a:gd name="connsiteY35" fmla="*/ 511175 h 561975"/>
                  <a:gd name="connsiteX36" fmla="*/ 1257300 w 1590675"/>
                  <a:gd name="connsiteY36" fmla="*/ 511175 h 561975"/>
                  <a:gd name="connsiteX37" fmla="*/ 1241425 w 1590675"/>
                  <a:gd name="connsiteY37" fmla="*/ 476250 h 561975"/>
                  <a:gd name="connsiteX38" fmla="*/ 1235075 w 1590675"/>
                  <a:gd name="connsiteY38" fmla="*/ 450850 h 561975"/>
                  <a:gd name="connsiteX39" fmla="*/ 1231900 w 1590675"/>
                  <a:gd name="connsiteY39" fmla="*/ 425450 h 561975"/>
                  <a:gd name="connsiteX40" fmla="*/ 1247775 w 1590675"/>
                  <a:gd name="connsiteY40" fmla="*/ 412750 h 561975"/>
                  <a:gd name="connsiteX41" fmla="*/ 1276350 w 1590675"/>
                  <a:gd name="connsiteY41" fmla="*/ 409575 h 561975"/>
                  <a:gd name="connsiteX42" fmla="*/ 1311275 w 1590675"/>
                  <a:gd name="connsiteY42" fmla="*/ 409575 h 561975"/>
                  <a:gd name="connsiteX43" fmla="*/ 1320800 w 1590675"/>
                  <a:gd name="connsiteY43" fmla="*/ 403225 h 561975"/>
                  <a:gd name="connsiteX44" fmla="*/ 1333500 w 1590675"/>
                  <a:gd name="connsiteY44" fmla="*/ 368300 h 561975"/>
                  <a:gd name="connsiteX45" fmla="*/ 1377950 w 1590675"/>
                  <a:gd name="connsiteY45" fmla="*/ 336550 h 561975"/>
                  <a:gd name="connsiteX46" fmla="*/ 1400175 w 1590675"/>
                  <a:gd name="connsiteY46" fmla="*/ 317500 h 561975"/>
                  <a:gd name="connsiteX47" fmla="*/ 1431925 w 1590675"/>
                  <a:gd name="connsiteY47" fmla="*/ 285750 h 561975"/>
                  <a:gd name="connsiteX48" fmla="*/ 1450975 w 1590675"/>
                  <a:gd name="connsiteY48" fmla="*/ 254000 h 561975"/>
                  <a:gd name="connsiteX49" fmla="*/ 1485900 w 1590675"/>
                  <a:gd name="connsiteY49" fmla="*/ 225425 h 561975"/>
                  <a:gd name="connsiteX50" fmla="*/ 1514475 w 1590675"/>
                  <a:gd name="connsiteY50" fmla="*/ 184150 h 561975"/>
                  <a:gd name="connsiteX51" fmla="*/ 1539875 w 1590675"/>
                  <a:gd name="connsiteY51" fmla="*/ 158750 h 561975"/>
                  <a:gd name="connsiteX52" fmla="*/ 1552575 w 1590675"/>
                  <a:gd name="connsiteY52" fmla="*/ 120650 h 561975"/>
                  <a:gd name="connsiteX53" fmla="*/ 1571625 w 1590675"/>
                  <a:gd name="connsiteY53" fmla="*/ 79375 h 561975"/>
                  <a:gd name="connsiteX54" fmla="*/ 1584325 w 1590675"/>
                  <a:gd name="connsiteY54" fmla="*/ 38100 h 561975"/>
                  <a:gd name="connsiteX55" fmla="*/ 1587500 w 1590675"/>
                  <a:gd name="connsiteY55" fmla="*/ 12700 h 561975"/>
                  <a:gd name="connsiteX56" fmla="*/ 1590675 w 1590675"/>
                  <a:gd name="connsiteY56" fmla="*/ 0 h 561975"/>
                  <a:gd name="connsiteX0" fmla="*/ 0 w 1558925"/>
                  <a:gd name="connsiteY0" fmla="*/ 434975 h 561975"/>
                  <a:gd name="connsiteX1" fmla="*/ 3175 w 1558925"/>
                  <a:gd name="connsiteY1" fmla="*/ 485775 h 561975"/>
                  <a:gd name="connsiteX2" fmla="*/ 25400 w 1558925"/>
                  <a:gd name="connsiteY2" fmla="*/ 508000 h 561975"/>
                  <a:gd name="connsiteX3" fmla="*/ 88900 w 1558925"/>
                  <a:gd name="connsiteY3" fmla="*/ 492125 h 561975"/>
                  <a:gd name="connsiteX4" fmla="*/ 120650 w 1558925"/>
                  <a:gd name="connsiteY4" fmla="*/ 501650 h 561975"/>
                  <a:gd name="connsiteX5" fmla="*/ 161925 w 1558925"/>
                  <a:gd name="connsiteY5" fmla="*/ 530225 h 561975"/>
                  <a:gd name="connsiteX6" fmla="*/ 206375 w 1558925"/>
                  <a:gd name="connsiteY6" fmla="*/ 530225 h 561975"/>
                  <a:gd name="connsiteX7" fmla="*/ 238125 w 1558925"/>
                  <a:gd name="connsiteY7" fmla="*/ 514350 h 561975"/>
                  <a:gd name="connsiteX8" fmla="*/ 257175 w 1558925"/>
                  <a:gd name="connsiteY8" fmla="*/ 520700 h 561975"/>
                  <a:gd name="connsiteX9" fmla="*/ 285750 w 1558925"/>
                  <a:gd name="connsiteY9" fmla="*/ 508000 h 561975"/>
                  <a:gd name="connsiteX10" fmla="*/ 304800 w 1558925"/>
                  <a:gd name="connsiteY10" fmla="*/ 511175 h 561975"/>
                  <a:gd name="connsiteX11" fmla="*/ 358775 w 1558925"/>
                  <a:gd name="connsiteY11" fmla="*/ 527050 h 561975"/>
                  <a:gd name="connsiteX12" fmla="*/ 415925 w 1558925"/>
                  <a:gd name="connsiteY12" fmla="*/ 539750 h 561975"/>
                  <a:gd name="connsiteX13" fmla="*/ 444500 w 1558925"/>
                  <a:gd name="connsiteY13" fmla="*/ 549275 h 561975"/>
                  <a:gd name="connsiteX14" fmla="*/ 466725 w 1558925"/>
                  <a:gd name="connsiteY14" fmla="*/ 558800 h 561975"/>
                  <a:gd name="connsiteX15" fmla="*/ 492125 w 1558925"/>
                  <a:gd name="connsiteY15" fmla="*/ 546100 h 561975"/>
                  <a:gd name="connsiteX16" fmla="*/ 492125 w 1558925"/>
                  <a:gd name="connsiteY16" fmla="*/ 546100 h 561975"/>
                  <a:gd name="connsiteX17" fmla="*/ 542925 w 1558925"/>
                  <a:gd name="connsiteY17" fmla="*/ 561975 h 561975"/>
                  <a:gd name="connsiteX18" fmla="*/ 615950 w 1558925"/>
                  <a:gd name="connsiteY18" fmla="*/ 549275 h 561975"/>
                  <a:gd name="connsiteX19" fmla="*/ 695325 w 1558925"/>
                  <a:gd name="connsiteY19" fmla="*/ 520700 h 561975"/>
                  <a:gd name="connsiteX20" fmla="*/ 746125 w 1558925"/>
                  <a:gd name="connsiteY20" fmla="*/ 498475 h 561975"/>
                  <a:gd name="connsiteX21" fmla="*/ 800100 w 1558925"/>
                  <a:gd name="connsiteY21" fmla="*/ 488950 h 561975"/>
                  <a:gd name="connsiteX22" fmla="*/ 873125 w 1558925"/>
                  <a:gd name="connsiteY22" fmla="*/ 482600 h 561975"/>
                  <a:gd name="connsiteX23" fmla="*/ 901700 w 1558925"/>
                  <a:gd name="connsiteY23" fmla="*/ 482600 h 561975"/>
                  <a:gd name="connsiteX24" fmla="*/ 955675 w 1558925"/>
                  <a:gd name="connsiteY24" fmla="*/ 479425 h 561975"/>
                  <a:gd name="connsiteX25" fmla="*/ 1028700 w 1558925"/>
                  <a:gd name="connsiteY25" fmla="*/ 476250 h 561975"/>
                  <a:gd name="connsiteX26" fmla="*/ 1079500 w 1558925"/>
                  <a:gd name="connsiteY26" fmla="*/ 466725 h 561975"/>
                  <a:gd name="connsiteX27" fmla="*/ 1104900 w 1558925"/>
                  <a:gd name="connsiteY27" fmla="*/ 466725 h 561975"/>
                  <a:gd name="connsiteX28" fmla="*/ 1104900 w 1558925"/>
                  <a:gd name="connsiteY28" fmla="*/ 466725 h 561975"/>
                  <a:gd name="connsiteX29" fmla="*/ 1123950 w 1558925"/>
                  <a:gd name="connsiteY29" fmla="*/ 527050 h 561975"/>
                  <a:gd name="connsiteX30" fmla="*/ 1149350 w 1558925"/>
                  <a:gd name="connsiteY30" fmla="*/ 552450 h 561975"/>
                  <a:gd name="connsiteX31" fmla="*/ 1184275 w 1558925"/>
                  <a:gd name="connsiteY31" fmla="*/ 558800 h 561975"/>
                  <a:gd name="connsiteX32" fmla="*/ 1209675 w 1558925"/>
                  <a:gd name="connsiteY32" fmla="*/ 555625 h 561975"/>
                  <a:gd name="connsiteX33" fmla="*/ 1209675 w 1558925"/>
                  <a:gd name="connsiteY33" fmla="*/ 555625 h 561975"/>
                  <a:gd name="connsiteX34" fmla="*/ 1225550 w 1558925"/>
                  <a:gd name="connsiteY34" fmla="*/ 511175 h 561975"/>
                  <a:gd name="connsiteX35" fmla="*/ 1225550 w 1558925"/>
                  <a:gd name="connsiteY35" fmla="*/ 511175 h 561975"/>
                  <a:gd name="connsiteX36" fmla="*/ 1209675 w 1558925"/>
                  <a:gd name="connsiteY36" fmla="*/ 476250 h 561975"/>
                  <a:gd name="connsiteX37" fmla="*/ 1203325 w 1558925"/>
                  <a:gd name="connsiteY37" fmla="*/ 450850 h 561975"/>
                  <a:gd name="connsiteX38" fmla="*/ 1200150 w 1558925"/>
                  <a:gd name="connsiteY38" fmla="*/ 425450 h 561975"/>
                  <a:gd name="connsiteX39" fmla="*/ 1216025 w 1558925"/>
                  <a:gd name="connsiteY39" fmla="*/ 412750 h 561975"/>
                  <a:gd name="connsiteX40" fmla="*/ 1244600 w 1558925"/>
                  <a:gd name="connsiteY40" fmla="*/ 409575 h 561975"/>
                  <a:gd name="connsiteX41" fmla="*/ 1279525 w 1558925"/>
                  <a:gd name="connsiteY41" fmla="*/ 409575 h 561975"/>
                  <a:gd name="connsiteX42" fmla="*/ 1289050 w 1558925"/>
                  <a:gd name="connsiteY42" fmla="*/ 403225 h 561975"/>
                  <a:gd name="connsiteX43" fmla="*/ 1301750 w 1558925"/>
                  <a:gd name="connsiteY43" fmla="*/ 368300 h 561975"/>
                  <a:gd name="connsiteX44" fmla="*/ 1346200 w 1558925"/>
                  <a:gd name="connsiteY44" fmla="*/ 336550 h 561975"/>
                  <a:gd name="connsiteX45" fmla="*/ 1368425 w 1558925"/>
                  <a:gd name="connsiteY45" fmla="*/ 317500 h 561975"/>
                  <a:gd name="connsiteX46" fmla="*/ 1400175 w 1558925"/>
                  <a:gd name="connsiteY46" fmla="*/ 285750 h 561975"/>
                  <a:gd name="connsiteX47" fmla="*/ 1419225 w 1558925"/>
                  <a:gd name="connsiteY47" fmla="*/ 254000 h 561975"/>
                  <a:gd name="connsiteX48" fmla="*/ 1454150 w 1558925"/>
                  <a:gd name="connsiteY48" fmla="*/ 225425 h 561975"/>
                  <a:gd name="connsiteX49" fmla="*/ 1482725 w 1558925"/>
                  <a:gd name="connsiteY49" fmla="*/ 184150 h 561975"/>
                  <a:gd name="connsiteX50" fmla="*/ 1508125 w 1558925"/>
                  <a:gd name="connsiteY50" fmla="*/ 158750 h 561975"/>
                  <a:gd name="connsiteX51" fmla="*/ 1520825 w 1558925"/>
                  <a:gd name="connsiteY51" fmla="*/ 120650 h 561975"/>
                  <a:gd name="connsiteX52" fmla="*/ 1539875 w 1558925"/>
                  <a:gd name="connsiteY52" fmla="*/ 79375 h 561975"/>
                  <a:gd name="connsiteX53" fmla="*/ 1552575 w 1558925"/>
                  <a:gd name="connsiteY53" fmla="*/ 38100 h 561975"/>
                  <a:gd name="connsiteX54" fmla="*/ 1555750 w 1558925"/>
                  <a:gd name="connsiteY54" fmla="*/ 12700 h 561975"/>
                  <a:gd name="connsiteX55" fmla="*/ 1558925 w 1558925"/>
                  <a:gd name="connsiteY55" fmla="*/ 0 h 561975"/>
                  <a:gd name="connsiteX0" fmla="*/ 0 w 1555750"/>
                  <a:gd name="connsiteY0" fmla="*/ 485775 h 561975"/>
                  <a:gd name="connsiteX1" fmla="*/ 22225 w 1555750"/>
                  <a:gd name="connsiteY1" fmla="*/ 508000 h 561975"/>
                  <a:gd name="connsiteX2" fmla="*/ 85725 w 1555750"/>
                  <a:gd name="connsiteY2" fmla="*/ 492125 h 561975"/>
                  <a:gd name="connsiteX3" fmla="*/ 117475 w 1555750"/>
                  <a:gd name="connsiteY3" fmla="*/ 501650 h 561975"/>
                  <a:gd name="connsiteX4" fmla="*/ 158750 w 1555750"/>
                  <a:gd name="connsiteY4" fmla="*/ 530225 h 561975"/>
                  <a:gd name="connsiteX5" fmla="*/ 203200 w 1555750"/>
                  <a:gd name="connsiteY5" fmla="*/ 530225 h 561975"/>
                  <a:gd name="connsiteX6" fmla="*/ 234950 w 1555750"/>
                  <a:gd name="connsiteY6" fmla="*/ 514350 h 561975"/>
                  <a:gd name="connsiteX7" fmla="*/ 254000 w 1555750"/>
                  <a:gd name="connsiteY7" fmla="*/ 520700 h 561975"/>
                  <a:gd name="connsiteX8" fmla="*/ 282575 w 1555750"/>
                  <a:gd name="connsiteY8" fmla="*/ 508000 h 561975"/>
                  <a:gd name="connsiteX9" fmla="*/ 301625 w 1555750"/>
                  <a:gd name="connsiteY9" fmla="*/ 511175 h 561975"/>
                  <a:gd name="connsiteX10" fmla="*/ 355600 w 1555750"/>
                  <a:gd name="connsiteY10" fmla="*/ 527050 h 561975"/>
                  <a:gd name="connsiteX11" fmla="*/ 412750 w 1555750"/>
                  <a:gd name="connsiteY11" fmla="*/ 539750 h 561975"/>
                  <a:gd name="connsiteX12" fmla="*/ 441325 w 1555750"/>
                  <a:gd name="connsiteY12" fmla="*/ 549275 h 561975"/>
                  <a:gd name="connsiteX13" fmla="*/ 463550 w 1555750"/>
                  <a:gd name="connsiteY13" fmla="*/ 558800 h 561975"/>
                  <a:gd name="connsiteX14" fmla="*/ 488950 w 1555750"/>
                  <a:gd name="connsiteY14" fmla="*/ 546100 h 561975"/>
                  <a:gd name="connsiteX15" fmla="*/ 488950 w 1555750"/>
                  <a:gd name="connsiteY15" fmla="*/ 546100 h 561975"/>
                  <a:gd name="connsiteX16" fmla="*/ 539750 w 1555750"/>
                  <a:gd name="connsiteY16" fmla="*/ 561975 h 561975"/>
                  <a:gd name="connsiteX17" fmla="*/ 612775 w 1555750"/>
                  <a:gd name="connsiteY17" fmla="*/ 549275 h 561975"/>
                  <a:gd name="connsiteX18" fmla="*/ 692150 w 1555750"/>
                  <a:gd name="connsiteY18" fmla="*/ 520700 h 561975"/>
                  <a:gd name="connsiteX19" fmla="*/ 742950 w 1555750"/>
                  <a:gd name="connsiteY19" fmla="*/ 498475 h 561975"/>
                  <a:gd name="connsiteX20" fmla="*/ 796925 w 1555750"/>
                  <a:gd name="connsiteY20" fmla="*/ 488950 h 561975"/>
                  <a:gd name="connsiteX21" fmla="*/ 869950 w 1555750"/>
                  <a:gd name="connsiteY21" fmla="*/ 482600 h 561975"/>
                  <a:gd name="connsiteX22" fmla="*/ 898525 w 1555750"/>
                  <a:gd name="connsiteY22" fmla="*/ 482600 h 561975"/>
                  <a:gd name="connsiteX23" fmla="*/ 952500 w 1555750"/>
                  <a:gd name="connsiteY23" fmla="*/ 479425 h 561975"/>
                  <a:gd name="connsiteX24" fmla="*/ 1025525 w 1555750"/>
                  <a:gd name="connsiteY24" fmla="*/ 476250 h 561975"/>
                  <a:gd name="connsiteX25" fmla="*/ 1076325 w 1555750"/>
                  <a:gd name="connsiteY25" fmla="*/ 466725 h 561975"/>
                  <a:gd name="connsiteX26" fmla="*/ 1101725 w 1555750"/>
                  <a:gd name="connsiteY26" fmla="*/ 466725 h 561975"/>
                  <a:gd name="connsiteX27" fmla="*/ 1101725 w 1555750"/>
                  <a:gd name="connsiteY27" fmla="*/ 466725 h 561975"/>
                  <a:gd name="connsiteX28" fmla="*/ 1120775 w 1555750"/>
                  <a:gd name="connsiteY28" fmla="*/ 527050 h 561975"/>
                  <a:gd name="connsiteX29" fmla="*/ 1146175 w 1555750"/>
                  <a:gd name="connsiteY29" fmla="*/ 552450 h 561975"/>
                  <a:gd name="connsiteX30" fmla="*/ 1181100 w 1555750"/>
                  <a:gd name="connsiteY30" fmla="*/ 558800 h 561975"/>
                  <a:gd name="connsiteX31" fmla="*/ 1206500 w 1555750"/>
                  <a:gd name="connsiteY31" fmla="*/ 555625 h 561975"/>
                  <a:gd name="connsiteX32" fmla="*/ 1206500 w 1555750"/>
                  <a:gd name="connsiteY32" fmla="*/ 555625 h 561975"/>
                  <a:gd name="connsiteX33" fmla="*/ 1222375 w 1555750"/>
                  <a:gd name="connsiteY33" fmla="*/ 511175 h 561975"/>
                  <a:gd name="connsiteX34" fmla="*/ 1222375 w 1555750"/>
                  <a:gd name="connsiteY34" fmla="*/ 511175 h 561975"/>
                  <a:gd name="connsiteX35" fmla="*/ 1206500 w 1555750"/>
                  <a:gd name="connsiteY35" fmla="*/ 476250 h 561975"/>
                  <a:gd name="connsiteX36" fmla="*/ 1200150 w 1555750"/>
                  <a:gd name="connsiteY36" fmla="*/ 450850 h 561975"/>
                  <a:gd name="connsiteX37" fmla="*/ 1196975 w 1555750"/>
                  <a:gd name="connsiteY37" fmla="*/ 425450 h 561975"/>
                  <a:gd name="connsiteX38" fmla="*/ 1212850 w 1555750"/>
                  <a:gd name="connsiteY38" fmla="*/ 412750 h 561975"/>
                  <a:gd name="connsiteX39" fmla="*/ 1241425 w 1555750"/>
                  <a:gd name="connsiteY39" fmla="*/ 409575 h 561975"/>
                  <a:gd name="connsiteX40" fmla="*/ 1276350 w 1555750"/>
                  <a:gd name="connsiteY40" fmla="*/ 409575 h 561975"/>
                  <a:gd name="connsiteX41" fmla="*/ 1285875 w 1555750"/>
                  <a:gd name="connsiteY41" fmla="*/ 403225 h 561975"/>
                  <a:gd name="connsiteX42" fmla="*/ 1298575 w 1555750"/>
                  <a:gd name="connsiteY42" fmla="*/ 368300 h 561975"/>
                  <a:gd name="connsiteX43" fmla="*/ 1343025 w 1555750"/>
                  <a:gd name="connsiteY43" fmla="*/ 336550 h 561975"/>
                  <a:gd name="connsiteX44" fmla="*/ 1365250 w 1555750"/>
                  <a:gd name="connsiteY44" fmla="*/ 317500 h 561975"/>
                  <a:gd name="connsiteX45" fmla="*/ 1397000 w 1555750"/>
                  <a:gd name="connsiteY45" fmla="*/ 285750 h 561975"/>
                  <a:gd name="connsiteX46" fmla="*/ 1416050 w 1555750"/>
                  <a:gd name="connsiteY46" fmla="*/ 254000 h 561975"/>
                  <a:gd name="connsiteX47" fmla="*/ 1450975 w 1555750"/>
                  <a:gd name="connsiteY47" fmla="*/ 225425 h 561975"/>
                  <a:gd name="connsiteX48" fmla="*/ 1479550 w 1555750"/>
                  <a:gd name="connsiteY48" fmla="*/ 184150 h 561975"/>
                  <a:gd name="connsiteX49" fmla="*/ 1504950 w 1555750"/>
                  <a:gd name="connsiteY49" fmla="*/ 158750 h 561975"/>
                  <a:gd name="connsiteX50" fmla="*/ 1517650 w 1555750"/>
                  <a:gd name="connsiteY50" fmla="*/ 120650 h 561975"/>
                  <a:gd name="connsiteX51" fmla="*/ 1536700 w 1555750"/>
                  <a:gd name="connsiteY51" fmla="*/ 79375 h 561975"/>
                  <a:gd name="connsiteX52" fmla="*/ 1549400 w 1555750"/>
                  <a:gd name="connsiteY52" fmla="*/ 38100 h 561975"/>
                  <a:gd name="connsiteX53" fmla="*/ 1552575 w 1555750"/>
                  <a:gd name="connsiteY53" fmla="*/ 12700 h 561975"/>
                  <a:gd name="connsiteX54" fmla="*/ 1555750 w 1555750"/>
                  <a:gd name="connsiteY54" fmla="*/ 0 h 561975"/>
                  <a:gd name="connsiteX0" fmla="*/ 0 w 1533525"/>
                  <a:gd name="connsiteY0" fmla="*/ 508000 h 561975"/>
                  <a:gd name="connsiteX1" fmla="*/ 63500 w 1533525"/>
                  <a:gd name="connsiteY1" fmla="*/ 492125 h 561975"/>
                  <a:gd name="connsiteX2" fmla="*/ 95250 w 1533525"/>
                  <a:gd name="connsiteY2" fmla="*/ 501650 h 561975"/>
                  <a:gd name="connsiteX3" fmla="*/ 136525 w 1533525"/>
                  <a:gd name="connsiteY3" fmla="*/ 530225 h 561975"/>
                  <a:gd name="connsiteX4" fmla="*/ 180975 w 1533525"/>
                  <a:gd name="connsiteY4" fmla="*/ 530225 h 561975"/>
                  <a:gd name="connsiteX5" fmla="*/ 212725 w 1533525"/>
                  <a:gd name="connsiteY5" fmla="*/ 514350 h 561975"/>
                  <a:gd name="connsiteX6" fmla="*/ 231775 w 1533525"/>
                  <a:gd name="connsiteY6" fmla="*/ 520700 h 561975"/>
                  <a:gd name="connsiteX7" fmla="*/ 260350 w 1533525"/>
                  <a:gd name="connsiteY7" fmla="*/ 508000 h 561975"/>
                  <a:gd name="connsiteX8" fmla="*/ 279400 w 1533525"/>
                  <a:gd name="connsiteY8" fmla="*/ 511175 h 561975"/>
                  <a:gd name="connsiteX9" fmla="*/ 333375 w 1533525"/>
                  <a:gd name="connsiteY9" fmla="*/ 527050 h 561975"/>
                  <a:gd name="connsiteX10" fmla="*/ 390525 w 1533525"/>
                  <a:gd name="connsiteY10" fmla="*/ 539750 h 561975"/>
                  <a:gd name="connsiteX11" fmla="*/ 419100 w 1533525"/>
                  <a:gd name="connsiteY11" fmla="*/ 549275 h 561975"/>
                  <a:gd name="connsiteX12" fmla="*/ 441325 w 1533525"/>
                  <a:gd name="connsiteY12" fmla="*/ 558800 h 561975"/>
                  <a:gd name="connsiteX13" fmla="*/ 466725 w 1533525"/>
                  <a:gd name="connsiteY13" fmla="*/ 546100 h 561975"/>
                  <a:gd name="connsiteX14" fmla="*/ 466725 w 1533525"/>
                  <a:gd name="connsiteY14" fmla="*/ 546100 h 561975"/>
                  <a:gd name="connsiteX15" fmla="*/ 517525 w 1533525"/>
                  <a:gd name="connsiteY15" fmla="*/ 561975 h 561975"/>
                  <a:gd name="connsiteX16" fmla="*/ 590550 w 1533525"/>
                  <a:gd name="connsiteY16" fmla="*/ 549275 h 561975"/>
                  <a:gd name="connsiteX17" fmla="*/ 669925 w 1533525"/>
                  <a:gd name="connsiteY17" fmla="*/ 520700 h 561975"/>
                  <a:gd name="connsiteX18" fmla="*/ 720725 w 1533525"/>
                  <a:gd name="connsiteY18" fmla="*/ 498475 h 561975"/>
                  <a:gd name="connsiteX19" fmla="*/ 774700 w 1533525"/>
                  <a:gd name="connsiteY19" fmla="*/ 488950 h 561975"/>
                  <a:gd name="connsiteX20" fmla="*/ 847725 w 1533525"/>
                  <a:gd name="connsiteY20" fmla="*/ 482600 h 561975"/>
                  <a:gd name="connsiteX21" fmla="*/ 876300 w 1533525"/>
                  <a:gd name="connsiteY21" fmla="*/ 482600 h 561975"/>
                  <a:gd name="connsiteX22" fmla="*/ 930275 w 1533525"/>
                  <a:gd name="connsiteY22" fmla="*/ 479425 h 561975"/>
                  <a:gd name="connsiteX23" fmla="*/ 1003300 w 1533525"/>
                  <a:gd name="connsiteY23" fmla="*/ 476250 h 561975"/>
                  <a:gd name="connsiteX24" fmla="*/ 1054100 w 1533525"/>
                  <a:gd name="connsiteY24" fmla="*/ 466725 h 561975"/>
                  <a:gd name="connsiteX25" fmla="*/ 1079500 w 1533525"/>
                  <a:gd name="connsiteY25" fmla="*/ 466725 h 561975"/>
                  <a:gd name="connsiteX26" fmla="*/ 1079500 w 1533525"/>
                  <a:gd name="connsiteY26" fmla="*/ 466725 h 561975"/>
                  <a:gd name="connsiteX27" fmla="*/ 1098550 w 1533525"/>
                  <a:gd name="connsiteY27" fmla="*/ 527050 h 561975"/>
                  <a:gd name="connsiteX28" fmla="*/ 1123950 w 1533525"/>
                  <a:gd name="connsiteY28" fmla="*/ 552450 h 561975"/>
                  <a:gd name="connsiteX29" fmla="*/ 1158875 w 1533525"/>
                  <a:gd name="connsiteY29" fmla="*/ 558800 h 561975"/>
                  <a:gd name="connsiteX30" fmla="*/ 1184275 w 1533525"/>
                  <a:gd name="connsiteY30" fmla="*/ 555625 h 561975"/>
                  <a:gd name="connsiteX31" fmla="*/ 1184275 w 1533525"/>
                  <a:gd name="connsiteY31" fmla="*/ 555625 h 561975"/>
                  <a:gd name="connsiteX32" fmla="*/ 1200150 w 1533525"/>
                  <a:gd name="connsiteY32" fmla="*/ 511175 h 561975"/>
                  <a:gd name="connsiteX33" fmla="*/ 1200150 w 1533525"/>
                  <a:gd name="connsiteY33" fmla="*/ 511175 h 561975"/>
                  <a:gd name="connsiteX34" fmla="*/ 1184275 w 1533525"/>
                  <a:gd name="connsiteY34" fmla="*/ 476250 h 561975"/>
                  <a:gd name="connsiteX35" fmla="*/ 1177925 w 1533525"/>
                  <a:gd name="connsiteY35" fmla="*/ 450850 h 561975"/>
                  <a:gd name="connsiteX36" fmla="*/ 1174750 w 1533525"/>
                  <a:gd name="connsiteY36" fmla="*/ 425450 h 561975"/>
                  <a:gd name="connsiteX37" fmla="*/ 1190625 w 1533525"/>
                  <a:gd name="connsiteY37" fmla="*/ 412750 h 561975"/>
                  <a:gd name="connsiteX38" fmla="*/ 1219200 w 1533525"/>
                  <a:gd name="connsiteY38" fmla="*/ 409575 h 561975"/>
                  <a:gd name="connsiteX39" fmla="*/ 1254125 w 1533525"/>
                  <a:gd name="connsiteY39" fmla="*/ 409575 h 561975"/>
                  <a:gd name="connsiteX40" fmla="*/ 1263650 w 1533525"/>
                  <a:gd name="connsiteY40" fmla="*/ 403225 h 561975"/>
                  <a:gd name="connsiteX41" fmla="*/ 1276350 w 1533525"/>
                  <a:gd name="connsiteY41" fmla="*/ 368300 h 561975"/>
                  <a:gd name="connsiteX42" fmla="*/ 1320800 w 1533525"/>
                  <a:gd name="connsiteY42" fmla="*/ 336550 h 561975"/>
                  <a:gd name="connsiteX43" fmla="*/ 1343025 w 1533525"/>
                  <a:gd name="connsiteY43" fmla="*/ 317500 h 561975"/>
                  <a:gd name="connsiteX44" fmla="*/ 1374775 w 1533525"/>
                  <a:gd name="connsiteY44" fmla="*/ 285750 h 561975"/>
                  <a:gd name="connsiteX45" fmla="*/ 1393825 w 1533525"/>
                  <a:gd name="connsiteY45" fmla="*/ 254000 h 561975"/>
                  <a:gd name="connsiteX46" fmla="*/ 1428750 w 1533525"/>
                  <a:gd name="connsiteY46" fmla="*/ 225425 h 561975"/>
                  <a:gd name="connsiteX47" fmla="*/ 1457325 w 1533525"/>
                  <a:gd name="connsiteY47" fmla="*/ 184150 h 561975"/>
                  <a:gd name="connsiteX48" fmla="*/ 1482725 w 1533525"/>
                  <a:gd name="connsiteY48" fmla="*/ 158750 h 561975"/>
                  <a:gd name="connsiteX49" fmla="*/ 1495425 w 1533525"/>
                  <a:gd name="connsiteY49" fmla="*/ 120650 h 561975"/>
                  <a:gd name="connsiteX50" fmla="*/ 1514475 w 1533525"/>
                  <a:gd name="connsiteY50" fmla="*/ 79375 h 561975"/>
                  <a:gd name="connsiteX51" fmla="*/ 1527175 w 1533525"/>
                  <a:gd name="connsiteY51" fmla="*/ 38100 h 561975"/>
                  <a:gd name="connsiteX52" fmla="*/ 1530350 w 1533525"/>
                  <a:gd name="connsiteY52" fmla="*/ 12700 h 561975"/>
                  <a:gd name="connsiteX53" fmla="*/ 1533525 w 1533525"/>
                  <a:gd name="connsiteY53" fmla="*/ 0 h 561975"/>
                  <a:gd name="connsiteX0" fmla="*/ 0 w 1470025"/>
                  <a:gd name="connsiteY0" fmla="*/ 492125 h 561975"/>
                  <a:gd name="connsiteX1" fmla="*/ 31750 w 1470025"/>
                  <a:gd name="connsiteY1" fmla="*/ 501650 h 561975"/>
                  <a:gd name="connsiteX2" fmla="*/ 73025 w 1470025"/>
                  <a:gd name="connsiteY2" fmla="*/ 530225 h 561975"/>
                  <a:gd name="connsiteX3" fmla="*/ 117475 w 1470025"/>
                  <a:gd name="connsiteY3" fmla="*/ 530225 h 561975"/>
                  <a:gd name="connsiteX4" fmla="*/ 149225 w 1470025"/>
                  <a:gd name="connsiteY4" fmla="*/ 514350 h 561975"/>
                  <a:gd name="connsiteX5" fmla="*/ 168275 w 1470025"/>
                  <a:gd name="connsiteY5" fmla="*/ 520700 h 561975"/>
                  <a:gd name="connsiteX6" fmla="*/ 196850 w 1470025"/>
                  <a:gd name="connsiteY6" fmla="*/ 508000 h 561975"/>
                  <a:gd name="connsiteX7" fmla="*/ 215900 w 1470025"/>
                  <a:gd name="connsiteY7" fmla="*/ 511175 h 561975"/>
                  <a:gd name="connsiteX8" fmla="*/ 269875 w 1470025"/>
                  <a:gd name="connsiteY8" fmla="*/ 527050 h 561975"/>
                  <a:gd name="connsiteX9" fmla="*/ 327025 w 1470025"/>
                  <a:gd name="connsiteY9" fmla="*/ 539750 h 561975"/>
                  <a:gd name="connsiteX10" fmla="*/ 355600 w 1470025"/>
                  <a:gd name="connsiteY10" fmla="*/ 549275 h 561975"/>
                  <a:gd name="connsiteX11" fmla="*/ 377825 w 1470025"/>
                  <a:gd name="connsiteY11" fmla="*/ 558800 h 561975"/>
                  <a:gd name="connsiteX12" fmla="*/ 403225 w 1470025"/>
                  <a:gd name="connsiteY12" fmla="*/ 546100 h 561975"/>
                  <a:gd name="connsiteX13" fmla="*/ 403225 w 1470025"/>
                  <a:gd name="connsiteY13" fmla="*/ 546100 h 561975"/>
                  <a:gd name="connsiteX14" fmla="*/ 454025 w 1470025"/>
                  <a:gd name="connsiteY14" fmla="*/ 561975 h 561975"/>
                  <a:gd name="connsiteX15" fmla="*/ 527050 w 1470025"/>
                  <a:gd name="connsiteY15" fmla="*/ 549275 h 561975"/>
                  <a:gd name="connsiteX16" fmla="*/ 606425 w 1470025"/>
                  <a:gd name="connsiteY16" fmla="*/ 520700 h 561975"/>
                  <a:gd name="connsiteX17" fmla="*/ 657225 w 1470025"/>
                  <a:gd name="connsiteY17" fmla="*/ 498475 h 561975"/>
                  <a:gd name="connsiteX18" fmla="*/ 711200 w 1470025"/>
                  <a:gd name="connsiteY18" fmla="*/ 488950 h 561975"/>
                  <a:gd name="connsiteX19" fmla="*/ 784225 w 1470025"/>
                  <a:gd name="connsiteY19" fmla="*/ 482600 h 561975"/>
                  <a:gd name="connsiteX20" fmla="*/ 812800 w 1470025"/>
                  <a:gd name="connsiteY20" fmla="*/ 482600 h 561975"/>
                  <a:gd name="connsiteX21" fmla="*/ 866775 w 1470025"/>
                  <a:gd name="connsiteY21" fmla="*/ 479425 h 561975"/>
                  <a:gd name="connsiteX22" fmla="*/ 939800 w 1470025"/>
                  <a:gd name="connsiteY22" fmla="*/ 476250 h 561975"/>
                  <a:gd name="connsiteX23" fmla="*/ 990600 w 1470025"/>
                  <a:gd name="connsiteY23" fmla="*/ 466725 h 561975"/>
                  <a:gd name="connsiteX24" fmla="*/ 1016000 w 1470025"/>
                  <a:gd name="connsiteY24" fmla="*/ 466725 h 561975"/>
                  <a:gd name="connsiteX25" fmla="*/ 1016000 w 1470025"/>
                  <a:gd name="connsiteY25" fmla="*/ 466725 h 561975"/>
                  <a:gd name="connsiteX26" fmla="*/ 1035050 w 1470025"/>
                  <a:gd name="connsiteY26" fmla="*/ 527050 h 561975"/>
                  <a:gd name="connsiteX27" fmla="*/ 1060450 w 1470025"/>
                  <a:gd name="connsiteY27" fmla="*/ 552450 h 561975"/>
                  <a:gd name="connsiteX28" fmla="*/ 1095375 w 1470025"/>
                  <a:gd name="connsiteY28" fmla="*/ 558800 h 561975"/>
                  <a:gd name="connsiteX29" fmla="*/ 1120775 w 1470025"/>
                  <a:gd name="connsiteY29" fmla="*/ 555625 h 561975"/>
                  <a:gd name="connsiteX30" fmla="*/ 1120775 w 1470025"/>
                  <a:gd name="connsiteY30" fmla="*/ 555625 h 561975"/>
                  <a:gd name="connsiteX31" fmla="*/ 1136650 w 1470025"/>
                  <a:gd name="connsiteY31" fmla="*/ 511175 h 561975"/>
                  <a:gd name="connsiteX32" fmla="*/ 1136650 w 1470025"/>
                  <a:gd name="connsiteY32" fmla="*/ 511175 h 561975"/>
                  <a:gd name="connsiteX33" fmla="*/ 1120775 w 1470025"/>
                  <a:gd name="connsiteY33" fmla="*/ 476250 h 561975"/>
                  <a:gd name="connsiteX34" fmla="*/ 1114425 w 1470025"/>
                  <a:gd name="connsiteY34" fmla="*/ 450850 h 561975"/>
                  <a:gd name="connsiteX35" fmla="*/ 1111250 w 1470025"/>
                  <a:gd name="connsiteY35" fmla="*/ 425450 h 561975"/>
                  <a:gd name="connsiteX36" fmla="*/ 1127125 w 1470025"/>
                  <a:gd name="connsiteY36" fmla="*/ 412750 h 561975"/>
                  <a:gd name="connsiteX37" fmla="*/ 1155700 w 1470025"/>
                  <a:gd name="connsiteY37" fmla="*/ 409575 h 561975"/>
                  <a:gd name="connsiteX38" fmla="*/ 1190625 w 1470025"/>
                  <a:gd name="connsiteY38" fmla="*/ 409575 h 561975"/>
                  <a:gd name="connsiteX39" fmla="*/ 1200150 w 1470025"/>
                  <a:gd name="connsiteY39" fmla="*/ 403225 h 561975"/>
                  <a:gd name="connsiteX40" fmla="*/ 1212850 w 1470025"/>
                  <a:gd name="connsiteY40" fmla="*/ 368300 h 561975"/>
                  <a:gd name="connsiteX41" fmla="*/ 1257300 w 1470025"/>
                  <a:gd name="connsiteY41" fmla="*/ 336550 h 561975"/>
                  <a:gd name="connsiteX42" fmla="*/ 1279525 w 1470025"/>
                  <a:gd name="connsiteY42" fmla="*/ 317500 h 561975"/>
                  <a:gd name="connsiteX43" fmla="*/ 1311275 w 1470025"/>
                  <a:gd name="connsiteY43" fmla="*/ 285750 h 561975"/>
                  <a:gd name="connsiteX44" fmla="*/ 1330325 w 1470025"/>
                  <a:gd name="connsiteY44" fmla="*/ 254000 h 561975"/>
                  <a:gd name="connsiteX45" fmla="*/ 1365250 w 1470025"/>
                  <a:gd name="connsiteY45" fmla="*/ 225425 h 561975"/>
                  <a:gd name="connsiteX46" fmla="*/ 1393825 w 1470025"/>
                  <a:gd name="connsiteY46" fmla="*/ 184150 h 561975"/>
                  <a:gd name="connsiteX47" fmla="*/ 1419225 w 1470025"/>
                  <a:gd name="connsiteY47" fmla="*/ 158750 h 561975"/>
                  <a:gd name="connsiteX48" fmla="*/ 1431925 w 1470025"/>
                  <a:gd name="connsiteY48" fmla="*/ 120650 h 561975"/>
                  <a:gd name="connsiteX49" fmla="*/ 1450975 w 1470025"/>
                  <a:gd name="connsiteY49" fmla="*/ 79375 h 561975"/>
                  <a:gd name="connsiteX50" fmla="*/ 1463675 w 1470025"/>
                  <a:gd name="connsiteY50" fmla="*/ 38100 h 561975"/>
                  <a:gd name="connsiteX51" fmla="*/ 1466850 w 1470025"/>
                  <a:gd name="connsiteY51" fmla="*/ 12700 h 561975"/>
                  <a:gd name="connsiteX52" fmla="*/ 1470025 w 1470025"/>
                  <a:gd name="connsiteY52" fmla="*/ 0 h 561975"/>
                  <a:gd name="connsiteX0" fmla="*/ 0 w 1438275"/>
                  <a:gd name="connsiteY0" fmla="*/ 501650 h 561975"/>
                  <a:gd name="connsiteX1" fmla="*/ 41275 w 1438275"/>
                  <a:gd name="connsiteY1" fmla="*/ 530225 h 561975"/>
                  <a:gd name="connsiteX2" fmla="*/ 85725 w 1438275"/>
                  <a:gd name="connsiteY2" fmla="*/ 530225 h 561975"/>
                  <a:gd name="connsiteX3" fmla="*/ 117475 w 1438275"/>
                  <a:gd name="connsiteY3" fmla="*/ 514350 h 561975"/>
                  <a:gd name="connsiteX4" fmla="*/ 136525 w 1438275"/>
                  <a:gd name="connsiteY4" fmla="*/ 520700 h 561975"/>
                  <a:gd name="connsiteX5" fmla="*/ 165100 w 1438275"/>
                  <a:gd name="connsiteY5" fmla="*/ 508000 h 561975"/>
                  <a:gd name="connsiteX6" fmla="*/ 184150 w 1438275"/>
                  <a:gd name="connsiteY6" fmla="*/ 511175 h 561975"/>
                  <a:gd name="connsiteX7" fmla="*/ 238125 w 1438275"/>
                  <a:gd name="connsiteY7" fmla="*/ 527050 h 561975"/>
                  <a:gd name="connsiteX8" fmla="*/ 295275 w 1438275"/>
                  <a:gd name="connsiteY8" fmla="*/ 539750 h 561975"/>
                  <a:gd name="connsiteX9" fmla="*/ 323850 w 1438275"/>
                  <a:gd name="connsiteY9" fmla="*/ 549275 h 561975"/>
                  <a:gd name="connsiteX10" fmla="*/ 346075 w 1438275"/>
                  <a:gd name="connsiteY10" fmla="*/ 558800 h 561975"/>
                  <a:gd name="connsiteX11" fmla="*/ 371475 w 1438275"/>
                  <a:gd name="connsiteY11" fmla="*/ 546100 h 561975"/>
                  <a:gd name="connsiteX12" fmla="*/ 371475 w 1438275"/>
                  <a:gd name="connsiteY12" fmla="*/ 546100 h 561975"/>
                  <a:gd name="connsiteX13" fmla="*/ 422275 w 1438275"/>
                  <a:gd name="connsiteY13" fmla="*/ 561975 h 561975"/>
                  <a:gd name="connsiteX14" fmla="*/ 495300 w 1438275"/>
                  <a:gd name="connsiteY14" fmla="*/ 549275 h 561975"/>
                  <a:gd name="connsiteX15" fmla="*/ 574675 w 1438275"/>
                  <a:gd name="connsiteY15" fmla="*/ 520700 h 561975"/>
                  <a:gd name="connsiteX16" fmla="*/ 625475 w 1438275"/>
                  <a:gd name="connsiteY16" fmla="*/ 498475 h 561975"/>
                  <a:gd name="connsiteX17" fmla="*/ 679450 w 1438275"/>
                  <a:gd name="connsiteY17" fmla="*/ 488950 h 561975"/>
                  <a:gd name="connsiteX18" fmla="*/ 752475 w 1438275"/>
                  <a:gd name="connsiteY18" fmla="*/ 482600 h 561975"/>
                  <a:gd name="connsiteX19" fmla="*/ 781050 w 1438275"/>
                  <a:gd name="connsiteY19" fmla="*/ 482600 h 561975"/>
                  <a:gd name="connsiteX20" fmla="*/ 835025 w 1438275"/>
                  <a:gd name="connsiteY20" fmla="*/ 479425 h 561975"/>
                  <a:gd name="connsiteX21" fmla="*/ 908050 w 1438275"/>
                  <a:gd name="connsiteY21" fmla="*/ 476250 h 561975"/>
                  <a:gd name="connsiteX22" fmla="*/ 958850 w 1438275"/>
                  <a:gd name="connsiteY22" fmla="*/ 466725 h 561975"/>
                  <a:gd name="connsiteX23" fmla="*/ 984250 w 1438275"/>
                  <a:gd name="connsiteY23" fmla="*/ 466725 h 561975"/>
                  <a:gd name="connsiteX24" fmla="*/ 984250 w 1438275"/>
                  <a:gd name="connsiteY24" fmla="*/ 466725 h 561975"/>
                  <a:gd name="connsiteX25" fmla="*/ 1003300 w 1438275"/>
                  <a:gd name="connsiteY25" fmla="*/ 527050 h 561975"/>
                  <a:gd name="connsiteX26" fmla="*/ 1028700 w 1438275"/>
                  <a:gd name="connsiteY26" fmla="*/ 552450 h 561975"/>
                  <a:gd name="connsiteX27" fmla="*/ 1063625 w 1438275"/>
                  <a:gd name="connsiteY27" fmla="*/ 558800 h 561975"/>
                  <a:gd name="connsiteX28" fmla="*/ 1089025 w 1438275"/>
                  <a:gd name="connsiteY28" fmla="*/ 555625 h 561975"/>
                  <a:gd name="connsiteX29" fmla="*/ 1089025 w 1438275"/>
                  <a:gd name="connsiteY29" fmla="*/ 555625 h 561975"/>
                  <a:gd name="connsiteX30" fmla="*/ 1104900 w 1438275"/>
                  <a:gd name="connsiteY30" fmla="*/ 511175 h 561975"/>
                  <a:gd name="connsiteX31" fmla="*/ 1104900 w 1438275"/>
                  <a:gd name="connsiteY31" fmla="*/ 511175 h 561975"/>
                  <a:gd name="connsiteX32" fmla="*/ 1089025 w 1438275"/>
                  <a:gd name="connsiteY32" fmla="*/ 476250 h 561975"/>
                  <a:gd name="connsiteX33" fmla="*/ 1082675 w 1438275"/>
                  <a:gd name="connsiteY33" fmla="*/ 450850 h 561975"/>
                  <a:gd name="connsiteX34" fmla="*/ 1079500 w 1438275"/>
                  <a:gd name="connsiteY34" fmla="*/ 425450 h 561975"/>
                  <a:gd name="connsiteX35" fmla="*/ 1095375 w 1438275"/>
                  <a:gd name="connsiteY35" fmla="*/ 412750 h 561975"/>
                  <a:gd name="connsiteX36" fmla="*/ 1123950 w 1438275"/>
                  <a:gd name="connsiteY36" fmla="*/ 409575 h 561975"/>
                  <a:gd name="connsiteX37" fmla="*/ 1158875 w 1438275"/>
                  <a:gd name="connsiteY37" fmla="*/ 409575 h 561975"/>
                  <a:gd name="connsiteX38" fmla="*/ 1168400 w 1438275"/>
                  <a:gd name="connsiteY38" fmla="*/ 403225 h 561975"/>
                  <a:gd name="connsiteX39" fmla="*/ 1181100 w 1438275"/>
                  <a:gd name="connsiteY39" fmla="*/ 368300 h 561975"/>
                  <a:gd name="connsiteX40" fmla="*/ 1225550 w 1438275"/>
                  <a:gd name="connsiteY40" fmla="*/ 336550 h 561975"/>
                  <a:gd name="connsiteX41" fmla="*/ 1247775 w 1438275"/>
                  <a:gd name="connsiteY41" fmla="*/ 317500 h 561975"/>
                  <a:gd name="connsiteX42" fmla="*/ 1279525 w 1438275"/>
                  <a:gd name="connsiteY42" fmla="*/ 285750 h 561975"/>
                  <a:gd name="connsiteX43" fmla="*/ 1298575 w 1438275"/>
                  <a:gd name="connsiteY43" fmla="*/ 254000 h 561975"/>
                  <a:gd name="connsiteX44" fmla="*/ 1333500 w 1438275"/>
                  <a:gd name="connsiteY44" fmla="*/ 225425 h 561975"/>
                  <a:gd name="connsiteX45" fmla="*/ 1362075 w 1438275"/>
                  <a:gd name="connsiteY45" fmla="*/ 184150 h 561975"/>
                  <a:gd name="connsiteX46" fmla="*/ 1387475 w 1438275"/>
                  <a:gd name="connsiteY46" fmla="*/ 158750 h 561975"/>
                  <a:gd name="connsiteX47" fmla="*/ 1400175 w 1438275"/>
                  <a:gd name="connsiteY47" fmla="*/ 120650 h 561975"/>
                  <a:gd name="connsiteX48" fmla="*/ 1419225 w 1438275"/>
                  <a:gd name="connsiteY48" fmla="*/ 79375 h 561975"/>
                  <a:gd name="connsiteX49" fmla="*/ 1431925 w 1438275"/>
                  <a:gd name="connsiteY49" fmla="*/ 38100 h 561975"/>
                  <a:gd name="connsiteX50" fmla="*/ 1435100 w 1438275"/>
                  <a:gd name="connsiteY50" fmla="*/ 12700 h 561975"/>
                  <a:gd name="connsiteX51" fmla="*/ 1438275 w 1438275"/>
                  <a:gd name="connsiteY51" fmla="*/ 0 h 561975"/>
                  <a:gd name="connsiteX0" fmla="*/ 0 w 1397000"/>
                  <a:gd name="connsiteY0" fmla="*/ 530225 h 561975"/>
                  <a:gd name="connsiteX1" fmla="*/ 44450 w 1397000"/>
                  <a:gd name="connsiteY1" fmla="*/ 530225 h 561975"/>
                  <a:gd name="connsiteX2" fmla="*/ 76200 w 1397000"/>
                  <a:gd name="connsiteY2" fmla="*/ 514350 h 561975"/>
                  <a:gd name="connsiteX3" fmla="*/ 95250 w 1397000"/>
                  <a:gd name="connsiteY3" fmla="*/ 520700 h 561975"/>
                  <a:gd name="connsiteX4" fmla="*/ 123825 w 1397000"/>
                  <a:gd name="connsiteY4" fmla="*/ 508000 h 561975"/>
                  <a:gd name="connsiteX5" fmla="*/ 142875 w 1397000"/>
                  <a:gd name="connsiteY5" fmla="*/ 511175 h 561975"/>
                  <a:gd name="connsiteX6" fmla="*/ 196850 w 1397000"/>
                  <a:gd name="connsiteY6" fmla="*/ 527050 h 561975"/>
                  <a:gd name="connsiteX7" fmla="*/ 254000 w 1397000"/>
                  <a:gd name="connsiteY7" fmla="*/ 539750 h 561975"/>
                  <a:gd name="connsiteX8" fmla="*/ 282575 w 1397000"/>
                  <a:gd name="connsiteY8" fmla="*/ 549275 h 561975"/>
                  <a:gd name="connsiteX9" fmla="*/ 304800 w 1397000"/>
                  <a:gd name="connsiteY9" fmla="*/ 558800 h 561975"/>
                  <a:gd name="connsiteX10" fmla="*/ 330200 w 1397000"/>
                  <a:gd name="connsiteY10" fmla="*/ 546100 h 561975"/>
                  <a:gd name="connsiteX11" fmla="*/ 330200 w 1397000"/>
                  <a:gd name="connsiteY11" fmla="*/ 546100 h 561975"/>
                  <a:gd name="connsiteX12" fmla="*/ 381000 w 1397000"/>
                  <a:gd name="connsiteY12" fmla="*/ 561975 h 561975"/>
                  <a:gd name="connsiteX13" fmla="*/ 454025 w 1397000"/>
                  <a:gd name="connsiteY13" fmla="*/ 549275 h 561975"/>
                  <a:gd name="connsiteX14" fmla="*/ 533400 w 1397000"/>
                  <a:gd name="connsiteY14" fmla="*/ 520700 h 561975"/>
                  <a:gd name="connsiteX15" fmla="*/ 584200 w 1397000"/>
                  <a:gd name="connsiteY15" fmla="*/ 498475 h 561975"/>
                  <a:gd name="connsiteX16" fmla="*/ 638175 w 1397000"/>
                  <a:gd name="connsiteY16" fmla="*/ 488950 h 561975"/>
                  <a:gd name="connsiteX17" fmla="*/ 711200 w 1397000"/>
                  <a:gd name="connsiteY17" fmla="*/ 482600 h 561975"/>
                  <a:gd name="connsiteX18" fmla="*/ 739775 w 1397000"/>
                  <a:gd name="connsiteY18" fmla="*/ 482600 h 561975"/>
                  <a:gd name="connsiteX19" fmla="*/ 793750 w 1397000"/>
                  <a:gd name="connsiteY19" fmla="*/ 479425 h 561975"/>
                  <a:gd name="connsiteX20" fmla="*/ 866775 w 1397000"/>
                  <a:gd name="connsiteY20" fmla="*/ 476250 h 561975"/>
                  <a:gd name="connsiteX21" fmla="*/ 917575 w 1397000"/>
                  <a:gd name="connsiteY21" fmla="*/ 466725 h 561975"/>
                  <a:gd name="connsiteX22" fmla="*/ 942975 w 1397000"/>
                  <a:gd name="connsiteY22" fmla="*/ 466725 h 561975"/>
                  <a:gd name="connsiteX23" fmla="*/ 942975 w 1397000"/>
                  <a:gd name="connsiteY23" fmla="*/ 466725 h 561975"/>
                  <a:gd name="connsiteX24" fmla="*/ 962025 w 1397000"/>
                  <a:gd name="connsiteY24" fmla="*/ 527050 h 561975"/>
                  <a:gd name="connsiteX25" fmla="*/ 987425 w 1397000"/>
                  <a:gd name="connsiteY25" fmla="*/ 552450 h 561975"/>
                  <a:gd name="connsiteX26" fmla="*/ 1022350 w 1397000"/>
                  <a:gd name="connsiteY26" fmla="*/ 558800 h 561975"/>
                  <a:gd name="connsiteX27" fmla="*/ 1047750 w 1397000"/>
                  <a:gd name="connsiteY27" fmla="*/ 555625 h 561975"/>
                  <a:gd name="connsiteX28" fmla="*/ 1047750 w 1397000"/>
                  <a:gd name="connsiteY28" fmla="*/ 555625 h 561975"/>
                  <a:gd name="connsiteX29" fmla="*/ 1063625 w 1397000"/>
                  <a:gd name="connsiteY29" fmla="*/ 511175 h 561975"/>
                  <a:gd name="connsiteX30" fmla="*/ 1063625 w 1397000"/>
                  <a:gd name="connsiteY30" fmla="*/ 511175 h 561975"/>
                  <a:gd name="connsiteX31" fmla="*/ 1047750 w 1397000"/>
                  <a:gd name="connsiteY31" fmla="*/ 476250 h 561975"/>
                  <a:gd name="connsiteX32" fmla="*/ 1041400 w 1397000"/>
                  <a:gd name="connsiteY32" fmla="*/ 450850 h 561975"/>
                  <a:gd name="connsiteX33" fmla="*/ 1038225 w 1397000"/>
                  <a:gd name="connsiteY33" fmla="*/ 425450 h 561975"/>
                  <a:gd name="connsiteX34" fmla="*/ 1054100 w 1397000"/>
                  <a:gd name="connsiteY34" fmla="*/ 412750 h 561975"/>
                  <a:gd name="connsiteX35" fmla="*/ 1082675 w 1397000"/>
                  <a:gd name="connsiteY35" fmla="*/ 409575 h 561975"/>
                  <a:gd name="connsiteX36" fmla="*/ 1117600 w 1397000"/>
                  <a:gd name="connsiteY36" fmla="*/ 409575 h 561975"/>
                  <a:gd name="connsiteX37" fmla="*/ 1127125 w 1397000"/>
                  <a:gd name="connsiteY37" fmla="*/ 403225 h 561975"/>
                  <a:gd name="connsiteX38" fmla="*/ 1139825 w 1397000"/>
                  <a:gd name="connsiteY38" fmla="*/ 368300 h 561975"/>
                  <a:gd name="connsiteX39" fmla="*/ 1184275 w 1397000"/>
                  <a:gd name="connsiteY39" fmla="*/ 336550 h 561975"/>
                  <a:gd name="connsiteX40" fmla="*/ 1206500 w 1397000"/>
                  <a:gd name="connsiteY40" fmla="*/ 317500 h 561975"/>
                  <a:gd name="connsiteX41" fmla="*/ 1238250 w 1397000"/>
                  <a:gd name="connsiteY41" fmla="*/ 285750 h 561975"/>
                  <a:gd name="connsiteX42" fmla="*/ 1257300 w 1397000"/>
                  <a:gd name="connsiteY42" fmla="*/ 254000 h 561975"/>
                  <a:gd name="connsiteX43" fmla="*/ 1292225 w 1397000"/>
                  <a:gd name="connsiteY43" fmla="*/ 225425 h 561975"/>
                  <a:gd name="connsiteX44" fmla="*/ 1320800 w 1397000"/>
                  <a:gd name="connsiteY44" fmla="*/ 184150 h 561975"/>
                  <a:gd name="connsiteX45" fmla="*/ 1346200 w 1397000"/>
                  <a:gd name="connsiteY45" fmla="*/ 158750 h 561975"/>
                  <a:gd name="connsiteX46" fmla="*/ 1358900 w 1397000"/>
                  <a:gd name="connsiteY46" fmla="*/ 120650 h 561975"/>
                  <a:gd name="connsiteX47" fmla="*/ 1377950 w 1397000"/>
                  <a:gd name="connsiteY47" fmla="*/ 79375 h 561975"/>
                  <a:gd name="connsiteX48" fmla="*/ 1390650 w 1397000"/>
                  <a:gd name="connsiteY48" fmla="*/ 38100 h 561975"/>
                  <a:gd name="connsiteX49" fmla="*/ 1393825 w 1397000"/>
                  <a:gd name="connsiteY49" fmla="*/ 12700 h 561975"/>
                  <a:gd name="connsiteX50" fmla="*/ 1397000 w 1397000"/>
                  <a:gd name="connsiteY50" fmla="*/ 0 h 561975"/>
                  <a:gd name="connsiteX0" fmla="*/ 0 w 1352550"/>
                  <a:gd name="connsiteY0" fmla="*/ 530225 h 561975"/>
                  <a:gd name="connsiteX1" fmla="*/ 31750 w 1352550"/>
                  <a:gd name="connsiteY1" fmla="*/ 514350 h 561975"/>
                  <a:gd name="connsiteX2" fmla="*/ 50800 w 1352550"/>
                  <a:gd name="connsiteY2" fmla="*/ 520700 h 561975"/>
                  <a:gd name="connsiteX3" fmla="*/ 79375 w 1352550"/>
                  <a:gd name="connsiteY3" fmla="*/ 508000 h 561975"/>
                  <a:gd name="connsiteX4" fmla="*/ 98425 w 1352550"/>
                  <a:gd name="connsiteY4" fmla="*/ 511175 h 561975"/>
                  <a:gd name="connsiteX5" fmla="*/ 152400 w 1352550"/>
                  <a:gd name="connsiteY5" fmla="*/ 527050 h 561975"/>
                  <a:gd name="connsiteX6" fmla="*/ 209550 w 1352550"/>
                  <a:gd name="connsiteY6" fmla="*/ 539750 h 561975"/>
                  <a:gd name="connsiteX7" fmla="*/ 238125 w 1352550"/>
                  <a:gd name="connsiteY7" fmla="*/ 549275 h 561975"/>
                  <a:gd name="connsiteX8" fmla="*/ 260350 w 1352550"/>
                  <a:gd name="connsiteY8" fmla="*/ 558800 h 561975"/>
                  <a:gd name="connsiteX9" fmla="*/ 285750 w 1352550"/>
                  <a:gd name="connsiteY9" fmla="*/ 546100 h 561975"/>
                  <a:gd name="connsiteX10" fmla="*/ 285750 w 1352550"/>
                  <a:gd name="connsiteY10" fmla="*/ 546100 h 561975"/>
                  <a:gd name="connsiteX11" fmla="*/ 336550 w 1352550"/>
                  <a:gd name="connsiteY11" fmla="*/ 561975 h 561975"/>
                  <a:gd name="connsiteX12" fmla="*/ 409575 w 1352550"/>
                  <a:gd name="connsiteY12" fmla="*/ 549275 h 561975"/>
                  <a:gd name="connsiteX13" fmla="*/ 488950 w 1352550"/>
                  <a:gd name="connsiteY13" fmla="*/ 520700 h 561975"/>
                  <a:gd name="connsiteX14" fmla="*/ 539750 w 1352550"/>
                  <a:gd name="connsiteY14" fmla="*/ 498475 h 561975"/>
                  <a:gd name="connsiteX15" fmla="*/ 593725 w 1352550"/>
                  <a:gd name="connsiteY15" fmla="*/ 488950 h 561975"/>
                  <a:gd name="connsiteX16" fmla="*/ 666750 w 1352550"/>
                  <a:gd name="connsiteY16" fmla="*/ 482600 h 561975"/>
                  <a:gd name="connsiteX17" fmla="*/ 695325 w 1352550"/>
                  <a:gd name="connsiteY17" fmla="*/ 482600 h 561975"/>
                  <a:gd name="connsiteX18" fmla="*/ 749300 w 1352550"/>
                  <a:gd name="connsiteY18" fmla="*/ 479425 h 561975"/>
                  <a:gd name="connsiteX19" fmla="*/ 822325 w 1352550"/>
                  <a:gd name="connsiteY19" fmla="*/ 476250 h 561975"/>
                  <a:gd name="connsiteX20" fmla="*/ 873125 w 1352550"/>
                  <a:gd name="connsiteY20" fmla="*/ 466725 h 561975"/>
                  <a:gd name="connsiteX21" fmla="*/ 898525 w 1352550"/>
                  <a:gd name="connsiteY21" fmla="*/ 466725 h 561975"/>
                  <a:gd name="connsiteX22" fmla="*/ 898525 w 1352550"/>
                  <a:gd name="connsiteY22" fmla="*/ 466725 h 561975"/>
                  <a:gd name="connsiteX23" fmla="*/ 917575 w 1352550"/>
                  <a:gd name="connsiteY23" fmla="*/ 527050 h 561975"/>
                  <a:gd name="connsiteX24" fmla="*/ 942975 w 1352550"/>
                  <a:gd name="connsiteY24" fmla="*/ 552450 h 561975"/>
                  <a:gd name="connsiteX25" fmla="*/ 977900 w 1352550"/>
                  <a:gd name="connsiteY25" fmla="*/ 558800 h 561975"/>
                  <a:gd name="connsiteX26" fmla="*/ 1003300 w 1352550"/>
                  <a:gd name="connsiteY26" fmla="*/ 555625 h 561975"/>
                  <a:gd name="connsiteX27" fmla="*/ 1003300 w 1352550"/>
                  <a:gd name="connsiteY27" fmla="*/ 555625 h 561975"/>
                  <a:gd name="connsiteX28" fmla="*/ 1019175 w 1352550"/>
                  <a:gd name="connsiteY28" fmla="*/ 511175 h 561975"/>
                  <a:gd name="connsiteX29" fmla="*/ 1019175 w 1352550"/>
                  <a:gd name="connsiteY29" fmla="*/ 511175 h 561975"/>
                  <a:gd name="connsiteX30" fmla="*/ 1003300 w 1352550"/>
                  <a:gd name="connsiteY30" fmla="*/ 476250 h 561975"/>
                  <a:gd name="connsiteX31" fmla="*/ 996950 w 1352550"/>
                  <a:gd name="connsiteY31" fmla="*/ 450850 h 561975"/>
                  <a:gd name="connsiteX32" fmla="*/ 993775 w 1352550"/>
                  <a:gd name="connsiteY32" fmla="*/ 425450 h 561975"/>
                  <a:gd name="connsiteX33" fmla="*/ 1009650 w 1352550"/>
                  <a:gd name="connsiteY33" fmla="*/ 412750 h 561975"/>
                  <a:gd name="connsiteX34" fmla="*/ 1038225 w 1352550"/>
                  <a:gd name="connsiteY34" fmla="*/ 409575 h 561975"/>
                  <a:gd name="connsiteX35" fmla="*/ 1073150 w 1352550"/>
                  <a:gd name="connsiteY35" fmla="*/ 409575 h 561975"/>
                  <a:gd name="connsiteX36" fmla="*/ 1082675 w 1352550"/>
                  <a:gd name="connsiteY36" fmla="*/ 403225 h 561975"/>
                  <a:gd name="connsiteX37" fmla="*/ 1095375 w 1352550"/>
                  <a:gd name="connsiteY37" fmla="*/ 368300 h 561975"/>
                  <a:gd name="connsiteX38" fmla="*/ 1139825 w 1352550"/>
                  <a:gd name="connsiteY38" fmla="*/ 336550 h 561975"/>
                  <a:gd name="connsiteX39" fmla="*/ 1162050 w 1352550"/>
                  <a:gd name="connsiteY39" fmla="*/ 317500 h 561975"/>
                  <a:gd name="connsiteX40" fmla="*/ 1193800 w 1352550"/>
                  <a:gd name="connsiteY40" fmla="*/ 285750 h 561975"/>
                  <a:gd name="connsiteX41" fmla="*/ 1212850 w 1352550"/>
                  <a:gd name="connsiteY41" fmla="*/ 254000 h 561975"/>
                  <a:gd name="connsiteX42" fmla="*/ 1247775 w 1352550"/>
                  <a:gd name="connsiteY42" fmla="*/ 225425 h 561975"/>
                  <a:gd name="connsiteX43" fmla="*/ 1276350 w 1352550"/>
                  <a:gd name="connsiteY43" fmla="*/ 184150 h 561975"/>
                  <a:gd name="connsiteX44" fmla="*/ 1301750 w 1352550"/>
                  <a:gd name="connsiteY44" fmla="*/ 158750 h 561975"/>
                  <a:gd name="connsiteX45" fmla="*/ 1314450 w 1352550"/>
                  <a:gd name="connsiteY45" fmla="*/ 120650 h 561975"/>
                  <a:gd name="connsiteX46" fmla="*/ 1333500 w 1352550"/>
                  <a:gd name="connsiteY46" fmla="*/ 79375 h 561975"/>
                  <a:gd name="connsiteX47" fmla="*/ 1346200 w 1352550"/>
                  <a:gd name="connsiteY47" fmla="*/ 38100 h 561975"/>
                  <a:gd name="connsiteX48" fmla="*/ 1349375 w 1352550"/>
                  <a:gd name="connsiteY48" fmla="*/ 12700 h 561975"/>
                  <a:gd name="connsiteX49" fmla="*/ 1352550 w 1352550"/>
                  <a:gd name="connsiteY49" fmla="*/ 0 h 561975"/>
                  <a:gd name="connsiteX0" fmla="*/ 0 w 1320800"/>
                  <a:gd name="connsiteY0" fmla="*/ 514350 h 561975"/>
                  <a:gd name="connsiteX1" fmla="*/ 19050 w 1320800"/>
                  <a:gd name="connsiteY1" fmla="*/ 520700 h 561975"/>
                  <a:gd name="connsiteX2" fmla="*/ 47625 w 1320800"/>
                  <a:gd name="connsiteY2" fmla="*/ 508000 h 561975"/>
                  <a:gd name="connsiteX3" fmla="*/ 66675 w 1320800"/>
                  <a:gd name="connsiteY3" fmla="*/ 511175 h 561975"/>
                  <a:gd name="connsiteX4" fmla="*/ 120650 w 1320800"/>
                  <a:gd name="connsiteY4" fmla="*/ 527050 h 561975"/>
                  <a:gd name="connsiteX5" fmla="*/ 177800 w 1320800"/>
                  <a:gd name="connsiteY5" fmla="*/ 539750 h 561975"/>
                  <a:gd name="connsiteX6" fmla="*/ 206375 w 1320800"/>
                  <a:gd name="connsiteY6" fmla="*/ 549275 h 561975"/>
                  <a:gd name="connsiteX7" fmla="*/ 228600 w 1320800"/>
                  <a:gd name="connsiteY7" fmla="*/ 558800 h 561975"/>
                  <a:gd name="connsiteX8" fmla="*/ 254000 w 1320800"/>
                  <a:gd name="connsiteY8" fmla="*/ 546100 h 561975"/>
                  <a:gd name="connsiteX9" fmla="*/ 254000 w 1320800"/>
                  <a:gd name="connsiteY9" fmla="*/ 546100 h 561975"/>
                  <a:gd name="connsiteX10" fmla="*/ 304800 w 1320800"/>
                  <a:gd name="connsiteY10" fmla="*/ 561975 h 561975"/>
                  <a:gd name="connsiteX11" fmla="*/ 377825 w 1320800"/>
                  <a:gd name="connsiteY11" fmla="*/ 549275 h 561975"/>
                  <a:gd name="connsiteX12" fmla="*/ 457200 w 1320800"/>
                  <a:gd name="connsiteY12" fmla="*/ 520700 h 561975"/>
                  <a:gd name="connsiteX13" fmla="*/ 508000 w 1320800"/>
                  <a:gd name="connsiteY13" fmla="*/ 498475 h 561975"/>
                  <a:gd name="connsiteX14" fmla="*/ 561975 w 1320800"/>
                  <a:gd name="connsiteY14" fmla="*/ 488950 h 561975"/>
                  <a:gd name="connsiteX15" fmla="*/ 635000 w 1320800"/>
                  <a:gd name="connsiteY15" fmla="*/ 482600 h 561975"/>
                  <a:gd name="connsiteX16" fmla="*/ 663575 w 1320800"/>
                  <a:gd name="connsiteY16" fmla="*/ 482600 h 561975"/>
                  <a:gd name="connsiteX17" fmla="*/ 717550 w 1320800"/>
                  <a:gd name="connsiteY17" fmla="*/ 479425 h 561975"/>
                  <a:gd name="connsiteX18" fmla="*/ 790575 w 1320800"/>
                  <a:gd name="connsiteY18" fmla="*/ 476250 h 561975"/>
                  <a:gd name="connsiteX19" fmla="*/ 841375 w 1320800"/>
                  <a:gd name="connsiteY19" fmla="*/ 466725 h 561975"/>
                  <a:gd name="connsiteX20" fmla="*/ 866775 w 1320800"/>
                  <a:gd name="connsiteY20" fmla="*/ 466725 h 561975"/>
                  <a:gd name="connsiteX21" fmla="*/ 866775 w 1320800"/>
                  <a:gd name="connsiteY21" fmla="*/ 466725 h 561975"/>
                  <a:gd name="connsiteX22" fmla="*/ 885825 w 1320800"/>
                  <a:gd name="connsiteY22" fmla="*/ 527050 h 561975"/>
                  <a:gd name="connsiteX23" fmla="*/ 911225 w 1320800"/>
                  <a:gd name="connsiteY23" fmla="*/ 552450 h 561975"/>
                  <a:gd name="connsiteX24" fmla="*/ 946150 w 1320800"/>
                  <a:gd name="connsiteY24" fmla="*/ 558800 h 561975"/>
                  <a:gd name="connsiteX25" fmla="*/ 971550 w 1320800"/>
                  <a:gd name="connsiteY25" fmla="*/ 555625 h 561975"/>
                  <a:gd name="connsiteX26" fmla="*/ 971550 w 1320800"/>
                  <a:gd name="connsiteY26" fmla="*/ 555625 h 561975"/>
                  <a:gd name="connsiteX27" fmla="*/ 987425 w 1320800"/>
                  <a:gd name="connsiteY27" fmla="*/ 511175 h 561975"/>
                  <a:gd name="connsiteX28" fmla="*/ 987425 w 1320800"/>
                  <a:gd name="connsiteY28" fmla="*/ 511175 h 561975"/>
                  <a:gd name="connsiteX29" fmla="*/ 971550 w 1320800"/>
                  <a:gd name="connsiteY29" fmla="*/ 476250 h 561975"/>
                  <a:gd name="connsiteX30" fmla="*/ 965200 w 1320800"/>
                  <a:gd name="connsiteY30" fmla="*/ 450850 h 561975"/>
                  <a:gd name="connsiteX31" fmla="*/ 962025 w 1320800"/>
                  <a:gd name="connsiteY31" fmla="*/ 425450 h 561975"/>
                  <a:gd name="connsiteX32" fmla="*/ 977900 w 1320800"/>
                  <a:gd name="connsiteY32" fmla="*/ 412750 h 561975"/>
                  <a:gd name="connsiteX33" fmla="*/ 1006475 w 1320800"/>
                  <a:gd name="connsiteY33" fmla="*/ 409575 h 561975"/>
                  <a:gd name="connsiteX34" fmla="*/ 1041400 w 1320800"/>
                  <a:gd name="connsiteY34" fmla="*/ 409575 h 561975"/>
                  <a:gd name="connsiteX35" fmla="*/ 1050925 w 1320800"/>
                  <a:gd name="connsiteY35" fmla="*/ 403225 h 561975"/>
                  <a:gd name="connsiteX36" fmla="*/ 1063625 w 1320800"/>
                  <a:gd name="connsiteY36" fmla="*/ 368300 h 561975"/>
                  <a:gd name="connsiteX37" fmla="*/ 1108075 w 1320800"/>
                  <a:gd name="connsiteY37" fmla="*/ 336550 h 561975"/>
                  <a:gd name="connsiteX38" fmla="*/ 1130300 w 1320800"/>
                  <a:gd name="connsiteY38" fmla="*/ 317500 h 561975"/>
                  <a:gd name="connsiteX39" fmla="*/ 1162050 w 1320800"/>
                  <a:gd name="connsiteY39" fmla="*/ 285750 h 561975"/>
                  <a:gd name="connsiteX40" fmla="*/ 1181100 w 1320800"/>
                  <a:gd name="connsiteY40" fmla="*/ 254000 h 561975"/>
                  <a:gd name="connsiteX41" fmla="*/ 1216025 w 1320800"/>
                  <a:gd name="connsiteY41" fmla="*/ 225425 h 561975"/>
                  <a:gd name="connsiteX42" fmla="*/ 1244600 w 1320800"/>
                  <a:gd name="connsiteY42" fmla="*/ 184150 h 561975"/>
                  <a:gd name="connsiteX43" fmla="*/ 1270000 w 1320800"/>
                  <a:gd name="connsiteY43" fmla="*/ 158750 h 561975"/>
                  <a:gd name="connsiteX44" fmla="*/ 1282700 w 1320800"/>
                  <a:gd name="connsiteY44" fmla="*/ 120650 h 561975"/>
                  <a:gd name="connsiteX45" fmla="*/ 1301750 w 1320800"/>
                  <a:gd name="connsiteY45" fmla="*/ 79375 h 561975"/>
                  <a:gd name="connsiteX46" fmla="*/ 1314450 w 1320800"/>
                  <a:gd name="connsiteY46" fmla="*/ 38100 h 561975"/>
                  <a:gd name="connsiteX47" fmla="*/ 1317625 w 1320800"/>
                  <a:gd name="connsiteY47" fmla="*/ 12700 h 561975"/>
                  <a:gd name="connsiteX48" fmla="*/ 1320800 w 1320800"/>
                  <a:gd name="connsiteY48" fmla="*/ 0 h 561975"/>
                  <a:gd name="connsiteX0" fmla="*/ 0 w 1301750"/>
                  <a:gd name="connsiteY0" fmla="*/ 520700 h 561975"/>
                  <a:gd name="connsiteX1" fmla="*/ 28575 w 1301750"/>
                  <a:gd name="connsiteY1" fmla="*/ 508000 h 561975"/>
                  <a:gd name="connsiteX2" fmla="*/ 47625 w 1301750"/>
                  <a:gd name="connsiteY2" fmla="*/ 511175 h 561975"/>
                  <a:gd name="connsiteX3" fmla="*/ 101600 w 1301750"/>
                  <a:gd name="connsiteY3" fmla="*/ 527050 h 561975"/>
                  <a:gd name="connsiteX4" fmla="*/ 158750 w 1301750"/>
                  <a:gd name="connsiteY4" fmla="*/ 539750 h 561975"/>
                  <a:gd name="connsiteX5" fmla="*/ 187325 w 1301750"/>
                  <a:gd name="connsiteY5" fmla="*/ 549275 h 561975"/>
                  <a:gd name="connsiteX6" fmla="*/ 209550 w 1301750"/>
                  <a:gd name="connsiteY6" fmla="*/ 558800 h 561975"/>
                  <a:gd name="connsiteX7" fmla="*/ 234950 w 1301750"/>
                  <a:gd name="connsiteY7" fmla="*/ 546100 h 561975"/>
                  <a:gd name="connsiteX8" fmla="*/ 234950 w 1301750"/>
                  <a:gd name="connsiteY8" fmla="*/ 546100 h 561975"/>
                  <a:gd name="connsiteX9" fmla="*/ 285750 w 1301750"/>
                  <a:gd name="connsiteY9" fmla="*/ 561975 h 561975"/>
                  <a:gd name="connsiteX10" fmla="*/ 358775 w 1301750"/>
                  <a:gd name="connsiteY10" fmla="*/ 549275 h 561975"/>
                  <a:gd name="connsiteX11" fmla="*/ 438150 w 1301750"/>
                  <a:gd name="connsiteY11" fmla="*/ 520700 h 561975"/>
                  <a:gd name="connsiteX12" fmla="*/ 488950 w 1301750"/>
                  <a:gd name="connsiteY12" fmla="*/ 498475 h 561975"/>
                  <a:gd name="connsiteX13" fmla="*/ 542925 w 1301750"/>
                  <a:gd name="connsiteY13" fmla="*/ 488950 h 561975"/>
                  <a:gd name="connsiteX14" fmla="*/ 615950 w 1301750"/>
                  <a:gd name="connsiteY14" fmla="*/ 482600 h 561975"/>
                  <a:gd name="connsiteX15" fmla="*/ 644525 w 1301750"/>
                  <a:gd name="connsiteY15" fmla="*/ 482600 h 561975"/>
                  <a:gd name="connsiteX16" fmla="*/ 698500 w 1301750"/>
                  <a:gd name="connsiteY16" fmla="*/ 479425 h 561975"/>
                  <a:gd name="connsiteX17" fmla="*/ 771525 w 1301750"/>
                  <a:gd name="connsiteY17" fmla="*/ 476250 h 561975"/>
                  <a:gd name="connsiteX18" fmla="*/ 822325 w 1301750"/>
                  <a:gd name="connsiteY18" fmla="*/ 466725 h 561975"/>
                  <a:gd name="connsiteX19" fmla="*/ 847725 w 1301750"/>
                  <a:gd name="connsiteY19" fmla="*/ 466725 h 561975"/>
                  <a:gd name="connsiteX20" fmla="*/ 847725 w 1301750"/>
                  <a:gd name="connsiteY20" fmla="*/ 466725 h 561975"/>
                  <a:gd name="connsiteX21" fmla="*/ 866775 w 1301750"/>
                  <a:gd name="connsiteY21" fmla="*/ 527050 h 561975"/>
                  <a:gd name="connsiteX22" fmla="*/ 892175 w 1301750"/>
                  <a:gd name="connsiteY22" fmla="*/ 552450 h 561975"/>
                  <a:gd name="connsiteX23" fmla="*/ 927100 w 1301750"/>
                  <a:gd name="connsiteY23" fmla="*/ 558800 h 561975"/>
                  <a:gd name="connsiteX24" fmla="*/ 952500 w 1301750"/>
                  <a:gd name="connsiteY24" fmla="*/ 555625 h 561975"/>
                  <a:gd name="connsiteX25" fmla="*/ 952500 w 1301750"/>
                  <a:gd name="connsiteY25" fmla="*/ 555625 h 561975"/>
                  <a:gd name="connsiteX26" fmla="*/ 968375 w 1301750"/>
                  <a:gd name="connsiteY26" fmla="*/ 511175 h 561975"/>
                  <a:gd name="connsiteX27" fmla="*/ 968375 w 1301750"/>
                  <a:gd name="connsiteY27" fmla="*/ 511175 h 561975"/>
                  <a:gd name="connsiteX28" fmla="*/ 952500 w 1301750"/>
                  <a:gd name="connsiteY28" fmla="*/ 476250 h 561975"/>
                  <a:gd name="connsiteX29" fmla="*/ 946150 w 1301750"/>
                  <a:gd name="connsiteY29" fmla="*/ 450850 h 561975"/>
                  <a:gd name="connsiteX30" fmla="*/ 942975 w 1301750"/>
                  <a:gd name="connsiteY30" fmla="*/ 425450 h 561975"/>
                  <a:gd name="connsiteX31" fmla="*/ 958850 w 1301750"/>
                  <a:gd name="connsiteY31" fmla="*/ 412750 h 561975"/>
                  <a:gd name="connsiteX32" fmla="*/ 987425 w 1301750"/>
                  <a:gd name="connsiteY32" fmla="*/ 409575 h 561975"/>
                  <a:gd name="connsiteX33" fmla="*/ 1022350 w 1301750"/>
                  <a:gd name="connsiteY33" fmla="*/ 409575 h 561975"/>
                  <a:gd name="connsiteX34" fmla="*/ 1031875 w 1301750"/>
                  <a:gd name="connsiteY34" fmla="*/ 403225 h 561975"/>
                  <a:gd name="connsiteX35" fmla="*/ 1044575 w 1301750"/>
                  <a:gd name="connsiteY35" fmla="*/ 368300 h 561975"/>
                  <a:gd name="connsiteX36" fmla="*/ 1089025 w 1301750"/>
                  <a:gd name="connsiteY36" fmla="*/ 336550 h 561975"/>
                  <a:gd name="connsiteX37" fmla="*/ 1111250 w 1301750"/>
                  <a:gd name="connsiteY37" fmla="*/ 317500 h 561975"/>
                  <a:gd name="connsiteX38" fmla="*/ 1143000 w 1301750"/>
                  <a:gd name="connsiteY38" fmla="*/ 285750 h 561975"/>
                  <a:gd name="connsiteX39" fmla="*/ 1162050 w 1301750"/>
                  <a:gd name="connsiteY39" fmla="*/ 254000 h 561975"/>
                  <a:gd name="connsiteX40" fmla="*/ 1196975 w 1301750"/>
                  <a:gd name="connsiteY40" fmla="*/ 225425 h 561975"/>
                  <a:gd name="connsiteX41" fmla="*/ 1225550 w 1301750"/>
                  <a:gd name="connsiteY41" fmla="*/ 184150 h 561975"/>
                  <a:gd name="connsiteX42" fmla="*/ 1250950 w 1301750"/>
                  <a:gd name="connsiteY42" fmla="*/ 158750 h 561975"/>
                  <a:gd name="connsiteX43" fmla="*/ 1263650 w 1301750"/>
                  <a:gd name="connsiteY43" fmla="*/ 120650 h 561975"/>
                  <a:gd name="connsiteX44" fmla="*/ 1282700 w 1301750"/>
                  <a:gd name="connsiteY44" fmla="*/ 79375 h 561975"/>
                  <a:gd name="connsiteX45" fmla="*/ 1295400 w 1301750"/>
                  <a:gd name="connsiteY45" fmla="*/ 38100 h 561975"/>
                  <a:gd name="connsiteX46" fmla="*/ 1298575 w 1301750"/>
                  <a:gd name="connsiteY46" fmla="*/ 12700 h 561975"/>
                  <a:gd name="connsiteX47" fmla="*/ 1301750 w 1301750"/>
                  <a:gd name="connsiteY47" fmla="*/ 0 h 561975"/>
                  <a:gd name="connsiteX0" fmla="*/ 0 w 1273175"/>
                  <a:gd name="connsiteY0" fmla="*/ 508000 h 561975"/>
                  <a:gd name="connsiteX1" fmla="*/ 19050 w 1273175"/>
                  <a:gd name="connsiteY1" fmla="*/ 511175 h 561975"/>
                  <a:gd name="connsiteX2" fmla="*/ 73025 w 1273175"/>
                  <a:gd name="connsiteY2" fmla="*/ 527050 h 561975"/>
                  <a:gd name="connsiteX3" fmla="*/ 130175 w 1273175"/>
                  <a:gd name="connsiteY3" fmla="*/ 539750 h 561975"/>
                  <a:gd name="connsiteX4" fmla="*/ 158750 w 1273175"/>
                  <a:gd name="connsiteY4" fmla="*/ 549275 h 561975"/>
                  <a:gd name="connsiteX5" fmla="*/ 180975 w 1273175"/>
                  <a:gd name="connsiteY5" fmla="*/ 558800 h 561975"/>
                  <a:gd name="connsiteX6" fmla="*/ 206375 w 1273175"/>
                  <a:gd name="connsiteY6" fmla="*/ 546100 h 561975"/>
                  <a:gd name="connsiteX7" fmla="*/ 206375 w 1273175"/>
                  <a:gd name="connsiteY7" fmla="*/ 546100 h 561975"/>
                  <a:gd name="connsiteX8" fmla="*/ 257175 w 1273175"/>
                  <a:gd name="connsiteY8" fmla="*/ 561975 h 561975"/>
                  <a:gd name="connsiteX9" fmla="*/ 330200 w 1273175"/>
                  <a:gd name="connsiteY9" fmla="*/ 549275 h 561975"/>
                  <a:gd name="connsiteX10" fmla="*/ 409575 w 1273175"/>
                  <a:gd name="connsiteY10" fmla="*/ 520700 h 561975"/>
                  <a:gd name="connsiteX11" fmla="*/ 460375 w 1273175"/>
                  <a:gd name="connsiteY11" fmla="*/ 498475 h 561975"/>
                  <a:gd name="connsiteX12" fmla="*/ 514350 w 1273175"/>
                  <a:gd name="connsiteY12" fmla="*/ 488950 h 561975"/>
                  <a:gd name="connsiteX13" fmla="*/ 587375 w 1273175"/>
                  <a:gd name="connsiteY13" fmla="*/ 482600 h 561975"/>
                  <a:gd name="connsiteX14" fmla="*/ 615950 w 1273175"/>
                  <a:gd name="connsiteY14" fmla="*/ 482600 h 561975"/>
                  <a:gd name="connsiteX15" fmla="*/ 669925 w 1273175"/>
                  <a:gd name="connsiteY15" fmla="*/ 479425 h 561975"/>
                  <a:gd name="connsiteX16" fmla="*/ 742950 w 1273175"/>
                  <a:gd name="connsiteY16" fmla="*/ 476250 h 561975"/>
                  <a:gd name="connsiteX17" fmla="*/ 793750 w 1273175"/>
                  <a:gd name="connsiteY17" fmla="*/ 466725 h 561975"/>
                  <a:gd name="connsiteX18" fmla="*/ 819150 w 1273175"/>
                  <a:gd name="connsiteY18" fmla="*/ 466725 h 561975"/>
                  <a:gd name="connsiteX19" fmla="*/ 819150 w 1273175"/>
                  <a:gd name="connsiteY19" fmla="*/ 466725 h 561975"/>
                  <a:gd name="connsiteX20" fmla="*/ 838200 w 1273175"/>
                  <a:gd name="connsiteY20" fmla="*/ 527050 h 561975"/>
                  <a:gd name="connsiteX21" fmla="*/ 863600 w 1273175"/>
                  <a:gd name="connsiteY21" fmla="*/ 552450 h 561975"/>
                  <a:gd name="connsiteX22" fmla="*/ 898525 w 1273175"/>
                  <a:gd name="connsiteY22" fmla="*/ 558800 h 561975"/>
                  <a:gd name="connsiteX23" fmla="*/ 923925 w 1273175"/>
                  <a:gd name="connsiteY23" fmla="*/ 555625 h 561975"/>
                  <a:gd name="connsiteX24" fmla="*/ 923925 w 1273175"/>
                  <a:gd name="connsiteY24" fmla="*/ 555625 h 561975"/>
                  <a:gd name="connsiteX25" fmla="*/ 939800 w 1273175"/>
                  <a:gd name="connsiteY25" fmla="*/ 511175 h 561975"/>
                  <a:gd name="connsiteX26" fmla="*/ 939800 w 1273175"/>
                  <a:gd name="connsiteY26" fmla="*/ 511175 h 561975"/>
                  <a:gd name="connsiteX27" fmla="*/ 923925 w 1273175"/>
                  <a:gd name="connsiteY27" fmla="*/ 476250 h 561975"/>
                  <a:gd name="connsiteX28" fmla="*/ 917575 w 1273175"/>
                  <a:gd name="connsiteY28" fmla="*/ 450850 h 561975"/>
                  <a:gd name="connsiteX29" fmla="*/ 914400 w 1273175"/>
                  <a:gd name="connsiteY29" fmla="*/ 425450 h 561975"/>
                  <a:gd name="connsiteX30" fmla="*/ 930275 w 1273175"/>
                  <a:gd name="connsiteY30" fmla="*/ 412750 h 561975"/>
                  <a:gd name="connsiteX31" fmla="*/ 958850 w 1273175"/>
                  <a:gd name="connsiteY31" fmla="*/ 409575 h 561975"/>
                  <a:gd name="connsiteX32" fmla="*/ 993775 w 1273175"/>
                  <a:gd name="connsiteY32" fmla="*/ 409575 h 561975"/>
                  <a:gd name="connsiteX33" fmla="*/ 1003300 w 1273175"/>
                  <a:gd name="connsiteY33" fmla="*/ 403225 h 561975"/>
                  <a:gd name="connsiteX34" fmla="*/ 1016000 w 1273175"/>
                  <a:gd name="connsiteY34" fmla="*/ 368300 h 561975"/>
                  <a:gd name="connsiteX35" fmla="*/ 1060450 w 1273175"/>
                  <a:gd name="connsiteY35" fmla="*/ 336550 h 561975"/>
                  <a:gd name="connsiteX36" fmla="*/ 1082675 w 1273175"/>
                  <a:gd name="connsiteY36" fmla="*/ 317500 h 561975"/>
                  <a:gd name="connsiteX37" fmla="*/ 1114425 w 1273175"/>
                  <a:gd name="connsiteY37" fmla="*/ 285750 h 561975"/>
                  <a:gd name="connsiteX38" fmla="*/ 1133475 w 1273175"/>
                  <a:gd name="connsiteY38" fmla="*/ 254000 h 561975"/>
                  <a:gd name="connsiteX39" fmla="*/ 1168400 w 1273175"/>
                  <a:gd name="connsiteY39" fmla="*/ 225425 h 561975"/>
                  <a:gd name="connsiteX40" fmla="*/ 1196975 w 1273175"/>
                  <a:gd name="connsiteY40" fmla="*/ 184150 h 561975"/>
                  <a:gd name="connsiteX41" fmla="*/ 1222375 w 1273175"/>
                  <a:gd name="connsiteY41" fmla="*/ 158750 h 561975"/>
                  <a:gd name="connsiteX42" fmla="*/ 1235075 w 1273175"/>
                  <a:gd name="connsiteY42" fmla="*/ 120650 h 561975"/>
                  <a:gd name="connsiteX43" fmla="*/ 1254125 w 1273175"/>
                  <a:gd name="connsiteY43" fmla="*/ 79375 h 561975"/>
                  <a:gd name="connsiteX44" fmla="*/ 1266825 w 1273175"/>
                  <a:gd name="connsiteY44" fmla="*/ 38100 h 561975"/>
                  <a:gd name="connsiteX45" fmla="*/ 1270000 w 1273175"/>
                  <a:gd name="connsiteY45" fmla="*/ 12700 h 561975"/>
                  <a:gd name="connsiteX46" fmla="*/ 1273175 w 1273175"/>
                  <a:gd name="connsiteY46" fmla="*/ 0 h 561975"/>
                  <a:gd name="connsiteX0" fmla="*/ 0 w 1254125"/>
                  <a:gd name="connsiteY0" fmla="*/ 511175 h 561975"/>
                  <a:gd name="connsiteX1" fmla="*/ 53975 w 1254125"/>
                  <a:gd name="connsiteY1" fmla="*/ 527050 h 561975"/>
                  <a:gd name="connsiteX2" fmla="*/ 111125 w 1254125"/>
                  <a:gd name="connsiteY2" fmla="*/ 539750 h 561975"/>
                  <a:gd name="connsiteX3" fmla="*/ 139700 w 1254125"/>
                  <a:gd name="connsiteY3" fmla="*/ 549275 h 561975"/>
                  <a:gd name="connsiteX4" fmla="*/ 161925 w 1254125"/>
                  <a:gd name="connsiteY4" fmla="*/ 558800 h 561975"/>
                  <a:gd name="connsiteX5" fmla="*/ 187325 w 1254125"/>
                  <a:gd name="connsiteY5" fmla="*/ 546100 h 561975"/>
                  <a:gd name="connsiteX6" fmla="*/ 187325 w 1254125"/>
                  <a:gd name="connsiteY6" fmla="*/ 546100 h 561975"/>
                  <a:gd name="connsiteX7" fmla="*/ 238125 w 1254125"/>
                  <a:gd name="connsiteY7" fmla="*/ 561975 h 561975"/>
                  <a:gd name="connsiteX8" fmla="*/ 311150 w 1254125"/>
                  <a:gd name="connsiteY8" fmla="*/ 549275 h 561975"/>
                  <a:gd name="connsiteX9" fmla="*/ 390525 w 1254125"/>
                  <a:gd name="connsiteY9" fmla="*/ 520700 h 561975"/>
                  <a:gd name="connsiteX10" fmla="*/ 441325 w 1254125"/>
                  <a:gd name="connsiteY10" fmla="*/ 498475 h 561975"/>
                  <a:gd name="connsiteX11" fmla="*/ 495300 w 1254125"/>
                  <a:gd name="connsiteY11" fmla="*/ 488950 h 561975"/>
                  <a:gd name="connsiteX12" fmla="*/ 568325 w 1254125"/>
                  <a:gd name="connsiteY12" fmla="*/ 482600 h 561975"/>
                  <a:gd name="connsiteX13" fmla="*/ 596900 w 1254125"/>
                  <a:gd name="connsiteY13" fmla="*/ 482600 h 561975"/>
                  <a:gd name="connsiteX14" fmla="*/ 650875 w 1254125"/>
                  <a:gd name="connsiteY14" fmla="*/ 479425 h 561975"/>
                  <a:gd name="connsiteX15" fmla="*/ 723900 w 1254125"/>
                  <a:gd name="connsiteY15" fmla="*/ 476250 h 561975"/>
                  <a:gd name="connsiteX16" fmla="*/ 774700 w 1254125"/>
                  <a:gd name="connsiteY16" fmla="*/ 466725 h 561975"/>
                  <a:gd name="connsiteX17" fmla="*/ 800100 w 1254125"/>
                  <a:gd name="connsiteY17" fmla="*/ 466725 h 561975"/>
                  <a:gd name="connsiteX18" fmla="*/ 800100 w 1254125"/>
                  <a:gd name="connsiteY18" fmla="*/ 466725 h 561975"/>
                  <a:gd name="connsiteX19" fmla="*/ 819150 w 1254125"/>
                  <a:gd name="connsiteY19" fmla="*/ 527050 h 561975"/>
                  <a:gd name="connsiteX20" fmla="*/ 844550 w 1254125"/>
                  <a:gd name="connsiteY20" fmla="*/ 552450 h 561975"/>
                  <a:gd name="connsiteX21" fmla="*/ 879475 w 1254125"/>
                  <a:gd name="connsiteY21" fmla="*/ 558800 h 561975"/>
                  <a:gd name="connsiteX22" fmla="*/ 904875 w 1254125"/>
                  <a:gd name="connsiteY22" fmla="*/ 555625 h 561975"/>
                  <a:gd name="connsiteX23" fmla="*/ 904875 w 1254125"/>
                  <a:gd name="connsiteY23" fmla="*/ 555625 h 561975"/>
                  <a:gd name="connsiteX24" fmla="*/ 920750 w 1254125"/>
                  <a:gd name="connsiteY24" fmla="*/ 511175 h 561975"/>
                  <a:gd name="connsiteX25" fmla="*/ 920750 w 1254125"/>
                  <a:gd name="connsiteY25" fmla="*/ 511175 h 561975"/>
                  <a:gd name="connsiteX26" fmla="*/ 904875 w 1254125"/>
                  <a:gd name="connsiteY26" fmla="*/ 476250 h 561975"/>
                  <a:gd name="connsiteX27" fmla="*/ 898525 w 1254125"/>
                  <a:gd name="connsiteY27" fmla="*/ 450850 h 561975"/>
                  <a:gd name="connsiteX28" fmla="*/ 895350 w 1254125"/>
                  <a:gd name="connsiteY28" fmla="*/ 425450 h 561975"/>
                  <a:gd name="connsiteX29" fmla="*/ 911225 w 1254125"/>
                  <a:gd name="connsiteY29" fmla="*/ 412750 h 561975"/>
                  <a:gd name="connsiteX30" fmla="*/ 939800 w 1254125"/>
                  <a:gd name="connsiteY30" fmla="*/ 409575 h 561975"/>
                  <a:gd name="connsiteX31" fmla="*/ 974725 w 1254125"/>
                  <a:gd name="connsiteY31" fmla="*/ 409575 h 561975"/>
                  <a:gd name="connsiteX32" fmla="*/ 984250 w 1254125"/>
                  <a:gd name="connsiteY32" fmla="*/ 403225 h 561975"/>
                  <a:gd name="connsiteX33" fmla="*/ 996950 w 1254125"/>
                  <a:gd name="connsiteY33" fmla="*/ 368300 h 561975"/>
                  <a:gd name="connsiteX34" fmla="*/ 1041400 w 1254125"/>
                  <a:gd name="connsiteY34" fmla="*/ 336550 h 561975"/>
                  <a:gd name="connsiteX35" fmla="*/ 1063625 w 1254125"/>
                  <a:gd name="connsiteY35" fmla="*/ 317500 h 561975"/>
                  <a:gd name="connsiteX36" fmla="*/ 1095375 w 1254125"/>
                  <a:gd name="connsiteY36" fmla="*/ 285750 h 561975"/>
                  <a:gd name="connsiteX37" fmla="*/ 1114425 w 1254125"/>
                  <a:gd name="connsiteY37" fmla="*/ 254000 h 561975"/>
                  <a:gd name="connsiteX38" fmla="*/ 1149350 w 1254125"/>
                  <a:gd name="connsiteY38" fmla="*/ 225425 h 561975"/>
                  <a:gd name="connsiteX39" fmla="*/ 1177925 w 1254125"/>
                  <a:gd name="connsiteY39" fmla="*/ 184150 h 561975"/>
                  <a:gd name="connsiteX40" fmla="*/ 1203325 w 1254125"/>
                  <a:gd name="connsiteY40" fmla="*/ 158750 h 561975"/>
                  <a:gd name="connsiteX41" fmla="*/ 1216025 w 1254125"/>
                  <a:gd name="connsiteY41" fmla="*/ 120650 h 561975"/>
                  <a:gd name="connsiteX42" fmla="*/ 1235075 w 1254125"/>
                  <a:gd name="connsiteY42" fmla="*/ 79375 h 561975"/>
                  <a:gd name="connsiteX43" fmla="*/ 1247775 w 1254125"/>
                  <a:gd name="connsiteY43" fmla="*/ 38100 h 561975"/>
                  <a:gd name="connsiteX44" fmla="*/ 1250950 w 1254125"/>
                  <a:gd name="connsiteY44" fmla="*/ 12700 h 561975"/>
                  <a:gd name="connsiteX45" fmla="*/ 1254125 w 1254125"/>
                  <a:gd name="connsiteY45" fmla="*/ 0 h 561975"/>
                  <a:gd name="connsiteX0" fmla="*/ 0 w 1200150"/>
                  <a:gd name="connsiteY0" fmla="*/ 527050 h 561975"/>
                  <a:gd name="connsiteX1" fmla="*/ 57150 w 1200150"/>
                  <a:gd name="connsiteY1" fmla="*/ 539750 h 561975"/>
                  <a:gd name="connsiteX2" fmla="*/ 85725 w 1200150"/>
                  <a:gd name="connsiteY2" fmla="*/ 549275 h 561975"/>
                  <a:gd name="connsiteX3" fmla="*/ 107950 w 1200150"/>
                  <a:gd name="connsiteY3" fmla="*/ 558800 h 561975"/>
                  <a:gd name="connsiteX4" fmla="*/ 133350 w 1200150"/>
                  <a:gd name="connsiteY4" fmla="*/ 546100 h 561975"/>
                  <a:gd name="connsiteX5" fmla="*/ 133350 w 1200150"/>
                  <a:gd name="connsiteY5" fmla="*/ 546100 h 561975"/>
                  <a:gd name="connsiteX6" fmla="*/ 184150 w 1200150"/>
                  <a:gd name="connsiteY6" fmla="*/ 561975 h 561975"/>
                  <a:gd name="connsiteX7" fmla="*/ 257175 w 1200150"/>
                  <a:gd name="connsiteY7" fmla="*/ 549275 h 561975"/>
                  <a:gd name="connsiteX8" fmla="*/ 336550 w 1200150"/>
                  <a:gd name="connsiteY8" fmla="*/ 520700 h 561975"/>
                  <a:gd name="connsiteX9" fmla="*/ 387350 w 1200150"/>
                  <a:gd name="connsiteY9" fmla="*/ 498475 h 561975"/>
                  <a:gd name="connsiteX10" fmla="*/ 441325 w 1200150"/>
                  <a:gd name="connsiteY10" fmla="*/ 488950 h 561975"/>
                  <a:gd name="connsiteX11" fmla="*/ 514350 w 1200150"/>
                  <a:gd name="connsiteY11" fmla="*/ 482600 h 561975"/>
                  <a:gd name="connsiteX12" fmla="*/ 542925 w 1200150"/>
                  <a:gd name="connsiteY12" fmla="*/ 482600 h 561975"/>
                  <a:gd name="connsiteX13" fmla="*/ 596900 w 1200150"/>
                  <a:gd name="connsiteY13" fmla="*/ 479425 h 561975"/>
                  <a:gd name="connsiteX14" fmla="*/ 669925 w 1200150"/>
                  <a:gd name="connsiteY14" fmla="*/ 476250 h 561975"/>
                  <a:gd name="connsiteX15" fmla="*/ 720725 w 1200150"/>
                  <a:gd name="connsiteY15" fmla="*/ 466725 h 561975"/>
                  <a:gd name="connsiteX16" fmla="*/ 746125 w 1200150"/>
                  <a:gd name="connsiteY16" fmla="*/ 466725 h 561975"/>
                  <a:gd name="connsiteX17" fmla="*/ 746125 w 1200150"/>
                  <a:gd name="connsiteY17" fmla="*/ 466725 h 561975"/>
                  <a:gd name="connsiteX18" fmla="*/ 765175 w 1200150"/>
                  <a:gd name="connsiteY18" fmla="*/ 527050 h 561975"/>
                  <a:gd name="connsiteX19" fmla="*/ 790575 w 1200150"/>
                  <a:gd name="connsiteY19" fmla="*/ 552450 h 561975"/>
                  <a:gd name="connsiteX20" fmla="*/ 825500 w 1200150"/>
                  <a:gd name="connsiteY20" fmla="*/ 558800 h 561975"/>
                  <a:gd name="connsiteX21" fmla="*/ 850900 w 1200150"/>
                  <a:gd name="connsiteY21" fmla="*/ 555625 h 561975"/>
                  <a:gd name="connsiteX22" fmla="*/ 850900 w 1200150"/>
                  <a:gd name="connsiteY22" fmla="*/ 555625 h 561975"/>
                  <a:gd name="connsiteX23" fmla="*/ 866775 w 1200150"/>
                  <a:gd name="connsiteY23" fmla="*/ 511175 h 561975"/>
                  <a:gd name="connsiteX24" fmla="*/ 866775 w 1200150"/>
                  <a:gd name="connsiteY24" fmla="*/ 511175 h 561975"/>
                  <a:gd name="connsiteX25" fmla="*/ 850900 w 1200150"/>
                  <a:gd name="connsiteY25" fmla="*/ 476250 h 561975"/>
                  <a:gd name="connsiteX26" fmla="*/ 844550 w 1200150"/>
                  <a:gd name="connsiteY26" fmla="*/ 450850 h 561975"/>
                  <a:gd name="connsiteX27" fmla="*/ 841375 w 1200150"/>
                  <a:gd name="connsiteY27" fmla="*/ 425450 h 561975"/>
                  <a:gd name="connsiteX28" fmla="*/ 857250 w 1200150"/>
                  <a:gd name="connsiteY28" fmla="*/ 412750 h 561975"/>
                  <a:gd name="connsiteX29" fmla="*/ 885825 w 1200150"/>
                  <a:gd name="connsiteY29" fmla="*/ 409575 h 561975"/>
                  <a:gd name="connsiteX30" fmla="*/ 920750 w 1200150"/>
                  <a:gd name="connsiteY30" fmla="*/ 409575 h 561975"/>
                  <a:gd name="connsiteX31" fmla="*/ 930275 w 1200150"/>
                  <a:gd name="connsiteY31" fmla="*/ 403225 h 561975"/>
                  <a:gd name="connsiteX32" fmla="*/ 942975 w 1200150"/>
                  <a:gd name="connsiteY32" fmla="*/ 368300 h 561975"/>
                  <a:gd name="connsiteX33" fmla="*/ 987425 w 1200150"/>
                  <a:gd name="connsiteY33" fmla="*/ 336550 h 561975"/>
                  <a:gd name="connsiteX34" fmla="*/ 1009650 w 1200150"/>
                  <a:gd name="connsiteY34" fmla="*/ 317500 h 561975"/>
                  <a:gd name="connsiteX35" fmla="*/ 1041400 w 1200150"/>
                  <a:gd name="connsiteY35" fmla="*/ 285750 h 561975"/>
                  <a:gd name="connsiteX36" fmla="*/ 1060450 w 1200150"/>
                  <a:gd name="connsiteY36" fmla="*/ 254000 h 561975"/>
                  <a:gd name="connsiteX37" fmla="*/ 1095375 w 1200150"/>
                  <a:gd name="connsiteY37" fmla="*/ 225425 h 561975"/>
                  <a:gd name="connsiteX38" fmla="*/ 1123950 w 1200150"/>
                  <a:gd name="connsiteY38" fmla="*/ 184150 h 561975"/>
                  <a:gd name="connsiteX39" fmla="*/ 1149350 w 1200150"/>
                  <a:gd name="connsiteY39" fmla="*/ 158750 h 561975"/>
                  <a:gd name="connsiteX40" fmla="*/ 1162050 w 1200150"/>
                  <a:gd name="connsiteY40" fmla="*/ 120650 h 561975"/>
                  <a:gd name="connsiteX41" fmla="*/ 1181100 w 1200150"/>
                  <a:gd name="connsiteY41" fmla="*/ 79375 h 561975"/>
                  <a:gd name="connsiteX42" fmla="*/ 1193800 w 1200150"/>
                  <a:gd name="connsiteY42" fmla="*/ 38100 h 561975"/>
                  <a:gd name="connsiteX43" fmla="*/ 1196975 w 1200150"/>
                  <a:gd name="connsiteY43" fmla="*/ 12700 h 561975"/>
                  <a:gd name="connsiteX44" fmla="*/ 1200150 w 1200150"/>
                  <a:gd name="connsiteY44" fmla="*/ 0 h 561975"/>
                  <a:gd name="connsiteX0" fmla="*/ 0 w 1143000"/>
                  <a:gd name="connsiteY0" fmla="*/ 539750 h 561975"/>
                  <a:gd name="connsiteX1" fmla="*/ 28575 w 1143000"/>
                  <a:gd name="connsiteY1" fmla="*/ 549275 h 561975"/>
                  <a:gd name="connsiteX2" fmla="*/ 50800 w 1143000"/>
                  <a:gd name="connsiteY2" fmla="*/ 558800 h 561975"/>
                  <a:gd name="connsiteX3" fmla="*/ 76200 w 1143000"/>
                  <a:gd name="connsiteY3" fmla="*/ 546100 h 561975"/>
                  <a:gd name="connsiteX4" fmla="*/ 76200 w 1143000"/>
                  <a:gd name="connsiteY4" fmla="*/ 546100 h 561975"/>
                  <a:gd name="connsiteX5" fmla="*/ 127000 w 1143000"/>
                  <a:gd name="connsiteY5" fmla="*/ 561975 h 561975"/>
                  <a:gd name="connsiteX6" fmla="*/ 200025 w 1143000"/>
                  <a:gd name="connsiteY6" fmla="*/ 549275 h 561975"/>
                  <a:gd name="connsiteX7" fmla="*/ 279400 w 1143000"/>
                  <a:gd name="connsiteY7" fmla="*/ 520700 h 561975"/>
                  <a:gd name="connsiteX8" fmla="*/ 330200 w 1143000"/>
                  <a:gd name="connsiteY8" fmla="*/ 498475 h 561975"/>
                  <a:gd name="connsiteX9" fmla="*/ 384175 w 1143000"/>
                  <a:gd name="connsiteY9" fmla="*/ 488950 h 561975"/>
                  <a:gd name="connsiteX10" fmla="*/ 457200 w 1143000"/>
                  <a:gd name="connsiteY10" fmla="*/ 482600 h 561975"/>
                  <a:gd name="connsiteX11" fmla="*/ 485775 w 1143000"/>
                  <a:gd name="connsiteY11" fmla="*/ 482600 h 561975"/>
                  <a:gd name="connsiteX12" fmla="*/ 539750 w 1143000"/>
                  <a:gd name="connsiteY12" fmla="*/ 479425 h 561975"/>
                  <a:gd name="connsiteX13" fmla="*/ 612775 w 1143000"/>
                  <a:gd name="connsiteY13" fmla="*/ 476250 h 561975"/>
                  <a:gd name="connsiteX14" fmla="*/ 663575 w 1143000"/>
                  <a:gd name="connsiteY14" fmla="*/ 466725 h 561975"/>
                  <a:gd name="connsiteX15" fmla="*/ 688975 w 1143000"/>
                  <a:gd name="connsiteY15" fmla="*/ 466725 h 561975"/>
                  <a:gd name="connsiteX16" fmla="*/ 688975 w 1143000"/>
                  <a:gd name="connsiteY16" fmla="*/ 466725 h 561975"/>
                  <a:gd name="connsiteX17" fmla="*/ 708025 w 1143000"/>
                  <a:gd name="connsiteY17" fmla="*/ 527050 h 561975"/>
                  <a:gd name="connsiteX18" fmla="*/ 733425 w 1143000"/>
                  <a:gd name="connsiteY18" fmla="*/ 552450 h 561975"/>
                  <a:gd name="connsiteX19" fmla="*/ 768350 w 1143000"/>
                  <a:gd name="connsiteY19" fmla="*/ 558800 h 561975"/>
                  <a:gd name="connsiteX20" fmla="*/ 793750 w 1143000"/>
                  <a:gd name="connsiteY20" fmla="*/ 555625 h 561975"/>
                  <a:gd name="connsiteX21" fmla="*/ 793750 w 1143000"/>
                  <a:gd name="connsiteY21" fmla="*/ 555625 h 561975"/>
                  <a:gd name="connsiteX22" fmla="*/ 809625 w 1143000"/>
                  <a:gd name="connsiteY22" fmla="*/ 511175 h 561975"/>
                  <a:gd name="connsiteX23" fmla="*/ 809625 w 1143000"/>
                  <a:gd name="connsiteY23" fmla="*/ 511175 h 561975"/>
                  <a:gd name="connsiteX24" fmla="*/ 793750 w 1143000"/>
                  <a:gd name="connsiteY24" fmla="*/ 476250 h 561975"/>
                  <a:gd name="connsiteX25" fmla="*/ 787400 w 1143000"/>
                  <a:gd name="connsiteY25" fmla="*/ 450850 h 561975"/>
                  <a:gd name="connsiteX26" fmla="*/ 784225 w 1143000"/>
                  <a:gd name="connsiteY26" fmla="*/ 425450 h 561975"/>
                  <a:gd name="connsiteX27" fmla="*/ 800100 w 1143000"/>
                  <a:gd name="connsiteY27" fmla="*/ 412750 h 561975"/>
                  <a:gd name="connsiteX28" fmla="*/ 828675 w 1143000"/>
                  <a:gd name="connsiteY28" fmla="*/ 409575 h 561975"/>
                  <a:gd name="connsiteX29" fmla="*/ 863600 w 1143000"/>
                  <a:gd name="connsiteY29" fmla="*/ 409575 h 561975"/>
                  <a:gd name="connsiteX30" fmla="*/ 873125 w 1143000"/>
                  <a:gd name="connsiteY30" fmla="*/ 403225 h 561975"/>
                  <a:gd name="connsiteX31" fmla="*/ 885825 w 1143000"/>
                  <a:gd name="connsiteY31" fmla="*/ 368300 h 561975"/>
                  <a:gd name="connsiteX32" fmla="*/ 930275 w 1143000"/>
                  <a:gd name="connsiteY32" fmla="*/ 336550 h 561975"/>
                  <a:gd name="connsiteX33" fmla="*/ 952500 w 1143000"/>
                  <a:gd name="connsiteY33" fmla="*/ 317500 h 561975"/>
                  <a:gd name="connsiteX34" fmla="*/ 984250 w 1143000"/>
                  <a:gd name="connsiteY34" fmla="*/ 285750 h 561975"/>
                  <a:gd name="connsiteX35" fmla="*/ 1003300 w 1143000"/>
                  <a:gd name="connsiteY35" fmla="*/ 254000 h 561975"/>
                  <a:gd name="connsiteX36" fmla="*/ 1038225 w 1143000"/>
                  <a:gd name="connsiteY36" fmla="*/ 225425 h 561975"/>
                  <a:gd name="connsiteX37" fmla="*/ 1066800 w 1143000"/>
                  <a:gd name="connsiteY37" fmla="*/ 184150 h 561975"/>
                  <a:gd name="connsiteX38" fmla="*/ 1092200 w 1143000"/>
                  <a:gd name="connsiteY38" fmla="*/ 158750 h 561975"/>
                  <a:gd name="connsiteX39" fmla="*/ 1104900 w 1143000"/>
                  <a:gd name="connsiteY39" fmla="*/ 120650 h 561975"/>
                  <a:gd name="connsiteX40" fmla="*/ 1123950 w 1143000"/>
                  <a:gd name="connsiteY40" fmla="*/ 79375 h 561975"/>
                  <a:gd name="connsiteX41" fmla="*/ 1136650 w 1143000"/>
                  <a:gd name="connsiteY41" fmla="*/ 38100 h 561975"/>
                  <a:gd name="connsiteX42" fmla="*/ 1139825 w 1143000"/>
                  <a:gd name="connsiteY42" fmla="*/ 12700 h 561975"/>
                  <a:gd name="connsiteX43" fmla="*/ 1143000 w 1143000"/>
                  <a:gd name="connsiteY43" fmla="*/ 0 h 561975"/>
                  <a:gd name="connsiteX0" fmla="*/ 0 w 1143000"/>
                  <a:gd name="connsiteY0" fmla="*/ 539750 h 561975"/>
                  <a:gd name="connsiteX1" fmla="*/ 50800 w 1143000"/>
                  <a:gd name="connsiteY1" fmla="*/ 558800 h 561975"/>
                  <a:gd name="connsiteX2" fmla="*/ 76200 w 1143000"/>
                  <a:gd name="connsiteY2" fmla="*/ 546100 h 561975"/>
                  <a:gd name="connsiteX3" fmla="*/ 76200 w 1143000"/>
                  <a:gd name="connsiteY3" fmla="*/ 546100 h 561975"/>
                  <a:gd name="connsiteX4" fmla="*/ 127000 w 1143000"/>
                  <a:gd name="connsiteY4" fmla="*/ 561975 h 561975"/>
                  <a:gd name="connsiteX5" fmla="*/ 200025 w 1143000"/>
                  <a:gd name="connsiteY5" fmla="*/ 549275 h 561975"/>
                  <a:gd name="connsiteX6" fmla="*/ 279400 w 1143000"/>
                  <a:gd name="connsiteY6" fmla="*/ 520700 h 561975"/>
                  <a:gd name="connsiteX7" fmla="*/ 330200 w 1143000"/>
                  <a:gd name="connsiteY7" fmla="*/ 498475 h 561975"/>
                  <a:gd name="connsiteX8" fmla="*/ 384175 w 1143000"/>
                  <a:gd name="connsiteY8" fmla="*/ 488950 h 561975"/>
                  <a:gd name="connsiteX9" fmla="*/ 457200 w 1143000"/>
                  <a:gd name="connsiteY9" fmla="*/ 482600 h 561975"/>
                  <a:gd name="connsiteX10" fmla="*/ 485775 w 1143000"/>
                  <a:gd name="connsiteY10" fmla="*/ 482600 h 561975"/>
                  <a:gd name="connsiteX11" fmla="*/ 539750 w 1143000"/>
                  <a:gd name="connsiteY11" fmla="*/ 479425 h 561975"/>
                  <a:gd name="connsiteX12" fmla="*/ 612775 w 1143000"/>
                  <a:gd name="connsiteY12" fmla="*/ 476250 h 561975"/>
                  <a:gd name="connsiteX13" fmla="*/ 663575 w 1143000"/>
                  <a:gd name="connsiteY13" fmla="*/ 466725 h 561975"/>
                  <a:gd name="connsiteX14" fmla="*/ 688975 w 1143000"/>
                  <a:gd name="connsiteY14" fmla="*/ 466725 h 561975"/>
                  <a:gd name="connsiteX15" fmla="*/ 688975 w 1143000"/>
                  <a:gd name="connsiteY15" fmla="*/ 466725 h 561975"/>
                  <a:gd name="connsiteX16" fmla="*/ 708025 w 1143000"/>
                  <a:gd name="connsiteY16" fmla="*/ 527050 h 561975"/>
                  <a:gd name="connsiteX17" fmla="*/ 733425 w 1143000"/>
                  <a:gd name="connsiteY17" fmla="*/ 552450 h 561975"/>
                  <a:gd name="connsiteX18" fmla="*/ 768350 w 1143000"/>
                  <a:gd name="connsiteY18" fmla="*/ 558800 h 561975"/>
                  <a:gd name="connsiteX19" fmla="*/ 793750 w 1143000"/>
                  <a:gd name="connsiteY19" fmla="*/ 555625 h 561975"/>
                  <a:gd name="connsiteX20" fmla="*/ 793750 w 1143000"/>
                  <a:gd name="connsiteY20" fmla="*/ 555625 h 561975"/>
                  <a:gd name="connsiteX21" fmla="*/ 809625 w 1143000"/>
                  <a:gd name="connsiteY21" fmla="*/ 511175 h 561975"/>
                  <a:gd name="connsiteX22" fmla="*/ 809625 w 1143000"/>
                  <a:gd name="connsiteY22" fmla="*/ 511175 h 561975"/>
                  <a:gd name="connsiteX23" fmla="*/ 793750 w 1143000"/>
                  <a:gd name="connsiteY23" fmla="*/ 476250 h 561975"/>
                  <a:gd name="connsiteX24" fmla="*/ 787400 w 1143000"/>
                  <a:gd name="connsiteY24" fmla="*/ 450850 h 561975"/>
                  <a:gd name="connsiteX25" fmla="*/ 784225 w 1143000"/>
                  <a:gd name="connsiteY25" fmla="*/ 425450 h 561975"/>
                  <a:gd name="connsiteX26" fmla="*/ 800100 w 1143000"/>
                  <a:gd name="connsiteY26" fmla="*/ 412750 h 561975"/>
                  <a:gd name="connsiteX27" fmla="*/ 828675 w 1143000"/>
                  <a:gd name="connsiteY27" fmla="*/ 409575 h 561975"/>
                  <a:gd name="connsiteX28" fmla="*/ 863600 w 1143000"/>
                  <a:gd name="connsiteY28" fmla="*/ 409575 h 561975"/>
                  <a:gd name="connsiteX29" fmla="*/ 873125 w 1143000"/>
                  <a:gd name="connsiteY29" fmla="*/ 403225 h 561975"/>
                  <a:gd name="connsiteX30" fmla="*/ 885825 w 1143000"/>
                  <a:gd name="connsiteY30" fmla="*/ 368300 h 561975"/>
                  <a:gd name="connsiteX31" fmla="*/ 930275 w 1143000"/>
                  <a:gd name="connsiteY31" fmla="*/ 336550 h 561975"/>
                  <a:gd name="connsiteX32" fmla="*/ 952500 w 1143000"/>
                  <a:gd name="connsiteY32" fmla="*/ 317500 h 561975"/>
                  <a:gd name="connsiteX33" fmla="*/ 984250 w 1143000"/>
                  <a:gd name="connsiteY33" fmla="*/ 285750 h 561975"/>
                  <a:gd name="connsiteX34" fmla="*/ 1003300 w 1143000"/>
                  <a:gd name="connsiteY34" fmla="*/ 254000 h 561975"/>
                  <a:gd name="connsiteX35" fmla="*/ 1038225 w 1143000"/>
                  <a:gd name="connsiteY35" fmla="*/ 225425 h 561975"/>
                  <a:gd name="connsiteX36" fmla="*/ 1066800 w 1143000"/>
                  <a:gd name="connsiteY36" fmla="*/ 184150 h 561975"/>
                  <a:gd name="connsiteX37" fmla="*/ 1092200 w 1143000"/>
                  <a:gd name="connsiteY37" fmla="*/ 158750 h 561975"/>
                  <a:gd name="connsiteX38" fmla="*/ 1104900 w 1143000"/>
                  <a:gd name="connsiteY38" fmla="*/ 120650 h 561975"/>
                  <a:gd name="connsiteX39" fmla="*/ 1123950 w 1143000"/>
                  <a:gd name="connsiteY39" fmla="*/ 79375 h 561975"/>
                  <a:gd name="connsiteX40" fmla="*/ 1136650 w 1143000"/>
                  <a:gd name="connsiteY40" fmla="*/ 38100 h 561975"/>
                  <a:gd name="connsiteX41" fmla="*/ 1139825 w 1143000"/>
                  <a:gd name="connsiteY41" fmla="*/ 12700 h 561975"/>
                  <a:gd name="connsiteX42" fmla="*/ 1143000 w 1143000"/>
                  <a:gd name="connsiteY42" fmla="*/ 0 h 561975"/>
                  <a:gd name="connsiteX0" fmla="*/ 0 w 1092200"/>
                  <a:gd name="connsiteY0" fmla="*/ 558800 h 561975"/>
                  <a:gd name="connsiteX1" fmla="*/ 25400 w 1092200"/>
                  <a:gd name="connsiteY1" fmla="*/ 546100 h 561975"/>
                  <a:gd name="connsiteX2" fmla="*/ 25400 w 1092200"/>
                  <a:gd name="connsiteY2" fmla="*/ 546100 h 561975"/>
                  <a:gd name="connsiteX3" fmla="*/ 76200 w 1092200"/>
                  <a:gd name="connsiteY3" fmla="*/ 561975 h 561975"/>
                  <a:gd name="connsiteX4" fmla="*/ 149225 w 1092200"/>
                  <a:gd name="connsiteY4" fmla="*/ 549275 h 561975"/>
                  <a:gd name="connsiteX5" fmla="*/ 228600 w 1092200"/>
                  <a:gd name="connsiteY5" fmla="*/ 520700 h 561975"/>
                  <a:gd name="connsiteX6" fmla="*/ 279400 w 1092200"/>
                  <a:gd name="connsiteY6" fmla="*/ 498475 h 561975"/>
                  <a:gd name="connsiteX7" fmla="*/ 333375 w 1092200"/>
                  <a:gd name="connsiteY7" fmla="*/ 488950 h 561975"/>
                  <a:gd name="connsiteX8" fmla="*/ 406400 w 1092200"/>
                  <a:gd name="connsiteY8" fmla="*/ 482600 h 561975"/>
                  <a:gd name="connsiteX9" fmla="*/ 434975 w 1092200"/>
                  <a:gd name="connsiteY9" fmla="*/ 482600 h 561975"/>
                  <a:gd name="connsiteX10" fmla="*/ 488950 w 1092200"/>
                  <a:gd name="connsiteY10" fmla="*/ 479425 h 561975"/>
                  <a:gd name="connsiteX11" fmla="*/ 561975 w 1092200"/>
                  <a:gd name="connsiteY11" fmla="*/ 476250 h 561975"/>
                  <a:gd name="connsiteX12" fmla="*/ 612775 w 1092200"/>
                  <a:gd name="connsiteY12" fmla="*/ 466725 h 561975"/>
                  <a:gd name="connsiteX13" fmla="*/ 638175 w 1092200"/>
                  <a:gd name="connsiteY13" fmla="*/ 466725 h 561975"/>
                  <a:gd name="connsiteX14" fmla="*/ 638175 w 1092200"/>
                  <a:gd name="connsiteY14" fmla="*/ 466725 h 561975"/>
                  <a:gd name="connsiteX15" fmla="*/ 657225 w 1092200"/>
                  <a:gd name="connsiteY15" fmla="*/ 527050 h 561975"/>
                  <a:gd name="connsiteX16" fmla="*/ 682625 w 1092200"/>
                  <a:gd name="connsiteY16" fmla="*/ 552450 h 561975"/>
                  <a:gd name="connsiteX17" fmla="*/ 717550 w 1092200"/>
                  <a:gd name="connsiteY17" fmla="*/ 558800 h 561975"/>
                  <a:gd name="connsiteX18" fmla="*/ 742950 w 1092200"/>
                  <a:gd name="connsiteY18" fmla="*/ 555625 h 561975"/>
                  <a:gd name="connsiteX19" fmla="*/ 742950 w 1092200"/>
                  <a:gd name="connsiteY19" fmla="*/ 555625 h 561975"/>
                  <a:gd name="connsiteX20" fmla="*/ 758825 w 1092200"/>
                  <a:gd name="connsiteY20" fmla="*/ 511175 h 561975"/>
                  <a:gd name="connsiteX21" fmla="*/ 758825 w 1092200"/>
                  <a:gd name="connsiteY21" fmla="*/ 511175 h 561975"/>
                  <a:gd name="connsiteX22" fmla="*/ 742950 w 1092200"/>
                  <a:gd name="connsiteY22" fmla="*/ 476250 h 561975"/>
                  <a:gd name="connsiteX23" fmla="*/ 736600 w 1092200"/>
                  <a:gd name="connsiteY23" fmla="*/ 450850 h 561975"/>
                  <a:gd name="connsiteX24" fmla="*/ 733425 w 1092200"/>
                  <a:gd name="connsiteY24" fmla="*/ 425450 h 561975"/>
                  <a:gd name="connsiteX25" fmla="*/ 749300 w 1092200"/>
                  <a:gd name="connsiteY25" fmla="*/ 412750 h 561975"/>
                  <a:gd name="connsiteX26" fmla="*/ 777875 w 1092200"/>
                  <a:gd name="connsiteY26" fmla="*/ 409575 h 561975"/>
                  <a:gd name="connsiteX27" fmla="*/ 812800 w 1092200"/>
                  <a:gd name="connsiteY27" fmla="*/ 409575 h 561975"/>
                  <a:gd name="connsiteX28" fmla="*/ 822325 w 1092200"/>
                  <a:gd name="connsiteY28" fmla="*/ 403225 h 561975"/>
                  <a:gd name="connsiteX29" fmla="*/ 835025 w 1092200"/>
                  <a:gd name="connsiteY29" fmla="*/ 368300 h 561975"/>
                  <a:gd name="connsiteX30" fmla="*/ 879475 w 1092200"/>
                  <a:gd name="connsiteY30" fmla="*/ 336550 h 561975"/>
                  <a:gd name="connsiteX31" fmla="*/ 901700 w 1092200"/>
                  <a:gd name="connsiteY31" fmla="*/ 317500 h 561975"/>
                  <a:gd name="connsiteX32" fmla="*/ 933450 w 1092200"/>
                  <a:gd name="connsiteY32" fmla="*/ 285750 h 561975"/>
                  <a:gd name="connsiteX33" fmla="*/ 952500 w 1092200"/>
                  <a:gd name="connsiteY33" fmla="*/ 254000 h 561975"/>
                  <a:gd name="connsiteX34" fmla="*/ 987425 w 1092200"/>
                  <a:gd name="connsiteY34" fmla="*/ 225425 h 561975"/>
                  <a:gd name="connsiteX35" fmla="*/ 1016000 w 1092200"/>
                  <a:gd name="connsiteY35" fmla="*/ 184150 h 561975"/>
                  <a:gd name="connsiteX36" fmla="*/ 1041400 w 1092200"/>
                  <a:gd name="connsiteY36" fmla="*/ 158750 h 561975"/>
                  <a:gd name="connsiteX37" fmla="*/ 1054100 w 1092200"/>
                  <a:gd name="connsiteY37" fmla="*/ 120650 h 561975"/>
                  <a:gd name="connsiteX38" fmla="*/ 1073150 w 1092200"/>
                  <a:gd name="connsiteY38" fmla="*/ 79375 h 561975"/>
                  <a:gd name="connsiteX39" fmla="*/ 1085850 w 1092200"/>
                  <a:gd name="connsiteY39" fmla="*/ 38100 h 561975"/>
                  <a:gd name="connsiteX40" fmla="*/ 1089025 w 1092200"/>
                  <a:gd name="connsiteY40" fmla="*/ 12700 h 561975"/>
                  <a:gd name="connsiteX41" fmla="*/ 1092200 w 1092200"/>
                  <a:gd name="connsiteY41" fmla="*/ 0 h 561975"/>
                  <a:gd name="connsiteX0" fmla="*/ 0 w 1066800"/>
                  <a:gd name="connsiteY0" fmla="*/ 546100 h 561975"/>
                  <a:gd name="connsiteX1" fmla="*/ 0 w 1066800"/>
                  <a:gd name="connsiteY1" fmla="*/ 546100 h 561975"/>
                  <a:gd name="connsiteX2" fmla="*/ 50800 w 1066800"/>
                  <a:gd name="connsiteY2" fmla="*/ 561975 h 561975"/>
                  <a:gd name="connsiteX3" fmla="*/ 123825 w 1066800"/>
                  <a:gd name="connsiteY3" fmla="*/ 549275 h 561975"/>
                  <a:gd name="connsiteX4" fmla="*/ 203200 w 1066800"/>
                  <a:gd name="connsiteY4" fmla="*/ 520700 h 561975"/>
                  <a:gd name="connsiteX5" fmla="*/ 254000 w 1066800"/>
                  <a:gd name="connsiteY5" fmla="*/ 498475 h 561975"/>
                  <a:gd name="connsiteX6" fmla="*/ 307975 w 1066800"/>
                  <a:gd name="connsiteY6" fmla="*/ 488950 h 561975"/>
                  <a:gd name="connsiteX7" fmla="*/ 381000 w 1066800"/>
                  <a:gd name="connsiteY7" fmla="*/ 482600 h 561975"/>
                  <a:gd name="connsiteX8" fmla="*/ 409575 w 1066800"/>
                  <a:gd name="connsiteY8" fmla="*/ 482600 h 561975"/>
                  <a:gd name="connsiteX9" fmla="*/ 463550 w 1066800"/>
                  <a:gd name="connsiteY9" fmla="*/ 479425 h 561975"/>
                  <a:gd name="connsiteX10" fmla="*/ 536575 w 1066800"/>
                  <a:gd name="connsiteY10" fmla="*/ 476250 h 561975"/>
                  <a:gd name="connsiteX11" fmla="*/ 587375 w 1066800"/>
                  <a:gd name="connsiteY11" fmla="*/ 466725 h 561975"/>
                  <a:gd name="connsiteX12" fmla="*/ 612775 w 1066800"/>
                  <a:gd name="connsiteY12" fmla="*/ 466725 h 561975"/>
                  <a:gd name="connsiteX13" fmla="*/ 612775 w 1066800"/>
                  <a:gd name="connsiteY13" fmla="*/ 466725 h 561975"/>
                  <a:gd name="connsiteX14" fmla="*/ 631825 w 1066800"/>
                  <a:gd name="connsiteY14" fmla="*/ 527050 h 561975"/>
                  <a:gd name="connsiteX15" fmla="*/ 657225 w 1066800"/>
                  <a:gd name="connsiteY15" fmla="*/ 552450 h 561975"/>
                  <a:gd name="connsiteX16" fmla="*/ 692150 w 1066800"/>
                  <a:gd name="connsiteY16" fmla="*/ 558800 h 561975"/>
                  <a:gd name="connsiteX17" fmla="*/ 717550 w 1066800"/>
                  <a:gd name="connsiteY17" fmla="*/ 555625 h 561975"/>
                  <a:gd name="connsiteX18" fmla="*/ 717550 w 1066800"/>
                  <a:gd name="connsiteY18" fmla="*/ 555625 h 561975"/>
                  <a:gd name="connsiteX19" fmla="*/ 733425 w 1066800"/>
                  <a:gd name="connsiteY19" fmla="*/ 511175 h 561975"/>
                  <a:gd name="connsiteX20" fmla="*/ 733425 w 1066800"/>
                  <a:gd name="connsiteY20" fmla="*/ 511175 h 561975"/>
                  <a:gd name="connsiteX21" fmla="*/ 717550 w 1066800"/>
                  <a:gd name="connsiteY21" fmla="*/ 476250 h 561975"/>
                  <a:gd name="connsiteX22" fmla="*/ 711200 w 1066800"/>
                  <a:gd name="connsiteY22" fmla="*/ 450850 h 561975"/>
                  <a:gd name="connsiteX23" fmla="*/ 708025 w 1066800"/>
                  <a:gd name="connsiteY23" fmla="*/ 425450 h 561975"/>
                  <a:gd name="connsiteX24" fmla="*/ 723900 w 1066800"/>
                  <a:gd name="connsiteY24" fmla="*/ 412750 h 561975"/>
                  <a:gd name="connsiteX25" fmla="*/ 752475 w 1066800"/>
                  <a:gd name="connsiteY25" fmla="*/ 409575 h 561975"/>
                  <a:gd name="connsiteX26" fmla="*/ 787400 w 1066800"/>
                  <a:gd name="connsiteY26" fmla="*/ 409575 h 561975"/>
                  <a:gd name="connsiteX27" fmla="*/ 796925 w 1066800"/>
                  <a:gd name="connsiteY27" fmla="*/ 403225 h 561975"/>
                  <a:gd name="connsiteX28" fmla="*/ 809625 w 1066800"/>
                  <a:gd name="connsiteY28" fmla="*/ 368300 h 561975"/>
                  <a:gd name="connsiteX29" fmla="*/ 854075 w 1066800"/>
                  <a:gd name="connsiteY29" fmla="*/ 336550 h 561975"/>
                  <a:gd name="connsiteX30" fmla="*/ 876300 w 1066800"/>
                  <a:gd name="connsiteY30" fmla="*/ 317500 h 561975"/>
                  <a:gd name="connsiteX31" fmla="*/ 908050 w 1066800"/>
                  <a:gd name="connsiteY31" fmla="*/ 285750 h 561975"/>
                  <a:gd name="connsiteX32" fmla="*/ 927100 w 1066800"/>
                  <a:gd name="connsiteY32" fmla="*/ 254000 h 561975"/>
                  <a:gd name="connsiteX33" fmla="*/ 962025 w 1066800"/>
                  <a:gd name="connsiteY33" fmla="*/ 225425 h 561975"/>
                  <a:gd name="connsiteX34" fmla="*/ 990600 w 1066800"/>
                  <a:gd name="connsiteY34" fmla="*/ 184150 h 561975"/>
                  <a:gd name="connsiteX35" fmla="*/ 1016000 w 1066800"/>
                  <a:gd name="connsiteY35" fmla="*/ 158750 h 561975"/>
                  <a:gd name="connsiteX36" fmla="*/ 1028700 w 1066800"/>
                  <a:gd name="connsiteY36" fmla="*/ 120650 h 561975"/>
                  <a:gd name="connsiteX37" fmla="*/ 1047750 w 1066800"/>
                  <a:gd name="connsiteY37" fmla="*/ 79375 h 561975"/>
                  <a:gd name="connsiteX38" fmla="*/ 1060450 w 1066800"/>
                  <a:gd name="connsiteY38" fmla="*/ 38100 h 561975"/>
                  <a:gd name="connsiteX39" fmla="*/ 1063625 w 1066800"/>
                  <a:gd name="connsiteY39" fmla="*/ 12700 h 561975"/>
                  <a:gd name="connsiteX40" fmla="*/ 1066800 w 1066800"/>
                  <a:gd name="connsiteY40" fmla="*/ 0 h 561975"/>
                  <a:gd name="connsiteX0" fmla="*/ 0 w 1066800"/>
                  <a:gd name="connsiteY0" fmla="*/ 546100 h 561975"/>
                  <a:gd name="connsiteX1" fmla="*/ 50800 w 1066800"/>
                  <a:gd name="connsiteY1" fmla="*/ 561975 h 561975"/>
                  <a:gd name="connsiteX2" fmla="*/ 123825 w 1066800"/>
                  <a:gd name="connsiteY2" fmla="*/ 549275 h 561975"/>
                  <a:gd name="connsiteX3" fmla="*/ 203200 w 1066800"/>
                  <a:gd name="connsiteY3" fmla="*/ 520700 h 561975"/>
                  <a:gd name="connsiteX4" fmla="*/ 254000 w 1066800"/>
                  <a:gd name="connsiteY4" fmla="*/ 498475 h 561975"/>
                  <a:gd name="connsiteX5" fmla="*/ 307975 w 1066800"/>
                  <a:gd name="connsiteY5" fmla="*/ 488950 h 561975"/>
                  <a:gd name="connsiteX6" fmla="*/ 381000 w 1066800"/>
                  <a:gd name="connsiteY6" fmla="*/ 482600 h 561975"/>
                  <a:gd name="connsiteX7" fmla="*/ 409575 w 1066800"/>
                  <a:gd name="connsiteY7" fmla="*/ 482600 h 561975"/>
                  <a:gd name="connsiteX8" fmla="*/ 463550 w 1066800"/>
                  <a:gd name="connsiteY8" fmla="*/ 479425 h 561975"/>
                  <a:gd name="connsiteX9" fmla="*/ 536575 w 1066800"/>
                  <a:gd name="connsiteY9" fmla="*/ 476250 h 561975"/>
                  <a:gd name="connsiteX10" fmla="*/ 587375 w 1066800"/>
                  <a:gd name="connsiteY10" fmla="*/ 466725 h 561975"/>
                  <a:gd name="connsiteX11" fmla="*/ 612775 w 1066800"/>
                  <a:gd name="connsiteY11" fmla="*/ 466725 h 561975"/>
                  <a:gd name="connsiteX12" fmla="*/ 612775 w 1066800"/>
                  <a:gd name="connsiteY12" fmla="*/ 466725 h 561975"/>
                  <a:gd name="connsiteX13" fmla="*/ 631825 w 1066800"/>
                  <a:gd name="connsiteY13" fmla="*/ 527050 h 561975"/>
                  <a:gd name="connsiteX14" fmla="*/ 657225 w 1066800"/>
                  <a:gd name="connsiteY14" fmla="*/ 552450 h 561975"/>
                  <a:gd name="connsiteX15" fmla="*/ 692150 w 1066800"/>
                  <a:gd name="connsiteY15" fmla="*/ 558800 h 561975"/>
                  <a:gd name="connsiteX16" fmla="*/ 717550 w 1066800"/>
                  <a:gd name="connsiteY16" fmla="*/ 555625 h 561975"/>
                  <a:gd name="connsiteX17" fmla="*/ 717550 w 1066800"/>
                  <a:gd name="connsiteY17" fmla="*/ 555625 h 561975"/>
                  <a:gd name="connsiteX18" fmla="*/ 733425 w 1066800"/>
                  <a:gd name="connsiteY18" fmla="*/ 511175 h 561975"/>
                  <a:gd name="connsiteX19" fmla="*/ 733425 w 1066800"/>
                  <a:gd name="connsiteY19" fmla="*/ 511175 h 561975"/>
                  <a:gd name="connsiteX20" fmla="*/ 717550 w 1066800"/>
                  <a:gd name="connsiteY20" fmla="*/ 476250 h 561975"/>
                  <a:gd name="connsiteX21" fmla="*/ 711200 w 1066800"/>
                  <a:gd name="connsiteY21" fmla="*/ 450850 h 561975"/>
                  <a:gd name="connsiteX22" fmla="*/ 708025 w 1066800"/>
                  <a:gd name="connsiteY22" fmla="*/ 425450 h 561975"/>
                  <a:gd name="connsiteX23" fmla="*/ 723900 w 1066800"/>
                  <a:gd name="connsiteY23" fmla="*/ 412750 h 561975"/>
                  <a:gd name="connsiteX24" fmla="*/ 752475 w 1066800"/>
                  <a:gd name="connsiteY24" fmla="*/ 409575 h 561975"/>
                  <a:gd name="connsiteX25" fmla="*/ 787400 w 1066800"/>
                  <a:gd name="connsiteY25" fmla="*/ 409575 h 561975"/>
                  <a:gd name="connsiteX26" fmla="*/ 796925 w 1066800"/>
                  <a:gd name="connsiteY26" fmla="*/ 403225 h 561975"/>
                  <a:gd name="connsiteX27" fmla="*/ 809625 w 1066800"/>
                  <a:gd name="connsiteY27" fmla="*/ 368300 h 561975"/>
                  <a:gd name="connsiteX28" fmla="*/ 854075 w 1066800"/>
                  <a:gd name="connsiteY28" fmla="*/ 336550 h 561975"/>
                  <a:gd name="connsiteX29" fmla="*/ 876300 w 1066800"/>
                  <a:gd name="connsiteY29" fmla="*/ 317500 h 561975"/>
                  <a:gd name="connsiteX30" fmla="*/ 908050 w 1066800"/>
                  <a:gd name="connsiteY30" fmla="*/ 285750 h 561975"/>
                  <a:gd name="connsiteX31" fmla="*/ 927100 w 1066800"/>
                  <a:gd name="connsiteY31" fmla="*/ 254000 h 561975"/>
                  <a:gd name="connsiteX32" fmla="*/ 962025 w 1066800"/>
                  <a:gd name="connsiteY32" fmla="*/ 225425 h 561975"/>
                  <a:gd name="connsiteX33" fmla="*/ 990600 w 1066800"/>
                  <a:gd name="connsiteY33" fmla="*/ 184150 h 561975"/>
                  <a:gd name="connsiteX34" fmla="*/ 1016000 w 1066800"/>
                  <a:gd name="connsiteY34" fmla="*/ 158750 h 561975"/>
                  <a:gd name="connsiteX35" fmla="*/ 1028700 w 1066800"/>
                  <a:gd name="connsiteY35" fmla="*/ 120650 h 561975"/>
                  <a:gd name="connsiteX36" fmla="*/ 1047750 w 1066800"/>
                  <a:gd name="connsiteY36" fmla="*/ 79375 h 561975"/>
                  <a:gd name="connsiteX37" fmla="*/ 1060450 w 1066800"/>
                  <a:gd name="connsiteY37" fmla="*/ 38100 h 561975"/>
                  <a:gd name="connsiteX38" fmla="*/ 1063625 w 1066800"/>
                  <a:gd name="connsiteY38" fmla="*/ 12700 h 561975"/>
                  <a:gd name="connsiteX39" fmla="*/ 1066800 w 1066800"/>
                  <a:gd name="connsiteY39" fmla="*/ 0 h 561975"/>
                  <a:gd name="connsiteX0" fmla="*/ 0 w 1066800"/>
                  <a:gd name="connsiteY0" fmla="*/ 546100 h 558800"/>
                  <a:gd name="connsiteX1" fmla="*/ 123825 w 1066800"/>
                  <a:gd name="connsiteY1" fmla="*/ 549275 h 558800"/>
                  <a:gd name="connsiteX2" fmla="*/ 203200 w 1066800"/>
                  <a:gd name="connsiteY2" fmla="*/ 520700 h 558800"/>
                  <a:gd name="connsiteX3" fmla="*/ 254000 w 1066800"/>
                  <a:gd name="connsiteY3" fmla="*/ 498475 h 558800"/>
                  <a:gd name="connsiteX4" fmla="*/ 307975 w 1066800"/>
                  <a:gd name="connsiteY4" fmla="*/ 488950 h 558800"/>
                  <a:gd name="connsiteX5" fmla="*/ 381000 w 1066800"/>
                  <a:gd name="connsiteY5" fmla="*/ 482600 h 558800"/>
                  <a:gd name="connsiteX6" fmla="*/ 409575 w 1066800"/>
                  <a:gd name="connsiteY6" fmla="*/ 482600 h 558800"/>
                  <a:gd name="connsiteX7" fmla="*/ 463550 w 1066800"/>
                  <a:gd name="connsiteY7" fmla="*/ 479425 h 558800"/>
                  <a:gd name="connsiteX8" fmla="*/ 536575 w 1066800"/>
                  <a:gd name="connsiteY8" fmla="*/ 476250 h 558800"/>
                  <a:gd name="connsiteX9" fmla="*/ 587375 w 1066800"/>
                  <a:gd name="connsiteY9" fmla="*/ 466725 h 558800"/>
                  <a:gd name="connsiteX10" fmla="*/ 612775 w 1066800"/>
                  <a:gd name="connsiteY10" fmla="*/ 466725 h 558800"/>
                  <a:gd name="connsiteX11" fmla="*/ 612775 w 1066800"/>
                  <a:gd name="connsiteY11" fmla="*/ 466725 h 558800"/>
                  <a:gd name="connsiteX12" fmla="*/ 631825 w 1066800"/>
                  <a:gd name="connsiteY12" fmla="*/ 527050 h 558800"/>
                  <a:gd name="connsiteX13" fmla="*/ 657225 w 1066800"/>
                  <a:gd name="connsiteY13" fmla="*/ 552450 h 558800"/>
                  <a:gd name="connsiteX14" fmla="*/ 692150 w 1066800"/>
                  <a:gd name="connsiteY14" fmla="*/ 558800 h 558800"/>
                  <a:gd name="connsiteX15" fmla="*/ 717550 w 1066800"/>
                  <a:gd name="connsiteY15" fmla="*/ 555625 h 558800"/>
                  <a:gd name="connsiteX16" fmla="*/ 717550 w 1066800"/>
                  <a:gd name="connsiteY16" fmla="*/ 555625 h 558800"/>
                  <a:gd name="connsiteX17" fmla="*/ 733425 w 1066800"/>
                  <a:gd name="connsiteY17" fmla="*/ 511175 h 558800"/>
                  <a:gd name="connsiteX18" fmla="*/ 733425 w 1066800"/>
                  <a:gd name="connsiteY18" fmla="*/ 511175 h 558800"/>
                  <a:gd name="connsiteX19" fmla="*/ 717550 w 1066800"/>
                  <a:gd name="connsiteY19" fmla="*/ 476250 h 558800"/>
                  <a:gd name="connsiteX20" fmla="*/ 711200 w 1066800"/>
                  <a:gd name="connsiteY20" fmla="*/ 450850 h 558800"/>
                  <a:gd name="connsiteX21" fmla="*/ 708025 w 1066800"/>
                  <a:gd name="connsiteY21" fmla="*/ 425450 h 558800"/>
                  <a:gd name="connsiteX22" fmla="*/ 723900 w 1066800"/>
                  <a:gd name="connsiteY22" fmla="*/ 412750 h 558800"/>
                  <a:gd name="connsiteX23" fmla="*/ 752475 w 1066800"/>
                  <a:gd name="connsiteY23" fmla="*/ 409575 h 558800"/>
                  <a:gd name="connsiteX24" fmla="*/ 787400 w 1066800"/>
                  <a:gd name="connsiteY24" fmla="*/ 409575 h 558800"/>
                  <a:gd name="connsiteX25" fmla="*/ 796925 w 1066800"/>
                  <a:gd name="connsiteY25" fmla="*/ 403225 h 558800"/>
                  <a:gd name="connsiteX26" fmla="*/ 809625 w 1066800"/>
                  <a:gd name="connsiteY26" fmla="*/ 368300 h 558800"/>
                  <a:gd name="connsiteX27" fmla="*/ 854075 w 1066800"/>
                  <a:gd name="connsiteY27" fmla="*/ 336550 h 558800"/>
                  <a:gd name="connsiteX28" fmla="*/ 876300 w 1066800"/>
                  <a:gd name="connsiteY28" fmla="*/ 317500 h 558800"/>
                  <a:gd name="connsiteX29" fmla="*/ 908050 w 1066800"/>
                  <a:gd name="connsiteY29" fmla="*/ 285750 h 558800"/>
                  <a:gd name="connsiteX30" fmla="*/ 927100 w 1066800"/>
                  <a:gd name="connsiteY30" fmla="*/ 254000 h 558800"/>
                  <a:gd name="connsiteX31" fmla="*/ 962025 w 1066800"/>
                  <a:gd name="connsiteY31" fmla="*/ 225425 h 558800"/>
                  <a:gd name="connsiteX32" fmla="*/ 990600 w 1066800"/>
                  <a:gd name="connsiteY32" fmla="*/ 184150 h 558800"/>
                  <a:gd name="connsiteX33" fmla="*/ 1016000 w 1066800"/>
                  <a:gd name="connsiteY33" fmla="*/ 158750 h 558800"/>
                  <a:gd name="connsiteX34" fmla="*/ 1028700 w 1066800"/>
                  <a:gd name="connsiteY34" fmla="*/ 120650 h 558800"/>
                  <a:gd name="connsiteX35" fmla="*/ 1047750 w 1066800"/>
                  <a:gd name="connsiteY35" fmla="*/ 79375 h 558800"/>
                  <a:gd name="connsiteX36" fmla="*/ 1060450 w 1066800"/>
                  <a:gd name="connsiteY36" fmla="*/ 38100 h 558800"/>
                  <a:gd name="connsiteX37" fmla="*/ 1063625 w 1066800"/>
                  <a:gd name="connsiteY37" fmla="*/ 12700 h 558800"/>
                  <a:gd name="connsiteX38" fmla="*/ 1066800 w 1066800"/>
                  <a:gd name="connsiteY38" fmla="*/ 0 h 558800"/>
                  <a:gd name="connsiteX0" fmla="*/ 0 w 942975"/>
                  <a:gd name="connsiteY0" fmla="*/ 549275 h 558800"/>
                  <a:gd name="connsiteX1" fmla="*/ 79375 w 942975"/>
                  <a:gd name="connsiteY1" fmla="*/ 520700 h 558800"/>
                  <a:gd name="connsiteX2" fmla="*/ 130175 w 942975"/>
                  <a:gd name="connsiteY2" fmla="*/ 498475 h 558800"/>
                  <a:gd name="connsiteX3" fmla="*/ 184150 w 942975"/>
                  <a:gd name="connsiteY3" fmla="*/ 488950 h 558800"/>
                  <a:gd name="connsiteX4" fmla="*/ 257175 w 942975"/>
                  <a:gd name="connsiteY4" fmla="*/ 482600 h 558800"/>
                  <a:gd name="connsiteX5" fmla="*/ 285750 w 942975"/>
                  <a:gd name="connsiteY5" fmla="*/ 482600 h 558800"/>
                  <a:gd name="connsiteX6" fmla="*/ 339725 w 942975"/>
                  <a:gd name="connsiteY6" fmla="*/ 479425 h 558800"/>
                  <a:gd name="connsiteX7" fmla="*/ 412750 w 942975"/>
                  <a:gd name="connsiteY7" fmla="*/ 476250 h 558800"/>
                  <a:gd name="connsiteX8" fmla="*/ 463550 w 942975"/>
                  <a:gd name="connsiteY8" fmla="*/ 466725 h 558800"/>
                  <a:gd name="connsiteX9" fmla="*/ 488950 w 942975"/>
                  <a:gd name="connsiteY9" fmla="*/ 466725 h 558800"/>
                  <a:gd name="connsiteX10" fmla="*/ 488950 w 942975"/>
                  <a:gd name="connsiteY10" fmla="*/ 466725 h 558800"/>
                  <a:gd name="connsiteX11" fmla="*/ 508000 w 942975"/>
                  <a:gd name="connsiteY11" fmla="*/ 527050 h 558800"/>
                  <a:gd name="connsiteX12" fmla="*/ 533400 w 942975"/>
                  <a:gd name="connsiteY12" fmla="*/ 552450 h 558800"/>
                  <a:gd name="connsiteX13" fmla="*/ 568325 w 942975"/>
                  <a:gd name="connsiteY13" fmla="*/ 558800 h 558800"/>
                  <a:gd name="connsiteX14" fmla="*/ 593725 w 942975"/>
                  <a:gd name="connsiteY14" fmla="*/ 555625 h 558800"/>
                  <a:gd name="connsiteX15" fmla="*/ 593725 w 942975"/>
                  <a:gd name="connsiteY15" fmla="*/ 555625 h 558800"/>
                  <a:gd name="connsiteX16" fmla="*/ 609600 w 942975"/>
                  <a:gd name="connsiteY16" fmla="*/ 511175 h 558800"/>
                  <a:gd name="connsiteX17" fmla="*/ 609600 w 942975"/>
                  <a:gd name="connsiteY17" fmla="*/ 511175 h 558800"/>
                  <a:gd name="connsiteX18" fmla="*/ 593725 w 942975"/>
                  <a:gd name="connsiteY18" fmla="*/ 476250 h 558800"/>
                  <a:gd name="connsiteX19" fmla="*/ 587375 w 942975"/>
                  <a:gd name="connsiteY19" fmla="*/ 450850 h 558800"/>
                  <a:gd name="connsiteX20" fmla="*/ 584200 w 942975"/>
                  <a:gd name="connsiteY20" fmla="*/ 425450 h 558800"/>
                  <a:gd name="connsiteX21" fmla="*/ 600075 w 942975"/>
                  <a:gd name="connsiteY21" fmla="*/ 412750 h 558800"/>
                  <a:gd name="connsiteX22" fmla="*/ 628650 w 942975"/>
                  <a:gd name="connsiteY22" fmla="*/ 409575 h 558800"/>
                  <a:gd name="connsiteX23" fmla="*/ 663575 w 942975"/>
                  <a:gd name="connsiteY23" fmla="*/ 409575 h 558800"/>
                  <a:gd name="connsiteX24" fmla="*/ 673100 w 942975"/>
                  <a:gd name="connsiteY24" fmla="*/ 403225 h 558800"/>
                  <a:gd name="connsiteX25" fmla="*/ 685800 w 942975"/>
                  <a:gd name="connsiteY25" fmla="*/ 368300 h 558800"/>
                  <a:gd name="connsiteX26" fmla="*/ 730250 w 942975"/>
                  <a:gd name="connsiteY26" fmla="*/ 336550 h 558800"/>
                  <a:gd name="connsiteX27" fmla="*/ 752475 w 942975"/>
                  <a:gd name="connsiteY27" fmla="*/ 317500 h 558800"/>
                  <a:gd name="connsiteX28" fmla="*/ 784225 w 942975"/>
                  <a:gd name="connsiteY28" fmla="*/ 285750 h 558800"/>
                  <a:gd name="connsiteX29" fmla="*/ 803275 w 942975"/>
                  <a:gd name="connsiteY29" fmla="*/ 254000 h 558800"/>
                  <a:gd name="connsiteX30" fmla="*/ 838200 w 942975"/>
                  <a:gd name="connsiteY30" fmla="*/ 225425 h 558800"/>
                  <a:gd name="connsiteX31" fmla="*/ 866775 w 942975"/>
                  <a:gd name="connsiteY31" fmla="*/ 184150 h 558800"/>
                  <a:gd name="connsiteX32" fmla="*/ 892175 w 942975"/>
                  <a:gd name="connsiteY32" fmla="*/ 158750 h 558800"/>
                  <a:gd name="connsiteX33" fmla="*/ 904875 w 942975"/>
                  <a:gd name="connsiteY33" fmla="*/ 120650 h 558800"/>
                  <a:gd name="connsiteX34" fmla="*/ 923925 w 942975"/>
                  <a:gd name="connsiteY34" fmla="*/ 79375 h 558800"/>
                  <a:gd name="connsiteX35" fmla="*/ 936625 w 942975"/>
                  <a:gd name="connsiteY35" fmla="*/ 38100 h 558800"/>
                  <a:gd name="connsiteX36" fmla="*/ 939800 w 942975"/>
                  <a:gd name="connsiteY36" fmla="*/ 12700 h 558800"/>
                  <a:gd name="connsiteX37" fmla="*/ 942975 w 942975"/>
                  <a:gd name="connsiteY37" fmla="*/ 0 h 558800"/>
                  <a:gd name="connsiteX0" fmla="*/ 0 w 942975"/>
                  <a:gd name="connsiteY0" fmla="*/ 549275 h 558800"/>
                  <a:gd name="connsiteX1" fmla="*/ 130175 w 942975"/>
                  <a:gd name="connsiteY1" fmla="*/ 498475 h 558800"/>
                  <a:gd name="connsiteX2" fmla="*/ 184150 w 942975"/>
                  <a:gd name="connsiteY2" fmla="*/ 488950 h 558800"/>
                  <a:gd name="connsiteX3" fmla="*/ 257175 w 942975"/>
                  <a:gd name="connsiteY3" fmla="*/ 482600 h 558800"/>
                  <a:gd name="connsiteX4" fmla="*/ 285750 w 942975"/>
                  <a:gd name="connsiteY4" fmla="*/ 482600 h 558800"/>
                  <a:gd name="connsiteX5" fmla="*/ 339725 w 942975"/>
                  <a:gd name="connsiteY5" fmla="*/ 479425 h 558800"/>
                  <a:gd name="connsiteX6" fmla="*/ 412750 w 942975"/>
                  <a:gd name="connsiteY6" fmla="*/ 476250 h 558800"/>
                  <a:gd name="connsiteX7" fmla="*/ 463550 w 942975"/>
                  <a:gd name="connsiteY7" fmla="*/ 466725 h 558800"/>
                  <a:gd name="connsiteX8" fmla="*/ 488950 w 942975"/>
                  <a:gd name="connsiteY8" fmla="*/ 466725 h 558800"/>
                  <a:gd name="connsiteX9" fmla="*/ 488950 w 942975"/>
                  <a:gd name="connsiteY9" fmla="*/ 466725 h 558800"/>
                  <a:gd name="connsiteX10" fmla="*/ 508000 w 942975"/>
                  <a:gd name="connsiteY10" fmla="*/ 527050 h 558800"/>
                  <a:gd name="connsiteX11" fmla="*/ 533400 w 942975"/>
                  <a:gd name="connsiteY11" fmla="*/ 552450 h 558800"/>
                  <a:gd name="connsiteX12" fmla="*/ 568325 w 942975"/>
                  <a:gd name="connsiteY12" fmla="*/ 558800 h 558800"/>
                  <a:gd name="connsiteX13" fmla="*/ 593725 w 942975"/>
                  <a:gd name="connsiteY13" fmla="*/ 555625 h 558800"/>
                  <a:gd name="connsiteX14" fmla="*/ 593725 w 942975"/>
                  <a:gd name="connsiteY14" fmla="*/ 555625 h 558800"/>
                  <a:gd name="connsiteX15" fmla="*/ 609600 w 942975"/>
                  <a:gd name="connsiteY15" fmla="*/ 511175 h 558800"/>
                  <a:gd name="connsiteX16" fmla="*/ 609600 w 942975"/>
                  <a:gd name="connsiteY16" fmla="*/ 511175 h 558800"/>
                  <a:gd name="connsiteX17" fmla="*/ 593725 w 942975"/>
                  <a:gd name="connsiteY17" fmla="*/ 476250 h 558800"/>
                  <a:gd name="connsiteX18" fmla="*/ 587375 w 942975"/>
                  <a:gd name="connsiteY18" fmla="*/ 450850 h 558800"/>
                  <a:gd name="connsiteX19" fmla="*/ 584200 w 942975"/>
                  <a:gd name="connsiteY19" fmla="*/ 425450 h 558800"/>
                  <a:gd name="connsiteX20" fmla="*/ 600075 w 942975"/>
                  <a:gd name="connsiteY20" fmla="*/ 412750 h 558800"/>
                  <a:gd name="connsiteX21" fmla="*/ 628650 w 942975"/>
                  <a:gd name="connsiteY21" fmla="*/ 409575 h 558800"/>
                  <a:gd name="connsiteX22" fmla="*/ 663575 w 942975"/>
                  <a:gd name="connsiteY22" fmla="*/ 409575 h 558800"/>
                  <a:gd name="connsiteX23" fmla="*/ 673100 w 942975"/>
                  <a:gd name="connsiteY23" fmla="*/ 403225 h 558800"/>
                  <a:gd name="connsiteX24" fmla="*/ 685800 w 942975"/>
                  <a:gd name="connsiteY24" fmla="*/ 368300 h 558800"/>
                  <a:gd name="connsiteX25" fmla="*/ 730250 w 942975"/>
                  <a:gd name="connsiteY25" fmla="*/ 336550 h 558800"/>
                  <a:gd name="connsiteX26" fmla="*/ 752475 w 942975"/>
                  <a:gd name="connsiteY26" fmla="*/ 317500 h 558800"/>
                  <a:gd name="connsiteX27" fmla="*/ 784225 w 942975"/>
                  <a:gd name="connsiteY27" fmla="*/ 285750 h 558800"/>
                  <a:gd name="connsiteX28" fmla="*/ 803275 w 942975"/>
                  <a:gd name="connsiteY28" fmla="*/ 254000 h 558800"/>
                  <a:gd name="connsiteX29" fmla="*/ 838200 w 942975"/>
                  <a:gd name="connsiteY29" fmla="*/ 225425 h 558800"/>
                  <a:gd name="connsiteX30" fmla="*/ 866775 w 942975"/>
                  <a:gd name="connsiteY30" fmla="*/ 184150 h 558800"/>
                  <a:gd name="connsiteX31" fmla="*/ 892175 w 942975"/>
                  <a:gd name="connsiteY31" fmla="*/ 158750 h 558800"/>
                  <a:gd name="connsiteX32" fmla="*/ 904875 w 942975"/>
                  <a:gd name="connsiteY32" fmla="*/ 120650 h 558800"/>
                  <a:gd name="connsiteX33" fmla="*/ 923925 w 942975"/>
                  <a:gd name="connsiteY33" fmla="*/ 79375 h 558800"/>
                  <a:gd name="connsiteX34" fmla="*/ 936625 w 942975"/>
                  <a:gd name="connsiteY34" fmla="*/ 38100 h 558800"/>
                  <a:gd name="connsiteX35" fmla="*/ 939800 w 942975"/>
                  <a:gd name="connsiteY35" fmla="*/ 12700 h 558800"/>
                  <a:gd name="connsiteX36" fmla="*/ 942975 w 942975"/>
                  <a:gd name="connsiteY36" fmla="*/ 0 h 558800"/>
                  <a:gd name="connsiteX0" fmla="*/ 0 w 812800"/>
                  <a:gd name="connsiteY0" fmla="*/ 498475 h 558800"/>
                  <a:gd name="connsiteX1" fmla="*/ 53975 w 812800"/>
                  <a:gd name="connsiteY1" fmla="*/ 488950 h 558800"/>
                  <a:gd name="connsiteX2" fmla="*/ 127000 w 812800"/>
                  <a:gd name="connsiteY2" fmla="*/ 482600 h 558800"/>
                  <a:gd name="connsiteX3" fmla="*/ 155575 w 812800"/>
                  <a:gd name="connsiteY3" fmla="*/ 482600 h 558800"/>
                  <a:gd name="connsiteX4" fmla="*/ 209550 w 812800"/>
                  <a:gd name="connsiteY4" fmla="*/ 479425 h 558800"/>
                  <a:gd name="connsiteX5" fmla="*/ 282575 w 812800"/>
                  <a:gd name="connsiteY5" fmla="*/ 476250 h 558800"/>
                  <a:gd name="connsiteX6" fmla="*/ 333375 w 812800"/>
                  <a:gd name="connsiteY6" fmla="*/ 466725 h 558800"/>
                  <a:gd name="connsiteX7" fmla="*/ 358775 w 812800"/>
                  <a:gd name="connsiteY7" fmla="*/ 466725 h 558800"/>
                  <a:gd name="connsiteX8" fmla="*/ 358775 w 812800"/>
                  <a:gd name="connsiteY8" fmla="*/ 466725 h 558800"/>
                  <a:gd name="connsiteX9" fmla="*/ 377825 w 812800"/>
                  <a:gd name="connsiteY9" fmla="*/ 527050 h 558800"/>
                  <a:gd name="connsiteX10" fmla="*/ 403225 w 812800"/>
                  <a:gd name="connsiteY10" fmla="*/ 552450 h 558800"/>
                  <a:gd name="connsiteX11" fmla="*/ 438150 w 812800"/>
                  <a:gd name="connsiteY11" fmla="*/ 558800 h 558800"/>
                  <a:gd name="connsiteX12" fmla="*/ 463550 w 812800"/>
                  <a:gd name="connsiteY12" fmla="*/ 555625 h 558800"/>
                  <a:gd name="connsiteX13" fmla="*/ 463550 w 812800"/>
                  <a:gd name="connsiteY13" fmla="*/ 555625 h 558800"/>
                  <a:gd name="connsiteX14" fmla="*/ 479425 w 812800"/>
                  <a:gd name="connsiteY14" fmla="*/ 511175 h 558800"/>
                  <a:gd name="connsiteX15" fmla="*/ 479425 w 812800"/>
                  <a:gd name="connsiteY15" fmla="*/ 511175 h 558800"/>
                  <a:gd name="connsiteX16" fmla="*/ 463550 w 812800"/>
                  <a:gd name="connsiteY16" fmla="*/ 476250 h 558800"/>
                  <a:gd name="connsiteX17" fmla="*/ 457200 w 812800"/>
                  <a:gd name="connsiteY17" fmla="*/ 450850 h 558800"/>
                  <a:gd name="connsiteX18" fmla="*/ 454025 w 812800"/>
                  <a:gd name="connsiteY18" fmla="*/ 425450 h 558800"/>
                  <a:gd name="connsiteX19" fmla="*/ 469900 w 812800"/>
                  <a:gd name="connsiteY19" fmla="*/ 412750 h 558800"/>
                  <a:gd name="connsiteX20" fmla="*/ 498475 w 812800"/>
                  <a:gd name="connsiteY20" fmla="*/ 409575 h 558800"/>
                  <a:gd name="connsiteX21" fmla="*/ 533400 w 812800"/>
                  <a:gd name="connsiteY21" fmla="*/ 409575 h 558800"/>
                  <a:gd name="connsiteX22" fmla="*/ 542925 w 812800"/>
                  <a:gd name="connsiteY22" fmla="*/ 403225 h 558800"/>
                  <a:gd name="connsiteX23" fmla="*/ 555625 w 812800"/>
                  <a:gd name="connsiteY23" fmla="*/ 368300 h 558800"/>
                  <a:gd name="connsiteX24" fmla="*/ 600075 w 812800"/>
                  <a:gd name="connsiteY24" fmla="*/ 336550 h 558800"/>
                  <a:gd name="connsiteX25" fmla="*/ 622300 w 812800"/>
                  <a:gd name="connsiteY25" fmla="*/ 317500 h 558800"/>
                  <a:gd name="connsiteX26" fmla="*/ 654050 w 812800"/>
                  <a:gd name="connsiteY26" fmla="*/ 285750 h 558800"/>
                  <a:gd name="connsiteX27" fmla="*/ 673100 w 812800"/>
                  <a:gd name="connsiteY27" fmla="*/ 254000 h 558800"/>
                  <a:gd name="connsiteX28" fmla="*/ 708025 w 812800"/>
                  <a:gd name="connsiteY28" fmla="*/ 225425 h 558800"/>
                  <a:gd name="connsiteX29" fmla="*/ 736600 w 812800"/>
                  <a:gd name="connsiteY29" fmla="*/ 184150 h 558800"/>
                  <a:gd name="connsiteX30" fmla="*/ 762000 w 812800"/>
                  <a:gd name="connsiteY30" fmla="*/ 158750 h 558800"/>
                  <a:gd name="connsiteX31" fmla="*/ 774700 w 812800"/>
                  <a:gd name="connsiteY31" fmla="*/ 120650 h 558800"/>
                  <a:gd name="connsiteX32" fmla="*/ 793750 w 812800"/>
                  <a:gd name="connsiteY32" fmla="*/ 79375 h 558800"/>
                  <a:gd name="connsiteX33" fmla="*/ 806450 w 812800"/>
                  <a:gd name="connsiteY33" fmla="*/ 38100 h 558800"/>
                  <a:gd name="connsiteX34" fmla="*/ 809625 w 812800"/>
                  <a:gd name="connsiteY34" fmla="*/ 12700 h 558800"/>
                  <a:gd name="connsiteX35" fmla="*/ 812800 w 812800"/>
                  <a:gd name="connsiteY35" fmla="*/ 0 h 558800"/>
                  <a:gd name="connsiteX0" fmla="*/ 0 w 758825"/>
                  <a:gd name="connsiteY0" fmla="*/ 488950 h 558800"/>
                  <a:gd name="connsiteX1" fmla="*/ 73025 w 758825"/>
                  <a:gd name="connsiteY1" fmla="*/ 482600 h 558800"/>
                  <a:gd name="connsiteX2" fmla="*/ 101600 w 758825"/>
                  <a:gd name="connsiteY2" fmla="*/ 482600 h 558800"/>
                  <a:gd name="connsiteX3" fmla="*/ 155575 w 758825"/>
                  <a:gd name="connsiteY3" fmla="*/ 479425 h 558800"/>
                  <a:gd name="connsiteX4" fmla="*/ 228600 w 758825"/>
                  <a:gd name="connsiteY4" fmla="*/ 476250 h 558800"/>
                  <a:gd name="connsiteX5" fmla="*/ 279400 w 758825"/>
                  <a:gd name="connsiteY5" fmla="*/ 466725 h 558800"/>
                  <a:gd name="connsiteX6" fmla="*/ 304800 w 758825"/>
                  <a:gd name="connsiteY6" fmla="*/ 466725 h 558800"/>
                  <a:gd name="connsiteX7" fmla="*/ 304800 w 758825"/>
                  <a:gd name="connsiteY7" fmla="*/ 466725 h 558800"/>
                  <a:gd name="connsiteX8" fmla="*/ 323850 w 758825"/>
                  <a:gd name="connsiteY8" fmla="*/ 527050 h 558800"/>
                  <a:gd name="connsiteX9" fmla="*/ 349250 w 758825"/>
                  <a:gd name="connsiteY9" fmla="*/ 552450 h 558800"/>
                  <a:gd name="connsiteX10" fmla="*/ 384175 w 758825"/>
                  <a:gd name="connsiteY10" fmla="*/ 558800 h 558800"/>
                  <a:gd name="connsiteX11" fmla="*/ 409575 w 758825"/>
                  <a:gd name="connsiteY11" fmla="*/ 555625 h 558800"/>
                  <a:gd name="connsiteX12" fmla="*/ 409575 w 758825"/>
                  <a:gd name="connsiteY12" fmla="*/ 555625 h 558800"/>
                  <a:gd name="connsiteX13" fmla="*/ 425450 w 758825"/>
                  <a:gd name="connsiteY13" fmla="*/ 511175 h 558800"/>
                  <a:gd name="connsiteX14" fmla="*/ 425450 w 758825"/>
                  <a:gd name="connsiteY14" fmla="*/ 511175 h 558800"/>
                  <a:gd name="connsiteX15" fmla="*/ 409575 w 758825"/>
                  <a:gd name="connsiteY15" fmla="*/ 476250 h 558800"/>
                  <a:gd name="connsiteX16" fmla="*/ 403225 w 758825"/>
                  <a:gd name="connsiteY16" fmla="*/ 450850 h 558800"/>
                  <a:gd name="connsiteX17" fmla="*/ 400050 w 758825"/>
                  <a:gd name="connsiteY17" fmla="*/ 425450 h 558800"/>
                  <a:gd name="connsiteX18" fmla="*/ 415925 w 758825"/>
                  <a:gd name="connsiteY18" fmla="*/ 412750 h 558800"/>
                  <a:gd name="connsiteX19" fmla="*/ 444500 w 758825"/>
                  <a:gd name="connsiteY19" fmla="*/ 409575 h 558800"/>
                  <a:gd name="connsiteX20" fmla="*/ 479425 w 758825"/>
                  <a:gd name="connsiteY20" fmla="*/ 409575 h 558800"/>
                  <a:gd name="connsiteX21" fmla="*/ 488950 w 758825"/>
                  <a:gd name="connsiteY21" fmla="*/ 403225 h 558800"/>
                  <a:gd name="connsiteX22" fmla="*/ 501650 w 758825"/>
                  <a:gd name="connsiteY22" fmla="*/ 368300 h 558800"/>
                  <a:gd name="connsiteX23" fmla="*/ 546100 w 758825"/>
                  <a:gd name="connsiteY23" fmla="*/ 336550 h 558800"/>
                  <a:gd name="connsiteX24" fmla="*/ 568325 w 758825"/>
                  <a:gd name="connsiteY24" fmla="*/ 317500 h 558800"/>
                  <a:gd name="connsiteX25" fmla="*/ 600075 w 758825"/>
                  <a:gd name="connsiteY25" fmla="*/ 285750 h 558800"/>
                  <a:gd name="connsiteX26" fmla="*/ 619125 w 758825"/>
                  <a:gd name="connsiteY26" fmla="*/ 254000 h 558800"/>
                  <a:gd name="connsiteX27" fmla="*/ 654050 w 758825"/>
                  <a:gd name="connsiteY27" fmla="*/ 225425 h 558800"/>
                  <a:gd name="connsiteX28" fmla="*/ 682625 w 758825"/>
                  <a:gd name="connsiteY28" fmla="*/ 184150 h 558800"/>
                  <a:gd name="connsiteX29" fmla="*/ 708025 w 758825"/>
                  <a:gd name="connsiteY29" fmla="*/ 158750 h 558800"/>
                  <a:gd name="connsiteX30" fmla="*/ 720725 w 758825"/>
                  <a:gd name="connsiteY30" fmla="*/ 120650 h 558800"/>
                  <a:gd name="connsiteX31" fmla="*/ 739775 w 758825"/>
                  <a:gd name="connsiteY31" fmla="*/ 79375 h 558800"/>
                  <a:gd name="connsiteX32" fmla="*/ 752475 w 758825"/>
                  <a:gd name="connsiteY32" fmla="*/ 38100 h 558800"/>
                  <a:gd name="connsiteX33" fmla="*/ 755650 w 758825"/>
                  <a:gd name="connsiteY33" fmla="*/ 12700 h 558800"/>
                  <a:gd name="connsiteX34" fmla="*/ 758825 w 758825"/>
                  <a:gd name="connsiteY34" fmla="*/ 0 h 558800"/>
                  <a:gd name="connsiteX0" fmla="*/ 0 w 685800"/>
                  <a:gd name="connsiteY0" fmla="*/ 482600 h 558800"/>
                  <a:gd name="connsiteX1" fmla="*/ 28575 w 685800"/>
                  <a:gd name="connsiteY1" fmla="*/ 482600 h 558800"/>
                  <a:gd name="connsiteX2" fmla="*/ 82550 w 685800"/>
                  <a:gd name="connsiteY2" fmla="*/ 479425 h 558800"/>
                  <a:gd name="connsiteX3" fmla="*/ 155575 w 685800"/>
                  <a:gd name="connsiteY3" fmla="*/ 476250 h 558800"/>
                  <a:gd name="connsiteX4" fmla="*/ 206375 w 685800"/>
                  <a:gd name="connsiteY4" fmla="*/ 466725 h 558800"/>
                  <a:gd name="connsiteX5" fmla="*/ 231775 w 685800"/>
                  <a:gd name="connsiteY5" fmla="*/ 466725 h 558800"/>
                  <a:gd name="connsiteX6" fmla="*/ 231775 w 685800"/>
                  <a:gd name="connsiteY6" fmla="*/ 466725 h 558800"/>
                  <a:gd name="connsiteX7" fmla="*/ 250825 w 685800"/>
                  <a:gd name="connsiteY7" fmla="*/ 527050 h 558800"/>
                  <a:gd name="connsiteX8" fmla="*/ 276225 w 685800"/>
                  <a:gd name="connsiteY8" fmla="*/ 552450 h 558800"/>
                  <a:gd name="connsiteX9" fmla="*/ 311150 w 685800"/>
                  <a:gd name="connsiteY9" fmla="*/ 558800 h 558800"/>
                  <a:gd name="connsiteX10" fmla="*/ 336550 w 685800"/>
                  <a:gd name="connsiteY10" fmla="*/ 555625 h 558800"/>
                  <a:gd name="connsiteX11" fmla="*/ 336550 w 685800"/>
                  <a:gd name="connsiteY11" fmla="*/ 555625 h 558800"/>
                  <a:gd name="connsiteX12" fmla="*/ 352425 w 685800"/>
                  <a:gd name="connsiteY12" fmla="*/ 511175 h 558800"/>
                  <a:gd name="connsiteX13" fmla="*/ 352425 w 685800"/>
                  <a:gd name="connsiteY13" fmla="*/ 511175 h 558800"/>
                  <a:gd name="connsiteX14" fmla="*/ 336550 w 685800"/>
                  <a:gd name="connsiteY14" fmla="*/ 476250 h 558800"/>
                  <a:gd name="connsiteX15" fmla="*/ 330200 w 685800"/>
                  <a:gd name="connsiteY15" fmla="*/ 450850 h 558800"/>
                  <a:gd name="connsiteX16" fmla="*/ 327025 w 685800"/>
                  <a:gd name="connsiteY16" fmla="*/ 425450 h 558800"/>
                  <a:gd name="connsiteX17" fmla="*/ 342900 w 685800"/>
                  <a:gd name="connsiteY17" fmla="*/ 412750 h 558800"/>
                  <a:gd name="connsiteX18" fmla="*/ 371475 w 685800"/>
                  <a:gd name="connsiteY18" fmla="*/ 409575 h 558800"/>
                  <a:gd name="connsiteX19" fmla="*/ 406400 w 685800"/>
                  <a:gd name="connsiteY19" fmla="*/ 409575 h 558800"/>
                  <a:gd name="connsiteX20" fmla="*/ 415925 w 685800"/>
                  <a:gd name="connsiteY20" fmla="*/ 403225 h 558800"/>
                  <a:gd name="connsiteX21" fmla="*/ 428625 w 685800"/>
                  <a:gd name="connsiteY21" fmla="*/ 368300 h 558800"/>
                  <a:gd name="connsiteX22" fmla="*/ 473075 w 685800"/>
                  <a:gd name="connsiteY22" fmla="*/ 336550 h 558800"/>
                  <a:gd name="connsiteX23" fmla="*/ 495300 w 685800"/>
                  <a:gd name="connsiteY23" fmla="*/ 317500 h 558800"/>
                  <a:gd name="connsiteX24" fmla="*/ 527050 w 685800"/>
                  <a:gd name="connsiteY24" fmla="*/ 285750 h 558800"/>
                  <a:gd name="connsiteX25" fmla="*/ 546100 w 685800"/>
                  <a:gd name="connsiteY25" fmla="*/ 254000 h 558800"/>
                  <a:gd name="connsiteX26" fmla="*/ 581025 w 685800"/>
                  <a:gd name="connsiteY26" fmla="*/ 225425 h 558800"/>
                  <a:gd name="connsiteX27" fmla="*/ 609600 w 685800"/>
                  <a:gd name="connsiteY27" fmla="*/ 184150 h 558800"/>
                  <a:gd name="connsiteX28" fmla="*/ 635000 w 685800"/>
                  <a:gd name="connsiteY28" fmla="*/ 158750 h 558800"/>
                  <a:gd name="connsiteX29" fmla="*/ 647700 w 685800"/>
                  <a:gd name="connsiteY29" fmla="*/ 120650 h 558800"/>
                  <a:gd name="connsiteX30" fmla="*/ 666750 w 685800"/>
                  <a:gd name="connsiteY30" fmla="*/ 79375 h 558800"/>
                  <a:gd name="connsiteX31" fmla="*/ 679450 w 685800"/>
                  <a:gd name="connsiteY31" fmla="*/ 38100 h 558800"/>
                  <a:gd name="connsiteX32" fmla="*/ 682625 w 685800"/>
                  <a:gd name="connsiteY32" fmla="*/ 12700 h 558800"/>
                  <a:gd name="connsiteX33" fmla="*/ 685800 w 685800"/>
                  <a:gd name="connsiteY33" fmla="*/ 0 h 558800"/>
                  <a:gd name="connsiteX0" fmla="*/ 0 w 657225"/>
                  <a:gd name="connsiteY0" fmla="*/ 482600 h 558800"/>
                  <a:gd name="connsiteX1" fmla="*/ 53975 w 657225"/>
                  <a:gd name="connsiteY1" fmla="*/ 479425 h 558800"/>
                  <a:gd name="connsiteX2" fmla="*/ 127000 w 657225"/>
                  <a:gd name="connsiteY2" fmla="*/ 476250 h 558800"/>
                  <a:gd name="connsiteX3" fmla="*/ 177800 w 657225"/>
                  <a:gd name="connsiteY3" fmla="*/ 466725 h 558800"/>
                  <a:gd name="connsiteX4" fmla="*/ 203200 w 657225"/>
                  <a:gd name="connsiteY4" fmla="*/ 466725 h 558800"/>
                  <a:gd name="connsiteX5" fmla="*/ 203200 w 657225"/>
                  <a:gd name="connsiteY5" fmla="*/ 466725 h 558800"/>
                  <a:gd name="connsiteX6" fmla="*/ 222250 w 657225"/>
                  <a:gd name="connsiteY6" fmla="*/ 527050 h 558800"/>
                  <a:gd name="connsiteX7" fmla="*/ 247650 w 657225"/>
                  <a:gd name="connsiteY7" fmla="*/ 552450 h 558800"/>
                  <a:gd name="connsiteX8" fmla="*/ 282575 w 657225"/>
                  <a:gd name="connsiteY8" fmla="*/ 558800 h 558800"/>
                  <a:gd name="connsiteX9" fmla="*/ 307975 w 657225"/>
                  <a:gd name="connsiteY9" fmla="*/ 555625 h 558800"/>
                  <a:gd name="connsiteX10" fmla="*/ 307975 w 657225"/>
                  <a:gd name="connsiteY10" fmla="*/ 555625 h 558800"/>
                  <a:gd name="connsiteX11" fmla="*/ 323850 w 657225"/>
                  <a:gd name="connsiteY11" fmla="*/ 511175 h 558800"/>
                  <a:gd name="connsiteX12" fmla="*/ 323850 w 657225"/>
                  <a:gd name="connsiteY12" fmla="*/ 511175 h 558800"/>
                  <a:gd name="connsiteX13" fmla="*/ 307975 w 657225"/>
                  <a:gd name="connsiteY13" fmla="*/ 476250 h 558800"/>
                  <a:gd name="connsiteX14" fmla="*/ 301625 w 657225"/>
                  <a:gd name="connsiteY14" fmla="*/ 450850 h 558800"/>
                  <a:gd name="connsiteX15" fmla="*/ 298450 w 657225"/>
                  <a:gd name="connsiteY15" fmla="*/ 425450 h 558800"/>
                  <a:gd name="connsiteX16" fmla="*/ 314325 w 657225"/>
                  <a:gd name="connsiteY16" fmla="*/ 412750 h 558800"/>
                  <a:gd name="connsiteX17" fmla="*/ 342900 w 657225"/>
                  <a:gd name="connsiteY17" fmla="*/ 409575 h 558800"/>
                  <a:gd name="connsiteX18" fmla="*/ 377825 w 657225"/>
                  <a:gd name="connsiteY18" fmla="*/ 409575 h 558800"/>
                  <a:gd name="connsiteX19" fmla="*/ 387350 w 657225"/>
                  <a:gd name="connsiteY19" fmla="*/ 403225 h 558800"/>
                  <a:gd name="connsiteX20" fmla="*/ 400050 w 657225"/>
                  <a:gd name="connsiteY20" fmla="*/ 368300 h 558800"/>
                  <a:gd name="connsiteX21" fmla="*/ 444500 w 657225"/>
                  <a:gd name="connsiteY21" fmla="*/ 336550 h 558800"/>
                  <a:gd name="connsiteX22" fmla="*/ 466725 w 657225"/>
                  <a:gd name="connsiteY22" fmla="*/ 317500 h 558800"/>
                  <a:gd name="connsiteX23" fmla="*/ 498475 w 657225"/>
                  <a:gd name="connsiteY23" fmla="*/ 285750 h 558800"/>
                  <a:gd name="connsiteX24" fmla="*/ 517525 w 657225"/>
                  <a:gd name="connsiteY24" fmla="*/ 254000 h 558800"/>
                  <a:gd name="connsiteX25" fmla="*/ 552450 w 657225"/>
                  <a:gd name="connsiteY25" fmla="*/ 225425 h 558800"/>
                  <a:gd name="connsiteX26" fmla="*/ 581025 w 657225"/>
                  <a:gd name="connsiteY26" fmla="*/ 184150 h 558800"/>
                  <a:gd name="connsiteX27" fmla="*/ 606425 w 657225"/>
                  <a:gd name="connsiteY27" fmla="*/ 158750 h 558800"/>
                  <a:gd name="connsiteX28" fmla="*/ 619125 w 657225"/>
                  <a:gd name="connsiteY28" fmla="*/ 120650 h 558800"/>
                  <a:gd name="connsiteX29" fmla="*/ 638175 w 657225"/>
                  <a:gd name="connsiteY29" fmla="*/ 79375 h 558800"/>
                  <a:gd name="connsiteX30" fmla="*/ 650875 w 657225"/>
                  <a:gd name="connsiteY30" fmla="*/ 38100 h 558800"/>
                  <a:gd name="connsiteX31" fmla="*/ 654050 w 657225"/>
                  <a:gd name="connsiteY31" fmla="*/ 12700 h 558800"/>
                  <a:gd name="connsiteX32" fmla="*/ 657225 w 657225"/>
                  <a:gd name="connsiteY32" fmla="*/ 0 h 558800"/>
                  <a:gd name="connsiteX0" fmla="*/ 0 w 603250"/>
                  <a:gd name="connsiteY0" fmla="*/ 479425 h 558800"/>
                  <a:gd name="connsiteX1" fmla="*/ 73025 w 603250"/>
                  <a:gd name="connsiteY1" fmla="*/ 476250 h 558800"/>
                  <a:gd name="connsiteX2" fmla="*/ 123825 w 603250"/>
                  <a:gd name="connsiteY2" fmla="*/ 466725 h 558800"/>
                  <a:gd name="connsiteX3" fmla="*/ 149225 w 603250"/>
                  <a:gd name="connsiteY3" fmla="*/ 466725 h 558800"/>
                  <a:gd name="connsiteX4" fmla="*/ 149225 w 603250"/>
                  <a:gd name="connsiteY4" fmla="*/ 466725 h 558800"/>
                  <a:gd name="connsiteX5" fmla="*/ 168275 w 603250"/>
                  <a:gd name="connsiteY5" fmla="*/ 527050 h 558800"/>
                  <a:gd name="connsiteX6" fmla="*/ 193675 w 603250"/>
                  <a:gd name="connsiteY6" fmla="*/ 552450 h 558800"/>
                  <a:gd name="connsiteX7" fmla="*/ 228600 w 603250"/>
                  <a:gd name="connsiteY7" fmla="*/ 558800 h 558800"/>
                  <a:gd name="connsiteX8" fmla="*/ 254000 w 603250"/>
                  <a:gd name="connsiteY8" fmla="*/ 555625 h 558800"/>
                  <a:gd name="connsiteX9" fmla="*/ 254000 w 603250"/>
                  <a:gd name="connsiteY9" fmla="*/ 555625 h 558800"/>
                  <a:gd name="connsiteX10" fmla="*/ 269875 w 603250"/>
                  <a:gd name="connsiteY10" fmla="*/ 511175 h 558800"/>
                  <a:gd name="connsiteX11" fmla="*/ 269875 w 603250"/>
                  <a:gd name="connsiteY11" fmla="*/ 511175 h 558800"/>
                  <a:gd name="connsiteX12" fmla="*/ 254000 w 603250"/>
                  <a:gd name="connsiteY12" fmla="*/ 476250 h 558800"/>
                  <a:gd name="connsiteX13" fmla="*/ 247650 w 603250"/>
                  <a:gd name="connsiteY13" fmla="*/ 450850 h 558800"/>
                  <a:gd name="connsiteX14" fmla="*/ 244475 w 603250"/>
                  <a:gd name="connsiteY14" fmla="*/ 425450 h 558800"/>
                  <a:gd name="connsiteX15" fmla="*/ 260350 w 603250"/>
                  <a:gd name="connsiteY15" fmla="*/ 412750 h 558800"/>
                  <a:gd name="connsiteX16" fmla="*/ 288925 w 603250"/>
                  <a:gd name="connsiteY16" fmla="*/ 409575 h 558800"/>
                  <a:gd name="connsiteX17" fmla="*/ 323850 w 603250"/>
                  <a:gd name="connsiteY17" fmla="*/ 409575 h 558800"/>
                  <a:gd name="connsiteX18" fmla="*/ 333375 w 603250"/>
                  <a:gd name="connsiteY18" fmla="*/ 403225 h 558800"/>
                  <a:gd name="connsiteX19" fmla="*/ 346075 w 603250"/>
                  <a:gd name="connsiteY19" fmla="*/ 368300 h 558800"/>
                  <a:gd name="connsiteX20" fmla="*/ 390525 w 603250"/>
                  <a:gd name="connsiteY20" fmla="*/ 336550 h 558800"/>
                  <a:gd name="connsiteX21" fmla="*/ 412750 w 603250"/>
                  <a:gd name="connsiteY21" fmla="*/ 317500 h 558800"/>
                  <a:gd name="connsiteX22" fmla="*/ 444500 w 603250"/>
                  <a:gd name="connsiteY22" fmla="*/ 285750 h 558800"/>
                  <a:gd name="connsiteX23" fmla="*/ 463550 w 603250"/>
                  <a:gd name="connsiteY23" fmla="*/ 254000 h 558800"/>
                  <a:gd name="connsiteX24" fmla="*/ 498475 w 603250"/>
                  <a:gd name="connsiteY24" fmla="*/ 225425 h 558800"/>
                  <a:gd name="connsiteX25" fmla="*/ 527050 w 603250"/>
                  <a:gd name="connsiteY25" fmla="*/ 184150 h 558800"/>
                  <a:gd name="connsiteX26" fmla="*/ 552450 w 603250"/>
                  <a:gd name="connsiteY26" fmla="*/ 158750 h 558800"/>
                  <a:gd name="connsiteX27" fmla="*/ 565150 w 603250"/>
                  <a:gd name="connsiteY27" fmla="*/ 120650 h 558800"/>
                  <a:gd name="connsiteX28" fmla="*/ 584200 w 603250"/>
                  <a:gd name="connsiteY28" fmla="*/ 79375 h 558800"/>
                  <a:gd name="connsiteX29" fmla="*/ 596900 w 603250"/>
                  <a:gd name="connsiteY29" fmla="*/ 38100 h 558800"/>
                  <a:gd name="connsiteX30" fmla="*/ 600075 w 603250"/>
                  <a:gd name="connsiteY30" fmla="*/ 12700 h 558800"/>
                  <a:gd name="connsiteX31" fmla="*/ 603250 w 603250"/>
                  <a:gd name="connsiteY31"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250" h="558800">
                    <a:moveTo>
                      <a:pt x="0" y="479425"/>
                    </a:moveTo>
                    <a:lnTo>
                      <a:pt x="73025" y="476250"/>
                    </a:lnTo>
                    <a:lnTo>
                      <a:pt x="123825" y="466725"/>
                    </a:lnTo>
                    <a:lnTo>
                      <a:pt x="149225" y="466725"/>
                    </a:lnTo>
                    <a:lnTo>
                      <a:pt x="149225" y="466725"/>
                    </a:lnTo>
                    <a:lnTo>
                      <a:pt x="168275" y="527050"/>
                    </a:lnTo>
                    <a:lnTo>
                      <a:pt x="193675" y="552450"/>
                    </a:lnTo>
                    <a:lnTo>
                      <a:pt x="228600" y="558800"/>
                    </a:lnTo>
                    <a:lnTo>
                      <a:pt x="254000" y="555625"/>
                    </a:lnTo>
                    <a:lnTo>
                      <a:pt x="254000" y="555625"/>
                    </a:lnTo>
                    <a:lnTo>
                      <a:pt x="269875" y="511175"/>
                    </a:lnTo>
                    <a:lnTo>
                      <a:pt x="269875" y="511175"/>
                    </a:lnTo>
                    <a:lnTo>
                      <a:pt x="254000" y="476250"/>
                    </a:lnTo>
                    <a:lnTo>
                      <a:pt x="247650" y="450850"/>
                    </a:lnTo>
                    <a:lnTo>
                      <a:pt x="244475" y="425450"/>
                    </a:lnTo>
                    <a:lnTo>
                      <a:pt x="260350" y="412750"/>
                    </a:lnTo>
                    <a:lnTo>
                      <a:pt x="288925" y="409575"/>
                    </a:lnTo>
                    <a:lnTo>
                      <a:pt x="323850" y="409575"/>
                    </a:lnTo>
                    <a:lnTo>
                      <a:pt x="333375" y="403225"/>
                    </a:lnTo>
                    <a:lnTo>
                      <a:pt x="346075" y="368300"/>
                    </a:lnTo>
                    <a:lnTo>
                      <a:pt x="390525" y="336550"/>
                    </a:lnTo>
                    <a:lnTo>
                      <a:pt x="412750" y="317500"/>
                    </a:lnTo>
                    <a:lnTo>
                      <a:pt x="444500" y="285750"/>
                    </a:lnTo>
                    <a:lnTo>
                      <a:pt x="463550" y="254000"/>
                    </a:lnTo>
                    <a:lnTo>
                      <a:pt x="498475" y="225425"/>
                    </a:lnTo>
                    <a:lnTo>
                      <a:pt x="527050" y="184150"/>
                    </a:lnTo>
                    <a:lnTo>
                      <a:pt x="552450" y="158750"/>
                    </a:lnTo>
                    <a:lnTo>
                      <a:pt x="565150" y="120650"/>
                    </a:lnTo>
                    <a:lnTo>
                      <a:pt x="584200" y="79375"/>
                    </a:lnTo>
                    <a:lnTo>
                      <a:pt x="596900" y="38100"/>
                    </a:lnTo>
                    <a:lnTo>
                      <a:pt x="600075" y="12700"/>
                    </a:lnTo>
                    <a:lnTo>
                      <a:pt x="60325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6" name="Freeform 365"/>
              <p:cNvSpPr/>
              <p:nvPr/>
            </p:nvSpPr>
            <p:spPr>
              <a:xfrm rot="281165">
                <a:off x="4746951" y="2802686"/>
                <a:ext cx="1166873" cy="628028"/>
              </a:xfrm>
              <a:custGeom>
                <a:avLst/>
                <a:gdLst>
                  <a:gd name="connsiteX0" fmla="*/ 0 w 1530350"/>
                  <a:gd name="connsiteY0" fmla="*/ 822325 h 822325"/>
                  <a:gd name="connsiteX1" fmla="*/ 273050 w 1530350"/>
                  <a:gd name="connsiteY1" fmla="*/ 647700 h 822325"/>
                  <a:gd name="connsiteX2" fmla="*/ 298450 w 1530350"/>
                  <a:gd name="connsiteY2" fmla="*/ 638175 h 822325"/>
                  <a:gd name="connsiteX3" fmla="*/ 330200 w 1530350"/>
                  <a:gd name="connsiteY3" fmla="*/ 622300 h 822325"/>
                  <a:gd name="connsiteX4" fmla="*/ 368300 w 1530350"/>
                  <a:gd name="connsiteY4" fmla="*/ 581025 h 822325"/>
                  <a:gd name="connsiteX5" fmla="*/ 384175 w 1530350"/>
                  <a:gd name="connsiteY5" fmla="*/ 546100 h 822325"/>
                  <a:gd name="connsiteX6" fmla="*/ 428625 w 1530350"/>
                  <a:gd name="connsiteY6" fmla="*/ 511175 h 822325"/>
                  <a:gd name="connsiteX7" fmla="*/ 485775 w 1530350"/>
                  <a:gd name="connsiteY7" fmla="*/ 469900 h 822325"/>
                  <a:gd name="connsiteX8" fmla="*/ 539750 w 1530350"/>
                  <a:gd name="connsiteY8" fmla="*/ 434975 h 822325"/>
                  <a:gd name="connsiteX9" fmla="*/ 539750 w 1530350"/>
                  <a:gd name="connsiteY9" fmla="*/ 434975 h 822325"/>
                  <a:gd name="connsiteX10" fmla="*/ 622300 w 1530350"/>
                  <a:gd name="connsiteY10" fmla="*/ 419100 h 822325"/>
                  <a:gd name="connsiteX11" fmla="*/ 657225 w 1530350"/>
                  <a:gd name="connsiteY11" fmla="*/ 390525 h 822325"/>
                  <a:gd name="connsiteX12" fmla="*/ 673100 w 1530350"/>
                  <a:gd name="connsiteY12" fmla="*/ 365125 h 822325"/>
                  <a:gd name="connsiteX13" fmla="*/ 676275 w 1530350"/>
                  <a:gd name="connsiteY13" fmla="*/ 336550 h 822325"/>
                  <a:gd name="connsiteX14" fmla="*/ 685800 w 1530350"/>
                  <a:gd name="connsiteY14" fmla="*/ 323850 h 822325"/>
                  <a:gd name="connsiteX15" fmla="*/ 708025 w 1530350"/>
                  <a:gd name="connsiteY15" fmla="*/ 304800 h 822325"/>
                  <a:gd name="connsiteX16" fmla="*/ 742950 w 1530350"/>
                  <a:gd name="connsiteY16" fmla="*/ 295275 h 822325"/>
                  <a:gd name="connsiteX17" fmla="*/ 777875 w 1530350"/>
                  <a:gd name="connsiteY17" fmla="*/ 288925 h 822325"/>
                  <a:gd name="connsiteX18" fmla="*/ 812800 w 1530350"/>
                  <a:gd name="connsiteY18" fmla="*/ 273050 h 822325"/>
                  <a:gd name="connsiteX19" fmla="*/ 850900 w 1530350"/>
                  <a:gd name="connsiteY19" fmla="*/ 269875 h 822325"/>
                  <a:gd name="connsiteX20" fmla="*/ 889000 w 1530350"/>
                  <a:gd name="connsiteY20" fmla="*/ 263525 h 822325"/>
                  <a:gd name="connsiteX21" fmla="*/ 923925 w 1530350"/>
                  <a:gd name="connsiteY21" fmla="*/ 257175 h 822325"/>
                  <a:gd name="connsiteX22" fmla="*/ 955675 w 1530350"/>
                  <a:gd name="connsiteY22" fmla="*/ 254000 h 822325"/>
                  <a:gd name="connsiteX23" fmla="*/ 955675 w 1530350"/>
                  <a:gd name="connsiteY23" fmla="*/ 254000 h 822325"/>
                  <a:gd name="connsiteX24" fmla="*/ 1022350 w 1530350"/>
                  <a:gd name="connsiteY24" fmla="*/ 206375 h 822325"/>
                  <a:gd name="connsiteX25" fmla="*/ 1041400 w 1530350"/>
                  <a:gd name="connsiteY25" fmla="*/ 184150 h 822325"/>
                  <a:gd name="connsiteX26" fmla="*/ 1057275 w 1530350"/>
                  <a:gd name="connsiteY26" fmla="*/ 161925 h 822325"/>
                  <a:gd name="connsiteX27" fmla="*/ 1069975 w 1530350"/>
                  <a:gd name="connsiteY27" fmla="*/ 146050 h 822325"/>
                  <a:gd name="connsiteX28" fmla="*/ 1095375 w 1530350"/>
                  <a:gd name="connsiteY28" fmla="*/ 146050 h 822325"/>
                  <a:gd name="connsiteX29" fmla="*/ 1139825 w 1530350"/>
                  <a:gd name="connsiteY29" fmla="*/ 146050 h 822325"/>
                  <a:gd name="connsiteX30" fmla="*/ 1168400 w 1530350"/>
                  <a:gd name="connsiteY30" fmla="*/ 127000 h 822325"/>
                  <a:gd name="connsiteX31" fmla="*/ 1203325 w 1530350"/>
                  <a:gd name="connsiteY31" fmla="*/ 120650 h 822325"/>
                  <a:gd name="connsiteX32" fmla="*/ 1225550 w 1530350"/>
                  <a:gd name="connsiteY32" fmla="*/ 95250 h 822325"/>
                  <a:gd name="connsiteX33" fmla="*/ 1270000 w 1530350"/>
                  <a:gd name="connsiteY33" fmla="*/ 69850 h 822325"/>
                  <a:gd name="connsiteX34" fmla="*/ 1311275 w 1530350"/>
                  <a:gd name="connsiteY34" fmla="*/ 41275 h 822325"/>
                  <a:gd name="connsiteX35" fmla="*/ 1358900 w 1530350"/>
                  <a:gd name="connsiteY35" fmla="*/ 15875 h 822325"/>
                  <a:gd name="connsiteX36" fmla="*/ 1397000 w 1530350"/>
                  <a:gd name="connsiteY36" fmla="*/ 0 h 822325"/>
                  <a:gd name="connsiteX37" fmla="*/ 1422400 w 1530350"/>
                  <a:gd name="connsiteY37" fmla="*/ 31750 h 822325"/>
                  <a:gd name="connsiteX38" fmla="*/ 1447800 w 1530350"/>
                  <a:gd name="connsiteY38" fmla="*/ 44450 h 822325"/>
                  <a:gd name="connsiteX39" fmla="*/ 1454150 w 1530350"/>
                  <a:gd name="connsiteY39" fmla="*/ 79375 h 822325"/>
                  <a:gd name="connsiteX40" fmla="*/ 1454150 w 1530350"/>
                  <a:gd name="connsiteY40" fmla="*/ 107950 h 822325"/>
                  <a:gd name="connsiteX41" fmla="*/ 1476375 w 1530350"/>
                  <a:gd name="connsiteY41" fmla="*/ 123825 h 822325"/>
                  <a:gd name="connsiteX42" fmla="*/ 1466850 w 1530350"/>
                  <a:gd name="connsiteY42" fmla="*/ 158750 h 822325"/>
                  <a:gd name="connsiteX43" fmla="*/ 1476375 w 1530350"/>
                  <a:gd name="connsiteY43" fmla="*/ 206375 h 822325"/>
                  <a:gd name="connsiteX44" fmla="*/ 1492250 w 1530350"/>
                  <a:gd name="connsiteY44" fmla="*/ 257175 h 822325"/>
                  <a:gd name="connsiteX45" fmla="*/ 1495425 w 1530350"/>
                  <a:gd name="connsiteY45" fmla="*/ 298450 h 822325"/>
                  <a:gd name="connsiteX46" fmla="*/ 1498600 w 1530350"/>
                  <a:gd name="connsiteY46" fmla="*/ 339725 h 822325"/>
                  <a:gd name="connsiteX47" fmla="*/ 1501775 w 1530350"/>
                  <a:gd name="connsiteY47" fmla="*/ 374650 h 822325"/>
                  <a:gd name="connsiteX48" fmla="*/ 1514475 w 1530350"/>
                  <a:gd name="connsiteY48" fmla="*/ 400050 h 822325"/>
                  <a:gd name="connsiteX49" fmla="*/ 1527175 w 1530350"/>
                  <a:gd name="connsiteY49" fmla="*/ 425450 h 822325"/>
                  <a:gd name="connsiteX50" fmla="*/ 1530350 w 1530350"/>
                  <a:gd name="connsiteY50" fmla="*/ 457200 h 822325"/>
                  <a:gd name="connsiteX51" fmla="*/ 1511300 w 1530350"/>
                  <a:gd name="connsiteY51" fmla="*/ 517525 h 822325"/>
                  <a:gd name="connsiteX52" fmla="*/ 1501775 w 1530350"/>
                  <a:gd name="connsiteY52" fmla="*/ 546100 h 822325"/>
                  <a:gd name="connsiteX53" fmla="*/ 1492250 w 1530350"/>
                  <a:gd name="connsiteY53" fmla="*/ 577850 h 82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0350" h="822325">
                    <a:moveTo>
                      <a:pt x="0" y="822325"/>
                    </a:moveTo>
                    <a:lnTo>
                      <a:pt x="273050" y="647700"/>
                    </a:lnTo>
                    <a:lnTo>
                      <a:pt x="298450" y="638175"/>
                    </a:lnTo>
                    <a:lnTo>
                      <a:pt x="330200" y="622300"/>
                    </a:lnTo>
                    <a:lnTo>
                      <a:pt x="368300" y="581025"/>
                    </a:lnTo>
                    <a:lnTo>
                      <a:pt x="384175" y="546100"/>
                    </a:lnTo>
                    <a:lnTo>
                      <a:pt x="428625" y="511175"/>
                    </a:lnTo>
                    <a:lnTo>
                      <a:pt x="485775" y="469900"/>
                    </a:lnTo>
                    <a:lnTo>
                      <a:pt x="539750" y="434975"/>
                    </a:lnTo>
                    <a:lnTo>
                      <a:pt x="539750" y="434975"/>
                    </a:lnTo>
                    <a:lnTo>
                      <a:pt x="622300" y="419100"/>
                    </a:lnTo>
                    <a:lnTo>
                      <a:pt x="657225" y="390525"/>
                    </a:lnTo>
                    <a:lnTo>
                      <a:pt x="673100" y="365125"/>
                    </a:lnTo>
                    <a:lnTo>
                      <a:pt x="676275" y="336550"/>
                    </a:lnTo>
                    <a:lnTo>
                      <a:pt x="685800" y="323850"/>
                    </a:lnTo>
                    <a:lnTo>
                      <a:pt x="708025" y="304800"/>
                    </a:lnTo>
                    <a:lnTo>
                      <a:pt x="742950" y="295275"/>
                    </a:lnTo>
                    <a:lnTo>
                      <a:pt x="777875" y="288925"/>
                    </a:lnTo>
                    <a:lnTo>
                      <a:pt x="812800" y="273050"/>
                    </a:lnTo>
                    <a:lnTo>
                      <a:pt x="850900" y="269875"/>
                    </a:lnTo>
                    <a:lnTo>
                      <a:pt x="889000" y="263525"/>
                    </a:lnTo>
                    <a:lnTo>
                      <a:pt x="923925" y="257175"/>
                    </a:lnTo>
                    <a:lnTo>
                      <a:pt x="955675" y="254000"/>
                    </a:lnTo>
                    <a:lnTo>
                      <a:pt x="955675" y="254000"/>
                    </a:lnTo>
                    <a:lnTo>
                      <a:pt x="1022350" y="206375"/>
                    </a:lnTo>
                    <a:lnTo>
                      <a:pt x="1041400" y="184150"/>
                    </a:lnTo>
                    <a:lnTo>
                      <a:pt x="1057275" y="161925"/>
                    </a:lnTo>
                    <a:lnTo>
                      <a:pt x="1069975" y="146050"/>
                    </a:lnTo>
                    <a:lnTo>
                      <a:pt x="1095375" y="146050"/>
                    </a:lnTo>
                    <a:lnTo>
                      <a:pt x="1139825" y="146050"/>
                    </a:lnTo>
                    <a:lnTo>
                      <a:pt x="1168400" y="127000"/>
                    </a:lnTo>
                    <a:lnTo>
                      <a:pt x="1203325" y="120650"/>
                    </a:lnTo>
                    <a:lnTo>
                      <a:pt x="1225550" y="95250"/>
                    </a:lnTo>
                    <a:lnTo>
                      <a:pt x="1270000" y="69850"/>
                    </a:lnTo>
                    <a:lnTo>
                      <a:pt x="1311275" y="41275"/>
                    </a:lnTo>
                    <a:lnTo>
                      <a:pt x="1358900" y="15875"/>
                    </a:lnTo>
                    <a:lnTo>
                      <a:pt x="1397000" y="0"/>
                    </a:lnTo>
                    <a:lnTo>
                      <a:pt x="1422400" y="31750"/>
                    </a:lnTo>
                    <a:lnTo>
                      <a:pt x="1447800" y="44450"/>
                    </a:lnTo>
                    <a:lnTo>
                      <a:pt x="1454150" y="79375"/>
                    </a:lnTo>
                    <a:lnTo>
                      <a:pt x="1454150" y="107950"/>
                    </a:lnTo>
                    <a:lnTo>
                      <a:pt x="1476375" y="123825"/>
                    </a:lnTo>
                    <a:lnTo>
                      <a:pt x="1466850" y="158750"/>
                    </a:lnTo>
                    <a:lnTo>
                      <a:pt x="1476375" y="206375"/>
                    </a:lnTo>
                    <a:lnTo>
                      <a:pt x="1492250" y="257175"/>
                    </a:lnTo>
                    <a:lnTo>
                      <a:pt x="1495425" y="298450"/>
                    </a:lnTo>
                    <a:lnTo>
                      <a:pt x="1498600" y="339725"/>
                    </a:lnTo>
                    <a:lnTo>
                      <a:pt x="1501775" y="374650"/>
                    </a:lnTo>
                    <a:lnTo>
                      <a:pt x="1514475" y="400050"/>
                    </a:lnTo>
                    <a:lnTo>
                      <a:pt x="1527175" y="425450"/>
                    </a:lnTo>
                    <a:lnTo>
                      <a:pt x="1530350" y="457200"/>
                    </a:lnTo>
                    <a:lnTo>
                      <a:pt x="1511300" y="517525"/>
                    </a:lnTo>
                    <a:lnTo>
                      <a:pt x="1501775" y="546100"/>
                    </a:lnTo>
                    <a:lnTo>
                      <a:pt x="1492250" y="5778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7" name="Freeform 366"/>
              <p:cNvSpPr/>
              <p:nvPr/>
            </p:nvSpPr>
            <p:spPr>
              <a:xfrm rot="281165">
                <a:off x="5874054" y="2884266"/>
                <a:ext cx="1016778" cy="754119"/>
              </a:xfrm>
              <a:custGeom>
                <a:avLst/>
                <a:gdLst>
                  <a:gd name="connsiteX0" fmla="*/ 0 w 1333500"/>
                  <a:gd name="connsiteY0" fmla="*/ 12700 h 1143000"/>
                  <a:gd name="connsiteX1" fmla="*/ 60325 w 1333500"/>
                  <a:gd name="connsiteY1" fmla="*/ 6350 h 1143000"/>
                  <a:gd name="connsiteX2" fmla="*/ 127000 w 1333500"/>
                  <a:gd name="connsiteY2" fmla="*/ 0 h 1143000"/>
                  <a:gd name="connsiteX3" fmla="*/ 152400 w 1333500"/>
                  <a:gd name="connsiteY3" fmla="*/ 12700 h 1143000"/>
                  <a:gd name="connsiteX4" fmla="*/ 180975 w 1333500"/>
                  <a:gd name="connsiteY4" fmla="*/ 34925 h 1143000"/>
                  <a:gd name="connsiteX5" fmla="*/ 215900 w 1333500"/>
                  <a:gd name="connsiteY5" fmla="*/ 31750 h 1143000"/>
                  <a:gd name="connsiteX6" fmla="*/ 276225 w 1333500"/>
                  <a:gd name="connsiteY6" fmla="*/ 53975 h 1143000"/>
                  <a:gd name="connsiteX7" fmla="*/ 311150 w 1333500"/>
                  <a:gd name="connsiteY7" fmla="*/ 53975 h 1143000"/>
                  <a:gd name="connsiteX8" fmla="*/ 342900 w 1333500"/>
                  <a:gd name="connsiteY8" fmla="*/ 66675 h 1143000"/>
                  <a:gd name="connsiteX9" fmla="*/ 396875 w 1333500"/>
                  <a:gd name="connsiteY9" fmla="*/ 82550 h 1143000"/>
                  <a:gd name="connsiteX10" fmla="*/ 431800 w 1333500"/>
                  <a:gd name="connsiteY10" fmla="*/ 98425 h 1143000"/>
                  <a:gd name="connsiteX11" fmla="*/ 469900 w 1333500"/>
                  <a:gd name="connsiteY11" fmla="*/ 104775 h 1143000"/>
                  <a:gd name="connsiteX12" fmla="*/ 517525 w 1333500"/>
                  <a:gd name="connsiteY12" fmla="*/ 130175 h 1143000"/>
                  <a:gd name="connsiteX13" fmla="*/ 549275 w 1333500"/>
                  <a:gd name="connsiteY13" fmla="*/ 146050 h 1143000"/>
                  <a:gd name="connsiteX14" fmla="*/ 593725 w 1333500"/>
                  <a:gd name="connsiteY14" fmla="*/ 158750 h 1143000"/>
                  <a:gd name="connsiteX15" fmla="*/ 638175 w 1333500"/>
                  <a:gd name="connsiteY15" fmla="*/ 177800 h 1143000"/>
                  <a:gd name="connsiteX16" fmla="*/ 682625 w 1333500"/>
                  <a:gd name="connsiteY16" fmla="*/ 196850 h 1143000"/>
                  <a:gd name="connsiteX17" fmla="*/ 749300 w 1333500"/>
                  <a:gd name="connsiteY17" fmla="*/ 215900 h 1143000"/>
                  <a:gd name="connsiteX18" fmla="*/ 784225 w 1333500"/>
                  <a:gd name="connsiteY18" fmla="*/ 222250 h 1143000"/>
                  <a:gd name="connsiteX19" fmla="*/ 841375 w 1333500"/>
                  <a:gd name="connsiteY19" fmla="*/ 269875 h 1143000"/>
                  <a:gd name="connsiteX20" fmla="*/ 869950 w 1333500"/>
                  <a:gd name="connsiteY20" fmla="*/ 301625 h 1143000"/>
                  <a:gd name="connsiteX21" fmla="*/ 892175 w 1333500"/>
                  <a:gd name="connsiteY21" fmla="*/ 342900 h 1143000"/>
                  <a:gd name="connsiteX22" fmla="*/ 901700 w 1333500"/>
                  <a:gd name="connsiteY22" fmla="*/ 384175 h 1143000"/>
                  <a:gd name="connsiteX23" fmla="*/ 917575 w 1333500"/>
                  <a:gd name="connsiteY23" fmla="*/ 425450 h 1143000"/>
                  <a:gd name="connsiteX24" fmla="*/ 942975 w 1333500"/>
                  <a:gd name="connsiteY24" fmla="*/ 454025 h 1143000"/>
                  <a:gd name="connsiteX25" fmla="*/ 977900 w 1333500"/>
                  <a:gd name="connsiteY25" fmla="*/ 492125 h 1143000"/>
                  <a:gd name="connsiteX26" fmla="*/ 1006475 w 1333500"/>
                  <a:gd name="connsiteY26" fmla="*/ 530225 h 1143000"/>
                  <a:gd name="connsiteX27" fmla="*/ 1041400 w 1333500"/>
                  <a:gd name="connsiteY27" fmla="*/ 552450 h 1143000"/>
                  <a:gd name="connsiteX28" fmla="*/ 1066800 w 1333500"/>
                  <a:gd name="connsiteY28" fmla="*/ 581025 h 1143000"/>
                  <a:gd name="connsiteX29" fmla="*/ 1098550 w 1333500"/>
                  <a:gd name="connsiteY29" fmla="*/ 600075 h 1143000"/>
                  <a:gd name="connsiteX30" fmla="*/ 1146175 w 1333500"/>
                  <a:gd name="connsiteY30" fmla="*/ 600075 h 1143000"/>
                  <a:gd name="connsiteX31" fmla="*/ 1193800 w 1333500"/>
                  <a:gd name="connsiteY31" fmla="*/ 612775 h 1143000"/>
                  <a:gd name="connsiteX32" fmla="*/ 1212850 w 1333500"/>
                  <a:gd name="connsiteY32" fmla="*/ 635000 h 1143000"/>
                  <a:gd name="connsiteX33" fmla="*/ 1231900 w 1333500"/>
                  <a:gd name="connsiteY33" fmla="*/ 654050 h 1143000"/>
                  <a:gd name="connsiteX34" fmla="*/ 1244600 w 1333500"/>
                  <a:gd name="connsiteY34" fmla="*/ 698500 h 1143000"/>
                  <a:gd name="connsiteX35" fmla="*/ 1244600 w 1333500"/>
                  <a:gd name="connsiteY35" fmla="*/ 727075 h 1143000"/>
                  <a:gd name="connsiteX36" fmla="*/ 1260475 w 1333500"/>
                  <a:gd name="connsiteY36" fmla="*/ 758825 h 1143000"/>
                  <a:gd name="connsiteX37" fmla="*/ 1292225 w 1333500"/>
                  <a:gd name="connsiteY37" fmla="*/ 803275 h 1143000"/>
                  <a:gd name="connsiteX38" fmla="*/ 1311275 w 1333500"/>
                  <a:gd name="connsiteY38" fmla="*/ 825500 h 1143000"/>
                  <a:gd name="connsiteX39" fmla="*/ 1323975 w 1333500"/>
                  <a:gd name="connsiteY39" fmla="*/ 854075 h 1143000"/>
                  <a:gd name="connsiteX40" fmla="*/ 1333500 w 1333500"/>
                  <a:gd name="connsiteY40" fmla="*/ 885825 h 1143000"/>
                  <a:gd name="connsiteX41" fmla="*/ 1323975 w 1333500"/>
                  <a:gd name="connsiteY41" fmla="*/ 920750 h 1143000"/>
                  <a:gd name="connsiteX42" fmla="*/ 1314450 w 1333500"/>
                  <a:gd name="connsiteY42" fmla="*/ 958850 h 1143000"/>
                  <a:gd name="connsiteX43" fmla="*/ 1304925 w 1333500"/>
                  <a:gd name="connsiteY43" fmla="*/ 987425 h 1143000"/>
                  <a:gd name="connsiteX44" fmla="*/ 1266825 w 1333500"/>
                  <a:gd name="connsiteY44" fmla="*/ 1006475 h 1143000"/>
                  <a:gd name="connsiteX45" fmla="*/ 1235075 w 1333500"/>
                  <a:gd name="connsiteY45" fmla="*/ 1016000 h 1143000"/>
                  <a:gd name="connsiteX46" fmla="*/ 1235075 w 1333500"/>
                  <a:gd name="connsiteY46" fmla="*/ 1016000 h 1143000"/>
                  <a:gd name="connsiteX47" fmla="*/ 1200150 w 1333500"/>
                  <a:gd name="connsiteY47" fmla="*/ 1028700 h 1143000"/>
                  <a:gd name="connsiteX48" fmla="*/ 1193800 w 1333500"/>
                  <a:gd name="connsiteY48" fmla="*/ 1031875 h 1143000"/>
                  <a:gd name="connsiteX49" fmla="*/ 1193800 w 1333500"/>
                  <a:gd name="connsiteY49" fmla="*/ 1031875 h 1143000"/>
                  <a:gd name="connsiteX50" fmla="*/ 1152525 w 1333500"/>
                  <a:gd name="connsiteY50" fmla="*/ 1069975 h 1143000"/>
                  <a:gd name="connsiteX51" fmla="*/ 1127125 w 1333500"/>
                  <a:gd name="connsiteY51" fmla="*/ 1082675 h 1143000"/>
                  <a:gd name="connsiteX52" fmla="*/ 1092200 w 1333500"/>
                  <a:gd name="connsiteY52" fmla="*/ 1101725 h 1143000"/>
                  <a:gd name="connsiteX53" fmla="*/ 1063625 w 1333500"/>
                  <a:gd name="connsiteY53" fmla="*/ 1111250 h 1143000"/>
                  <a:gd name="connsiteX54" fmla="*/ 1035050 w 1333500"/>
                  <a:gd name="connsiteY54" fmla="*/ 1114425 h 1143000"/>
                  <a:gd name="connsiteX55" fmla="*/ 1003300 w 1333500"/>
                  <a:gd name="connsiteY55" fmla="*/ 1143000 h 1143000"/>
                  <a:gd name="connsiteX0" fmla="*/ 0 w 1333500"/>
                  <a:gd name="connsiteY0" fmla="*/ 12700 h 1114425"/>
                  <a:gd name="connsiteX1" fmla="*/ 60325 w 1333500"/>
                  <a:gd name="connsiteY1" fmla="*/ 6350 h 1114425"/>
                  <a:gd name="connsiteX2" fmla="*/ 127000 w 1333500"/>
                  <a:gd name="connsiteY2" fmla="*/ 0 h 1114425"/>
                  <a:gd name="connsiteX3" fmla="*/ 152400 w 1333500"/>
                  <a:gd name="connsiteY3" fmla="*/ 12700 h 1114425"/>
                  <a:gd name="connsiteX4" fmla="*/ 180975 w 1333500"/>
                  <a:gd name="connsiteY4" fmla="*/ 34925 h 1114425"/>
                  <a:gd name="connsiteX5" fmla="*/ 215900 w 1333500"/>
                  <a:gd name="connsiteY5" fmla="*/ 31750 h 1114425"/>
                  <a:gd name="connsiteX6" fmla="*/ 276225 w 1333500"/>
                  <a:gd name="connsiteY6" fmla="*/ 53975 h 1114425"/>
                  <a:gd name="connsiteX7" fmla="*/ 311150 w 1333500"/>
                  <a:gd name="connsiteY7" fmla="*/ 53975 h 1114425"/>
                  <a:gd name="connsiteX8" fmla="*/ 342900 w 1333500"/>
                  <a:gd name="connsiteY8" fmla="*/ 66675 h 1114425"/>
                  <a:gd name="connsiteX9" fmla="*/ 396875 w 1333500"/>
                  <a:gd name="connsiteY9" fmla="*/ 82550 h 1114425"/>
                  <a:gd name="connsiteX10" fmla="*/ 431800 w 1333500"/>
                  <a:gd name="connsiteY10" fmla="*/ 98425 h 1114425"/>
                  <a:gd name="connsiteX11" fmla="*/ 469900 w 1333500"/>
                  <a:gd name="connsiteY11" fmla="*/ 104775 h 1114425"/>
                  <a:gd name="connsiteX12" fmla="*/ 517525 w 1333500"/>
                  <a:gd name="connsiteY12" fmla="*/ 130175 h 1114425"/>
                  <a:gd name="connsiteX13" fmla="*/ 549275 w 1333500"/>
                  <a:gd name="connsiteY13" fmla="*/ 146050 h 1114425"/>
                  <a:gd name="connsiteX14" fmla="*/ 593725 w 1333500"/>
                  <a:gd name="connsiteY14" fmla="*/ 158750 h 1114425"/>
                  <a:gd name="connsiteX15" fmla="*/ 638175 w 1333500"/>
                  <a:gd name="connsiteY15" fmla="*/ 177800 h 1114425"/>
                  <a:gd name="connsiteX16" fmla="*/ 682625 w 1333500"/>
                  <a:gd name="connsiteY16" fmla="*/ 196850 h 1114425"/>
                  <a:gd name="connsiteX17" fmla="*/ 749300 w 1333500"/>
                  <a:gd name="connsiteY17" fmla="*/ 215900 h 1114425"/>
                  <a:gd name="connsiteX18" fmla="*/ 784225 w 1333500"/>
                  <a:gd name="connsiteY18" fmla="*/ 222250 h 1114425"/>
                  <a:gd name="connsiteX19" fmla="*/ 841375 w 1333500"/>
                  <a:gd name="connsiteY19" fmla="*/ 269875 h 1114425"/>
                  <a:gd name="connsiteX20" fmla="*/ 869950 w 1333500"/>
                  <a:gd name="connsiteY20" fmla="*/ 301625 h 1114425"/>
                  <a:gd name="connsiteX21" fmla="*/ 892175 w 1333500"/>
                  <a:gd name="connsiteY21" fmla="*/ 342900 h 1114425"/>
                  <a:gd name="connsiteX22" fmla="*/ 901700 w 1333500"/>
                  <a:gd name="connsiteY22" fmla="*/ 384175 h 1114425"/>
                  <a:gd name="connsiteX23" fmla="*/ 917575 w 1333500"/>
                  <a:gd name="connsiteY23" fmla="*/ 425450 h 1114425"/>
                  <a:gd name="connsiteX24" fmla="*/ 942975 w 1333500"/>
                  <a:gd name="connsiteY24" fmla="*/ 454025 h 1114425"/>
                  <a:gd name="connsiteX25" fmla="*/ 977900 w 1333500"/>
                  <a:gd name="connsiteY25" fmla="*/ 492125 h 1114425"/>
                  <a:gd name="connsiteX26" fmla="*/ 1006475 w 1333500"/>
                  <a:gd name="connsiteY26" fmla="*/ 530225 h 1114425"/>
                  <a:gd name="connsiteX27" fmla="*/ 1041400 w 1333500"/>
                  <a:gd name="connsiteY27" fmla="*/ 552450 h 1114425"/>
                  <a:gd name="connsiteX28" fmla="*/ 1066800 w 1333500"/>
                  <a:gd name="connsiteY28" fmla="*/ 581025 h 1114425"/>
                  <a:gd name="connsiteX29" fmla="*/ 1098550 w 1333500"/>
                  <a:gd name="connsiteY29" fmla="*/ 600075 h 1114425"/>
                  <a:gd name="connsiteX30" fmla="*/ 1146175 w 1333500"/>
                  <a:gd name="connsiteY30" fmla="*/ 600075 h 1114425"/>
                  <a:gd name="connsiteX31" fmla="*/ 1193800 w 1333500"/>
                  <a:gd name="connsiteY31" fmla="*/ 612775 h 1114425"/>
                  <a:gd name="connsiteX32" fmla="*/ 1212850 w 1333500"/>
                  <a:gd name="connsiteY32" fmla="*/ 635000 h 1114425"/>
                  <a:gd name="connsiteX33" fmla="*/ 1231900 w 1333500"/>
                  <a:gd name="connsiteY33" fmla="*/ 654050 h 1114425"/>
                  <a:gd name="connsiteX34" fmla="*/ 1244600 w 1333500"/>
                  <a:gd name="connsiteY34" fmla="*/ 698500 h 1114425"/>
                  <a:gd name="connsiteX35" fmla="*/ 1244600 w 1333500"/>
                  <a:gd name="connsiteY35" fmla="*/ 727075 h 1114425"/>
                  <a:gd name="connsiteX36" fmla="*/ 1260475 w 1333500"/>
                  <a:gd name="connsiteY36" fmla="*/ 758825 h 1114425"/>
                  <a:gd name="connsiteX37" fmla="*/ 1292225 w 1333500"/>
                  <a:gd name="connsiteY37" fmla="*/ 803275 h 1114425"/>
                  <a:gd name="connsiteX38" fmla="*/ 1311275 w 1333500"/>
                  <a:gd name="connsiteY38" fmla="*/ 825500 h 1114425"/>
                  <a:gd name="connsiteX39" fmla="*/ 1323975 w 1333500"/>
                  <a:gd name="connsiteY39" fmla="*/ 854075 h 1114425"/>
                  <a:gd name="connsiteX40" fmla="*/ 1333500 w 1333500"/>
                  <a:gd name="connsiteY40" fmla="*/ 885825 h 1114425"/>
                  <a:gd name="connsiteX41" fmla="*/ 1323975 w 1333500"/>
                  <a:gd name="connsiteY41" fmla="*/ 920750 h 1114425"/>
                  <a:gd name="connsiteX42" fmla="*/ 1314450 w 1333500"/>
                  <a:gd name="connsiteY42" fmla="*/ 958850 h 1114425"/>
                  <a:gd name="connsiteX43" fmla="*/ 1304925 w 1333500"/>
                  <a:gd name="connsiteY43" fmla="*/ 987425 h 1114425"/>
                  <a:gd name="connsiteX44" fmla="*/ 1266825 w 1333500"/>
                  <a:gd name="connsiteY44" fmla="*/ 1006475 h 1114425"/>
                  <a:gd name="connsiteX45" fmla="*/ 1235075 w 1333500"/>
                  <a:gd name="connsiteY45" fmla="*/ 1016000 h 1114425"/>
                  <a:gd name="connsiteX46" fmla="*/ 1235075 w 1333500"/>
                  <a:gd name="connsiteY46" fmla="*/ 1016000 h 1114425"/>
                  <a:gd name="connsiteX47" fmla="*/ 1200150 w 1333500"/>
                  <a:gd name="connsiteY47" fmla="*/ 1028700 h 1114425"/>
                  <a:gd name="connsiteX48" fmla="*/ 1193800 w 1333500"/>
                  <a:gd name="connsiteY48" fmla="*/ 1031875 h 1114425"/>
                  <a:gd name="connsiteX49" fmla="*/ 1193800 w 1333500"/>
                  <a:gd name="connsiteY49" fmla="*/ 1031875 h 1114425"/>
                  <a:gd name="connsiteX50" fmla="*/ 1152525 w 1333500"/>
                  <a:gd name="connsiteY50" fmla="*/ 1069975 h 1114425"/>
                  <a:gd name="connsiteX51" fmla="*/ 1127125 w 1333500"/>
                  <a:gd name="connsiteY51" fmla="*/ 1082675 h 1114425"/>
                  <a:gd name="connsiteX52" fmla="*/ 1092200 w 1333500"/>
                  <a:gd name="connsiteY52" fmla="*/ 1101725 h 1114425"/>
                  <a:gd name="connsiteX53" fmla="*/ 1063625 w 1333500"/>
                  <a:gd name="connsiteY53" fmla="*/ 1111250 h 1114425"/>
                  <a:gd name="connsiteX54" fmla="*/ 1035050 w 1333500"/>
                  <a:gd name="connsiteY54" fmla="*/ 1114425 h 1114425"/>
                  <a:gd name="connsiteX0" fmla="*/ 0 w 1333500"/>
                  <a:gd name="connsiteY0" fmla="*/ 12700 h 1111250"/>
                  <a:gd name="connsiteX1" fmla="*/ 60325 w 1333500"/>
                  <a:gd name="connsiteY1" fmla="*/ 6350 h 1111250"/>
                  <a:gd name="connsiteX2" fmla="*/ 127000 w 1333500"/>
                  <a:gd name="connsiteY2" fmla="*/ 0 h 1111250"/>
                  <a:gd name="connsiteX3" fmla="*/ 152400 w 1333500"/>
                  <a:gd name="connsiteY3" fmla="*/ 12700 h 1111250"/>
                  <a:gd name="connsiteX4" fmla="*/ 180975 w 1333500"/>
                  <a:gd name="connsiteY4" fmla="*/ 34925 h 1111250"/>
                  <a:gd name="connsiteX5" fmla="*/ 215900 w 1333500"/>
                  <a:gd name="connsiteY5" fmla="*/ 31750 h 1111250"/>
                  <a:gd name="connsiteX6" fmla="*/ 276225 w 1333500"/>
                  <a:gd name="connsiteY6" fmla="*/ 53975 h 1111250"/>
                  <a:gd name="connsiteX7" fmla="*/ 311150 w 1333500"/>
                  <a:gd name="connsiteY7" fmla="*/ 53975 h 1111250"/>
                  <a:gd name="connsiteX8" fmla="*/ 342900 w 1333500"/>
                  <a:gd name="connsiteY8" fmla="*/ 66675 h 1111250"/>
                  <a:gd name="connsiteX9" fmla="*/ 396875 w 1333500"/>
                  <a:gd name="connsiteY9" fmla="*/ 82550 h 1111250"/>
                  <a:gd name="connsiteX10" fmla="*/ 431800 w 1333500"/>
                  <a:gd name="connsiteY10" fmla="*/ 98425 h 1111250"/>
                  <a:gd name="connsiteX11" fmla="*/ 469900 w 1333500"/>
                  <a:gd name="connsiteY11" fmla="*/ 104775 h 1111250"/>
                  <a:gd name="connsiteX12" fmla="*/ 517525 w 1333500"/>
                  <a:gd name="connsiteY12" fmla="*/ 130175 h 1111250"/>
                  <a:gd name="connsiteX13" fmla="*/ 549275 w 1333500"/>
                  <a:gd name="connsiteY13" fmla="*/ 146050 h 1111250"/>
                  <a:gd name="connsiteX14" fmla="*/ 593725 w 1333500"/>
                  <a:gd name="connsiteY14" fmla="*/ 158750 h 1111250"/>
                  <a:gd name="connsiteX15" fmla="*/ 638175 w 1333500"/>
                  <a:gd name="connsiteY15" fmla="*/ 177800 h 1111250"/>
                  <a:gd name="connsiteX16" fmla="*/ 682625 w 1333500"/>
                  <a:gd name="connsiteY16" fmla="*/ 196850 h 1111250"/>
                  <a:gd name="connsiteX17" fmla="*/ 749300 w 1333500"/>
                  <a:gd name="connsiteY17" fmla="*/ 215900 h 1111250"/>
                  <a:gd name="connsiteX18" fmla="*/ 784225 w 1333500"/>
                  <a:gd name="connsiteY18" fmla="*/ 222250 h 1111250"/>
                  <a:gd name="connsiteX19" fmla="*/ 841375 w 1333500"/>
                  <a:gd name="connsiteY19" fmla="*/ 269875 h 1111250"/>
                  <a:gd name="connsiteX20" fmla="*/ 869950 w 1333500"/>
                  <a:gd name="connsiteY20" fmla="*/ 301625 h 1111250"/>
                  <a:gd name="connsiteX21" fmla="*/ 892175 w 1333500"/>
                  <a:gd name="connsiteY21" fmla="*/ 342900 h 1111250"/>
                  <a:gd name="connsiteX22" fmla="*/ 901700 w 1333500"/>
                  <a:gd name="connsiteY22" fmla="*/ 384175 h 1111250"/>
                  <a:gd name="connsiteX23" fmla="*/ 917575 w 1333500"/>
                  <a:gd name="connsiteY23" fmla="*/ 425450 h 1111250"/>
                  <a:gd name="connsiteX24" fmla="*/ 942975 w 1333500"/>
                  <a:gd name="connsiteY24" fmla="*/ 454025 h 1111250"/>
                  <a:gd name="connsiteX25" fmla="*/ 977900 w 1333500"/>
                  <a:gd name="connsiteY25" fmla="*/ 492125 h 1111250"/>
                  <a:gd name="connsiteX26" fmla="*/ 1006475 w 1333500"/>
                  <a:gd name="connsiteY26" fmla="*/ 530225 h 1111250"/>
                  <a:gd name="connsiteX27" fmla="*/ 1041400 w 1333500"/>
                  <a:gd name="connsiteY27" fmla="*/ 552450 h 1111250"/>
                  <a:gd name="connsiteX28" fmla="*/ 1066800 w 1333500"/>
                  <a:gd name="connsiteY28" fmla="*/ 581025 h 1111250"/>
                  <a:gd name="connsiteX29" fmla="*/ 1098550 w 1333500"/>
                  <a:gd name="connsiteY29" fmla="*/ 600075 h 1111250"/>
                  <a:gd name="connsiteX30" fmla="*/ 1146175 w 1333500"/>
                  <a:gd name="connsiteY30" fmla="*/ 600075 h 1111250"/>
                  <a:gd name="connsiteX31" fmla="*/ 1193800 w 1333500"/>
                  <a:gd name="connsiteY31" fmla="*/ 612775 h 1111250"/>
                  <a:gd name="connsiteX32" fmla="*/ 1212850 w 1333500"/>
                  <a:gd name="connsiteY32" fmla="*/ 635000 h 1111250"/>
                  <a:gd name="connsiteX33" fmla="*/ 1231900 w 1333500"/>
                  <a:gd name="connsiteY33" fmla="*/ 654050 h 1111250"/>
                  <a:gd name="connsiteX34" fmla="*/ 1244600 w 1333500"/>
                  <a:gd name="connsiteY34" fmla="*/ 698500 h 1111250"/>
                  <a:gd name="connsiteX35" fmla="*/ 1244600 w 1333500"/>
                  <a:gd name="connsiteY35" fmla="*/ 727075 h 1111250"/>
                  <a:gd name="connsiteX36" fmla="*/ 1260475 w 1333500"/>
                  <a:gd name="connsiteY36" fmla="*/ 758825 h 1111250"/>
                  <a:gd name="connsiteX37" fmla="*/ 1292225 w 1333500"/>
                  <a:gd name="connsiteY37" fmla="*/ 803275 h 1111250"/>
                  <a:gd name="connsiteX38" fmla="*/ 1311275 w 1333500"/>
                  <a:gd name="connsiteY38" fmla="*/ 825500 h 1111250"/>
                  <a:gd name="connsiteX39" fmla="*/ 1323975 w 1333500"/>
                  <a:gd name="connsiteY39" fmla="*/ 854075 h 1111250"/>
                  <a:gd name="connsiteX40" fmla="*/ 1333500 w 1333500"/>
                  <a:gd name="connsiteY40" fmla="*/ 885825 h 1111250"/>
                  <a:gd name="connsiteX41" fmla="*/ 1323975 w 1333500"/>
                  <a:gd name="connsiteY41" fmla="*/ 920750 h 1111250"/>
                  <a:gd name="connsiteX42" fmla="*/ 1314450 w 1333500"/>
                  <a:gd name="connsiteY42" fmla="*/ 958850 h 1111250"/>
                  <a:gd name="connsiteX43" fmla="*/ 1304925 w 1333500"/>
                  <a:gd name="connsiteY43" fmla="*/ 987425 h 1111250"/>
                  <a:gd name="connsiteX44" fmla="*/ 1266825 w 1333500"/>
                  <a:gd name="connsiteY44" fmla="*/ 1006475 h 1111250"/>
                  <a:gd name="connsiteX45" fmla="*/ 1235075 w 1333500"/>
                  <a:gd name="connsiteY45" fmla="*/ 1016000 h 1111250"/>
                  <a:gd name="connsiteX46" fmla="*/ 1235075 w 1333500"/>
                  <a:gd name="connsiteY46" fmla="*/ 1016000 h 1111250"/>
                  <a:gd name="connsiteX47" fmla="*/ 1200150 w 1333500"/>
                  <a:gd name="connsiteY47" fmla="*/ 1028700 h 1111250"/>
                  <a:gd name="connsiteX48" fmla="*/ 1193800 w 1333500"/>
                  <a:gd name="connsiteY48" fmla="*/ 1031875 h 1111250"/>
                  <a:gd name="connsiteX49" fmla="*/ 1193800 w 1333500"/>
                  <a:gd name="connsiteY49" fmla="*/ 1031875 h 1111250"/>
                  <a:gd name="connsiteX50" fmla="*/ 1152525 w 1333500"/>
                  <a:gd name="connsiteY50" fmla="*/ 1069975 h 1111250"/>
                  <a:gd name="connsiteX51" fmla="*/ 1127125 w 1333500"/>
                  <a:gd name="connsiteY51" fmla="*/ 1082675 h 1111250"/>
                  <a:gd name="connsiteX52" fmla="*/ 1092200 w 1333500"/>
                  <a:gd name="connsiteY52" fmla="*/ 1101725 h 1111250"/>
                  <a:gd name="connsiteX53" fmla="*/ 1063625 w 1333500"/>
                  <a:gd name="connsiteY53" fmla="*/ 1111250 h 1111250"/>
                  <a:gd name="connsiteX0" fmla="*/ 0 w 1333500"/>
                  <a:gd name="connsiteY0" fmla="*/ 12700 h 1101725"/>
                  <a:gd name="connsiteX1" fmla="*/ 60325 w 1333500"/>
                  <a:gd name="connsiteY1" fmla="*/ 6350 h 1101725"/>
                  <a:gd name="connsiteX2" fmla="*/ 127000 w 1333500"/>
                  <a:gd name="connsiteY2" fmla="*/ 0 h 1101725"/>
                  <a:gd name="connsiteX3" fmla="*/ 152400 w 1333500"/>
                  <a:gd name="connsiteY3" fmla="*/ 12700 h 1101725"/>
                  <a:gd name="connsiteX4" fmla="*/ 180975 w 1333500"/>
                  <a:gd name="connsiteY4" fmla="*/ 34925 h 1101725"/>
                  <a:gd name="connsiteX5" fmla="*/ 215900 w 1333500"/>
                  <a:gd name="connsiteY5" fmla="*/ 31750 h 1101725"/>
                  <a:gd name="connsiteX6" fmla="*/ 276225 w 1333500"/>
                  <a:gd name="connsiteY6" fmla="*/ 53975 h 1101725"/>
                  <a:gd name="connsiteX7" fmla="*/ 311150 w 1333500"/>
                  <a:gd name="connsiteY7" fmla="*/ 53975 h 1101725"/>
                  <a:gd name="connsiteX8" fmla="*/ 342900 w 1333500"/>
                  <a:gd name="connsiteY8" fmla="*/ 66675 h 1101725"/>
                  <a:gd name="connsiteX9" fmla="*/ 396875 w 1333500"/>
                  <a:gd name="connsiteY9" fmla="*/ 82550 h 1101725"/>
                  <a:gd name="connsiteX10" fmla="*/ 431800 w 1333500"/>
                  <a:gd name="connsiteY10" fmla="*/ 98425 h 1101725"/>
                  <a:gd name="connsiteX11" fmla="*/ 469900 w 1333500"/>
                  <a:gd name="connsiteY11" fmla="*/ 104775 h 1101725"/>
                  <a:gd name="connsiteX12" fmla="*/ 517525 w 1333500"/>
                  <a:gd name="connsiteY12" fmla="*/ 130175 h 1101725"/>
                  <a:gd name="connsiteX13" fmla="*/ 549275 w 1333500"/>
                  <a:gd name="connsiteY13" fmla="*/ 146050 h 1101725"/>
                  <a:gd name="connsiteX14" fmla="*/ 593725 w 1333500"/>
                  <a:gd name="connsiteY14" fmla="*/ 158750 h 1101725"/>
                  <a:gd name="connsiteX15" fmla="*/ 638175 w 1333500"/>
                  <a:gd name="connsiteY15" fmla="*/ 177800 h 1101725"/>
                  <a:gd name="connsiteX16" fmla="*/ 682625 w 1333500"/>
                  <a:gd name="connsiteY16" fmla="*/ 196850 h 1101725"/>
                  <a:gd name="connsiteX17" fmla="*/ 749300 w 1333500"/>
                  <a:gd name="connsiteY17" fmla="*/ 215900 h 1101725"/>
                  <a:gd name="connsiteX18" fmla="*/ 784225 w 1333500"/>
                  <a:gd name="connsiteY18" fmla="*/ 222250 h 1101725"/>
                  <a:gd name="connsiteX19" fmla="*/ 841375 w 1333500"/>
                  <a:gd name="connsiteY19" fmla="*/ 269875 h 1101725"/>
                  <a:gd name="connsiteX20" fmla="*/ 869950 w 1333500"/>
                  <a:gd name="connsiteY20" fmla="*/ 301625 h 1101725"/>
                  <a:gd name="connsiteX21" fmla="*/ 892175 w 1333500"/>
                  <a:gd name="connsiteY21" fmla="*/ 342900 h 1101725"/>
                  <a:gd name="connsiteX22" fmla="*/ 901700 w 1333500"/>
                  <a:gd name="connsiteY22" fmla="*/ 384175 h 1101725"/>
                  <a:gd name="connsiteX23" fmla="*/ 917575 w 1333500"/>
                  <a:gd name="connsiteY23" fmla="*/ 425450 h 1101725"/>
                  <a:gd name="connsiteX24" fmla="*/ 942975 w 1333500"/>
                  <a:gd name="connsiteY24" fmla="*/ 454025 h 1101725"/>
                  <a:gd name="connsiteX25" fmla="*/ 977900 w 1333500"/>
                  <a:gd name="connsiteY25" fmla="*/ 492125 h 1101725"/>
                  <a:gd name="connsiteX26" fmla="*/ 1006475 w 1333500"/>
                  <a:gd name="connsiteY26" fmla="*/ 530225 h 1101725"/>
                  <a:gd name="connsiteX27" fmla="*/ 1041400 w 1333500"/>
                  <a:gd name="connsiteY27" fmla="*/ 552450 h 1101725"/>
                  <a:gd name="connsiteX28" fmla="*/ 1066800 w 1333500"/>
                  <a:gd name="connsiteY28" fmla="*/ 581025 h 1101725"/>
                  <a:gd name="connsiteX29" fmla="*/ 1098550 w 1333500"/>
                  <a:gd name="connsiteY29" fmla="*/ 600075 h 1101725"/>
                  <a:gd name="connsiteX30" fmla="*/ 1146175 w 1333500"/>
                  <a:gd name="connsiteY30" fmla="*/ 600075 h 1101725"/>
                  <a:gd name="connsiteX31" fmla="*/ 1193800 w 1333500"/>
                  <a:gd name="connsiteY31" fmla="*/ 612775 h 1101725"/>
                  <a:gd name="connsiteX32" fmla="*/ 1212850 w 1333500"/>
                  <a:gd name="connsiteY32" fmla="*/ 635000 h 1101725"/>
                  <a:gd name="connsiteX33" fmla="*/ 1231900 w 1333500"/>
                  <a:gd name="connsiteY33" fmla="*/ 654050 h 1101725"/>
                  <a:gd name="connsiteX34" fmla="*/ 1244600 w 1333500"/>
                  <a:gd name="connsiteY34" fmla="*/ 698500 h 1101725"/>
                  <a:gd name="connsiteX35" fmla="*/ 1244600 w 1333500"/>
                  <a:gd name="connsiteY35" fmla="*/ 727075 h 1101725"/>
                  <a:gd name="connsiteX36" fmla="*/ 1260475 w 1333500"/>
                  <a:gd name="connsiteY36" fmla="*/ 758825 h 1101725"/>
                  <a:gd name="connsiteX37" fmla="*/ 1292225 w 1333500"/>
                  <a:gd name="connsiteY37" fmla="*/ 803275 h 1101725"/>
                  <a:gd name="connsiteX38" fmla="*/ 1311275 w 1333500"/>
                  <a:gd name="connsiteY38" fmla="*/ 825500 h 1101725"/>
                  <a:gd name="connsiteX39" fmla="*/ 1323975 w 1333500"/>
                  <a:gd name="connsiteY39" fmla="*/ 854075 h 1101725"/>
                  <a:gd name="connsiteX40" fmla="*/ 1333500 w 1333500"/>
                  <a:gd name="connsiteY40" fmla="*/ 885825 h 1101725"/>
                  <a:gd name="connsiteX41" fmla="*/ 1323975 w 1333500"/>
                  <a:gd name="connsiteY41" fmla="*/ 920750 h 1101725"/>
                  <a:gd name="connsiteX42" fmla="*/ 1314450 w 1333500"/>
                  <a:gd name="connsiteY42" fmla="*/ 958850 h 1101725"/>
                  <a:gd name="connsiteX43" fmla="*/ 1304925 w 1333500"/>
                  <a:gd name="connsiteY43" fmla="*/ 987425 h 1101725"/>
                  <a:gd name="connsiteX44" fmla="*/ 1266825 w 1333500"/>
                  <a:gd name="connsiteY44" fmla="*/ 1006475 h 1101725"/>
                  <a:gd name="connsiteX45" fmla="*/ 1235075 w 1333500"/>
                  <a:gd name="connsiteY45" fmla="*/ 1016000 h 1101725"/>
                  <a:gd name="connsiteX46" fmla="*/ 1235075 w 1333500"/>
                  <a:gd name="connsiteY46" fmla="*/ 1016000 h 1101725"/>
                  <a:gd name="connsiteX47" fmla="*/ 1200150 w 1333500"/>
                  <a:gd name="connsiteY47" fmla="*/ 1028700 h 1101725"/>
                  <a:gd name="connsiteX48" fmla="*/ 1193800 w 1333500"/>
                  <a:gd name="connsiteY48" fmla="*/ 1031875 h 1101725"/>
                  <a:gd name="connsiteX49" fmla="*/ 1193800 w 1333500"/>
                  <a:gd name="connsiteY49" fmla="*/ 1031875 h 1101725"/>
                  <a:gd name="connsiteX50" fmla="*/ 1152525 w 1333500"/>
                  <a:gd name="connsiteY50" fmla="*/ 1069975 h 1101725"/>
                  <a:gd name="connsiteX51" fmla="*/ 1127125 w 1333500"/>
                  <a:gd name="connsiteY51" fmla="*/ 1082675 h 1101725"/>
                  <a:gd name="connsiteX52" fmla="*/ 1092200 w 1333500"/>
                  <a:gd name="connsiteY52" fmla="*/ 1101725 h 1101725"/>
                  <a:gd name="connsiteX0" fmla="*/ 0 w 1333500"/>
                  <a:gd name="connsiteY0" fmla="*/ 12700 h 1082675"/>
                  <a:gd name="connsiteX1" fmla="*/ 60325 w 1333500"/>
                  <a:gd name="connsiteY1" fmla="*/ 6350 h 1082675"/>
                  <a:gd name="connsiteX2" fmla="*/ 127000 w 1333500"/>
                  <a:gd name="connsiteY2" fmla="*/ 0 h 1082675"/>
                  <a:gd name="connsiteX3" fmla="*/ 152400 w 1333500"/>
                  <a:gd name="connsiteY3" fmla="*/ 12700 h 1082675"/>
                  <a:gd name="connsiteX4" fmla="*/ 180975 w 1333500"/>
                  <a:gd name="connsiteY4" fmla="*/ 34925 h 1082675"/>
                  <a:gd name="connsiteX5" fmla="*/ 215900 w 1333500"/>
                  <a:gd name="connsiteY5" fmla="*/ 31750 h 1082675"/>
                  <a:gd name="connsiteX6" fmla="*/ 276225 w 1333500"/>
                  <a:gd name="connsiteY6" fmla="*/ 53975 h 1082675"/>
                  <a:gd name="connsiteX7" fmla="*/ 311150 w 1333500"/>
                  <a:gd name="connsiteY7" fmla="*/ 53975 h 1082675"/>
                  <a:gd name="connsiteX8" fmla="*/ 342900 w 1333500"/>
                  <a:gd name="connsiteY8" fmla="*/ 66675 h 1082675"/>
                  <a:gd name="connsiteX9" fmla="*/ 396875 w 1333500"/>
                  <a:gd name="connsiteY9" fmla="*/ 82550 h 1082675"/>
                  <a:gd name="connsiteX10" fmla="*/ 431800 w 1333500"/>
                  <a:gd name="connsiteY10" fmla="*/ 98425 h 1082675"/>
                  <a:gd name="connsiteX11" fmla="*/ 469900 w 1333500"/>
                  <a:gd name="connsiteY11" fmla="*/ 104775 h 1082675"/>
                  <a:gd name="connsiteX12" fmla="*/ 517525 w 1333500"/>
                  <a:gd name="connsiteY12" fmla="*/ 130175 h 1082675"/>
                  <a:gd name="connsiteX13" fmla="*/ 549275 w 1333500"/>
                  <a:gd name="connsiteY13" fmla="*/ 146050 h 1082675"/>
                  <a:gd name="connsiteX14" fmla="*/ 593725 w 1333500"/>
                  <a:gd name="connsiteY14" fmla="*/ 158750 h 1082675"/>
                  <a:gd name="connsiteX15" fmla="*/ 638175 w 1333500"/>
                  <a:gd name="connsiteY15" fmla="*/ 177800 h 1082675"/>
                  <a:gd name="connsiteX16" fmla="*/ 682625 w 1333500"/>
                  <a:gd name="connsiteY16" fmla="*/ 196850 h 1082675"/>
                  <a:gd name="connsiteX17" fmla="*/ 749300 w 1333500"/>
                  <a:gd name="connsiteY17" fmla="*/ 215900 h 1082675"/>
                  <a:gd name="connsiteX18" fmla="*/ 784225 w 1333500"/>
                  <a:gd name="connsiteY18" fmla="*/ 222250 h 1082675"/>
                  <a:gd name="connsiteX19" fmla="*/ 841375 w 1333500"/>
                  <a:gd name="connsiteY19" fmla="*/ 269875 h 1082675"/>
                  <a:gd name="connsiteX20" fmla="*/ 869950 w 1333500"/>
                  <a:gd name="connsiteY20" fmla="*/ 301625 h 1082675"/>
                  <a:gd name="connsiteX21" fmla="*/ 892175 w 1333500"/>
                  <a:gd name="connsiteY21" fmla="*/ 342900 h 1082675"/>
                  <a:gd name="connsiteX22" fmla="*/ 901700 w 1333500"/>
                  <a:gd name="connsiteY22" fmla="*/ 384175 h 1082675"/>
                  <a:gd name="connsiteX23" fmla="*/ 917575 w 1333500"/>
                  <a:gd name="connsiteY23" fmla="*/ 425450 h 1082675"/>
                  <a:gd name="connsiteX24" fmla="*/ 942975 w 1333500"/>
                  <a:gd name="connsiteY24" fmla="*/ 454025 h 1082675"/>
                  <a:gd name="connsiteX25" fmla="*/ 977900 w 1333500"/>
                  <a:gd name="connsiteY25" fmla="*/ 492125 h 1082675"/>
                  <a:gd name="connsiteX26" fmla="*/ 1006475 w 1333500"/>
                  <a:gd name="connsiteY26" fmla="*/ 530225 h 1082675"/>
                  <a:gd name="connsiteX27" fmla="*/ 1041400 w 1333500"/>
                  <a:gd name="connsiteY27" fmla="*/ 552450 h 1082675"/>
                  <a:gd name="connsiteX28" fmla="*/ 1066800 w 1333500"/>
                  <a:gd name="connsiteY28" fmla="*/ 581025 h 1082675"/>
                  <a:gd name="connsiteX29" fmla="*/ 1098550 w 1333500"/>
                  <a:gd name="connsiteY29" fmla="*/ 600075 h 1082675"/>
                  <a:gd name="connsiteX30" fmla="*/ 1146175 w 1333500"/>
                  <a:gd name="connsiteY30" fmla="*/ 600075 h 1082675"/>
                  <a:gd name="connsiteX31" fmla="*/ 1193800 w 1333500"/>
                  <a:gd name="connsiteY31" fmla="*/ 612775 h 1082675"/>
                  <a:gd name="connsiteX32" fmla="*/ 1212850 w 1333500"/>
                  <a:gd name="connsiteY32" fmla="*/ 635000 h 1082675"/>
                  <a:gd name="connsiteX33" fmla="*/ 1231900 w 1333500"/>
                  <a:gd name="connsiteY33" fmla="*/ 654050 h 1082675"/>
                  <a:gd name="connsiteX34" fmla="*/ 1244600 w 1333500"/>
                  <a:gd name="connsiteY34" fmla="*/ 698500 h 1082675"/>
                  <a:gd name="connsiteX35" fmla="*/ 1244600 w 1333500"/>
                  <a:gd name="connsiteY35" fmla="*/ 727075 h 1082675"/>
                  <a:gd name="connsiteX36" fmla="*/ 1260475 w 1333500"/>
                  <a:gd name="connsiteY36" fmla="*/ 758825 h 1082675"/>
                  <a:gd name="connsiteX37" fmla="*/ 1292225 w 1333500"/>
                  <a:gd name="connsiteY37" fmla="*/ 803275 h 1082675"/>
                  <a:gd name="connsiteX38" fmla="*/ 1311275 w 1333500"/>
                  <a:gd name="connsiteY38" fmla="*/ 825500 h 1082675"/>
                  <a:gd name="connsiteX39" fmla="*/ 1323975 w 1333500"/>
                  <a:gd name="connsiteY39" fmla="*/ 854075 h 1082675"/>
                  <a:gd name="connsiteX40" fmla="*/ 1333500 w 1333500"/>
                  <a:gd name="connsiteY40" fmla="*/ 885825 h 1082675"/>
                  <a:gd name="connsiteX41" fmla="*/ 1323975 w 1333500"/>
                  <a:gd name="connsiteY41" fmla="*/ 920750 h 1082675"/>
                  <a:gd name="connsiteX42" fmla="*/ 1314450 w 1333500"/>
                  <a:gd name="connsiteY42" fmla="*/ 958850 h 1082675"/>
                  <a:gd name="connsiteX43" fmla="*/ 1304925 w 1333500"/>
                  <a:gd name="connsiteY43" fmla="*/ 987425 h 1082675"/>
                  <a:gd name="connsiteX44" fmla="*/ 1266825 w 1333500"/>
                  <a:gd name="connsiteY44" fmla="*/ 1006475 h 1082675"/>
                  <a:gd name="connsiteX45" fmla="*/ 1235075 w 1333500"/>
                  <a:gd name="connsiteY45" fmla="*/ 1016000 h 1082675"/>
                  <a:gd name="connsiteX46" fmla="*/ 1235075 w 1333500"/>
                  <a:gd name="connsiteY46" fmla="*/ 1016000 h 1082675"/>
                  <a:gd name="connsiteX47" fmla="*/ 1200150 w 1333500"/>
                  <a:gd name="connsiteY47" fmla="*/ 1028700 h 1082675"/>
                  <a:gd name="connsiteX48" fmla="*/ 1193800 w 1333500"/>
                  <a:gd name="connsiteY48" fmla="*/ 1031875 h 1082675"/>
                  <a:gd name="connsiteX49" fmla="*/ 1193800 w 1333500"/>
                  <a:gd name="connsiteY49" fmla="*/ 1031875 h 1082675"/>
                  <a:gd name="connsiteX50" fmla="*/ 1152525 w 1333500"/>
                  <a:gd name="connsiteY50" fmla="*/ 1069975 h 1082675"/>
                  <a:gd name="connsiteX51" fmla="*/ 1127125 w 1333500"/>
                  <a:gd name="connsiteY51" fmla="*/ 1082675 h 1082675"/>
                  <a:gd name="connsiteX0" fmla="*/ 0 w 1333500"/>
                  <a:gd name="connsiteY0" fmla="*/ 12700 h 1082675"/>
                  <a:gd name="connsiteX1" fmla="*/ 60325 w 1333500"/>
                  <a:gd name="connsiteY1" fmla="*/ 6350 h 1082675"/>
                  <a:gd name="connsiteX2" fmla="*/ 127000 w 1333500"/>
                  <a:gd name="connsiteY2" fmla="*/ 0 h 1082675"/>
                  <a:gd name="connsiteX3" fmla="*/ 152400 w 1333500"/>
                  <a:gd name="connsiteY3" fmla="*/ 12700 h 1082675"/>
                  <a:gd name="connsiteX4" fmla="*/ 180975 w 1333500"/>
                  <a:gd name="connsiteY4" fmla="*/ 34925 h 1082675"/>
                  <a:gd name="connsiteX5" fmla="*/ 215900 w 1333500"/>
                  <a:gd name="connsiteY5" fmla="*/ 31750 h 1082675"/>
                  <a:gd name="connsiteX6" fmla="*/ 276225 w 1333500"/>
                  <a:gd name="connsiteY6" fmla="*/ 53975 h 1082675"/>
                  <a:gd name="connsiteX7" fmla="*/ 311150 w 1333500"/>
                  <a:gd name="connsiteY7" fmla="*/ 53975 h 1082675"/>
                  <a:gd name="connsiteX8" fmla="*/ 342900 w 1333500"/>
                  <a:gd name="connsiteY8" fmla="*/ 66675 h 1082675"/>
                  <a:gd name="connsiteX9" fmla="*/ 396875 w 1333500"/>
                  <a:gd name="connsiteY9" fmla="*/ 82550 h 1082675"/>
                  <a:gd name="connsiteX10" fmla="*/ 431800 w 1333500"/>
                  <a:gd name="connsiteY10" fmla="*/ 98425 h 1082675"/>
                  <a:gd name="connsiteX11" fmla="*/ 469900 w 1333500"/>
                  <a:gd name="connsiteY11" fmla="*/ 104775 h 1082675"/>
                  <a:gd name="connsiteX12" fmla="*/ 517525 w 1333500"/>
                  <a:gd name="connsiteY12" fmla="*/ 130175 h 1082675"/>
                  <a:gd name="connsiteX13" fmla="*/ 549275 w 1333500"/>
                  <a:gd name="connsiteY13" fmla="*/ 146050 h 1082675"/>
                  <a:gd name="connsiteX14" fmla="*/ 593725 w 1333500"/>
                  <a:gd name="connsiteY14" fmla="*/ 158750 h 1082675"/>
                  <a:gd name="connsiteX15" fmla="*/ 638175 w 1333500"/>
                  <a:gd name="connsiteY15" fmla="*/ 177800 h 1082675"/>
                  <a:gd name="connsiteX16" fmla="*/ 682625 w 1333500"/>
                  <a:gd name="connsiteY16" fmla="*/ 196850 h 1082675"/>
                  <a:gd name="connsiteX17" fmla="*/ 749300 w 1333500"/>
                  <a:gd name="connsiteY17" fmla="*/ 215900 h 1082675"/>
                  <a:gd name="connsiteX18" fmla="*/ 784225 w 1333500"/>
                  <a:gd name="connsiteY18" fmla="*/ 222250 h 1082675"/>
                  <a:gd name="connsiteX19" fmla="*/ 841375 w 1333500"/>
                  <a:gd name="connsiteY19" fmla="*/ 269875 h 1082675"/>
                  <a:gd name="connsiteX20" fmla="*/ 869950 w 1333500"/>
                  <a:gd name="connsiteY20" fmla="*/ 301625 h 1082675"/>
                  <a:gd name="connsiteX21" fmla="*/ 892175 w 1333500"/>
                  <a:gd name="connsiteY21" fmla="*/ 342900 h 1082675"/>
                  <a:gd name="connsiteX22" fmla="*/ 901700 w 1333500"/>
                  <a:gd name="connsiteY22" fmla="*/ 384175 h 1082675"/>
                  <a:gd name="connsiteX23" fmla="*/ 917575 w 1333500"/>
                  <a:gd name="connsiteY23" fmla="*/ 425450 h 1082675"/>
                  <a:gd name="connsiteX24" fmla="*/ 942975 w 1333500"/>
                  <a:gd name="connsiteY24" fmla="*/ 454025 h 1082675"/>
                  <a:gd name="connsiteX25" fmla="*/ 977900 w 1333500"/>
                  <a:gd name="connsiteY25" fmla="*/ 492125 h 1082675"/>
                  <a:gd name="connsiteX26" fmla="*/ 1006475 w 1333500"/>
                  <a:gd name="connsiteY26" fmla="*/ 530225 h 1082675"/>
                  <a:gd name="connsiteX27" fmla="*/ 1041400 w 1333500"/>
                  <a:gd name="connsiteY27" fmla="*/ 552450 h 1082675"/>
                  <a:gd name="connsiteX28" fmla="*/ 1066800 w 1333500"/>
                  <a:gd name="connsiteY28" fmla="*/ 581025 h 1082675"/>
                  <a:gd name="connsiteX29" fmla="*/ 1098550 w 1333500"/>
                  <a:gd name="connsiteY29" fmla="*/ 600075 h 1082675"/>
                  <a:gd name="connsiteX30" fmla="*/ 1146175 w 1333500"/>
                  <a:gd name="connsiteY30" fmla="*/ 600075 h 1082675"/>
                  <a:gd name="connsiteX31" fmla="*/ 1193800 w 1333500"/>
                  <a:gd name="connsiteY31" fmla="*/ 612775 h 1082675"/>
                  <a:gd name="connsiteX32" fmla="*/ 1212850 w 1333500"/>
                  <a:gd name="connsiteY32" fmla="*/ 635000 h 1082675"/>
                  <a:gd name="connsiteX33" fmla="*/ 1231900 w 1333500"/>
                  <a:gd name="connsiteY33" fmla="*/ 654050 h 1082675"/>
                  <a:gd name="connsiteX34" fmla="*/ 1244600 w 1333500"/>
                  <a:gd name="connsiteY34" fmla="*/ 698500 h 1082675"/>
                  <a:gd name="connsiteX35" fmla="*/ 1244600 w 1333500"/>
                  <a:gd name="connsiteY35" fmla="*/ 727075 h 1082675"/>
                  <a:gd name="connsiteX36" fmla="*/ 1260475 w 1333500"/>
                  <a:gd name="connsiteY36" fmla="*/ 758825 h 1082675"/>
                  <a:gd name="connsiteX37" fmla="*/ 1292225 w 1333500"/>
                  <a:gd name="connsiteY37" fmla="*/ 803275 h 1082675"/>
                  <a:gd name="connsiteX38" fmla="*/ 1311275 w 1333500"/>
                  <a:gd name="connsiteY38" fmla="*/ 825500 h 1082675"/>
                  <a:gd name="connsiteX39" fmla="*/ 1323975 w 1333500"/>
                  <a:gd name="connsiteY39" fmla="*/ 854075 h 1082675"/>
                  <a:gd name="connsiteX40" fmla="*/ 1333500 w 1333500"/>
                  <a:gd name="connsiteY40" fmla="*/ 885825 h 1082675"/>
                  <a:gd name="connsiteX41" fmla="*/ 1323975 w 1333500"/>
                  <a:gd name="connsiteY41" fmla="*/ 920750 h 1082675"/>
                  <a:gd name="connsiteX42" fmla="*/ 1314450 w 1333500"/>
                  <a:gd name="connsiteY42" fmla="*/ 958850 h 1082675"/>
                  <a:gd name="connsiteX43" fmla="*/ 1304925 w 1333500"/>
                  <a:gd name="connsiteY43" fmla="*/ 987425 h 1082675"/>
                  <a:gd name="connsiteX44" fmla="*/ 1266825 w 1333500"/>
                  <a:gd name="connsiteY44" fmla="*/ 1006475 h 1082675"/>
                  <a:gd name="connsiteX45" fmla="*/ 1235075 w 1333500"/>
                  <a:gd name="connsiteY45" fmla="*/ 1016000 h 1082675"/>
                  <a:gd name="connsiteX46" fmla="*/ 1235075 w 1333500"/>
                  <a:gd name="connsiteY46" fmla="*/ 1016000 h 1082675"/>
                  <a:gd name="connsiteX47" fmla="*/ 1200150 w 1333500"/>
                  <a:gd name="connsiteY47" fmla="*/ 1028700 h 1082675"/>
                  <a:gd name="connsiteX48" fmla="*/ 1193800 w 1333500"/>
                  <a:gd name="connsiteY48" fmla="*/ 1031875 h 1082675"/>
                  <a:gd name="connsiteX49" fmla="*/ 1193800 w 1333500"/>
                  <a:gd name="connsiteY49" fmla="*/ 1031875 h 1082675"/>
                  <a:gd name="connsiteX50" fmla="*/ 1127125 w 1333500"/>
                  <a:gd name="connsiteY50" fmla="*/ 1082675 h 1082675"/>
                  <a:gd name="connsiteX0" fmla="*/ 0 w 1333500"/>
                  <a:gd name="connsiteY0" fmla="*/ 12700 h 1082675"/>
                  <a:gd name="connsiteX1" fmla="*/ 60325 w 1333500"/>
                  <a:gd name="connsiteY1" fmla="*/ 6350 h 1082675"/>
                  <a:gd name="connsiteX2" fmla="*/ 127000 w 1333500"/>
                  <a:gd name="connsiteY2" fmla="*/ 0 h 1082675"/>
                  <a:gd name="connsiteX3" fmla="*/ 152400 w 1333500"/>
                  <a:gd name="connsiteY3" fmla="*/ 12700 h 1082675"/>
                  <a:gd name="connsiteX4" fmla="*/ 180975 w 1333500"/>
                  <a:gd name="connsiteY4" fmla="*/ 34925 h 1082675"/>
                  <a:gd name="connsiteX5" fmla="*/ 215900 w 1333500"/>
                  <a:gd name="connsiteY5" fmla="*/ 31750 h 1082675"/>
                  <a:gd name="connsiteX6" fmla="*/ 276225 w 1333500"/>
                  <a:gd name="connsiteY6" fmla="*/ 53975 h 1082675"/>
                  <a:gd name="connsiteX7" fmla="*/ 311150 w 1333500"/>
                  <a:gd name="connsiteY7" fmla="*/ 53975 h 1082675"/>
                  <a:gd name="connsiteX8" fmla="*/ 342900 w 1333500"/>
                  <a:gd name="connsiteY8" fmla="*/ 66675 h 1082675"/>
                  <a:gd name="connsiteX9" fmla="*/ 396875 w 1333500"/>
                  <a:gd name="connsiteY9" fmla="*/ 82550 h 1082675"/>
                  <a:gd name="connsiteX10" fmla="*/ 431800 w 1333500"/>
                  <a:gd name="connsiteY10" fmla="*/ 98425 h 1082675"/>
                  <a:gd name="connsiteX11" fmla="*/ 469900 w 1333500"/>
                  <a:gd name="connsiteY11" fmla="*/ 104775 h 1082675"/>
                  <a:gd name="connsiteX12" fmla="*/ 517525 w 1333500"/>
                  <a:gd name="connsiteY12" fmla="*/ 130175 h 1082675"/>
                  <a:gd name="connsiteX13" fmla="*/ 549275 w 1333500"/>
                  <a:gd name="connsiteY13" fmla="*/ 146050 h 1082675"/>
                  <a:gd name="connsiteX14" fmla="*/ 593725 w 1333500"/>
                  <a:gd name="connsiteY14" fmla="*/ 158750 h 1082675"/>
                  <a:gd name="connsiteX15" fmla="*/ 638175 w 1333500"/>
                  <a:gd name="connsiteY15" fmla="*/ 177800 h 1082675"/>
                  <a:gd name="connsiteX16" fmla="*/ 682625 w 1333500"/>
                  <a:gd name="connsiteY16" fmla="*/ 196850 h 1082675"/>
                  <a:gd name="connsiteX17" fmla="*/ 749300 w 1333500"/>
                  <a:gd name="connsiteY17" fmla="*/ 215900 h 1082675"/>
                  <a:gd name="connsiteX18" fmla="*/ 784225 w 1333500"/>
                  <a:gd name="connsiteY18" fmla="*/ 222250 h 1082675"/>
                  <a:gd name="connsiteX19" fmla="*/ 841375 w 1333500"/>
                  <a:gd name="connsiteY19" fmla="*/ 269875 h 1082675"/>
                  <a:gd name="connsiteX20" fmla="*/ 869950 w 1333500"/>
                  <a:gd name="connsiteY20" fmla="*/ 301625 h 1082675"/>
                  <a:gd name="connsiteX21" fmla="*/ 892175 w 1333500"/>
                  <a:gd name="connsiteY21" fmla="*/ 342900 h 1082675"/>
                  <a:gd name="connsiteX22" fmla="*/ 901700 w 1333500"/>
                  <a:gd name="connsiteY22" fmla="*/ 384175 h 1082675"/>
                  <a:gd name="connsiteX23" fmla="*/ 917575 w 1333500"/>
                  <a:gd name="connsiteY23" fmla="*/ 425450 h 1082675"/>
                  <a:gd name="connsiteX24" fmla="*/ 942975 w 1333500"/>
                  <a:gd name="connsiteY24" fmla="*/ 454025 h 1082675"/>
                  <a:gd name="connsiteX25" fmla="*/ 977900 w 1333500"/>
                  <a:gd name="connsiteY25" fmla="*/ 492125 h 1082675"/>
                  <a:gd name="connsiteX26" fmla="*/ 1006475 w 1333500"/>
                  <a:gd name="connsiteY26" fmla="*/ 530225 h 1082675"/>
                  <a:gd name="connsiteX27" fmla="*/ 1041400 w 1333500"/>
                  <a:gd name="connsiteY27" fmla="*/ 552450 h 1082675"/>
                  <a:gd name="connsiteX28" fmla="*/ 1066800 w 1333500"/>
                  <a:gd name="connsiteY28" fmla="*/ 581025 h 1082675"/>
                  <a:gd name="connsiteX29" fmla="*/ 1098550 w 1333500"/>
                  <a:gd name="connsiteY29" fmla="*/ 600075 h 1082675"/>
                  <a:gd name="connsiteX30" fmla="*/ 1146175 w 1333500"/>
                  <a:gd name="connsiteY30" fmla="*/ 600075 h 1082675"/>
                  <a:gd name="connsiteX31" fmla="*/ 1193800 w 1333500"/>
                  <a:gd name="connsiteY31" fmla="*/ 612775 h 1082675"/>
                  <a:gd name="connsiteX32" fmla="*/ 1212850 w 1333500"/>
                  <a:gd name="connsiteY32" fmla="*/ 635000 h 1082675"/>
                  <a:gd name="connsiteX33" fmla="*/ 1231900 w 1333500"/>
                  <a:gd name="connsiteY33" fmla="*/ 654050 h 1082675"/>
                  <a:gd name="connsiteX34" fmla="*/ 1244600 w 1333500"/>
                  <a:gd name="connsiteY34" fmla="*/ 698500 h 1082675"/>
                  <a:gd name="connsiteX35" fmla="*/ 1244600 w 1333500"/>
                  <a:gd name="connsiteY35" fmla="*/ 727075 h 1082675"/>
                  <a:gd name="connsiteX36" fmla="*/ 1260475 w 1333500"/>
                  <a:gd name="connsiteY36" fmla="*/ 758825 h 1082675"/>
                  <a:gd name="connsiteX37" fmla="*/ 1292225 w 1333500"/>
                  <a:gd name="connsiteY37" fmla="*/ 803275 h 1082675"/>
                  <a:gd name="connsiteX38" fmla="*/ 1311275 w 1333500"/>
                  <a:gd name="connsiteY38" fmla="*/ 825500 h 1082675"/>
                  <a:gd name="connsiteX39" fmla="*/ 1323975 w 1333500"/>
                  <a:gd name="connsiteY39" fmla="*/ 854075 h 1082675"/>
                  <a:gd name="connsiteX40" fmla="*/ 1333500 w 1333500"/>
                  <a:gd name="connsiteY40" fmla="*/ 885825 h 1082675"/>
                  <a:gd name="connsiteX41" fmla="*/ 1323975 w 1333500"/>
                  <a:gd name="connsiteY41" fmla="*/ 920750 h 1082675"/>
                  <a:gd name="connsiteX42" fmla="*/ 1314450 w 1333500"/>
                  <a:gd name="connsiteY42" fmla="*/ 958850 h 1082675"/>
                  <a:gd name="connsiteX43" fmla="*/ 1304925 w 1333500"/>
                  <a:gd name="connsiteY43" fmla="*/ 987425 h 1082675"/>
                  <a:gd name="connsiteX44" fmla="*/ 1266825 w 1333500"/>
                  <a:gd name="connsiteY44" fmla="*/ 1006475 h 1082675"/>
                  <a:gd name="connsiteX45" fmla="*/ 1235075 w 1333500"/>
                  <a:gd name="connsiteY45" fmla="*/ 1016000 h 1082675"/>
                  <a:gd name="connsiteX46" fmla="*/ 1235075 w 1333500"/>
                  <a:gd name="connsiteY46" fmla="*/ 1016000 h 1082675"/>
                  <a:gd name="connsiteX47" fmla="*/ 1200150 w 1333500"/>
                  <a:gd name="connsiteY47" fmla="*/ 1028700 h 1082675"/>
                  <a:gd name="connsiteX48" fmla="*/ 1193800 w 1333500"/>
                  <a:gd name="connsiteY48" fmla="*/ 1031875 h 1082675"/>
                  <a:gd name="connsiteX49" fmla="*/ 1127125 w 1333500"/>
                  <a:gd name="connsiteY49" fmla="*/ 1082675 h 1082675"/>
                  <a:gd name="connsiteX0" fmla="*/ 0 w 1333500"/>
                  <a:gd name="connsiteY0" fmla="*/ 12700 h 1031875"/>
                  <a:gd name="connsiteX1" fmla="*/ 60325 w 1333500"/>
                  <a:gd name="connsiteY1" fmla="*/ 6350 h 1031875"/>
                  <a:gd name="connsiteX2" fmla="*/ 127000 w 1333500"/>
                  <a:gd name="connsiteY2" fmla="*/ 0 h 1031875"/>
                  <a:gd name="connsiteX3" fmla="*/ 152400 w 1333500"/>
                  <a:gd name="connsiteY3" fmla="*/ 12700 h 1031875"/>
                  <a:gd name="connsiteX4" fmla="*/ 180975 w 1333500"/>
                  <a:gd name="connsiteY4" fmla="*/ 34925 h 1031875"/>
                  <a:gd name="connsiteX5" fmla="*/ 215900 w 1333500"/>
                  <a:gd name="connsiteY5" fmla="*/ 31750 h 1031875"/>
                  <a:gd name="connsiteX6" fmla="*/ 276225 w 1333500"/>
                  <a:gd name="connsiteY6" fmla="*/ 53975 h 1031875"/>
                  <a:gd name="connsiteX7" fmla="*/ 311150 w 1333500"/>
                  <a:gd name="connsiteY7" fmla="*/ 53975 h 1031875"/>
                  <a:gd name="connsiteX8" fmla="*/ 342900 w 1333500"/>
                  <a:gd name="connsiteY8" fmla="*/ 66675 h 1031875"/>
                  <a:gd name="connsiteX9" fmla="*/ 396875 w 1333500"/>
                  <a:gd name="connsiteY9" fmla="*/ 82550 h 1031875"/>
                  <a:gd name="connsiteX10" fmla="*/ 431800 w 1333500"/>
                  <a:gd name="connsiteY10" fmla="*/ 98425 h 1031875"/>
                  <a:gd name="connsiteX11" fmla="*/ 469900 w 1333500"/>
                  <a:gd name="connsiteY11" fmla="*/ 104775 h 1031875"/>
                  <a:gd name="connsiteX12" fmla="*/ 517525 w 1333500"/>
                  <a:gd name="connsiteY12" fmla="*/ 130175 h 1031875"/>
                  <a:gd name="connsiteX13" fmla="*/ 549275 w 1333500"/>
                  <a:gd name="connsiteY13" fmla="*/ 146050 h 1031875"/>
                  <a:gd name="connsiteX14" fmla="*/ 593725 w 1333500"/>
                  <a:gd name="connsiteY14" fmla="*/ 158750 h 1031875"/>
                  <a:gd name="connsiteX15" fmla="*/ 638175 w 1333500"/>
                  <a:gd name="connsiteY15" fmla="*/ 177800 h 1031875"/>
                  <a:gd name="connsiteX16" fmla="*/ 682625 w 1333500"/>
                  <a:gd name="connsiteY16" fmla="*/ 196850 h 1031875"/>
                  <a:gd name="connsiteX17" fmla="*/ 749300 w 1333500"/>
                  <a:gd name="connsiteY17" fmla="*/ 215900 h 1031875"/>
                  <a:gd name="connsiteX18" fmla="*/ 784225 w 1333500"/>
                  <a:gd name="connsiteY18" fmla="*/ 222250 h 1031875"/>
                  <a:gd name="connsiteX19" fmla="*/ 841375 w 1333500"/>
                  <a:gd name="connsiteY19" fmla="*/ 269875 h 1031875"/>
                  <a:gd name="connsiteX20" fmla="*/ 869950 w 1333500"/>
                  <a:gd name="connsiteY20" fmla="*/ 301625 h 1031875"/>
                  <a:gd name="connsiteX21" fmla="*/ 892175 w 1333500"/>
                  <a:gd name="connsiteY21" fmla="*/ 342900 h 1031875"/>
                  <a:gd name="connsiteX22" fmla="*/ 901700 w 1333500"/>
                  <a:gd name="connsiteY22" fmla="*/ 384175 h 1031875"/>
                  <a:gd name="connsiteX23" fmla="*/ 917575 w 1333500"/>
                  <a:gd name="connsiteY23" fmla="*/ 425450 h 1031875"/>
                  <a:gd name="connsiteX24" fmla="*/ 942975 w 1333500"/>
                  <a:gd name="connsiteY24" fmla="*/ 454025 h 1031875"/>
                  <a:gd name="connsiteX25" fmla="*/ 977900 w 1333500"/>
                  <a:gd name="connsiteY25" fmla="*/ 492125 h 1031875"/>
                  <a:gd name="connsiteX26" fmla="*/ 1006475 w 1333500"/>
                  <a:gd name="connsiteY26" fmla="*/ 530225 h 1031875"/>
                  <a:gd name="connsiteX27" fmla="*/ 1041400 w 1333500"/>
                  <a:gd name="connsiteY27" fmla="*/ 552450 h 1031875"/>
                  <a:gd name="connsiteX28" fmla="*/ 1066800 w 1333500"/>
                  <a:gd name="connsiteY28" fmla="*/ 581025 h 1031875"/>
                  <a:gd name="connsiteX29" fmla="*/ 1098550 w 1333500"/>
                  <a:gd name="connsiteY29" fmla="*/ 600075 h 1031875"/>
                  <a:gd name="connsiteX30" fmla="*/ 1146175 w 1333500"/>
                  <a:gd name="connsiteY30" fmla="*/ 600075 h 1031875"/>
                  <a:gd name="connsiteX31" fmla="*/ 1193800 w 1333500"/>
                  <a:gd name="connsiteY31" fmla="*/ 612775 h 1031875"/>
                  <a:gd name="connsiteX32" fmla="*/ 1212850 w 1333500"/>
                  <a:gd name="connsiteY32" fmla="*/ 635000 h 1031875"/>
                  <a:gd name="connsiteX33" fmla="*/ 1231900 w 1333500"/>
                  <a:gd name="connsiteY33" fmla="*/ 654050 h 1031875"/>
                  <a:gd name="connsiteX34" fmla="*/ 1244600 w 1333500"/>
                  <a:gd name="connsiteY34" fmla="*/ 698500 h 1031875"/>
                  <a:gd name="connsiteX35" fmla="*/ 1244600 w 1333500"/>
                  <a:gd name="connsiteY35" fmla="*/ 727075 h 1031875"/>
                  <a:gd name="connsiteX36" fmla="*/ 1260475 w 1333500"/>
                  <a:gd name="connsiteY36" fmla="*/ 758825 h 1031875"/>
                  <a:gd name="connsiteX37" fmla="*/ 1292225 w 1333500"/>
                  <a:gd name="connsiteY37" fmla="*/ 803275 h 1031875"/>
                  <a:gd name="connsiteX38" fmla="*/ 1311275 w 1333500"/>
                  <a:gd name="connsiteY38" fmla="*/ 825500 h 1031875"/>
                  <a:gd name="connsiteX39" fmla="*/ 1323975 w 1333500"/>
                  <a:gd name="connsiteY39" fmla="*/ 854075 h 1031875"/>
                  <a:gd name="connsiteX40" fmla="*/ 1333500 w 1333500"/>
                  <a:gd name="connsiteY40" fmla="*/ 885825 h 1031875"/>
                  <a:gd name="connsiteX41" fmla="*/ 1323975 w 1333500"/>
                  <a:gd name="connsiteY41" fmla="*/ 920750 h 1031875"/>
                  <a:gd name="connsiteX42" fmla="*/ 1314450 w 1333500"/>
                  <a:gd name="connsiteY42" fmla="*/ 958850 h 1031875"/>
                  <a:gd name="connsiteX43" fmla="*/ 1304925 w 1333500"/>
                  <a:gd name="connsiteY43" fmla="*/ 987425 h 1031875"/>
                  <a:gd name="connsiteX44" fmla="*/ 1266825 w 1333500"/>
                  <a:gd name="connsiteY44" fmla="*/ 1006475 h 1031875"/>
                  <a:gd name="connsiteX45" fmla="*/ 1235075 w 1333500"/>
                  <a:gd name="connsiteY45" fmla="*/ 1016000 h 1031875"/>
                  <a:gd name="connsiteX46" fmla="*/ 1235075 w 1333500"/>
                  <a:gd name="connsiteY46" fmla="*/ 1016000 h 1031875"/>
                  <a:gd name="connsiteX47" fmla="*/ 1200150 w 1333500"/>
                  <a:gd name="connsiteY47" fmla="*/ 1028700 h 1031875"/>
                  <a:gd name="connsiteX48" fmla="*/ 1193800 w 1333500"/>
                  <a:gd name="connsiteY48" fmla="*/ 1031875 h 1031875"/>
                  <a:gd name="connsiteX0" fmla="*/ 0 w 1333500"/>
                  <a:gd name="connsiteY0" fmla="*/ 12700 h 1028700"/>
                  <a:gd name="connsiteX1" fmla="*/ 60325 w 1333500"/>
                  <a:gd name="connsiteY1" fmla="*/ 6350 h 1028700"/>
                  <a:gd name="connsiteX2" fmla="*/ 127000 w 1333500"/>
                  <a:gd name="connsiteY2" fmla="*/ 0 h 1028700"/>
                  <a:gd name="connsiteX3" fmla="*/ 152400 w 1333500"/>
                  <a:gd name="connsiteY3" fmla="*/ 12700 h 1028700"/>
                  <a:gd name="connsiteX4" fmla="*/ 180975 w 1333500"/>
                  <a:gd name="connsiteY4" fmla="*/ 34925 h 1028700"/>
                  <a:gd name="connsiteX5" fmla="*/ 215900 w 1333500"/>
                  <a:gd name="connsiteY5" fmla="*/ 31750 h 1028700"/>
                  <a:gd name="connsiteX6" fmla="*/ 276225 w 1333500"/>
                  <a:gd name="connsiteY6" fmla="*/ 53975 h 1028700"/>
                  <a:gd name="connsiteX7" fmla="*/ 311150 w 1333500"/>
                  <a:gd name="connsiteY7" fmla="*/ 53975 h 1028700"/>
                  <a:gd name="connsiteX8" fmla="*/ 342900 w 1333500"/>
                  <a:gd name="connsiteY8" fmla="*/ 66675 h 1028700"/>
                  <a:gd name="connsiteX9" fmla="*/ 396875 w 1333500"/>
                  <a:gd name="connsiteY9" fmla="*/ 82550 h 1028700"/>
                  <a:gd name="connsiteX10" fmla="*/ 431800 w 1333500"/>
                  <a:gd name="connsiteY10" fmla="*/ 98425 h 1028700"/>
                  <a:gd name="connsiteX11" fmla="*/ 469900 w 1333500"/>
                  <a:gd name="connsiteY11" fmla="*/ 104775 h 1028700"/>
                  <a:gd name="connsiteX12" fmla="*/ 517525 w 1333500"/>
                  <a:gd name="connsiteY12" fmla="*/ 130175 h 1028700"/>
                  <a:gd name="connsiteX13" fmla="*/ 549275 w 1333500"/>
                  <a:gd name="connsiteY13" fmla="*/ 146050 h 1028700"/>
                  <a:gd name="connsiteX14" fmla="*/ 593725 w 1333500"/>
                  <a:gd name="connsiteY14" fmla="*/ 158750 h 1028700"/>
                  <a:gd name="connsiteX15" fmla="*/ 638175 w 1333500"/>
                  <a:gd name="connsiteY15" fmla="*/ 177800 h 1028700"/>
                  <a:gd name="connsiteX16" fmla="*/ 682625 w 1333500"/>
                  <a:gd name="connsiteY16" fmla="*/ 196850 h 1028700"/>
                  <a:gd name="connsiteX17" fmla="*/ 749300 w 1333500"/>
                  <a:gd name="connsiteY17" fmla="*/ 215900 h 1028700"/>
                  <a:gd name="connsiteX18" fmla="*/ 784225 w 1333500"/>
                  <a:gd name="connsiteY18" fmla="*/ 222250 h 1028700"/>
                  <a:gd name="connsiteX19" fmla="*/ 841375 w 1333500"/>
                  <a:gd name="connsiteY19" fmla="*/ 269875 h 1028700"/>
                  <a:gd name="connsiteX20" fmla="*/ 869950 w 1333500"/>
                  <a:gd name="connsiteY20" fmla="*/ 301625 h 1028700"/>
                  <a:gd name="connsiteX21" fmla="*/ 892175 w 1333500"/>
                  <a:gd name="connsiteY21" fmla="*/ 342900 h 1028700"/>
                  <a:gd name="connsiteX22" fmla="*/ 901700 w 1333500"/>
                  <a:gd name="connsiteY22" fmla="*/ 384175 h 1028700"/>
                  <a:gd name="connsiteX23" fmla="*/ 917575 w 1333500"/>
                  <a:gd name="connsiteY23" fmla="*/ 425450 h 1028700"/>
                  <a:gd name="connsiteX24" fmla="*/ 942975 w 1333500"/>
                  <a:gd name="connsiteY24" fmla="*/ 454025 h 1028700"/>
                  <a:gd name="connsiteX25" fmla="*/ 977900 w 1333500"/>
                  <a:gd name="connsiteY25" fmla="*/ 492125 h 1028700"/>
                  <a:gd name="connsiteX26" fmla="*/ 1006475 w 1333500"/>
                  <a:gd name="connsiteY26" fmla="*/ 530225 h 1028700"/>
                  <a:gd name="connsiteX27" fmla="*/ 1041400 w 1333500"/>
                  <a:gd name="connsiteY27" fmla="*/ 552450 h 1028700"/>
                  <a:gd name="connsiteX28" fmla="*/ 1066800 w 1333500"/>
                  <a:gd name="connsiteY28" fmla="*/ 581025 h 1028700"/>
                  <a:gd name="connsiteX29" fmla="*/ 1098550 w 1333500"/>
                  <a:gd name="connsiteY29" fmla="*/ 600075 h 1028700"/>
                  <a:gd name="connsiteX30" fmla="*/ 1146175 w 1333500"/>
                  <a:gd name="connsiteY30" fmla="*/ 600075 h 1028700"/>
                  <a:gd name="connsiteX31" fmla="*/ 1193800 w 1333500"/>
                  <a:gd name="connsiteY31" fmla="*/ 612775 h 1028700"/>
                  <a:gd name="connsiteX32" fmla="*/ 1212850 w 1333500"/>
                  <a:gd name="connsiteY32" fmla="*/ 635000 h 1028700"/>
                  <a:gd name="connsiteX33" fmla="*/ 1231900 w 1333500"/>
                  <a:gd name="connsiteY33" fmla="*/ 654050 h 1028700"/>
                  <a:gd name="connsiteX34" fmla="*/ 1244600 w 1333500"/>
                  <a:gd name="connsiteY34" fmla="*/ 698500 h 1028700"/>
                  <a:gd name="connsiteX35" fmla="*/ 1244600 w 1333500"/>
                  <a:gd name="connsiteY35" fmla="*/ 727075 h 1028700"/>
                  <a:gd name="connsiteX36" fmla="*/ 1260475 w 1333500"/>
                  <a:gd name="connsiteY36" fmla="*/ 758825 h 1028700"/>
                  <a:gd name="connsiteX37" fmla="*/ 1292225 w 1333500"/>
                  <a:gd name="connsiteY37" fmla="*/ 803275 h 1028700"/>
                  <a:gd name="connsiteX38" fmla="*/ 1311275 w 1333500"/>
                  <a:gd name="connsiteY38" fmla="*/ 825500 h 1028700"/>
                  <a:gd name="connsiteX39" fmla="*/ 1323975 w 1333500"/>
                  <a:gd name="connsiteY39" fmla="*/ 854075 h 1028700"/>
                  <a:gd name="connsiteX40" fmla="*/ 1333500 w 1333500"/>
                  <a:gd name="connsiteY40" fmla="*/ 885825 h 1028700"/>
                  <a:gd name="connsiteX41" fmla="*/ 1323975 w 1333500"/>
                  <a:gd name="connsiteY41" fmla="*/ 920750 h 1028700"/>
                  <a:gd name="connsiteX42" fmla="*/ 1314450 w 1333500"/>
                  <a:gd name="connsiteY42" fmla="*/ 958850 h 1028700"/>
                  <a:gd name="connsiteX43" fmla="*/ 1304925 w 1333500"/>
                  <a:gd name="connsiteY43" fmla="*/ 987425 h 1028700"/>
                  <a:gd name="connsiteX44" fmla="*/ 1266825 w 1333500"/>
                  <a:gd name="connsiteY44" fmla="*/ 1006475 h 1028700"/>
                  <a:gd name="connsiteX45" fmla="*/ 1235075 w 1333500"/>
                  <a:gd name="connsiteY45" fmla="*/ 1016000 h 1028700"/>
                  <a:gd name="connsiteX46" fmla="*/ 1235075 w 1333500"/>
                  <a:gd name="connsiteY46" fmla="*/ 1016000 h 1028700"/>
                  <a:gd name="connsiteX47" fmla="*/ 1200150 w 1333500"/>
                  <a:gd name="connsiteY47" fmla="*/ 1028700 h 1028700"/>
                  <a:gd name="connsiteX0" fmla="*/ 0 w 1333500"/>
                  <a:gd name="connsiteY0" fmla="*/ 12700 h 1016000"/>
                  <a:gd name="connsiteX1" fmla="*/ 60325 w 1333500"/>
                  <a:gd name="connsiteY1" fmla="*/ 6350 h 1016000"/>
                  <a:gd name="connsiteX2" fmla="*/ 127000 w 1333500"/>
                  <a:gd name="connsiteY2" fmla="*/ 0 h 1016000"/>
                  <a:gd name="connsiteX3" fmla="*/ 152400 w 1333500"/>
                  <a:gd name="connsiteY3" fmla="*/ 12700 h 1016000"/>
                  <a:gd name="connsiteX4" fmla="*/ 180975 w 1333500"/>
                  <a:gd name="connsiteY4" fmla="*/ 34925 h 1016000"/>
                  <a:gd name="connsiteX5" fmla="*/ 215900 w 1333500"/>
                  <a:gd name="connsiteY5" fmla="*/ 31750 h 1016000"/>
                  <a:gd name="connsiteX6" fmla="*/ 276225 w 1333500"/>
                  <a:gd name="connsiteY6" fmla="*/ 53975 h 1016000"/>
                  <a:gd name="connsiteX7" fmla="*/ 311150 w 1333500"/>
                  <a:gd name="connsiteY7" fmla="*/ 53975 h 1016000"/>
                  <a:gd name="connsiteX8" fmla="*/ 342900 w 1333500"/>
                  <a:gd name="connsiteY8" fmla="*/ 66675 h 1016000"/>
                  <a:gd name="connsiteX9" fmla="*/ 396875 w 1333500"/>
                  <a:gd name="connsiteY9" fmla="*/ 82550 h 1016000"/>
                  <a:gd name="connsiteX10" fmla="*/ 431800 w 1333500"/>
                  <a:gd name="connsiteY10" fmla="*/ 98425 h 1016000"/>
                  <a:gd name="connsiteX11" fmla="*/ 469900 w 1333500"/>
                  <a:gd name="connsiteY11" fmla="*/ 104775 h 1016000"/>
                  <a:gd name="connsiteX12" fmla="*/ 517525 w 1333500"/>
                  <a:gd name="connsiteY12" fmla="*/ 130175 h 1016000"/>
                  <a:gd name="connsiteX13" fmla="*/ 549275 w 1333500"/>
                  <a:gd name="connsiteY13" fmla="*/ 146050 h 1016000"/>
                  <a:gd name="connsiteX14" fmla="*/ 593725 w 1333500"/>
                  <a:gd name="connsiteY14" fmla="*/ 158750 h 1016000"/>
                  <a:gd name="connsiteX15" fmla="*/ 638175 w 1333500"/>
                  <a:gd name="connsiteY15" fmla="*/ 177800 h 1016000"/>
                  <a:gd name="connsiteX16" fmla="*/ 682625 w 1333500"/>
                  <a:gd name="connsiteY16" fmla="*/ 196850 h 1016000"/>
                  <a:gd name="connsiteX17" fmla="*/ 749300 w 1333500"/>
                  <a:gd name="connsiteY17" fmla="*/ 215900 h 1016000"/>
                  <a:gd name="connsiteX18" fmla="*/ 784225 w 1333500"/>
                  <a:gd name="connsiteY18" fmla="*/ 222250 h 1016000"/>
                  <a:gd name="connsiteX19" fmla="*/ 841375 w 1333500"/>
                  <a:gd name="connsiteY19" fmla="*/ 269875 h 1016000"/>
                  <a:gd name="connsiteX20" fmla="*/ 869950 w 1333500"/>
                  <a:gd name="connsiteY20" fmla="*/ 301625 h 1016000"/>
                  <a:gd name="connsiteX21" fmla="*/ 892175 w 1333500"/>
                  <a:gd name="connsiteY21" fmla="*/ 342900 h 1016000"/>
                  <a:gd name="connsiteX22" fmla="*/ 901700 w 1333500"/>
                  <a:gd name="connsiteY22" fmla="*/ 384175 h 1016000"/>
                  <a:gd name="connsiteX23" fmla="*/ 917575 w 1333500"/>
                  <a:gd name="connsiteY23" fmla="*/ 425450 h 1016000"/>
                  <a:gd name="connsiteX24" fmla="*/ 942975 w 1333500"/>
                  <a:gd name="connsiteY24" fmla="*/ 454025 h 1016000"/>
                  <a:gd name="connsiteX25" fmla="*/ 977900 w 1333500"/>
                  <a:gd name="connsiteY25" fmla="*/ 492125 h 1016000"/>
                  <a:gd name="connsiteX26" fmla="*/ 1006475 w 1333500"/>
                  <a:gd name="connsiteY26" fmla="*/ 530225 h 1016000"/>
                  <a:gd name="connsiteX27" fmla="*/ 1041400 w 1333500"/>
                  <a:gd name="connsiteY27" fmla="*/ 552450 h 1016000"/>
                  <a:gd name="connsiteX28" fmla="*/ 1066800 w 1333500"/>
                  <a:gd name="connsiteY28" fmla="*/ 581025 h 1016000"/>
                  <a:gd name="connsiteX29" fmla="*/ 1098550 w 1333500"/>
                  <a:gd name="connsiteY29" fmla="*/ 600075 h 1016000"/>
                  <a:gd name="connsiteX30" fmla="*/ 1146175 w 1333500"/>
                  <a:gd name="connsiteY30" fmla="*/ 600075 h 1016000"/>
                  <a:gd name="connsiteX31" fmla="*/ 1193800 w 1333500"/>
                  <a:gd name="connsiteY31" fmla="*/ 612775 h 1016000"/>
                  <a:gd name="connsiteX32" fmla="*/ 1212850 w 1333500"/>
                  <a:gd name="connsiteY32" fmla="*/ 635000 h 1016000"/>
                  <a:gd name="connsiteX33" fmla="*/ 1231900 w 1333500"/>
                  <a:gd name="connsiteY33" fmla="*/ 654050 h 1016000"/>
                  <a:gd name="connsiteX34" fmla="*/ 1244600 w 1333500"/>
                  <a:gd name="connsiteY34" fmla="*/ 698500 h 1016000"/>
                  <a:gd name="connsiteX35" fmla="*/ 1244600 w 1333500"/>
                  <a:gd name="connsiteY35" fmla="*/ 727075 h 1016000"/>
                  <a:gd name="connsiteX36" fmla="*/ 1260475 w 1333500"/>
                  <a:gd name="connsiteY36" fmla="*/ 758825 h 1016000"/>
                  <a:gd name="connsiteX37" fmla="*/ 1292225 w 1333500"/>
                  <a:gd name="connsiteY37" fmla="*/ 803275 h 1016000"/>
                  <a:gd name="connsiteX38" fmla="*/ 1311275 w 1333500"/>
                  <a:gd name="connsiteY38" fmla="*/ 825500 h 1016000"/>
                  <a:gd name="connsiteX39" fmla="*/ 1323975 w 1333500"/>
                  <a:gd name="connsiteY39" fmla="*/ 854075 h 1016000"/>
                  <a:gd name="connsiteX40" fmla="*/ 1333500 w 1333500"/>
                  <a:gd name="connsiteY40" fmla="*/ 885825 h 1016000"/>
                  <a:gd name="connsiteX41" fmla="*/ 1323975 w 1333500"/>
                  <a:gd name="connsiteY41" fmla="*/ 920750 h 1016000"/>
                  <a:gd name="connsiteX42" fmla="*/ 1314450 w 1333500"/>
                  <a:gd name="connsiteY42" fmla="*/ 958850 h 1016000"/>
                  <a:gd name="connsiteX43" fmla="*/ 1304925 w 1333500"/>
                  <a:gd name="connsiteY43" fmla="*/ 987425 h 1016000"/>
                  <a:gd name="connsiteX44" fmla="*/ 1266825 w 1333500"/>
                  <a:gd name="connsiteY44" fmla="*/ 1006475 h 1016000"/>
                  <a:gd name="connsiteX45" fmla="*/ 1235075 w 1333500"/>
                  <a:gd name="connsiteY45" fmla="*/ 1016000 h 1016000"/>
                  <a:gd name="connsiteX46" fmla="*/ 1235075 w 1333500"/>
                  <a:gd name="connsiteY46" fmla="*/ 1016000 h 1016000"/>
                  <a:gd name="connsiteX0" fmla="*/ 0 w 1333500"/>
                  <a:gd name="connsiteY0" fmla="*/ 12700 h 1016000"/>
                  <a:gd name="connsiteX1" fmla="*/ 60325 w 1333500"/>
                  <a:gd name="connsiteY1" fmla="*/ 6350 h 1016000"/>
                  <a:gd name="connsiteX2" fmla="*/ 127000 w 1333500"/>
                  <a:gd name="connsiteY2" fmla="*/ 0 h 1016000"/>
                  <a:gd name="connsiteX3" fmla="*/ 152400 w 1333500"/>
                  <a:gd name="connsiteY3" fmla="*/ 12700 h 1016000"/>
                  <a:gd name="connsiteX4" fmla="*/ 180975 w 1333500"/>
                  <a:gd name="connsiteY4" fmla="*/ 34925 h 1016000"/>
                  <a:gd name="connsiteX5" fmla="*/ 215900 w 1333500"/>
                  <a:gd name="connsiteY5" fmla="*/ 31750 h 1016000"/>
                  <a:gd name="connsiteX6" fmla="*/ 276225 w 1333500"/>
                  <a:gd name="connsiteY6" fmla="*/ 53975 h 1016000"/>
                  <a:gd name="connsiteX7" fmla="*/ 311150 w 1333500"/>
                  <a:gd name="connsiteY7" fmla="*/ 53975 h 1016000"/>
                  <a:gd name="connsiteX8" fmla="*/ 342900 w 1333500"/>
                  <a:gd name="connsiteY8" fmla="*/ 66675 h 1016000"/>
                  <a:gd name="connsiteX9" fmla="*/ 396875 w 1333500"/>
                  <a:gd name="connsiteY9" fmla="*/ 82550 h 1016000"/>
                  <a:gd name="connsiteX10" fmla="*/ 431800 w 1333500"/>
                  <a:gd name="connsiteY10" fmla="*/ 98425 h 1016000"/>
                  <a:gd name="connsiteX11" fmla="*/ 469900 w 1333500"/>
                  <a:gd name="connsiteY11" fmla="*/ 104775 h 1016000"/>
                  <a:gd name="connsiteX12" fmla="*/ 517525 w 1333500"/>
                  <a:gd name="connsiteY12" fmla="*/ 130175 h 1016000"/>
                  <a:gd name="connsiteX13" fmla="*/ 549275 w 1333500"/>
                  <a:gd name="connsiteY13" fmla="*/ 146050 h 1016000"/>
                  <a:gd name="connsiteX14" fmla="*/ 593725 w 1333500"/>
                  <a:gd name="connsiteY14" fmla="*/ 158750 h 1016000"/>
                  <a:gd name="connsiteX15" fmla="*/ 638175 w 1333500"/>
                  <a:gd name="connsiteY15" fmla="*/ 177800 h 1016000"/>
                  <a:gd name="connsiteX16" fmla="*/ 682625 w 1333500"/>
                  <a:gd name="connsiteY16" fmla="*/ 196850 h 1016000"/>
                  <a:gd name="connsiteX17" fmla="*/ 749300 w 1333500"/>
                  <a:gd name="connsiteY17" fmla="*/ 215900 h 1016000"/>
                  <a:gd name="connsiteX18" fmla="*/ 784225 w 1333500"/>
                  <a:gd name="connsiteY18" fmla="*/ 222250 h 1016000"/>
                  <a:gd name="connsiteX19" fmla="*/ 841375 w 1333500"/>
                  <a:gd name="connsiteY19" fmla="*/ 269875 h 1016000"/>
                  <a:gd name="connsiteX20" fmla="*/ 869950 w 1333500"/>
                  <a:gd name="connsiteY20" fmla="*/ 301625 h 1016000"/>
                  <a:gd name="connsiteX21" fmla="*/ 892175 w 1333500"/>
                  <a:gd name="connsiteY21" fmla="*/ 342900 h 1016000"/>
                  <a:gd name="connsiteX22" fmla="*/ 901700 w 1333500"/>
                  <a:gd name="connsiteY22" fmla="*/ 384175 h 1016000"/>
                  <a:gd name="connsiteX23" fmla="*/ 917575 w 1333500"/>
                  <a:gd name="connsiteY23" fmla="*/ 425450 h 1016000"/>
                  <a:gd name="connsiteX24" fmla="*/ 942975 w 1333500"/>
                  <a:gd name="connsiteY24" fmla="*/ 454025 h 1016000"/>
                  <a:gd name="connsiteX25" fmla="*/ 977900 w 1333500"/>
                  <a:gd name="connsiteY25" fmla="*/ 492125 h 1016000"/>
                  <a:gd name="connsiteX26" fmla="*/ 1006475 w 1333500"/>
                  <a:gd name="connsiteY26" fmla="*/ 530225 h 1016000"/>
                  <a:gd name="connsiteX27" fmla="*/ 1041400 w 1333500"/>
                  <a:gd name="connsiteY27" fmla="*/ 552450 h 1016000"/>
                  <a:gd name="connsiteX28" fmla="*/ 1066800 w 1333500"/>
                  <a:gd name="connsiteY28" fmla="*/ 581025 h 1016000"/>
                  <a:gd name="connsiteX29" fmla="*/ 1098550 w 1333500"/>
                  <a:gd name="connsiteY29" fmla="*/ 600075 h 1016000"/>
                  <a:gd name="connsiteX30" fmla="*/ 1146175 w 1333500"/>
                  <a:gd name="connsiteY30" fmla="*/ 600075 h 1016000"/>
                  <a:gd name="connsiteX31" fmla="*/ 1193800 w 1333500"/>
                  <a:gd name="connsiteY31" fmla="*/ 612775 h 1016000"/>
                  <a:gd name="connsiteX32" fmla="*/ 1212850 w 1333500"/>
                  <a:gd name="connsiteY32" fmla="*/ 635000 h 1016000"/>
                  <a:gd name="connsiteX33" fmla="*/ 1231900 w 1333500"/>
                  <a:gd name="connsiteY33" fmla="*/ 654050 h 1016000"/>
                  <a:gd name="connsiteX34" fmla="*/ 1244600 w 1333500"/>
                  <a:gd name="connsiteY34" fmla="*/ 698500 h 1016000"/>
                  <a:gd name="connsiteX35" fmla="*/ 1244600 w 1333500"/>
                  <a:gd name="connsiteY35" fmla="*/ 727075 h 1016000"/>
                  <a:gd name="connsiteX36" fmla="*/ 1260475 w 1333500"/>
                  <a:gd name="connsiteY36" fmla="*/ 758825 h 1016000"/>
                  <a:gd name="connsiteX37" fmla="*/ 1292225 w 1333500"/>
                  <a:gd name="connsiteY37" fmla="*/ 803275 h 1016000"/>
                  <a:gd name="connsiteX38" fmla="*/ 1311275 w 1333500"/>
                  <a:gd name="connsiteY38" fmla="*/ 825500 h 1016000"/>
                  <a:gd name="connsiteX39" fmla="*/ 1323975 w 1333500"/>
                  <a:gd name="connsiteY39" fmla="*/ 854075 h 1016000"/>
                  <a:gd name="connsiteX40" fmla="*/ 1333500 w 1333500"/>
                  <a:gd name="connsiteY40" fmla="*/ 885825 h 1016000"/>
                  <a:gd name="connsiteX41" fmla="*/ 1323975 w 1333500"/>
                  <a:gd name="connsiteY41" fmla="*/ 920750 h 1016000"/>
                  <a:gd name="connsiteX42" fmla="*/ 1314450 w 1333500"/>
                  <a:gd name="connsiteY42" fmla="*/ 958850 h 1016000"/>
                  <a:gd name="connsiteX43" fmla="*/ 1304925 w 1333500"/>
                  <a:gd name="connsiteY43" fmla="*/ 987425 h 1016000"/>
                  <a:gd name="connsiteX44" fmla="*/ 1266825 w 1333500"/>
                  <a:gd name="connsiteY44" fmla="*/ 1006475 h 1016000"/>
                  <a:gd name="connsiteX45" fmla="*/ 1235075 w 1333500"/>
                  <a:gd name="connsiteY45" fmla="*/ 1016000 h 1016000"/>
                  <a:gd name="connsiteX0" fmla="*/ 0 w 1333500"/>
                  <a:gd name="connsiteY0" fmla="*/ 12700 h 1006475"/>
                  <a:gd name="connsiteX1" fmla="*/ 60325 w 1333500"/>
                  <a:gd name="connsiteY1" fmla="*/ 6350 h 1006475"/>
                  <a:gd name="connsiteX2" fmla="*/ 127000 w 1333500"/>
                  <a:gd name="connsiteY2" fmla="*/ 0 h 1006475"/>
                  <a:gd name="connsiteX3" fmla="*/ 152400 w 1333500"/>
                  <a:gd name="connsiteY3" fmla="*/ 12700 h 1006475"/>
                  <a:gd name="connsiteX4" fmla="*/ 180975 w 1333500"/>
                  <a:gd name="connsiteY4" fmla="*/ 34925 h 1006475"/>
                  <a:gd name="connsiteX5" fmla="*/ 215900 w 1333500"/>
                  <a:gd name="connsiteY5" fmla="*/ 31750 h 1006475"/>
                  <a:gd name="connsiteX6" fmla="*/ 276225 w 1333500"/>
                  <a:gd name="connsiteY6" fmla="*/ 53975 h 1006475"/>
                  <a:gd name="connsiteX7" fmla="*/ 311150 w 1333500"/>
                  <a:gd name="connsiteY7" fmla="*/ 53975 h 1006475"/>
                  <a:gd name="connsiteX8" fmla="*/ 342900 w 1333500"/>
                  <a:gd name="connsiteY8" fmla="*/ 66675 h 1006475"/>
                  <a:gd name="connsiteX9" fmla="*/ 396875 w 1333500"/>
                  <a:gd name="connsiteY9" fmla="*/ 82550 h 1006475"/>
                  <a:gd name="connsiteX10" fmla="*/ 431800 w 1333500"/>
                  <a:gd name="connsiteY10" fmla="*/ 98425 h 1006475"/>
                  <a:gd name="connsiteX11" fmla="*/ 469900 w 1333500"/>
                  <a:gd name="connsiteY11" fmla="*/ 104775 h 1006475"/>
                  <a:gd name="connsiteX12" fmla="*/ 517525 w 1333500"/>
                  <a:gd name="connsiteY12" fmla="*/ 130175 h 1006475"/>
                  <a:gd name="connsiteX13" fmla="*/ 549275 w 1333500"/>
                  <a:gd name="connsiteY13" fmla="*/ 146050 h 1006475"/>
                  <a:gd name="connsiteX14" fmla="*/ 593725 w 1333500"/>
                  <a:gd name="connsiteY14" fmla="*/ 158750 h 1006475"/>
                  <a:gd name="connsiteX15" fmla="*/ 638175 w 1333500"/>
                  <a:gd name="connsiteY15" fmla="*/ 177800 h 1006475"/>
                  <a:gd name="connsiteX16" fmla="*/ 682625 w 1333500"/>
                  <a:gd name="connsiteY16" fmla="*/ 196850 h 1006475"/>
                  <a:gd name="connsiteX17" fmla="*/ 749300 w 1333500"/>
                  <a:gd name="connsiteY17" fmla="*/ 215900 h 1006475"/>
                  <a:gd name="connsiteX18" fmla="*/ 784225 w 1333500"/>
                  <a:gd name="connsiteY18" fmla="*/ 222250 h 1006475"/>
                  <a:gd name="connsiteX19" fmla="*/ 841375 w 1333500"/>
                  <a:gd name="connsiteY19" fmla="*/ 269875 h 1006475"/>
                  <a:gd name="connsiteX20" fmla="*/ 869950 w 1333500"/>
                  <a:gd name="connsiteY20" fmla="*/ 301625 h 1006475"/>
                  <a:gd name="connsiteX21" fmla="*/ 892175 w 1333500"/>
                  <a:gd name="connsiteY21" fmla="*/ 342900 h 1006475"/>
                  <a:gd name="connsiteX22" fmla="*/ 901700 w 1333500"/>
                  <a:gd name="connsiteY22" fmla="*/ 384175 h 1006475"/>
                  <a:gd name="connsiteX23" fmla="*/ 917575 w 1333500"/>
                  <a:gd name="connsiteY23" fmla="*/ 425450 h 1006475"/>
                  <a:gd name="connsiteX24" fmla="*/ 942975 w 1333500"/>
                  <a:gd name="connsiteY24" fmla="*/ 454025 h 1006475"/>
                  <a:gd name="connsiteX25" fmla="*/ 977900 w 1333500"/>
                  <a:gd name="connsiteY25" fmla="*/ 492125 h 1006475"/>
                  <a:gd name="connsiteX26" fmla="*/ 1006475 w 1333500"/>
                  <a:gd name="connsiteY26" fmla="*/ 530225 h 1006475"/>
                  <a:gd name="connsiteX27" fmla="*/ 1041400 w 1333500"/>
                  <a:gd name="connsiteY27" fmla="*/ 552450 h 1006475"/>
                  <a:gd name="connsiteX28" fmla="*/ 1066800 w 1333500"/>
                  <a:gd name="connsiteY28" fmla="*/ 581025 h 1006475"/>
                  <a:gd name="connsiteX29" fmla="*/ 1098550 w 1333500"/>
                  <a:gd name="connsiteY29" fmla="*/ 600075 h 1006475"/>
                  <a:gd name="connsiteX30" fmla="*/ 1146175 w 1333500"/>
                  <a:gd name="connsiteY30" fmla="*/ 600075 h 1006475"/>
                  <a:gd name="connsiteX31" fmla="*/ 1193800 w 1333500"/>
                  <a:gd name="connsiteY31" fmla="*/ 612775 h 1006475"/>
                  <a:gd name="connsiteX32" fmla="*/ 1212850 w 1333500"/>
                  <a:gd name="connsiteY32" fmla="*/ 635000 h 1006475"/>
                  <a:gd name="connsiteX33" fmla="*/ 1231900 w 1333500"/>
                  <a:gd name="connsiteY33" fmla="*/ 654050 h 1006475"/>
                  <a:gd name="connsiteX34" fmla="*/ 1244600 w 1333500"/>
                  <a:gd name="connsiteY34" fmla="*/ 698500 h 1006475"/>
                  <a:gd name="connsiteX35" fmla="*/ 1244600 w 1333500"/>
                  <a:gd name="connsiteY35" fmla="*/ 727075 h 1006475"/>
                  <a:gd name="connsiteX36" fmla="*/ 1260475 w 1333500"/>
                  <a:gd name="connsiteY36" fmla="*/ 758825 h 1006475"/>
                  <a:gd name="connsiteX37" fmla="*/ 1292225 w 1333500"/>
                  <a:gd name="connsiteY37" fmla="*/ 803275 h 1006475"/>
                  <a:gd name="connsiteX38" fmla="*/ 1311275 w 1333500"/>
                  <a:gd name="connsiteY38" fmla="*/ 825500 h 1006475"/>
                  <a:gd name="connsiteX39" fmla="*/ 1323975 w 1333500"/>
                  <a:gd name="connsiteY39" fmla="*/ 854075 h 1006475"/>
                  <a:gd name="connsiteX40" fmla="*/ 1333500 w 1333500"/>
                  <a:gd name="connsiteY40" fmla="*/ 885825 h 1006475"/>
                  <a:gd name="connsiteX41" fmla="*/ 1323975 w 1333500"/>
                  <a:gd name="connsiteY41" fmla="*/ 920750 h 1006475"/>
                  <a:gd name="connsiteX42" fmla="*/ 1314450 w 1333500"/>
                  <a:gd name="connsiteY42" fmla="*/ 958850 h 1006475"/>
                  <a:gd name="connsiteX43" fmla="*/ 1304925 w 1333500"/>
                  <a:gd name="connsiteY43" fmla="*/ 987425 h 1006475"/>
                  <a:gd name="connsiteX44" fmla="*/ 1266825 w 1333500"/>
                  <a:gd name="connsiteY44" fmla="*/ 1006475 h 1006475"/>
                  <a:gd name="connsiteX0" fmla="*/ 0 w 1333500"/>
                  <a:gd name="connsiteY0" fmla="*/ 12700 h 987425"/>
                  <a:gd name="connsiteX1" fmla="*/ 60325 w 1333500"/>
                  <a:gd name="connsiteY1" fmla="*/ 6350 h 987425"/>
                  <a:gd name="connsiteX2" fmla="*/ 127000 w 1333500"/>
                  <a:gd name="connsiteY2" fmla="*/ 0 h 987425"/>
                  <a:gd name="connsiteX3" fmla="*/ 152400 w 1333500"/>
                  <a:gd name="connsiteY3" fmla="*/ 12700 h 987425"/>
                  <a:gd name="connsiteX4" fmla="*/ 180975 w 1333500"/>
                  <a:gd name="connsiteY4" fmla="*/ 34925 h 987425"/>
                  <a:gd name="connsiteX5" fmla="*/ 215900 w 1333500"/>
                  <a:gd name="connsiteY5" fmla="*/ 31750 h 987425"/>
                  <a:gd name="connsiteX6" fmla="*/ 276225 w 1333500"/>
                  <a:gd name="connsiteY6" fmla="*/ 53975 h 987425"/>
                  <a:gd name="connsiteX7" fmla="*/ 311150 w 1333500"/>
                  <a:gd name="connsiteY7" fmla="*/ 53975 h 987425"/>
                  <a:gd name="connsiteX8" fmla="*/ 342900 w 1333500"/>
                  <a:gd name="connsiteY8" fmla="*/ 66675 h 987425"/>
                  <a:gd name="connsiteX9" fmla="*/ 396875 w 1333500"/>
                  <a:gd name="connsiteY9" fmla="*/ 82550 h 987425"/>
                  <a:gd name="connsiteX10" fmla="*/ 431800 w 1333500"/>
                  <a:gd name="connsiteY10" fmla="*/ 98425 h 987425"/>
                  <a:gd name="connsiteX11" fmla="*/ 469900 w 1333500"/>
                  <a:gd name="connsiteY11" fmla="*/ 104775 h 987425"/>
                  <a:gd name="connsiteX12" fmla="*/ 517525 w 1333500"/>
                  <a:gd name="connsiteY12" fmla="*/ 130175 h 987425"/>
                  <a:gd name="connsiteX13" fmla="*/ 549275 w 1333500"/>
                  <a:gd name="connsiteY13" fmla="*/ 146050 h 987425"/>
                  <a:gd name="connsiteX14" fmla="*/ 593725 w 1333500"/>
                  <a:gd name="connsiteY14" fmla="*/ 158750 h 987425"/>
                  <a:gd name="connsiteX15" fmla="*/ 638175 w 1333500"/>
                  <a:gd name="connsiteY15" fmla="*/ 177800 h 987425"/>
                  <a:gd name="connsiteX16" fmla="*/ 682625 w 1333500"/>
                  <a:gd name="connsiteY16" fmla="*/ 196850 h 987425"/>
                  <a:gd name="connsiteX17" fmla="*/ 749300 w 1333500"/>
                  <a:gd name="connsiteY17" fmla="*/ 215900 h 987425"/>
                  <a:gd name="connsiteX18" fmla="*/ 784225 w 1333500"/>
                  <a:gd name="connsiteY18" fmla="*/ 222250 h 987425"/>
                  <a:gd name="connsiteX19" fmla="*/ 841375 w 1333500"/>
                  <a:gd name="connsiteY19" fmla="*/ 269875 h 987425"/>
                  <a:gd name="connsiteX20" fmla="*/ 869950 w 1333500"/>
                  <a:gd name="connsiteY20" fmla="*/ 301625 h 987425"/>
                  <a:gd name="connsiteX21" fmla="*/ 892175 w 1333500"/>
                  <a:gd name="connsiteY21" fmla="*/ 342900 h 987425"/>
                  <a:gd name="connsiteX22" fmla="*/ 901700 w 1333500"/>
                  <a:gd name="connsiteY22" fmla="*/ 384175 h 987425"/>
                  <a:gd name="connsiteX23" fmla="*/ 917575 w 1333500"/>
                  <a:gd name="connsiteY23" fmla="*/ 425450 h 987425"/>
                  <a:gd name="connsiteX24" fmla="*/ 942975 w 1333500"/>
                  <a:gd name="connsiteY24" fmla="*/ 454025 h 987425"/>
                  <a:gd name="connsiteX25" fmla="*/ 977900 w 1333500"/>
                  <a:gd name="connsiteY25" fmla="*/ 492125 h 987425"/>
                  <a:gd name="connsiteX26" fmla="*/ 1006475 w 1333500"/>
                  <a:gd name="connsiteY26" fmla="*/ 530225 h 987425"/>
                  <a:gd name="connsiteX27" fmla="*/ 1041400 w 1333500"/>
                  <a:gd name="connsiteY27" fmla="*/ 552450 h 987425"/>
                  <a:gd name="connsiteX28" fmla="*/ 1066800 w 1333500"/>
                  <a:gd name="connsiteY28" fmla="*/ 581025 h 987425"/>
                  <a:gd name="connsiteX29" fmla="*/ 1098550 w 1333500"/>
                  <a:gd name="connsiteY29" fmla="*/ 600075 h 987425"/>
                  <a:gd name="connsiteX30" fmla="*/ 1146175 w 1333500"/>
                  <a:gd name="connsiteY30" fmla="*/ 600075 h 987425"/>
                  <a:gd name="connsiteX31" fmla="*/ 1193800 w 1333500"/>
                  <a:gd name="connsiteY31" fmla="*/ 612775 h 987425"/>
                  <a:gd name="connsiteX32" fmla="*/ 1212850 w 1333500"/>
                  <a:gd name="connsiteY32" fmla="*/ 635000 h 987425"/>
                  <a:gd name="connsiteX33" fmla="*/ 1231900 w 1333500"/>
                  <a:gd name="connsiteY33" fmla="*/ 654050 h 987425"/>
                  <a:gd name="connsiteX34" fmla="*/ 1244600 w 1333500"/>
                  <a:gd name="connsiteY34" fmla="*/ 698500 h 987425"/>
                  <a:gd name="connsiteX35" fmla="*/ 1244600 w 1333500"/>
                  <a:gd name="connsiteY35" fmla="*/ 727075 h 987425"/>
                  <a:gd name="connsiteX36" fmla="*/ 1260475 w 1333500"/>
                  <a:gd name="connsiteY36" fmla="*/ 758825 h 987425"/>
                  <a:gd name="connsiteX37" fmla="*/ 1292225 w 1333500"/>
                  <a:gd name="connsiteY37" fmla="*/ 803275 h 987425"/>
                  <a:gd name="connsiteX38" fmla="*/ 1311275 w 1333500"/>
                  <a:gd name="connsiteY38" fmla="*/ 825500 h 987425"/>
                  <a:gd name="connsiteX39" fmla="*/ 1323975 w 1333500"/>
                  <a:gd name="connsiteY39" fmla="*/ 854075 h 987425"/>
                  <a:gd name="connsiteX40" fmla="*/ 1333500 w 1333500"/>
                  <a:gd name="connsiteY40" fmla="*/ 885825 h 987425"/>
                  <a:gd name="connsiteX41" fmla="*/ 1323975 w 1333500"/>
                  <a:gd name="connsiteY41" fmla="*/ 920750 h 987425"/>
                  <a:gd name="connsiteX42" fmla="*/ 1314450 w 1333500"/>
                  <a:gd name="connsiteY42" fmla="*/ 958850 h 987425"/>
                  <a:gd name="connsiteX43" fmla="*/ 1304925 w 1333500"/>
                  <a:gd name="connsiteY43" fmla="*/ 987425 h 98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33500" h="987425">
                    <a:moveTo>
                      <a:pt x="0" y="12700"/>
                    </a:moveTo>
                    <a:lnTo>
                      <a:pt x="60325" y="6350"/>
                    </a:lnTo>
                    <a:lnTo>
                      <a:pt x="127000" y="0"/>
                    </a:lnTo>
                    <a:lnTo>
                      <a:pt x="152400" y="12700"/>
                    </a:lnTo>
                    <a:lnTo>
                      <a:pt x="180975" y="34925"/>
                    </a:lnTo>
                    <a:lnTo>
                      <a:pt x="215900" y="31750"/>
                    </a:lnTo>
                    <a:lnTo>
                      <a:pt x="276225" y="53975"/>
                    </a:lnTo>
                    <a:lnTo>
                      <a:pt x="311150" y="53975"/>
                    </a:lnTo>
                    <a:lnTo>
                      <a:pt x="342900" y="66675"/>
                    </a:lnTo>
                    <a:lnTo>
                      <a:pt x="396875" y="82550"/>
                    </a:lnTo>
                    <a:lnTo>
                      <a:pt x="431800" y="98425"/>
                    </a:lnTo>
                    <a:lnTo>
                      <a:pt x="469900" y="104775"/>
                    </a:lnTo>
                    <a:lnTo>
                      <a:pt x="517525" y="130175"/>
                    </a:lnTo>
                    <a:lnTo>
                      <a:pt x="549275" y="146050"/>
                    </a:lnTo>
                    <a:lnTo>
                      <a:pt x="593725" y="158750"/>
                    </a:lnTo>
                    <a:lnTo>
                      <a:pt x="638175" y="177800"/>
                    </a:lnTo>
                    <a:lnTo>
                      <a:pt x="682625" y="196850"/>
                    </a:lnTo>
                    <a:lnTo>
                      <a:pt x="749300" y="215900"/>
                    </a:lnTo>
                    <a:lnTo>
                      <a:pt x="784225" y="222250"/>
                    </a:lnTo>
                    <a:lnTo>
                      <a:pt x="841375" y="269875"/>
                    </a:lnTo>
                    <a:lnTo>
                      <a:pt x="869950" y="301625"/>
                    </a:lnTo>
                    <a:lnTo>
                      <a:pt x="892175" y="342900"/>
                    </a:lnTo>
                    <a:lnTo>
                      <a:pt x="901700" y="384175"/>
                    </a:lnTo>
                    <a:lnTo>
                      <a:pt x="917575" y="425450"/>
                    </a:lnTo>
                    <a:lnTo>
                      <a:pt x="942975" y="454025"/>
                    </a:lnTo>
                    <a:lnTo>
                      <a:pt x="977900" y="492125"/>
                    </a:lnTo>
                    <a:lnTo>
                      <a:pt x="1006475" y="530225"/>
                    </a:lnTo>
                    <a:lnTo>
                      <a:pt x="1041400" y="552450"/>
                    </a:lnTo>
                    <a:lnTo>
                      <a:pt x="1066800" y="581025"/>
                    </a:lnTo>
                    <a:lnTo>
                      <a:pt x="1098550" y="600075"/>
                    </a:lnTo>
                    <a:lnTo>
                      <a:pt x="1146175" y="600075"/>
                    </a:lnTo>
                    <a:lnTo>
                      <a:pt x="1193800" y="612775"/>
                    </a:lnTo>
                    <a:lnTo>
                      <a:pt x="1212850" y="635000"/>
                    </a:lnTo>
                    <a:lnTo>
                      <a:pt x="1231900" y="654050"/>
                    </a:lnTo>
                    <a:lnTo>
                      <a:pt x="1244600" y="698500"/>
                    </a:lnTo>
                    <a:lnTo>
                      <a:pt x="1244600" y="727075"/>
                    </a:lnTo>
                    <a:lnTo>
                      <a:pt x="1260475" y="758825"/>
                    </a:lnTo>
                    <a:lnTo>
                      <a:pt x="1292225" y="803275"/>
                    </a:lnTo>
                    <a:lnTo>
                      <a:pt x="1311275" y="825500"/>
                    </a:lnTo>
                    <a:lnTo>
                      <a:pt x="1323975" y="854075"/>
                    </a:lnTo>
                    <a:lnTo>
                      <a:pt x="1333500" y="885825"/>
                    </a:lnTo>
                    <a:lnTo>
                      <a:pt x="1323975" y="920750"/>
                    </a:lnTo>
                    <a:lnTo>
                      <a:pt x="1314450" y="958850"/>
                    </a:lnTo>
                    <a:lnTo>
                      <a:pt x="1304925" y="98742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8" name="Freeform 367"/>
              <p:cNvSpPr/>
              <p:nvPr/>
            </p:nvSpPr>
            <p:spPr>
              <a:xfrm rot="281165">
                <a:off x="4805790" y="3264319"/>
                <a:ext cx="924784" cy="392821"/>
              </a:xfrm>
              <a:custGeom>
                <a:avLst/>
                <a:gdLst>
                  <a:gd name="connsiteX0" fmla="*/ 0 w 1212850"/>
                  <a:gd name="connsiteY0" fmla="*/ 514350 h 514350"/>
                  <a:gd name="connsiteX1" fmla="*/ 98425 w 1212850"/>
                  <a:gd name="connsiteY1" fmla="*/ 479425 h 514350"/>
                  <a:gd name="connsiteX2" fmla="*/ 136525 w 1212850"/>
                  <a:gd name="connsiteY2" fmla="*/ 469900 h 514350"/>
                  <a:gd name="connsiteX3" fmla="*/ 165100 w 1212850"/>
                  <a:gd name="connsiteY3" fmla="*/ 447675 h 514350"/>
                  <a:gd name="connsiteX4" fmla="*/ 190500 w 1212850"/>
                  <a:gd name="connsiteY4" fmla="*/ 441325 h 514350"/>
                  <a:gd name="connsiteX5" fmla="*/ 215900 w 1212850"/>
                  <a:gd name="connsiteY5" fmla="*/ 431800 h 514350"/>
                  <a:gd name="connsiteX6" fmla="*/ 234950 w 1212850"/>
                  <a:gd name="connsiteY6" fmla="*/ 412750 h 514350"/>
                  <a:gd name="connsiteX7" fmla="*/ 276225 w 1212850"/>
                  <a:gd name="connsiteY7" fmla="*/ 419100 h 514350"/>
                  <a:gd name="connsiteX8" fmla="*/ 333375 w 1212850"/>
                  <a:gd name="connsiteY8" fmla="*/ 406400 h 514350"/>
                  <a:gd name="connsiteX9" fmla="*/ 346075 w 1212850"/>
                  <a:gd name="connsiteY9" fmla="*/ 387350 h 514350"/>
                  <a:gd name="connsiteX10" fmla="*/ 384175 w 1212850"/>
                  <a:gd name="connsiteY10" fmla="*/ 409575 h 514350"/>
                  <a:gd name="connsiteX11" fmla="*/ 415925 w 1212850"/>
                  <a:gd name="connsiteY11" fmla="*/ 390525 h 514350"/>
                  <a:gd name="connsiteX12" fmla="*/ 454025 w 1212850"/>
                  <a:gd name="connsiteY12" fmla="*/ 400050 h 514350"/>
                  <a:gd name="connsiteX13" fmla="*/ 488950 w 1212850"/>
                  <a:gd name="connsiteY13" fmla="*/ 415925 h 514350"/>
                  <a:gd name="connsiteX14" fmla="*/ 514350 w 1212850"/>
                  <a:gd name="connsiteY14" fmla="*/ 415925 h 514350"/>
                  <a:gd name="connsiteX15" fmla="*/ 552450 w 1212850"/>
                  <a:gd name="connsiteY15" fmla="*/ 415925 h 514350"/>
                  <a:gd name="connsiteX16" fmla="*/ 577850 w 1212850"/>
                  <a:gd name="connsiteY16" fmla="*/ 393700 h 514350"/>
                  <a:gd name="connsiteX17" fmla="*/ 609600 w 1212850"/>
                  <a:gd name="connsiteY17" fmla="*/ 371475 h 514350"/>
                  <a:gd name="connsiteX18" fmla="*/ 628650 w 1212850"/>
                  <a:gd name="connsiteY18" fmla="*/ 371475 h 514350"/>
                  <a:gd name="connsiteX19" fmla="*/ 663575 w 1212850"/>
                  <a:gd name="connsiteY19" fmla="*/ 365125 h 514350"/>
                  <a:gd name="connsiteX20" fmla="*/ 704850 w 1212850"/>
                  <a:gd name="connsiteY20" fmla="*/ 368300 h 514350"/>
                  <a:gd name="connsiteX21" fmla="*/ 704850 w 1212850"/>
                  <a:gd name="connsiteY21" fmla="*/ 368300 h 514350"/>
                  <a:gd name="connsiteX22" fmla="*/ 746125 w 1212850"/>
                  <a:gd name="connsiteY22" fmla="*/ 361950 h 514350"/>
                  <a:gd name="connsiteX23" fmla="*/ 774700 w 1212850"/>
                  <a:gd name="connsiteY23" fmla="*/ 346075 h 514350"/>
                  <a:gd name="connsiteX24" fmla="*/ 790575 w 1212850"/>
                  <a:gd name="connsiteY24" fmla="*/ 342900 h 514350"/>
                  <a:gd name="connsiteX25" fmla="*/ 790575 w 1212850"/>
                  <a:gd name="connsiteY25" fmla="*/ 342900 h 514350"/>
                  <a:gd name="connsiteX26" fmla="*/ 844550 w 1212850"/>
                  <a:gd name="connsiteY26" fmla="*/ 349250 h 514350"/>
                  <a:gd name="connsiteX27" fmla="*/ 898525 w 1212850"/>
                  <a:gd name="connsiteY27" fmla="*/ 355600 h 514350"/>
                  <a:gd name="connsiteX28" fmla="*/ 942975 w 1212850"/>
                  <a:gd name="connsiteY28" fmla="*/ 377825 h 514350"/>
                  <a:gd name="connsiteX29" fmla="*/ 984250 w 1212850"/>
                  <a:gd name="connsiteY29" fmla="*/ 377825 h 514350"/>
                  <a:gd name="connsiteX30" fmla="*/ 1022350 w 1212850"/>
                  <a:gd name="connsiteY30" fmla="*/ 371475 h 514350"/>
                  <a:gd name="connsiteX31" fmla="*/ 1038225 w 1212850"/>
                  <a:gd name="connsiteY31" fmla="*/ 352425 h 514350"/>
                  <a:gd name="connsiteX32" fmla="*/ 1066800 w 1212850"/>
                  <a:gd name="connsiteY32" fmla="*/ 317500 h 514350"/>
                  <a:gd name="connsiteX33" fmla="*/ 1089025 w 1212850"/>
                  <a:gd name="connsiteY33" fmla="*/ 288925 h 514350"/>
                  <a:gd name="connsiteX34" fmla="*/ 1089025 w 1212850"/>
                  <a:gd name="connsiteY34" fmla="*/ 288925 h 514350"/>
                  <a:gd name="connsiteX35" fmla="*/ 1139825 w 1212850"/>
                  <a:gd name="connsiteY35" fmla="*/ 279400 h 514350"/>
                  <a:gd name="connsiteX36" fmla="*/ 1177925 w 1212850"/>
                  <a:gd name="connsiteY36" fmla="*/ 269875 h 514350"/>
                  <a:gd name="connsiteX37" fmla="*/ 1190625 w 1212850"/>
                  <a:gd name="connsiteY37" fmla="*/ 241300 h 514350"/>
                  <a:gd name="connsiteX38" fmla="*/ 1200150 w 1212850"/>
                  <a:gd name="connsiteY38" fmla="*/ 196850 h 514350"/>
                  <a:gd name="connsiteX39" fmla="*/ 1212850 w 1212850"/>
                  <a:gd name="connsiteY39" fmla="*/ 165100 h 514350"/>
                  <a:gd name="connsiteX40" fmla="*/ 1212850 w 1212850"/>
                  <a:gd name="connsiteY40" fmla="*/ 133350 h 514350"/>
                  <a:gd name="connsiteX41" fmla="*/ 1193800 w 1212850"/>
                  <a:gd name="connsiteY41" fmla="*/ 107950 h 514350"/>
                  <a:gd name="connsiteX42" fmla="*/ 1184275 w 1212850"/>
                  <a:gd name="connsiteY42" fmla="*/ 63500 h 514350"/>
                  <a:gd name="connsiteX43" fmla="*/ 1177925 w 1212850"/>
                  <a:gd name="connsiteY43" fmla="*/ 31750 h 514350"/>
                  <a:gd name="connsiteX44" fmla="*/ 1174750 w 1212850"/>
                  <a:gd name="connsiteY44"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2850" h="514350">
                    <a:moveTo>
                      <a:pt x="0" y="514350"/>
                    </a:moveTo>
                    <a:lnTo>
                      <a:pt x="98425" y="479425"/>
                    </a:lnTo>
                    <a:lnTo>
                      <a:pt x="136525" y="469900"/>
                    </a:lnTo>
                    <a:lnTo>
                      <a:pt x="165100" y="447675"/>
                    </a:lnTo>
                    <a:lnTo>
                      <a:pt x="190500" y="441325"/>
                    </a:lnTo>
                    <a:lnTo>
                      <a:pt x="215900" y="431800"/>
                    </a:lnTo>
                    <a:lnTo>
                      <a:pt x="234950" y="412750"/>
                    </a:lnTo>
                    <a:lnTo>
                      <a:pt x="276225" y="419100"/>
                    </a:lnTo>
                    <a:lnTo>
                      <a:pt x="333375" y="406400"/>
                    </a:lnTo>
                    <a:lnTo>
                      <a:pt x="346075" y="387350"/>
                    </a:lnTo>
                    <a:lnTo>
                      <a:pt x="384175" y="409575"/>
                    </a:lnTo>
                    <a:lnTo>
                      <a:pt x="415925" y="390525"/>
                    </a:lnTo>
                    <a:lnTo>
                      <a:pt x="454025" y="400050"/>
                    </a:lnTo>
                    <a:lnTo>
                      <a:pt x="488950" y="415925"/>
                    </a:lnTo>
                    <a:lnTo>
                      <a:pt x="514350" y="415925"/>
                    </a:lnTo>
                    <a:lnTo>
                      <a:pt x="552450" y="415925"/>
                    </a:lnTo>
                    <a:lnTo>
                      <a:pt x="577850" y="393700"/>
                    </a:lnTo>
                    <a:lnTo>
                      <a:pt x="609600" y="371475"/>
                    </a:lnTo>
                    <a:lnTo>
                      <a:pt x="628650" y="371475"/>
                    </a:lnTo>
                    <a:lnTo>
                      <a:pt x="663575" y="365125"/>
                    </a:lnTo>
                    <a:lnTo>
                      <a:pt x="704850" y="368300"/>
                    </a:lnTo>
                    <a:lnTo>
                      <a:pt x="704850" y="368300"/>
                    </a:lnTo>
                    <a:lnTo>
                      <a:pt x="746125" y="361950"/>
                    </a:lnTo>
                    <a:lnTo>
                      <a:pt x="774700" y="346075"/>
                    </a:lnTo>
                    <a:lnTo>
                      <a:pt x="790575" y="342900"/>
                    </a:lnTo>
                    <a:lnTo>
                      <a:pt x="790575" y="342900"/>
                    </a:lnTo>
                    <a:lnTo>
                      <a:pt x="844550" y="349250"/>
                    </a:lnTo>
                    <a:lnTo>
                      <a:pt x="898525" y="355600"/>
                    </a:lnTo>
                    <a:lnTo>
                      <a:pt x="942975" y="377825"/>
                    </a:lnTo>
                    <a:lnTo>
                      <a:pt x="984250" y="377825"/>
                    </a:lnTo>
                    <a:lnTo>
                      <a:pt x="1022350" y="371475"/>
                    </a:lnTo>
                    <a:lnTo>
                      <a:pt x="1038225" y="352425"/>
                    </a:lnTo>
                    <a:lnTo>
                      <a:pt x="1066800" y="317500"/>
                    </a:lnTo>
                    <a:lnTo>
                      <a:pt x="1089025" y="288925"/>
                    </a:lnTo>
                    <a:lnTo>
                      <a:pt x="1089025" y="288925"/>
                    </a:lnTo>
                    <a:lnTo>
                      <a:pt x="1139825" y="279400"/>
                    </a:lnTo>
                    <a:lnTo>
                      <a:pt x="1177925" y="269875"/>
                    </a:lnTo>
                    <a:lnTo>
                      <a:pt x="1190625" y="241300"/>
                    </a:lnTo>
                    <a:lnTo>
                      <a:pt x="1200150" y="196850"/>
                    </a:lnTo>
                    <a:lnTo>
                      <a:pt x="1212850" y="165100"/>
                    </a:lnTo>
                    <a:lnTo>
                      <a:pt x="1212850" y="133350"/>
                    </a:lnTo>
                    <a:lnTo>
                      <a:pt x="1193800" y="107950"/>
                    </a:lnTo>
                    <a:lnTo>
                      <a:pt x="1184275" y="63500"/>
                    </a:lnTo>
                    <a:lnTo>
                      <a:pt x="1177925" y="31750"/>
                    </a:lnTo>
                    <a:lnTo>
                      <a:pt x="117475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69" name="Freeform 368"/>
              <p:cNvSpPr/>
              <p:nvPr/>
            </p:nvSpPr>
            <p:spPr>
              <a:xfrm rot="281165">
                <a:off x="4917045" y="3588436"/>
                <a:ext cx="305034" cy="264305"/>
              </a:xfrm>
              <a:custGeom>
                <a:avLst/>
                <a:gdLst>
                  <a:gd name="connsiteX0" fmla="*/ 0 w 400050"/>
                  <a:gd name="connsiteY0" fmla="*/ 0 h 346075"/>
                  <a:gd name="connsiteX1" fmla="*/ 31750 w 400050"/>
                  <a:gd name="connsiteY1" fmla="*/ 73025 h 346075"/>
                  <a:gd name="connsiteX2" fmla="*/ 63500 w 400050"/>
                  <a:gd name="connsiteY2" fmla="*/ 82550 h 346075"/>
                  <a:gd name="connsiteX3" fmla="*/ 95250 w 400050"/>
                  <a:gd name="connsiteY3" fmla="*/ 130175 h 346075"/>
                  <a:gd name="connsiteX4" fmla="*/ 127000 w 400050"/>
                  <a:gd name="connsiteY4" fmla="*/ 161925 h 346075"/>
                  <a:gd name="connsiteX5" fmla="*/ 168275 w 400050"/>
                  <a:gd name="connsiteY5" fmla="*/ 171450 h 346075"/>
                  <a:gd name="connsiteX6" fmla="*/ 209550 w 400050"/>
                  <a:gd name="connsiteY6" fmla="*/ 187325 h 346075"/>
                  <a:gd name="connsiteX7" fmla="*/ 250825 w 400050"/>
                  <a:gd name="connsiteY7" fmla="*/ 203200 h 346075"/>
                  <a:gd name="connsiteX8" fmla="*/ 301625 w 400050"/>
                  <a:gd name="connsiteY8" fmla="*/ 225425 h 346075"/>
                  <a:gd name="connsiteX9" fmla="*/ 301625 w 400050"/>
                  <a:gd name="connsiteY9" fmla="*/ 225425 h 346075"/>
                  <a:gd name="connsiteX10" fmla="*/ 314325 w 400050"/>
                  <a:gd name="connsiteY10" fmla="*/ 269875 h 346075"/>
                  <a:gd name="connsiteX11" fmla="*/ 361950 w 400050"/>
                  <a:gd name="connsiteY11" fmla="*/ 279400 h 346075"/>
                  <a:gd name="connsiteX12" fmla="*/ 361950 w 400050"/>
                  <a:gd name="connsiteY12" fmla="*/ 279400 h 346075"/>
                  <a:gd name="connsiteX13" fmla="*/ 387350 w 400050"/>
                  <a:gd name="connsiteY13" fmla="*/ 307975 h 346075"/>
                  <a:gd name="connsiteX14" fmla="*/ 396875 w 400050"/>
                  <a:gd name="connsiteY14" fmla="*/ 336550 h 346075"/>
                  <a:gd name="connsiteX15" fmla="*/ 400050 w 400050"/>
                  <a:gd name="connsiteY15" fmla="*/ 346075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0" h="346075">
                    <a:moveTo>
                      <a:pt x="0" y="0"/>
                    </a:moveTo>
                    <a:lnTo>
                      <a:pt x="31750" y="73025"/>
                    </a:lnTo>
                    <a:lnTo>
                      <a:pt x="63500" y="82550"/>
                    </a:lnTo>
                    <a:lnTo>
                      <a:pt x="95250" y="130175"/>
                    </a:lnTo>
                    <a:lnTo>
                      <a:pt x="127000" y="161925"/>
                    </a:lnTo>
                    <a:lnTo>
                      <a:pt x="168275" y="171450"/>
                    </a:lnTo>
                    <a:lnTo>
                      <a:pt x="209550" y="187325"/>
                    </a:lnTo>
                    <a:lnTo>
                      <a:pt x="250825" y="203200"/>
                    </a:lnTo>
                    <a:lnTo>
                      <a:pt x="301625" y="225425"/>
                    </a:lnTo>
                    <a:lnTo>
                      <a:pt x="301625" y="225425"/>
                    </a:lnTo>
                    <a:lnTo>
                      <a:pt x="314325" y="269875"/>
                    </a:lnTo>
                    <a:lnTo>
                      <a:pt x="361950" y="279400"/>
                    </a:lnTo>
                    <a:lnTo>
                      <a:pt x="361950" y="279400"/>
                    </a:lnTo>
                    <a:lnTo>
                      <a:pt x="387350" y="307975"/>
                    </a:lnTo>
                    <a:lnTo>
                      <a:pt x="396875" y="336550"/>
                    </a:lnTo>
                    <a:lnTo>
                      <a:pt x="400050" y="34607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0" name="Freeform 369"/>
              <p:cNvSpPr/>
              <p:nvPr/>
            </p:nvSpPr>
            <p:spPr>
              <a:xfrm rot="281165">
                <a:off x="5124335" y="3709566"/>
                <a:ext cx="593120" cy="191562"/>
              </a:xfrm>
              <a:custGeom>
                <a:avLst/>
                <a:gdLst>
                  <a:gd name="connsiteX0" fmla="*/ 0 w 777875"/>
                  <a:gd name="connsiteY0" fmla="*/ 250825 h 250825"/>
                  <a:gd name="connsiteX1" fmla="*/ 41275 w 777875"/>
                  <a:gd name="connsiteY1" fmla="*/ 231775 h 250825"/>
                  <a:gd name="connsiteX2" fmla="*/ 92075 w 777875"/>
                  <a:gd name="connsiteY2" fmla="*/ 215900 h 250825"/>
                  <a:gd name="connsiteX3" fmla="*/ 123825 w 777875"/>
                  <a:gd name="connsiteY3" fmla="*/ 212725 h 250825"/>
                  <a:gd name="connsiteX4" fmla="*/ 180975 w 777875"/>
                  <a:gd name="connsiteY4" fmla="*/ 212725 h 250825"/>
                  <a:gd name="connsiteX5" fmla="*/ 231775 w 777875"/>
                  <a:gd name="connsiteY5" fmla="*/ 215900 h 250825"/>
                  <a:gd name="connsiteX6" fmla="*/ 279400 w 777875"/>
                  <a:gd name="connsiteY6" fmla="*/ 219075 h 250825"/>
                  <a:gd name="connsiteX7" fmla="*/ 317500 w 777875"/>
                  <a:gd name="connsiteY7" fmla="*/ 219075 h 250825"/>
                  <a:gd name="connsiteX8" fmla="*/ 352425 w 777875"/>
                  <a:gd name="connsiteY8" fmla="*/ 193675 h 250825"/>
                  <a:gd name="connsiteX9" fmla="*/ 377825 w 777875"/>
                  <a:gd name="connsiteY9" fmla="*/ 187325 h 250825"/>
                  <a:gd name="connsiteX10" fmla="*/ 415925 w 777875"/>
                  <a:gd name="connsiteY10" fmla="*/ 184150 h 250825"/>
                  <a:gd name="connsiteX11" fmla="*/ 415925 w 777875"/>
                  <a:gd name="connsiteY11" fmla="*/ 184150 h 250825"/>
                  <a:gd name="connsiteX12" fmla="*/ 444500 w 777875"/>
                  <a:gd name="connsiteY12" fmla="*/ 187325 h 250825"/>
                  <a:gd name="connsiteX13" fmla="*/ 482600 w 777875"/>
                  <a:gd name="connsiteY13" fmla="*/ 165100 h 250825"/>
                  <a:gd name="connsiteX14" fmla="*/ 523875 w 777875"/>
                  <a:gd name="connsiteY14" fmla="*/ 146050 h 250825"/>
                  <a:gd name="connsiteX15" fmla="*/ 555625 w 777875"/>
                  <a:gd name="connsiteY15" fmla="*/ 136525 h 250825"/>
                  <a:gd name="connsiteX16" fmla="*/ 581025 w 777875"/>
                  <a:gd name="connsiteY16" fmla="*/ 123825 h 250825"/>
                  <a:gd name="connsiteX17" fmla="*/ 603250 w 777875"/>
                  <a:gd name="connsiteY17" fmla="*/ 117475 h 250825"/>
                  <a:gd name="connsiteX18" fmla="*/ 622300 w 777875"/>
                  <a:gd name="connsiteY18" fmla="*/ 104775 h 250825"/>
                  <a:gd name="connsiteX19" fmla="*/ 644525 w 777875"/>
                  <a:gd name="connsiteY19" fmla="*/ 79375 h 250825"/>
                  <a:gd name="connsiteX20" fmla="*/ 673100 w 777875"/>
                  <a:gd name="connsiteY20" fmla="*/ 63500 h 250825"/>
                  <a:gd name="connsiteX21" fmla="*/ 717550 w 777875"/>
                  <a:gd name="connsiteY21" fmla="*/ 44450 h 250825"/>
                  <a:gd name="connsiteX22" fmla="*/ 746125 w 777875"/>
                  <a:gd name="connsiteY22" fmla="*/ 28575 h 250825"/>
                  <a:gd name="connsiteX23" fmla="*/ 762000 w 777875"/>
                  <a:gd name="connsiteY23" fmla="*/ 6350 h 250825"/>
                  <a:gd name="connsiteX24" fmla="*/ 762000 w 777875"/>
                  <a:gd name="connsiteY24" fmla="*/ 6350 h 250825"/>
                  <a:gd name="connsiteX25" fmla="*/ 777875 w 777875"/>
                  <a:gd name="connsiteY25"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7875" h="250825">
                    <a:moveTo>
                      <a:pt x="0" y="250825"/>
                    </a:moveTo>
                    <a:lnTo>
                      <a:pt x="41275" y="231775"/>
                    </a:lnTo>
                    <a:lnTo>
                      <a:pt x="92075" y="215900"/>
                    </a:lnTo>
                    <a:lnTo>
                      <a:pt x="123825" y="212725"/>
                    </a:lnTo>
                    <a:lnTo>
                      <a:pt x="180975" y="212725"/>
                    </a:lnTo>
                    <a:lnTo>
                      <a:pt x="231775" y="215900"/>
                    </a:lnTo>
                    <a:lnTo>
                      <a:pt x="279400" y="219075"/>
                    </a:lnTo>
                    <a:lnTo>
                      <a:pt x="317500" y="219075"/>
                    </a:lnTo>
                    <a:lnTo>
                      <a:pt x="352425" y="193675"/>
                    </a:lnTo>
                    <a:lnTo>
                      <a:pt x="377825" y="187325"/>
                    </a:lnTo>
                    <a:cubicBezTo>
                      <a:pt x="409556" y="183799"/>
                      <a:pt x="396816" y="184150"/>
                      <a:pt x="415925" y="184150"/>
                    </a:cubicBezTo>
                    <a:lnTo>
                      <a:pt x="415925" y="184150"/>
                    </a:lnTo>
                    <a:lnTo>
                      <a:pt x="444500" y="187325"/>
                    </a:lnTo>
                    <a:lnTo>
                      <a:pt x="482600" y="165100"/>
                    </a:lnTo>
                    <a:lnTo>
                      <a:pt x="523875" y="146050"/>
                    </a:lnTo>
                    <a:lnTo>
                      <a:pt x="555625" y="136525"/>
                    </a:lnTo>
                    <a:lnTo>
                      <a:pt x="581025" y="123825"/>
                    </a:lnTo>
                    <a:lnTo>
                      <a:pt x="603250" y="117475"/>
                    </a:lnTo>
                    <a:lnTo>
                      <a:pt x="622300" y="104775"/>
                    </a:lnTo>
                    <a:lnTo>
                      <a:pt x="644525" y="79375"/>
                    </a:lnTo>
                    <a:lnTo>
                      <a:pt x="673100" y="63500"/>
                    </a:lnTo>
                    <a:lnTo>
                      <a:pt x="717550" y="44450"/>
                    </a:lnTo>
                    <a:lnTo>
                      <a:pt x="746125" y="28575"/>
                    </a:lnTo>
                    <a:lnTo>
                      <a:pt x="762000" y="6350"/>
                    </a:lnTo>
                    <a:lnTo>
                      <a:pt x="762000" y="6350"/>
                    </a:lnTo>
                    <a:lnTo>
                      <a:pt x="777875"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1" name="Freeform 370"/>
              <p:cNvSpPr/>
              <p:nvPr/>
            </p:nvSpPr>
            <p:spPr>
              <a:xfrm rot="281165">
                <a:off x="5567520" y="3517475"/>
                <a:ext cx="1362966" cy="402521"/>
              </a:xfrm>
              <a:custGeom>
                <a:avLst/>
                <a:gdLst>
                  <a:gd name="connsiteX0" fmla="*/ 0 w 1787525"/>
                  <a:gd name="connsiteY0" fmla="*/ 473075 h 527050"/>
                  <a:gd name="connsiteX1" fmla="*/ 88900 w 1787525"/>
                  <a:gd name="connsiteY1" fmla="*/ 476250 h 527050"/>
                  <a:gd name="connsiteX2" fmla="*/ 117475 w 1787525"/>
                  <a:gd name="connsiteY2" fmla="*/ 466725 h 527050"/>
                  <a:gd name="connsiteX3" fmla="*/ 161925 w 1787525"/>
                  <a:gd name="connsiteY3" fmla="*/ 501650 h 527050"/>
                  <a:gd name="connsiteX4" fmla="*/ 177800 w 1787525"/>
                  <a:gd name="connsiteY4" fmla="*/ 508000 h 527050"/>
                  <a:gd name="connsiteX5" fmla="*/ 244475 w 1787525"/>
                  <a:gd name="connsiteY5" fmla="*/ 504825 h 527050"/>
                  <a:gd name="connsiteX6" fmla="*/ 282575 w 1787525"/>
                  <a:gd name="connsiteY6" fmla="*/ 504825 h 527050"/>
                  <a:gd name="connsiteX7" fmla="*/ 304800 w 1787525"/>
                  <a:gd name="connsiteY7" fmla="*/ 508000 h 527050"/>
                  <a:gd name="connsiteX8" fmla="*/ 352425 w 1787525"/>
                  <a:gd name="connsiteY8" fmla="*/ 508000 h 527050"/>
                  <a:gd name="connsiteX9" fmla="*/ 377825 w 1787525"/>
                  <a:gd name="connsiteY9" fmla="*/ 501650 h 527050"/>
                  <a:gd name="connsiteX10" fmla="*/ 403225 w 1787525"/>
                  <a:gd name="connsiteY10" fmla="*/ 514350 h 527050"/>
                  <a:gd name="connsiteX11" fmla="*/ 438150 w 1787525"/>
                  <a:gd name="connsiteY11" fmla="*/ 527050 h 527050"/>
                  <a:gd name="connsiteX12" fmla="*/ 473075 w 1787525"/>
                  <a:gd name="connsiteY12" fmla="*/ 514350 h 527050"/>
                  <a:gd name="connsiteX13" fmla="*/ 504825 w 1787525"/>
                  <a:gd name="connsiteY13" fmla="*/ 504825 h 527050"/>
                  <a:gd name="connsiteX14" fmla="*/ 539750 w 1787525"/>
                  <a:gd name="connsiteY14" fmla="*/ 488950 h 527050"/>
                  <a:gd name="connsiteX15" fmla="*/ 555625 w 1787525"/>
                  <a:gd name="connsiteY15" fmla="*/ 479425 h 527050"/>
                  <a:gd name="connsiteX16" fmla="*/ 628650 w 1787525"/>
                  <a:gd name="connsiteY16" fmla="*/ 479425 h 527050"/>
                  <a:gd name="connsiteX17" fmla="*/ 676275 w 1787525"/>
                  <a:gd name="connsiteY17" fmla="*/ 479425 h 527050"/>
                  <a:gd name="connsiteX18" fmla="*/ 698500 w 1787525"/>
                  <a:gd name="connsiteY18" fmla="*/ 479425 h 527050"/>
                  <a:gd name="connsiteX19" fmla="*/ 730250 w 1787525"/>
                  <a:gd name="connsiteY19" fmla="*/ 485775 h 527050"/>
                  <a:gd name="connsiteX20" fmla="*/ 762000 w 1787525"/>
                  <a:gd name="connsiteY20" fmla="*/ 485775 h 527050"/>
                  <a:gd name="connsiteX21" fmla="*/ 762000 w 1787525"/>
                  <a:gd name="connsiteY21" fmla="*/ 485775 h 527050"/>
                  <a:gd name="connsiteX22" fmla="*/ 809625 w 1787525"/>
                  <a:gd name="connsiteY22" fmla="*/ 460375 h 527050"/>
                  <a:gd name="connsiteX23" fmla="*/ 854075 w 1787525"/>
                  <a:gd name="connsiteY23" fmla="*/ 444500 h 527050"/>
                  <a:gd name="connsiteX24" fmla="*/ 898525 w 1787525"/>
                  <a:gd name="connsiteY24" fmla="*/ 422275 h 527050"/>
                  <a:gd name="connsiteX25" fmla="*/ 927100 w 1787525"/>
                  <a:gd name="connsiteY25" fmla="*/ 419100 h 527050"/>
                  <a:gd name="connsiteX26" fmla="*/ 949325 w 1787525"/>
                  <a:gd name="connsiteY26" fmla="*/ 409575 h 527050"/>
                  <a:gd name="connsiteX27" fmla="*/ 984250 w 1787525"/>
                  <a:gd name="connsiteY27" fmla="*/ 409575 h 527050"/>
                  <a:gd name="connsiteX28" fmla="*/ 1022350 w 1787525"/>
                  <a:gd name="connsiteY28" fmla="*/ 415925 h 527050"/>
                  <a:gd name="connsiteX29" fmla="*/ 1054100 w 1787525"/>
                  <a:gd name="connsiteY29" fmla="*/ 422275 h 527050"/>
                  <a:gd name="connsiteX30" fmla="*/ 1095375 w 1787525"/>
                  <a:gd name="connsiteY30" fmla="*/ 425450 h 527050"/>
                  <a:gd name="connsiteX31" fmla="*/ 1127125 w 1787525"/>
                  <a:gd name="connsiteY31" fmla="*/ 400050 h 527050"/>
                  <a:gd name="connsiteX32" fmla="*/ 1155700 w 1787525"/>
                  <a:gd name="connsiteY32" fmla="*/ 377825 h 527050"/>
                  <a:gd name="connsiteX33" fmla="*/ 1181100 w 1787525"/>
                  <a:gd name="connsiteY33" fmla="*/ 358775 h 527050"/>
                  <a:gd name="connsiteX34" fmla="*/ 1212850 w 1787525"/>
                  <a:gd name="connsiteY34" fmla="*/ 342900 h 527050"/>
                  <a:gd name="connsiteX35" fmla="*/ 1260475 w 1787525"/>
                  <a:gd name="connsiteY35" fmla="*/ 314325 h 527050"/>
                  <a:gd name="connsiteX36" fmla="*/ 1301750 w 1787525"/>
                  <a:gd name="connsiteY36" fmla="*/ 307975 h 527050"/>
                  <a:gd name="connsiteX37" fmla="*/ 1336675 w 1787525"/>
                  <a:gd name="connsiteY37" fmla="*/ 298450 h 527050"/>
                  <a:gd name="connsiteX38" fmla="*/ 1358900 w 1787525"/>
                  <a:gd name="connsiteY38" fmla="*/ 295275 h 527050"/>
                  <a:gd name="connsiteX39" fmla="*/ 1362075 w 1787525"/>
                  <a:gd name="connsiteY39" fmla="*/ 295275 h 527050"/>
                  <a:gd name="connsiteX40" fmla="*/ 1400175 w 1787525"/>
                  <a:gd name="connsiteY40" fmla="*/ 276225 h 527050"/>
                  <a:gd name="connsiteX41" fmla="*/ 1425575 w 1787525"/>
                  <a:gd name="connsiteY41" fmla="*/ 257175 h 527050"/>
                  <a:gd name="connsiteX42" fmla="*/ 1460500 w 1787525"/>
                  <a:gd name="connsiteY42" fmla="*/ 247650 h 527050"/>
                  <a:gd name="connsiteX43" fmla="*/ 1495425 w 1787525"/>
                  <a:gd name="connsiteY43" fmla="*/ 219075 h 527050"/>
                  <a:gd name="connsiteX44" fmla="*/ 1552575 w 1787525"/>
                  <a:gd name="connsiteY44" fmla="*/ 200025 h 527050"/>
                  <a:gd name="connsiteX45" fmla="*/ 1565275 w 1787525"/>
                  <a:gd name="connsiteY45" fmla="*/ 171450 h 527050"/>
                  <a:gd name="connsiteX46" fmla="*/ 1603375 w 1787525"/>
                  <a:gd name="connsiteY46" fmla="*/ 158750 h 527050"/>
                  <a:gd name="connsiteX47" fmla="*/ 1657350 w 1787525"/>
                  <a:gd name="connsiteY47" fmla="*/ 146050 h 527050"/>
                  <a:gd name="connsiteX48" fmla="*/ 1704975 w 1787525"/>
                  <a:gd name="connsiteY48" fmla="*/ 133350 h 527050"/>
                  <a:gd name="connsiteX49" fmla="*/ 1739900 w 1787525"/>
                  <a:gd name="connsiteY49" fmla="*/ 127000 h 527050"/>
                  <a:gd name="connsiteX50" fmla="*/ 1768475 w 1787525"/>
                  <a:gd name="connsiteY50" fmla="*/ 127000 h 527050"/>
                  <a:gd name="connsiteX51" fmla="*/ 1781175 w 1787525"/>
                  <a:gd name="connsiteY51" fmla="*/ 117475 h 527050"/>
                  <a:gd name="connsiteX52" fmla="*/ 1781175 w 1787525"/>
                  <a:gd name="connsiteY52" fmla="*/ 85725 h 527050"/>
                  <a:gd name="connsiteX53" fmla="*/ 1787525 w 1787525"/>
                  <a:gd name="connsiteY53" fmla="*/ 41275 h 527050"/>
                  <a:gd name="connsiteX54" fmla="*/ 1787525 w 1787525"/>
                  <a:gd name="connsiteY54" fmla="*/ 15875 h 527050"/>
                  <a:gd name="connsiteX55" fmla="*/ 1784350 w 1787525"/>
                  <a:gd name="connsiteY55" fmla="*/ 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87525" h="527050">
                    <a:moveTo>
                      <a:pt x="0" y="473075"/>
                    </a:moveTo>
                    <a:lnTo>
                      <a:pt x="88900" y="476250"/>
                    </a:lnTo>
                    <a:lnTo>
                      <a:pt x="117475" y="466725"/>
                    </a:lnTo>
                    <a:lnTo>
                      <a:pt x="161925" y="501650"/>
                    </a:lnTo>
                    <a:lnTo>
                      <a:pt x="177800" y="508000"/>
                    </a:lnTo>
                    <a:lnTo>
                      <a:pt x="244475" y="504825"/>
                    </a:lnTo>
                    <a:lnTo>
                      <a:pt x="282575" y="504825"/>
                    </a:lnTo>
                    <a:lnTo>
                      <a:pt x="304800" y="508000"/>
                    </a:lnTo>
                    <a:lnTo>
                      <a:pt x="352425" y="508000"/>
                    </a:lnTo>
                    <a:lnTo>
                      <a:pt x="377825" y="501650"/>
                    </a:lnTo>
                    <a:lnTo>
                      <a:pt x="403225" y="514350"/>
                    </a:lnTo>
                    <a:lnTo>
                      <a:pt x="438150" y="527050"/>
                    </a:lnTo>
                    <a:lnTo>
                      <a:pt x="473075" y="514350"/>
                    </a:lnTo>
                    <a:lnTo>
                      <a:pt x="504825" y="504825"/>
                    </a:lnTo>
                    <a:lnTo>
                      <a:pt x="539750" y="488950"/>
                    </a:lnTo>
                    <a:lnTo>
                      <a:pt x="555625" y="479425"/>
                    </a:lnTo>
                    <a:lnTo>
                      <a:pt x="628650" y="479425"/>
                    </a:lnTo>
                    <a:lnTo>
                      <a:pt x="676275" y="479425"/>
                    </a:lnTo>
                    <a:lnTo>
                      <a:pt x="698500" y="479425"/>
                    </a:lnTo>
                    <a:lnTo>
                      <a:pt x="730250" y="485775"/>
                    </a:lnTo>
                    <a:lnTo>
                      <a:pt x="762000" y="485775"/>
                    </a:lnTo>
                    <a:lnTo>
                      <a:pt x="762000" y="485775"/>
                    </a:lnTo>
                    <a:lnTo>
                      <a:pt x="809625" y="460375"/>
                    </a:lnTo>
                    <a:lnTo>
                      <a:pt x="854075" y="444500"/>
                    </a:lnTo>
                    <a:lnTo>
                      <a:pt x="898525" y="422275"/>
                    </a:lnTo>
                    <a:lnTo>
                      <a:pt x="927100" y="419100"/>
                    </a:lnTo>
                    <a:lnTo>
                      <a:pt x="949325" y="409575"/>
                    </a:lnTo>
                    <a:lnTo>
                      <a:pt x="984250" y="409575"/>
                    </a:lnTo>
                    <a:lnTo>
                      <a:pt x="1022350" y="415925"/>
                    </a:lnTo>
                    <a:lnTo>
                      <a:pt x="1054100" y="422275"/>
                    </a:lnTo>
                    <a:lnTo>
                      <a:pt x="1095375" y="425450"/>
                    </a:lnTo>
                    <a:lnTo>
                      <a:pt x="1127125" y="400050"/>
                    </a:lnTo>
                    <a:lnTo>
                      <a:pt x="1155700" y="377825"/>
                    </a:lnTo>
                    <a:lnTo>
                      <a:pt x="1181100" y="358775"/>
                    </a:lnTo>
                    <a:lnTo>
                      <a:pt x="1212850" y="342900"/>
                    </a:lnTo>
                    <a:lnTo>
                      <a:pt x="1260475" y="314325"/>
                    </a:lnTo>
                    <a:lnTo>
                      <a:pt x="1301750" y="307975"/>
                    </a:lnTo>
                    <a:cubicBezTo>
                      <a:pt x="1334968" y="301331"/>
                      <a:pt x="1325868" y="309257"/>
                      <a:pt x="1336675" y="298450"/>
                    </a:cubicBezTo>
                    <a:lnTo>
                      <a:pt x="1358900" y="295275"/>
                    </a:lnTo>
                    <a:lnTo>
                      <a:pt x="1362075" y="295275"/>
                    </a:lnTo>
                    <a:lnTo>
                      <a:pt x="1400175" y="276225"/>
                    </a:lnTo>
                    <a:lnTo>
                      <a:pt x="1425575" y="257175"/>
                    </a:lnTo>
                    <a:lnTo>
                      <a:pt x="1460500" y="247650"/>
                    </a:lnTo>
                    <a:lnTo>
                      <a:pt x="1495425" y="219075"/>
                    </a:lnTo>
                    <a:lnTo>
                      <a:pt x="1552575" y="200025"/>
                    </a:lnTo>
                    <a:lnTo>
                      <a:pt x="1565275" y="171450"/>
                    </a:lnTo>
                    <a:lnTo>
                      <a:pt x="1603375" y="158750"/>
                    </a:lnTo>
                    <a:lnTo>
                      <a:pt x="1657350" y="146050"/>
                    </a:lnTo>
                    <a:lnTo>
                      <a:pt x="1704975" y="133350"/>
                    </a:lnTo>
                    <a:lnTo>
                      <a:pt x="1739900" y="127000"/>
                    </a:lnTo>
                    <a:lnTo>
                      <a:pt x="1768475" y="127000"/>
                    </a:lnTo>
                    <a:lnTo>
                      <a:pt x="1781175" y="117475"/>
                    </a:lnTo>
                    <a:lnTo>
                      <a:pt x="1781175" y="85725"/>
                    </a:lnTo>
                    <a:lnTo>
                      <a:pt x="1787525" y="41275"/>
                    </a:lnTo>
                    <a:lnTo>
                      <a:pt x="1787525" y="15875"/>
                    </a:lnTo>
                    <a:lnTo>
                      <a:pt x="178435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2" name="Freeform 371"/>
              <p:cNvSpPr/>
              <p:nvPr/>
            </p:nvSpPr>
            <p:spPr>
              <a:xfrm rot="281165">
                <a:off x="5665054" y="3517316"/>
                <a:ext cx="157358" cy="344323"/>
              </a:xfrm>
              <a:custGeom>
                <a:avLst/>
                <a:gdLst>
                  <a:gd name="connsiteX0" fmla="*/ 0 w 317500"/>
                  <a:gd name="connsiteY0" fmla="*/ 0 h 1177925"/>
                  <a:gd name="connsiteX1" fmla="*/ 25400 w 317500"/>
                  <a:gd name="connsiteY1" fmla="*/ 34925 h 1177925"/>
                  <a:gd name="connsiteX2" fmla="*/ 66675 w 317500"/>
                  <a:gd name="connsiteY2" fmla="*/ 76200 h 1177925"/>
                  <a:gd name="connsiteX3" fmla="*/ 69850 w 317500"/>
                  <a:gd name="connsiteY3" fmla="*/ 111125 h 1177925"/>
                  <a:gd name="connsiteX4" fmla="*/ 69850 w 317500"/>
                  <a:gd name="connsiteY4" fmla="*/ 152400 h 1177925"/>
                  <a:gd name="connsiteX5" fmla="*/ 69850 w 317500"/>
                  <a:gd name="connsiteY5" fmla="*/ 200025 h 1177925"/>
                  <a:gd name="connsiteX6" fmla="*/ 63500 w 317500"/>
                  <a:gd name="connsiteY6" fmla="*/ 222250 h 1177925"/>
                  <a:gd name="connsiteX7" fmla="*/ 63500 w 317500"/>
                  <a:gd name="connsiteY7" fmla="*/ 222250 h 1177925"/>
                  <a:gd name="connsiteX8" fmla="*/ 73025 w 317500"/>
                  <a:gd name="connsiteY8" fmla="*/ 269875 h 1177925"/>
                  <a:gd name="connsiteX9" fmla="*/ 73025 w 317500"/>
                  <a:gd name="connsiteY9" fmla="*/ 269875 h 1177925"/>
                  <a:gd name="connsiteX10" fmla="*/ 88900 w 317500"/>
                  <a:gd name="connsiteY10" fmla="*/ 301625 h 1177925"/>
                  <a:gd name="connsiteX11" fmla="*/ 130175 w 317500"/>
                  <a:gd name="connsiteY11" fmla="*/ 320675 h 1177925"/>
                  <a:gd name="connsiteX12" fmla="*/ 130175 w 317500"/>
                  <a:gd name="connsiteY12" fmla="*/ 320675 h 1177925"/>
                  <a:gd name="connsiteX13" fmla="*/ 142875 w 317500"/>
                  <a:gd name="connsiteY13" fmla="*/ 355600 h 1177925"/>
                  <a:gd name="connsiteX14" fmla="*/ 161925 w 317500"/>
                  <a:gd name="connsiteY14" fmla="*/ 381000 h 1177925"/>
                  <a:gd name="connsiteX15" fmla="*/ 193675 w 317500"/>
                  <a:gd name="connsiteY15" fmla="*/ 393700 h 1177925"/>
                  <a:gd name="connsiteX16" fmla="*/ 206375 w 317500"/>
                  <a:gd name="connsiteY16" fmla="*/ 409575 h 1177925"/>
                  <a:gd name="connsiteX17" fmla="*/ 184150 w 317500"/>
                  <a:gd name="connsiteY17" fmla="*/ 450850 h 1177925"/>
                  <a:gd name="connsiteX18" fmla="*/ 203200 w 317500"/>
                  <a:gd name="connsiteY18" fmla="*/ 479425 h 1177925"/>
                  <a:gd name="connsiteX19" fmla="*/ 222250 w 317500"/>
                  <a:gd name="connsiteY19" fmla="*/ 511175 h 1177925"/>
                  <a:gd name="connsiteX20" fmla="*/ 238125 w 317500"/>
                  <a:gd name="connsiteY20" fmla="*/ 533400 h 1177925"/>
                  <a:gd name="connsiteX21" fmla="*/ 241300 w 317500"/>
                  <a:gd name="connsiteY21" fmla="*/ 561975 h 1177925"/>
                  <a:gd name="connsiteX22" fmla="*/ 241300 w 317500"/>
                  <a:gd name="connsiteY22" fmla="*/ 561975 h 1177925"/>
                  <a:gd name="connsiteX23" fmla="*/ 241300 w 317500"/>
                  <a:gd name="connsiteY23" fmla="*/ 612775 h 1177925"/>
                  <a:gd name="connsiteX24" fmla="*/ 257175 w 317500"/>
                  <a:gd name="connsiteY24" fmla="*/ 647700 h 1177925"/>
                  <a:gd name="connsiteX25" fmla="*/ 254000 w 317500"/>
                  <a:gd name="connsiteY25" fmla="*/ 692150 h 1177925"/>
                  <a:gd name="connsiteX26" fmla="*/ 263525 w 317500"/>
                  <a:gd name="connsiteY26" fmla="*/ 736600 h 1177925"/>
                  <a:gd name="connsiteX27" fmla="*/ 269875 w 317500"/>
                  <a:gd name="connsiteY27" fmla="*/ 777875 h 1177925"/>
                  <a:gd name="connsiteX28" fmla="*/ 260350 w 317500"/>
                  <a:gd name="connsiteY28" fmla="*/ 806450 h 1177925"/>
                  <a:gd name="connsiteX29" fmla="*/ 292100 w 317500"/>
                  <a:gd name="connsiteY29" fmla="*/ 847725 h 1177925"/>
                  <a:gd name="connsiteX30" fmla="*/ 314325 w 317500"/>
                  <a:gd name="connsiteY30" fmla="*/ 863600 h 1177925"/>
                  <a:gd name="connsiteX31" fmla="*/ 292100 w 317500"/>
                  <a:gd name="connsiteY31" fmla="*/ 917575 h 1177925"/>
                  <a:gd name="connsiteX32" fmla="*/ 317500 w 317500"/>
                  <a:gd name="connsiteY32" fmla="*/ 958850 h 1177925"/>
                  <a:gd name="connsiteX33" fmla="*/ 317500 w 317500"/>
                  <a:gd name="connsiteY33" fmla="*/ 1003300 h 1177925"/>
                  <a:gd name="connsiteX34" fmla="*/ 295275 w 317500"/>
                  <a:gd name="connsiteY34" fmla="*/ 1076325 h 1177925"/>
                  <a:gd name="connsiteX35" fmla="*/ 288925 w 317500"/>
                  <a:gd name="connsiteY35" fmla="*/ 1117600 h 1177925"/>
                  <a:gd name="connsiteX36" fmla="*/ 285750 w 317500"/>
                  <a:gd name="connsiteY36" fmla="*/ 1146175 h 1177925"/>
                  <a:gd name="connsiteX37" fmla="*/ 301625 w 317500"/>
                  <a:gd name="connsiteY37" fmla="*/ 1177925 h 1177925"/>
                  <a:gd name="connsiteX0" fmla="*/ 0 w 330200"/>
                  <a:gd name="connsiteY0" fmla="*/ 0 h 1428750"/>
                  <a:gd name="connsiteX1" fmla="*/ 25400 w 330200"/>
                  <a:gd name="connsiteY1" fmla="*/ 34925 h 1428750"/>
                  <a:gd name="connsiteX2" fmla="*/ 66675 w 330200"/>
                  <a:gd name="connsiteY2" fmla="*/ 76200 h 1428750"/>
                  <a:gd name="connsiteX3" fmla="*/ 69850 w 330200"/>
                  <a:gd name="connsiteY3" fmla="*/ 111125 h 1428750"/>
                  <a:gd name="connsiteX4" fmla="*/ 69850 w 330200"/>
                  <a:gd name="connsiteY4" fmla="*/ 152400 h 1428750"/>
                  <a:gd name="connsiteX5" fmla="*/ 69850 w 330200"/>
                  <a:gd name="connsiteY5" fmla="*/ 200025 h 1428750"/>
                  <a:gd name="connsiteX6" fmla="*/ 63500 w 330200"/>
                  <a:gd name="connsiteY6" fmla="*/ 222250 h 1428750"/>
                  <a:gd name="connsiteX7" fmla="*/ 63500 w 330200"/>
                  <a:gd name="connsiteY7" fmla="*/ 222250 h 1428750"/>
                  <a:gd name="connsiteX8" fmla="*/ 73025 w 330200"/>
                  <a:gd name="connsiteY8" fmla="*/ 269875 h 1428750"/>
                  <a:gd name="connsiteX9" fmla="*/ 73025 w 330200"/>
                  <a:gd name="connsiteY9" fmla="*/ 269875 h 1428750"/>
                  <a:gd name="connsiteX10" fmla="*/ 88900 w 330200"/>
                  <a:gd name="connsiteY10" fmla="*/ 301625 h 1428750"/>
                  <a:gd name="connsiteX11" fmla="*/ 130175 w 330200"/>
                  <a:gd name="connsiteY11" fmla="*/ 320675 h 1428750"/>
                  <a:gd name="connsiteX12" fmla="*/ 130175 w 330200"/>
                  <a:gd name="connsiteY12" fmla="*/ 320675 h 1428750"/>
                  <a:gd name="connsiteX13" fmla="*/ 142875 w 330200"/>
                  <a:gd name="connsiteY13" fmla="*/ 355600 h 1428750"/>
                  <a:gd name="connsiteX14" fmla="*/ 161925 w 330200"/>
                  <a:gd name="connsiteY14" fmla="*/ 381000 h 1428750"/>
                  <a:gd name="connsiteX15" fmla="*/ 193675 w 330200"/>
                  <a:gd name="connsiteY15" fmla="*/ 393700 h 1428750"/>
                  <a:gd name="connsiteX16" fmla="*/ 206375 w 330200"/>
                  <a:gd name="connsiteY16" fmla="*/ 409575 h 1428750"/>
                  <a:gd name="connsiteX17" fmla="*/ 184150 w 330200"/>
                  <a:gd name="connsiteY17" fmla="*/ 450850 h 1428750"/>
                  <a:gd name="connsiteX18" fmla="*/ 203200 w 330200"/>
                  <a:gd name="connsiteY18" fmla="*/ 479425 h 1428750"/>
                  <a:gd name="connsiteX19" fmla="*/ 222250 w 330200"/>
                  <a:gd name="connsiteY19" fmla="*/ 511175 h 1428750"/>
                  <a:gd name="connsiteX20" fmla="*/ 238125 w 330200"/>
                  <a:gd name="connsiteY20" fmla="*/ 533400 h 1428750"/>
                  <a:gd name="connsiteX21" fmla="*/ 241300 w 330200"/>
                  <a:gd name="connsiteY21" fmla="*/ 561975 h 1428750"/>
                  <a:gd name="connsiteX22" fmla="*/ 241300 w 330200"/>
                  <a:gd name="connsiteY22" fmla="*/ 561975 h 1428750"/>
                  <a:gd name="connsiteX23" fmla="*/ 241300 w 330200"/>
                  <a:gd name="connsiteY23" fmla="*/ 612775 h 1428750"/>
                  <a:gd name="connsiteX24" fmla="*/ 257175 w 330200"/>
                  <a:gd name="connsiteY24" fmla="*/ 647700 h 1428750"/>
                  <a:gd name="connsiteX25" fmla="*/ 254000 w 330200"/>
                  <a:gd name="connsiteY25" fmla="*/ 692150 h 1428750"/>
                  <a:gd name="connsiteX26" fmla="*/ 263525 w 330200"/>
                  <a:gd name="connsiteY26" fmla="*/ 736600 h 1428750"/>
                  <a:gd name="connsiteX27" fmla="*/ 269875 w 330200"/>
                  <a:gd name="connsiteY27" fmla="*/ 777875 h 1428750"/>
                  <a:gd name="connsiteX28" fmla="*/ 260350 w 330200"/>
                  <a:gd name="connsiteY28" fmla="*/ 806450 h 1428750"/>
                  <a:gd name="connsiteX29" fmla="*/ 292100 w 330200"/>
                  <a:gd name="connsiteY29" fmla="*/ 847725 h 1428750"/>
                  <a:gd name="connsiteX30" fmla="*/ 314325 w 330200"/>
                  <a:gd name="connsiteY30" fmla="*/ 863600 h 1428750"/>
                  <a:gd name="connsiteX31" fmla="*/ 292100 w 330200"/>
                  <a:gd name="connsiteY31" fmla="*/ 917575 h 1428750"/>
                  <a:gd name="connsiteX32" fmla="*/ 317500 w 330200"/>
                  <a:gd name="connsiteY32" fmla="*/ 958850 h 1428750"/>
                  <a:gd name="connsiteX33" fmla="*/ 317500 w 330200"/>
                  <a:gd name="connsiteY33" fmla="*/ 1003300 h 1428750"/>
                  <a:gd name="connsiteX34" fmla="*/ 295275 w 330200"/>
                  <a:gd name="connsiteY34" fmla="*/ 1076325 h 1428750"/>
                  <a:gd name="connsiteX35" fmla="*/ 288925 w 330200"/>
                  <a:gd name="connsiteY35" fmla="*/ 1117600 h 1428750"/>
                  <a:gd name="connsiteX36" fmla="*/ 285750 w 330200"/>
                  <a:gd name="connsiteY36" fmla="*/ 1146175 h 1428750"/>
                  <a:gd name="connsiteX37" fmla="*/ 330200 w 330200"/>
                  <a:gd name="connsiteY37" fmla="*/ 1428750 h 1428750"/>
                  <a:gd name="connsiteX0" fmla="*/ 0 w 330200"/>
                  <a:gd name="connsiteY0" fmla="*/ 0 h 1428750"/>
                  <a:gd name="connsiteX1" fmla="*/ 25400 w 330200"/>
                  <a:gd name="connsiteY1" fmla="*/ 34925 h 1428750"/>
                  <a:gd name="connsiteX2" fmla="*/ 66675 w 330200"/>
                  <a:gd name="connsiteY2" fmla="*/ 76200 h 1428750"/>
                  <a:gd name="connsiteX3" fmla="*/ 69850 w 330200"/>
                  <a:gd name="connsiteY3" fmla="*/ 111125 h 1428750"/>
                  <a:gd name="connsiteX4" fmla="*/ 69850 w 330200"/>
                  <a:gd name="connsiteY4" fmla="*/ 152400 h 1428750"/>
                  <a:gd name="connsiteX5" fmla="*/ 69850 w 330200"/>
                  <a:gd name="connsiteY5" fmla="*/ 200025 h 1428750"/>
                  <a:gd name="connsiteX6" fmla="*/ 63500 w 330200"/>
                  <a:gd name="connsiteY6" fmla="*/ 222250 h 1428750"/>
                  <a:gd name="connsiteX7" fmla="*/ 63500 w 330200"/>
                  <a:gd name="connsiteY7" fmla="*/ 222250 h 1428750"/>
                  <a:gd name="connsiteX8" fmla="*/ 73025 w 330200"/>
                  <a:gd name="connsiteY8" fmla="*/ 269875 h 1428750"/>
                  <a:gd name="connsiteX9" fmla="*/ 73025 w 330200"/>
                  <a:gd name="connsiteY9" fmla="*/ 269875 h 1428750"/>
                  <a:gd name="connsiteX10" fmla="*/ 88900 w 330200"/>
                  <a:gd name="connsiteY10" fmla="*/ 301625 h 1428750"/>
                  <a:gd name="connsiteX11" fmla="*/ 130175 w 330200"/>
                  <a:gd name="connsiteY11" fmla="*/ 320675 h 1428750"/>
                  <a:gd name="connsiteX12" fmla="*/ 130175 w 330200"/>
                  <a:gd name="connsiteY12" fmla="*/ 320675 h 1428750"/>
                  <a:gd name="connsiteX13" fmla="*/ 142875 w 330200"/>
                  <a:gd name="connsiteY13" fmla="*/ 355600 h 1428750"/>
                  <a:gd name="connsiteX14" fmla="*/ 161925 w 330200"/>
                  <a:gd name="connsiteY14" fmla="*/ 381000 h 1428750"/>
                  <a:gd name="connsiteX15" fmla="*/ 193675 w 330200"/>
                  <a:gd name="connsiteY15" fmla="*/ 393700 h 1428750"/>
                  <a:gd name="connsiteX16" fmla="*/ 206375 w 330200"/>
                  <a:gd name="connsiteY16" fmla="*/ 409575 h 1428750"/>
                  <a:gd name="connsiteX17" fmla="*/ 184150 w 330200"/>
                  <a:gd name="connsiteY17" fmla="*/ 450850 h 1428750"/>
                  <a:gd name="connsiteX18" fmla="*/ 203200 w 330200"/>
                  <a:gd name="connsiteY18" fmla="*/ 479425 h 1428750"/>
                  <a:gd name="connsiteX19" fmla="*/ 222250 w 330200"/>
                  <a:gd name="connsiteY19" fmla="*/ 511175 h 1428750"/>
                  <a:gd name="connsiteX20" fmla="*/ 238125 w 330200"/>
                  <a:gd name="connsiteY20" fmla="*/ 533400 h 1428750"/>
                  <a:gd name="connsiteX21" fmla="*/ 241300 w 330200"/>
                  <a:gd name="connsiteY21" fmla="*/ 561975 h 1428750"/>
                  <a:gd name="connsiteX22" fmla="*/ 241300 w 330200"/>
                  <a:gd name="connsiteY22" fmla="*/ 561975 h 1428750"/>
                  <a:gd name="connsiteX23" fmla="*/ 241300 w 330200"/>
                  <a:gd name="connsiteY23" fmla="*/ 612775 h 1428750"/>
                  <a:gd name="connsiteX24" fmla="*/ 257175 w 330200"/>
                  <a:gd name="connsiteY24" fmla="*/ 647700 h 1428750"/>
                  <a:gd name="connsiteX25" fmla="*/ 254000 w 330200"/>
                  <a:gd name="connsiteY25" fmla="*/ 692150 h 1428750"/>
                  <a:gd name="connsiteX26" fmla="*/ 263525 w 330200"/>
                  <a:gd name="connsiteY26" fmla="*/ 736600 h 1428750"/>
                  <a:gd name="connsiteX27" fmla="*/ 269875 w 330200"/>
                  <a:gd name="connsiteY27" fmla="*/ 777875 h 1428750"/>
                  <a:gd name="connsiteX28" fmla="*/ 260350 w 330200"/>
                  <a:gd name="connsiteY28" fmla="*/ 806450 h 1428750"/>
                  <a:gd name="connsiteX29" fmla="*/ 292100 w 330200"/>
                  <a:gd name="connsiteY29" fmla="*/ 847725 h 1428750"/>
                  <a:gd name="connsiteX30" fmla="*/ 314325 w 330200"/>
                  <a:gd name="connsiteY30" fmla="*/ 863600 h 1428750"/>
                  <a:gd name="connsiteX31" fmla="*/ 292100 w 330200"/>
                  <a:gd name="connsiteY31" fmla="*/ 917575 h 1428750"/>
                  <a:gd name="connsiteX32" fmla="*/ 317500 w 330200"/>
                  <a:gd name="connsiteY32" fmla="*/ 958850 h 1428750"/>
                  <a:gd name="connsiteX33" fmla="*/ 317500 w 330200"/>
                  <a:gd name="connsiteY33" fmla="*/ 1003300 h 1428750"/>
                  <a:gd name="connsiteX34" fmla="*/ 295275 w 330200"/>
                  <a:gd name="connsiteY34" fmla="*/ 1076325 h 1428750"/>
                  <a:gd name="connsiteX35" fmla="*/ 288925 w 330200"/>
                  <a:gd name="connsiteY35" fmla="*/ 1117600 h 1428750"/>
                  <a:gd name="connsiteX36" fmla="*/ 285750 w 330200"/>
                  <a:gd name="connsiteY36" fmla="*/ 1146175 h 1428750"/>
                  <a:gd name="connsiteX37" fmla="*/ 304800 w 330200"/>
                  <a:gd name="connsiteY37" fmla="*/ 1168399 h 1428750"/>
                  <a:gd name="connsiteX38" fmla="*/ 330200 w 330200"/>
                  <a:gd name="connsiteY38" fmla="*/ 1428750 h 1428750"/>
                  <a:gd name="connsiteX0" fmla="*/ 0 w 355600"/>
                  <a:gd name="connsiteY0" fmla="*/ 0 h 1428750"/>
                  <a:gd name="connsiteX1" fmla="*/ 25400 w 355600"/>
                  <a:gd name="connsiteY1" fmla="*/ 34925 h 1428750"/>
                  <a:gd name="connsiteX2" fmla="*/ 66675 w 355600"/>
                  <a:gd name="connsiteY2" fmla="*/ 76200 h 1428750"/>
                  <a:gd name="connsiteX3" fmla="*/ 69850 w 355600"/>
                  <a:gd name="connsiteY3" fmla="*/ 111125 h 1428750"/>
                  <a:gd name="connsiteX4" fmla="*/ 69850 w 355600"/>
                  <a:gd name="connsiteY4" fmla="*/ 152400 h 1428750"/>
                  <a:gd name="connsiteX5" fmla="*/ 69850 w 355600"/>
                  <a:gd name="connsiteY5" fmla="*/ 200025 h 1428750"/>
                  <a:gd name="connsiteX6" fmla="*/ 63500 w 355600"/>
                  <a:gd name="connsiteY6" fmla="*/ 222250 h 1428750"/>
                  <a:gd name="connsiteX7" fmla="*/ 63500 w 355600"/>
                  <a:gd name="connsiteY7" fmla="*/ 222250 h 1428750"/>
                  <a:gd name="connsiteX8" fmla="*/ 73025 w 355600"/>
                  <a:gd name="connsiteY8" fmla="*/ 269875 h 1428750"/>
                  <a:gd name="connsiteX9" fmla="*/ 73025 w 355600"/>
                  <a:gd name="connsiteY9" fmla="*/ 269875 h 1428750"/>
                  <a:gd name="connsiteX10" fmla="*/ 88900 w 355600"/>
                  <a:gd name="connsiteY10" fmla="*/ 301625 h 1428750"/>
                  <a:gd name="connsiteX11" fmla="*/ 130175 w 355600"/>
                  <a:gd name="connsiteY11" fmla="*/ 320675 h 1428750"/>
                  <a:gd name="connsiteX12" fmla="*/ 130175 w 355600"/>
                  <a:gd name="connsiteY12" fmla="*/ 320675 h 1428750"/>
                  <a:gd name="connsiteX13" fmla="*/ 142875 w 355600"/>
                  <a:gd name="connsiteY13" fmla="*/ 355600 h 1428750"/>
                  <a:gd name="connsiteX14" fmla="*/ 161925 w 355600"/>
                  <a:gd name="connsiteY14" fmla="*/ 381000 h 1428750"/>
                  <a:gd name="connsiteX15" fmla="*/ 193675 w 355600"/>
                  <a:gd name="connsiteY15" fmla="*/ 393700 h 1428750"/>
                  <a:gd name="connsiteX16" fmla="*/ 206375 w 355600"/>
                  <a:gd name="connsiteY16" fmla="*/ 409575 h 1428750"/>
                  <a:gd name="connsiteX17" fmla="*/ 184150 w 355600"/>
                  <a:gd name="connsiteY17" fmla="*/ 450850 h 1428750"/>
                  <a:gd name="connsiteX18" fmla="*/ 203200 w 355600"/>
                  <a:gd name="connsiteY18" fmla="*/ 479425 h 1428750"/>
                  <a:gd name="connsiteX19" fmla="*/ 222250 w 355600"/>
                  <a:gd name="connsiteY19" fmla="*/ 511175 h 1428750"/>
                  <a:gd name="connsiteX20" fmla="*/ 238125 w 355600"/>
                  <a:gd name="connsiteY20" fmla="*/ 533400 h 1428750"/>
                  <a:gd name="connsiteX21" fmla="*/ 241300 w 355600"/>
                  <a:gd name="connsiteY21" fmla="*/ 561975 h 1428750"/>
                  <a:gd name="connsiteX22" fmla="*/ 241300 w 355600"/>
                  <a:gd name="connsiteY22" fmla="*/ 561975 h 1428750"/>
                  <a:gd name="connsiteX23" fmla="*/ 241300 w 355600"/>
                  <a:gd name="connsiteY23" fmla="*/ 612775 h 1428750"/>
                  <a:gd name="connsiteX24" fmla="*/ 257175 w 355600"/>
                  <a:gd name="connsiteY24" fmla="*/ 647700 h 1428750"/>
                  <a:gd name="connsiteX25" fmla="*/ 254000 w 355600"/>
                  <a:gd name="connsiteY25" fmla="*/ 692150 h 1428750"/>
                  <a:gd name="connsiteX26" fmla="*/ 263525 w 355600"/>
                  <a:gd name="connsiteY26" fmla="*/ 736600 h 1428750"/>
                  <a:gd name="connsiteX27" fmla="*/ 269875 w 355600"/>
                  <a:gd name="connsiteY27" fmla="*/ 777875 h 1428750"/>
                  <a:gd name="connsiteX28" fmla="*/ 260350 w 355600"/>
                  <a:gd name="connsiteY28" fmla="*/ 806450 h 1428750"/>
                  <a:gd name="connsiteX29" fmla="*/ 292100 w 355600"/>
                  <a:gd name="connsiteY29" fmla="*/ 847725 h 1428750"/>
                  <a:gd name="connsiteX30" fmla="*/ 314325 w 355600"/>
                  <a:gd name="connsiteY30" fmla="*/ 863600 h 1428750"/>
                  <a:gd name="connsiteX31" fmla="*/ 292100 w 355600"/>
                  <a:gd name="connsiteY31" fmla="*/ 917575 h 1428750"/>
                  <a:gd name="connsiteX32" fmla="*/ 317500 w 355600"/>
                  <a:gd name="connsiteY32" fmla="*/ 958850 h 1428750"/>
                  <a:gd name="connsiteX33" fmla="*/ 317500 w 355600"/>
                  <a:gd name="connsiteY33" fmla="*/ 1003300 h 1428750"/>
                  <a:gd name="connsiteX34" fmla="*/ 295275 w 355600"/>
                  <a:gd name="connsiteY34" fmla="*/ 1076325 h 1428750"/>
                  <a:gd name="connsiteX35" fmla="*/ 288925 w 355600"/>
                  <a:gd name="connsiteY35" fmla="*/ 1117600 h 1428750"/>
                  <a:gd name="connsiteX36" fmla="*/ 285750 w 355600"/>
                  <a:gd name="connsiteY36" fmla="*/ 1146175 h 1428750"/>
                  <a:gd name="connsiteX37" fmla="*/ 304800 w 355600"/>
                  <a:gd name="connsiteY37" fmla="*/ 1168399 h 1428750"/>
                  <a:gd name="connsiteX38" fmla="*/ 355600 w 355600"/>
                  <a:gd name="connsiteY38" fmla="*/ 1212849 h 1428750"/>
                  <a:gd name="connsiteX39" fmla="*/ 330200 w 355600"/>
                  <a:gd name="connsiteY39" fmla="*/ 1428750 h 1428750"/>
                  <a:gd name="connsiteX0" fmla="*/ 0 w 355600"/>
                  <a:gd name="connsiteY0" fmla="*/ 0 h 1428750"/>
                  <a:gd name="connsiteX1" fmla="*/ 25400 w 355600"/>
                  <a:gd name="connsiteY1" fmla="*/ 34925 h 1428750"/>
                  <a:gd name="connsiteX2" fmla="*/ 66675 w 355600"/>
                  <a:gd name="connsiteY2" fmla="*/ 76200 h 1428750"/>
                  <a:gd name="connsiteX3" fmla="*/ 69850 w 355600"/>
                  <a:gd name="connsiteY3" fmla="*/ 111125 h 1428750"/>
                  <a:gd name="connsiteX4" fmla="*/ 69850 w 355600"/>
                  <a:gd name="connsiteY4" fmla="*/ 152400 h 1428750"/>
                  <a:gd name="connsiteX5" fmla="*/ 69850 w 355600"/>
                  <a:gd name="connsiteY5" fmla="*/ 200025 h 1428750"/>
                  <a:gd name="connsiteX6" fmla="*/ 63500 w 355600"/>
                  <a:gd name="connsiteY6" fmla="*/ 222250 h 1428750"/>
                  <a:gd name="connsiteX7" fmla="*/ 63500 w 355600"/>
                  <a:gd name="connsiteY7" fmla="*/ 222250 h 1428750"/>
                  <a:gd name="connsiteX8" fmla="*/ 73025 w 355600"/>
                  <a:gd name="connsiteY8" fmla="*/ 269875 h 1428750"/>
                  <a:gd name="connsiteX9" fmla="*/ 73025 w 355600"/>
                  <a:gd name="connsiteY9" fmla="*/ 269875 h 1428750"/>
                  <a:gd name="connsiteX10" fmla="*/ 88900 w 355600"/>
                  <a:gd name="connsiteY10" fmla="*/ 301625 h 1428750"/>
                  <a:gd name="connsiteX11" fmla="*/ 130175 w 355600"/>
                  <a:gd name="connsiteY11" fmla="*/ 320675 h 1428750"/>
                  <a:gd name="connsiteX12" fmla="*/ 130175 w 355600"/>
                  <a:gd name="connsiteY12" fmla="*/ 320675 h 1428750"/>
                  <a:gd name="connsiteX13" fmla="*/ 142875 w 355600"/>
                  <a:gd name="connsiteY13" fmla="*/ 355600 h 1428750"/>
                  <a:gd name="connsiteX14" fmla="*/ 161925 w 355600"/>
                  <a:gd name="connsiteY14" fmla="*/ 381000 h 1428750"/>
                  <a:gd name="connsiteX15" fmla="*/ 193675 w 355600"/>
                  <a:gd name="connsiteY15" fmla="*/ 393700 h 1428750"/>
                  <a:gd name="connsiteX16" fmla="*/ 206375 w 355600"/>
                  <a:gd name="connsiteY16" fmla="*/ 409575 h 1428750"/>
                  <a:gd name="connsiteX17" fmla="*/ 184150 w 355600"/>
                  <a:gd name="connsiteY17" fmla="*/ 450850 h 1428750"/>
                  <a:gd name="connsiteX18" fmla="*/ 203200 w 355600"/>
                  <a:gd name="connsiteY18" fmla="*/ 479425 h 1428750"/>
                  <a:gd name="connsiteX19" fmla="*/ 222250 w 355600"/>
                  <a:gd name="connsiteY19" fmla="*/ 511175 h 1428750"/>
                  <a:gd name="connsiteX20" fmla="*/ 238125 w 355600"/>
                  <a:gd name="connsiteY20" fmla="*/ 533400 h 1428750"/>
                  <a:gd name="connsiteX21" fmla="*/ 241300 w 355600"/>
                  <a:gd name="connsiteY21" fmla="*/ 561975 h 1428750"/>
                  <a:gd name="connsiteX22" fmla="*/ 241300 w 355600"/>
                  <a:gd name="connsiteY22" fmla="*/ 561975 h 1428750"/>
                  <a:gd name="connsiteX23" fmla="*/ 241300 w 355600"/>
                  <a:gd name="connsiteY23" fmla="*/ 612775 h 1428750"/>
                  <a:gd name="connsiteX24" fmla="*/ 257175 w 355600"/>
                  <a:gd name="connsiteY24" fmla="*/ 647700 h 1428750"/>
                  <a:gd name="connsiteX25" fmla="*/ 254000 w 355600"/>
                  <a:gd name="connsiteY25" fmla="*/ 692150 h 1428750"/>
                  <a:gd name="connsiteX26" fmla="*/ 263525 w 355600"/>
                  <a:gd name="connsiteY26" fmla="*/ 736600 h 1428750"/>
                  <a:gd name="connsiteX27" fmla="*/ 269875 w 355600"/>
                  <a:gd name="connsiteY27" fmla="*/ 777875 h 1428750"/>
                  <a:gd name="connsiteX28" fmla="*/ 260350 w 355600"/>
                  <a:gd name="connsiteY28" fmla="*/ 806450 h 1428750"/>
                  <a:gd name="connsiteX29" fmla="*/ 292100 w 355600"/>
                  <a:gd name="connsiteY29" fmla="*/ 847725 h 1428750"/>
                  <a:gd name="connsiteX30" fmla="*/ 314325 w 355600"/>
                  <a:gd name="connsiteY30" fmla="*/ 863600 h 1428750"/>
                  <a:gd name="connsiteX31" fmla="*/ 292100 w 355600"/>
                  <a:gd name="connsiteY31" fmla="*/ 917575 h 1428750"/>
                  <a:gd name="connsiteX32" fmla="*/ 317500 w 355600"/>
                  <a:gd name="connsiteY32" fmla="*/ 958850 h 1428750"/>
                  <a:gd name="connsiteX33" fmla="*/ 317500 w 355600"/>
                  <a:gd name="connsiteY33" fmla="*/ 1003300 h 1428750"/>
                  <a:gd name="connsiteX34" fmla="*/ 295275 w 355600"/>
                  <a:gd name="connsiteY34" fmla="*/ 1076325 h 1428750"/>
                  <a:gd name="connsiteX35" fmla="*/ 288925 w 355600"/>
                  <a:gd name="connsiteY35" fmla="*/ 1117600 h 1428750"/>
                  <a:gd name="connsiteX36" fmla="*/ 285750 w 355600"/>
                  <a:gd name="connsiteY36" fmla="*/ 1146175 h 1428750"/>
                  <a:gd name="connsiteX37" fmla="*/ 304800 w 355600"/>
                  <a:gd name="connsiteY37" fmla="*/ 1168399 h 1428750"/>
                  <a:gd name="connsiteX38" fmla="*/ 355600 w 355600"/>
                  <a:gd name="connsiteY38" fmla="*/ 1212849 h 1428750"/>
                  <a:gd name="connsiteX39" fmla="*/ 298450 w 355600"/>
                  <a:gd name="connsiteY39" fmla="*/ 1381124 h 1428750"/>
                  <a:gd name="connsiteX40" fmla="*/ 330200 w 355600"/>
                  <a:gd name="connsiteY40" fmla="*/ 1428750 h 1428750"/>
                  <a:gd name="connsiteX0" fmla="*/ 0 w 355877"/>
                  <a:gd name="connsiteY0" fmla="*/ 0 h 1428750"/>
                  <a:gd name="connsiteX1" fmla="*/ 25400 w 355877"/>
                  <a:gd name="connsiteY1" fmla="*/ 34925 h 1428750"/>
                  <a:gd name="connsiteX2" fmla="*/ 66675 w 355877"/>
                  <a:gd name="connsiteY2" fmla="*/ 76200 h 1428750"/>
                  <a:gd name="connsiteX3" fmla="*/ 69850 w 355877"/>
                  <a:gd name="connsiteY3" fmla="*/ 111125 h 1428750"/>
                  <a:gd name="connsiteX4" fmla="*/ 69850 w 355877"/>
                  <a:gd name="connsiteY4" fmla="*/ 152400 h 1428750"/>
                  <a:gd name="connsiteX5" fmla="*/ 69850 w 355877"/>
                  <a:gd name="connsiteY5" fmla="*/ 200025 h 1428750"/>
                  <a:gd name="connsiteX6" fmla="*/ 63500 w 355877"/>
                  <a:gd name="connsiteY6" fmla="*/ 222250 h 1428750"/>
                  <a:gd name="connsiteX7" fmla="*/ 63500 w 355877"/>
                  <a:gd name="connsiteY7" fmla="*/ 222250 h 1428750"/>
                  <a:gd name="connsiteX8" fmla="*/ 73025 w 355877"/>
                  <a:gd name="connsiteY8" fmla="*/ 269875 h 1428750"/>
                  <a:gd name="connsiteX9" fmla="*/ 73025 w 355877"/>
                  <a:gd name="connsiteY9" fmla="*/ 269875 h 1428750"/>
                  <a:gd name="connsiteX10" fmla="*/ 88900 w 355877"/>
                  <a:gd name="connsiteY10" fmla="*/ 301625 h 1428750"/>
                  <a:gd name="connsiteX11" fmla="*/ 130175 w 355877"/>
                  <a:gd name="connsiteY11" fmla="*/ 320675 h 1428750"/>
                  <a:gd name="connsiteX12" fmla="*/ 130175 w 355877"/>
                  <a:gd name="connsiteY12" fmla="*/ 320675 h 1428750"/>
                  <a:gd name="connsiteX13" fmla="*/ 142875 w 355877"/>
                  <a:gd name="connsiteY13" fmla="*/ 355600 h 1428750"/>
                  <a:gd name="connsiteX14" fmla="*/ 161925 w 355877"/>
                  <a:gd name="connsiteY14" fmla="*/ 381000 h 1428750"/>
                  <a:gd name="connsiteX15" fmla="*/ 193675 w 355877"/>
                  <a:gd name="connsiteY15" fmla="*/ 393700 h 1428750"/>
                  <a:gd name="connsiteX16" fmla="*/ 206375 w 355877"/>
                  <a:gd name="connsiteY16" fmla="*/ 409575 h 1428750"/>
                  <a:gd name="connsiteX17" fmla="*/ 184150 w 355877"/>
                  <a:gd name="connsiteY17" fmla="*/ 450850 h 1428750"/>
                  <a:gd name="connsiteX18" fmla="*/ 203200 w 355877"/>
                  <a:gd name="connsiteY18" fmla="*/ 479425 h 1428750"/>
                  <a:gd name="connsiteX19" fmla="*/ 222250 w 355877"/>
                  <a:gd name="connsiteY19" fmla="*/ 511175 h 1428750"/>
                  <a:gd name="connsiteX20" fmla="*/ 238125 w 355877"/>
                  <a:gd name="connsiteY20" fmla="*/ 533400 h 1428750"/>
                  <a:gd name="connsiteX21" fmla="*/ 241300 w 355877"/>
                  <a:gd name="connsiteY21" fmla="*/ 561975 h 1428750"/>
                  <a:gd name="connsiteX22" fmla="*/ 241300 w 355877"/>
                  <a:gd name="connsiteY22" fmla="*/ 561975 h 1428750"/>
                  <a:gd name="connsiteX23" fmla="*/ 241300 w 355877"/>
                  <a:gd name="connsiteY23" fmla="*/ 612775 h 1428750"/>
                  <a:gd name="connsiteX24" fmla="*/ 257175 w 355877"/>
                  <a:gd name="connsiteY24" fmla="*/ 647700 h 1428750"/>
                  <a:gd name="connsiteX25" fmla="*/ 254000 w 355877"/>
                  <a:gd name="connsiteY25" fmla="*/ 692150 h 1428750"/>
                  <a:gd name="connsiteX26" fmla="*/ 263525 w 355877"/>
                  <a:gd name="connsiteY26" fmla="*/ 736600 h 1428750"/>
                  <a:gd name="connsiteX27" fmla="*/ 269875 w 355877"/>
                  <a:gd name="connsiteY27" fmla="*/ 777875 h 1428750"/>
                  <a:gd name="connsiteX28" fmla="*/ 260350 w 355877"/>
                  <a:gd name="connsiteY28" fmla="*/ 806450 h 1428750"/>
                  <a:gd name="connsiteX29" fmla="*/ 292100 w 355877"/>
                  <a:gd name="connsiteY29" fmla="*/ 847725 h 1428750"/>
                  <a:gd name="connsiteX30" fmla="*/ 314325 w 355877"/>
                  <a:gd name="connsiteY30" fmla="*/ 863600 h 1428750"/>
                  <a:gd name="connsiteX31" fmla="*/ 292100 w 355877"/>
                  <a:gd name="connsiteY31" fmla="*/ 917575 h 1428750"/>
                  <a:gd name="connsiteX32" fmla="*/ 317500 w 355877"/>
                  <a:gd name="connsiteY32" fmla="*/ 958850 h 1428750"/>
                  <a:gd name="connsiteX33" fmla="*/ 317500 w 355877"/>
                  <a:gd name="connsiteY33" fmla="*/ 1003300 h 1428750"/>
                  <a:gd name="connsiteX34" fmla="*/ 295275 w 355877"/>
                  <a:gd name="connsiteY34" fmla="*/ 1076325 h 1428750"/>
                  <a:gd name="connsiteX35" fmla="*/ 288925 w 355877"/>
                  <a:gd name="connsiteY35" fmla="*/ 1117600 h 1428750"/>
                  <a:gd name="connsiteX36" fmla="*/ 285750 w 355877"/>
                  <a:gd name="connsiteY36" fmla="*/ 1146175 h 1428750"/>
                  <a:gd name="connsiteX37" fmla="*/ 304800 w 355877"/>
                  <a:gd name="connsiteY37" fmla="*/ 1168399 h 1428750"/>
                  <a:gd name="connsiteX38" fmla="*/ 355600 w 355877"/>
                  <a:gd name="connsiteY38" fmla="*/ 1212849 h 1428750"/>
                  <a:gd name="connsiteX39" fmla="*/ 304800 w 355877"/>
                  <a:gd name="connsiteY39" fmla="*/ 1295399 h 1428750"/>
                  <a:gd name="connsiteX40" fmla="*/ 298450 w 355877"/>
                  <a:gd name="connsiteY40" fmla="*/ 1381124 h 1428750"/>
                  <a:gd name="connsiteX41" fmla="*/ 330200 w 355877"/>
                  <a:gd name="connsiteY41" fmla="*/ 1428750 h 1428750"/>
                  <a:gd name="connsiteX0" fmla="*/ 0 w 355943"/>
                  <a:gd name="connsiteY0" fmla="*/ 0 h 1428750"/>
                  <a:gd name="connsiteX1" fmla="*/ 25400 w 355943"/>
                  <a:gd name="connsiteY1" fmla="*/ 34925 h 1428750"/>
                  <a:gd name="connsiteX2" fmla="*/ 66675 w 355943"/>
                  <a:gd name="connsiteY2" fmla="*/ 76200 h 1428750"/>
                  <a:gd name="connsiteX3" fmla="*/ 69850 w 355943"/>
                  <a:gd name="connsiteY3" fmla="*/ 111125 h 1428750"/>
                  <a:gd name="connsiteX4" fmla="*/ 69850 w 355943"/>
                  <a:gd name="connsiteY4" fmla="*/ 152400 h 1428750"/>
                  <a:gd name="connsiteX5" fmla="*/ 69850 w 355943"/>
                  <a:gd name="connsiteY5" fmla="*/ 200025 h 1428750"/>
                  <a:gd name="connsiteX6" fmla="*/ 63500 w 355943"/>
                  <a:gd name="connsiteY6" fmla="*/ 222250 h 1428750"/>
                  <a:gd name="connsiteX7" fmla="*/ 63500 w 355943"/>
                  <a:gd name="connsiteY7" fmla="*/ 222250 h 1428750"/>
                  <a:gd name="connsiteX8" fmla="*/ 73025 w 355943"/>
                  <a:gd name="connsiteY8" fmla="*/ 269875 h 1428750"/>
                  <a:gd name="connsiteX9" fmla="*/ 73025 w 355943"/>
                  <a:gd name="connsiteY9" fmla="*/ 269875 h 1428750"/>
                  <a:gd name="connsiteX10" fmla="*/ 88900 w 355943"/>
                  <a:gd name="connsiteY10" fmla="*/ 301625 h 1428750"/>
                  <a:gd name="connsiteX11" fmla="*/ 130175 w 355943"/>
                  <a:gd name="connsiteY11" fmla="*/ 320675 h 1428750"/>
                  <a:gd name="connsiteX12" fmla="*/ 130175 w 355943"/>
                  <a:gd name="connsiteY12" fmla="*/ 320675 h 1428750"/>
                  <a:gd name="connsiteX13" fmla="*/ 142875 w 355943"/>
                  <a:gd name="connsiteY13" fmla="*/ 355600 h 1428750"/>
                  <a:gd name="connsiteX14" fmla="*/ 161925 w 355943"/>
                  <a:gd name="connsiteY14" fmla="*/ 381000 h 1428750"/>
                  <a:gd name="connsiteX15" fmla="*/ 193675 w 355943"/>
                  <a:gd name="connsiteY15" fmla="*/ 393700 h 1428750"/>
                  <a:gd name="connsiteX16" fmla="*/ 206375 w 355943"/>
                  <a:gd name="connsiteY16" fmla="*/ 409575 h 1428750"/>
                  <a:gd name="connsiteX17" fmla="*/ 184150 w 355943"/>
                  <a:gd name="connsiteY17" fmla="*/ 450850 h 1428750"/>
                  <a:gd name="connsiteX18" fmla="*/ 203200 w 355943"/>
                  <a:gd name="connsiteY18" fmla="*/ 479425 h 1428750"/>
                  <a:gd name="connsiteX19" fmla="*/ 222250 w 355943"/>
                  <a:gd name="connsiteY19" fmla="*/ 511175 h 1428750"/>
                  <a:gd name="connsiteX20" fmla="*/ 238125 w 355943"/>
                  <a:gd name="connsiteY20" fmla="*/ 533400 h 1428750"/>
                  <a:gd name="connsiteX21" fmla="*/ 241300 w 355943"/>
                  <a:gd name="connsiteY21" fmla="*/ 561975 h 1428750"/>
                  <a:gd name="connsiteX22" fmla="*/ 241300 w 355943"/>
                  <a:gd name="connsiteY22" fmla="*/ 561975 h 1428750"/>
                  <a:gd name="connsiteX23" fmla="*/ 241300 w 355943"/>
                  <a:gd name="connsiteY23" fmla="*/ 612775 h 1428750"/>
                  <a:gd name="connsiteX24" fmla="*/ 257175 w 355943"/>
                  <a:gd name="connsiteY24" fmla="*/ 647700 h 1428750"/>
                  <a:gd name="connsiteX25" fmla="*/ 254000 w 355943"/>
                  <a:gd name="connsiteY25" fmla="*/ 692150 h 1428750"/>
                  <a:gd name="connsiteX26" fmla="*/ 263525 w 355943"/>
                  <a:gd name="connsiteY26" fmla="*/ 736600 h 1428750"/>
                  <a:gd name="connsiteX27" fmla="*/ 269875 w 355943"/>
                  <a:gd name="connsiteY27" fmla="*/ 777875 h 1428750"/>
                  <a:gd name="connsiteX28" fmla="*/ 260350 w 355943"/>
                  <a:gd name="connsiteY28" fmla="*/ 806450 h 1428750"/>
                  <a:gd name="connsiteX29" fmla="*/ 292100 w 355943"/>
                  <a:gd name="connsiteY29" fmla="*/ 847725 h 1428750"/>
                  <a:gd name="connsiteX30" fmla="*/ 314325 w 355943"/>
                  <a:gd name="connsiteY30" fmla="*/ 863600 h 1428750"/>
                  <a:gd name="connsiteX31" fmla="*/ 292100 w 355943"/>
                  <a:gd name="connsiteY31" fmla="*/ 917575 h 1428750"/>
                  <a:gd name="connsiteX32" fmla="*/ 317500 w 355943"/>
                  <a:gd name="connsiteY32" fmla="*/ 958850 h 1428750"/>
                  <a:gd name="connsiteX33" fmla="*/ 317500 w 355943"/>
                  <a:gd name="connsiteY33" fmla="*/ 1003300 h 1428750"/>
                  <a:gd name="connsiteX34" fmla="*/ 295275 w 355943"/>
                  <a:gd name="connsiteY34" fmla="*/ 1076325 h 1428750"/>
                  <a:gd name="connsiteX35" fmla="*/ 288925 w 355943"/>
                  <a:gd name="connsiteY35" fmla="*/ 1117600 h 1428750"/>
                  <a:gd name="connsiteX36" fmla="*/ 285750 w 355943"/>
                  <a:gd name="connsiteY36" fmla="*/ 1146175 h 1428750"/>
                  <a:gd name="connsiteX37" fmla="*/ 304800 w 355943"/>
                  <a:gd name="connsiteY37" fmla="*/ 1168399 h 1428750"/>
                  <a:gd name="connsiteX38" fmla="*/ 355600 w 355943"/>
                  <a:gd name="connsiteY38" fmla="*/ 1212849 h 1428750"/>
                  <a:gd name="connsiteX39" fmla="*/ 269875 w 355943"/>
                  <a:gd name="connsiteY39" fmla="*/ 1263649 h 1428750"/>
                  <a:gd name="connsiteX40" fmla="*/ 304800 w 355943"/>
                  <a:gd name="connsiteY40" fmla="*/ 1295399 h 1428750"/>
                  <a:gd name="connsiteX41" fmla="*/ 298450 w 355943"/>
                  <a:gd name="connsiteY41" fmla="*/ 1381124 h 1428750"/>
                  <a:gd name="connsiteX42" fmla="*/ 330200 w 355943"/>
                  <a:gd name="connsiteY42" fmla="*/ 1428750 h 1428750"/>
                  <a:gd name="connsiteX0" fmla="*/ 0 w 330200"/>
                  <a:gd name="connsiteY0" fmla="*/ 0 h 1428750"/>
                  <a:gd name="connsiteX1" fmla="*/ 25400 w 330200"/>
                  <a:gd name="connsiteY1" fmla="*/ 34925 h 1428750"/>
                  <a:gd name="connsiteX2" fmla="*/ 66675 w 330200"/>
                  <a:gd name="connsiteY2" fmla="*/ 76200 h 1428750"/>
                  <a:gd name="connsiteX3" fmla="*/ 69850 w 330200"/>
                  <a:gd name="connsiteY3" fmla="*/ 111125 h 1428750"/>
                  <a:gd name="connsiteX4" fmla="*/ 69850 w 330200"/>
                  <a:gd name="connsiteY4" fmla="*/ 152400 h 1428750"/>
                  <a:gd name="connsiteX5" fmla="*/ 69850 w 330200"/>
                  <a:gd name="connsiteY5" fmla="*/ 200025 h 1428750"/>
                  <a:gd name="connsiteX6" fmla="*/ 63500 w 330200"/>
                  <a:gd name="connsiteY6" fmla="*/ 222250 h 1428750"/>
                  <a:gd name="connsiteX7" fmla="*/ 63500 w 330200"/>
                  <a:gd name="connsiteY7" fmla="*/ 222250 h 1428750"/>
                  <a:gd name="connsiteX8" fmla="*/ 73025 w 330200"/>
                  <a:gd name="connsiteY8" fmla="*/ 269875 h 1428750"/>
                  <a:gd name="connsiteX9" fmla="*/ 73025 w 330200"/>
                  <a:gd name="connsiteY9" fmla="*/ 269875 h 1428750"/>
                  <a:gd name="connsiteX10" fmla="*/ 88900 w 330200"/>
                  <a:gd name="connsiteY10" fmla="*/ 301625 h 1428750"/>
                  <a:gd name="connsiteX11" fmla="*/ 130175 w 330200"/>
                  <a:gd name="connsiteY11" fmla="*/ 320675 h 1428750"/>
                  <a:gd name="connsiteX12" fmla="*/ 130175 w 330200"/>
                  <a:gd name="connsiteY12" fmla="*/ 320675 h 1428750"/>
                  <a:gd name="connsiteX13" fmla="*/ 142875 w 330200"/>
                  <a:gd name="connsiteY13" fmla="*/ 355600 h 1428750"/>
                  <a:gd name="connsiteX14" fmla="*/ 161925 w 330200"/>
                  <a:gd name="connsiteY14" fmla="*/ 381000 h 1428750"/>
                  <a:gd name="connsiteX15" fmla="*/ 193675 w 330200"/>
                  <a:gd name="connsiteY15" fmla="*/ 393700 h 1428750"/>
                  <a:gd name="connsiteX16" fmla="*/ 206375 w 330200"/>
                  <a:gd name="connsiteY16" fmla="*/ 409575 h 1428750"/>
                  <a:gd name="connsiteX17" fmla="*/ 184150 w 330200"/>
                  <a:gd name="connsiteY17" fmla="*/ 450850 h 1428750"/>
                  <a:gd name="connsiteX18" fmla="*/ 203200 w 330200"/>
                  <a:gd name="connsiteY18" fmla="*/ 479425 h 1428750"/>
                  <a:gd name="connsiteX19" fmla="*/ 222250 w 330200"/>
                  <a:gd name="connsiteY19" fmla="*/ 511175 h 1428750"/>
                  <a:gd name="connsiteX20" fmla="*/ 238125 w 330200"/>
                  <a:gd name="connsiteY20" fmla="*/ 533400 h 1428750"/>
                  <a:gd name="connsiteX21" fmla="*/ 241300 w 330200"/>
                  <a:gd name="connsiteY21" fmla="*/ 561975 h 1428750"/>
                  <a:gd name="connsiteX22" fmla="*/ 241300 w 330200"/>
                  <a:gd name="connsiteY22" fmla="*/ 561975 h 1428750"/>
                  <a:gd name="connsiteX23" fmla="*/ 241300 w 330200"/>
                  <a:gd name="connsiteY23" fmla="*/ 612775 h 1428750"/>
                  <a:gd name="connsiteX24" fmla="*/ 257175 w 330200"/>
                  <a:gd name="connsiteY24" fmla="*/ 647700 h 1428750"/>
                  <a:gd name="connsiteX25" fmla="*/ 254000 w 330200"/>
                  <a:gd name="connsiteY25" fmla="*/ 692150 h 1428750"/>
                  <a:gd name="connsiteX26" fmla="*/ 263525 w 330200"/>
                  <a:gd name="connsiteY26" fmla="*/ 736600 h 1428750"/>
                  <a:gd name="connsiteX27" fmla="*/ 269875 w 330200"/>
                  <a:gd name="connsiteY27" fmla="*/ 777875 h 1428750"/>
                  <a:gd name="connsiteX28" fmla="*/ 260350 w 330200"/>
                  <a:gd name="connsiteY28" fmla="*/ 806450 h 1428750"/>
                  <a:gd name="connsiteX29" fmla="*/ 292100 w 330200"/>
                  <a:gd name="connsiteY29" fmla="*/ 847725 h 1428750"/>
                  <a:gd name="connsiteX30" fmla="*/ 314325 w 330200"/>
                  <a:gd name="connsiteY30" fmla="*/ 863600 h 1428750"/>
                  <a:gd name="connsiteX31" fmla="*/ 292100 w 330200"/>
                  <a:gd name="connsiteY31" fmla="*/ 917575 h 1428750"/>
                  <a:gd name="connsiteX32" fmla="*/ 317500 w 330200"/>
                  <a:gd name="connsiteY32" fmla="*/ 958850 h 1428750"/>
                  <a:gd name="connsiteX33" fmla="*/ 317500 w 330200"/>
                  <a:gd name="connsiteY33" fmla="*/ 1003300 h 1428750"/>
                  <a:gd name="connsiteX34" fmla="*/ 295275 w 330200"/>
                  <a:gd name="connsiteY34" fmla="*/ 1076325 h 1428750"/>
                  <a:gd name="connsiteX35" fmla="*/ 288925 w 330200"/>
                  <a:gd name="connsiteY35" fmla="*/ 1117600 h 1428750"/>
                  <a:gd name="connsiteX36" fmla="*/ 285750 w 330200"/>
                  <a:gd name="connsiteY36" fmla="*/ 1146175 h 1428750"/>
                  <a:gd name="connsiteX37" fmla="*/ 304800 w 330200"/>
                  <a:gd name="connsiteY37" fmla="*/ 1168399 h 1428750"/>
                  <a:gd name="connsiteX38" fmla="*/ 295275 w 330200"/>
                  <a:gd name="connsiteY38" fmla="*/ 1206499 h 1428750"/>
                  <a:gd name="connsiteX39" fmla="*/ 269875 w 330200"/>
                  <a:gd name="connsiteY39" fmla="*/ 1263649 h 1428750"/>
                  <a:gd name="connsiteX40" fmla="*/ 304800 w 330200"/>
                  <a:gd name="connsiteY40" fmla="*/ 1295399 h 1428750"/>
                  <a:gd name="connsiteX41" fmla="*/ 298450 w 330200"/>
                  <a:gd name="connsiteY41" fmla="*/ 1381124 h 1428750"/>
                  <a:gd name="connsiteX42" fmla="*/ 330200 w 330200"/>
                  <a:gd name="connsiteY42" fmla="*/ 1428750 h 1428750"/>
                  <a:gd name="connsiteX0" fmla="*/ 0 w 330200"/>
                  <a:gd name="connsiteY0" fmla="*/ 0 h 1428750"/>
                  <a:gd name="connsiteX1" fmla="*/ 25400 w 330200"/>
                  <a:gd name="connsiteY1" fmla="*/ 34925 h 1428750"/>
                  <a:gd name="connsiteX2" fmla="*/ 66675 w 330200"/>
                  <a:gd name="connsiteY2" fmla="*/ 76200 h 1428750"/>
                  <a:gd name="connsiteX3" fmla="*/ 69850 w 330200"/>
                  <a:gd name="connsiteY3" fmla="*/ 111125 h 1428750"/>
                  <a:gd name="connsiteX4" fmla="*/ 69850 w 330200"/>
                  <a:gd name="connsiteY4" fmla="*/ 152400 h 1428750"/>
                  <a:gd name="connsiteX5" fmla="*/ 69850 w 330200"/>
                  <a:gd name="connsiteY5" fmla="*/ 200025 h 1428750"/>
                  <a:gd name="connsiteX6" fmla="*/ 63500 w 330200"/>
                  <a:gd name="connsiteY6" fmla="*/ 222250 h 1428750"/>
                  <a:gd name="connsiteX7" fmla="*/ 63500 w 330200"/>
                  <a:gd name="connsiteY7" fmla="*/ 222250 h 1428750"/>
                  <a:gd name="connsiteX8" fmla="*/ 73025 w 330200"/>
                  <a:gd name="connsiteY8" fmla="*/ 269875 h 1428750"/>
                  <a:gd name="connsiteX9" fmla="*/ 73025 w 330200"/>
                  <a:gd name="connsiteY9" fmla="*/ 269875 h 1428750"/>
                  <a:gd name="connsiteX10" fmla="*/ 88900 w 330200"/>
                  <a:gd name="connsiteY10" fmla="*/ 301625 h 1428750"/>
                  <a:gd name="connsiteX11" fmla="*/ 130175 w 330200"/>
                  <a:gd name="connsiteY11" fmla="*/ 320675 h 1428750"/>
                  <a:gd name="connsiteX12" fmla="*/ 130175 w 330200"/>
                  <a:gd name="connsiteY12" fmla="*/ 320675 h 1428750"/>
                  <a:gd name="connsiteX13" fmla="*/ 142875 w 330200"/>
                  <a:gd name="connsiteY13" fmla="*/ 355600 h 1428750"/>
                  <a:gd name="connsiteX14" fmla="*/ 161925 w 330200"/>
                  <a:gd name="connsiteY14" fmla="*/ 381000 h 1428750"/>
                  <a:gd name="connsiteX15" fmla="*/ 193675 w 330200"/>
                  <a:gd name="connsiteY15" fmla="*/ 393700 h 1428750"/>
                  <a:gd name="connsiteX16" fmla="*/ 206375 w 330200"/>
                  <a:gd name="connsiteY16" fmla="*/ 409575 h 1428750"/>
                  <a:gd name="connsiteX17" fmla="*/ 184150 w 330200"/>
                  <a:gd name="connsiteY17" fmla="*/ 450850 h 1428750"/>
                  <a:gd name="connsiteX18" fmla="*/ 203200 w 330200"/>
                  <a:gd name="connsiteY18" fmla="*/ 479425 h 1428750"/>
                  <a:gd name="connsiteX19" fmla="*/ 222250 w 330200"/>
                  <a:gd name="connsiteY19" fmla="*/ 511175 h 1428750"/>
                  <a:gd name="connsiteX20" fmla="*/ 238125 w 330200"/>
                  <a:gd name="connsiteY20" fmla="*/ 533400 h 1428750"/>
                  <a:gd name="connsiteX21" fmla="*/ 241300 w 330200"/>
                  <a:gd name="connsiteY21" fmla="*/ 561975 h 1428750"/>
                  <a:gd name="connsiteX22" fmla="*/ 241300 w 330200"/>
                  <a:gd name="connsiteY22" fmla="*/ 561975 h 1428750"/>
                  <a:gd name="connsiteX23" fmla="*/ 241300 w 330200"/>
                  <a:gd name="connsiteY23" fmla="*/ 612775 h 1428750"/>
                  <a:gd name="connsiteX24" fmla="*/ 257175 w 330200"/>
                  <a:gd name="connsiteY24" fmla="*/ 647700 h 1428750"/>
                  <a:gd name="connsiteX25" fmla="*/ 254000 w 330200"/>
                  <a:gd name="connsiteY25" fmla="*/ 692150 h 1428750"/>
                  <a:gd name="connsiteX26" fmla="*/ 263525 w 330200"/>
                  <a:gd name="connsiteY26" fmla="*/ 736600 h 1428750"/>
                  <a:gd name="connsiteX27" fmla="*/ 269875 w 330200"/>
                  <a:gd name="connsiteY27" fmla="*/ 777875 h 1428750"/>
                  <a:gd name="connsiteX28" fmla="*/ 260350 w 330200"/>
                  <a:gd name="connsiteY28" fmla="*/ 806450 h 1428750"/>
                  <a:gd name="connsiteX29" fmla="*/ 292100 w 330200"/>
                  <a:gd name="connsiteY29" fmla="*/ 847725 h 1428750"/>
                  <a:gd name="connsiteX30" fmla="*/ 314325 w 330200"/>
                  <a:gd name="connsiteY30" fmla="*/ 863600 h 1428750"/>
                  <a:gd name="connsiteX31" fmla="*/ 292100 w 330200"/>
                  <a:gd name="connsiteY31" fmla="*/ 917575 h 1428750"/>
                  <a:gd name="connsiteX32" fmla="*/ 317500 w 330200"/>
                  <a:gd name="connsiteY32" fmla="*/ 958850 h 1428750"/>
                  <a:gd name="connsiteX33" fmla="*/ 317500 w 330200"/>
                  <a:gd name="connsiteY33" fmla="*/ 1003300 h 1428750"/>
                  <a:gd name="connsiteX34" fmla="*/ 295275 w 330200"/>
                  <a:gd name="connsiteY34" fmla="*/ 1076325 h 1428750"/>
                  <a:gd name="connsiteX35" fmla="*/ 288925 w 330200"/>
                  <a:gd name="connsiteY35" fmla="*/ 1117600 h 1428750"/>
                  <a:gd name="connsiteX36" fmla="*/ 285750 w 330200"/>
                  <a:gd name="connsiteY36" fmla="*/ 1146175 h 1428750"/>
                  <a:gd name="connsiteX37" fmla="*/ 304800 w 330200"/>
                  <a:gd name="connsiteY37" fmla="*/ 1168399 h 1428750"/>
                  <a:gd name="connsiteX38" fmla="*/ 295275 w 330200"/>
                  <a:gd name="connsiteY38" fmla="*/ 1206499 h 1428750"/>
                  <a:gd name="connsiteX39" fmla="*/ 269875 w 330200"/>
                  <a:gd name="connsiteY39" fmla="*/ 1263649 h 1428750"/>
                  <a:gd name="connsiteX40" fmla="*/ 304800 w 330200"/>
                  <a:gd name="connsiteY40" fmla="*/ 1295399 h 1428750"/>
                  <a:gd name="connsiteX41" fmla="*/ 314325 w 330200"/>
                  <a:gd name="connsiteY41" fmla="*/ 1381124 h 1428750"/>
                  <a:gd name="connsiteX42" fmla="*/ 330200 w 330200"/>
                  <a:gd name="connsiteY42" fmla="*/ 1428750 h 1428750"/>
                  <a:gd name="connsiteX0" fmla="*/ 0 w 317500"/>
                  <a:gd name="connsiteY0" fmla="*/ 0 h 1381124"/>
                  <a:gd name="connsiteX1" fmla="*/ 25400 w 317500"/>
                  <a:gd name="connsiteY1" fmla="*/ 34925 h 1381124"/>
                  <a:gd name="connsiteX2" fmla="*/ 66675 w 317500"/>
                  <a:gd name="connsiteY2" fmla="*/ 76200 h 1381124"/>
                  <a:gd name="connsiteX3" fmla="*/ 69850 w 317500"/>
                  <a:gd name="connsiteY3" fmla="*/ 111125 h 1381124"/>
                  <a:gd name="connsiteX4" fmla="*/ 69850 w 317500"/>
                  <a:gd name="connsiteY4" fmla="*/ 152400 h 1381124"/>
                  <a:gd name="connsiteX5" fmla="*/ 69850 w 317500"/>
                  <a:gd name="connsiteY5" fmla="*/ 200025 h 1381124"/>
                  <a:gd name="connsiteX6" fmla="*/ 63500 w 317500"/>
                  <a:gd name="connsiteY6" fmla="*/ 222250 h 1381124"/>
                  <a:gd name="connsiteX7" fmla="*/ 63500 w 317500"/>
                  <a:gd name="connsiteY7" fmla="*/ 222250 h 1381124"/>
                  <a:gd name="connsiteX8" fmla="*/ 73025 w 317500"/>
                  <a:gd name="connsiteY8" fmla="*/ 269875 h 1381124"/>
                  <a:gd name="connsiteX9" fmla="*/ 73025 w 317500"/>
                  <a:gd name="connsiteY9" fmla="*/ 269875 h 1381124"/>
                  <a:gd name="connsiteX10" fmla="*/ 88900 w 317500"/>
                  <a:gd name="connsiteY10" fmla="*/ 301625 h 1381124"/>
                  <a:gd name="connsiteX11" fmla="*/ 130175 w 317500"/>
                  <a:gd name="connsiteY11" fmla="*/ 320675 h 1381124"/>
                  <a:gd name="connsiteX12" fmla="*/ 130175 w 317500"/>
                  <a:gd name="connsiteY12" fmla="*/ 320675 h 1381124"/>
                  <a:gd name="connsiteX13" fmla="*/ 142875 w 317500"/>
                  <a:gd name="connsiteY13" fmla="*/ 355600 h 1381124"/>
                  <a:gd name="connsiteX14" fmla="*/ 161925 w 317500"/>
                  <a:gd name="connsiteY14" fmla="*/ 381000 h 1381124"/>
                  <a:gd name="connsiteX15" fmla="*/ 193675 w 317500"/>
                  <a:gd name="connsiteY15" fmla="*/ 393700 h 1381124"/>
                  <a:gd name="connsiteX16" fmla="*/ 206375 w 317500"/>
                  <a:gd name="connsiteY16" fmla="*/ 409575 h 1381124"/>
                  <a:gd name="connsiteX17" fmla="*/ 184150 w 317500"/>
                  <a:gd name="connsiteY17" fmla="*/ 450850 h 1381124"/>
                  <a:gd name="connsiteX18" fmla="*/ 203200 w 317500"/>
                  <a:gd name="connsiteY18" fmla="*/ 479425 h 1381124"/>
                  <a:gd name="connsiteX19" fmla="*/ 222250 w 317500"/>
                  <a:gd name="connsiteY19" fmla="*/ 511175 h 1381124"/>
                  <a:gd name="connsiteX20" fmla="*/ 238125 w 317500"/>
                  <a:gd name="connsiteY20" fmla="*/ 533400 h 1381124"/>
                  <a:gd name="connsiteX21" fmla="*/ 241300 w 317500"/>
                  <a:gd name="connsiteY21" fmla="*/ 561975 h 1381124"/>
                  <a:gd name="connsiteX22" fmla="*/ 241300 w 317500"/>
                  <a:gd name="connsiteY22" fmla="*/ 561975 h 1381124"/>
                  <a:gd name="connsiteX23" fmla="*/ 241300 w 317500"/>
                  <a:gd name="connsiteY23" fmla="*/ 612775 h 1381124"/>
                  <a:gd name="connsiteX24" fmla="*/ 257175 w 317500"/>
                  <a:gd name="connsiteY24" fmla="*/ 647700 h 1381124"/>
                  <a:gd name="connsiteX25" fmla="*/ 254000 w 317500"/>
                  <a:gd name="connsiteY25" fmla="*/ 692150 h 1381124"/>
                  <a:gd name="connsiteX26" fmla="*/ 263525 w 317500"/>
                  <a:gd name="connsiteY26" fmla="*/ 736600 h 1381124"/>
                  <a:gd name="connsiteX27" fmla="*/ 269875 w 317500"/>
                  <a:gd name="connsiteY27" fmla="*/ 777875 h 1381124"/>
                  <a:gd name="connsiteX28" fmla="*/ 260350 w 317500"/>
                  <a:gd name="connsiteY28" fmla="*/ 806450 h 1381124"/>
                  <a:gd name="connsiteX29" fmla="*/ 292100 w 317500"/>
                  <a:gd name="connsiteY29" fmla="*/ 847725 h 1381124"/>
                  <a:gd name="connsiteX30" fmla="*/ 314325 w 317500"/>
                  <a:gd name="connsiteY30" fmla="*/ 863600 h 1381124"/>
                  <a:gd name="connsiteX31" fmla="*/ 292100 w 317500"/>
                  <a:gd name="connsiteY31" fmla="*/ 917575 h 1381124"/>
                  <a:gd name="connsiteX32" fmla="*/ 317500 w 317500"/>
                  <a:gd name="connsiteY32" fmla="*/ 958850 h 1381124"/>
                  <a:gd name="connsiteX33" fmla="*/ 317500 w 317500"/>
                  <a:gd name="connsiteY33" fmla="*/ 1003300 h 1381124"/>
                  <a:gd name="connsiteX34" fmla="*/ 295275 w 317500"/>
                  <a:gd name="connsiteY34" fmla="*/ 1076325 h 1381124"/>
                  <a:gd name="connsiteX35" fmla="*/ 288925 w 317500"/>
                  <a:gd name="connsiteY35" fmla="*/ 1117600 h 1381124"/>
                  <a:gd name="connsiteX36" fmla="*/ 285750 w 317500"/>
                  <a:gd name="connsiteY36" fmla="*/ 1146175 h 1381124"/>
                  <a:gd name="connsiteX37" fmla="*/ 304800 w 317500"/>
                  <a:gd name="connsiteY37" fmla="*/ 1168399 h 1381124"/>
                  <a:gd name="connsiteX38" fmla="*/ 295275 w 317500"/>
                  <a:gd name="connsiteY38" fmla="*/ 1206499 h 1381124"/>
                  <a:gd name="connsiteX39" fmla="*/ 269875 w 317500"/>
                  <a:gd name="connsiteY39" fmla="*/ 1263649 h 1381124"/>
                  <a:gd name="connsiteX40" fmla="*/ 304800 w 317500"/>
                  <a:gd name="connsiteY40" fmla="*/ 1295399 h 1381124"/>
                  <a:gd name="connsiteX41" fmla="*/ 314325 w 317500"/>
                  <a:gd name="connsiteY41" fmla="*/ 1381124 h 1381124"/>
                  <a:gd name="connsiteX0" fmla="*/ 0 w 317500"/>
                  <a:gd name="connsiteY0" fmla="*/ 0 h 1295399"/>
                  <a:gd name="connsiteX1" fmla="*/ 25400 w 317500"/>
                  <a:gd name="connsiteY1" fmla="*/ 34925 h 1295399"/>
                  <a:gd name="connsiteX2" fmla="*/ 66675 w 317500"/>
                  <a:gd name="connsiteY2" fmla="*/ 76200 h 1295399"/>
                  <a:gd name="connsiteX3" fmla="*/ 69850 w 317500"/>
                  <a:gd name="connsiteY3" fmla="*/ 111125 h 1295399"/>
                  <a:gd name="connsiteX4" fmla="*/ 69850 w 317500"/>
                  <a:gd name="connsiteY4" fmla="*/ 152400 h 1295399"/>
                  <a:gd name="connsiteX5" fmla="*/ 69850 w 317500"/>
                  <a:gd name="connsiteY5" fmla="*/ 200025 h 1295399"/>
                  <a:gd name="connsiteX6" fmla="*/ 63500 w 317500"/>
                  <a:gd name="connsiteY6" fmla="*/ 222250 h 1295399"/>
                  <a:gd name="connsiteX7" fmla="*/ 63500 w 317500"/>
                  <a:gd name="connsiteY7" fmla="*/ 222250 h 1295399"/>
                  <a:gd name="connsiteX8" fmla="*/ 73025 w 317500"/>
                  <a:gd name="connsiteY8" fmla="*/ 269875 h 1295399"/>
                  <a:gd name="connsiteX9" fmla="*/ 73025 w 317500"/>
                  <a:gd name="connsiteY9" fmla="*/ 269875 h 1295399"/>
                  <a:gd name="connsiteX10" fmla="*/ 88900 w 317500"/>
                  <a:gd name="connsiteY10" fmla="*/ 301625 h 1295399"/>
                  <a:gd name="connsiteX11" fmla="*/ 130175 w 317500"/>
                  <a:gd name="connsiteY11" fmla="*/ 320675 h 1295399"/>
                  <a:gd name="connsiteX12" fmla="*/ 130175 w 317500"/>
                  <a:gd name="connsiteY12" fmla="*/ 320675 h 1295399"/>
                  <a:gd name="connsiteX13" fmla="*/ 142875 w 317500"/>
                  <a:gd name="connsiteY13" fmla="*/ 355600 h 1295399"/>
                  <a:gd name="connsiteX14" fmla="*/ 161925 w 317500"/>
                  <a:gd name="connsiteY14" fmla="*/ 381000 h 1295399"/>
                  <a:gd name="connsiteX15" fmla="*/ 193675 w 317500"/>
                  <a:gd name="connsiteY15" fmla="*/ 393700 h 1295399"/>
                  <a:gd name="connsiteX16" fmla="*/ 206375 w 317500"/>
                  <a:gd name="connsiteY16" fmla="*/ 409575 h 1295399"/>
                  <a:gd name="connsiteX17" fmla="*/ 184150 w 317500"/>
                  <a:gd name="connsiteY17" fmla="*/ 450850 h 1295399"/>
                  <a:gd name="connsiteX18" fmla="*/ 203200 w 317500"/>
                  <a:gd name="connsiteY18" fmla="*/ 479425 h 1295399"/>
                  <a:gd name="connsiteX19" fmla="*/ 222250 w 317500"/>
                  <a:gd name="connsiteY19" fmla="*/ 511175 h 1295399"/>
                  <a:gd name="connsiteX20" fmla="*/ 238125 w 317500"/>
                  <a:gd name="connsiteY20" fmla="*/ 533400 h 1295399"/>
                  <a:gd name="connsiteX21" fmla="*/ 241300 w 317500"/>
                  <a:gd name="connsiteY21" fmla="*/ 561975 h 1295399"/>
                  <a:gd name="connsiteX22" fmla="*/ 241300 w 317500"/>
                  <a:gd name="connsiteY22" fmla="*/ 561975 h 1295399"/>
                  <a:gd name="connsiteX23" fmla="*/ 241300 w 317500"/>
                  <a:gd name="connsiteY23" fmla="*/ 612775 h 1295399"/>
                  <a:gd name="connsiteX24" fmla="*/ 257175 w 317500"/>
                  <a:gd name="connsiteY24" fmla="*/ 647700 h 1295399"/>
                  <a:gd name="connsiteX25" fmla="*/ 254000 w 317500"/>
                  <a:gd name="connsiteY25" fmla="*/ 692150 h 1295399"/>
                  <a:gd name="connsiteX26" fmla="*/ 263525 w 317500"/>
                  <a:gd name="connsiteY26" fmla="*/ 736600 h 1295399"/>
                  <a:gd name="connsiteX27" fmla="*/ 269875 w 317500"/>
                  <a:gd name="connsiteY27" fmla="*/ 777875 h 1295399"/>
                  <a:gd name="connsiteX28" fmla="*/ 260350 w 317500"/>
                  <a:gd name="connsiteY28" fmla="*/ 806450 h 1295399"/>
                  <a:gd name="connsiteX29" fmla="*/ 292100 w 317500"/>
                  <a:gd name="connsiteY29" fmla="*/ 847725 h 1295399"/>
                  <a:gd name="connsiteX30" fmla="*/ 314325 w 317500"/>
                  <a:gd name="connsiteY30" fmla="*/ 863600 h 1295399"/>
                  <a:gd name="connsiteX31" fmla="*/ 292100 w 317500"/>
                  <a:gd name="connsiteY31" fmla="*/ 917575 h 1295399"/>
                  <a:gd name="connsiteX32" fmla="*/ 317500 w 317500"/>
                  <a:gd name="connsiteY32" fmla="*/ 958850 h 1295399"/>
                  <a:gd name="connsiteX33" fmla="*/ 317500 w 317500"/>
                  <a:gd name="connsiteY33" fmla="*/ 1003300 h 1295399"/>
                  <a:gd name="connsiteX34" fmla="*/ 295275 w 317500"/>
                  <a:gd name="connsiteY34" fmla="*/ 1076325 h 1295399"/>
                  <a:gd name="connsiteX35" fmla="*/ 288925 w 317500"/>
                  <a:gd name="connsiteY35" fmla="*/ 1117600 h 1295399"/>
                  <a:gd name="connsiteX36" fmla="*/ 285750 w 317500"/>
                  <a:gd name="connsiteY36" fmla="*/ 1146175 h 1295399"/>
                  <a:gd name="connsiteX37" fmla="*/ 304800 w 317500"/>
                  <a:gd name="connsiteY37" fmla="*/ 1168399 h 1295399"/>
                  <a:gd name="connsiteX38" fmla="*/ 295275 w 317500"/>
                  <a:gd name="connsiteY38" fmla="*/ 1206499 h 1295399"/>
                  <a:gd name="connsiteX39" fmla="*/ 269875 w 317500"/>
                  <a:gd name="connsiteY39" fmla="*/ 1263649 h 1295399"/>
                  <a:gd name="connsiteX40" fmla="*/ 304800 w 317500"/>
                  <a:gd name="connsiteY40" fmla="*/ 1295399 h 1295399"/>
                  <a:gd name="connsiteX0" fmla="*/ 0 w 317500"/>
                  <a:gd name="connsiteY0" fmla="*/ 0 h 1263649"/>
                  <a:gd name="connsiteX1" fmla="*/ 25400 w 317500"/>
                  <a:gd name="connsiteY1" fmla="*/ 34925 h 1263649"/>
                  <a:gd name="connsiteX2" fmla="*/ 66675 w 317500"/>
                  <a:gd name="connsiteY2" fmla="*/ 76200 h 1263649"/>
                  <a:gd name="connsiteX3" fmla="*/ 69850 w 317500"/>
                  <a:gd name="connsiteY3" fmla="*/ 111125 h 1263649"/>
                  <a:gd name="connsiteX4" fmla="*/ 69850 w 317500"/>
                  <a:gd name="connsiteY4" fmla="*/ 152400 h 1263649"/>
                  <a:gd name="connsiteX5" fmla="*/ 69850 w 317500"/>
                  <a:gd name="connsiteY5" fmla="*/ 200025 h 1263649"/>
                  <a:gd name="connsiteX6" fmla="*/ 63500 w 317500"/>
                  <a:gd name="connsiteY6" fmla="*/ 222250 h 1263649"/>
                  <a:gd name="connsiteX7" fmla="*/ 63500 w 317500"/>
                  <a:gd name="connsiteY7" fmla="*/ 222250 h 1263649"/>
                  <a:gd name="connsiteX8" fmla="*/ 73025 w 317500"/>
                  <a:gd name="connsiteY8" fmla="*/ 269875 h 1263649"/>
                  <a:gd name="connsiteX9" fmla="*/ 73025 w 317500"/>
                  <a:gd name="connsiteY9" fmla="*/ 269875 h 1263649"/>
                  <a:gd name="connsiteX10" fmla="*/ 88900 w 317500"/>
                  <a:gd name="connsiteY10" fmla="*/ 301625 h 1263649"/>
                  <a:gd name="connsiteX11" fmla="*/ 130175 w 317500"/>
                  <a:gd name="connsiteY11" fmla="*/ 320675 h 1263649"/>
                  <a:gd name="connsiteX12" fmla="*/ 130175 w 317500"/>
                  <a:gd name="connsiteY12" fmla="*/ 320675 h 1263649"/>
                  <a:gd name="connsiteX13" fmla="*/ 142875 w 317500"/>
                  <a:gd name="connsiteY13" fmla="*/ 355600 h 1263649"/>
                  <a:gd name="connsiteX14" fmla="*/ 161925 w 317500"/>
                  <a:gd name="connsiteY14" fmla="*/ 381000 h 1263649"/>
                  <a:gd name="connsiteX15" fmla="*/ 193675 w 317500"/>
                  <a:gd name="connsiteY15" fmla="*/ 393700 h 1263649"/>
                  <a:gd name="connsiteX16" fmla="*/ 206375 w 317500"/>
                  <a:gd name="connsiteY16" fmla="*/ 409575 h 1263649"/>
                  <a:gd name="connsiteX17" fmla="*/ 184150 w 317500"/>
                  <a:gd name="connsiteY17" fmla="*/ 450850 h 1263649"/>
                  <a:gd name="connsiteX18" fmla="*/ 203200 w 317500"/>
                  <a:gd name="connsiteY18" fmla="*/ 479425 h 1263649"/>
                  <a:gd name="connsiteX19" fmla="*/ 222250 w 317500"/>
                  <a:gd name="connsiteY19" fmla="*/ 511175 h 1263649"/>
                  <a:gd name="connsiteX20" fmla="*/ 238125 w 317500"/>
                  <a:gd name="connsiteY20" fmla="*/ 533400 h 1263649"/>
                  <a:gd name="connsiteX21" fmla="*/ 241300 w 317500"/>
                  <a:gd name="connsiteY21" fmla="*/ 561975 h 1263649"/>
                  <a:gd name="connsiteX22" fmla="*/ 241300 w 317500"/>
                  <a:gd name="connsiteY22" fmla="*/ 561975 h 1263649"/>
                  <a:gd name="connsiteX23" fmla="*/ 241300 w 317500"/>
                  <a:gd name="connsiteY23" fmla="*/ 612775 h 1263649"/>
                  <a:gd name="connsiteX24" fmla="*/ 257175 w 317500"/>
                  <a:gd name="connsiteY24" fmla="*/ 647700 h 1263649"/>
                  <a:gd name="connsiteX25" fmla="*/ 254000 w 317500"/>
                  <a:gd name="connsiteY25" fmla="*/ 692150 h 1263649"/>
                  <a:gd name="connsiteX26" fmla="*/ 263525 w 317500"/>
                  <a:gd name="connsiteY26" fmla="*/ 736600 h 1263649"/>
                  <a:gd name="connsiteX27" fmla="*/ 269875 w 317500"/>
                  <a:gd name="connsiteY27" fmla="*/ 777875 h 1263649"/>
                  <a:gd name="connsiteX28" fmla="*/ 260350 w 317500"/>
                  <a:gd name="connsiteY28" fmla="*/ 806450 h 1263649"/>
                  <a:gd name="connsiteX29" fmla="*/ 292100 w 317500"/>
                  <a:gd name="connsiteY29" fmla="*/ 847725 h 1263649"/>
                  <a:gd name="connsiteX30" fmla="*/ 314325 w 317500"/>
                  <a:gd name="connsiteY30" fmla="*/ 863600 h 1263649"/>
                  <a:gd name="connsiteX31" fmla="*/ 292100 w 317500"/>
                  <a:gd name="connsiteY31" fmla="*/ 917575 h 1263649"/>
                  <a:gd name="connsiteX32" fmla="*/ 317500 w 317500"/>
                  <a:gd name="connsiteY32" fmla="*/ 958850 h 1263649"/>
                  <a:gd name="connsiteX33" fmla="*/ 317500 w 317500"/>
                  <a:gd name="connsiteY33" fmla="*/ 1003300 h 1263649"/>
                  <a:gd name="connsiteX34" fmla="*/ 295275 w 317500"/>
                  <a:gd name="connsiteY34" fmla="*/ 1076325 h 1263649"/>
                  <a:gd name="connsiteX35" fmla="*/ 288925 w 317500"/>
                  <a:gd name="connsiteY35" fmla="*/ 1117600 h 1263649"/>
                  <a:gd name="connsiteX36" fmla="*/ 285750 w 317500"/>
                  <a:gd name="connsiteY36" fmla="*/ 1146175 h 1263649"/>
                  <a:gd name="connsiteX37" fmla="*/ 304800 w 317500"/>
                  <a:gd name="connsiteY37" fmla="*/ 1168399 h 1263649"/>
                  <a:gd name="connsiteX38" fmla="*/ 295275 w 317500"/>
                  <a:gd name="connsiteY38" fmla="*/ 1206499 h 1263649"/>
                  <a:gd name="connsiteX39" fmla="*/ 269875 w 317500"/>
                  <a:gd name="connsiteY39" fmla="*/ 1263649 h 1263649"/>
                  <a:gd name="connsiteX0" fmla="*/ 0 w 317500"/>
                  <a:gd name="connsiteY0" fmla="*/ 0 h 1206499"/>
                  <a:gd name="connsiteX1" fmla="*/ 25400 w 317500"/>
                  <a:gd name="connsiteY1" fmla="*/ 34925 h 1206499"/>
                  <a:gd name="connsiteX2" fmla="*/ 66675 w 317500"/>
                  <a:gd name="connsiteY2" fmla="*/ 76200 h 1206499"/>
                  <a:gd name="connsiteX3" fmla="*/ 69850 w 317500"/>
                  <a:gd name="connsiteY3" fmla="*/ 111125 h 1206499"/>
                  <a:gd name="connsiteX4" fmla="*/ 69850 w 317500"/>
                  <a:gd name="connsiteY4" fmla="*/ 152400 h 1206499"/>
                  <a:gd name="connsiteX5" fmla="*/ 69850 w 317500"/>
                  <a:gd name="connsiteY5" fmla="*/ 200025 h 1206499"/>
                  <a:gd name="connsiteX6" fmla="*/ 63500 w 317500"/>
                  <a:gd name="connsiteY6" fmla="*/ 222250 h 1206499"/>
                  <a:gd name="connsiteX7" fmla="*/ 63500 w 317500"/>
                  <a:gd name="connsiteY7" fmla="*/ 222250 h 1206499"/>
                  <a:gd name="connsiteX8" fmla="*/ 73025 w 317500"/>
                  <a:gd name="connsiteY8" fmla="*/ 269875 h 1206499"/>
                  <a:gd name="connsiteX9" fmla="*/ 73025 w 317500"/>
                  <a:gd name="connsiteY9" fmla="*/ 269875 h 1206499"/>
                  <a:gd name="connsiteX10" fmla="*/ 88900 w 317500"/>
                  <a:gd name="connsiteY10" fmla="*/ 301625 h 1206499"/>
                  <a:gd name="connsiteX11" fmla="*/ 130175 w 317500"/>
                  <a:gd name="connsiteY11" fmla="*/ 320675 h 1206499"/>
                  <a:gd name="connsiteX12" fmla="*/ 130175 w 317500"/>
                  <a:gd name="connsiteY12" fmla="*/ 320675 h 1206499"/>
                  <a:gd name="connsiteX13" fmla="*/ 142875 w 317500"/>
                  <a:gd name="connsiteY13" fmla="*/ 355600 h 1206499"/>
                  <a:gd name="connsiteX14" fmla="*/ 161925 w 317500"/>
                  <a:gd name="connsiteY14" fmla="*/ 381000 h 1206499"/>
                  <a:gd name="connsiteX15" fmla="*/ 193675 w 317500"/>
                  <a:gd name="connsiteY15" fmla="*/ 393700 h 1206499"/>
                  <a:gd name="connsiteX16" fmla="*/ 206375 w 317500"/>
                  <a:gd name="connsiteY16" fmla="*/ 409575 h 1206499"/>
                  <a:gd name="connsiteX17" fmla="*/ 184150 w 317500"/>
                  <a:gd name="connsiteY17" fmla="*/ 450850 h 1206499"/>
                  <a:gd name="connsiteX18" fmla="*/ 203200 w 317500"/>
                  <a:gd name="connsiteY18" fmla="*/ 479425 h 1206499"/>
                  <a:gd name="connsiteX19" fmla="*/ 222250 w 317500"/>
                  <a:gd name="connsiteY19" fmla="*/ 511175 h 1206499"/>
                  <a:gd name="connsiteX20" fmla="*/ 238125 w 317500"/>
                  <a:gd name="connsiteY20" fmla="*/ 533400 h 1206499"/>
                  <a:gd name="connsiteX21" fmla="*/ 241300 w 317500"/>
                  <a:gd name="connsiteY21" fmla="*/ 561975 h 1206499"/>
                  <a:gd name="connsiteX22" fmla="*/ 241300 w 317500"/>
                  <a:gd name="connsiteY22" fmla="*/ 561975 h 1206499"/>
                  <a:gd name="connsiteX23" fmla="*/ 241300 w 317500"/>
                  <a:gd name="connsiteY23" fmla="*/ 612775 h 1206499"/>
                  <a:gd name="connsiteX24" fmla="*/ 257175 w 317500"/>
                  <a:gd name="connsiteY24" fmla="*/ 647700 h 1206499"/>
                  <a:gd name="connsiteX25" fmla="*/ 254000 w 317500"/>
                  <a:gd name="connsiteY25" fmla="*/ 692150 h 1206499"/>
                  <a:gd name="connsiteX26" fmla="*/ 263525 w 317500"/>
                  <a:gd name="connsiteY26" fmla="*/ 736600 h 1206499"/>
                  <a:gd name="connsiteX27" fmla="*/ 269875 w 317500"/>
                  <a:gd name="connsiteY27" fmla="*/ 777875 h 1206499"/>
                  <a:gd name="connsiteX28" fmla="*/ 260350 w 317500"/>
                  <a:gd name="connsiteY28" fmla="*/ 806450 h 1206499"/>
                  <a:gd name="connsiteX29" fmla="*/ 292100 w 317500"/>
                  <a:gd name="connsiteY29" fmla="*/ 847725 h 1206499"/>
                  <a:gd name="connsiteX30" fmla="*/ 314325 w 317500"/>
                  <a:gd name="connsiteY30" fmla="*/ 863600 h 1206499"/>
                  <a:gd name="connsiteX31" fmla="*/ 292100 w 317500"/>
                  <a:gd name="connsiteY31" fmla="*/ 917575 h 1206499"/>
                  <a:gd name="connsiteX32" fmla="*/ 317500 w 317500"/>
                  <a:gd name="connsiteY32" fmla="*/ 958850 h 1206499"/>
                  <a:gd name="connsiteX33" fmla="*/ 317500 w 317500"/>
                  <a:gd name="connsiteY33" fmla="*/ 1003300 h 1206499"/>
                  <a:gd name="connsiteX34" fmla="*/ 295275 w 317500"/>
                  <a:gd name="connsiteY34" fmla="*/ 1076325 h 1206499"/>
                  <a:gd name="connsiteX35" fmla="*/ 288925 w 317500"/>
                  <a:gd name="connsiteY35" fmla="*/ 1117600 h 1206499"/>
                  <a:gd name="connsiteX36" fmla="*/ 285750 w 317500"/>
                  <a:gd name="connsiteY36" fmla="*/ 1146175 h 1206499"/>
                  <a:gd name="connsiteX37" fmla="*/ 304800 w 317500"/>
                  <a:gd name="connsiteY37" fmla="*/ 1168399 h 1206499"/>
                  <a:gd name="connsiteX38" fmla="*/ 295275 w 317500"/>
                  <a:gd name="connsiteY38" fmla="*/ 1206499 h 1206499"/>
                  <a:gd name="connsiteX0" fmla="*/ 0 w 317500"/>
                  <a:gd name="connsiteY0" fmla="*/ 0 h 1168399"/>
                  <a:gd name="connsiteX1" fmla="*/ 25400 w 317500"/>
                  <a:gd name="connsiteY1" fmla="*/ 34925 h 1168399"/>
                  <a:gd name="connsiteX2" fmla="*/ 66675 w 317500"/>
                  <a:gd name="connsiteY2" fmla="*/ 76200 h 1168399"/>
                  <a:gd name="connsiteX3" fmla="*/ 69850 w 317500"/>
                  <a:gd name="connsiteY3" fmla="*/ 111125 h 1168399"/>
                  <a:gd name="connsiteX4" fmla="*/ 69850 w 317500"/>
                  <a:gd name="connsiteY4" fmla="*/ 152400 h 1168399"/>
                  <a:gd name="connsiteX5" fmla="*/ 69850 w 317500"/>
                  <a:gd name="connsiteY5" fmla="*/ 200025 h 1168399"/>
                  <a:gd name="connsiteX6" fmla="*/ 63500 w 317500"/>
                  <a:gd name="connsiteY6" fmla="*/ 222250 h 1168399"/>
                  <a:gd name="connsiteX7" fmla="*/ 63500 w 317500"/>
                  <a:gd name="connsiteY7" fmla="*/ 222250 h 1168399"/>
                  <a:gd name="connsiteX8" fmla="*/ 73025 w 317500"/>
                  <a:gd name="connsiteY8" fmla="*/ 269875 h 1168399"/>
                  <a:gd name="connsiteX9" fmla="*/ 73025 w 317500"/>
                  <a:gd name="connsiteY9" fmla="*/ 269875 h 1168399"/>
                  <a:gd name="connsiteX10" fmla="*/ 88900 w 317500"/>
                  <a:gd name="connsiteY10" fmla="*/ 301625 h 1168399"/>
                  <a:gd name="connsiteX11" fmla="*/ 130175 w 317500"/>
                  <a:gd name="connsiteY11" fmla="*/ 320675 h 1168399"/>
                  <a:gd name="connsiteX12" fmla="*/ 130175 w 317500"/>
                  <a:gd name="connsiteY12" fmla="*/ 320675 h 1168399"/>
                  <a:gd name="connsiteX13" fmla="*/ 142875 w 317500"/>
                  <a:gd name="connsiteY13" fmla="*/ 355600 h 1168399"/>
                  <a:gd name="connsiteX14" fmla="*/ 161925 w 317500"/>
                  <a:gd name="connsiteY14" fmla="*/ 381000 h 1168399"/>
                  <a:gd name="connsiteX15" fmla="*/ 193675 w 317500"/>
                  <a:gd name="connsiteY15" fmla="*/ 393700 h 1168399"/>
                  <a:gd name="connsiteX16" fmla="*/ 206375 w 317500"/>
                  <a:gd name="connsiteY16" fmla="*/ 409575 h 1168399"/>
                  <a:gd name="connsiteX17" fmla="*/ 184150 w 317500"/>
                  <a:gd name="connsiteY17" fmla="*/ 450850 h 1168399"/>
                  <a:gd name="connsiteX18" fmla="*/ 203200 w 317500"/>
                  <a:gd name="connsiteY18" fmla="*/ 479425 h 1168399"/>
                  <a:gd name="connsiteX19" fmla="*/ 222250 w 317500"/>
                  <a:gd name="connsiteY19" fmla="*/ 511175 h 1168399"/>
                  <a:gd name="connsiteX20" fmla="*/ 238125 w 317500"/>
                  <a:gd name="connsiteY20" fmla="*/ 533400 h 1168399"/>
                  <a:gd name="connsiteX21" fmla="*/ 241300 w 317500"/>
                  <a:gd name="connsiteY21" fmla="*/ 561975 h 1168399"/>
                  <a:gd name="connsiteX22" fmla="*/ 241300 w 317500"/>
                  <a:gd name="connsiteY22" fmla="*/ 561975 h 1168399"/>
                  <a:gd name="connsiteX23" fmla="*/ 241300 w 317500"/>
                  <a:gd name="connsiteY23" fmla="*/ 612775 h 1168399"/>
                  <a:gd name="connsiteX24" fmla="*/ 257175 w 317500"/>
                  <a:gd name="connsiteY24" fmla="*/ 647700 h 1168399"/>
                  <a:gd name="connsiteX25" fmla="*/ 254000 w 317500"/>
                  <a:gd name="connsiteY25" fmla="*/ 692150 h 1168399"/>
                  <a:gd name="connsiteX26" fmla="*/ 263525 w 317500"/>
                  <a:gd name="connsiteY26" fmla="*/ 736600 h 1168399"/>
                  <a:gd name="connsiteX27" fmla="*/ 269875 w 317500"/>
                  <a:gd name="connsiteY27" fmla="*/ 777875 h 1168399"/>
                  <a:gd name="connsiteX28" fmla="*/ 260350 w 317500"/>
                  <a:gd name="connsiteY28" fmla="*/ 806450 h 1168399"/>
                  <a:gd name="connsiteX29" fmla="*/ 292100 w 317500"/>
                  <a:gd name="connsiteY29" fmla="*/ 847725 h 1168399"/>
                  <a:gd name="connsiteX30" fmla="*/ 314325 w 317500"/>
                  <a:gd name="connsiteY30" fmla="*/ 863600 h 1168399"/>
                  <a:gd name="connsiteX31" fmla="*/ 292100 w 317500"/>
                  <a:gd name="connsiteY31" fmla="*/ 917575 h 1168399"/>
                  <a:gd name="connsiteX32" fmla="*/ 317500 w 317500"/>
                  <a:gd name="connsiteY32" fmla="*/ 958850 h 1168399"/>
                  <a:gd name="connsiteX33" fmla="*/ 317500 w 317500"/>
                  <a:gd name="connsiteY33" fmla="*/ 1003300 h 1168399"/>
                  <a:gd name="connsiteX34" fmla="*/ 295275 w 317500"/>
                  <a:gd name="connsiteY34" fmla="*/ 1076325 h 1168399"/>
                  <a:gd name="connsiteX35" fmla="*/ 288925 w 317500"/>
                  <a:gd name="connsiteY35" fmla="*/ 1117600 h 1168399"/>
                  <a:gd name="connsiteX36" fmla="*/ 285750 w 317500"/>
                  <a:gd name="connsiteY36" fmla="*/ 1146175 h 1168399"/>
                  <a:gd name="connsiteX37" fmla="*/ 304800 w 317500"/>
                  <a:gd name="connsiteY37" fmla="*/ 1168399 h 1168399"/>
                  <a:gd name="connsiteX0" fmla="*/ 0 w 317500"/>
                  <a:gd name="connsiteY0" fmla="*/ 0 h 1146175"/>
                  <a:gd name="connsiteX1" fmla="*/ 25400 w 317500"/>
                  <a:gd name="connsiteY1" fmla="*/ 34925 h 1146175"/>
                  <a:gd name="connsiteX2" fmla="*/ 66675 w 317500"/>
                  <a:gd name="connsiteY2" fmla="*/ 76200 h 1146175"/>
                  <a:gd name="connsiteX3" fmla="*/ 69850 w 317500"/>
                  <a:gd name="connsiteY3" fmla="*/ 111125 h 1146175"/>
                  <a:gd name="connsiteX4" fmla="*/ 69850 w 317500"/>
                  <a:gd name="connsiteY4" fmla="*/ 152400 h 1146175"/>
                  <a:gd name="connsiteX5" fmla="*/ 69850 w 317500"/>
                  <a:gd name="connsiteY5" fmla="*/ 200025 h 1146175"/>
                  <a:gd name="connsiteX6" fmla="*/ 63500 w 317500"/>
                  <a:gd name="connsiteY6" fmla="*/ 222250 h 1146175"/>
                  <a:gd name="connsiteX7" fmla="*/ 63500 w 317500"/>
                  <a:gd name="connsiteY7" fmla="*/ 222250 h 1146175"/>
                  <a:gd name="connsiteX8" fmla="*/ 73025 w 317500"/>
                  <a:gd name="connsiteY8" fmla="*/ 269875 h 1146175"/>
                  <a:gd name="connsiteX9" fmla="*/ 73025 w 317500"/>
                  <a:gd name="connsiteY9" fmla="*/ 269875 h 1146175"/>
                  <a:gd name="connsiteX10" fmla="*/ 88900 w 317500"/>
                  <a:gd name="connsiteY10" fmla="*/ 301625 h 1146175"/>
                  <a:gd name="connsiteX11" fmla="*/ 130175 w 317500"/>
                  <a:gd name="connsiteY11" fmla="*/ 320675 h 1146175"/>
                  <a:gd name="connsiteX12" fmla="*/ 130175 w 317500"/>
                  <a:gd name="connsiteY12" fmla="*/ 320675 h 1146175"/>
                  <a:gd name="connsiteX13" fmla="*/ 142875 w 317500"/>
                  <a:gd name="connsiteY13" fmla="*/ 355600 h 1146175"/>
                  <a:gd name="connsiteX14" fmla="*/ 161925 w 317500"/>
                  <a:gd name="connsiteY14" fmla="*/ 381000 h 1146175"/>
                  <a:gd name="connsiteX15" fmla="*/ 193675 w 317500"/>
                  <a:gd name="connsiteY15" fmla="*/ 393700 h 1146175"/>
                  <a:gd name="connsiteX16" fmla="*/ 206375 w 317500"/>
                  <a:gd name="connsiteY16" fmla="*/ 409575 h 1146175"/>
                  <a:gd name="connsiteX17" fmla="*/ 184150 w 317500"/>
                  <a:gd name="connsiteY17" fmla="*/ 450850 h 1146175"/>
                  <a:gd name="connsiteX18" fmla="*/ 203200 w 317500"/>
                  <a:gd name="connsiteY18" fmla="*/ 479425 h 1146175"/>
                  <a:gd name="connsiteX19" fmla="*/ 222250 w 317500"/>
                  <a:gd name="connsiteY19" fmla="*/ 511175 h 1146175"/>
                  <a:gd name="connsiteX20" fmla="*/ 238125 w 317500"/>
                  <a:gd name="connsiteY20" fmla="*/ 533400 h 1146175"/>
                  <a:gd name="connsiteX21" fmla="*/ 241300 w 317500"/>
                  <a:gd name="connsiteY21" fmla="*/ 561975 h 1146175"/>
                  <a:gd name="connsiteX22" fmla="*/ 241300 w 317500"/>
                  <a:gd name="connsiteY22" fmla="*/ 561975 h 1146175"/>
                  <a:gd name="connsiteX23" fmla="*/ 241300 w 317500"/>
                  <a:gd name="connsiteY23" fmla="*/ 612775 h 1146175"/>
                  <a:gd name="connsiteX24" fmla="*/ 257175 w 317500"/>
                  <a:gd name="connsiteY24" fmla="*/ 647700 h 1146175"/>
                  <a:gd name="connsiteX25" fmla="*/ 254000 w 317500"/>
                  <a:gd name="connsiteY25" fmla="*/ 692150 h 1146175"/>
                  <a:gd name="connsiteX26" fmla="*/ 263525 w 317500"/>
                  <a:gd name="connsiteY26" fmla="*/ 736600 h 1146175"/>
                  <a:gd name="connsiteX27" fmla="*/ 269875 w 317500"/>
                  <a:gd name="connsiteY27" fmla="*/ 777875 h 1146175"/>
                  <a:gd name="connsiteX28" fmla="*/ 260350 w 317500"/>
                  <a:gd name="connsiteY28" fmla="*/ 806450 h 1146175"/>
                  <a:gd name="connsiteX29" fmla="*/ 292100 w 317500"/>
                  <a:gd name="connsiteY29" fmla="*/ 847725 h 1146175"/>
                  <a:gd name="connsiteX30" fmla="*/ 314325 w 317500"/>
                  <a:gd name="connsiteY30" fmla="*/ 863600 h 1146175"/>
                  <a:gd name="connsiteX31" fmla="*/ 292100 w 317500"/>
                  <a:gd name="connsiteY31" fmla="*/ 917575 h 1146175"/>
                  <a:gd name="connsiteX32" fmla="*/ 317500 w 317500"/>
                  <a:gd name="connsiteY32" fmla="*/ 958850 h 1146175"/>
                  <a:gd name="connsiteX33" fmla="*/ 317500 w 317500"/>
                  <a:gd name="connsiteY33" fmla="*/ 1003300 h 1146175"/>
                  <a:gd name="connsiteX34" fmla="*/ 295275 w 317500"/>
                  <a:gd name="connsiteY34" fmla="*/ 1076325 h 1146175"/>
                  <a:gd name="connsiteX35" fmla="*/ 288925 w 317500"/>
                  <a:gd name="connsiteY35" fmla="*/ 1117600 h 1146175"/>
                  <a:gd name="connsiteX36" fmla="*/ 285750 w 317500"/>
                  <a:gd name="connsiteY36" fmla="*/ 1146175 h 1146175"/>
                  <a:gd name="connsiteX0" fmla="*/ 0 w 317500"/>
                  <a:gd name="connsiteY0" fmla="*/ 0 h 1117600"/>
                  <a:gd name="connsiteX1" fmla="*/ 25400 w 317500"/>
                  <a:gd name="connsiteY1" fmla="*/ 34925 h 1117600"/>
                  <a:gd name="connsiteX2" fmla="*/ 66675 w 317500"/>
                  <a:gd name="connsiteY2" fmla="*/ 76200 h 1117600"/>
                  <a:gd name="connsiteX3" fmla="*/ 69850 w 317500"/>
                  <a:gd name="connsiteY3" fmla="*/ 111125 h 1117600"/>
                  <a:gd name="connsiteX4" fmla="*/ 69850 w 317500"/>
                  <a:gd name="connsiteY4" fmla="*/ 152400 h 1117600"/>
                  <a:gd name="connsiteX5" fmla="*/ 69850 w 317500"/>
                  <a:gd name="connsiteY5" fmla="*/ 200025 h 1117600"/>
                  <a:gd name="connsiteX6" fmla="*/ 63500 w 317500"/>
                  <a:gd name="connsiteY6" fmla="*/ 222250 h 1117600"/>
                  <a:gd name="connsiteX7" fmla="*/ 63500 w 317500"/>
                  <a:gd name="connsiteY7" fmla="*/ 222250 h 1117600"/>
                  <a:gd name="connsiteX8" fmla="*/ 73025 w 317500"/>
                  <a:gd name="connsiteY8" fmla="*/ 269875 h 1117600"/>
                  <a:gd name="connsiteX9" fmla="*/ 73025 w 317500"/>
                  <a:gd name="connsiteY9" fmla="*/ 269875 h 1117600"/>
                  <a:gd name="connsiteX10" fmla="*/ 88900 w 317500"/>
                  <a:gd name="connsiteY10" fmla="*/ 301625 h 1117600"/>
                  <a:gd name="connsiteX11" fmla="*/ 130175 w 317500"/>
                  <a:gd name="connsiteY11" fmla="*/ 320675 h 1117600"/>
                  <a:gd name="connsiteX12" fmla="*/ 130175 w 317500"/>
                  <a:gd name="connsiteY12" fmla="*/ 320675 h 1117600"/>
                  <a:gd name="connsiteX13" fmla="*/ 142875 w 317500"/>
                  <a:gd name="connsiteY13" fmla="*/ 355600 h 1117600"/>
                  <a:gd name="connsiteX14" fmla="*/ 161925 w 317500"/>
                  <a:gd name="connsiteY14" fmla="*/ 381000 h 1117600"/>
                  <a:gd name="connsiteX15" fmla="*/ 193675 w 317500"/>
                  <a:gd name="connsiteY15" fmla="*/ 393700 h 1117600"/>
                  <a:gd name="connsiteX16" fmla="*/ 206375 w 317500"/>
                  <a:gd name="connsiteY16" fmla="*/ 409575 h 1117600"/>
                  <a:gd name="connsiteX17" fmla="*/ 184150 w 317500"/>
                  <a:gd name="connsiteY17" fmla="*/ 450850 h 1117600"/>
                  <a:gd name="connsiteX18" fmla="*/ 203200 w 317500"/>
                  <a:gd name="connsiteY18" fmla="*/ 479425 h 1117600"/>
                  <a:gd name="connsiteX19" fmla="*/ 222250 w 317500"/>
                  <a:gd name="connsiteY19" fmla="*/ 511175 h 1117600"/>
                  <a:gd name="connsiteX20" fmla="*/ 238125 w 317500"/>
                  <a:gd name="connsiteY20" fmla="*/ 533400 h 1117600"/>
                  <a:gd name="connsiteX21" fmla="*/ 241300 w 317500"/>
                  <a:gd name="connsiteY21" fmla="*/ 561975 h 1117600"/>
                  <a:gd name="connsiteX22" fmla="*/ 241300 w 317500"/>
                  <a:gd name="connsiteY22" fmla="*/ 561975 h 1117600"/>
                  <a:gd name="connsiteX23" fmla="*/ 241300 w 317500"/>
                  <a:gd name="connsiteY23" fmla="*/ 612775 h 1117600"/>
                  <a:gd name="connsiteX24" fmla="*/ 257175 w 317500"/>
                  <a:gd name="connsiteY24" fmla="*/ 647700 h 1117600"/>
                  <a:gd name="connsiteX25" fmla="*/ 254000 w 317500"/>
                  <a:gd name="connsiteY25" fmla="*/ 692150 h 1117600"/>
                  <a:gd name="connsiteX26" fmla="*/ 263525 w 317500"/>
                  <a:gd name="connsiteY26" fmla="*/ 736600 h 1117600"/>
                  <a:gd name="connsiteX27" fmla="*/ 269875 w 317500"/>
                  <a:gd name="connsiteY27" fmla="*/ 777875 h 1117600"/>
                  <a:gd name="connsiteX28" fmla="*/ 260350 w 317500"/>
                  <a:gd name="connsiteY28" fmla="*/ 806450 h 1117600"/>
                  <a:gd name="connsiteX29" fmla="*/ 292100 w 317500"/>
                  <a:gd name="connsiteY29" fmla="*/ 847725 h 1117600"/>
                  <a:gd name="connsiteX30" fmla="*/ 314325 w 317500"/>
                  <a:gd name="connsiteY30" fmla="*/ 863600 h 1117600"/>
                  <a:gd name="connsiteX31" fmla="*/ 292100 w 317500"/>
                  <a:gd name="connsiteY31" fmla="*/ 917575 h 1117600"/>
                  <a:gd name="connsiteX32" fmla="*/ 317500 w 317500"/>
                  <a:gd name="connsiteY32" fmla="*/ 958850 h 1117600"/>
                  <a:gd name="connsiteX33" fmla="*/ 317500 w 317500"/>
                  <a:gd name="connsiteY33" fmla="*/ 1003300 h 1117600"/>
                  <a:gd name="connsiteX34" fmla="*/ 295275 w 317500"/>
                  <a:gd name="connsiteY34" fmla="*/ 1076325 h 1117600"/>
                  <a:gd name="connsiteX35" fmla="*/ 288925 w 317500"/>
                  <a:gd name="connsiteY35" fmla="*/ 1117600 h 1117600"/>
                  <a:gd name="connsiteX0" fmla="*/ 0 w 317500"/>
                  <a:gd name="connsiteY0" fmla="*/ 0 h 1076325"/>
                  <a:gd name="connsiteX1" fmla="*/ 25400 w 317500"/>
                  <a:gd name="connsiteY1" fmla="*/ 34925 h 1076325"/>
                  <a:gd name="connsiteX2" fmla="*/ 66675 w 317500"/>
                  <a:gd name="connsiteY2" fmla="*/ 76200 h 1076325"/>
                  <a:gd name="connsiteX3" fmla="*/ 69850 w 317500"/>
                  <a:gd name="connsiteY3" fmla="*/ 111125 h 1076325"/>
                  <a:gd name="connsiteX4" fmla="*/ 69850 w 317500"/>
                  <a:gd name="connsiteY4" fmla="*/ 152400 h 1076325"/>
                  <a:gd name="connsiteX5" fmla="*/ 69850 w 317500"/>
                  <a:gd name="connsiteY5" fmla="*/ 200025 h 1076325"/>
                  <a:gd name="connsiteX6" fmla="*/ 63500 w 317500"/>
                  <a:gd name="connsiteY6" fmla="*/ 222250 h 1076325"/>
                  <a:gd name="connsiteX7" fmla="*/ 63500 w 317500"/>
                  <a:gd name="connsiteY7" fmla="*/ 222250 h 1076325"/>
                  <a:gd name="connsiteX8" fmla="*/ 73025 w 317500"/>
                  <a:gd name="connsiteY8" fmla="*/ 269875 h 1076325"/>
                  <a:gd name="connsiteX9" fmla="*/ 73025 w 317500"/>
                  <a:gd name="connsiteY9" fmla="*/ 269875 h 1076325"/>
                  <a:gd name="connsiteX10" fmla="*/ 88900 w 317500"/>
                  <a:gd name="connsiteY10" fmla="*/ 301625 h 1076325"/>
                  <a:gd name="connsiteX11" fmla="*/ 130175 w 317500"/>
                  <a:gd name="connsiteY11" fmla="*/ 320675 h 1076325"/>
                  <a:gd name="connsiteX12" fmla="*/ 130175 w 317500"/>
                  <a:gd name="connsiteY12" fmla="*/ 320675 h 1076325"/>
                  <a:gd name="connsiteX13" fmla="*/ 142875 w 317500"/>
                  <a:gd name="connsiteY13" fmla="*/ 355600 h 1076325"/>
                  <a:gd name="connsiteX14" fmla="*/ 161925 w 317500"/>
                  <a:gd name="connsiteY14" fmla="*/ 381000 h 1076325"/>
                  <a:gd name="connsiteX15" fmla="*/ 193675 w 317500"/>
                  <a:gd name="connsiteY15" fmla="*/ 393700 h 1076325"/>
                  <a:gd name="connsiteX16" fmla="*/ 206375 w 317500"/>
                  <a:gd name="connsiteY16" fmla="*/ 409575 h 1076325"/>
                  <a:gd name="connsiteX17" fmla="*/ 184150 w 317500"/>
                  <a:gd name="connsiteY17" fmla="*/ 450850 h 1076325"/>
                  <a:gd name="connsiteX18" fmla="*/ 203200 w 317500"/>
                  <a:gd name="connsiteY18" fmla="*/ 479425 h 1076325"/>
                  <a:gd name="connsiteX19" fmla="*/ 222250 w 317500"/>
                  <a:gd name="connsiteY19" fmla="*/ 511175 h 1076325"/>
                  <a:gd name="connsiteX20" fmla="*/ 238125 w 317500"/>
                  <a:gd name="connsiteY20" fmla="*/ 533400 h 1076325"/>
                  <a:gd name="connsiteX21" fmla="*/ 241300 w 317500"/>
                  <a:gd name="connsiteY21" fmla="*/ 561975 h 1076325"/>
                  <a:gd name="connsiteX22" fmla="*/ 241300 w 317500"/>
                  <a:gd name="connsiteY22" fmla="*/ 561975 h 1076325"/>
                  <a:gd name="connsiteX23" fmla="*/ 241300 w 317500"/>
                  <a:gd name="connsiteY23" fmla="*/ 612775 h 1076325"/>
                  <a:gd name="connsiteX24" fmla="*/ 257175 w 317500"/>
                  <a:gd name="connsiteY24" fmla="*/ 647700 h 1076325"/>
                  <a:gd name="connsiteX25" fmla="*/ 254000 w 317500"/>
                  <a:gd name="connsiteY25" fmla="*/ 692150 h 1076325"/>
                  <a:gd name="connsiteX26" fmla="*/ 263525 w 317500"/>
                  <a:gd name="connsiteY26" fmla="*/ 736600 h 1076325"/>
                  <a:gd name="connsiteX27" fmla="*/ 269875 w 317500"/>
                  <a:gd name="connsiteY27" fmla="*/ 777875 h 1076325"/>
                  <a:gd name="connsiteX28" fmla="*/ 260350 w 317500"/>
                  <a:gd name="connsiteY28" fmla="*/ 806450 h 1076325"/>
                  <a:gd name="connsiteX29" fmla="*/ 292100 w 317500"/>
                  <a:gd name="connsiteY29" fmla="*/ 847725 h 1076325"/>
                  <a:gd name="connsiteX30" fmla="*/ 314325 w 317500"/>
                  <a:gd name="connsiteY30" fmla="*/ 863600 h 1076325"/>
                  <a:gd name="connsiteX31" fmla="*/ 292100 w 317500"/>
                  <a:gd name="connsiteY31" fmla="*/ 917575 h 1076325"/>
                  <a:gd name="connsiteX32" fmla="*/ 317500 w 317500"/>
                  <a:gd name="connsiteY32" fmla="*/ 958850 h 1076325"/>
                  <a:gd name="connsiteX33" fmla="*/ 317500 w 317500"/>
                  <a:gd name="connsiteY33" fmla="*/ 1003300 h 1076325"/>
                  <a:gd name="connsiteX34" fmla="*/ 295275 w 317500"/>
                  <a:gd name="connsiteY34" fmla="*/ 1076325 h 1076325"/>
                  <a:gd name="connsiteX0" fmla="*/ 0 w 317500"/>
                  <a:gd name="connsiteY0" fmla="*/ 0 h 1003300"/>
                  <a:gd name="connsiteX1" fmla="*/ 25400 w 317500"/>
                  <a:gd name="connsiteY1" fmla="*/ 34925 h 1003300"/>
                  <a:gd name="connsiteX2" fmla="*/ 66675 w 317500"/>
                  <a:gd name="connsiteY2" fmla="*/ 76200 h 1003300"/>
                  <a:gd name="connsiteX3" fmla="*/ 69850 w 317500"/>
                  <a:gd name="connsiteY3" fmla="*/ 111125 h 1003300"/>
                  <a:gd name="connsiteX4" fmla="*/ 69850 w 317500"/>
                  <a:gd name="connsiteY4" fmla="*/ 152400 h 1003300"/>
                  <a:gd name="connsiteX5" fmla="*/ 69850 w 317500"/>
                  <a:gd name="connsiteY5" fmla="*/ 200025 h 1003300"/>
                  <a:gd name="connsiteX6" fmla="*/ 63500 w 317500"/>
                  <a:gd name="connsiteY6" fmla="*/ 222250 h 1003300"/>
                  <a:gd name="connsiteX7" fmla="*/ 63500 w 317500"/>
                  <a:gd name="connsiteY7" fmla="*/ 222250 h 1003300"/>
                  <a:gd name="connsiteX8" fmla="*/ 73025 w 317500"/>
                  <a:gd name="connsiteY8" fmla="*/ 269875 h 1003300"/>
                  <a:gd name="connsiteX9" fmla="*/ 73025 w 317500"/>
                  <a:gd name="connsiteY9" fmla="*/ 269875 h 1003300"/>
                  <a:gd name="connsiteX10" fmla="*/ 88900 w 317500"/>
                  <a:gd name="connsiteY10" fmla="*/ 301625 h 1003300"/>
                  <a:gd name="connsiteX11" fmla="*/ 130175 w 317500"/>
                  <a:gd name="connsiteY11" fmla="*/ 320675 h 1003300"/>
                  <a:gd name="connsiteX12" fmla="*/ 130175 w 317500"/>
                  <a:gd name="connsiteY12" fmla="*/ 320675 h 1003300"/>
                  <a:gd name="connsiteX13" fmla="*/ 142875 w 317500"/>
                  <a:gd name="connsiteY13" fmla="*/ 355600 h 1003300"/>
                  <a:gd name="connsiteX14" fmla="*/ 161925 w 317500"/>
                  <a:gd name="connsiteY14" fmla="*/ 381000 h 1003300"/>
                  <a:gd name="connsiteX15" fmla="*/ 193675 w 317500"/>
                  <a:gd name="connsiteY15" fmla="*/ 393700 h 1003300"/>
                  <a:gd name="connsiteX16" fmla="*/ 206375 w 317500"/>
                  <a:gd name="connsiteY16" fmla="*/ 409575 h 1003300"/>
                  <a:gd name="connsiteX17" fmla="*/ 184150 w 317500"/>
                  <a:gd name="connsiteY17" fmla="*/ 450850 h 1003300"/>
                  <a:gd name="connsiteX18" fmla="*/ 203200 w 317500"/>
                  <a:gd name="connsiteY18" fmla="*/ 479425 h 1003300"/>
                  <a:gd name="connsiteX19" fmla="*/ 222250 w 317500"/>
                  <a:gd name="connsiteY19" fmla="*/ 511175 h 1003300"/>
                  <a:gd name="connsiteX20" fmla="*/ 238125 w 317500"/>
                  <a:gd name="connsiteY20" fmla="*/ 533400 h 1003300"/>
                  <a:gd name="connsiteX21" fmla="*/ 241300 w 317500"/>
                  <a:gd name="connsiteY21" fmla="*/ 561975 h 1003300"/>
                  <a:gd name="connsiteX22" fmla="*/ 241300 w 317500"/>
                  <a:gd name="connsiteY22" fmla="*/ 561975 h 1003300"/>
                  <a:gd name="connsiteX23" fmla="*/ 241300 w 317500"/>
                  <a:gd name="connsiteY23" fmla="*/ 612775 h 1003300"/>
                  <a:gd name="connsiteX24" fmla="*/ 257175 w 317500"/>
                  <a:gd name="connsiteY24" fmla="*/ 647700 h 1003300"/>
                  <a:gd name="connsiteX25" fmla="*/ 254000 w 317500"/>
                  <a:gd name="connsiteY25" fmla="*/ 692150 h 1003300"/>
                  <a:gd name="connsiteX26" fmla="*/ 263525 w 317500"/>
                  <a:gd name="connsiteY26" fmla="*/ 736600 h 1003300"/>
                  <a:gd name="connsiteX27" fmla="*/ 269875 w 317500"/>
                  <a:gd name="connsiteY27" fmla="*/ 777875 h 1003300"/>
                  <a:gd name="connsiteX28" fmla="*/ 260350 w 317500"/>
                  <a:gd name="connsiteY28" fmla="*/ 806450 h 1003300"/>
                  <a:gd name="connsiteX29" fmla="*/ 292100 w 317500"/>
                  <a:gd name="connsiteY29" fmla="*/ 847725 h 1003300"/>
                  <a:gd name="connsiteX30" fmla="*/ 314325 w 317500"/>
                  <a:gd name="connsiteY30" fmla="*/ 863600 h 1003300"/>
                  <a:gd name="connsiteX31" fmla="*/ 292100 w 317500"/>
                  <a:gd name="connsiteY31" fmla="*/ 917575 h 1003300"/>
                  <a:gd name="connsiteX32" fmla="*/ 317500 w 317500"/>
                  <a:gd name="connsiteY32" fmla="*/ 958850 h 1003300"/>
                  <a:gd name="connsiteX33" fmla="*/ 317500 w 317500"/>
                  <a:gd name="connsiteY33" fmla="*/ 1003300 h 1003300"/>
                  <a:gd name="connsiteX0" fmla="*/ 0 w 317500"/>
                  <a:gd name="connsiteY0" fmla="*/ 0 h 958850"/>
                  <a:gd name="connsiteX1" fmla="*/ 25400 w 317500"/>
                  <a:gd name="connsiteY1" fmla="*/ 34925 h 958850"/>
                  <a:gd name="connsiteX2" fmla="*/ 66675 w 317500"/>
                  <a:gd name="connsiteY2" fmla="*/ 76200 h 958850"/>
                  <a:gd name="connsiteX3" fmla="*/ 69850 w 317500"/>
                  <a:gd name="connsiteY3" fmla="*/ 111125 h 958850"/>
                  <a:gd name="connsiteX4" fmla="*/ 69850 w 317500"/>
                  <a:gd name="connsiteY4" fmla="*/ 152400 h 958850"/>
                  <a:gd name="connsiteX5" fmla="*/ 69850 w 317500"/>
                  <a:gd name="connsiteY5" fmla="*/ 200025 h 958850"/>
                  <a:gd name="connsiteX6" fmla="*/ 63500 w 317500"/>
                  <a:gd name="connsiteY6" fmla="*/ 222250 h 958850"/>
                  <a:gd name="connsiteX7" fmla="*/ 63500 w 317500"/>
                  <a:gd name="connsiteY7" fmla="*/ 222250 h 958850"/>
                  <a:gd name="connsiteX8" fmla="*/ 73025 w 317500"/>
                  <a:gd name="connsiteY8" fmla="*/ 269875 h 958850"/>
                  <a:gd name="connsiteX9" fmla="*/ 73025 w 317500"/>
                  <a:gd name="connsiteY9" fmla="*/ 269875 h 958850"/>
                  <a:gd name="connsiteX10" fmla="*/ 88900 w 317500"/>
                  <a:gd name="connsiteY10" fmla="*/ 301625 h 958850"/>
                  <a:gd name="connsiteX11" fmla="*/ 130175 w 317500"/>
                  <a:gd name="connsiteY11" fmla="*/ 320675 h 958850"/>
                  <a:gd name="connsiteX12" fmla="*/ 130175 w 317500"/>
                  <a:gd name="connsiteY12" fmla="*/ 320675 h 958850"/>
                  <a:gd name="connsiteX13" fmla="*/ 142875 w 317500"/>
                  <a:gd name="connsiteY13" fmla="*/ 355600 h 958850"/>
                  <a:gd name="connsiteX14" fmla="*/ 161925 w 317500"/>
                  <a:gd name="connsiteY14" fmla="*/ 381000 h 958850"/>
                  <a:gd name="connsiteX15" fmla="*/ 193675 w 317500"/>
                  <a:gd name="connsiteY15" fmla="*/ 393700 h 958850"/>
                  <a:gd name="connsiteX16" fmla="*/ 206375 w 317500"/>
                  <a:gd name="connsiteY16" fmla="*/ 409575 h 958850"/>
                  <a:gd name="connsiteX17" fmla="*/ 184150 w 317500"/>
                  <a:gd name="connsiteY17" fmla="*/ 450850 h 958850"/>
                  <a:gd name="connsiteX18" fmla="*/ 203200 w 317500"/>
                  <a:gd name="connsiteY18" fmla="*/ 479425 h 958850"/>
                  <a:gd name="connsiteX19" fmla="*/ 222250 w 317500"/>
                  <a:gd name="connsiteY19" fmla="*/ 511175 h 958850"/>
                  <a:gd name="connsiteX20" fmla="*/ 238125 w 317500"/>
                  <a:gd name="connsiteY20" fmla="*/ 533400 h 958850"/>
                  <a:gd name="connsiteX21" fmla="*/ 241300 w 317500"/>
                  <a:gd name="connsiteY21" fmla="*/ 561975 h 958850"/>
                  <a:gd name="connsiteX22" fmla="*/ 241300 w 317500"/>
                  <a:gd name="connsiteY22" fmla="*/ 561975 h 958850"/>
                  <a:gd name="connsiteX23" fmla="*/ 241300 w 317500"/>
                  <a:gd name="connsiteY23" fmla="*/ 612775 h 958850"/>
                  <a:gd name="connsiteX24" fmla="*/ 257175 w 317500"/>
                  <a:gd name="connsiteY24" fmla="*/ 647700 h 958850"/>
                  <a:gd name="connsiteX25" fmla="*/ 254000 w 317500"/>
                  <a:gd name="connsiteY25" fmla="*/ 692150 h 958850"/>
                  <a:gd name="connsiteX26" fmla="*/ 263525 w 317500"/>
                  <a:gd name="connsiteY26" fmla="*/ 736600 h 958850"/>
                  <a:gd name="connsiteX27" fmla="*/ 269875 w 317500"/>
                  <a:gd name="connsiteY27" fmla="*/ 777875 h 958850"/>
                  <a:gd name="connsiteX28" fmla="*/ 260350 w 317500"/>
                  <a:gd name="connsiteY28" fmla="*/ 806450 h 958850"/>
                  <a:gd name="connsiteX29" fmla="*/ 292100 w 317500"/>
                  <a:gd name="connsiteY29" fmla="*/ 847725 h 958850"/>
                  <a:gd name="connsiteX30" fmla="*/ 314325 w 317500"/>
                  <a:gd name="connsiteY30" fmla="*/ 863600 h 958850"/>
                  <a:gd name="connsiteX31" fmla="*/ 292100 w 317500"/>
                  <a:gd name="connsiteY31" fmla="*/ 917575 h 958850"/>
                  <a:gd name="connsiteX32" fmla="*/ 317500 w 317500"/>
                  <a:gd name="connsiteY32" fmla="*/ 958850 h 958850"/>
                  <a:gd name="connsiteX0" fmla="*/ 0 w 314325"/>
                  <a:gd name="connsiteY0" fmla="*/ 0 h 917575"/>
                  <a:gd name="connsiteX1" fmla="*/ 25400 w 314325"/>
                  <a:gd name="connsiteY1" fmla="*/ 34925 h 917575"/>
                  <a:gd name="connsiteX2" fmla="*/ 66675 w 314325"/>
                  <a:gd name="connsiteY2" fmla="*/ 76200 h 917575"/>
                  <a:gd name="connsiteX3" fmla="*/ 69850 w 314325"/>
                  <a:gd name="connsiteY3" fmla="*/ 111125 h 917575"/>
                  <a:gd name="connsiteX4" fmla="*/ 69850 w 314325"/>
                  <a:gd name="connsiteY4" fmla="*/ 152400 h 917575"/>
                  <a:gd name="connsiteX5" fmla="*/ 69850 w 314325"/>
                  <a:gd name="connsiteY5" fmla="*/ 200025 h 917575"/>
                  <a:gd name="connsiteX6" fmla="*/ 63500 w 314325"/>
                  <a:gd name="connsiteY6" fmla="*/ 222250 h 917575"/>
                  <a:gd name="connsiteX7" fmla="*/ 63500 w 314325"/>
                  <a:gd name="connsiteY7" fmla="*/ 222250 h 917575"/>
                  <a:gd name="connsiteX8" fmla="*/ 73025 w 314325"/>
                  <a:gd name="connsiteY8" fmla="*/ 269875 h 917575"/>
                  <a:gd name="connsiteX9" fmla="*/ 73025 w 314325"/>
                  <a:gd name="connsiteY9" fmla="*/ 269875 h 917575"/>
                  <a:gd name="connsiteX10" fmla="*/ 88900 w 314325"/>
                  <a:gd name="connsiteY10" fmla="*/ 301625 h 917575"/>
                  <a:gd name="connsiteX11" fmla="*/ 130175 w 314325"/>
                  <a:gd name="connsiteY11" fmla="*/ 320675 h 917575"/>
                  <a:gd name="connsiteX12" fmla="*/ 130175 w 314325"/>
                  <a:gd name="connsiteY12" fmla="*/ 320675 h 917575"/>
                  <a:gd name="connsiteX13" fmla="*/ 142875 w 314325"/>
                  <a:gd name="connsiteY13" fmla="*/ 355600 h 917575"/>
                  <a:gd name="connsiteX14" fmla="*/ 161925 w 314325"/>
                  <a:gd name="connsiteY14" fmla="*/ 381000 h 917575"/>
                  <a:gd name="connsiteX15" fmla="*/ 193675 w 314325"/>
                  <a:gd name="connsiteY15" fmla="*/ 393700 h 917575"/>
                  <a:gd name="connsiteX16" fmla="*/ 206375 w 314325"/>
                  <a:gd name="connsiteY16" fmla="*/ 409575 h 917575"/>
                  <a:gd name="connsiteX17" fmla="*/ 184150 w 314325"/>
                  <a:gd name="connsiteY17" fmla="*/ 450850 h 917575"/>
                  <a:gd name="connsiteX18" fmla="*/ 203200 w 314325"/>
                  <a:gd name="connsiteY18" fmla="*/ 479425 h 917575"/>
                  <a:gd name="connsiteX19" fmla="*/ 222250 w 314325"/>
                  <a:gd name="connsiteY19" fmla="*/ 511175 h 917575"/>
                  <a:gd name="connsiteX20" fmla="*/ 238125 w 314325"/>
                  <a:gd name="connsiteY20" fmla="*/ 533400 h 917575"/>
                  <a:gd name="connsiteX21" fmla="*/ 241300 w 314325"/>
                  <a:gd name="connsiteY21" fmla="*/ 561975 h 917575"/>
                  <a:gd name="connsiteX22" fmla="*/ 241300 w 314325"/>
                  <a:gd name="connsiteY22" fmla="*/ 561975 h 917575"/>
                  <a:gd name="connsiteX23" fmla="*/ 241300 w 314325"/>
                  <a:gd name="connsiteY23" fmla="*/ 612775 h 917575"/>
                  <a:gd name="connsiteX24" fmla="*/ 257175 w 314325"/>
                  <a:gd name="connsiteY24" fmla="*/ 647700 h 917575"/>
                  <a:gd name="connsiteX25" fmla="*/ 254000 w 314325"/>
                  <a:gd name="connsiteY25" fmla="*/ 692150 h 917575"/>
                  <a:gd name="connsiteX26" fmla="*/ 263525 w 314325"/>
                  <a:gd name="connsiteY26" fmla="*/ 736600 h 917575"/>
                  <a:gd name="connsiteX27" fmla="*/ 269875 w 314325"/>
                  <a:gd name="connsiteY27" fmla="*/ 777875 h 917575"/>
                  <a:gd name="connsiteX28" fmla="*/ 260350 w 314325"/>
                  <a:gd name="connsiteY28" fmla="*/ 806450 h 917575"/>
                  <a:gd name="connsiteX29" fmla="*/ 292100 w 314325"/>
                  <a:gd name="connsiteY29" fmla="*/ 847725 h 917575"/>
                  <a:gd name="connsiteX30" fmla="*/ 314325 w 314325"/>
                  <a:gd name="connsiteY30" fmla="*/ 863600 h 917575"/>
                  <a:gd name="connsiteX31" fmla="*/ 292100 w 314325"/>
                  <a:gd name="connsiteY31" fmla="*/ 917575 h 917575"/>
                  <a:gd name="connsiteX0" fmla="*/ 0 w 314325"/>
                  <a:gd name="connsiteY0" fmla="*/ 0 h 863600"/>
                  <a:gd name="connsiteX1" fmla="*/ 25400 w 314325"/>
                  <a:gd name="connsiteY1" fmla="*/ 34925 h 863600"/>
                  <a:gd name="connsiteX2" fmla="*/ 66675 w 314325"/>
                  <a:gd name="connsiteY2" fmla="*/ 76200 h 863600"/>
                  <a:gd name="connsiteX3" fmla="*/ 69850 w 314325"/>
                  <a:gd name="connsiteY3" fmla="*/ 111125 h 863600"/>
                  <a:gd name="connsiteX4" fmla="*/ 69850 w 314325"/>
                  <a:gd name="connsiteY4" fmla="*/ 152400 h 863600"/>
                  <a:gd name="connsiteX5" fmla="*/ 69850 w 314325"/>
                  <a:gd name="connsiteY5" fmla="*/ 200025 h 863600"/>
                  <a:gd name="connsiteX6" fmla="*/ 63500 w 314325"/>
                  <a:gd name="connsiteY6" fmla="*/ 222250 h 863600"/>
                  <a:gd name="connsiteX7" fmla="*/ 63500 w 314325"/>
                  <a:gd name="connsiteY7" fmla="*/ 222250 h 863600"/>
                  <a:gd name="connsiteX8" fmla="*/ 73025 w 314325"/>
                  <a:gd name="connsiteY8" fmla="*/ 269875 h 863600"/>
                  <a:gd name="connsiteX9" fmla="*/ 73025 w 314325"/>
                  <a:gd name="connsiteY9" fmla="*/ 269875 h 863600"/>
                  <a:gd name="connsiteX10" fmla="*/ 88900 w 314325"/>
                  <a:gd name="connsiteY10" fmla="*/ 301625 h 863600"/>
                  <a:gd name="connsiteX11" fmla="*/ 130175 w 314325"/>
                  <a:gd name="connsiteY11" fmla="*/ 320675 h 863600"/>
                  <a:gd name="connsiteX12" fmla="*/ 130175 w 314325"/>
                  <a:gd name="connsiteY12" fmla="*/ 320675 h 863600"/>
                  <a:gd name="connsiteX13" fmla="*/ 142875 w 314325"/>
                  <a:gd name="connsiteY13" fmla="*/ 355600 h 863600"/>
                  <a:gd name="connsiteX14" fmla="*/ 161925 w 314325"/>
                  <a:gd name="connsiteY14" fmla="*/ 381000 h 863600"/>
                  <a:gd name="connsiteX15" fmla="*/ 193675 w 314325"/>
                  <a:gd name="connsiteY15" fmla="*/ 393700 h 863600"/>
                  <a:gd name="connsiteX16" fmla="*/ 206375 w 314325"/>
                  <a:gd name="connsiteY16" fmla="*/ 409575 h 863600"/>
                  <a:gd name="connsiteX17" fmla="*/ 184150 w 314325"/>
                  <a:gd name="connsiteY17" fmla="*/ 450850 h 863600"/>
                  <a:gd name="connsiteX18" fmla="*/ 203200 w 314325"/>
                  <a:gd name="connsiteY18" fmla="*/ 479425 h 863600"/>
                  <a:gd name="connsiteX19" fmla="*/ 222250 w 314325"/>
                  <a:gd name="connsiteY19" fmla="*/ 511175 h 863600"/>
                  <a:gd name="connsiteX20" fmla="*/ 238125 w 314325"/>
                  <a:gd name="connsiteY20" fmla="*/ 533400 h 863600"/>
                  <a:gd name="connsiteX21" fmla="*/ 241300 w 314325"/>
                  <a:gd name="connsiteY21" fmla="*/ 561975 h 863600"/>
                  <a:gd name="connsiteX22" fmla="*/ 241300 w 314325"/>
                  <a:gd name="connsiteY22" fmla="*/ 561975 h 863600"/>
                  <a:gd name="connsiteX23" fmla="*/ 241300 w 314325"/>
                  <a:gd name="connsiteY23" fmla="*/ 612775 h 863600"/>
                  <a:gd name="connsiteX24" fmla="*/ 257175 w 314325"/>
                  <a:gd name="connsiteY24" fmla="*/ 647700 h 863600"/>
                  <a:gd name="connsiteX25" fmla="*/ 254000 w 314325"/>
                  <a:gd name="connsiteY25" fmla="*/ 692150 h 863600"/>
                  <a:gd name="connsiteX26" fmla="*/ 263525 w 314325"/>
                  <a:gd name="connsiteY26" fmla="*/ 736600 h 863600"/>
                  <a:gd name="connsiteX27" fmla="*/ 269875 w 314325"/>
                  <a:gd name="connsiteY27" fmla="*/ 777875 h 863600"/>
                  <a:gd name="connsiteX28" fmla="*/ 260350 w 314325"/>
                  <a:gd name="connsiteY28" fmla="*/ 806450 h 863600"/>
                  <a:gd name="connsiteX29" fmla="*/ 292100 w 314325"/>
                  <a:gd name="connsiteY29" fmla="*/ 847725 h 863600"/>
                  <a:gd name="connsiteX30" fmla="*/ 314325 w 314325"/>
                  <a:gd name="connsiteY30" fmla="*/ 863600 h 863600"/>
                  <a:gd name="connsiteX0" fmla="*/ 0 w 292100"/>
                  <a:gd name="connsiteY0" fmla="*/ 0 h 847725"/>
                  <a:gd name="connsiteX1" fmla="*/ 25400 w 292100"/>
                  <a:gd name="connsiteY1" fmla="*/ 34925 h 847725"/>
                  <a:gd name="connsiteX2" fmla="*/ 66675 w 292100"/>
                  <a:gd name="connsiteY2" fmla="*/ 76200 h 847725"/>
                  <a:gd name="connsiteX3" fmla="*/ 69850 w 292100"/>
                  <a:gd name="connsiteY3" fmla="*/ 111125 h 847725"/>
                  <a:gd name="connsiteX4" fmla="*/ 69850 w 292100"/>
                  <a:gd name="connsiteY4" fmla="*/ 152400 h 847725"/>
                  <a:gd name="connsiteX5" fmla="*/ 69850 w 292100"/>
                  <a:gd name="connsiteY5" fmla="*/ 200025 h 847725"/>
                  <a:gd name="connsiteX6" fmla="*/ 63500 w 292100"/>
                  <a:gd name="connsiteY6" fmla="*/ 222250 h 847725"/>
                  <a:gd name="connsiteX7" fmla="*/ 63500 w 292100"/>
                  <a:gd name="connsiteY7" fmla="*/ 222250 h 847725"/>
                  <a:gd name="connsiteX8" fmla="*/ 73025 w 292100"/>
                  <a:gd name="connsiteY8" fmla="*/ 269875 h 847725"/>
                  <a:gd name="connsiteX9" fmla="*/ 73025 w 292100"/>
                  <a:gd name="connsiteY9" fmla="*/ 269875 h 847725"/>
                  <a:gd name="connsiteX10" fmla="*/ 88900 w 292100"/>
                  <a:gd name="connsiteY10" fmla="*/ 301625 h 847725"/>
                  <a:gd name="connsiteX11" fmla="*/ 130175 w 292100"/>
                  <a:gd name="connsiteY11" fmla="*/ 320675 h 847725"/>
                  <a:gd name="connsiteX12" fmla="*/ 130175 w 292100"/>
                  <a:gd name="connsiteY12" fmla="*/ 320675 h 847725"/>
                  <a:gd name="connsiteX13" fmla="*/ 142875 w 292100"/>
                  <a:gd name="connsiteY13" fmla="*/ 355600 h 847725"/>
                  <a:gd name="connsiteX14" fmla="*/ 161925 w 292100"/>
                  <a:gd name="connsiteY14" fmla="*/ 381000 h 847725"/>
                  <a:gd name="connsiteX15" fmla="*/ 193675 w 292100"/>
                  <a:gd name="connsiteY15" fmla="*/ 393700 h 847725"/>
                  <a:gd name="connsiteX16" fmla="*/ 206375 w 292100"/>
                  <a:gd name="connsiteY16" fmla="*/ 409575 h 847725"/>
                  <a:gd name="connsiteX17" fmla="*/ 184150 w 292100"/>
                  <a:gd name="connsiteY17" fmla="*/ 450850 h 847725"/>
                  <a:gd name="connsiteX18" fmla="*/ 203200 w 292100"/>
                  <a:gd name="connsiteY18" fmla="*/ 479425 h 847725"/>
                  <a:gd name="connsiteX19" fmla="*/ 222250 w 292100"/>
                  <a:gd name="connsiteY19" fmla="*/ 511175 h 847725"/>
                  <a:gd name="connsiteX20" fmla="*/ 238125 w 292100"/>
                  <a:gd name="connsiteY20" fmla="*/ 533400 h 847725"/>
                  <a:gd name="connsiteX21" fmla="*/ 241300 w 292100"/>
                  <a:gd name="connsiteY21" fmla="*/ 561975 h 847725"/>
                  <a:gd name="connsiteX22" fmla="*/ 241300 w 292100"/>
                  <a:gd name="connsiteY22" fmla="*/ 561975 h 847725"/>
                  <a:gd name="connsiteX23" fmla="*/ 241300 w 292100"/>
                  <a:gd name="connsiteY23" fmla="*/ 612775 h 847725"/>
                  <a:gd name="connsiteX24" fmla="*/ 257175 w 292100"/>
                  <a:gd name="connsiteY24" fmla="*/ 647700 h 847725"/>
                  <a:gd name="connsiteX25" fmla="*/ 254000 w 292100"/>
                  <a:gd name="connsiteY25" fmla="*/ 692150 h 847725"/>
                  <a:gd name="connsiteX26" fmla="*/ 263525 w 292100"/>
                  <a:gd name="connsiteY26" fmla="*/ 736600 h 847725"/>
                  <a:gd name="connsiteX27" fmla="*/ 269875 w 292100"/>
                  <a:gd name="connsiteY27" fmla="*/ 777875 h 847725"/>
                  <a:gd name="connsiteX28" fmla="*/ 260350 w 292100"/>
                  <a:gd name="connsiteY28" fmla="*/ 806450 h 847725"/>
                  <a:gd name="connsiteX29" fmla="*/ 292100 w 292100"/>
                  <a:gd name="connsiteY29" fmla="*/ 847725 h 847725"/>
                  <a:gd name="connsiteX0" fmla="*/ 0 w 269875"/>
                  <a:gd name="connsiteY0" fmla="*/ 0 h 806450"/>
                  <a:gd name="connsiteX1" fmla="*/ 25400 w 269875"/>
                  <a:gd name="connsiteY1" fmla="*/ 34925 h 806450"/>
                  <a:gd name="connsiteX2" fmla="*/ 66675 w 269875"/>
                  <a:gd name="connsiteY2" fmla="*/ 76200 h 806450"/>
                  <a:gd name="connsiteX3" fmla="*/ 69850 w 269875"/>
                  <a:gd name="connsiteY3" fmla="*/ 111125 h 806450"/>
                  <a:gd name="connsiteX4" fmla="*/ 69850 w 269875"/>
                  <a:gd name="connsiteY4" fmla="*/ 152400 h 806450"/>
                  <a:gd name="connsiteX5" fmla="*/ 69850 w 269875"/>
                  <a:gd name="connsiteY5" fmla="*/ 200025 h 806450"/>
                  <a:gd name="connsiteX6" fmla="*/ 63500 w 269875"/>
                  <a:gd name="connsiteY6" fmla="*/ 222250 h 806450"/>
                  <a:gd name="connsiteX7" fmla="*/ 63500 w 269875"/>
                  <a:gd name="connsiteY7" fmla="*/ 222250 h 806450"/>
                  <a:gd name="connsiteX8" fmla="*/ 73025 w 269875"/>
                  <a:gd name="connsiteY8" fmla="*/ 269875 h 806450"/>
                  <a:gd name="connsiteX9" fmla="*/ 73025 w 269875"/>
                  <a:gd name="connsiteY9" fmla="*/ 269875 h 806450"/>
                  <a:gd name="connsiteX10" fmla="*/ 88900 w 269875"/>
                  <a:gd name="connsiteY10" fmla="*/ 301625 h 806450"/>
                  <a:gd name="connsiteX11" fmla="*/ 130175 w 269875"/>
                  <a:gd name="connsiteY11" fmla="*/ 320675 h 806450"/>
                  <a:gd name="connsiteX12" fmla="*/ 130175 w 269875"/>
                  <a:gd name="connsiteY12" fmla="*/ 320675 h 806450"/>
                  <a:gd name="connsiteX13" fmla="*/ 142875 w 269875"/>
                  <a:gd name="connsiteY13" fmla="*/ 355600 h 806450"/>
                  <a:gd name="connsiteX14" fmla="*/ 161925 w 269875"/>
                  <a:gd name="connsiteY14" fmla="*/ 381000 h 806450"/>
                  <a:gd name="connsiteX15" fmla="*/ 193675 w 269875"/>
                  <a:gd name="connsiteY15" fmla="*/ 393700 h 806450"/>
                  <a:gd name="connsiteX16" fmla="*/ 206375 w 269875"/>
                  <a:gd name="connsiteY16" fmla="*/ 409575 h 806450"/>
                  <a:gd name="connsiteX17" fmla="*/ 184150 w 269875"/>
                  <a:gd name="connsiteY17" fmla="*/ 450850 h 806450"/>
                  <a:gd name="connsiteX18" fmla="*/ 203200 w 269875"/>
                  <a:gd name="connsiteY18" fmla="*/ 479425 h 806450"/>
                  <a:gd name="connsiteX19" fmla="*/ 222250 w 269875"/>
                  <a:gd name="connsiteY19" fmla="*/ 511175 h 806450"/>
                  <a:gd name="connsiteX20" fmla="*/ 238125 w 269875"/>
                  <a:gd name="connsiteY20" fmla="*/ 533400 h 806450"/>
                  <a:gd name="connsiteX21" fmla="*/ 241300 w 269875"/>
                  <a:gd name="connsiteY21" fmla="*/ 561975 h 806450"/>
                  <a:gd name="connsiteX22" fmla="*/ 241300 w 269875"/>
                  <a:gd name="connsiteY22" fmla="*/ 561975 h 806450"/>
                  <a:gd name="connsiteX23" fmla="*/ 241300 w 269875"/>
                  <a:gd name="connsiteY23" fmla="*/ 612775 h 806450"/>
                  <a:gd name="connsiteX24" fmla="*/ 257175 w 269875"/>
                  <a:gd name="connsiteY24" fmla="*/ 647700 h 806450"/>
                  <a:gd name="connsiteX25" fmla="*/ 254000 w 269875"/>
                  <a:gd name="connsiteY25" fmla="*/ 692150 h 806450"/>
                  <a:gd name="connsiteX26" fmla="*/ 263525 w 269875"/>
                  <a:gd name="connsiteY26" fmla="*/ 736600 h 806450"/>
                  <a:gd name="connsiteX27" fmla="*/ 269875 w 269875"/>
                  <a:gd name="connsiteY27" fmla="*/ 777875 h 806450"/>
                  <a:gd name="connsiteX28" fmla="*/ 260350 w 269875"/>
                  <a:gd name="connsiteY28" fmla="*/ 806450 h 806450"/>
                  <a:gd name="connsiteX0" fmla="*/ 0 w 269875"/>
                  <a:gd name="connsiteY0" fmla="*/ 0 h 777875"/>
                  <a:gd name="connsiteX1" fmla="*/ 25400 w 269875"/>
                  <a:gd name="connsiteY1" fmla="*/ 34925 h 777875"/>
                  <a:gd name="connsiteX2" fmla="*/ 66675 w 269875"/>
                  <a:gd name="connsiteY2" fmla="*/ 76200 h 777875"/>
                  <a:gd name="connsiteX3" fmla="*/ 69850 w 269875"/>
                  <a:gd name="connsiteY3" fmla="*/ 111125 h 777875"/>
                  <a:gd name="connsiteX4" fmla="*/ 69850 w 269875"/>
                  <a:gd name="connsiteY4" fmla="*/ 152400 h 777875"/>
                  <a:gd name="connsiteX5" fmla="*/ 69850 w 269875"/>
                  <a:gd name="connsiteY5" fmla="*/ 200025 h 777875"/>
                  <a:gd name="connsiteX6" fmla="*/ 63500 w 269875"/>
                  <a:gd name="connsiteY6" fmla="*/ 222250 h 777875"/>
                  <a:gd name="connsiteX7" fmla="*/ 63500 w 269875"/>
                  <a:gd name="connsiteY7" fmla="*/ 222250 h 777875"/>
                  <a:gd name="connsiteX8" fmla="*/ 73025 w 269875"/>
                  <a:gd name="connsiteY8" fmla="*/ 269875 h 777875"/>
                  <a:gd name="connsiteX9" fmla="*/ 73025 w 269875"/>
                  <a:gd name="connsiteY9" fmla="*/ 269875 h 777875"/>
                  <a:gd name="connsiteX10" fmla="*/ 88900 w 269875"/>
                  <a:gd name="connsiteY10" fmla="*/ 301625 h 777875"/>
                  <a:gd name="connsiteX11" fmla="*/ 130175 w 269875"/>
                  <a:gd name="connsiteY11" fmla="*/ 320675 h 777875"/>
                  <a:gd name="connsiteX12" fmla="*/ 130175 w 269875"/>
                  <a:gd name="connsiteY12" fmla="*/ 320675 h 777875"/>
                  <a:gd name="connsiteX13" fmla="*/ 142875 w 269875"/>
                  <a:gd name="connsiteY13" fmla="*/ 355600 h 777875"/>
                  <a:gd name="connsiteX14" fmla="*/ 161925 w 269875"/>
                  <a:gd name="connsiteY14" fmla="*/ 381000 h 777875"/>
                  <a:gd name="connsiteX15" fmla="*/ 193675 w 269875"/>
                  <a:gd name="connsiteY15" fmla="*/ 393700 h 777875"/>
                  <a:gd name="connsiteX16" fmla="*/ 206375 w 269875"/>
                  <a:gd name="connsiteY16" fmla="*/ 409575 h 777875"/>
                  <a:gd name="connsiteX17" fmla="*/ 184150 w 269875"/>
                  <a:gd name="connsiteY17" fmla="*/ 450850 h 777875"/>
                  <a:gd name="connsiteX18" fmla="*/ 203200 w 269875"/>
                  <a:gd name="connsiteY18" fmla="*/ 479425 h 777875"/>
                  <a:gd name="connsiteX19" fmla="*/ 222250 w 269875"/>
                  <a:gd name="connsiteY19" fmla="*/ 511175 h 777875"/>
                  <a:gd name="connsiteX20" fmla="*/ 238125 w 269875"/>
                  <a:gd name="connsiteY20" fmla="*/ 533400 h 777875"/>
                  <a:gd name="connsiteX21" fmla="*/ 241300 w 269875"/>
                  <a:gd name="connsiteY21" fmla="*/ 561975 h 777875"/>
                  <a:gd name="connsiteX22" fmla="*/ 241300 w 269875"/>
                  <a:gd name="connsiteY22" fmla="*/ 561975 h 777875"/>
                  <a:gd name="connsiteX23" fmla="*/ 241300 w 269875"/>
                  <a:gd name="connsiteY23" fmla="*/ 612775 h 777875"/>
                  <a:gd name="connsiteX24" fmla="*/ 257175 w 269875"/>
                  <a:gd name="connsiteY24" fmla="*/ 647700 h 777875"/>
                  <a:gd name="connsiteX25" fmla="*/ 254000 w 269875"/>
                  <a:gd name="connsiteY25" fmla="*/ 692150 h 777875"/>
                  <a:gd name="connsiteX26" fmla="*/ 263525 w 269875"/>
                  <a:gd name="connsiteY26" fmla="*/ 736600 h 777875"/>
                  <a:gd name="connsiteX27" fmla="*/ 269875 w 269875"/>
                  <a:gd name="connsiteY27" fmla="*/ 777875 h 777875"/>
                  <a:gd name="connsiteX0" fmla="*/ 0 w 263525"/>
                  <a:gd name="connsiteY0" fmla="*/ 0 h 736600"/>
                  <a:gd name="connsiteX1" fmla="*/ 25400 w 263525"/>
                  <a:gd name="connsiteY1" fmla="*/ 34925 h 736600"/>
                  <a:gd name="connsiteX2" fmla="*/ 66675 w 263525"/>
                  <a:gd name="connsiteY2" fmla="*/ 76200 h 736600"/>
                  <a:gd name="connsiteX3" fmla="*/ 69850 w 263525"/>
                  <a:gd name="connsiteY3" fmla="*/ 111125 h 736600"/>
                  <a:gd name="connsiteX4" fmla="*/ 69850 w 263525"/>
                  <a:gd name="connsiteY4" fmla="*/ 152400 h 736600"/>
                  <a:gd name="connsiteX5" fmla="*/ 69850 w 263525"/>
                  <a:gd name="connsiteY5" fmla="*/ 200025 h 736600"/>
                  <a:gd name="connsiteX6" fmla="*/ 63500 w 263525"/>
                  <a:gd name="connsiteY6" fmla="*/ 222250 h 736600"/>
                  <a:gd name="connsiteX7" fmla="*/ 63500 w 263525"/>
                  <a:gd name="connsiteY7" fmla="*/ 222250 h 736600"/>
                  <a:gd name="connsiteX8" fmla="*/ 73025 w 263525"/>
                  <a:gd name="connsiteY8" fmla="*/ 269875 h 736600"/>
                  <a:gd name="connsiteX9" fmla="*/ 73025 w 263525"/>
                  <a:gd name="connsiteY9" fmla="*/ 269875 h 736600"/>
                  <a:gd name="connsiteX10" fmla="*/ 88900 w 263525"/>
                  <a:gd name="connsiteY10" fmla="*/ 301625 h 736600"/>
                  <a:gd name="connsiteX11" fmla="*/ 130175 w 263525"/>
                  <a:gd name="connsiteY11" fmla="*/ 320675 h 736600"/>
                  <a:gd name="connsiteX12" fmla="*/ 130175 w 263525"/>
                  <a:gd name="connsiteY12" fmla="*/ 320675 h 736600"/>
                  <a:gd name="connsiteX13" fmla="*/ 142875 w 263525"/>
                  <a:gd name="connsiteY13" fmla="*/ 355600 h 736600"/>
                  <a:gd name="connsiteX14" fmla="*/ 161925 w 263525"/>
                  <a:gd name="connsiteY14" fmla="*/ 381000 h 736600"/>
                  <a:gd name="connsiteX15" fmla="*/ 193675 w 263525"/>
                  <a:gd name="connsiteY15" fmla="*/ 393700 h 736600"/>
                  <a:gd name="connsiteX16" fmla="*/ 206375 w 263525"/>
                  <a:gd name="connsiteY16" fmla="*/ 409575 h 736600"/>
                  <a:gd name="connsiteX17" fmla="*/ 184150 w 263525"/>
                  <a:gd name="connsiteY17" fmla="*/ 450850 h 736600"/>
                  <a:gd name="connsiteX18" fmla="*/ 203200 w 263525"/>
                  <a:gd name="connsiteY18" fmla="*/ 479425 h 736600"/>
                  <a:gd name="connsiteX19" fmla="*/ 222250 w 263525"/>
                  <a:gd name="connsiteY19" fmla="*/ 511175 h 736600"/>
                  <a:gd name="connsiteX20" fmla="*/ 238125 w 263525"/>
                  <a:gd name="connsiteY20" fmla="*/ 533400 h 736600"/>
                  <a:gd name="connsiteX21" fmla="*/ 241300 w 263525"/>
                  <a:gd name="connsiteY21" fmla="*/ 561975 h 736600"/>
                  <a:gd name="connsiteX22" fmla="*/ 241300 w 263525"/>
                  <a:gd name="connsiteY22" fmla="*/ 561975 h 736600"/>
                  <a:gd name="connsiteX23" fmla="*/ 241300 w 263525"/>
                  <a:gd name="connsiteY23" fmla="*/ 612775 h 736600"/>
                  <a:gd name="connsiteX24" fmla="*/ 257175 w 263525"/>
                  <a:gd name="connsiteY24" fmla="*/ 647700 h 736600"/>
                  <a:gd name="connsiteX25" fmla="*/ 254000 w 263525"/>
                  <a:gd name="connsiteY25" fmla="*/ 692150 h 736600"/>
                  <a:gd name="connsiteX26" fmla="*/ 263525 w 263525"/>
                  <a:gd name="connsiteY26" fmla="*/ 736600 h 736600"/>
                  <a:gd name="connsiteX0" fmla="*/ 0 w 257175"/>
                  <a:gd name="connsiteY0" fmla="*/ 0 h 692150"/>
                  <a:gd name="connsiteX1" fmla="*/ 25400 w 257175"/>
                  <a:gd name="connsiteY1" fmla="*/ 34925 h 692150"/>
                  <a:gd name="connsiteX2" fmla="*/ 66675 w 257175"/>
                  <a:gd name="connsiteY2" fmla="*/ 76200 h 692150"/>
                  <a:gd name="connsiteX3" fmla="*/ 69850 w 257175"/>
                  <a:gd name="connsiteY3" fmla="*/ 111125 h 692150"/>
                  <a:gd name="connsiteX4" fmla="*/ 69850 w 257175"/>
                  <a:gd name="connsiteY4" fmla="*/ 152400 h 692150"/>
                  <a:gd name="connsiteX5" fmla="*/ 69850 w 257175"/>
                  <a:gd name="connsiteY5" fmla="*/ 200025 h 692150"/>
                  <a:gd name="connsiteX6" fmla="*/ 63500 w 257175"/>
                  <a:gd name="connsiteY6" fmla="*/ 222250 h 692150"/>
                  <a:gd name="connsiteX7" fmla="*/ 63500 w 257175"/>
                  <a:gd name="connsiteY7" fmla="*/ 222250 h 692150"/>
                  <a:gd name="connsiteX8" fmla="*/ 73025 w 257175"/>
                  <a:gd name="connsiteY8" fmla="*/ 269875 h 692150"/>
                  <a:gd name="connsiteX9" fmla="*/ 73025 w 257175"/>
                  <a:gd name="connsiteY9" fmla="*/ 269875 h 692150"/>
                  <a:gd name="connsiteX10" fmla="*/ 88900 w 257175"/>
                  <a:gd name="connsiteY10" fmla="*/ 301625 h 692150"/>
                  <a:gd name="connsiteX11" fmla="*/ 130175 w 257175"/>
                  <a:gd name="connsiteY11" fmla="*/ 320675 h 692150"/>
                  <a:gd name="connsiteX12" fmla="*/ 130175 w 257175"/>
                  <a:gd name="connsiteY12" fmla="*/ 320675 h 692150"/>
                  <a:gd name="connsiteX13" fmla="*/ 142875 w 257175"/>
                  <a:gd name="connsiteY13" fmla="*/ 355600 h 692150"/>
                  <a:gd name="connsiteX14" fmla="*/ 161925 w 257175"/>
                  <a:gd name="connsiteY14" fmla="*/ 381000 h 692150"/>
                  <a:gd name="connsiteX15" fmla="*/ 193675 w 257175"/>
                  <a:gd name="connsiteY15" fmla="*/ 393700 h 692150"/>
                  <a:gd name="connsiteX16" fmla="*/ 206375 w 257175"/>
                  <a:gd name="connsiteY16" fmla="*/ 409575 h 692150"/>
                  <a:gd name="connsiteX17" fmla="*/ 184150 w 257175"/>
                  <a:gd name="connsiteY17" fmla="*/ 450850 h 692150"/>
                  <a:gd name="connsiteX18" fmla="*/ 203200 w 257175"/>
                  <a:gd name="connsiteY18" fmla="*/ 479425 h 692150"/>
                  <a:gd name="connsiteX19" fmla="*/ 222250 w 257175"/>
                  <a:gd name="connsiteY19" fmla="*/ 511175 h 692150"/>
                  <a:gd name="connsiteX20" fmla="*/ 238125 w 257175"/>
                  <a:gd name="connsiteY20" fmla="*/ 533400 h 692150"/>
                  <a:gd name="connsiteX21" fmla="*/ 241300 w 257175"/>
                  <a:gd name="connsiteY21" fmla="*/ 561975 h 692150"/>
                  <a:gd name="connsiteX22" fmla="*/ 241300 w 257175"/>
                  <a:gd name="connsiteY22" fmla="*/ 561975 h 692150"/>
                  <a:gd name="connsiteX23" fmla="*/ 241300 w 257175"/>
                  <a:gd name="connsiteY23" fmla="*/ 612775 h 692150"/>
                  <a:gd name="connsiteX24" fmla="*/ 257175 w 257175"/>
                  <a:gd name="connsiteY24" fmla="*/ 647700 h 692150"/>
                  <a:gd name="connsiteX25" fmla="*/ 254000 w 257175"/>
                  <a:gd name="connsiteY25" fmla="*/ 692150 h 692150"/>
                  <a:gd name="connsiteX0" fmla="*/ 0 w 257175"/>
                  <a:gd name="connsiteY0" fmla="*/ 0 h 647700"/>
                  <a:gd name="connsiteX1" fmla="*/ 25400 w 257175"/>
                  <a:gd name="connsiteY1" fmla="*/ 34925 h 647700"/>
                  <a:gd name="connsiteX2" fmla="*/ 66675 w 257175"/>
                  <a:gd name="connsiteY2" fmla="*/ 76200 h 647700"/>
                  <a:gd name="connsiteX3" fmla="*/ 69850 w 257175"/>
                  <a:gd name="connsiteY3" fmla="*/ 111125 h 647700"/>
                  <a:gd name="connsiteX4" fmla="*/ 69850 w 257175"/>
                  <a:gd name="connsiteY4" fmla="*/ 152400 h 647700"/>
                  <a:gd name="connsiteX5" fmla="*/ 69850 w 257175"/>
                  <a:gd name="connsiteY5" fmla="*/ 200025 h 647700"/>
                  <a:gd name="connsiteX6" fmla="*/ 63500 w 257175"/>
                  <a:gd name="connsiteY6" fmla="*/ 222250 h 647700"/>
                  <a:gd name="connsiteX7" fmla="*/ 63500 w 257175"/>
                  <a:gd name="connsiteY7" fmla="*/ 222250 h 647700"/>
                  <a:gd name="connsiteX8" fmla="*/ 73025 w 257175"/>
                  <a:gd name="connsiteY8" fmla="*/ 269875 h 647700"/>
                  <a:gd name="connsiteX9" fmla="*/ 73025 w 257175"/>
                  <a:gd name="connsiteY9" fmla="*/ 269875 h 647700"/>
                  <a:gd name="connsiteX10" fmla="*/ 88900 w 257175"/>
                  <a:gd name="connsiteY10" fmla="*/ 301625 h 647700"/>
                  <a:gd name="connsiteX11" fmla="*/ 130175 w 257175"/>
                  <a:gd name="connsiteY11" fmla="*/ 320675 h 647700"/>
                  <a:gd name="connsiteX12" fmla="*/ 130175 w 257175"/>
                  <a:gd name="connsiteY12" fmla="*/ 320675 h 647700"/>
                  <a:gd name="connsiteX13" fmla="*/ 142875 w 257175"/>
                  <a:gd name="connsiteY13" fmla="*/ 355600 h 647700"/>
                  <a:gd name="connsiteX14" fmla="*/ 161925 w 257175"/>
                  <a:gd name="connsiteY14" fmla="*/ 381000 h 647700"/>
                  <a:gd name="connsiteX15" fmla="*/ 193675 w 257175"/>
                  <a:gd name="connsiteY15" fmla="*/ 393700 h 647700"/>
                  <a:gd name="connsiteX16" fmla="*/ 206375 w 257175"/>
                  <a:gd name="connsiteY16" fmla="*/ 409575 h 647700"/>
                  <a:gd name="connsiteX17" fmla="*/ 184150 w 257175"/>
                  <a:gd name="connsiteY17" fmla="*/ 450850 h 647700"/>
                  <a:gd name="connsiteX18" fmla="*/ 203200 w 257175"/>
                  <a:gd name="connsiteY18" fmla="*/ 479425 h 647700"/>
                  <a:gd name="connsiteX19" fmla="*/ 222250 w 257175"/>
                  <a:gd name="connsiteY19" fmla="*/ 511175 h 647700"/>
                  <a:gd name="connsiteX20" fmla="*/ 238125 w 257175"/>
                  <a:gd name="connsiteY20" fmla="*/ 533400 h 647700"/>
                  <a:gd name="connsiteX21" fmla="*/ 241300 w 257175"/>
                  <a:gd name="connsiteY21" fmla="*/ 561975 h 647700"/>
                  <a:gd name="connsiteX22" fmla="*/ 241300 w 257175"/>
                  <a:gd name="connsiteY22" fmla="*/ 561975 h 647700"/>
                  <a:gd name="connsiteX23" fmla="*/ 241300 w 257175"/>
                  <a:gd name="connsiteY23" fmla="*/ 612775 h 647700"/>
                  <a:gd name="connsiteX24" fmla="*/ 257175 w 257175"/>
                  <a:gd name="connsiteY24" fmla="*/ 647700 h 647700"/>
                  <a:gd name="connsiteX0" fmla="*/ 0 w 241300"/>
                  <a:gd name="connsiteY0" fmla="*/ 0 h 612775"/>
                  <a:gd name="connsiteX1" fmla="*/ 25400 w 241300"/>
                  <a:gd name="connsiteY1" fmla="*/ 34925 h 612775"/>
                  <a:gd name="connsiteX2" fmla="*/ 66675 w 241300"/>
                  <a:gd name="connsiteY2" fmla="*/ 76200 h 612775"/>
                  <a:gd name="connsiteX3" fmla="*/ 69850 w 241300"/>
                  <a:gd name="connsiteY3" fmla="*/ 111125 h 612775"/>
                  <a:gd name="connsiteX4" fmla="*/ 69850 w 241300"/>
                  <a:gd name="connsiteY4" fmla="*/ 152400 h 612775"/>
                  <a:gd name="connsiteX5" fmla="*/ 69850 w 241300"/>
                  <a:gd name="connsiteY5" fmla="*/ 200025 h 612775"/>
                  <a:gd name="connsiteX6" fmla="*/ 63500 w 241300"/>
                  <a:gd name="connsiteY6" fmla="*/ 222250 h 612775"/>
                  <a:gd name="connsiteX7" fmla="*/ 63500 w 241300"/>
                  <a:gd name="connsiteY7" fmla="*/ 222250 h 612775"/>
                  <a:gd name="connsiteX8" fmla="*/ 73025 w 241300"/>
                  <a:gd name="connsiteY8" fmla="*/ 269875 h 612775"/>
                  <a:gd name="connsiteX9" fmla="*/ 73025 w 241300"/>
                  <a:gd name="connsiteY9" fmla="*/ 269875 h 612775"/>
                  <a:gd name="connsiteX10" fmla="*/ 88900 w 241300"/>
                  <a:gd name="connsiteY10" fmla="*/ 301625 h 612775"/>
                  <a:gd name="connsiteX11" fmla="*/ 130175 w 241300"/>
                  <a:gd name="connsiteY11" fmla="*/ 320675 h 612775"/>
                  <a:gd name="connsiteX12" fmla="*/ 130175 w 241300"/>
                  <a:gd name="connsiteY12" fmla="*/ 320675 h 612775"/>
                  <a:gd name="connsiteX13" fmla="*/ 142875 w 241300"/>
                  <a:gd name="connsiteY13" fmla="*/ 355600 h 612775"/>
                  <a:gd name="connsiteX14" fmla="*/ 161925 w 241300"/>
                  <a:gd name="connsiteY14" fmla="*/ 381000 h 612775"/>
                  <a:gd name="connsiteX15" fmla="*/ 193675 w 241300"/>
                  <a:gd name="connsiteY15" fmla="*/ 393700 h 612775"/>
                  <a:gd name="connsiteX16" fmla="*/ 206375 w 241300"/>
                  <a:gd name="connsiteY16" fmla="*/ 409575 h 612775"/>
                  <a:gd name="connsiteX17" fmla="*/ 184150 w 241300"/>
                  <a:gd name="connsiteY17" fmla="*/ 450850 h 612775"/>
                  <a:gd name="connsiteX18" fmla="*/ 203200 w 241300"/>
                  <a:gd name="connsiteY18" fmla="*/ 479425 h 612775"/>
                  <a:gd name="connsiteX19" fmla="*/ 222250 w 241300"/>
                  <a:gd name="connsiteY19" fmla="*/ 511175 h 612775"/>
                  <a:gd name="connsiteX20" fmla="*/ 238125 w 241300"/>
                  <a:gd name="connsiteY20" fmla="*/ 533400 h 612775"/>
                  <a:gd name="connsiteX21" fmla="*/ 241300 w 241300"/>
                  <a:gd name="connsiteY21" fmla="*/ 561975 h 612775"/>
                  <a:gd name="connsiteX22" fmla="*/ 241300 w 241300"/>
                  <a:gd name="connsiteY22" fmla="*/ 561975 h 612775"/>
                  <a:gd name="connsiteX23" fmla="*/ 241300 w 241300"/>
                  <a:gd name="connsiteY23" fmla="*/ 612775 h 612775"/>
                  <a:gd name="connsiteX0" fmla="*/ 0 w 241300"/>
                  <a:gd name="connsiteY0" fmla="*/ 0 h 561975"/>
                  <a:gd name="connsiteX1" fmla="*/ 25400 w 241300"/>
                  <a:gd name="connsiteY1" fmla="*/ 34925 h 561975"/>
                  <a:gd name="connsiteX2" fmla="*/ 66675 w 241300"/>
                  <a:gd name="connsiteY2" fmla="*/ 76200 h 561975"/>
                  <a:gd name="connsiteX3" fmla="*/ 69850 w 241300"/>
                  <a:gd name="connsiteY3" fmla="*/ 111125 h 561975"/>
                  <a:gd name="connsiteX4" fmla="*/ 69850 w 241300"/>
                  <a:gd name="connsiteY4" fmla="*/ 152400 h 561975"/>
                  <a:gd name="connsiteX5" fmla="*/ 69850 w 241300"/>
                  <a:gd name="connsiteY5" fmla="*/ 200025 h 561975"/>
                  <a:gd name="connsiteX6" fmla="*/ 63500 w 241300"/>
                  <a:gd name="connsiteY6" fmla="*/ 222250 h 561975"/>
                  <a:gd name="connsiteX7" fmla="*/ 63500 w 241300"/>
                  <a:gd name="connsiteY7" fmla="*/ 222250 h 561975"/>
                  <a:gd name="connsiteX8" fmla="*/ 73025 w 241300"/>
                  <a:gd name="connsiteY8" fmla="*/ 269875 h 561975"/>
                  <a:gd name="connsiteX9" fmla="*/ 73025 w 241300"/>
                  <a:gd name="connsiteY9" fmla="*/ 269875 h 561975"/>
                  <a:gd name="connsiteX10" fmla="*/ 88900 w 241300"/>
                  <a:gd name="connsiteY10" fmla="*/ 301625 h 561975"/>
                  <a:gd name="connsiteX11" fmla="*/ 130175 w 241300"/>
                  <a:gd name="connsiteY11" fmla="*/ 320675 h 561975"/>
                  <a:gd name="connsiteX12" fmla="*/ 130175 w 241300"/>
                  <a:gd name="connsiteY12" fmla="*/ 320675 h 561975"/>
                  <a:gd name="connsiteX13" fmla="*/ 142875 w 241300"/>
                  <a:gd name="connsiteY13" fmla="*/ 355600 h 561975"/>
                  <a:gd name="connsiteX14" fmla="*/ 161925 w 241300"/>
                  <a:gd name="connsiteY14" fmla="*/ 381000 h 561975"/>
                  <a:gd name="connsiteX15" fmla="*/ 193675 w 241300"/>
                  <a:gd name="connsiteY15" fmla="*/ 393700 h 561975"/>
                  <a:gd name="connsiteX16" fmla="*/ 206375 w 241300"/>
                  <a:gd name="connsiteY16" fmla="*/ 409575 h 561975"/>
                  <a:gd name="connsiteX17" fmla="*/ 184150 w 241300"/>
                  <a:gd name="connsiteY17" fmla="*/ 450850 h 561975"/>
                  <a:gd name="connsiteX18" fmla="*/ 203200 w 241300"/>
                  <a:gd name="connsiteY18" fmla="*/ 479425 h 561975"/>
                  <a:gd name="connsiteX19" fmla="*/ 222250 w 241300"/>
                  <a:gd name="connsiteY19" fmla="*/ 511175 h 561975"/>
                  <a:gd name="connsiteX20" fmla="*/ 238125 w 241300"/>
                  <a:gd name="connsiteY20" fmla="*/ 533400 h 561975"/>
                  <a:gd name="connsiteX21" fmla="*/ 241300 w 241300"/>
                  <a:gd name="connsiteY21" fmla="*/ 561975 h 561975"/>
                  <a:gd name="connsiteX22" fmla="*/ 241300 w 241300"/>
                  <a:gd name="connsiteY22" fmla="*/ 561975 h 561975"/>
                  <a:gd name="connsiteX0" fmla="*/ 0 w 241300"/>
                  <a:gd name="connsiteY0" fmla="*/ 0 h 561975"/>
                  <a:gd name="connsiteX1" fmla="*/ 25400 w 241300"/>
                  <a:gd name="connsiteY1" fmla="*/ 34925 h 561975"/>
                  <a:gd name="connsiteX2" fmla="*/ 66675 w 241300"/>
                  <a:gd name="connsiteY2" fmla="*/ 76200 h 561975"/>
                  <a:gd name="connsiteX3" fmla="*/ 69850 w 241300"/>
                  <a:gd name="connsiteY3" fmla="*/ 111125 h 561975"/>
                  <a:gd name="connsiteX4" fmla="*/ 69850 w 241300"/>
                  <a:gd name="connsiteY4" fmla="*/ 152400 h 561975"/>
                  <a:gd name="connsiteX5" fmla="*/ 69850 w 241300"/>
                  <a:gd name="connsiteY5" fmla="*/ 200025 h 561975"/>
                  <a:gd name="connsiteX6" fmla="*/ 63500 w 241300"/>
                  <a:gd name="connsiteY6" fmla="*/ 222250 h 561975"/>
                  <a:gd name="connsiteX7" fmla="*/ 63500 w 241300"/>
                  <a:gd name="connsiteY7" fmla="*/ 222250 h 561975"/>
                  <a:gd name="connsiteX8" fmla="*/ 73025 w 241300"/>
                  <a:gd name="connsiteY8" fmla="*/ 269875 h 561975"/>
                  <a:gd name="connsiteX9" fmla="*/ 73025 w 241300"/>
                  <a:gd name="connsiteY9" fmla="*/ 269875 h 561975"/>
                  <a:gd name="connsiteX10" fmla="*/ 88900 w 241300"/>
                  <a:gd name="connsiteY10" fmla="*/ 301625 h 561975"/>
                  <a:gd name="connsiteX11" fmla="*/ 130175 w 241300"/>
                  <a:gd name="connsiteY11" fmla="*/ 320675 h 561975"/>
                  <a:gd name="connsiteX12" fmla="*/ 130175 w 241300"/>
                  <a:gd name="connsiteY12" fmla="*/ 320675 h 561975"/>
                  <a:gd name="connsiteX13" fmla="*/ 142875 w 241300"/>
                  <a:gd name="connsiteY13" fmla="*/ 355600 h 561975"/>
                  <a:gd name="connsiteX14" fmla="*/ 161925 w 241300"/>
                  <a:gd name="connsiteY14" fmla="*/ 381000 h 561975"/>
                  <a:gd name="connsiteX15" fmla="*/ 193675 w 241300"/>
                  <a:gd name="connsiteY15" fmla="*/ 393700 h 561975"/>
                  <a:gd name="connsiteX16" fmla="*/ 206375 w 241300"/>
                  <a:gd name="connsiteY16" fmla="*/ 409575 h 561975"/>
                  <a:gd name="connsiteX17" fmla="*/ 184150 w 241300"/>
                  <a:gd name="connsiteY17" fmla="*/ 450850 h 561975"/>
                  <a:gd name="connsiteX18" fmla="*/ 203200 w 241300"/>
                  <a:gd name="connsiteY18" fmla="*/ 479425 h 561975"/>
                  <a:gd name="connsiteX19" fmla="*/ 222250 w 241300"/>
                  <a:gd name="connsiteY19" fmla="*/ 511175 h 561975"/>
                  <a:gd name="connsiteX20" fmla="*/ 238125 w 241300"/>
                  <a:gd name="connsiteY20" fmla="*/ 533400 h 561975"/>
                  <a:gd name="connsiteX21" fmla="*/ 241300 w 241300"/>
                  <a:gd name="connsiteY21" fmla="*/ 561975 h 561975"/>
                  <a:gd name="connsiteX0" fmla="*/ 0 w 241300"/>
                  <a:gd name="connsiteY0" fmla="*/ 0 h 561975"/>
                  <a:gd name="connsiteX1" fmla="*/ 25400 w 241300"/>
                  <a:gd name="connsiteY1" fmla="*/ 34925 h 561975"/>
                  <a:gd name="connsiteX2" fmla="*/ 66675 w 241300"/>
                  <a:gd name="connsiteY2" fmla="*/ 76200 h 561975"/>
                  <a:gd name="connsiteX3" fmla="*/ 69850 w 241300"/>
                  <a:gd name="connsiteY3" fmla="*/ 111125 h 561975"/>
                  <a:gd name="connsiteX4" fmla="*/ 69850 w 241300"/>
                  <a:gd name="connsiteY4" fmla="*/ 152400 h 561975"/>
                  <a:gd name="connsiteX5" fmla="*/ 69850 w 241300"/>
                  <a:gd name="connsiteY5" fmla="*/ 200025 h 561975"/>
                  <a:gd name="connsiteX6" fmla="*/ 63500 w 241300"/>
                  <a:gd name="connsiteY6" fmla="*/ 222250 h 561975"/>
                  <a:gd name="connsiteX7" fmla="*/ 63500 w 241300"/>
                  <a:gd name="connsiteY7" fmla="*/ 222250 h 561975"/>
                  <a:gd name="connsiteX8" fmla="*/ 73025 w 241300"/>
                  <a:gd name="connsiteY8" fmla="*/ 269875 h 561975"/>
                  <a:gd name="connsiteX9" fmla="*/ 73025 w 241300"/>
                  <a:gd name="connsiteY9" fmla="*/ 269875 h 561975"/>
                  <a:gd name="connsiteX10" fmla="*/ 88900 w 241300"/>
                  <a:gd name="connsiteY10" fmla="*/ 301625 h 561975"/>
                  <a:gd name="connsiteX11" fmla="*/ 130175 w 241300"/>
                  <a:gd name="connsiteY11" fmla="*/ 320675 h 561975"/>
                  <a:gd name="connsiteX12" fmla="*/ 130175 w 241300"/>
                  <a:gd name="connsiteY12" fmla="*/ 320675 h 561975"/>
                  <a:gd name="connsiteX13" fmla="*/ 142875 w 241300"/>
                  <a:gd name="connsiteY13" fmla="*/ 355600 h 561975"/>
                  <a:gd name="connsiteX14" fmla="*/ 161925 w 241300"/>
                  <a:gd name="connsiteY14" fmla="*/ 381000 h 561975"/>
                  <a:gd name="connsiteX15" fmla="*/ 193675 w 241300"/>
                  <a:gd name="connsiteY15" fmla="*/ 393700 h 561975"/>
                  <a:gd name="connsiteX16" fmla="*/ 206375 w 241300"/>
                  <a:gd name="connsiteY16" fmla="*/ 409575 h 561975"/>
                  <a:gd name="connsiteX17" fmla="*/ 184150 w 241300"/>
                  <a:gd name="connsiteY17" fmla="*/ 450850 h 561975"/>
                  <a:gd name="connsiteX18" fmla="*/ 203200 w 241300"/>
                  <a:gd name="connsiteY18" fmla="*/ 479425 h 561975"/>
                  <a:gd name="connsiteX19" fmla="*/ 222250 w 241300"/>
                  <a:gd name="connsiteY19" fmla="*/ 511175 h 561975"/>
                  <a:gd name="connsiteX20" fmla="*/ 241300 w 241300"/>
                  <a:gd name="connsiteY20" fmla="*/ 561975 h 561975"/>
                  <a:gd name="connsiteX0" fmla="*/ 0 w 241300"/>
                  <a:gd name="connsiteY0" fmla="*/ 0 h 561975"/>
                  <a:gd name="connsiteX1" fmla="*/ 25400 w 241300"/>
                  <a:gd name="connsiteY1" fmla="*/ 34925 h 561975"/>
                  <a:gd name="connsiteX2" fmla="*/ 66675 w 241300"/>
                  <a:gd name="connsiteY2" fmla="*/ 76200 h 561975"/>
                  <a:gd name="connsiteX3" fmla="*/ 69850 w 241300"/>
                  <a:gd name="connsiteY3" fmla="*/ 111125 h 561975"/>
                  <a:gd name="connsiteX4" fmla="*/ 69850 w 241300"/>
                  <a:gd name="connsiteY4" fmla="*/ 152400 h 561975"/>
                  <a:gd name="connsiteX5" fmla="*/ 69850 w 241300"/>
                  <a:gd name="connsiteY5" fmla="*/ 200025 h 561975"/>
                  <a:gd name="connsiteX6" fmla="*/ 63500 w 241300"/>
                  <a:gd name="connsiteY6" fmla="*/ 222250 h 561975"/>
                  <a:gd name="connsiteX7" fmla="*/ 63500 w 241300"/>
                  <a:gd name="connsiteY7" fmla="*/ 222250 h 561975"/>
                  <a:gd name="connsiteX8" fmla="*/ 73025 w 241300"/>
                  <a:gd name="connsiteY8" fmla="*/ 269875 h 561975"/>
                  <a:gd name="connsiteX9" fmla="*/ 73025 w 241300"/>
                  <a:gd name="connsiteY9" fmla="*/ 269875 h 561975"/>
                  <a:gd name="connsiteX10" fmla="*/ 88900 w 241300"/>
                  <a:gd name="connsiteY10" fmla="*/ 301625 h 561975"/>
                  <a:gd name="connsiteX11" fmla="*/ 130175 w 241300"/>
                  <a:gd name="connsiteY11" fmla="*/ 320675 h 561975"/>
                  <a:gd name="connsiteX12" fmla="*/ 130175 w 241300"/>
                  <a:gd name="connsiteY12" fmla="*/ 320675 h 561975"/>
                  <a:gd name="connsiteX13" fmla="*/ 142875 w 241300"/>
                  <a:gd name="connsiteY13" fmla="*/ 355600 h 561975"/>
                  <a:gd name="connsiteX14" fmla="*/ 161925 w 241300"/>
                  <a:gd name="connsiteY14" fmla="*/ 381000 h 561975"/>
                  <a:gd name="connsiteX15" fmla="*/ 193675 w 241300"/>
                  <a:gd name="connsiteY15" fmla="*/ 393700 h 561975"/>
                  <a:gd name="connsiteX16" fmla="*/ 206375 w 241300"/>
                  <a:gd name="connsiteY16" fmla="*/ 409575 h 561975"/>
                  <a:gd name="connsiteX17" fmla="*/ 184150 w 241300"/>
                  <a:gd name="connsiteY17" fmla="*/ 450850 h 561975"/>
                  <a:gd name="connsiteX18" fmla="*/ 203200 w 241300"/>
                  <a:gd name="connsiteY18" fmla="*/ 479425 h 561975"/>
                  <a:gd name="connsiteX19" fmla="*/ 241300 w 241300"/>
                  <a:gd name="connsiteY19" fmla="*/ 561975 h 561975"/>
                  <a:gd name="connsiteX0" fmla="*/ 0 w 206375"/>
                  <a:gd name="connsiteY0" fmla="*/ 0 h 479425"/>
                  <a:gd name="connsiteX1" fmla="*/ 25400 w 206375"/>
                  <a:gd name="connsiteY1" fmla="*/ 34925 h 479425"/>
                  <a:gd name="connsiteX2" fmla="*/ 66675 w 206375"/>
                  <a:gd name="connsiteY2" fmla="*/ 76200 h 479425"/>
                  <a:gd name="connsiteX3" fmla="*/ 69850 w 206375"/>
                  <a:gd name="connsiteY3" fmla="*/ 111125 h 479425"/>
                  <a:gd name="connsiteX4" fmla="*/ 69850 w 206375"/>
                  <a:gd name="connsiteY4" fmla="*/ 152400 h 479425"/>
                  <a:gd name="connsiteX5" fmla="*/ 69850 w 206375"/>
                  <a:gd name="connsiteY5" fmla="*/ 200025 h 479425"/>
                  <a:gd name="connsiteX6" fmla="*/ 63500 w 206375"/>
                  <a:gd name="connsiteY6" fmla="*/ 222250 h 479425"/>
                  <a:gd name="connsiteX7" fmla="*/ 63500 w 206375"/>
                  <a:gd name="connsiteY7" fmla="*/ 222250 h 479425"/>
                  <a:gd name="connsiteX8" fmla="*/ 73025 w 206375"/>
                  <a:gd name="connsiteY8" fmla="*/ 269875 h 479425"/>
                  <a:gd name="connsiteX9" fmla="*/ 73025 w 206375"/>
                  <a:gd name="connsiteY9" fmla="*/ 269875 h 479425"/>
                  <a:gd name="connsiteX10" fmla="*/ 88900 w 206375"/>
                  <a:gd name="connsiteY10" fmla="*/ 301625 h 479425"/>
                  <a:gd name="connsiteX11" fmla="*/ 130175 w 206375"/>
                  <a:gd name="connsiteY11" fmla="*/ 320675 h 479425"/>
                  <a:gd name="connsiteX12" fmla="*/ 130175 w 206375"/>
                  <a:gd name="connsiteY12" fmla="*/ 320675 h 479425"/>
                  <a:gd name="connsiteX13" fmla="*/ 142875 w 206375"/>
                  <a:gd name="connsiteY13" fmla="*/ 355600 h 479425"/>
                  <a:gd name="connsiteX14" fmla="*/ 161925 w 206375"/>
                  <a:gd name="connsiteY14" fmla="*/ 381000 h 479425"/>
                  <a:gd name="connsiteX15" fmla="*/ 193675 w 206375"/>
                  <a:gd name="connsiteY15" fmla="*/ 393700 h 479425"/>
                  <a:gd name="connsiteX16" fmla="*/ 206375 w 206375"/>
                  <a:gd name="connsiteY16" fmla="*/ 409575 h 479425"/>
                  <a:gd name="connsiteX17" fmla="*/ 184150 w 206375"/>
                  <a:gd name="connsiteY17" fmla="*/ 450850 h 479425"/>
                  <a:gd name="connsiteX18" fmla="*/ 203200 w 206375"/>
                  <a:gd name="connsiteY18" fmla="*/ 479425 h 479425"/>
                  <a:gd name="connsiteX0" fmla="*/ 0 w 206375"/>
                  <a:gd name="connsiteY0" fmla="*/ 0 h 450850"/>
                  <a:gd name="connsiteX1" fmla="*/ 25400 w 206375"/>
                  <a:gd name="connsiteY1" fmla="*/ 34925 h 450850"/>
                  <a:gd name="connsiteX2" fmla="*/ 66675 w 206375"/>
                  <a:gd name="connsiteY2" fmla="*/ 76200 h 450850"/>
                  <a:gd name="connsiteX3" fmla="*/ 69850 w 206375"/>
                  <a:gd name="connsiteY3" fmla="*/ 111125 h 450850"/>
                  <a:gd name="connsiteX4" fmla="*/ 69850 w 206375"/>
                  <a:gd name="connsiteY4" fmla="*/ 152400 h 450850"/>
                  <a:gd name="connsiteX5" fmla="*/ 69850 w 206375"/>
                  <a:gd name="connsiteY5" fmla="*/ 200025 h 450850"/>
                  <a:gd name="connsiteX6" fmla="*/ 63500 w 206375"/>
                  <a:gd name="connsiteY6" fmla="*/ 222250 h 450850"/>
                  <a:gd name="connsiteX7" fmla="*/ 63500 w 206375"/>
                  <a:gd name="connsiteY7" fmla="*/ 222250 h 450850"/>
                  <a:gd name="connsiteX8" fmla="*/ 73025 w 206375"/>
                  <a:gd name="connsiteY8" fmla="*/ 269875 h 450850"/>
                  <a:gd name="connsiteX9" fmla="*/ 73025 w 206375"/>
                  <a:gd name="connsiteY9" fmla="*/ 269875 h 450850"/>
                  <a:gd name="connsiteX10" fmla="*/ 88900 w 206375"/>
                  <a:gd name="connsiteY10" fmla="*/ 301625 h 450850"/>
                  <a:gd name="connsiteX11" fmla="*/ 130175 w 206375"/>
                  <a:gd name="connsiteY11" fmla="*/ 320675 h 450850"/>
                  <a:gd name="connsiteX12" fmla="*/ 130175 w 206375"/>
                  <a:gd name="connsiteY12" fmla="*/ 320675 h 450850"/>
                  <a:gd name="connsiteX13" fmla="*/ 142875 w 206375"/>
                  <a:gd name="connsiteY13" fmla="*/ 355600 h 450850"/>
                  <a:gd name="connsiteX14" fmla="*/ 161925 w 206375"/>
                  <a:gd name="connsiteY14" fmla="*/ 381000 h 450850"/>
                  <a:gd name="connsiteX15" fmla="*/ 193675 w 206375"/>
                  <a:gd name="connsiteY15" fmla="*/ 393700 h 450850"/>
                  <a:gd name="connsiteX16" fmla="*/ 206375 w 206375"/>
                  <a:gd name="connsiteY16" fmla="*/ 409575 h 450850"/>
                  <a:gd name="connsiteX17" fmla="*/ 184150 w 206375"/>
                  <a:gd name="connsiteY17"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375" h="450850">
                    <a:moveTo>
                      <a:pt x="0" y="0"/>
                    </a:moveTo>
                    <a:lnTo>
                      <a:pt x="25400" y="34925"/>
                    </a:lnTo>
                    <a:lnTo>
                      <a:pt x="66675" y="76200"/>
                    </a:lnTo>
                    <a:lnTo>
                      <a:pt x="69850" y="111125"/>
                    </a:lnTo>
                    <a:lnTo>
                      <a:pt x="69850" y="152400"/>
                    </a:lnTo>
                    <a:lnTo>
                      <a:pt x="69850" y="200025"/>
                    </a:lnTo>
                    <a:lnTo>
                      <a:pt x="63500" y="222250"/>
                    </a:lnTo>
                    <a:lnTo>
                      <a:pt x="63500" y="222250"/>
                    </a:lnTo>
                    <a:lnTo>
                      <a:pt x="73025" y="269875"/>
                    </a:lnTo>
                    <a:lnTo>
                      <a:pt x="73025" y="269875"/>
                    </a:lnTo>
                    <a:lnTo>
                      <a:pt x="88900" y="301625"/>
                    </a:lnTo>
                    <a:lnTo>
                      <a:pt x="130175" y="320675"/>
                    </a:lnTo>
                    <a:lnTo>
                      <a:pt x="130175" y="320675"/>
                    </a:lnTo>
                    <a:lnTo>
                      <a:pt x="142875" y="355600"/>
                    </a:lnTo>
                    <a:lnTo>
                      <a:pt x="161925" y="381000"/>
                    </a:lnTo>
                    <a:lnTo>
                      <a:pt x="193675" y="393700"/>
                    </a:lnTo>
                    <a:lnTo>
                      <a:pt x="206375" y="409575"/>
                    </a:lnTo>
                    <a:lnTo>
                      <a:pt x="184150" y="4508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3" name="Freeform 372"/>
              <p:cNvSpPr/>
              <p:nvPr/>
            </p:nvSpPr>
            <p:spPr>
              <a:xfrm rot="281165">
                <a:off x="6036630" y="3184031"/>
                <a:ext cx="963517" cy="215810"/>
              </a:xfrm>
              <a:custGeom>
                <a:avLst/>
                <a:gdLst>
                  <a:gd name="connsiteX0" fmla="*/ 1263650 w 1263650"/>
                  <a:gd name="connsiteY0" fmla="*/ 92075 h 282575"/>
                  <a:gd name="connsiteX1" fmla="*/ 1162050 w 1263650"/>
                  <a:gd name="connsiteY1" fmla="*/ 88900 h 282575"/>
                  <a:gd name="connsiteX2" fmla="*/ 1117600 w 1263650"/>
                  <a:gd name="connsiteY2" fmla="*/ 76200 h 282575"/>
                  <a:gd name="connsiteX3" fmla="*/ 1054100 w 1263650"/>
                  <a:gd name="connsiteY3" fmla="*/ 57150 h 282575"/>
                  <a:gd name="connsiteX4" fmla="*/ 1000125 w 1263650"/>
                  <a:gd name="connsiteY4" fmla="*/ 41275 h 282575"/>
                  <a:gd name="connsiteX5" fmla="*/ 962025 w 1263650"/>
                  <a:gd name="connsiteY5" fmla="*/ 25400 h 282575"/>
                  <a:gd name="connsiteX6" fmla="*/ 920750 w 1263650"/>
                  <a:gd name="connsiteY6" fmla="*/ 19050 h 282575"/>
                  <a:gd name="connsiteX7" fmla="*/ 873125 w 1263650"/>
                  <a:gd name="connsiteY7" fmla="*/ 6350 h 282575"/>
                  <a:gd name="connsiteX8" fmla="*/ 806450 w 1263650"/>
                  <a:gd name="connsiteY8" fmla="*/ 0 h 282575"/>
                  <a:gd name="connsiteX9" fmla="*/ 746125 w 1263650"/>
                  <a:gd name="connsiteY9" fmla="*/ 15875 h 282575"/>
                  <a:gd name="connsiteX10" fmla="*/ 676275 w 1263650"/>
                  <a:gd name="connsiteY10" fmla="*/ 19050 h 282575"/>
                  <a:gd name="connsiteX11" fmla="*/ 631825 w 1263650"/>
                  <a:gd name="connsiteY11" fmla="*/ 38100 h 282575"/>
                  <a:gd name="connsiteX12" fmla="*/ 584200 w 1263650"/>
                  <a:gd name="connsiteY12" fmla="*/ 53975 h 282575"/>
                  <a:gd name="connsiteX13" fmla="*/ 520700 w 1263650"/>
                  <a:gd name="connsiteY13" fmla="*/ 85725 h 282575"/>
                  <a:gd name="connsiteX14" fmla="*/ 482600 w 1263650"/>
                  <a:gd name="connsiteY14" fmla="*/ 117475 h 282575"/>
                  <a:gd name="connsiteX15" fmla="*/ 447675 w 1263650"/>
                  <a:gd name="connsiteY15" fmla="*/ 123825 h 282575"/>
                  <a:gd name="connsiteX16" fmla="*/ 400050 w 1263650"/>
                  <a:gd name="connsiteY16" fmla="*/ 85725 h 282575"/>
                  <a:gd name="connsiteX17" fmla="*/ 390525 w 1263650"/>
                  <a:gd name="connsiteY17" fmla="*/ 111125 h 282575"/>
                  <a:gd name="connsiteX18" fmla="*/ 327025 w 1263650"/>
                  <a:gd name="connsiteY18" fmla="*/ 95250 h 282575"/>
                  <a:gd name="connsiteX19" fmla="*/ 260350 w 1263650"/>
                  <a:gd name="connsiteY19" fmla="*/ 85725 h 282575"/>
                  <a:gd name="connsiteX20" fmla="*/ 190500 w 1263650"/>
                  <a:gd name="connsiteY20" fmla="*/ 98425 h 282575"/>
                  <a:gd name="connsiteX21" fmla="*/ 152400 w 1263650"/>
                  <a:gd name="connsiteY21" fmla="*/ 111125 h 282575"/>
                  <a:gd name="connsiteX22" fmla="*/ 107950 w 1263650"/>
                  <a:gd name="connsiteY22" fmla="*/ 136525 h 282575"/>
                  <a:gd name="connsiteX23" fmla="*/ 92075 w 1263650"/>
                  <a:gd name="connsiteY23" fmla="*/ 187325 h 282575"/>
                  <a:gd name="connsiteX24" fmla="*/ 31750 w 1263650"/>
                  <a:gd name="connsiteY24" fmla="*/ 228600 h 282575"/>
                  <a:gd name="connsiteX25" fmla="*/ 12700 w 1263650"/>
                  <a:gd name="connsiteY25" fmla="*/ 263525 h 282575"/>
                  <a:gd name="connsiteX26" fmla="*/ 0 w 1263650"/>
                  <a:gd name="connsiteY26" fmla="*/ 282575 h 282575"/>
                  <a:gd name="connsiteX27" fmla="*/ 0 w 1263650"/>
                  <a:gd name="connsiteY27" fmla="*/ 28257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3650" h="282575">
                    <a:moveTo>
                      <a:pt x="1263650" y="92075"/>
                    </a:moveTo>
                    <a:lnTo>
                      <a:pt x="1162050" y="88900"/>
                    </a:lnTo>
                    <a:lnTo>
                      <a:pt x="1117600" y="76200"/>
                    </a:lnTo>
                    <a:lnTo>
                      <a:pt x="1054100" y="57150"/>
                    </a:lnTo>
                    <a:lnTo>
                      <a:pt x="1000125" y="41275"/>
                    </a:lnTo>
                    <a:lnTo>
                      <a:pt x="962025" y="25400"/>
                    </a:lnTo>
                    <a:lnTo>
                      <a:pt x="920750" y="19050"/>
                    </a:lnTo>
                    <a:lnTo>
                      <a:pt x="873125" y="6350"/>
                    </a:lnTo>
                    <a:lnTo>
                      <a:pt x="806450" y="0"/>
                    </a:lnTo>
                    <a:lnTo>
                      <a:pt x="746125" y="15875"/>
                    </a:lnTo>
                    <a:lnTo>
                      <a:pt x="676275" y="19050"/>
                    </a:lnTo>
                    <a:lnTo>
                      <a:pt x="631825" y="38100"/>
                    </a:lnTo>
                    <a:lnTo>
                      <a:pt x="584200" y="53975"/>
                    </a:lnTo>
                    <a:lnTo>
                      <a:pt x="520700" y="85725"/>
                    </a:lnTo>
                    <a:lnTo>
                      <a:pt x="482600" y="117475"/>
                    </a:lnTo>
                    <a:lnTo>
                      <a:pt x="447675" y="123825"/>
                    </a:lnTo>
                    <a:lnTo>
                      <a:pt x="400050" y="85725"/>
                    </a:lnTo>
                    <a:lnTo>
                      <a:pt x="390525" y="111125"/>
                    </a:lnTo>
                    <a:lnTo>
                      <a:pt x="327025" y="95250"/>
                    </a:lnTo>
                    <a:lnTo>
                      <a:pt x="260350" y="85725"/>
                    </a:lnTo>
                    <a:lnTo>
                      <a:pt x="190500" y="98425"/>
                    </a:lnTo>
                    <a:lnTo>
                      <a:pt x="152400" y="111125"/>
                    </a:lnTo>
                    <a:lnTo>
                      <a:pt x="107950" y="136525"/>
                    </a:lnTo>
                    <a:lnTo>
                      <a:pt x="92075" y="187325"/>
                    </a:lnTo>
                    <a:lnTo>
                      <a:pt x="31750" y="228600"/>
                    </a:lnTo>
                    <a:lnTo>
                      <a:pt x="12700" y="263525"/>
                    </a:lnTo>
                    <a:lnTo>
                      <a:pt x="0" y="282575"/>
                    </a:lnTo>
                    <a:lnTo>
                      <a:pt x="0" y="28257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4" name="Freeform 373"/>
              <p:cNvSpPr/>
              <p:nvPr/>
            </p:nvSpPr>
            <p:spPr>
              <a:xfrm rot="281165">
                <a:off x="5882877" y="3364099"/>
                <a:ext cx="912679" cy="286128"/>
              </a:xfrm>
              <a:custGeom>
                <a:avLst/>
                <a:gdLst>
                  <a:gd name="connsiteX0" fmla="*/ 0 w 1196975"/>
                  <a:gd name="connsiteY0" fmla="*/ 9525 h 374650"/>
                  <a:gd name="connsiteX1" fmla="*/ 63500 w 1196975"/>
                  <a:gd name="connsiteY1" fmla="*/ 9525 h 374650"/>
                  <a:gd name="connsiteX2" fmla="*/ 111125 w 1196975"/>
                  <a:gd name="connsiteY2" fmla="*/ 0 h 374650"/>
                  <a:gd name="connsiteX3" fmla="*/ 158750 w 1196975"/>
                  <a:gd name="connsiteY3" fmla="*/ 25400 h 374650"/>
                  <a:gd name="connsiteX4" fmla="*/ 219075 w 1196975"/>
                  <a:gd name="connsiteY4" fmla="*/ 34925 h 374650"/>
                  <a:gd name="connsiteX5" fmla="*/ 282575 w 1196975"/>
                  <a:gd name="connsiteY5" fmla="*/ 47625 h 374650"/>
                  <a:gd name="connsiteX6" fmla="*/ 346075 w 1196975"/>
                  <a:gd name="connsiteY6" fmla="*/ 63500 h 374650"/>
                  <a:gd name="connsiteX7" fmla="*/ 390525 w 1196975"/>
                  <a:gd name="connsiteY7" fmla="*/ 85725 h 374650"/>
                  <a:gd name="connsiteX8" fmla="*/ 428625 w 1196975"/>
                  <a:gd name="connsiteY8" fmla="*/ 85725 h 374650"/>
                  <a:gd name="connsiteX9" fmla="*/ 485775 w 1196975"/>
                  <a:gd name="connsiteY9" fmla="*/ 127000 h 374650"/>
                  <a:gd name="connsiteX10" fmla="*/ 511175 w 1196975"/>
                  <a:gd name="connsiteY10" fmla="*/ 158750 h 374650"/>
                  <a:gd name="connsiteX11" fmla="*/ 552450 w 1196975"/>
                  <a:gd name="connsiteY11" fmla="*/ 187325 h 374650"/>
                  <a:gd name="connsiteX12" fmla="*/ 577850 w 1196975"/>
                  <a:gd name="connsiteY12" fmla="*/ 228600 h 374650"/>
                  <a:gd name="connsiteX13" fmla="*/ 596900 w 1196975"/>
                  <a:gd name="connsiteY13" fmla="*/ 263525 h 374650"/>
                  <a:gd name="connsiteX14" fmla="*/ 622300 w 1196975"/>
                  <a:gd name="connsiteY14" fmla="*/ 288925 h 374650"/>
                  <a:gd name="connsiteX15" fmla="*/ 663575 w 1196975"/>
                  <a:gd name="connsiteY15" fmla="*/ 279400 h 374650"/>
                  <a:gd name="connsiteX16" fmla="*/ 698500 w 1196975"/>
                  <a:gd name="connsiteY16" fmla="*/ 282575 h 374650"/>
                  <a:gd name="connsiteX17" fmla="*/ 727075 w 1196975"/>
                  <a:gd name="connsiteY17" fmla="*/ 295275 h 374650"/>
                  <a:gd name="connsiteX18" fmla="*/ 749300 w 1196975"/>
                  <a:gd name="connsiteY18" fmla="*/ 304800 h 374650"/>
                  <a:gd name="connsiteX19" fmla="*/ 784225 w 1196975"/>
                  <a:gd name="connsiteY19" fmla="*/ 320675 h 374650"/>
                  <a:gd name="connsiteX20" fmla="*/ 819150 w 1196975"/>
                  <a:gd name="connsiteY20" fmla="*/ 317500 h 374650"/>
                  <a:gd name="connsiteX21" fmla="*/ 863600 w 1196975"/>
                  <a:gd name="connsiteY21" fmla="*/ 317500 h 374650"/>
                  <a:gd name="connsiteX22" fmla="*/ 898525 w 1196975"/>
                  <a:gd name="connsiteY22" fmla="*/ 307975 h 374650"/>
                  <a:gd name="connsiteX23" fmla="*/ 898525 w 1196975"/>
                  <a:gd name="connsiteY23" fmla="*/ 307975 h 374650"/>
                  <a:gd name="connsiteX24" fmla="*/ 952500 w 1196975"/>
                  <a:gd name="connsiteY24" fmla="*/ 298450 h 374650"/>
                  <a:gd name="connsiteX25" fmla="*/ 987425 w 1196975"/>
                  <a:gd name="connsiteY25" fmla="*/ 304800 h 374650"/>
                  <a:gd name="connsiteX26" fmla="*/ 1041400 w 1196975"/>
                  <a:gd name="connsiteY26" fmla="*/ 314325 h 374650"/>
                  <a:gd name="connsiteX27" fmla="*/ 1073150 w 1196975"/>
                  <a:gd name="connsiteY27" fmla="*/ 320675 h 374650"/>
                  <a:gd name="connsiteX28" fmla="*/ 1123950 w 1196975"/>
                  <a:gd name="connsiteY28" fmla="*/ 339725 h 374650"/>
                  <a:gd name="connsiteX29" fmla="*/ 1162050 w 1196975"/>
                  <a:gd name="connsiteY29" fmla="*/ 355600 h 374650"/>
                  <a:gd name="connsiteX30" fmla="*/ 1184275 w 1196975"/>
                  <a:gd name="connsiteY30" fmla="*/ 365125 h 374650"/>
                  <a:gd name="connsiteX31" fmla="*/ 1196975 w 1196975"/>
                  <a:gd name="connsiteY31" fmla="*/ 37465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6975" h="374650">
                    <a:moveTo>
                      <a:pt x="0" y="9525"/>
                    </a:moveTo>
                    <a:lnTo>
                      <a:pt x="63500" y="9525"/>
                    </a:lnTo>
                    <a:lnTo>
                      <a:pt x="111125" y="0"/>
                    </a:lnTo>
                    <a:lnTo>
                      <a:pt x="158750" y="25400"/>
                    </a:lnTo>
                    <a:lnTo>
                      <a:pt x="219075" y="34925"/>
                    </a:lnTo>
                    <a:lnTo>
                      <a:pt x="282575" y="47625"/>
                    </a:lnTo>
                    <a:lnTo>
                      <a:pt x="346075" y="63500"/>
                    </a:lnTo>
                    <a:lnTo>
                      <a:pt x="390525" y="85725"/>
                    </a:lnTo>
                    <a:lnTo>
                      <a:pt x="428625" y="85725"/>
                    </a:lnTo>
                    <a:lnTo>
                      <a:pt x="485775" y="127000"/>
                    </a:lnTo>
                    <a:lnTo>
                      <a:pt x="511175" y="158750"/>
                    </a:lnTo>
                    <a:lnTo>
                      <a:pt x="552450" y="187325"/>
                    </a:lnTo>
                    <a:lnTo>
                      <a:pt x="577850" y="228600"/>
                    </a:lnTo>
                    <a:lnTo>
                      <a:pt x="596900" y="263525"/>
                    </a:lnTo>
                    <a:lnTo>
                      <a:pt x="622300" y="288925"/>
                    </a:lnTo>
                    <a:lnTo>
                      <a:pt x="663575" y="279400"/>
                    </a:lnTo>
                    <a:lnTo>
                      <a:pt x="698500" y="282575"/>
                    </a:lnTo>
                    <a:lnTo>
                      <a:pt x="727075" y="295275"/>
                    </a:lnTo>
                    <a:lnTo>
                      <a:pt x="749300" y="304800"/>
                    </a:lnTo>
                    <a:lnTo>
                      <a:pt x="784225" y="320675"/>
                    </a:lnTo>
                    <a:lnTo>
                      <a:pt x="819150" y="317500"/>
                    </a:lnTo>
                    <a:lnTo>
                      <a:pt x="863600" y="317500"/>
                    </a:lnTo>
                    <a:lnTo>
                      <a:pt x="898525" y="307975"/>
                    </a:lnTo>
                    <a:lnTo>
                      <a:pt x="898525" y="307975"/>
                    </a:lnTo>
                    <a:lnTo>
                      <a:pt x="952500" y="298450"/>
                    </a:lnTo>
                    <a:lnTo>
                      <a:pt x="987425" y="304800"/>
                    </a:lnTo>
                    <a:lnTo>
                      <a:pt x="1041400" y="314325"/>
                    </a:lnTo>
                    <a:lnTo>
                      <a:pt x="1073150" y="320675"/>
                    </a:lnTo>
                    <a:lnTo>
                      <a:pt x="1123950" y="339725"/>
                    </a:lnTo>
                    <a:lnTo>
                      <a:pt x="1162050" y="355600"/>
                    </a:lnTo>
                    <a:lnTo>
                      <a:pt x="1184275" y="365125"/>
                    </a:lnTo>
                    <a:lnTo>
                      <a:pt x="1196975" y="3746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5" name="Freeform 374"/>
              <p:cNvSpPr/>
              <p:nvPr/>
            </p:nvSpPr>
            <p:spPr>
              <a:xfrm rot="281165">
                <a:off x="6918892" y="3621871"/>
                <a:ext cx="387343" cy="133365"/>
              </a:xfrm>
              <a:custGeom>
                <a:avLst/>
                <a:gdLst>
                  <a:gd name="connsiteX0" fmla="*/ 508000 w 508000"/>
                  <a:gd name="connsiteY0" fmla="*/ 0 h 174625"/>
                  <a:gd name="connsiteX1" fmla="*/ 501650 w 508000"/>
                  <a:gd name="connsiteY1" fmla="*/ 53975 h 174625"/>
                  <a:gd name="connsiteX2" fmla="*/ 501650 w 508000"/>
                  <a:gd name="connsiteY2" fmla="*/ 53975 h 174625"/>
                  <a:gd name="connsiteX3" fmla="*/ 450850 w 508000"/>
                  <a:gd name="connsiteY3" fmla="*/ 95250 h 174625"/>
                  <a:gd name="connsiteX4" fmla="*/ 434975 w 508000"/>
                  <a:gd name="connsiteY4" fmla="*/ 133350 h 174625"/>
                  <a:gd name="connsiteX5" fmla="*/ 428625 w 508000"/>
                  <a:gd name="connsiteY5" fmla="*/ 152400 h 174625"/>
                  <a:gd name="connsiteX6" fmla="*/ 381000 w 508000"/>
                  <a:gd name="connsiteY6" fmla="*/ 161925 h 174625"/>
                  <a:gd name="connsiteX7" fmla="*/ 323850 w 508000"/>
                  <a:gd name="connsiteY7" fmla="*/ 155575 h 174625"/>
                  <a:gd name="connsiteX8" fmla="*/ 285750 w 508000"/>
                  <a:gd name="connsiteY8" fmla="*/ 158750 h 174625"/>
                  <a:gd name="connsiteX9" fmla="*/ 203200 w 508000"/>
                  <a:gd name="connsiteY9" fmla="*/ 171450 h 174625"/>
                  <a:gd name="connsiteX10" fmla="*/ 165100 w 508000"/>
                  <a:gd name="connsiteY10" fmla="*/ 174625 h 174625"/>
                  <a:gd name="connsiteX11" fmla="*/ 88900 w 508000"/>
                  <a:gd name="connsiteY11" fmla="*/ 165100 h 174625"/>
                  <a:gd name="connsiteX12" fmla="*/ 44450 w 508000"/>
                  <a:gd name="connsiteY12" fmla="*/ 139700 h 174625"/>
                  <a:gd name="connsiteX13" fmla="*/ 3175 w 508000"/>
                  <a:gd name="connsiteY13" fmla="*/ 104775 h 174625"/>
                  <a:gd name="connsiteX14" fmla="*/ 0 w 508000"/>
                  <a:gd name="connsiteY14" fmla="*/ 857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000" h="174625">
                    <a:moveTo>
                      <a:pt x="508000" y="0"/>
                    </a:moveTo>
                    <a:lnTo>
                      <a:pt x="501650" y="53975"/>
                    </a:lnTo>
                    <a:lnTo>
                      <a:pt x="501650" y="53975"/>
                    </a:lnTo>
                    <a:lnTo>
                      <a:pt x="450850" y="95250"/>
                    </a:lnTo>
                    <a:lnTo>
                      <a:pt x="434975" y="133350"/>
                    </a:lnTo>
                    <a:lnTo>
                      <a:pt x="428625" y="152400"/>
                    </a:lnTo>
                    <a:lnTo>
                      <a:pt x="381000" y="161925"/>
                    </a:lnTo>
                    <a:lnTo>
                      <a:pt x="323850" y="155575"/>
                    </a:lnTo>
                    <a:lnTo>
                      <a:pt x="285750" y="158750"/>
                    </a:lnTo>
                    <a:lnTo>
                      <a:pt x="203200" y="171450"/>
                    </a:lnTo>
                    <a:lnTo>
                      <a:pt x="165100" y="174625"/>
                    </a:lnTo>
                    <a:lnTo>
                      <a:pt x="88900" y="165100"/>
                    </a:lnTo>
                    <a:lnTo>
                      <a:pt x="44450" y="139700"/>
                    </a:lnTo>
                    <a:lnTo>
                      <a:pt x="3175" y="104775"/>
                    </a:lnTo>
                    <a:lnTo>
                      <a:pt x="0" y="8572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6" name="Freeform 375"/>
              <p:cNvSpPr/>
              <p:nvPr/>
            </p:nvSpPr>
            <p:spPr>
              <a:xfrm rot="281165">
                <a:off x="7201122" y="3671918"/>
                <a:ext cx="82311" cy="424344"/>
              </a:xfrm>
              <a:custGeom>
                <a:avLst/>
                <a:gdLst>
                  <a:gd name="connsiteX0" fmla="*/ 107950 w 107950"/>
                  <a:gd name="connsiteY0" fmla="*/ 0 h 555625"/>
                  <a:gd name="connsiteX1" fmla="*/ 88900 w 107950"/>
                  <a:gd name="connsiteY1" fmla="*/ 69850 h 555625"/>
                  <a:gd name="connsiteX2" fmla="*/ 60325 w 107950"/>
                  <a:gd name="connsiteY2" fmla="*/ 114300 h 555625"/>
                  <a:gd name="connsiteX3" fmla="*/ 53975 w 107950"/>
                  <a:gd name="connsiteY3" fmla="*/ 139700 h 555625"/>
                  <a:gd name="connsiteX4" fmla="*/ 53975 w 107950"/>
                  <a:gd name="connsiteY4" fmla="*/ 165100 h 555625"/>
                  <a:gd name="connsiteX5" fmla="*/ 53975 w 107950"/>
                  <a:gd name="connsiteY5" fmla="*/ 165100 h 555625"/>
                  <a:gd name="connsiteX6" fmla="*/ 50800 w 107950"/>
                  <a:gd name="connsiteY6" fmla="*/ 200025 h 555625"/>
                  <a:gd name="connsiteX7" fmla="*/ 57150 w 107950"/>
                  <a:gd name="connsiteY7" fmla="*/ 231775 h 555625"/>
                  <a:gd name="connsiteX8" fmla="*/ 82550 w 107950"/>
                  <a:gd name="connsiteY8" fmla="*/ 263525 h 555625"/>
                  <a:gd name="connsiteX9" fmla="*/ 76200 w 107950"/>
                  <a:gd name="connsiteY9" fmla="*/ 298450 h 555625"/>
                  <a:gd name="connsiteX10" fmla="*/ 76200 w 107950"/>
                  <a:gd name="connsiteY10" fmla="*/ 298450 h 555625"/>
                  <a:gd name="connsiteX11" fmla="*/ 79375 w 107950"/>
                  <a:gd name="connsiteY11" fmla="*/ 333375 h 555625"/>
                  <a:gd name="connsiteX12" fmla="*/ 104775 w 107950"/>
                  <a:gd name="connsiteY12" fmla="*/ 342900 h 555625"/>
                  <a:gd name="connsiteX13" fmla="*/ 104775 w 107950"/>
                  <a:gd name="connsiteY13" fmla="*/ 342900 h 555625"/>
                  <a:gd name="connsiteX14" fmla="*/ 104775 w 107950"/>
                  <a:gd name="connsiteY14" fmla="*/ 342900 h 555625"/>
                  <a:gd name="connsiteX15" fmla="*/ 76200 w 107950"/>
                  <a:gd name="connsiteY15" fmla="*/ 384175 h 555625"/>
                  <a:gd name="connsiteX16" fmla="*/ 88900 w 107950"/>
                  <a:gd name="connsiteY16" fmla="*/ 419100 h 555625"/>
                  <a:gd name="connsiteX17" fmla="*/ 85725 w 107950"/>
                  <a:gd name="connsiteY17" fmla="*/ 454025 h 555625"/>
                  <a:gd name="connsiteX18" fmla="*/ 101600 w 107950"/>
                  <a:gd name="connsiteY18" fmla="*/ 476250 h 555625"/>
                  <a:gd name="connsiteX19" fmla="*/ 101600 w 107950"/>
                  <a:gd name="connsiteY19" fmla="*/ 476250 h 555625"/>
                  <a:gd name="connsiteX20" fmla="*/ 79375 w 107950"/>
                  <a:gd name="connsiteY20" fmla="*/ 482600 h 555625"/>
                  <a:gd name="connsiteX21" fmla="*/ 63500 w 107950"/>
                  <a:gd name="connsiteY21" fmla="*/ 492125 h 555625"/>
                  <a:gd name="connsiteX22" fmla="*/ 63500 w 107950"/>
                  <a:gd name="connsiteY22" fmla="*/ 523875 h 555625"/>
                  <a:gd name="connsiteX23" fmla="*/ 34925 w 107950"/>
                  <a:gd name="connsiteY23" fmla="*/ 527050 h 555625"/>
                  <a:gd name="connsiteX24" fmla="*/ 15875 w 107950"/>
                  <a:gd name="connsiteY24" fmla="*/ 546100 h 555625"/>
                  <a:gd name="connsiteX25" fmla="*/ 0 w 107950"/>
                  <a:gd name="connsiteY25" fmla="*/ 55562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950" h="555625">
                    <a:moveTo>
                      <a:pt x="107950" y="0"/>
                    </a:moveTo>
                    <a:lnTo>
                      <a:pt x="88900" y="69850"/>
                    </a:lnTo>
                    <a:lnTo>
                      <a:pt x="60325" y="114300"/>
                    </a:lnTo>
                    <a:lnTo>
                      <a:pt x="53975" y="139700"/>
                    </a:lnTo>
                    <a:lnTo>
                      <a:pt x="53975" y="165100"/>
                    </a:lnTo>
                    <a:lnTo>
                      <a:pt x="53975" y="165100"/>
                    </a:lnTo>
                    <a:lnTo>
                      <a:pt x="50800" y="200025"/>
                    </a:lnTo>
                    <a:lnTo>
                      <a:pt x="57150" y="231775"/>
                    </a:lnTo>
                    <a:lnTo>
                      <a:pt x="82550" y="263525"/>
                    </a:lnTo>
                    <a:lnTo>
                      <a:pt x="76200" y="298450"/>
                    </a:lnTo>
                    <a:lnTo>
                      <a:pt x="76200" y="298450"/>
                    </a:lnTo>
                    <a:lnTo>
                      <a:pt x="79375" y="333375"/>
                    </a:lnTo>
                    <a:lnTo>
                      <a:pt x="104775" y="342900"/>
                    </a:lnTo>
                    <a:lnTo>
                      <a:pt x="104775" y="342900"/>
                    </a:lnTo>
                    <a:lnTo>
                      <a:pt x="104775" y="342900"/>
                    </a:lnTo>
                    <a:lnTo>
                      <a:pt x="76200" y="384175"/>
                    </a:lnTo>
                    <a:lnTo>
                      <a:pt x="88900" y="419100"/>
                    </a:lnTo>
                    <a:lnTo>
                      <a:pt x="85725" y="454025"/>
                    </a:lnTo>
                    <a:lnTo>
                      <a:pt x="101600" y="476250"/>
                    </a:lnTo>
                    <a:lnTo>
                      <a:pt x="101600" y="476250"/>
                    </a:lnTo>
                    <a:lnTo>
                      <a:pt x="79375" y="482600"/>
                    </a:lnTo>
                    <a:lnTo>
                      <a:pt x="63500" y="492125"/>
                    </a:lnTo>
                    <a:lnTo>
                      <a:pt x="63500" y="523875"/>
                    </a:lnTo>
                    <a:lnTo>
                      <a:pt x="34925" y="527050"/>
                    </a:lnTo>
                    <a:lnTo>
                      <a:pt x="15875" y="546100"/>
                    </a:lnTo>
                    <a:lnTo>
                      <a:pt x="0" y="55562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7" name="Freeform 376"/>
              <p:cNvSpPr/>
              <p:nvPr/>
            </p:nvSpPr>
            <p:spPr>
              <a:xfrm rot="281165">
                <a:off x="7057895" y="3756719"/>
                <a:ext cx="295350" cy="557708"/>
              </a:xfrm>
              <a:custGeom>
                <a:avLst/>
                <a:gdLst>
                  <a:gd name="connsiteX0" fmla="*/ 3175 w 387350"/>
                  <a:gd name="connsiteY0" fmla="*/ 0 h 730250"/>
                  <a:gd name="connsiteX1" fmla="*/ 3175 w 387350"/>
                  <a:gd name="connsiteY1" fmla="*/ 50800 h 730250"/>
                  <a:gd name="connsiteX2" fmla="*/ 3175 w 387350"/>
                  <a:gd name="connsiteY2" fmla="*/ 50800 h 730250"/>
                  <a:gd name="connsiteX3" fmla="*/ 0 w 387350"/>
                  <a:gd name="connsiteY3" fmla="*/ 85725 h 730250"/>
                  <a:gd name="connsiteX4" fmla="*/ 0 w 387350"/>
                  <a:gd name="connsiteY4" fmla="*/ 85725 h 730250"/>
                  <a:gd name="connsiteX5" fmla="*/ 28575 w 387350"/>
                  <a:gd name="connsiteY5" fmla="*/ 149225 h 730250"/>
                  <a:gd name="connsiteX6" fmla="*/ 38100 w 387350"/>
                  <a:gd name="connsiteY6" fmla="*/ 215900 h 730250"/>
                  <a:gd name="connsiteX7" fmla="*/ 38100 w 387350"/>
                  <a:gd name="connsiteY7" fmla="*/ 215900 h 730250"/>
                  <a:gd name="connsiteX8" fmla="*/ 66675 w 387350"/>
                  <a:gd name="connsiteY8" fmla="*/ 215900 h 730250"/>
                  <a:gd name="connsiteX9" fmla="*/ 92075 w 387350"/>
                  <a:gd name="connsiteY9" fmla="*/ 203200 h 730250"/>
                  <a:gd name="connsiteX10" fmla="*/ 114300 w 387350"/>
                  <a:gd name="connsiteY10" fmla="*/ 212725 h 730250"/>
                  <a:gd name="connsiteX11" fmla="*/ 120650 w 387350"/>
                  <a:gd name="connsiteY11" fmla="*/ 231775 h 730250"/>
                  <a:gd name="connsiteX12" fmla="*/ 120650 w 387350"/>
                  <a:gd name="connsiteY12" fmla="*/ 231775 h 730250"/>
                  <a:gd name="connsiteX13" fmla="*/ 127000 w 387350"/>
                  <a:gd name="connsiteY13" fmla="*/ 266700 h 730250"/>
                  <a:gd name="connsiteX14" fmla="*/ 136525 w 387350"/>
                  <a:gd name="connsiteY14" fmla="*/ 285750 h 730250"/>
                  <a:gd name="connsiteX15" fmla="*/ 158750 w 387350"/>
                  <a:gd name="connsiteY15" fmla="*/ 311150 h 730250"/>
                  <a:gd name="connsiteX16" fmla="*/ 171450 w 387350"/>
                  <a:gd name="connsiteY16" fmla="*/ 339725 h 730250"/>
                  <a:gd name="connsiteX17" fmla="*/ 187325 w 387350"/>
                  <a:gd name="connsiteY17" fmla="*/ 361950 h 730250"/>
                  <a:gd name="connsiteX18" fmla="*/ 187325 w 387350"/>
                  <a:gd name="connsiteY18" fmla="*/ 361950 h 730250"/>
                  <a:gd name="connsiteX19" fmla="*/ 180975 w 387350"/>
                  <a:gd name="connsiteY19" fmla="*/ 403225 h 730250"/>
                  <a:gd name="connsiteX20" fmla="*/ 171450 w 387350"/>
                  <a:gd name="connsiteY20" fmla="*/ 428625 h 730250"/>
                  <a:gd name="connsiteX21" fmla="*/ 171450 w 387350"/>
                  <a:gd name="connsiteY21" fmla="*/ 447675 h 730250"/>
                  <a:gd name="connsiteX22" fmla="*/ 168275 w 387350"/>
                  <a:gd name="connsiteY22" fmla="*/ 460375 h 730250"/>
                  <a:gd name="connsiteX23" fmla="*/ 168275 w 387350"/>
                  <a:gd name="connsiteY23" fmla="*/ 460375 h 730250"/>
                  <a:gd name="connsiteX24" fmla="*/ 196850 w 387350"/>
                  <a:gd name="connsiteY24" fmla="*/ 495300 h 730250"/>
                  <a:gd name="connsiteX25" fmla="*/ 225425 w 387350"/>
                  <a:gd name="connsiteY25" fmla="*/ 501650 h 730250"/>
                  <a:gd name="connsiteX26" fmla="*/ 241300 w 387350"/>
                  <a:gd name="connsiteY26" fmla="*/ 527050 h 730250"/>
                  <a:gd name="connsiteX27" fmla="*/ 273050 w 387350"/>
                  <a:gd name="connsiteY27" fmla="*/ 539750 h 730250"/>
                  <a:gd name="connsiteX28" fmla="*/ 288925 w 387350"/>
                  <a:gd name="connsiteY28" fmla="*/ 558800 h 730250"/>
                  <a:gd name="connsiteX29" fmla="*/ 288925 w 387350"/>
                  <a:gd name="connsiteY29" fmla="*/ 558800 h 730250"/>
                  <a:gd name="connsiteX30" fmla="*/ 288925 w 387350"/>
                  <a:gd name="connsiteY30" fmla="*/ 603250 h 730250"/>
                  <a:gd name="connsiteX31" fmla="*/ 288925 w 387350"/>
                  <a:gd name="connsiteY31" fmla="*/ 603250 h 730250"/>
                  <a:gd name="connsiteX32" fmla="*/ 298450 w 387350"/>
                  <a:gd name="connsiteY32" fmla="*/ 654050 h 730250"/>
                  <a:gd name="connsiteX33" fmla="*/ 298450 w 387350"/>
                  <a:gd name="connsiteY33" fmla="*/ 654050 h 730250"/>
                  <a:gd name="connsiteX34" fmla="*/ 323850 w 387350"/>
                  <a:gd name="connsiteY34" fmla="*/ 704850 h 730250"/>
                  <a:gd name="connsiteX35" fmla="*/ 349250 w 387350"/>
                  <a:gd name="connsiteY35" fmla="*/ 695325 h 730250"/>
                  <a:gd name="connsiteX36" fmla="*/ 349250 w 387350"/>
                  <a:gd name="connsiteY36" fmla="*/ 695325 h 730250"/>
                  <a:gd name="connsiteX37" fmla="*/ 371475 w 387350"/>
                  <a:gd name="connsiteY37" fmla="*/ 708025 h 730250"/>
                  <a:gd name="connsiteX38" fmla="*/ 387350 w 387350"/>
                  <a:gd name="connsiteY38" fmla="*/ 73025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350" h="730250">
                    <a:moveTo>
                      <a:pt x="3175" y="0"/>
                    </a:moveTo>
                    <a:lnTo>
                      <a:pt x="3175" y="50800"/>
                    </a:lnTo>
                    <a:lnTo>
                      <a:pt x="3175" y="50800"/>
                    </a:lnTo>
                    <a:lnTo>
                      <a:pt x="0" y="85725"/>
                    </a:lnTo>
                    <a:lnTo>
                      <a:pt x="0" y="85725"/>
                    </a:lnTo>
                    <a:lnTo>
                      <a:pt x="28575" y="149225"/>
                    </a:lnTo>
                    <a:lnTo>
                      <a:pt x="38100" y="215900"/>
                    </a:lnTo>
                    <a:lnTo>
                      <a:pt x="38100" y="215900"/>
                    </a:lnTo>
                    <a:lnTo>
                      <a:pt x="66675" y="215900"/>
                    </a:lnTo>
                    <a:lnTo>
                      <a:pt x="92075" y="203200"/>
                    </a:lnTo>
                    <a:lnTo>
                      <a:pt x="114300" y="212725"/>
                    </a:lnTo>
                    <a:lnTo>
                      <a:pt x="120650" y="231775"/>
                    </a:lnTo>
                    <a:lnTo>
                      <a:pt x="120650" y="231775"/>
                    </a:lnTo>
                    <a:lnTo>
                      <a:pt x="127000" y="266700"/>
                    </a:lnTo>
                    <a:lnTo>
                      <a:pt x="136525" y="285750"/>
                    </a:lnTo>
                    <a:lnTo>
                      <a:pt x="158750" y="311150"/>
                    </a:lnTo>
                    <a:lnTo>
                      <a:pt x="171450" y="339725"/>
                    </a:lnTo>
                    <a:lnTo>
                      <a:pt x="187325" y="361950"/>
                    </a:lnTo>
                    <a:lnTo>
                      <a:pt x="187325" y="361950"/>
                    </a:lnTo>
                    <a:lnTo>
                      <a:pt x="180975" y="403225"/>
                    </a:lnTo>
                    <a:lnTo>
                      <a:pt x="171450" y="428625"/>
                    </a:lnTo>
                    <a:lnTo>
                      <a:pt x="171450" y="447675"/>
                    </a:lnTo>
                    <a:lnTo>
                      <a:pt x="168275" y="460375"/>
                    </a:lnTo>
                    <a:lnTo>
                      <a:pt x="168275" y="460375"/>
                    </a:lnTo>
                    <a:lnTo>
                      <a:pt x="196850" y="495300"/>
                    </a:lnTo>
                    <a:lnTo>
                      <a:pt x="225425" y="501650"/>
                    </a:lnTo>
                    <a:lnTo>
                      <a:pt x="241300" y="527050"/>
                    </a:lnTo>
                    <a:lnTo>
                      <a:pt x="273050" y="539750"/>
                    </a:lnTo>
                    <a:lnTo>
                      <a:pt x="288925" y="558800"/>
                    </a:lnTo>
                    <a:lnTo>
                      <a:pt x="288925" y="558800"/>
                    </a:lnTo>
                    <a:lnTo>
                      <a:pt x="288925" y="603250"/>
                    </a:lnTo>
                    <a:lnTo>
                      <a:pt x="288925" y="603250"/>
                    </a:lnTo>
                    <a:lnTo>
                      <a:pt x="298450" y="654050"/>
                    </a:lnTo>
                    <a:lnTo>
                      <a:pt x="298450" y="654050"/>
                    </a:lnTo>
                    <a:lnTo>
                      <a:pt x="323850" y="704850"/>
                    </a:lnTo>
                    <a:lnTo>
                      <a:pt x="349250" y="695325"/>
                    </a:lnTo>
                    <a:lnTo>
                      <a:pt x="349250" y="695325"/>
                    </a:lnTo>
                    <a:lnTo>
                      <a:pt x="371475" y="708025"/>
                    </a:lnTo>
                    <a:lnTo>
                      <a:pt x="387350" y="7302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8" name="Freeform 377"/>
              <p:cNvSpPr/>
              <p:nvPr/>
            </p:nvSpPr>
            <p:spPr>
              <a:xfrm rot="281165">
                <a:off x="7234247" y="4295414"/>
                <a:ext cx="43576" cy="145489"/>
              </a:xfrm>
              <a:custGeom>
                <a:avLst/>
                <a:gdLst>
                  <a:gd name="connsiteX0" fmla="*/ 57150 w 57150"/>
                  <a:gd name="connsiteY0" fmla="*/ 0 h 190500"/>
                  <a:gd name="connsiteX1" fmla="*/ 25400 w 57150"/>
                  <a:gd name="connsiteY1" fmla="*/ 44450 h 190500"/>
                  <a:gd name="connsiteX2" fmla="*/ 31750 w 57150"/>
                  <a:gd name="connsiteY2" fmla="*/ 82550 h 190500"/>
                  <a:gd name="connsiteX3" fmla="*/ 31750 w 57150"/>
                  <a:gd name="connsiteY3" fmla="*/ 104775 h 190500"/>
                  <a:gd name="connsiteX4" fmla="*/ 12700 w 57150"/>
                  <a:gd name="connsiteY4" fmla="*/ 130175 h 190500"/>
                  <a:gd name="connsiteX5" fmla="*/ 6350 w 57150"/>
                  <a:gd name="connsiteY5" fmla="*/ 158750 h 190500"/>
                  <a:gd name="connsiteX6" fmla="*/ 0 w 57150"/>
                  <a:gd name="connsiteY6" fmla="*/ 177800 h 190500"/>
                  <a:gd name="connsiteX7" fmla="*/ 0 w 57150"/>
                  <a:gd name="connsiteY7"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90500">
                    <a:moveTo>
                      <a:pt x="57150" y="0"/>
                    </a:moveTo>
                    <a:lnTo>
                      <a:pt x="25400" y="44450"/>
                    </a:lnTo>
                    <a:lnTo>
                      <a:pt x="31750" y="82550"/>
                    </a:lnTo>
                    <a:lnTo>
                      <a:pt x="31750" y="104775"/>
                    </a:lnTo>
                    <a:lnTo>
                      <a:pt x="12700" y="130175"/>
                    </a:lnTo>
                    <a:lnTo>
                      <a:pt x="6350" y="158750"/>
                    </a:lnTo>
                    <a:lnTo>
                      <a:pt x="0" y="177800"/>
                    </a:lnTo>
                    <a:lnTo>
                      <a:pt x="0" y="19050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79" name="Freeform 378"/>
              <p:cNvSpPr/>
              <p:nvPr/>
            </p:nvSpPr>
            <p:spPr>
              <a:xfrm rot="281165">
                <a:off x="5728343" y="3519612"/>
                <a:ext cx="96837" cy="96993"/>
              </a:xfrm>
              <a:custGeom>
                <a:avLst/>
                <a:gdLst>
                  <a:gd name="connsiteX0" fmla="*/ 0 w 127000"/>
                  <a:gd name="connsiteY0" fmla="*/ 117475 h 127000"/>
                  <a:gd name="connsiteX1" fmla="*/ 63500 w 127000"/>
                  <a:gd name="connsiteY1" fmla="*/ 127000 h 127000"/>
                  <a:gd name="connsiteX2" fmla="*/ 104775 w 127000"/>
                  <a:gd name="connsiteY2" fmla="*/ 117475 h 127000"/>
                  <a:gd name="connsiteX3" fmla="*/ 114300 w 127000"/>
                  <a:gd name="connsiteY3" fmla="*/ 85725 h 127000"/>
                  <a:gd name="connsiteX4" fmla="*/ 127000 w 127000"/>
                  <a:gd name="connsiteY4" fmla="*/ 44450 h 127000"/>
                  <a:gd name="connsiteX5" fmla="*/ 127000 w 127000"/>
                  <a:gd name="connsiteY5" fmla="*/ 15875 h 127000"/>
                  <a:gd name="connsiteX6" fmla="*/ 120650 w 127000"/>
                  <a:gd name="connsiteY6"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27000">
                    <a:moveTo>
                      <a:pt x="0" y="117475"/>
                    </a:moveTo>
                    <a:lnTo>
                      <a:pt x="63500" y="127000"/>
                    </a:lnTo>
                    <a:lnTo>
                      <a:pt x="104775" y="117475"/>
                    </a:lnTo>
                    <a:lnTo>
                      <a:pt x="114300" y="85725"/>
                    </a:lnTo>
                    <a:lnTo>
                      <a:pt x="127000" y="44450"/>
                    </a:lnTo>
                    <a:lnTo>
                      <a:pt x="127000" y="15875"/>
                    </a:lnTo>
                    <a:lnTo>
                      <a:pt x="12065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0" name="Freeform 379"/>
              <p:cNvSpPr/>
              <p:nvPr/>
            </p:nvSpPr>
            <p:spPr>
              <a:xfrm rot="281165">
                <a:off x="6725689" y="3700161"/>
                <a:ext cx="268719" cy="1129966"/>
              </a:xfrm>
              <a:custGeom>
                <a:avLst/>
                <a:gdLst>
                  <a:gd name="connsiteX0" fmla="*/ 0 w 352425"/>
                  <a:gd name="connsiteY0" fmla="*/ 0 h 1479550"/>
                  <a:gd name="connsiteX1" fmla="*/ 34925 w 352425"/>
                  <a:gd name="connsiteY1" fmla="*/ 50800 h 1479550"/>
                  <a:gd name="connsiteX2" fmla="*/ 66675 w 352425"/>
                  <a:gd name="connsiteY2" fmla="*/ 73025 h 1479550"/>
                  <a:gd name="connsiteX3" fmla="*/ 88900 w 352425"/>
                  <a:gd name="connsiteY3" fmla="*/ 79375 h 1479550"/>
                  <a:gd name="connsiteX4" fmla="*/ 117475 w 352425"/>
                  <a:gd name="connsiteY4" fmla="*/ 79375 h 1479550"/>
                  <a:gd name="connsiteX5" fmla="*/ 117475 w 352425"/>
                  <a:gd name="connsiteY5" fmla="*/ 79375 h 1479550"/>
                  <a:gd name="connsiteX6" fmla="*/ 146050 w 352425"/>
                  <a:gd name="connsiteY6" fmla="*/ 101600 h 1479550"/>
                  <a:gd name="connsiteX7" fmla="*/ 133350 w 352425"/>
                  <a:gd name="connsiteY7" fmla="*/ 120650 h 1479550"/>
                  <a:gd name="connsiteX8" fmla="*/ 120650 w 352425"/>
                  <a:gd name="connsiteY8" fmla="*/ 139700 h 1479550"/>
                  <a:gd name="connsiteX9" fmla="*/ 111125 w 352425"/>
                  <a:gd name="connsiteY9" fmla="*/ 152400 h 1479550"/>
                  <a:gd name="connsiteX10" fmla="*/ 146050 w 352425"/>
                  <a:gd name="connsiteY10" fmla="*/ 168275 h 1479550"/>
                  <a:gd name="connsiteX11" fmla="*/ 139700 w 352425"/>
                  <a:gd name="connsiteY11" fmla="*/ 180975 h 1479550"/>
                  <a:gd name="connsiteX12" fmla="*/ 168275 w 352425"/>
                  <a:gd name="connsiteY12" fmla="*/ 184150 h 1479550"/>
                  <a:gd name="connsiteX13" fmla="*/ 168275 w 352425"/>
                  <a:gd name="connsiteY13" fmla="*/ 184150 h 1479550"/>
                  <a:gd name="connsiteX14" fmla="*/ 187325 w 352425"/>
                  <a:gd name="connsiteY14" fmla="*/ 206375 h 1479550"/>
                  <a:gd name="connsiteX15" fmla="*/ 200025 w 352425"/>
                  <a:gd name="connsiteY15" fmla="*/ 234950 h 1479550"/>
                  <a:gd name="connsiteX16" fmla="*/ 203200 w 352425"/>
                  <a:gd name="connsiteY16" fmla="*/ 254000 h 1479550"/>
                  <a:gd name="connsiteX17" fmla="*/ 212725 w 352425"/>
                  <a:gd name="connsiteY17" fmla="*/ 266700 h 1479550"/>
                  <a:gd name="connsiteX18" fmla="*/ 212725 w 352425"/>
                  <a:gd name="connsiteY18" fmla="*/ 266700 h 1479550"/>
                  <a:gd name="connsiteX19" fmla="*/ 234950 w 352425"/>
                  <a:gd name="connsiteY19" fmla="*/ 292100 h 1479550"/>
                  <a:gd name="connsiteX20" fmla="*/ 254000 w 352425"/>
                  <a:gd name="connsiteY20" fmla="*/ 307975 h 1479550"/>
                  <a:gd name="connsiteX21" fmla="*/ 260350 w 352425"/>
                  <a:gd name="connsiteY21" fmla="*/ 333375 h 1479550"/>
                  <a:gd name="connsiteX22" fmla="*/ 260350 w 352425"/>
                  <a:gd name="connsiteY22" fmla="*/ 333375 h 1479550"/>
                  <a:gd name="connsiteX23" fmla="*/ 247650 w 352425"/>
                  <a:gd name="connsiteY23" fmla="*/ 365125 h 1479550"/>
                  <a:gd name="connsiteX24" fmla="*/ 244475 w 352425"/>
                  <a:gd name="connsiteY24" fmla="*/ 387350 h 1479550"/>
                  <a:gd name="connsiteX25" fmla="*/ 250825 w 352425"/>
                  <a:gd name="connsiteY25" fmla="*/ 400050 h 1479550"/>
                  <a:gd name="connsiteX26" fmla="*/ 244475 w 352425"/>
                  <a:gd name="connsiteY26" fmla="*/ 434975 h 1479550"/>
                  <a:gd name="connsiteX27" fmla="*/ 263525 w 352425"/>
                  <a:gd name="connsiteY27" fmla="*/ 479425 h 1479550"/>
                  <a:gd name="connsiteX28" fmla="*/ 241300 w 352425"/>
                  <a:gd name="connsiteY28" fmla="*/ 495300 h 1479550"/>
                  <a:gd name="connsiteX29" fmla="*/ 225425 w 352425"/>
                  <a:gd name="connsiteY29" fmla="*/ 520700 h 1479550"/>
                  <a:gd name="connsiteX30" fmla="*/ 225425 w 352425"/>
                  <a:gd name="connsiteY30" fmla="*/ 520700 h 1479550"/>
                  <a:gd name="connsiteX31" fmla="*/ 200025 w 352425"/>
                  <a:gd name="connsiteY31" fmla="*/ 542925 h 1479550"/>
                  <a:gd name="connsiteX32" fmla="*/ 228600 w 352425"/>
                  <a:gd name="connsiteY32" fmla="*/ 603250 h 1479550"/>
                  <a:gd name="connsiteX33" fmla="*/ 241300 w 352425"/>
                  <a:gd name="connsiteY33" fmla="*/ 631825 h 1479550"/>
                  <a:gd name="connsiteX34" fmla="*/ 269875 w 352425"/>
                  <a:gd name="connsiteY34" fmla="*/ 676275 h 1479550"/>
                  <a:gd name="connsiteX35" fmla="*/ 285750 w 352425"/>
                  <a:gd name="connsiteY35" fmla="*/ 688975 h 1479550"/>
                  <a:gd name="connsiteX36" fmla="*/ 276225 w 352425"/>
                  <a:gd name="connsiteY36" fmla="*/ 717550 h 1479550"/>
                  <a:gd name="connsiteX37" fmla="*/ 276225 w 352425"/>
                  <a:gd name="connsiteY37" fmla="*/ 752475 h 1479550"/>
                  <a:gd name="connsiteX38" fmla="*/ 276225 w 352425"/>
                  <a:gd name="connsiteY38" fmla="*/ 781050 h 1479550"/>
                  <a:gd name="connsiteX39" fmla="*/ 301625 w 352425"/>
                  <a:gd name="connsiteY39" fmla="*/ 781050 h 1479550"/>
                  <a:gd name="connsiteX40" fmla="*/ 311150 w 352425"/>
                  <a:gd name="connsiteY40" fmla="*/ 806450 h 1479550"/>
                  <a:gd name="connsiteX41" fmla="*/ 320675 w 352425"/>
                  <a:gd name="connsiteY41" fmla="*/ 847725 h 1479550"/>
                  <a:gd name="connsiteX42" fmla="*/ 320675 w 352425"/>
                  <a:gd name="connsiteY42" fmla="*/ 847725 h 1479550"/>
                  <a:gd name="connsiteX43" fmla="*/ 339725 w 352425"/>
                  <a:gd name="connsiteY43" fmla="*/ 889000 h 1479550"/>
                  <a:gd name="connsiteX44" fmla="*/ 352425 w 352425"/>
                  <a:gd name="connsiteY44" fmla="*/ 917575 h 1479550"/>
                  <a:gd name="connsiteX45" fmla="*/ 352425 w 352425"/>
                  <a:gd name="connsiteY45" fmla="*/ 917575 h 1479550"/>
                  <a:gd name="connsiteX46" fmla="*/ 336550 w 352425"/>
                  <a:gd name="connsiteY46" fmla="*/ 952500 h 1479550"/>
                  <a:gd name="connsiteX47" fmla="*/ 336550 w 352425"/>
                  <a:gd name="connsiteY47" fmla="*/ 952500 h 1479550"/>
                  <a:gd name="connsiteX48" fmla="*/ 301625 w 352425"/>
                  <a:gd name="connsiteY48" fmla="*/ 984250 h 1479550"/>
                  <a:gd name="connsiteX49" fmla="*/ 311150 w 352425"/>
                  <a:gd name="connsiteY49" fmla="*/ 1031875 h 1479550"/>
                  <a:gd name="connsiteX50" fmla="*/ 307975 w 352425"/>
                  <a:gd name="connsiteY50" fmla="*/ 1060450 h 1479550"/>
                  <a:gd name="connsiteX51" fmla="*/ 285750 w 352425"/>
                  <a:gd name="connsiteY51" fmla="*/ 1085850 h 1479550"/>
                  <a:gd name="connsiteX52" fmla="*/ 266700 w 352425"/>
                  <a:gd name="connsiteY52" fmla="*/ 1111250 h 1479550"/>
                  <a:gd name="connsiteX53" fmla="*/ 247650 w 352425"/>
                  <a:gd name="connsiteY53" fmla="*/ 1146175 h 1479550"/>
                  <a:gd name="connsiteX54" fmla="*/ 225425 w 352425"/>
                  <a:gd name="connsiteY54" fmla="*/ 1193800 h 1479550"/>
                  <a:gd name="connsiteX55" fmla="*/ 203200 w 352425"/>
                  <a:gd name="connsiteY55" fmla="*/ 1212850 h 1479550"/>
                  <a:gd name="connsiteX56" fmla="*/ 203200 w 352425"/>
                  <a:gd name="connsiteY56" fmla="*/ 1212850 h 1479550"/>
                  <a:gd name="connsiteX57" fmla="*/ 200025 w 352425"/>
                  <a:gd name="connsiteY57" fmla="*/ 1260475 h 1479550"/>
                  <a:gd name="connsiteX58" fmla="*/ 190500 w 352425"/>
                  <a:gd name="connsiteY58" fmla="*/ 1311275 h 1479550"/>
                  <a:gd name="connsiteX59" fmla="*/ 155575 w 352425"/>
                  <a:gd name="connsiteY59" fmla="*/ 1333500 h 1479550"/>
                  <a:gd name="connsiteX60" fmla="*/ 130175 w 352425"/>
                  <a:gd name="connsiteY60" fmla="*/ 1362075 h 1479550"/>
                  <a:gd name="connsiteX61" fmla="*/ 111125 w 352425"/>
                  <a:gd name="connsiteY61" fmla="*/ 1387475 h 1479550"/>
                  <a:gd name="connsiteX62" fmla="*/ 79375 w 352425"/>
                  <a:gd name="connsiteY62" fmla="*/ 1397000 h 1479550"/>
                  <a:gd name="connsiteX63" fmla="*/ 47625 w 352425"/>
                  <a:gd name="connsiteY63" fmla="*/ 1409700 h 1479550"/>
                  <a:gd name="connsiteX64" fmla="*/ 34925 w 352425"/>
                  <a:gd name="connsiteY64" fmla="*/ 1454150 h 1479550"/>
                  <a:gd name="connsiteX65" fmla="*/ 34925 w 352425"/>
                  <a:gd name="connsiteY65" fmla="*/ 1454150 h 1479550"/>
                  <a:gd name="connsiteX66" fmla="*/ 22225 w 352425"/>
                  <a:gd name="connsiteY66" fmla="*/ 1479550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52425" h="1479550">
                    <a:moveTo>
                      <a:pt x="0" y="0"/>
                    </a:moveTo>
                    <a:lnTo>
                      <a:pt x="34925" y="50800"/>
                    </a:lnTo>
                    <a:lnTo>
                      <a:pt x="66675" y="73025"/>
                    </a:lnTo>
                    <a:lnTo>
                      <a:pt x="88900" y="79375"/>
                    </a:lnTo>
                    <a:lnTo>
                      <a:pt x="117475" y="79375"/>
                    </a:lnTo>
                    <a:lnTo>
                      <a:pt x="117475" y="79375"/>
                    </a:lnTo>
                    <a:lnTo>
                      <a:pt x="146050" y="101600"/>
                    </a:lnTo>
                    <a:lnTo>
                      <a:pt x="133350" y="120650"/>
                    </a:lnTo>
                    <a:lnTo>
                      <a:pt x="120650" y="139700"/>
                    </a:lnTo>
                    <a:lnTo>
                      <a:pt x="111125" y="152400"/>
                    </a:lnTo>
                    <a:lnTo>
                      <a:pt x="146050" y="168275"/>
                    </a:lnTo>
                    <a:lnTo>
                      <a:pt x="139700" y="180975"/>
                    </a:lnTo>
                    <a:lnTo>
                      <a:pt x="168275" y="184150"/>
                    </a:lnTo>
                    <a:lnTo>
                      <a:pt x="168275" y="184150"/>
                    </a:lnTo>
                    <a:lnTo>
                      <a:pt x="187325" y="206375"/>
                    </a:lnTo>
                    <a:lnTo>
                      <a:pt x="200025" y="234950"/>
                    </a:lnTo>
                    <a:lnTo>
                      <a:pt x="203200" y="254000"/>
                    </a:lnTo>
                    <a:lnTo>
                      <a:pt x="212725" y="266700"/>
                    </a:lnTo>
                    <a:lnTo>
                      <a:pt x="212725" y="266700"/>
                    </a:lnTo>
                    <a:lnTo>
                      <a:pt x="234950" y="292100"/>
                    </a:lnTo>
                    <a:lnTo>
                      <a:pt x="254000" y="307975"/>
                    </a:lnTo>
                    <a:lnTo>
                      <a:pt x="260350" y="333375"/>
                    </a:lnTo>
                    <a:lnTo>
                      <a:pt x="260350" y="333375"/>
                    </a:lnTo>
                    <a:lnTo>
                      <a:pt x="247650" y="365125"/>
                    </a:lnTo>
                    <a:lnTo>
                      <a:pt x="244475" y="387350"/>
                    </a:lnTo>
                    <a:lnTo>
                      <a:pt x="250825" y="400050"/>
                    </a:lnTo>
                    <a:lnTo>
                      <a:pt x="244475" y="434975"/>
                    </a:lnTo>
                    <a:lnTo>
                      <a:pt x="263525" y="479425"/>
                    </a:lnTo>
                    <a:lnTo>
                      <a:pt x="241300" y="495300"/>
                    </a:lnTo>
                    <a:lnTo>
                      <a:pt x="225425" y="520700"/>
                    </a:lnTo>
                    <a:lnTo>
                      <a:pt x="225425" y="520700"/>
                    </a:lnTo>
                    <a:lnTo>
                      <a:pt x="200025" y="542925"/>
                    </a:lnTo>
                    <a:lnTo>
                      <a:pt x="228600" y="603250"/>
                    </a:lnTo>
                    <a:lnTo>
                      <a:pt x="241300" y="631825"/>
                    </a:lnTo>
                    <a:lnTo>
                      <a:pt x="269875" y="676275"/>
                    </a:lnTo>
                    <a:lnTo>
                      <a:pt x="285750" y="688975"/>
                    </a:lnTo>
                    <a:lnTo>
                      <a:pt x="276225" y="717550"/>
                    </a:lnTo>
                    <a:lnTo>
                      <a:pt x="276225" y="752475"/>
                    </a:lnTo>
                    <a:lnTo>
                      <a:pt x="276225" y="781050"/>
                    </a:lnTo>
                    <a:lnTo>
                      <a:pt x="301625" y="781050"/>
                    </a:lnTo>
                    <a:lnTo>
                      <a:pt x="311150" y="806450"/>
                    </a:lnTo>
                    <a:lnTo>
                      <a:pt x="320675" y="847725"/>
                    </a:lnTo>
                    <a:lnTo>
                      <a:pt x="320675" y="847725"/>
                    </a:lnTo>
                    <a:lnTo>
                      <a:pt x="339725" y="889000"/>
                    </a:lnTo>
                    <a:lnTo>
                      <a:pt x="352425" y="917575"/>
                    </a:lnTo>
                    <a:lnTo>
                      <a:pt x="352425" y="917575"/>
                    </a:lnTo>
                    <a:lnTo>
                      <a:pt x="336550" y="952500"/>
                    </a:lnTo>
                    <a:lnTo>
                      <a:pt x="336550" y="952500"/>
                    </a:lnTo>
                    <a:lnTo>
                      <a:pt x="301625" y="984250"/>
                    </a:lnTo>
                    <a:lnTo>
                      <a:pt x="311150" y="1031875"/>
                    </a:lnTo>
                    <a:lnTo>
                      <a:pt x="307975" y="1060450"/>
                    </a:lnTo>
                    <a:lnTo>
                      <a:pt x="285750" y="1085850"/>
                    </a:lnTo>
                    <a:lnTo>
                      <a:pt x="266700" y="1111250"/>
                    </a:lnTo>
                    <a:lnTo>
                      <a:pt x="247650" y="1146175"/>
                    </a:lnTo>
                    <a:lnTo>
                      <a:pt x="225425" y="1193800"/>
                    </a:lnTo>
                    <a:lnTo>
                      <a:pt x="203200" y="1212850"/>
                    </a:lnTo>
                    <a:lnTo>
                      <a:pt x="203200" y="1212850"/>
                    </a:lnTo>
                    <a:lnTo>
                      <a:pt x="200025" y="1260475"/>
                    </a:lnTo>
                    <a:lnTo>
                      <a:pt x="190500" y="1311275"/>
                    </a:lnTo>
                    <a:lnTo>
                      <a:pt x="155575" y="1333500"/>
                    </a:lnTo>
                    <a:lnTo>
                      <a:pt x="130175" y="1362075"/>
                    </a:lnTo>
                    <a:lnTo>
                      <a:pt x="111125" y="1387475"/>
                    </a:lnTo>
                    <a:lnTo>
                      <a:pt x="79375" y="1397000"/>
                    </a:lnTo>
                    <a:lnTo>
                      <a:pt x="47625" y="1409700"/>
                    </a:lnTo>
                    <a:lnTo>
                      <a:pt x="34925" y="1454150"/>
                    </a:lnTo>
                    <a:lnTo>
                      <a:pt x="34925" y="1454150"/>
                    </a:lnTo>
                    <a:lnTo>
                      <a:pt x="22225" y="14795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1" name="Freeform 380"/>
              <p:cNvSpPr/>
              <p:nvPr/>
            </p:nvSpPr>
            <p:spPr>
              <a:xfrm rot="281165">
                <a:off x="5824731" y="3362953"/>
                <a:ext cx="779530" cy="1346057"/>
              </a:xfrm>
              <a:custGeom>
                <a:avLst/>
                <a:gdLst>
                  <a:gd name="connsiteX0" fmla="*/ 15875 w 920750"/>
                  <a:gd name="connsiteY0" fmla="*/ 0 h 1727200"/>
                  <a:gd name="connsiteX1" fmla="*/ 25400 w 920750"/>
                  <a:gd name="connsiteY1" fmla="*/ 34925 h 1727200"/>
                  <a:gd name="connsiteX2" fmla="*/ 25400 w 920750"/>
                  <a:gd name="connsiteY2" fmla="*/ 63500 h 1727200"/>
                  <a:gd name="connsiteX3" fmla="*/ 12700 w 920750"/>
                  <a:gd name="connsiteY3" fmla="*/ 88900 h 1727200"/>
                  <a:gd name="connsiteX4" fmla="*/ 0 w 920750"/>
                  <a:gd name="connsiteY4" fmla="*/ 104775 h 1727200"/>
                  <a:gd name="connsiteX5" fmla="*/ 0 w 920750"/>
                  <a:gd name="connsiteY5" fmla="*/ 104775 h 1727200"/>
                  <a:gd name="connsiteX6" fmla="*/ 22225 w 920750"/>
                  <a:gd name="connsiteY6" fmla="*/ 127000 h 1727200"/>
                  <a:gd name="connsiteX7" fmla="*/ 34925 w 920750"/>
                  <a:gd name="connsiteY7" fmla="*/ 149225 h 1727200"/>
                  <a:gd name="connsiteX8" fmla="*/ 53975 w 920750"/>
                  <a:gd name="connsiteY8" fmla="*/ 171450 h 1727200"/>
                  <a:gd name="connsiteX9" fmla="*/ 66675 w 920750"/>
                  <a:gd name="connsiteY9" fmla="*/ 200025 h 1727200"/>
                  <a:gd name="connsiteX10" fmla="*/ 92075 w 920750"/>
                  <a:gd name="connsiteY10" fmla="*/ 241300 h 1727200"/>
                  <a:gd name="connsiteX11" fmla="*/ 123825 w 920750"/>
                  <a:gd name="connsiteY11" fmla="*/ 263525 h 1727200"/>
                  <a:gd name="connsiteX12" fmla="*/ 149225 w 920750"/>
                  <a:gd name="connsiteY12" fmla="*/ 273050 h 1727200"/>
                  <a:gd name="connsiteX13" fmla="*/ 184150 w 920750"/>
                  <a:gd name="connsiteY13" fmla="*/ 298450 h 1727200"/>
                  <a:gd name="connsiteX14" fmla="*/ 193675 w 920750"/>
                  <a:gd name="connsiteY14" fmla="*/ 330200 h 1727200"/>
                  <a:gd name="connsiteX15" fmla="*/ 193675 w 920750"/>
                  <a:gd name="connsiteY15" fmla="*/ 355600 h 1727200"/>
                  <a:gd name="connsiteX16" fmla="*/ 206375 w 920750"/>
                  <a:gd name="connsiteY16" fmla="*/ 377825 h 1727200"/>
                  <a:gd name="connsiteX17" fmla="*/ 257175 w 920750"/>
                  <a:gd name="connsiteY17" fmla="*/ 393700 h 1727200"/>
                  <a:gd name="connsiteX18" fmla="*/ 301625 w 920750"/>
                  <a:gd name="connsiteY18" fmla="*/ 396875 h 1727200"/>
                  <a:gd name="connsiteX19" fmla="*/ 330200 w 920750"/>
                  <a:gd name="connsiteY19" fmla="*/ 415925 h 1727200"/>
                  <a:gd name="connsiteX20" fmla="*/ 358775 w 920750"/>
                  <a:gd name="connsiteY20" fmla="*/ 444500 h 1727200"/>
                  <a:gd name="connsiteX21" fmla="*/ 384175 w 920750"/>
                  <a:gd name="connsiteY21" fmla="*/ 479425 h 1727200"/>
                  <a:gd name="connsiteX22" fmla="*/ 393700 w 920750"/>
                  <a:gd name="connsiteY22" fmla="*/ 495300 h 1727200"/>
                  <a:gd name="connsiteX23" fmla="*/ 415925 w 920750"/>
                  <a:gd name="connsiteY23" fmla="*/ 527050 h 1727200"/>
                  <a:gd name="connsiteX24" fmla="*/ 431800 w 920750"/>
                  <a:gd name="connsiteY24" fmla="*/ 555625 h 1727200"/>
                  <a:gd name="connsiteX25" fmla="*/ 454025 w 920750"/>
                  <a:gd name="connsiteY25" fmla="*/ 581025 h 1727200"/>
                  <a:gd name="connsiteX26" fmla="*/ 492125 w 920750"/>
                  <a:gd name="connsiteY26" fmla="*/ 612775 h 1727200"/>
                  <a:gd name="connsiteX27" fmla="*/ 495300 w 920750"/>
                  <a:gd name="connsiteY27" fmla="*/ 654050 h 1727200"/>
                  <a:gd name="connsiteX28" fmla="*/ 520700 w 920750"/>
                  <a:gd name="connsiteY28" fmla="*/ 692150 h 1727200"/>
                  <a:gd name="connsiteX29" fmla="*/ 523875 w 920750"/>
                  <a:gd name="connsiteY29" fmla="*/ 720725 h 1727200"/>
                  <a:gd name="connsiteX30" fmla="*/ 549275 w 920750"/>
                  <a:gd name="connsiteY30" fmla="*/ 765175 h 1727200"/>
                  <a:gd name="connsiteX31" fmla="*/ 549275 w 920750"/>
                  <a:gd name="connsiteY31" fmla="*/ 796925 h 1727200"/>
                  <a:gd name="connsiteX32" fmla="*/ 596900 w 920750"/>
                  <a:gd name="connsiteY32" fmla="*/ 841375 h 1727200"/>
                  <a:gd name="connsiteX33" fmla="*/ 603250 w 920750"/>
                  <a:gd name="connsiteY33" fmla="*/ 863600 h 1727200"/>
                  <a:gd name="connsiteX34" fmla="*/ 631825 w 920750"/>
                  <a:gd name="connsiteY34" fmla="*/ 927100 h 1727200"/>
                  <a:gd name="connsiteX35" fmla="*/ 641350 w 920750"/>
                  <a:gd name="connsiteY35" fmla="*/ 952500 h 1727200"/>
                  <a:gd name="connsiteX36" fmla="*/ 650875 w 920750"/>
                  <a:gd name="connsiteY36" fmla="*/ 984250 h 1727200"/>
                  <a:gd name="connsiteX37" fmla="*/ 657225 w 920750"/>
                  <a:gd name="connsiteY37" fmla="*/ 1016000 h 1727200"/>
                  <a:gd name="connsiteX38" fmla="*/ 644525 w 920750"/>
                  <a:gd name="connsiteY38" fmla="*/ 1044575 h 1727200"/>
                  <a:gd name="connsiteX39" fmla="*/ 644525 w 920750"/>
                  <a:gd name="connsiteY39" fmla="*/ 1044575 h 1727200"/>
                  <a:gd name="connsiteX40" fmla="*/ 657225 w 920750"/>
                  <a:gd name="connsiteY40" fmla="*/ 1073150 h 1727200"/>
                  <a:gd name="connsiteX41" fmla="*/ 688975 w 920750"/>
                  <a:gd name="connsiteY41" fmla="*/ 1101725 h 1727200"/>
                  <a:gd name="connsiteX42" fmla="*/ 685800 w 920750"/>
                  <a:gd name="connsiteY42" fmla="*/ 1130300 h 1727200"/>
                  <a:gd name="connsiteX43" fmla="*/ 698500 w 920750"/>
                  <a:gd name="connsiteY43" fmla="*/ 1158875 h 1727200"/>
                  <a:gd name="connsiteX44" fmla="*/ 698500 w 920750"/>
                  <a:gd name="connsiteY44" fmla="*/ 1187450 h 1727200"/>
                  <a:gd name="connsiteX45" fmla="*/ 698500 w 920750"/>
                  <a:gd name="connsiteY45" fmla="*/ 1203325 h 1727200"/>
                  <a:gd name="connsiteX46" fmla="*/ 704850 w 920750"/>
                  <a:gd name="connsiteY46" fmla="*/ 1247775 h 1727200"/>
                  <a:gd name="connsiteX47" fmla="*/ 704850 w 920750"/>
                  <a:gd name="connsiteY47" fmla="*/ 1279525 h 1727200"/>
                  <a:gd name="connsiteX48" fmla="*/ 704850 w 920750"/>
                  <a:gd name="connsiteY48" fmla="*/ 1314450 h 1727200"/>
                  <a:gd name="connsiteX49" fmla="*/ 762000 w 920750"/>
                  <a:gd name="connsiteY49" fmla="*/ 1371600 h 1727200"/>
                  <a:gd name="connsiteX50" fmla="*/ 784225 w 920750"/>
                  <a:gd name="connsiteY50" fmla="*/ 1419225 h 1727200"/>
                  <a:gd name="connsiteX51" fmla="*/ 793750 w 920750"/>
                  <a:gd name="connsiteY51" fmla="*/ 1428750 h 1727200"/>
                  <a:gd name="connsiteX52" fmla="*/ 793750 w 920750"/>
                  <a:gd name="connsiteY52" fmla="*/ 1428750 h 1727200"/>
                  <a:gd name="connsiteX53" fmla="*/ 828675 w 920750"/>
                  <a:gd name="connsiteY53" fmla="*/ 1431925 h 1727200"/>
                  <a:gd name="connsiteX54" fmla="*/ 850900 w 920750"/>
                  <a:gd name="connsiteY54" fmla="*/ 1463675 h 1727200"/>
                  <a:gd name="connsiteX55" fmla="*/ 863600 w 920750"/>
                  <a:gd name="connsiteY55" fmla="*/ 1476375 h 1727200"/>
                  <a:gd name="connsiteX56" fmla="*/ 882650 w 920750"/>
                  <a:gd name="connsiteY56" fmla="*/ 1495425 h 1727200"/>
                  <a:gd name="connsiteX57" fmla="*/ 879475 w 920750"/>
                  <a:gd name="connsiteY57" fmla="*/ 1524000 h 1727200"/>
                  <a:gd name="connsiteX58" fmla="*/ 879475 w 920750"/>
                  <a:gd name="connsiteY58" fmla="*/ 1558925 h 1727200"/>
                  <a:gd name="connsiteX59" fmla="*/ 879475 w 920750"/>
                  <a:gd name="connsiteY59" fmla="*/ 1581150 h 1727200"/>
                  <a:gd name="connsiteX60" fmla="*/ 892175 w 920750"/>
                  <a:gd name="connsiteY60" fmla="*/ 1593850 h 1727200"/>
                  <a:gd name="connsiteX61" fmla="*/ 917575 w 920750"/>
                  <a:gd name="connsiteY61" fmla="*/ 1625600 h 1727200"/>
                  <a:gd name="connsiteX62" fmla="*/ 917575 w 920750"/>
                  <a:gd name="connsiteY62" fmla="*/ 1625600 h 1727200"/>
                  <a:gd name="connsiteX63" fmla="*/ 908050 w 920750"/>
                  <a:gd name="connsiteY63" fmla="*/ 1676400 h 1727200"/>
                  <a:gd name="connsiteX64" fmla="*/ 920750 w 920750"/>
                  <a:gd name="connsiteY64" fmla="*/ 1727200 h 1727200"/>
                  <a:gd name="connsiteX0" fmla="*/ 15875 w 1022350"/>
                  <a:gd name="connsiteY0" fmla="*/ 0 h 1752600"/>
                  <a:gd name="connsiteX1" fmla="*/ 25400 w 1022350"/>
                  <a:gd name="connsiteY1" fmla="*/ 34925 h 1752600"/>
                  <a:gd name="connsiteX2" fmla="*/ 25400 w 1022350"/>
                  <a:gd name="connsiteY2" fmla="*/ 63500 h 1752600"/>
                  <a:gd name="connsiteX3" fmla="*/ 12700 w 1022350"/>
                  <a:gd name="connsiteY3" fmla="*/ 88900 h 1752600"/>
                  <a:gd name="connsiteX4" fmla="*/ 0 w 1022350"/>
                  <a:gd name="connsiteY4" fmla="*/ 104775 h 1752600"/>
                  <a:gd name="connsiteX5" fmla="*/ 0 w 1022350"/>
                  <a:gd name="connsiteY5" fmla="*/ 104775 h 1752600"/>
                  <a:gd name="connsiteX6" fmla="*/ 22225 w 1022350"/>
                  <a:gd name="connsiteY6" fmla="*/ 127000 h 1752600"/>
                  <a:gd name="connsiteX7" fmla="*/ 34925 w 1022350"/>
                  <a:gd name="connsiteY7" fmla="*/ 149225 h 1752600"/>
                  <a:gd name="connsiteX8" fmla="*/ 53975 w 1022350"/>
                  <a:gd name="connsiteY8" fmla="*/ 171450 h 1752600"/>
                  <a:gd name="connsiteX9" fmla="*/ 66675 w 1022350"/>
                  <a:gd name="connsiteY9" fmla="*/ 200025 h 1752600"/>
                  <a:gd name="connsiteX10" fmla="*/ 92075 w 1022350"/>
                  <a:gd name="connsiteY10" fmla="*/ 241300 h 1752600"/>
                  <a:gd name="connsiteX11" fmla="*/ 123825 w 1022350"/>
                  <a:gd name="connsiteY11" fmla="*/ 263525 h 1752600"/>
                  <a:gd name="connsiteX12" fmla="*/ 149225 w 1022350"/>
                  <a:gd name="connsiteY12" fmla="*/ 273050 h 1752600"/>
                  <a:gd name="connsiteX13" fmla="*/ 184150 w 1022350"/>
                  <a:gd name="connsiteY13" fmla="*/ 298450 h 1752600"/>
                  <a:gd name="connsiteX14" fmla="*/ 193675 w 1022350"/>
                  <a:gd name="connsiteY14" fmla="*/ 330200 h 1752600"/>
                  <a:gd name="connsiteX15" fmla="*/ 193675 w 1022350"/>
                  <a:gd name="connsiteY15" fmla="*/ 355600 h 1752600"/>
                  <a:gd name="connsiteX16" fmla="*/ 206375 w 1022350"/>
                  <a:gd name="connsiteY16" fmla="*/ 377825 h 1752600"/>
                  <a:gd name="connsiteX17" fmla="*/ 257175 w 1022350"/>
                  <a:gd name="connsiteY17" fmla="*/ 393700 h 1752600"/>
                  <a:gd name="connsiteX18" fmla="*/ 301625 w 1022350"/>
                  <a:gd name="connsiteY18" fmla="*/ 396875 h 1752600"/>
                  <a:gd name="connsiteX19" fmla="*/ 330200 w 1022350"/>
                  <a:gd name="connsiteY19" fmla="*/ 415925 h 1752600"/>
                  <a:gd name="connsiteX20" fmla="*/ 358775 w 1022350"/>
                  <a:gd name="connsiteY20" fmla="*/ 444500 h 1752600"/>
                  <a:gd name="connsiteX21" fmla="*/ 384175 w 1022350"/>
                  <a:gd name="connsiteY21" fmla="*/ 479425 h 1752600"/>
                  <a:gd name="connsiteX22" fmla="*/ 393700 w 1022350"/>
                  <a:gd name="connsiteY22" fmla="*/ 495300 h 1752600"/>
                  <a:gd name="connsiteX23" fmla="*/ 415925 w 1022350"/>
                  <a:gd name="connsiteY23" fmla="*/ 527050 h 1752600"/>
                  <a:gd name="connsiteX24" fmla="*/ 431800 w 1022350"/>
                  <a:gd name="connsiteY24" fmla="*/ 555625 h 1752600"/>
                  <a:gd name="connsiteX25" fmla="*/ 454025 w 1022350"/>
                  <a:gd name="connsiteY25" fmla="*/ 581025 h 1752600"/>
                  <a:gd name="connsiteX26" fmla="*/ 492125 w 1022350"/>
                  <a:gd name="connsiteY26" fmla="*/ 612775 h 1752600"/>
                  <a:gd name="connsiteX27" fmla="*/ 495300 w 1022350"/>
                  <a:gd name="connsiteY27" fmla="*/ 654050 h 1752600"/>
                  <a:gd name="connsiteX28" fmla="*/ 520700 w 1022350"/>
                  <a:gd name="connsiteY28" fmla="*/ 692150 h 1752600"/>
                  <a:gd name="connsiteX29" fmla="*/ 523875 w 1022350"/>
                  <a:gd name="connsiteY29" fmla="*/ 720725 h 1752600"/>
                  <a:gd name="connsiteX30" fmla="*/ 549275 w 1022350"/>
                  <a:gd name="connsiteY30" fmla="*/ 765175 h 1752600"/>
                  <a:gd name="connsiteX31" fmla="*/ 549275 w 1022350"/>
                  <a:gd name="connsiteY31" fmla="*/ 796925 h 1752600"/>
                  <a:gd name="connsiteX32" fmla="*/ 596900 w 1022350"/>
                  <a:gd name="connsiteY32" fmla="*/ 841375 h 1752600"/>
                  <a:gd name="connsiteX33" fmla="*/ 603250 w 1022350"/>
                  <a:gd name="connsiteY33" fmla="*/ 863600 h 1752600"/>
                  <a:gd name="connsiteX34" fmla="*/ 631825 w 1022350"/>
                  <a:gd name="connsiteY34" fmla="*/ 927100 h 1752600"/>
                  <a:gd name="connsiteX35" fmla="*/ 641350 w 1022350"/>
                  <a:gd name="connsiteY35" fmla="*/ 952500 h 1752600"/>
                  <a:gd name="connsiteX36" fmla="*/ 650875 w 1022350"/>
                  <a:gd name="connsiteY36" fmla="*/ 984250 h 1752600"/>
                  <a:gd name="connsiteX37" fmla="*/ 657225 w 1022350"/>
                  <a:gd name="connsiteY37" fmla="*/ 1016000 h 1752600"/>
                  <a:gd name="connsiteX38" fmla="*/ 644525 w 1022350"/>
                  <a:gd name="connsiteY38" fmla="*/ 1044575 h 1752600"/>
                  <a:gd name="connsiteX39" fmla="*/ 644525 w 1022350"/>
                  <a:gd name="connsiteY39" fmla="*/ 1044575 h 1752600"/>
                  <a:gd name="connsiteX40" fmla="*/ 657225 w 1022350"/>
                  <a:gd name="connsiteY40" fmla="*/ 1073150 h 1752600"/>
                  <a:gd name="connsiteX41" fmla="*/ 688975 w 1022350"/>
                  <a:gd name="connsiteY41" fmla="*/ 1101725 h 1752600"/>
                  <a:gd name="connsiteX42" fmla="*/ 685800 w 1022350"/>
                  <a:gd name="connsiteY42" fmla="*/ 1130300 h 1752600"/>
                  <a:gd name="connsiteX43" fmla="*/ 698500 w 1022350"/>
                  <a:gd name="connsiteY43" fmla="*/ 1158875 h 1752600"/>
                  <a:gd name="connsiteX44" fmla="*/ 698500 w 1022350"/>
                  <a:gd name="connsiteY44" fmla="*/ 1187450 h 1752600"/>
                  <a:gd name="connsiteX45" fmla="*/ 698500 w 1022350"/>
                  <a:gd name="connsiteY45" fmla="*/ 1203325 h 1752600"/>
                  <a:gd name="connsiteX46" fmla="*/ 704850 w 1022350"/>
                  <a:gd name="connsiteY46" fmla="*/ 1247775 h 1752600"/>
                  <a:gd name="connsiteX47" fmla="*/ 704850 w 1022350"/>
                  <a:gd name="connsiteY47" fmla="*/ 1279525 h 1752600"/>
                  <a:gd name="connsiteX48" fmla="*/ 704850 w 1022350"/>
                  <a:gd name="connsiteY48" fmla="*/ 1314450 h 1752600"/>
                  <a:gd name="connsiteX49" fmla="*/ 762000 w 1022350"/>
                  <a:gd name="connsiteY49" fmla="*/ 1371600 h 1752600"/>
                  <a:gd name="connsiteX50" fmla="*/ 784225 w 1022350"/>
                  <a:gd name="connsiteY50" fmla="*/ 1419225 h 1752600"/>
                  <a:gd name="connsiteX51" fmla="*/ 793750 w 1022350"/>
                  <a:gd name="connsiteY51" fmla="*/ 1428750 h 1752600"/>
                  <a:gd name="connsiteX52" fmla="*/ 793750 w 1022350"/>
                  <a:gd name="connsiteY52" fmla="*/ 1428750 h 1752600"/>
                  <a:gd name="connsiteX53" fmla="*/ 828675 w 1022350"/>
                  <a:gd name="connsiteY53" fmla="*/ 1431925 h 1752600"/>
                  <a:gd name="connsiteX54" fmla="*/ 850900 w 1022350"/>
                  <a:gd name="connsiteY54" fmla="*/ 1463675 h 1752600"/>
                  <a:gd name="connsiteX55" fmla="*/ 863600 w 1022350"/>
                  <a:gd name="connsiteY55" fmla="*/ 1476375 h 1752600"/>
                  <a:gd name="connsiteX56" fmla="*/ 882650 w 1022350"/>
                  <a:gd name="connsiteY56" fmla="*/ 1495425 h 1752600"/>
                  <a:gd name="connsiteX57" fmla="*/ 879475 w 1022350"/>
                  <a:gd name="connsiteY57" fmla="*/ 1524000 h 1752600"/>
                  <a:gd name="connsiteX58" fmla="*/ 879475 w 1022350"/>
                  <a:gd name="connsiteY58" fmla="*/ 1558925 h 1752600"/>
                  <a:gd name="connsiteX59" fmla="*/ 879475 w 1022350"/>
                  <a:gd name="connsiteY59" fmla="*/ 1581150 h 1752600"/>
                  <a:gd name="connsiteX60" fmla="*/ 892175 w 1022350"/>
                  <a:gd name="connsiteY60" fmla="*/ 1593850 h 1752600"/>
                  <a:gd name="connsiteX61" fmla="*/ 917575 w 1022350"/>
                  <a:gd name="connsiteY61" fmla="*/ 1625600 h 1752600"/>
                  <a:gd name="connsiteX62" fmla="*/ 917575 w 1022350"/>
                  <a:gd name="connsiteY62" fmla="*/ 1625600 h 1752600"/>
                  <a:gd name="connsiteX63" fmla="*/ 908050 w 1022350"/>
                  <a:gd name="connsiteY63" fmla="*/ 1676400 h 1752600"/>
                  <a:gd name="connsiteX64" fmla="*/ 1022350 w 1022350"/>
                  <a:gd name="connsiteY64" fmla="*/ 1752600 h 1752600"/>
                  <a:gd name="connsiteX0" fmla="*/ 15875 w 1022350"/>
                  <a:gd name="connsiteY0" fmla="*/ 0 h 1828800"/>
                  <a:gd name="connsiteX1" fmla="*/ 25400 w 1022350"/>
                  <a:gd name="connsiteY1" fmla="*/ 34925 h 1828800"/>
                  <a:gd name="connsiteX2" fmla="*/ 25400 w 1022350"/>
                  <a:gd name="connsiteY2" fmla="*/ 63500 h 1828800"/>
                  <a:gd name="connsiteX3" fmla="*/ 12700 w 1022350"/>
                  <a:gd name="connsiteY3" fmla="*/ 88900 h 1828800"/>
                  <a:gd name="connsiteX4" fmla="*/ 0 w 1022350"/>
                  <a:gd name="connsiteY4" fmla="*/ 104775 h 1828800"/>
                  <a:gd name="connsiteX5" fmla="*/ 0 w 1022350"/>
                  <a:gd name="connsiteY5" fmla="*/ 104775 h 1828800"/>
                  <a:gd name="connsiteX6" fmla="*/ 22225 w 1022350"/>
                  <a:gd name="connsiteY6" fmla="*/ 127000 h 1828800"/>
                  <a:gd name="connsiteX7" fmla="*/ 34925 w 1022350"/>
                  <a:gd name="connsiteY7" fmla="*/ 149225 h 1828800"/>
                  <a:gd name="connsiteX8" fmla="*/ 53975 w 1022350"/>
                  <a:gd name="connsiteY8" fmla="*/ 171450 h 1828800"/>
                  <a:gd name="connsiteX9" fmla="*/ 66675 w 1022350"/>
                  <a:gd name="connsiteY9" fmla="*/ 200025 h 1828800"/>
                  <a:gd name="connsiteX10" fmla="*/ 92075 w 1022350"/>
                  <a:gd name="connsiteY10" fmla="*/ 241300 h 1828800"/>
                  <a:gd name="connsiteX11" fmla="*/ 123825 w 1022350"/>
                  <a:gd name="connsiteY11" fmla="*/ 263525 h 1828800"/>
                  <a:gd name="connsiteX12" fmla="*/ 149225 w 1022350"/>
                  <a:gd name="connsiteY12" fmla="*/ 273050 h 1828800"/>
                  <a:gd name="connsiteX13" fmla="*/ 184150 w 1022350"/>
                  <a:gd name="connsiteY13" fmla="*/ 298450 h 1828800"/>
                  <a:gd name="connsiteX14" fmla="*/ 193675 w 1022350"/>
                  <a:gd name="connsiteY14" fmla="*/ 330200 h 1828800"/>
                  <a:gd name="connsiteX15" fmla="*/ 193675 w 1022350"/>
                  <a:gd name="connsiteY15" fmla="*/ 355600 h 1828800"/>
                  <a:gd name="connsiteX16" fmla="*/ 206375 w 1022350"/>
                  <a:gd name="connsiteY16" fmla="*/ 377825 h 1828800"/>
                  <a:gd name="connsiteX17" fmla="*/ 257175 w 1022350"/>
                  <a:gd name="connsiteY17" fmla="*/ 393700 h 1828800"/>
                  <a:gd name="connsiteX18" fmla="*/ 301625 w 1022350"/>
                  <a:gd name="connsiteY18" fmla="*/ 396875 h 1828800"/>
                  <a:gd name="connsiteX19" fmla="*/ 330200 w 1022350"/>
                  <a:gd name="connsiteY19" fmla="*/ 415925 h 1828800"/>
                  <a:gd name="connsiteX20" fmla="*/ 358775 w 1022350"/>
                  <a:gd name="connsiteY20" fmla="*/ 444500 h 1828800"/>
                  <a:gd name="connsiteX21" fmla="*/ 384175 w 1022350"/>
                  <a:gd name="connsiteY21" fmla="*/ 479425 h 1828800"/>
                  <a:gd name="connsiteX22" fmla="*/ 393700 w 1022350"/>
                  <a:gd name="connsiteY22" fmla="*/ 495300 h 1828800"/>
                  <a:gd name="connsiteX23" fmla="*/ 415925 w 1022350"/>
                  <a:gd name="connsiteY23" fmla="*/ 527050 h 1828800"/>
                  <a:gd name="connsiteX24" fmla="*/ 431800 w 1022350"/>
                  <a:gd name="connsiteY24" fmla="*/ 555625 h 1828800"/>
                  <a:gd name="connsiteX25" fmla="*/ 454025 w 1022350"/>
                  <a:gd name="connsiteY25" fmla="*/ 581025 h 1828800"/>
                  <a:gd name="connsiteX26" fmla="*/ 492125 w 1022350"/>
                  <a:gd name="connsiteY26" fmla="*/ 612775 h 1828800"/>
                  <a:gd name="connsiteX27" fmla="*/ 495300 w 1022350"/>
                  <a:gd name="connsiteY27" fmla="*/ 654050 h 1828800"/>
                  <a:gd name="connsiteX28" fmla="*/ 520700 w 1022350"/>
                  <a:gd name="connsiteY28" fmla="*/ 692150 h 1828800"/>
                  <a:gd name="connsiteX29" fmla="*/ 523875 w 1022350"/>
                  <a:gd name="connsiteY29" fmla="*/ 720725 h 1828800"/>
                  <a:gd name="connsiteX30" fmla="*/ 549275 w 1022350"/>
                  <a:gd name="connsiteY30" fmla="*/ 765175 h 1828800"/>
                  <a:gd name="connsiteX31" fmla="*/ 549275 w 1022350"/>
                  <a:gd name="connsiteY31" fmla="*/ 796925 h 1828800"/>
                  <a:gd name="connsiteX32" fmla="*/ 596900 w 1022350"/>
                  <a:gd name="connsiteY32" fmla="*/ 841375 h 1828800"/>
                  <a:gd name="connsiteX33" fmla="*/ 603250 w 1022350"/>
                  <a:gd name="connsiteY33" fmla="*/ 863600 h 1828800"/>
                  <a:gd name="connsiteX34" fmla="*/ 631825 w 1022350"/>
                  <a:gd name="connsiteY34" fmla="*/ 927100 h 1828800"/>
                  <a:gd name="connsiteX35" fmla="*/ 641350 w 1022350"/>
                  <a:gd name="connsiteY35" fmla="*/ 952500 h 1828800"/>
                  <a:gd name="connsiteX36" fmla="*/ 650875 w 1022350"/>
                  <a:gd name="connsiteY36" fmla="*/ 984250 h 1828800"/>
                  <a:gd name="connsiteX37" fmla="*/ 657225 w 1022350"/>
                  <a:gd name="connsiteY37" fmla="*/ 1016000 h 1828800"/>
                  <a:gd name="connsiteX38" fmla="*/ 644525 w 1022350"/>
                  <a:gd name="connsiteY38" fmla="*/ 1044575 h 1828800"/>
                  <a:gd name="connsiteX39" fmla="*/ 644525 w 1022350"/>
                  <a:gd name="connsiteY39" fmla="*/ 1044575 h 1828800"/>
                  <a:gd name="connsiteX40" fmla="*/ 657225 w 1022350"/>
                  <a:gd name="connsiteY40" fmla="*/ 1073150 h 1828800"/>
                  <a:gd name="connsiteX41" fmla="*/ 688975 w 1022350"/>
                  <a:gd name="connsiteY41" fmla="*/ 1101725 h 1828800"/>
                  <a:gd name="connsiteX42" fmla="*/ 685800 w 1022350"/>
                  <a:gd name="connsiteY42" fmla="*/ 1130300 h 1828800"/>
                  <a:gd name="connsiteX43" fmla="*/ 698500 w 1022350"/>
                  <a:gd name="connsiteY43" fmla="*/ 1158875 h 1828800"/>
                  <a:gd name="connsiteX44" fmla="*/ 698500 w 1022350"/>
                  <a:gd name="connsiteY44" fmla="*/ 1187450 h 1828800"/>
                  <a:gd name="connsiteX45" fmla="*/ 698500 w 1022350"/>
                  <a:gd name="connsiteY45" fmla="*/ 1203325 h 1828800"/>
                  <a:gd name="connsiteX46" fmla="*/ 704850 w 1022350"/>
                  <a:gd name="connsiteY46" fmla="*/ 1247775 h 1828800"/>
                  <a:gd name="connsiteX47" fmla="*/ 704850 w 1022350"/>
                  <a:gd name="connsiteY47" fmla="*/ 1279525 h 1828800"/>
                  <a:gd name="connsiteX48" fmla="*/ 704850 w 1022350"/>
                  <a:gd name="connsiteY48" fmla="*/ 1314450 h 1828800"/>
                  <a:gd name="connsiteX49" fmla="*/ 762000 w 1022350"/>
                  <a:gd name="connsiteY49" fmla="*/ 1371600 h 1828800"/>
                  <a:gd name="connsiteX50" fmla="*/ 784225 w 1022350"/>
                  <a:gd name="connsiteY50" fmla="*/ 1419225 h 1828800"/>
                  <a:gd name="connsiteX51" fmla="*/ 793750 w 1022350"/>
                  <a:gd name="connsiteY51" fmla="*/ 1428750 h 1828800"/>
                  <a:gd name="connsiteX52" fmla="*/ 793750 w 1022350"/>
                  <a:gd name="connsiteY52" fmla="*/ 1428750 h 1828800"/>
                  <a:gd name="connsiteX53" fmla="*/ 828675 w 1022350"/>
                  <a:gd name="connsiteY53" fmla="*/ 1431925 h 1828800"/>
                  <a:gd name="connsiteX54" fmla="*/ 850900 w 1022350"/>
                  <a:gd name="connsiteY54" fmla="*/ 1463675 h 1828800"/>
                  <a:gd name="connsiteX55" fmla="*/ 863600 w 1022350"/>
                  <a:gd name="connsiteY55" fmla="*/ 1476375 h 1828800"/>
                  <a:gd name="connsiteX56" fmla="*/ 882650 w 1022350"/>
                  <a:gd name="connsiteY56" fmla="*/ 1495425 h 1828800"/>
                  <a:gd name="connsiteX57" fmla="*/ 879475 w 1022350"/>
                  <a:gd name="connsiteY57" fmla="*/ 1524000 h 1828800"/>
                  <a:gd name="connsiteX58" fmla="*/ 879475 w 1022350"/>
                  <a:gd name="connsiteY58" fmla="*/ 1558925 h 1828800"/>
                  <a:gd name="connsiteX59" fmla="*/ 879475 w 1022350"/>
                  <a:gd name="connsiteY59" fmla="*/ 1581150 h 1828800"/>
                  <a:gd name="connsiteX60" fmla="*/ 892175 w 1022350"/>
                  <a:gd name="connsiteY60" fmla="*/ 1593850 h 1828800"/>
                  <a:gd name="connsiteX61" fmla="*/ 917575 w 1022350"/>
                  <a:gd name="connsiteY61" fmla="*/ 1625600 h 1828800"/>
                  <a:gd name="connsiteX62" fmla="*/ 917575 w 1022350"/>
                  <a:gd name="connsiteY62" fmla="*/ 1625600 h 1828800"/>
                  <a:gd name="connsiteX63" fmla="*/ 908050 w 1022350"/>
                  <a:gd name="connsiteY63" fmla="*/ 1676400 h 1828800"/>
                  <a:gd name="connsiteX64" fmla="*/ 825500 w 1022350"/>
                  <a:gd name="connsiteY64" fmla="*/ 1828800 h 1828800"/>
                  <a:gd name="connsiteX65" fmla="*/ 1022350 w 1022350"/>
                  <a:gd name="connsiteY65" fmla="*/ 1752600 h 1828800"/>
                  <a:gd name="connsiteX0" fmla="*/ 15875 w 1022350"/>
                  <a:gd name="connsiteY0" fmla="*/ 0 h 1828800"/>
                  <a:gd name="connsiteX1" fmla="*/ 25400 w 1022350"/>
                  <a:gd name="connsiteY1" fmla="*/ 34925 h 1828800"/>
                  <a:gd name="connsiteX2" fmla="*/ 25400 w 1022350"/>
                  <a:gd name="connsiteY2" fmla="*/ 63500 h 1828800"/>
                  <a:gd name="connsiteX3" fmla="*/ 12700 w 1022350"/>
                  <a:gd name="connsiteY3" fmla="*/ 88900 h 1828800"/>
                  <a:gd name="connsiteX4" fmla="*/ 0 w 1022350"/>
                  <a:gd name="connsiteY4" fmla="*/ 104775 h 1828800"/>
                  <a:gd name="connsiteX5" fmla="*/ 0 w 1022350"/>
                  <a:gd name="connsiteY5" fmla="*/ 104775 h 1828800"/>
                  <a:gd name="connsiteX6" fmla="*/ 22225 w 1022350"/>
                  <a:gd name="connsiteY6" fmla="*/ 127000 h 1828800"/>
                  <a:gd name="connsiteX7" fmla="*/ 34925 w 1022350"/>
                  <a:gd name="connsiteY7" fmla="*/ 149225 h 1828800"/>
                  <a:gd name="connsiteX8" fmla="*/ 53975 w 1022350"/>
                  <a:gd name="connsiteY8" fmla="*/ 171450 h 1828800"/>
                  <a:gd name="connsiteX9" fmla="*/ 66675 w 1022350"/>
                  <a:gd name="connsiteY9" fmla="*/ 200025 h 1828800"/>
                  <a:gd name="connsiteX10" fmla="*/ 92075 w 1022350"/>
                  <a:gd name="connsiteY10" fmla="*/ 241300 h 1828800"/>
                  <a:gd name="connsiteX11" fmla="*/ 123825 w 1022350"/>
                  <a:gd name="connsiteY11" fmla="*/ 263525 h 1828800"/>
                  <a:gd name="connsiteX12" fmla="*/ 149225 w 1022350"/>
                  <a:gd name="connsiteY12" fmla="*/ 273050 h 1828800"/>
                  <a:gd name="connsiteX13" fmla="*/ 184150 w 1022350"/>
                  <a:gd name="connsiteY13" fmla="*/ 298450 h 1828800"/>
                  <a:gd name="connsiteX14" fmla="*/ 193675 w 1022350"/>
                  <a:gd name="connsiteY14" fmla="*/ 330200 h 1828800"/>
                  <a:gd name="connsiteX15" fmla="*/ 193675 w 1022350"/>
                  <a:gd name="connsiteY15" fmla="*/ 355600 h 1828800"/>
                  <a:gd name="connsiteX16" fmla="*/ 206375 w 1022350"/>
                  <a:gd name="connsiteY16" fmla="*/ 377825 h 1828800"/>
                  <a:gd name="connsiteX17" fmla="*/ 257175 w 1022350"/>
                  <a:gd name="connsiteY17" fmla="*/ 393700 h 1828800"/>
                  <a:gd name="connsiteX18" fmla="*/ 301625 w 1022350"/>
                  <a:gd name="connsiteY18" fmla="*/ 396875 h 1828800"/>
                  <a:gd name="connsiteX19" fmla="*/ 330200 w 1022350"/>
                  <a:gd name="connsiteY19" fmla="*/ 415925 h 1828800"/>
                  <a:gd name="connsiteX20" fmla="*/ 358775 w 1022350"/>
                  <a:gd name="connsiteY20" fmla="*/ 444500 h 1828800"/>
                  <a:gd name="connsiteX21" fmla="*/ 384175 w 1022350"/>
                  <a:gd name="connsiteY21" fmla="*/ 479425 h 1828800"/>
                  <a:gd name="connsiteX22" fmla="*/ 393700 w 1022350"/>
                  <a:gd name="connsiteY22" fmla="*/ 495300 h 1828800"/>
                  <a:gd name="connsiteX23" fmla="*/ 415925 w 1022350"/>
                  <a:gd name="connsiteY23" fmla="*/ 527050 h 1828800"/>
                  <a:gd name="connsiteX24" fmla="*/ 431800 w 1022350"/>
                  <a:gd name="connsiteY24" fmla="*/ 555625 h 1828800"/>
                  <a:gd name="connsiteX25" fmla="*/ 454025 w 1022350"/>
                  <a:gd name="connsiteY25" fmla="*/ 581025 h 1828800"/>
                  <a:gd name="connsiteX26" fmla="*/ 492125 w 1022350"/>
                  <a:gd name="connsiteY26" fmla="*/ 612775 h 1828800"/>
                  <a:gd name="connsiteX27" fmla="*/ 495300 w 1022350"/>
                  <a:gd name="connsiteY27" fmla="*/ 654050 h 1828800"/>
                  <a:gd name="connsiteX28" fmla="*/ 520700 w 1022350"/>
                  <a:gd name="connsiteY28" fmla="*/ 692150 h 1828800"/>
                  <a:gd name="connsiteX29" fmla="*/ 523875 w 1022350"/>
                  <a:gd name="connsiteY29" fmla="*/ 720725 h 1828800"/>
                  <a:gd name="connsiteX30" fmla="*/ 549275 w 1022350"/>
                  <a:gd name="connsiteY30" fmla="*/ 765175 h 1828800"/>
                  <a:gd name="connsiteX31" fmla="*/ 549275 w 1022350"/>
                  <a:gd name="connsiteY31" fmla="*/ 796925 h 1828800"/>
                  <a:gd name="connsiteX32" fmla="*/ 596900 w 1022350"/>
                  <a:gd name="connsiteY32" fmla="*/ 841375 h 1828800"/>
                  <a:gd name="connsiteX33" fmla="*/ 603250 w 1022350"/>
                  <a:gd name="connsiteY33" fmla="*/ 863600 h 1828800"/>
                  <a:gd name="connsiteX34" fmla="*/ 631825 w 1022350"/>
                  <a:gd name="connsiteY34" fmla="*/ 927100 h 1828800"/>
                  <a:gd name="connsiteX35" fmla="*/ 641350 w 1022350"/>
                  <a:gd name="connsiteY35" fmla="*/ 952500 h 1828800"/>
                  <a:gd name="connsiteX36" fmla="*/ 650875 w 1022350"/>
                  <a:gd name="connsiteY36" fmla="*/ 984250 h 1828800"/>
                  <a:gd name="connsiteX37" fmla="*/ 657225 w 1022350"/>
                  <a:gd name="connsiteY37" fmla="*/ 1016000 h 1828800"/>
                  <a:gd name="connsiteX38" fmla="*/ 644525 w 1022350"/>
                  <a:gd name="connsiteY38" fmla="*/ 1044575 h 1828800"/>
                  <a:gd name="connsiteX39" fmla="*/ 644525 w 1022350"/>
                  <a:gd name="connsiteY39" fmla="*/ 1044575 h 1828800"/>
                  <a:gd name="connsiteX40" fmla="*/ 657225 w 1022350"/>
                  <a:gd name="connsiteY40" fmla="*/ 1073150 h 1828800"/>
                  <a:gd name="connsiteX41" fmla="*/ 688975 w 1022350"/>
                  <a:gd name="connsiteY41" fmla="*/ 1101725 h 1828800"/>
                  <a:gd name="connsiteX42" fmla="*/ 685800 w 1022350"/>
                  <a:gd name="connsiteY42" fmla="*/ 1130300 h 1828800"/>
                  <a:gd name="connsiteX43" fmla="*/ 698500 w 1022350"/>
                  <a:gd name="connsiteY43" fmla="*/ 1158875 h 1828800"/>
                  <a:gd name="connsiteX44" fmla="*/ 698500 w 1022350"/>
                  <a:gd name="connsiteY44" fmla="*/ 1187450 h 1828800"/>
                  <a:gd name="connsiteX45" fmla="*/ 698500 w 1022350"/>
                  <a:gd name="connsiteY45" fmla="*/ 1203325 h 1828800"/>
                  <a:gd name="connsiteX46" fmla="*/ 704850 w 1022350"/>
                  <a:gd name="connsiteY46" fmla="*/ 1247775 h 1828800"/>
                  <a:gd name="connsiteX47" fmla="*/ 704850 w 1022350"/>
                  <a:gd name="connsiteY47" fmla="*/ 1279525 h 1828800"/>
                  <a:gd name="connsiteX48" fmla="*/ 704850 w 1022350"/>
                  <a:gd name="connsiteY48" fmla="*/ 1314450 h 1828800"/>
                  <a:gd name="connsiteX49" fmla="*/ 762000 w 1022350"/>
                  <a:gd name="connsiteY49" fmla="*/ 1371600 h 1828800"/>
                  <a:gd name="connsiteX50" fmla="*/ 784225 w 1022350"/>
                  <a:gd name="connsiteY50" fmla="*/ 1419225 h 1828800"/>
                  <a:gd name="connsiteX51" fmla="*/ 793750 w 1022350"/>
                  <a:gd name="connsiteY51" fmla="*/ 1428750 h 1828800"/>
                  <a:gd name="connsiteX52" fmla="*/ 793750 w 1022350"/>
                  <a:gd name="connsiteY52" fmla="*/ 1428750 h 1828800"/>
                  <a:gd name="connsiteX53" fmla="*/ 828675 w 1022350"/>
                  <a:gd name="connsiteY53" fmla="*/ 1431925 h 1828800"/>
                  <a:gd name="connsiteX54" fmla="*/ 850900 w 1022350"/>
                  <a:gd name="connsiteY54" fmla="*/ 1463675 h 1828800"/>
                  <a:gd name="connsiteX55" fmla="*/ 863600 w 1022350"/>
                  <a:gd name="connsiteY55" fmla="*/ 1476375 h 1828800"/>
                  <a:gd name="connsiteX56" fmla="*/ 882650 w 1022350"/>
                  <a:gd name="connsiteY56" fmla="*/ 1495425 h 1828800"/>
                  <a:gd name="connsiteX57" fmla="*/ 879475 w 1022350"/>
                  <a:gd name="connsiteY57" fmla="*/ 1524000 h 1828800"/>
                  <a:gd name="connsiteX58" fmla="*/ 879475 w 1022350"/>
                  <a:gd name="connsiteY58" fmla="*/ 1558925 h 1828800"/>
                  <a:gd name="connsiteX59" fmla="*/ 879475 w 1022350"/>
                  <a:gd name="connsiteY59" fmla="*/ 1581150 h 1828800"/>
                  <a:gd name="connsiteX60" fmla="*/ 892175 w 1022350"/>
                  <a:gd name="connsiteY60" fmla="*/ 1593850 h 1828800"/>
                  <a:gd name="connsiteX61" fmla="*/ 917575 w 1022350"/>
                  <a:gd name="connsiteY61" fmla="*/ 1625600 h 1828800"/>
                  <a:gd name="connsiteX62" fmla="*/ 917575 w 1022350"/>
                  <a:gd name="connsiteY62" fmla="*/ 1625600 h 1828800"/>
                  <a:gd name="connsiteX63" fmla="*/ 908050 w 1022350"/>
                  <a:gd name="connsiteY63" fmla="*/ 1676400 h 1828800"/>
                  <a:gd name="connsiteX64" fmla="*/ 825500 w 1022350"/>
                  <a:gd name="connsiteY64" fmla="*/ 1828800 h 1828800"/>
                  <a:gd name="connsiteX65" fmla="*/ 965200 w 1022350"/>
                  <a:gd name="connsiteY65" fmla="*/ 1746250 h 1828800"/>
                  <a:gd name="connsiteX66" fmla="*/ 1022350 w 1022350"/>
                  <a:gd name="connsiteY66" fmla="*/ 1752600 h 1828800"/>
                  <a:gd name="connsiteX0" fmla="*/ 15875 w 1022350"/>
                  <a:gd name="connsiteY0" fmla="*/ 0 h 1752600"/>
                  <a:gd name="connsiteX1" fmla="*/ 25400 w 1022350"/>
                  <a:gd name="connsiteY1" fmla="*/ 34925 h 1752600"/>
                  <a:gd name="connsiteX2" fmla="*/ 25400 w 1022350"/>
                  <a:gd name="connsiteY2" fmla="*/ 63500 h 1752600"/>
                  <a:gd name="connsiteX3" fmla="*/ 12700 w 1022350"/>
                  <a:gd name="connsiteY3" fmla="*/ 88900 h 1752600"/>
                  <a:gd name="connsiteX4" fmla="*/ 0 w 1022350"/>
                  <a:gd name="connsiteY4" fmla="*/ 104775 h 1752600"/>
                  <a:gd name="connsiteX5" fmla="*/ 0 w 1022350"/>
                  <a:gd name="connsiteY5" fmla="*/ 104775 h 1752600"/>
                  <a:gd name="connsiteX6" fmla="*/ 22225 w 1022350"/>
                  <a:gd name="connsiteY6" fmla="*/ 127000 h 1752600"/>
                  <a:gd name="connsiteX7" fmla="*/ 34925 w 1022350"/>
                  <a:gd name="connsiteY7" fmla="*/ 149225 h 1752600"/>
                  <a:gd name="connsiteX8" fmla="*/ 53975 w 1022350"/>
                  <a:gd name="connsiteY8" fmla="*/ 171450 h 1752600"/>
                  <a:gd name="connsiteX9" fmla="*/ 66675 w 1022350"/>
                  <a:gd name="connsiteY9" fmla="*/ 200025 h 1752600"/>
                  <a:gd name="connsiteX10" fmla="*/ 92075 w 1022350"/>
                  <a:gd name="connsiteY10" fmla="*/ 241300 h 1752600"/>
                  <a:gd name="connsiteX11" fmla="*/ 123825 w 1022350"/>
                  <a:gd name="connsiteY11" fmla="*/ 263525 h 1752600"/>
                  <a:gd name="connsiteX12" fmla="*/ 149225 w 1022350"/>
                  <a:gd name="connsiteY12" fmla="*/ 273050 h 1752600"/>
                  <a:gd name="connsiteX13" fmla="*/ 184150 w 1022350"/>
                  <a:gd name="connsiteY13" fmla="*/ 298450 h 1752600"/>
                  <a:gd name="connsiteX14" fmla="*/ 193675 w 1022350"/>
                  <a:gd name="connsiteY14" fmla="*/ 330200 h 1752600"/>
                  <a:gd name="connsiteX15" fmla="*/ 193675 w 1022350"/>
                  <a:gd name="connsiteY15" fmla="*/ 355600 h 1752600"/>
                  <a:gd name="connsiteX16" fmla="*/ 206375 w 1022350"/>
                  <a:gd name="connsiteY16" fmla="*/ 377825 h 1752600"/>
                  <a:gd name="connsiteX17" fmla="*/ 257175 w 1022350"/>
                  <a:gd name="connsiteY17" fmla="*/ 393700 h 1752600"/>
                  <a:gd name="connsiteX18" fmla="*/ 301625 w 1022350"/>
                  <a:gd name="connsiteY18" fmla="*/ 396875 h 1752600"/>
                  <a:gd name="connsiteX19" fmla="*/ 330200 w 1022350"/>
                  <a:gd name="connsiteY19" fmla="*/ 415925 h 1752600"/>
                  <a:gd name="connsiteX20" fmla="*/ 358775 w 1022350"/>
                  <a:gd name="connsiteY20" fmla="*/ 444500 h 1752600"/>
                  <a:gd name="connsiteX21" fmla="*/ 384175 w 1022350"/>
                  <a:gd name="connsiteY21" fmla="*/ 479425 h 1752600"/>
                  <a:gd name="connsiteX22" fmla="*/ 393700 w 1022350"/>
                  <a:gd name="connsiteY22" fmla="*/ 495300 h 1752600"/>
                  <a:gd name="connsiteX23" fmla="*/ 415925 w 1022350"/>
                  <a:gd name="connsiteY23" fmla="*/ 527050 h 1752600"/>
                  <a:gd name="connsiteX24" fmla="*/ 431800 w 1022350"/>
                  <a:gd name="connsiteY24" fmla="*/ 555625 h 1752600"/>
                  <a:gd name="connsiteX25" fmla="*/ 454025 w 1022350"/>
                  <a:gd name="connsiteY25" fmla="*/ 581025 h 1752600"/>
                  <a:gd name="connsiteX26" fmla="*/ 492125 w 1022350"/>
                  <a:gd name="connsiteY26" fmla="*/ 612775 h 1752600"/>
                  <a:gd name="connsiteX27" fmla="*/ 495300 w 1022350"/>
                  <a:gd name="connsiteY27" fmla="*/ 654050 h 1752600"/>
                  <a:gd name="connsiteX28" fmla="*/ 520700 w 1022350"/>
                  <a:gd name="connsiteY28" fmla="*/ 692150 h 1752600"/>
                  <a:gd name="connsiteX29" fmla="*/ 523875 w 1022350"/>
                  <a:gd name="connsiteY29" fmla="*/ 720725 h 1752600"/>
                  <a:gd name="connsiteX30" fmla="*/ 549275 w 1022350"/>
                  <a:gd name="connsiteY30" fmla="*/ 765175 h 1752600"/>
                  <a:gd name="connsiteX31" fmla="*/ 549275 w 1022350"/>
                  <a:gd name="connsiteY31" fmla="*/ 796925 h 1752600"/>
                  <a:gd name="connsiteX32" fmla="*/ 596900 w 1022350"/>
                  <a:gd name="connsiteY32" fmla="*/ 841375 h 1752600"/>
                  <a:gd name="connsiteX33" fmla="*/ 603250 w 1022350"/>
                  <a:gd name="connsiteY33" fmla="*/ 863600 h 1752600"/>
                  <a:gd name="connsiteX34" fmla="*/ 631825 w 1022350"/>
                  <a:gd name="connsiteY34" fmla="*/ 927100 h 1752600"/>
                  <a:gd name="connsiteX35" fmla="*/ 641350 w 1022350"/>
                  <a:gd name="connsiteY35" fmla="*/ 952500 h 1752600"/>
                  <a:gd name="connsiteX36" fmla="*/ 650875 w 1022350"/>
                  <a:gd name="connsiteY36" fmla="*/ 984250 h 1752600"/>
                  <a:gd name="connsiteX37" fmla="*/ 657225 w 1022350"/>
                  <a:gd name="connsiteY37" fmla="*/ 1016000 h 1752600"/>
                  <a:gd name="connsiteX38" fmla="*/ 644525 w 1022350"/>
                  <a:gd name="connsiteY38" fmla="*/ 1044575 h 1752600"/>
                  <a:gd name="connsiteX39" fmla="*/ 644525 w 1022350"/>
                  <a:gd name="connsiteY39" fmla="*/ 1044575 h 1752600"/>
                  <a:gd name="connsiteX40" fmla="*/ 657225 w 1022350"/>
                  <a:gd name="connsiteY40" fmla="*/ 1073150 h 1752600"/>
                  <a:gd name="connsiteX41" fmla="*/ 688975 w 1022350"/>
                  <a:gd name="connsiteY41" fmla="*/ 1101725 h 1752600"/>
                  <a:gd name="connsiteX42" fmla="*/ 685800 w 1022350"/>
                  <a:gd name="connsiteY42" fmla="*/ 1130300 h 1752600"/>
                  <a:gd name="connsiteX43" fmla="*/ 698500 w 1022350"/>
                  <a:gd name="connsiteY43" fmla="*/ 1158875 h 1752600"/>
                  <a:gd name="connsiteX44" fmla="*/ 698500 w 1022350"/>
                  <a:gd name="connsiteY44" fmla="*/ 1187450 h 1752600"/>
                  <a:gd name="connsiteX45" fmla="*/ 698500 w 1022350"/>
                  <a:gd name="connsiteY45" fmla="*/ 1203325 h 1752600"/>
                  <a:gd name="connsiteX46" fmla="*/ 704850 w 1022350"/>
                  <a:gd name="connsiteY46" fmla="*/ 1247775 h 1752600"/>
                  <a:gd name="connsiteX47" fmla="*/ 704850 w 1022350"/>
                  <a:gd name="connsiteY47" fmla="*/ 1279525 h 1752600"/>
                  <a:gd name="connsiteX48" fmla="*/ 704850 w 1022350"/>
                  <a:gd name="connsiteY48" fmla="*/ 1314450 h 1752600"/>
                  <a:gd name="connsiteX49" fmla="*/ 762000 w 1022350"/>
                  <a:gd name="connsiteY49" fmla="*/ 1371600 h 1752600"/>
                  <a:gd name="connsiteX50" fmla="*/ 784225 w 1022350"/>
                  <a:gd name="connsiteY50" fmla="*/ 1419225 h 1752600"/>
                  <a:gd name="connsiteX51" fmla="*/ 793750 w 1022350"/>
                  <a:gd name="connsiteY51" fmla="*/ 1428750 h 1752600"/>
                  <a:gd name="connsiteX52" fmla="*/ 793750 w 1022350"/>
                  <a:gd name="connsiteY52" fmla="*/ 1428750 h 1752600"/>
                  <a:gd name="connsiteX53" fmla="*/ 828675 w 1022350"/>
                  <a:gd name="connsiteY53" fmla="*/ 1431925 h 1752600"/>
                  <a:gd name="connsiteX54" fmla="*/ 850900 w 1022350"/>
                  <a:gd name="connsiteY54" fmla="*/ 1463675 h 1752600"/>
                  <a:gd name="connsiteX55" fmla="*/ 863600 w 1022350"/>
                  <a:gd name="connsiteY55" fmla="*/ 1476375 h 1752600"/>
                  <a:gd name="connsiteX56" fmla="*/ 882650 w 1022350"/>
                  <a:gd name="connsiteY56" fmla="*/ 1495425 h 1752600"/>
                  <a:gd name="connsiteX57" fmla="*/ 879475 w 1022350"/>
                  <a:gd name="connsiteY57" fmla="*/ 1524000 h 1752600"/>
                  <a:gd name="connsiteX58" fmla="*/ 879475 w 1022350"/>
                  <a:gd name="connsiteY58" fmla="*/ 1558925 h 1752600"/>
                  <a:gd name="connsiteX59" fmla="*/ 879475 w 1022350"/>
                  <a:gd name="connsiteY59" fmla="*/ 1581150 h 1752600"/>
                  <a:gd name="connsiteX60" fmla="*/ 892175 w 1022350"/>
                  <a:gd name="connsiteY60" fmla="*/ 1593850 h 1752600"/>
                  <a:gd name="connsiteX61" fmla="*/ 917575 w 1022350"/>
                  <a:gd name="connsiteY61" fmla="*/ 1625600 h 1752600"/>
                  <a:gd name="connsiteX62" fmla="*/ 917575 w 1022350"/>
                  <a:gd name="connsiteY62" fmla="*/ 1625600 h 1752600"/>
                  <a:gd name="connsiteX63" fmla="*/ 908050 w 1022350"/>
                  <a:gd name="connsiteY63" fmla="*/ 1676400 h 1752600"/>
                  <a:gd name="connsiteX64" fmla="*/ 917575 w 1022350"/>
                  <a:gd name="connsiteY64" fmla="*/ 1730375 h 1752600"/>
                  <a:gd name="connsiteX65" fmla="*/ 965200 w 1022350"/>
                  <a:gd name="connsiteY65" fmla="*/ 1746250 h 1752600"/>
                  <a:gd name="connsiteX66" fmla="*/ 1022350 w 1022350"/>
                  <a:gd name="connsiteY66" fmla="*/ 1752600 h 1752600"/>
                  <a:gd name="connsiteX0" fmla="*/ 15875 w 1022350"/>
                  <a:gd name="connsiteY0" fmla="*/ 0 h 1761386"/>
                  <a:gd name="connsiteX1" fmla="*/ 25400 w 1022350"/>
                  <a:gd name="connsiteY1" fmla="*/ 34925 h 1761386"/>
                  <a:gd name="connsiteX2" fmla="*/ 25400 w 1022350"/>
                  <a:gd name="connsiteY2" fmla="*/ 63500 h 1761386"/>
                  <a:gd name="connsiteX3" fmla="*/ 12700 w 1022350"/>
                  <a:gd name="connsiteY3" fmla="*/ 88900 h 1761386"/>
                  <a:gd name="connsiteX4" fmla="*/ 0 w 1022350"/>
                  <a:gd name="connsiteY4" fmla="*/ 104775 h 1761386"/>
                  <a:gd name="connsiteX5" fmla="*/ 0 w 1022350"/>
                  <a:gd name="connsiteY5" fmla="*/ 104775 h 1761386"/>
                  <a:gd name="connsiteX6" fmla="*/ 22225 w 1022350"/>
                  <a:gd name="connsiteY6" fmla="*/ 127000 h 1761386"/>
                  <a:gd name="connsiteX7" fmla="*/ 34925 w 1022350"/>
                  <a:gd name="connsiteY7" fmla="*/ 149225 h 1761386"/>
                  <a:gd name="connsiteX8" fmla="*/ 53975 w 1022350"/>
                  <a:gd name="connsiteY8" fmla="*/ 171450 h 1761386"/>
                  <a:gd name="connsiteX9" fmla="*/ 66675 w 1022350"/>
                  <a:gd name="connsiteY9" fmla="*/ 200025 h 1761386"/>
                  <a:gd name="connsiteX10" fmla="*/ 92075 w 1022350"/>
                  <a:gd name="connsiteY10" fmla="*/ 241300 h 1761386"/>
                  <a:gd name="connsiteX11" fmla="*/ 123825 w 1022350"/>
                  <a:gd name="connsiteY11" fmla="*/ 263525 h 1761386"/>
                  <a:gd name="connsiteX12" fmla="*/ 149225 w 1022350"/>
                  <a:gd name="connsiteY12" fmla="*/ 273050 h 1761386"/>
                  <a:gd name="connsiteX13" fmla="*/ 184150 w 1022350"/>
                  <a:gd name="connsiteY13" fmla="*/ 298450 h 1761386"/>
                  <a:gd name="connsiteX14" fmla="*/ 193675 w 1022350"/>
                  <a:gd name="connsiteY14" fmla="*/ 330200 h 1761386"/>
                  <a:gd name="connsiteX15" fmla="*/ 193675 w 1022350"/>
                  <a:gd name="connsiteY15" fmla="*/ 355600 h 1761386"/>
                  <a:gd name="connsiteX16" fmla="*/ 206375 w 1022350"/>
                  <a:gd name="connsiteY16" fmla="*/ 377825 h 1761386"/>
                  <a:gd name="connsiteX17" fmla="*/ 257175 w 1022350"/>
                  <a:gd name="connsiteY17" fmla="*/ 393700 h 1761386"/>
                  <a:gd name="connsiteX18" fmla="*/ 301625 w 1022350"/>
                  <a:gd name="connsiteY18" fmla="*/ 396875 h 1761386"/>
                  <a:gd name="connsiteX19" fmla="*/ 330200 w 1022350"/>
                  <a:gd name="connsiteY19" fmla="*/ 415925 h 1761386"/>
                  <a:gd name="connsiteX20" fmla="*/ 358775 w 1022350"/>
                  <a:gd name="connsiteY20" fmla="*/ 444500 h 1761386"/>
                  <a:gd name="connsiteX21" fmla="*/ 384175 w 1022350"/>
                  <a:gd name="connsiteY21" fmla="*/ 479425 h 1761386"/>
                  <a:gd name="connsiteX22" fmla="*/ 393700 w 1022350"/>
                  <a:gd name="connsiteY22" fmla="*/ 495300 h 1761386"/>
                  <a:gd name="connsiteX23" fmla="*/ 415925 w 1022350"/>
                  <a:gd name="connsiteY23" fmla="*/ 527050 h 1761386"/>
                  <a:gd name="connsiteX24" fmla="*/ 431800 w 1022350"/>
                  <a:gd name="connsiteY24" fmla="*/ 555625 h 1761386"/>
                  <a:gd name="connsiteX25" fmla="*/ 454025 w 1022350"/>
                  <a:gd name="connsiteY25" fmla="*/ 581025 h 1761386"/>
                  <a:gd name="connsiteX26" fmla="*/ 492125 w 1022350"/>
                  <a:gd name="connsiteY26" fmla="*/ 612775 h 1761386"/>
                  <a:gd name="connsiteX27" fmla="*/ 495300 w 1022350"/>
                  <a:gd name="connsiteY27" fmla="*/ 654050 h 1761386"/>
                  <a:gd name="connsiteX28" fmla="*/ 520700 w 1022350"/>
                  <a:gd name="connsiteY28" fmla="*/ 692150 h 1761386"/>
                  <a:gd name="connsiteX29" fmla="*/ 523875 w 1022350"/>
                  <a:gd name="connsiteY29" fmla="*/ 720725 h 1761386"/>
                  <a:gd name="connsiteX30" fmla="*/ 549275 w 1022350"/>
                  <a:gd name="connsiteY30" fmla="*/ 765175 h 1761386"/>
                  <a:gd name="connsiteX31" fmla="*/ 549275 w 1022350"/>
                  <a:gd name="connsiteY31" fmla="*/ 796925 h 1761386"/>
                  <a:gd name="connsiteX32" fmla="*/ 596900 w 1022350"/>
                  <a:gd name="connsiteY32" fmla="*/ 841375 h 1761386"/>
                  <a:gd name="connsiteX33" fmla="*/ 603250 w 1022350"/>
                  <a:gd name="connsiteY33" fmla="*/ 863600 h 1761386"/>
                  <a:gd name="connsiteX34" fmla="*/ 631825 w 1022350"/>
                  <a:gd name="connsiteY34" fmla="*/ 927100 h 1761386"/>
                  <a:gd name="connsiteX35" fmla="*/ 641350 w 1022350"/>
                  <a:gd name="connsiteY35" fmla="*/ 952500 h 1761386"/>
                  <a:gd name="connsiteX36" fmla="*/ 650875 w 1022350"/>
                  <a:gd name="connsiteY36" fmla="*/ 984250 h 1761386"/>
                  <a:gd name="connsiteX37" fmla="*/ 657225 w 1022350"/>
                  <a:gd name="connsiteY37" fmla="*/ 1016000 h 1761386"/>
                  <a:gd name="connsiteX38" fmla="*/ 644525 w 1022350"/>
                  <a:gd name="connsiteY38" fmla="*/ 1044575 h 1761386"/>
                  <a:gd name="connsiteX39" fmla="*/ 644525 w 1022350"/>
                  <a:gd name="connsiteY39" fmla="*/ 1044575 h 1761386"/>
                  <a:gd name="connsiteX40" fmla="*/ 657225 w 1022350"/>
                  <a:gd name="connsiteY40" fmla="*/ 1073150 h 1761386"/>
                  <a:gd name="connsiteX41" fmla="*/ 688975 w 1022350"/>
                  <a:gd name="connsiteY41" fmla="*/ 1101725 h 1761386"/>
                  <a:gd name="connsiteX42" fmla="*/ 685800 w 1022350"/>
                  <a:gd name="connsiteY42" fmla="*/ 1130300 h 1761386"/>
                  <a:gd name="connsiteX43" fmla="*/ 698500 w 1022350"/>
                  <a:gd name="connsiteY43" fmla="*/ 1158875 h 1761386"/>
                  <a:gd name="connsiteX44" fmla="*/ 698500 w 1022350"/>
                  <a:gd name="connsiteY44" fmla="*/ 1187450 h 1761386"/>
                  <a:gd name="connsiteX45" fmla="*/ 698500 w 1022350"/>
                  <a:gd name="connsiteY45" fmla="*/ 1203325 h 1761386"/>
                  <a:gd name="connsiteX46" fmla="*/ 704850 w 1022350"/>
                  <a:gd name="connsiteY46" fmla="*/ 1247775 h 1761386"/>
                  <a:gd name="connsiteX47" fmla="*/ 704850 w 1022350"/>
                  <a:gd name="connsiteY47" fmla="*/ 1279525 h 1761386"/>
                  <a:gd name="connsiteX48" fmla="*/ 704850 w 1022350"/>
                  <a:gd name="connsiteY48" fmla="*/ 1314450 h 1761386"/>
                  <a:gd name="connsiteX49" fmla="*/ 762000 w 1022350"/>
                  <a:gd name="connsiteY49" fmla="*/ 1371600 h 1761386"/>
                  <a:gd name="connsiteX50" fmla="*/ 784225 w 1022350"/>
                  <a:gd name="connsiteY50" fmla="*/ 1419225 h 1761386"/>
                  <a:gd name="connsiteX51" fmla="*/ 793750 w 1022350"/>
                  <a:gd name="connsiteY51" fmla="*/ 1428750 h 1761386"/>
                  <a:gd name="connsiteX52" fmla="*/ 793750 w 1022350"/>
                  <a:gd name="connsiteY52" fmla="*/ 1428750 h 1761386"/>
                  <a:gd name="connsiteX53" fmla="*/ 828675 w 1022350"/>
                  <a:gd name="connsiteY53" fmla="*/ 1431925 h 1761386"/>
                  <a:gd name="connsiteX54" fmla="*/ 850900 w 1022350"/>
                  <a:gd name="connsiteY54" fmla="*/ 1463675 h 1761386"/>
                  <a:gd name="connsiteX55" fmla="*/ 863600 w 1022350"/>
                  <a:gd name="connsiteY55" fmla="*/ 1476375 h 1761386"/>
                  <a:gd name="connsiteX56" fmla="*/ 882650 w 1022350"/>
                  <a:gd name="connsiteY56" fmla="*/ 1495425 h 1761386"/>
                  <a:gd name="connsiteX57" fmla="*/ 879475 w 1022350"/>
                  <a:gd name="connsiteY57" fmla="*/ 1524000 h 1761386"/>
                  <a:gd name="connsiteX58" fmla="*/ 879475 w 1022350"/>
                  <a:gd name="connsiteY58" fmla="*/ 1558925 h 1761386"/>
                  <a:gd name="connsiteX59" fmla="*/ 879475 w 1022350"/>
                  <a:gd name="connsiteY59" fmla="*/ 1581150 h 1761386"/>
                  <a:gd name="connsiteX60" fmla="*/ 892175 w 1022350"/>
                  <a:gd name="connsiteY60" fmla="*/ 1593850 h 1761386"/>
                  <a:gd name="connsiteX61" fmla="*/ 917575 w 1022350"/>
                  <a:gd name="connsiteY61" fmla="*/ 1625600 h 1761386"/>
                  <a:gd name="connsiteX62" fmla="*/ 917575 w 1022350"/>
                  <a:gd name="connsiteY62" fmla="*/ 1625600 h 1761386"/>
                  <a:gd name="connsiteX63" fmla="*/ 908050 w 1022350"/>
                  <a:gd name="connsiteY63" fmla="*/ 1676400 h 1761386"/>
                  <a:gd name="connsiteX64" fmla="*/ 917575 w 1022350"/>
                  <a:gd name="connsiteY64" fmla="*/ 1730375 h 1761386"/>
                  <a:gd name="connsiteX65" fmla="*/ 965200 w 1022350"/>
                  <a:gd name="connsiteY65" fmla="*/ 1758950 h 1761386"/>
                  <a:gd name="connsiteX66" fmla="*/ 1022350 w 1022350"/>
                  <a:gd name="connsiteY66" fmla="*/ 1752600 h 1761386"/>
                  <a:gd name="connsiteX0" fmla="*/ 15875 w 1022350"/>
                  <a:gd name="connsiteY0" fmla="*/ 0 h 1762492"/>
                  <a:gd name="connsiteX1" fmla="*/ 25400 w 1022350"/>
                  <a:gd name="connsiteY1" fmla="*/ 34925 h 1762492"/>
                  <a:gd name="connsiteX2" fmla="*/ 25400 w 1022350"/>
                  <a:gd name="connsiteY2" fmla="*/ 63500 h 1762492"/>
                  <a:gd name="connsiteX3" fmla="*/ 12700 w 1022350"/>
                  <a:gd name="connsiteY3" fmla="*/ 88900 h 1762492"/>
                  <a:gd name="connsiteX4" fmla="*/ 0 w 1022350"/>
                  <a:gd name="connsiteY4" fmla="*/ 104775 h 1762492"/>
                  <a:gd name="connsiteX5" fmla="*/ 0 w 1022350"/>
                  <a:gd name="connsiteY5" fmla="*/ 104775 h 1762492"/>
                  <a:gd name="connsiteX6" fmla="*/ 22225 w 1022350"/>
                  <a:gd name="connsiteY6" fmla="*/ 127000 h 1762492"/>
                  <a:gd name="connsiteX7" fmla="*/ 34925 w 1022350"/>
                  <a:gd name="connsiteY7" fmla="*/ 149225 h 1762492"/>
                  <a:gd name="connsiteX8" fmla="*/ 53975 w 1022350"/>
                  <a:gd name="connsiteY8" fmla="*/ 171450 h 1762492"/>
                  <a:gd name="connsiteX9" fmla="*/ 66675 w 1022350"/>
                  <a:gd name="connsiteY9" fmla="*/ 200025 h 1762492"/>
                  <a:gd name="connsiteX10" fmla="*/ 92075 w 1022350"/>
                  <a:gd name="connsiteY10" fmla="*/ 241300 h 1762492"/>
                  <a:gd name="connsiteX11" fmla="*/ 123825 w 1022350"/>
                  <a:gd name="connsiteY11" fmla="*/ 263525 h 1762492"/>
                  <a:gd name="connsiteX12" fmla="*/ 149225 w 1022350"/>
                  <a:gd name="connsiteY12" fmla="*/ 273050 h 1762492"/>
                  <a:gd name="connsiteX13" fmla="*/ 184150 w 1022350"/>
                  <a:gd name="connsiteY13" fmla="*/ 298450 h 1762492"/>
                  <a:gd name="connsiteX14" fmla="*/ 193675 w 1022350"/>
                  <a:gd name="connsiteY14" fmla="*/ 330200 h 1762492"/>
                  <a:gd name="connsiteX15" fmla="*/ 193675 w 1022350"/>
                  <a:gd name="connsiteY15" fmla="*/ 355600 h 1762492"/>
                  <a:gd name="connsiteX16" fmla="*/ 206375 w 1022350"/>
                  <a:gd name="connsiteY16" fmla="*/ 377825 h 1762492"/>
                  <a:gd name="connsiteX17" fmla="*/ 257175 w 1022350"/>
                  <a:gd name="connsiteY17" fmla="*/ 393700 h 1762492"/>
                  <a:gd name="connsiteX18" fmla="*/ 301625 w 1022350"/>
                  <a:gd name="connsiteY18" fmla="*/ 396875 h 1762492"/>
                  <a:gd name="connsiteX19" fmla="*/ 330200 w 1022350"/>
                  <a:gd name="connsiteY19" fmla="*/ 415925 h 1762492"/>
                  <a:gd name="connsiteX20" fmla="*/ 358775 w 1022350"/>
                  <a:gd name="connsiteY20" fmla="*/ 444500 h 1762492"/>
                  <a:gd name="connsiteX21" fmla="*/ 384175 w 1022350"/>
                  <a:gd name="connsiteY21" fmla="*/ 479425 h 1762492"/>
                  <a:gd name="connsiteX22" fmla="*/ 393700 w 1022350"/>
                  <a:gd name="connsiteY22" fmla="*/ 495300 h 1762492"/>
                  <a:gd name="connsiteX23" fmla="*/ 415925 w 1022350"/>
                  <a:gd name="connsiteY23" fmla="*/ 527050 h 1762492"/>
                  <a:gd name="connsiteX24" fmla="*/ 431800 w 1022350"/>
                  <a:gd name="connsiteY24" fmla="*/ 555625 h 1762492"/>
                  <a:gd name="connsiteX25" fmla="*/ 454025 w 1022350"/>
                  <a:gd name="connsiteY25" fmla="*/ 581025 h 1762492"/>
                  <a:gd name="connsiteX26" fmla="*/ 492125 w 1022350"/>
                  <a:gd name="connsiteY26" fmla="*/ 612775 h 1762492"/>
                  <a:gd name="connsiteX27" fmla="*/ 495300 w 1022350"/>
                  <a:gd name="connsiteY27" fmla="*/ 654050 h 1762492"/>
                  <a:gd name="connsiteX28" fmla="*/ 520700 w 1022350"/>
                  <a:gd name="connsiteY28" fmla="*/ 692150 h 1762492"/>
                  <a:gd name="connsiteX29" fmla="*/ 523875 w 1022350"/>
                  <a:gd name="connsiteY29" fmla="*/ 720725 h 1762492"/>
                  <a:gd name="connsiteX30" fmla="*/ 549275 w 1022350"/>
                  <a:gd name="connsiteY30" fmla="*/ 765175 h 1762492"/>
                  <a:gd name="connsiteX31" fmla="*/ 549275 w 1022350"/>
                  <a:gd name="connsiteY31" fmla="*/ 796925 h 1762492"/>
                  <a:gd name="connsiteX32" fmla="*/ 596900 w 1022350"/>
                  <a:gd name="connsiteY32" fmla="*/ 841375 h 1762492"/>
                  <a:gd name="connsiteX33" fmla="*/ 603250 w 1022350"/>
                  <a:gd name="connsiteY33" fmla="*/ 863600 h 1762492"/>
                  <a:gd name="connsiteX34" fmla="*/ 631825 w 1022350"/>
                  <a:gd name="connsiteY34" fmla="*/ 927100 h 1762492"/>
                  <a:gd name="connsiteX35" fmla="*/ 641350 w 1022350"/>
                  <a:gd name="connsiteY35" fmla="*/ 952500 h 1762492"/>
                  <a:gd name="connsiteX36" fmla="*/ 650875 w 1022350"/>
                  <a:gd name="connsiteY36" fmla="*/ 984250 h 1762492"/>
                  <a:gd name="connsiteX37" fmla="*/ 657225 w 1022350"/>
                  <a:gd name="connsiteY37" fmla="*/ 1016000 h 1762492"/>
                  <a:gd name="connsiteX38" fmla="*/ 644525 w 1022350"/>
                  <a:gd name="connsiteY38" fmla="*/ 1044575 h 1762492"/>
                  <a:gd name="connsiteX39" fmla="*/ 644525 w 1022350"/>
                  <a:gd name="connsiteY39" fmla="*/ 1044575 h 1762492"/>
                  <a:gd name="connsiteX40" fmla="*/ 657225 w 1022350"/>
                  <a:gd name="connsiteY40" fmla="*/ 1073150 h 1762492"/>
                  <a:gd name="connsiteX41" fmla="*/ 688975 w 1022350"/>
                  <a:gd name="connsiteY41" fmla="*/ 1101725 h 1762492"/>
                  <a:gd name="connsiteX42" fmla="*/ 685800 w 1022350"/>
                  <a:gd name="connsiteY42" fmla="*/ 1130300 h 1762492"/>
                  <a:gd name="connsiteX43" fmla="*/ 698500 w 1022350"/>
                  <a:gd name="connsiteY43" fmla="*/ 1158875 h 1762492"/>
                  <a:gd name="connsiteX44" fmla="*/ 698500 w 1022350"/>
                  <a:gd name="connsiteY44" fmla="*/ 1187450 h 1762492"/>
                  <a:gd name="connsiteX45" fmla="*/ 698500 w 1022350"/>
                  <a:gd name="connsiteY45" fmla="*/ 1203325 h 1762492"/>
                  <a:gd name="connsiteX46" fmla="*/ 704850 w 1022350"/>
                  <a:gd name="connsiteY46" fmla="*/ 1247775 h 1762492"/>
                  <a:gd name="connsiteX47" fmla="*/ 704850 w 1022350"/>
                  <a:gd name="connsiteY47" fmla="*/ 1279525 h 1762492"/>
                  <a:gd name="connsiteX48" fmla="*/ 704850 w 1022350"/>
                  <a:gd name="connsiteY48" fmla="*/ 1314450 h 1762492"/>
                  <a:gd name="connsiteX49" fmla="*/ 762000 w 1022350"/>
                  <a:gd name="connsiteY49" fmla="*/ 1371600 h 1762492"/>
                  <a:gd name="connsiteX50" fmla="*/ 784225 w 1022350"/>
                  <a:gd name="connsiteY50" fmla="*/ 1419225 h 1762492"/>
                  <a:gd name="connsiteX51" fmla="*/ 793750 w 1022350"/>
                  <a:gd name="connsiteY51" fmla="*/ 1428750 h 1762492"/>
                  <a:gd name="connsiteX52" fmla="*/ 793750 w 1022350"/>
                  <a:gd name="connsiteY52" fmla="*/ 1428750 h 1762492"/>
                  <a:gd name="connsiteX53" fmla="*/ 828675 w 1022350"/>
                  <a:gd name="connsiteY53" fmla="*/ 1431925 h 1762492"/>
                  <a:gd name="connsiteX54" fmla="*/ 850900 w 1022350"/>
                  <a:gd name="connsiteY54" fmla="*/ 1463675 h 1762492"/>
                  <a:gd name="connsiteX55" fmla="*/ 863600 w 1022350"/>
                  <a:gd name="connsiteY55" fmla="*/ 1476375 h 1762492"/>
                  <a:gd name="connsiteX56" fmla="*/ 882650 w 1022350"/>
                  <a:gd name="connsiteY56" fmla="*/ 1495425 h 1762492"/>
                  <a:gd name="connsiteX57" fmla="*/ 879475 w 1022350"/>
                  <a:gd name="connsiteY57" fmla="*/ 1524000 h 1762492"/>
                  <a:gd name="connsiteX58" fmla="*/ 879475 w 1022350"/>
                  <a:gd name="connsiteY58" fmla="*/ 1558925 h 1762492"/>
                  <a:gd name="connsiteX59" fmla="*/ 879475 w 1022350"/>
                  <a:gd name="connsiteY59" fmla="*/ 1581150 h 1762492"/>
                  <a:gd name="connsiteX60" fmla="*/ 892175 w 1022350"/>
                  <a:gd name="connsiteY60" fmla="*/ 1593850 h 1762492"/>
                  <a:gd name="connsiteX61" fmla="*/ 917575 w 1022350"/>
                  <a:gd name="connsiteY61" fmla="*/ 1625600 h 1762492"/>
                  <a:gd name="connsiteX62" fmla="*/ 917575 w 1022350"/>
                  <a:gd name="connsiteY62" fmla="*/ 1625600 h 1762492"/>
                  <a:gd name="connsiteX63" fmla="*/ 908050 w 1022350"/>
                  <a:gd name="connsiteY63" fmla="*/ 1676400 h 1762492"/>
                  <a:gd name="connsiteX64" fmla="*/ 917575 w 1022350"/>
                  <a:gd name="connsiteY64" fmla="*/ 1730375 h 1762492"/>
                  <a:gd name="connsiteX65" fmla="*/ 965200 w 1022350"/>
                  <a:gd name="connsiteY65" fmla="*/ 1758950 h 1762492"/>
                  <a:gd name="connsiteX66" fmla="*/ 1022350 w 1022350"/>
                  <a:gd name="connsiteY66" fmla="*/ 1752600 h 17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22350" h="1762492">
                    <a:moveTo>
                      <a:pt x="15875" y="0"/>
                    </a:moveTo>
                    <a:lnTo>
                      <a:pt x="25400" y="34925"/>
                    </a:lnTo>
                    <a:lnTo>
                      <a:pt x="25400" y="63500"/>
                    </a:lnTo>
                    <a:lnTo>
                      <a:pt x="12700" y="88900"/>
                    </a:lnTo>
                    <a:lnTo>
                      <a:pt x="0" y="104775"/>
                    </a:lnTo>
                    <a:lnTo>
                      <a:pt x="0" y="104775"/>
                    </a:lnTo>
                    <a:lnTo>
                      <a:pt x="22225" y="127000"/>
                    </a:lnTo>
                    <a:lnTo>
                      <a:pt x="34925" y="149225"/>
                    </a:lnTo>
                    <a:lnTo>
                      <a:pt x="53975" y="171450"/>
                    </a:lnTo>
                    <a:lnTo>
                      <a:pt x="66675" y="200025"/>
                    </a:lnTo>
                    <a:lnTo>
                      <a:pt x="92075" y="241300"/>
                    </a:lnTo>
                    <a:lnTo>
                      <a:pt x="123825" y="263525"/>
                    </a:lnTo>
                    <a:lnTo>
                      <a:pt x="149225" y="273050"/>
                    </a:lnTo>
                    <a:lnTo>
                      <a:pt x="184150" y="298450"/>
                    </a:lnTo>
                    <a:lnTo>
                      <a:pt x="193675" y="330200"/>
                    </a:lnTo>
                    <a:lnTo>
                      <a:pt x="193675" y="355600"/>
                    </a:lnTo>
                    <a:lnTo>
                      <a:pt x="206375" y="377825"/>
                    </a:lnTo>
                    <a:lnTo>
                      <a:pt x="257175" y="393700"/>
                    </a:lnTo>
                    <a:lnTo>
                      <a:pt x="301625" y="396875"/>
                    </a:lnTo>
                    <a:lnTo>
                      <a:pt x="330200" y="415925"/>
                    </a:lnTo>
                    <a:lnTo>
                      <a:pt x="358775" y="444500"/>
                    </a:lnTo>
                    <a:lnTo>
                      <a:pt x="384175" y="479425"/>
                    </a:lnTo>
                    <a:lnTo>
                      <a:pt x="393700" y="495300"/>
                    </a:lnTo>
                    <a:lnTo>
                      <a:pt x="415925" y="527050"/>
                    </a:lnTo>
                    <a:lnTo>
                      <a:pt x="431800" y="555625"/>
                    </a:lnTo>
                    <a:lnTo>
                      <a:pt x="454025" y="581025"/>
                    </a:lnTo>
                    <a:lnTo>
                      <a:pt x="492125" y="612775"/>
                    </a:lnTo>
                    <a:lnTo>
                      <a:pt x="495300" y="654050"/>
                    </a:lnTo>
                    <a:lnTo>
                      <a:pt x="520700" y="692150"/>
                    </a:lnTo>
                    <a:lnTo>
                      <a:pt x="523875" y="720725"/>
                    </a:lnTo>
                    <a:lnTo>
                      <a:pt x="549275" y="765175"/>
                    </a:lnTo>
                    <a:lnTo>
                      <a:pt x="549275" y="796925"/>
                    </a:lnTo>
                    <a:lnTo>
                      <a:pt x="596900" y="841375"/>
                    </a:lnTo>
                    <a:lnTo>
                      <a:pt x="603250" y="863600"/>
                    </a:lnTo>
                    <a:lnTo>
                      <a:pt x="631825" y="927100"/>
                    </a:lnTo>
                    <a:lnTo>
                      <a:pt x="641350" y="952500"/>
                    </a:lnTo>
                    <a:lnTo>
                      <a:pt x="650875" y="984250"/>
                    </a:lnTo>
                    <a:lnTo>
                      <a:pt x="657225" y="1016000"/>
                    </a:lnTo>
                    <a:lnTo>
                      <a:pt x="644525" y="1044575"/>
                    </a:lnTo>
                    <a:lnTo>
                      <a:pt x="644525" y="1044575"/>
                    </a:lnTo>
                    <a:lnTo>
                      <a:pt x="657225" y="1073150"/>
                    </a:lnTo>
                    <a:lnTo>
                      <a:pt x="688975" y="1101725"/>
                    </a:lnTo>
                    <a:lnTo>
                      <a:pt x="685800" y="1130300"/>
                    </a:lnTo>
                    <a:lnTo>
                      <a:pt x="698500" y="1158875"/>
                    </a:lnTo>
                    <a:lnTo>
                      <a:pt x="698500" y="1187450"/>
                    </a:lnTo>
                    <a:lnTo>
                      <a:pt x="698500" y="1203325"/>
                    </a:lnTo>
                    <a:lnTo>
                      <a:pt x="704850" y="1247775"/>
                    </a:lnTo>
                    <a:lnTo>
                      <a:pt x="704850" y="1279525"/>
                    </a:lnTo>
                    <a:lnTo>
                      <a:pt x="704850" y="1314450"/>
                    </a:lnTo>
                    <a:lnTo>
                      <a:pt x="762000" y="1371600"/>
                    </a:lnTo>
                    <a:lnTo>
                      <a:pt x="784225" y="1419225"/>
                    </a:lnTo>
                    <a:lnTo>
                      <a:pt x="793750" y="1428750"/>
                    </a:lnTo>
                    <a:lnTo>
                      <a:pt x="793750" y="1428750"/>
                    </a:lnTo>
                    <a:lnTo>
                      <a:pt x="828675" y="1431925"/>
                    </a:lnTo>
                    <a:lnTo>
                      <a:pt x="850900" y="1463675"/>
                    </a:lnTo>
                    <a:lnTo>
                      <a:pt x="863600" y="1476375"/>
                    </a:lnTo>
                    <a:lnTo>
                      <a:pt x="882650" y="1495425"/>
                    </a:lnTo>
                    <a:lnTo>
                      <a:pt x="879475" y="1524000"/>
                    </a:lnTo>
                    <a:lnTo>
                      <a:pt x="879475" y="1558925"/>
                    </a:lnTo>
                    <a:lnTo>
                      <a:pt x="879475" y="1581150"/>
                    </a:lnTo>
                    <a:lnTo>
                      <a:pt x="892175" y="1593850"/>
                    </a:lnTo>
                    <a:lnTo>
                      <a:pt x="917575" y="1625600"/>
                    </a:lnTo>
                    <a:lnTo>
                      <a:pt x="917575" y="1625600"/>
                    </a:lnTo>
                    <a:lnTo>
                      <a:pt x="908050" y="1676400"/>
                    </a:lnTo>
                    <a:cubicBezTo>
                      <a:pt x="919692" y="1685925"/>
                      <a:pt x="905933" y="1720850"/>
                      <a:pt x="917575" y="1730375"/>
                    </a:cubicBezTo>
                    <a:cubicBezTo>
                      <a:pt x="946150" y="1737783"/>
                      <a:pt x="927100" y="1773767"/>
                      <a:pt x="965200" y="1758950"/>
                    </a:cubicBezTo>
                    <a:lnTo>
                      <a:pt x="1022350" y="175260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2" name="Freeform 381"/>
              <p:cNvSpPr/>
              <p:nvPr/>
            </p:nvSpPr>
            <p:spPr>
              <a:xfrm rot="281165">
                <a:off x="6517196" y="4754890"/>
                <a:ext cx="445446" cy="499513"/>
              </a:xfrm>
              <a:custGeom>
                <a:avLst/>
                <a:gdLst>
                  <a:gd name="connsiteX0" fmla="*/ 549275 w 584200"/>
                  <a:gd name="connsiteY0" fmla="*/ 654050 h 654050"/>
                  <a:gd name="connsiteX1" fmla="*/ 571500 w 584200"/>
                  <a:gd name="connsiteY1" fmla="*/ 600075 h 654050"/>
                  <a:gd name="connsiteX2" fmla="*/ 581025 w 584200"/>
                  <a:gd name="connsiteY2" fmla="*/ 568325 h 654050"/>
                  <a:gd name="connsiteX3" fmla="*/ 581025 w 584200"/>
                  <a:gd name="connsiteY3" fmla="*/ 539750 h 654050"/>
                  <a:gd name="connsiteX4" fmla="*/ 581025 w 584200"/>
                  <a:gd name="connsiteY4" fmla="*/ 514350 h 654050"/>
                  <a:gd name="connsiteX5" fmla="*/ 581025 w 584200"/>
                  <a:gd name="connsiteY5" fmla="*/ 492125 h 654050"/>
                  <a:gd name="connsiteX6" fmla="*/ 584200 w 584200"/>
                  <a:gd name="connsiteY6" fmla="*/ 460375 h 654050"/>
                  <a:gd name="connsiteX7" fmla="*/ 574675 w 584200"/>
                  <a:gd name="connsiteY7" fmla="*/ 447675 h 654050"/>
                  <a:gd name="connsiteX8" fmla="*/ 536575 w 584200"/>
                  <a:gd name="connsiteY8" fmla="*/ 431800 h 654050"/>
                  <a:gd name="connsiteX9" fmla="*/ 501650 w 584200"/>
                  <a:gd name="connsiteY9" fmla="*/ 406400 h 654050"/>
                  <a:gd name="connsiteX10" fmla="*/ 460375 w 584200"/>
                  <a:gd name="connsiteY10" fmla="*/ 387350 h 654050"/>
                  <a:gd name="connsiteX11" fmla="*/ 409575 w 584200"/>
                  <a:gd name="connsiteY11" fmla="*/ 377825 h 654050"/>
                  <a:gd name="connsiteX12" fmla="*/ 361950 w 584200"/>
                  <a:gd name="connsiteY12" fmla="*/ 368300 h 654050"/>
                  <a:gd name="connsiteX13" fmla="*/ 327025 w 584200"/>
                  <a:gd name="connsiteY13" fmla="*/ 342900 h 654050"/>
                  <a:gd name="connsiteX14" fmla="*/ 304800 w 584200"/>
                  <a:gd name="connsiteY14" fmla="*/ 317500 h 654050"/>
                  <a:gd name="connsiteX15" fmla="*/ 279400 w 584200"/>
                  <a:gd name="connsiteY15" fmla="*/ 279400 h 654050"/>
                  <a:gd name="connsiteX16" fmla="*/ 273050 w 584200"/>
                  <a:gd name="connsiteY16" fmla="*/ 257175 h 654050"/>
                  <a:gd name="connsiteX17" fmla="*/ 254000 w 584200"/>
                  <a:gd name="connsiteY17" fmla="*/ 215900 h 654050"/>
                  <a:gd name="connsiteX18" fmla="*/ 238125 w 584200"/>
                  <a:gd name="connsiteY18" fmla="*/ 190500 h 654050"/>
                  <a:gd name="connsiteX19" fmla="*/ 225425 w 584200"/>
                  <a:gd name="connsiteY19" fmla="*/ 168275 h 654050"/>
                  <a:gd name="connsiteX20" fmla="*/ 212725 w 584200"/>
                  <a:gd name="connsiteY20" fmla="*/ 152400 h 654050"/>
                  <a:gd name="connsiteX21" fmla="*/ 209550 w 584200"/>
                  <a:gd name="connsiteY21" fmla="*/ 114300 h 654050"/>
                  <a:gd name="connsiteX22" fmla="*/ 209550 w 584200"/>
                  <a:gd name="connsiteY22" fmla="*/ 85725 h 654050"/>
                  <a:gd name="connsiteX23" fmla="*/ 190500 w 584200"/>
                  <a:gd name="connsiteY23" fmla="*/ 63500 h 654050"/>
                  <a:gd name="connsiteX24" fmla="*/ 149225 w 584200"/>
                  <a:gd name="connsiteY24" fmla="*/ 44450 h 654050"/>
                  <a:gd name="connsiteX25" fmla="*/ 107950 w 584200"/>
                  <a:gd name="connsiteY25" fmla="*/ 38100 h 654050"/>
                  <a:gd name="connsiteX26" fmla="*/ 107950 w 584200"/>
                  <a:gd name="connsiteY26" fmla="*/ 38100 h 654050"/>
                  <a:gd name="connsiteX27" fmla="*/ 57150 w 584200"/>
                  <a:gd name="connsiteY27" fmla="*/ 31750 h 654050"/>
                  <a:gd name="connsiteX28" fmla="*/ 19050 w 584200"/>
                  <a:gd name="connsiteY28" fmla="*/ 12700 h 654050"/>
                  <a:gd name="connsiteX29" fmla="*/ 0 w 584200"/>
                  <a:gd name="connsiteY29" fmla="*/ 0 h 654050"/>
                  <a:gd name="connsiteX30" fmla="*/ 0 w 584200"/>
                  <a:gd name="connsiteY30" fmla="*/ 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4200" h="654050">
                    <a:moveTo>
                      <a:pt x="549275" y="654050"/>
                    </a:moveTo>
                    <a:lnTo>
                      <a:pt x="571500" y="600075"/>
                    </a:lnTo>
                    <a:lnTo>
                      <a:pt x="581025" y="568325"/>
                    </a:lnTo>
                    <a:lnTo>
                      <a:pt x="581025" y="539750"/>
                    </a:lnTo>
                    <a:lnTo>
                      <a:pt x="581025" y="514350"/>
                    </a:lnTo>
                    <a:lnTo>
                      <a:pt x="581025" y="492125"/>
                    </a:lnTo>
                    <a:lnTo>
                      <a:pt x="584200" y="460375"/>
                    </a:lnTo>
                    <a:lnTo>
                      <a:pt x="574675" y="447675"/>
                    </a:lnTo>
                    <a:lnTo>
                      <a:pt x="536575" y="431800"/>
                    </a:lnTo>
                    <a:lnTo>
                      <a:pt x="501650" y="406400"/>
                    </a:lnTo>
                    <a:lnTo>
                      <a:pt x="460375" y="387350"/>
                    </a:lnTo>
                    <a:lnTo>
                      <a:pt x="409575" y="377825"/>
                    </a:lnTo>
                    <a:lnTo>
                      <a:pt x="361950" y="368300"/>
                    </a:lnTo>
                    <a:lnTo>
                      <a:pt x="327025" y="342900"/>
                    </a:lnTo>
                    <a:lnTo>
                      <a:pt x="304800" y="317500"/>
                    </a:lnTo>
                    <a:lnTo>
                      <a:pt x="279400" y="279400"/>
                    </a:lnTo>
                    <a:lnTo>
                      <a:pt x="273050" y="257175"/>
                    </a:lnTo>
                    <a:lnTo>
                      <a:pt x="254000" y="215900"/>
                    </a:lnTo>
                    <a:lnTo>
                      <a:pt x="238125" y="190500"/>
                    </a:lnTo>
                    <a:lnTo>
                      <a:pt x="225425" y="168275"/>
                    </a:lnTo>
                    <a:lnTo>
                      <a:pt x="212725" y="152400"/>
                    </a:lnTo>
                    <a:lnTo>
                      <a:pt x="209550" y="114300"/>
                    </a:lnTo>
                    <a:lnTo>
                      <a:pt x="209550" y="85725"/>
                    </a:lnTo>
                    <a:lnTo>
                      <a:pt x="190500" y="63500"/>
                    </a:lnTo>
                    <a:lnTo>
                      <a:pt x="149225" y="44450"/>
                    </a:lnTo>
                    <a:lnTo>
                      <a:pt x="107950" y="38100"/>
                    </a:lnTo>
                    <a:lnTo>
                      <a:pt x="107950" y="38100"/>
                    </a:lnTo>
                    <a:lnTo>
                      <a:pt x="57150" y="31750"/>
                    </a:lnTo>
                    <a:lnTo>
                      <a:pt x="19050" y="12700"/>
                    </a:lnTo>
                    <a:lnTo>
                      <a:pt x="0" y="0"/>
                    </a:lnTo>
                    <a:lnTo>
                      <a:pt x="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3" name="Freeform 382"/>
              <p:cNvSpPr/>
              <p:nvPr/>
            </p:nvSpPr>
            <p:spPr>
              <a:xfrm rot="281165">
                <a:off x="6947329" y="5132108"/>
                <a:ext cx="82311" cy="21824"/>
              </a:xfrm>
              <a:custGeom>
                <a:avLst/>
                <a:gdLst>
                  <a:gd name="connsiteX0" fmla="*/ 0 w 107950"/>
                  <a:gd name="connsiteY0" fmla="*/ 0 h 28575"/>
                  <a:gd name="connsiteX1" fmla="*/ 28575 w 107950"/>
                  <a:gd name="connsiteY1" fmla="*/ 25400 h 28575"/>
                  <a:gd name="connsiteX2" fmla="*/ 53975 w 107950"/>
                  <a:gd name="connsiteY2" fmla="*/ 28575 h 28575"/>
                  <a:gd name="connsiteX3" fmla="*/ 73025 w 107950"/>
                  <a:gd name="connsiteY3" fmla="*/ 19050 h 28575"/>
                  <a:gd name="connsiteX4" fmla="*/ 73025 w 107950"/>
                  <a:gd name="connsiteY4" fmla="*/ 19050 h 28575"/>
                  <a:gd name="connsiteX5" fmla="*/ 104775 w 107950"/>
                  <a:gd name="connsiteY5" fmla="*/ 15875 h 28575"/>
                  <a:gd name="connsiteX6" fmla="*/ 107950 w 107950"/>
                  <a:gd name="connsiteY6" fmla="*/ 2540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50" h="28575">
                    <a:moveTo>
                      <a:pt x="0" y="0"/>
                    </a:moveTo>
                    <a:lnTo>
                      <a:pt x="28575" y="25400"/>
                    </a:lnTo>
                    <a:lnTo>
                      <a:pt x="53975" y="28575"/>
                    </a:lnTo>
                    <a:lnTo>
                      <a:pt x="73025" y="19050"/>
                    </a:lnTo>
                    <a:lnTo>
                      <a:pt x="73025" y="19050"/>
                    </a:lnTo>
                    <a:lnTo>
                      <a:pt x="104775" y="15875"/>
                    </a:lnTo>
                    <a:lnTo>
                      <a:pt x="107950" y="2540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4" name="Freeform 383"/>
              <p:cNvSpPr/>
              <p:nvPr/>
            </p:nvSpPr>
            <p:spPr>
              <a:xfrm rot="281165">
                <a:off x="6052802" y="2741232"/>
                <a:ext cx="518073" cy="155188"/>
              </a:xfrm>
              <a:custGeom>
                <a:avLst/>
                <a:gdLst>
                  <a:gd name="connsiteX0" fmla="*/ 0 w 679450"/>
                  <a:gd name="connsiteY0" fmla="*/ 203200 h 203200"/>
                  <a:gd name="connsiteX1" fmla="*/ 31750 w 679450"/>
                  <a:gd name="connsiteY1" fmla="*/ 184150 h 203200"/>
                  <a:gd name="connsiteX2" fmla="*/ 60325 w 679450"/>
                  <a:gd name="connsiteY2" fmla="*/ 161925 h 203200"/>
                  <a:gd name="connsiteX3" fmla="*/ 60325 w 679450"/>
                  <a:gd name="connsiteY3" fmla="*/ 161925 h 203200"/>
                  <a:gd name="connsiteX4" fmla="*/ 92075 w 679450"/>
                  <a:gd name="connsiteY4" fmla="*/ 127000 h 203200"/>
                  <a:gd name="connsiteX5" fmla="*/ 92075 w 679450"/>
                  <a:gd name="connsiteY5" fmla="*/ 127000 h 203200"/>
                  <a:gd name="connsiteX6" fmla="*/ 152400 w 679450"/>
                  <a:gd name="connsiteY6" fmla="*/ 117475 h 203200"/>
                  <a:gd name="connsiteX7" fmla="*/ 190500 w 679450"/>
                  <a:gd name="connsiteY7" fmla="*/ 111125 h 203200"/>
                  <a:gd name="connsiteX8" fmla="*/ 234950 w 679450"/>
                  <a:gd name="connsiteY8" fmla="*/ 107950 h 203200"/>
                  <a:gd name="connsiteX9" fmla="*/ 254000 w 679450"/>
                  <a:gd name="connsiteY9" fmla="*/ 85725 h 203200"/>
                  <a:gd name="connsiteX10" fmla="*/ 269875 w 679450"/>
                  <a:gd name="connsiteY10" fmla="*/ 63500 h 203200"/>
                  <a:gd name="connsiteX11" fmla="*/ 295275 w 679450"/>
                  <a:gd name="connsiteY11" fmla="*/ 41275 h 203200"/>
                  <a:gd name="connsiteX12" fmla="*/ 320675 w 679450"/>
                  <a:gd name="connsiteY12" fmla="*/ 31750 h 203200"/>
                  <a:gd name="connsiteX13" fmla="*/ 339725 w 679450"/>
                  <a:gd name="connsiteY13" fmla="*/ 22225 h 203200"/>
                  <a:gd name="connsiteX14" fmla="*/ 358775 w 679450"/>
                  <a:gd name="connsiteY14" fmla="*/ 12700 h 203200"/>
                  <a:gd name="connsiteX15" fmla="*/ 390525 w 679450"/>
                  <a:gd name="connsiteY15" fmla="*/ 25400 h 203200"/>
                  <a:gd name="connsiteX16" fmla="*/ 438150 w 679450"/>
                  <a:gd name="connsiteY16" fmla="*/ 31750 h 203200"/>
                  <a:gd name="connsiteX17" fmla="*/ 488950 w 679450"/>
                  <a:gd name="connsiteY17" fmla="*/ 31750 h 203200"/>
                  <a:gd name="connsiteX18" fmla="*/ 517525 w 679450"/>
                  <a:gd name="connsiteY18" fmla="*/ 28575 h 203200"/>
                  <a:gd name="connsiteX19" fmla="*/ 558800 w 679450"/>
                  <a:gd name="connsiteY19" fmla="*/ 22225 h 203200"/>
                  <a:gd name="connsiteX20" fmla="*/ 581025 w 679450"/>
                  <a:gd name="connsiteY20" fmla="*/ 22225 h 203200"/>
                  <a:gd name="connsiteX21" fmla="*/ 631825 w 679450"/>
                  <a:gd name="connsiteY21" fmla="*/ 44450 h 203200"/>
                  <a:gd name="connsiteX22" fmla="*/ 644525 w 679450"/>
                  <a:gd name="connsiteY22" fmla="*/ 28575 h 203200"/>
                  <a:gd name="connsiteX23" fmla="*/ 679450 w 679450"/>
                  <a:gd name="connsiteY23" fmla="*/ 0 h 203200"/>
                  <a:gd name="connsiteX0" fmla="*/ 0 w 679450"/>
                  <a:gd name="connsiteY0" fmla="*/ 203200 h 203200"/>
                  <a:gd name="connsiteX1" fmla="*/ 31750 w 679450"/>
                  <a:gd name="connsiteY1" fmla="*/ 184150 h 203200"/>
                  <a:gd name="connsiteX2" fmla="*/ 60325 w 679450"/>
                  <a:gd name="connsiteY2" fmla="*/ 161925 h 203200"/>
                  <a:gd name="connsiteX3" fmla="*/ 60325 w 679450"/>
                  <a:gd name="connsiteY3" fmla="*/ 161925 h 203200"/>
                  <a:gd name="connsiteX4" fmla="*/ 92075 w 679450"/>
                  <a:gd name="connsiteY4" fmla="*/ 127000 h 203200"/>
                  <a:gd name="connsiteX5" fmla="*/ 92075 w 679450"/>
                  <a:gd name="connsiteY5" fmla="*/ 127000 h 203200"/>
                  <a:gd name="connsiteX6" fmla="*/ 152400 w 679450"/>
                  <a:gd name="connsiteY6" fmla="*/ 117475 h 203200"/>
                  <a:gd name="connsiteX7" fmla="*/ 190500 w 679450"/>
                  <a:gd name="connsiteY7" fmla="*/ 111125 h 203200"/>
                  <a:gd name="connsiteX8" fmla="*/ 234950 w 679450"/>
                  <a:gd name="connsiteY8" fmla="*/ 107950 h 203200"/>
                  <a:gd name="connsiteX9" fmla="*/ 254000 w 679450"/>
                  <a:gd name="connsiteY9" fmla="*/ 85725 h 203200"/>
                  <a:gd name="connsiteX10" fmla="*/ 269875 w 679450"/>
                  <a:gd name="connsiteY10" fmla="*/ 63500 h 203200"/>
                  <a:gd name="connsiteX11" fmla="*/ 295275 w 679450"/>
                  <a:gd name="connsiteY11" fmla="*/ 41275 h 203200"/>
                  <a:gd name="connsiteX12" fmla="*/ 320675 w 679450"/>
                  <a:gd name="connsiteY12" fmla="*/ 31750 h 203200"/>
                  <a:gd name="connsiteX13" fmla="*/ 339725 w 679450"/>
                  <a:gd name="connsiteY13" fmla="*/ 22225 h 203200"/>
                  <a:gd name="connsiteX14" fmla="*/ 358775 w 679450"/>
                  <a:gd name="connsiteY14" fmla="*/ 12700 h 203200"/>
                  <a:gd name="connsiteX15" fmla="*/ 390525 w 679450"/>
                  <a:gd name="connsiteY15" fmla="*/ 25400 h 203200"/>
                  <a:gd name="connsiteX16" fmla="*/ 438150 w 679450"/>
                  <a:gd name="connsiteY16" fmla="*/ 31750 h 203200"/>
                  <a:gd name="connsiteX17" fmla="*/ 488950 w 679450"/>
                  <a:gd name="connsiteY17" fmla="*/ 31750 h 203200"/>
                  <a:gd name="connsiteX18" fmla="*/ 517525 w 679450"/>
                  <a:gd name="connsiteY18" fmla="*/ 28575 h 203200"/>
                  <a:gd name="connsiteX19" fmla="*/ 558800 w 679450"/>
                  <a:gd name="connsiteY19" fmla="*/ 22225 h 203200"/>
                  <a:gd name="connsiteX20" fmla="*/ 581025 w 679450"/>
                  <a:gd name="connsiteY20" fmla="*/ 22225 h 203200"/>
                  <a:gd name="connsiteX21" fmla="*/ 644525 w 679450"/>
                  <a:gd name="connsiteY21" fmla="*/ 28575 h 203200"/>
                  <a:gd name="connsiteX22" fmla="*/ 679450 w 679450"/>
                  <a:gd name="connsiteY22" fmla="*/ 0 h 203200"/>
                  <a:gd name="connsiteX0" fmla="*/ 0 w 679450"/>
                  <a:gd name="connsiteY0" fmla="*/ 203200 h 203200"/>
                  <a:gd name="connsiteX1" fmla="*/ 31750 w 679450"/>
                  <a:gd name="connsiteY1" fmla="*/ 184150 h 203200"/>
                  <a:gd name="connsiteX2" fmla="*/ 60325 w 679450"/>
                  <a:gd name="connsiteY2" fmla="*/ 161925 h 203200"/>
                  <a:gd name="connsiteX3" fmla="*/ 60325 w 679450"/>
                  <a:gd name="connsiteY3" fmla="*/ 161925 h 203200"/>
                  <a:gd name="connsiteX4" fmla="*/ 92075 w 679450"/>
                  <a:gd name="connsiteY4" fmla="*/ 127000 h 203200"/>
                  <a:gd name="connsiteX5" fmla="*/ 92075 w 679450"/>
                  <a:gd name="connsiteY5" fmla="*/ 127000 h 203200"/>
                  <a:gd name="connsiteX6" fmla="*/ 152400 w 679450"/>
                  <a:gd name="connsiteY6" fmla="*/ 117475 h 203200"/>
                  <a:gd name="connsiteX7" fmla="*/ 190500 w 679450"/>
                  <a:gd name="connsiteY7" fmla="*/ 111125 h 203200"/>
                  <a:gd name="connsiteX8" fmla="*/ 234950 w 679450"/>
                  <a:gd name="connsiteY8" fmla="*/ 107950 h 203200"/>
                  <a:gd name="connsiteX9" fmla="*/ 254000 w 679450"/>
                  <a:gd name="connsiteY9" fmla="*/ 85725 h 203200"/>
                  <a:gd name="connsiteX10" fmla="*/ 269875 w 679450"/>
                  <a:gd name="connsiteY10" fmla="*/ 63500 h 203200"/>
                  <a:gd name="connsiteX11" fmla="*/ 295275 w 679450"/>
                  <a:gd name="connsiteY11" fmla="*/ 41275 h 203200"/>
                  <a:gd name="connsiteX12" fmla="*/ 320675 w 679450"/>
                  <a:gd name="connsiteY12" fmla="*/ 31750 h 203200"/>
                  <a:gd name="connsiteX13" fmla="*/ 339725 w 679450"/>
                  <a:gd name="connsiteY13" fmla="*/ 22225 h 203200"/>
                  <a:gd name="connsiteX14" fmla="*/ 358775 w 679450"/>
                  <a:gd name="connsiteY14" fmla="*/ 12700 h 203200"/>
                  <a:gd name="connsiteX15" fmla="*/ 390525 w 679450"/>
                  <a:gd name="connsiteY15" fmla="*/ 25400 h 203200"/>
                  <a:gd name="connsiteX16" fmla="*/ 438150 w 679450"/>
                  <a:gd name="connsiteY16" fmla="*/ 31750 h 203200"/>
                  <a:gd name="connsiteX17" fmla="*/ 488950 w 679450"/>
                  <a:gd name="connsiteY17" fmla="*/ 31750 h 203200"/>
                  <a:gd name="connsiteX18" fmla="*/ 517525 w 679450"/>
                  <a:gd name="connsiteY18" fmla="*/ 28575 h 203200"/>
                  <a:gd name="connsiteX19" fmla="*/ 558800 w 679450"/>
                  <a:gd name="connsiteY19" fmla="*/ 22225 h 203200"/>
                  <a:gd name="connsiteX20" fmla="*/ 581025 w 679450"/>
                  <a:gd name="connsiteY20" fmla="*/ 22225 h 203200"/>
                  <a:gd name="connsiteX21" fmla="*/ 625475 w 679450"/>
                  <a:gd name="connsiteY21" fmla="*/ 31750 h 203200"/>
                  <a:gd name="connsiteX22" fmla="*/ 679450 w 679450"/>
                  <a:gd name="connsiteY22"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450" h="203200">
                    <a:moveTo>
                      <a:pt x="0" y="203200"/>
                    </a:moveTo>
                    <a:lnTo>
                      <a:pt x="31750" y="184150"/>
                    </a:lnTo>
                    <a:lnTo>
                      <a:pt x="60325" y="161925"/>
                    </a:lnTo>
                    <a:lnTo>
                      <a:pt x="60325" y="161925"/>
                    </a:lnTo>
                    <a:lnTo>
                      <a:pt x="92075" y="127000"/>
                    </a:lnTo>
                    <a:lnTo>
                      <a:pt x="92075" y="127000"/>
                    </a:lnTo>
                    <a:lnTo>
                      <a:pt x="152400" y="117475"/>
                    </a:lnTo>
                    <a:lnTo>
                      <a:pt x="190500" y="111125"/>
                    </a:lnTo>
                    <a:lnTo>
                      <a:pt x="234950" y="107950"/>
                    </a:lnTo>
                    <a:lnTo>
                      <a:pt x="254000" y="85725"/>
                    </a:lnTo>
                    <a:lnTo>
                      <a:pt x="269875" y="63500"/>
                    </a:lnTo>
                    <a:lnTo>
                      <a:pt x="295275" y="41275"/>
                    </a:lnTo>
                    <a:lnTo>
                      <a:pt x="320675" y="31750"/>
                    </a:lnTo>
                    <a:lnTo>
                      <a:pt x="339725" y="22225"/>
                    </a:lnTo>
                    <a:lnTo>
                      <a:pt x="358775" y="12700"/>
                    </a:lnTo>
                    <a:lnTo>
                      <a:pt x="390525" y="25400"/>
                    </a:lnTo>
                    <a:lnTo>
                      <a:pt x="438150" y="31750"/>
                    </a:lnTo>
                    <a:lnTo>
                      <a:pt x="488950" y="31750"/>
                    </a:lnTo>
                    <a:lnTo>
                      <a:pt x="517525" y="28575"/>
                    </a:lnTo>
                    <a:lnTo>
                      <a:pt x="558800" y="22225"/>
                    </a:lnTo>
                    <a:lnTo>
                      <a:pt x="581025" y="22225"/>
                    </a:lnTo>
                    <a:lnTo>
                      <a:pt x="625475" y="31750"/>
                    </a:lnTo>
                    <a:lnTo>
                      <a:pt x="67945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5" name="Freeform 384"/>
              <p:cNvSpPr/>
              <p:nvPr/>
            </p:nvSpPr>
            <p:spPr>
              <a:xfrm rot="281165">
                <a:off x="5284039" y="2973248"/>
                <a:ext cx="60523" cy="116392"/>
              </a:xfrm>
              <a:custGeom>
                <a:avLst/>
                <a:gdLst>
                  <a:gd name="connsiteX0" fmla="*/ 6350 w 79375"/>
                  <a:gd name="connsiteY0" fmla="*/ 152400 h 152400"/>
                  <a:gd name="connsiteX1" fmla="*/ 53975 w 79375"/>
                  <a:gd name="connsiteY1" fmla="*/ 130175 h 152400"/>
                  <a:gd name="connsiteX2" fmla="*/ 53975 w 79375"/>
                  <a:gd name="connsiteY2" fmla="*/ 130175 h 152400"/>
                  <a:gd name="connsiteX3" fmla="*/ 79375 w 79375"/>
                  <a:gd name="connsiteY3" fmla="*/ 92075 h 152400"/>
                  <a:gd name="connsiteX4" fmla="*/ 79375 w 79375"/>
                  <a:gd name="connsiteY4" fmla="*/ 73025 h 152400"/>
                  <a:gd name="connsiteX5" fmla="*/ 69850 w 79375"/>
                  <a:gd name="connsiteY5" fmla="*/ 47625 h 152400"/>
                  <a:gd name="connsiteX6" fmla="*/ 57150 w 79375"/>
                  <a:gd name="connsiteY6" fmla="*/ 25400 h 152400"/>
                  <a:gd name="connsiteX7" fmla="*/ 57150 w 79375"/>
                  <a:gd name="connsiteY7" fmla="*/ 25400 h 152400"/>
                  <a:gd name="connsiteX8" fmla="*/ 22225 w 79375"/>
                  <a:gd name="connsiteY8" fmla="*/ 12700 h 152400"/>
                  <a:gd name="connsiteX9" fmla="*/ 22225 w 79375"/>
                  <a:gd name="connsiteY9" fmla="*/ 12700 h 152400"/>
                  <a:gd name="connsiteX10" fmla="*/ 0 w 79375"/>
                  <a:gd name="connsiteY10"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375" h="152400">
                    <a:moveTo>
                      <a:pt x="6350" y="152400"/>
                    </a:moveTo>
                    <a:lnTo>
                      <a:pt x="53975" y="130175"/>
                    </a:lnTo>
                    <a:lnTo>
                      <a:pt x="53975" y="130175"/>
                    </a:lnTo>
                    <a:lnTo>
                      <a:pt x="79375" y="92075"/>
                    </a:lnTo>
                    <a:lnTo>
                      <a:pt x="79375" y="73025"/>
                    </a:lnTo>
                    <a:lnTo>
                      <a:pt x="69850" y="47625"/>
                    </a:lnTo>
                    <a:lnTo>
                      <a:pt x="57150" y="25400"/>
                    </a:lnTo>
                    <a:lnTo>
                      <a:pt x="57150" y="25400"/>
                    </a:lnTo>
                    <a:lnTo>
                      <a:pt x="22225" y="12700"/>
                    </a:lnTo>
                    <a:lnTo>
                      <a:pt x="22225" y="12700"/>
                    </a:lnTo>
                    <a:lnTo>
                      <a:pt x="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6" name="Freeform 385"/>
              <p:cNvSpPr/>
              <p:nvPr/>
            </p:nvSpPr>
            <p:spPr>
              <a:xfrm rot="281165">
                <a:off x="5734833" y="2634966"/>
                <a:ext cx="104099" cy="167313"/>
              </a:xfrm>
              <a:custGeom>
                <a:avLst/>
                <a:gdLst>
                  <a:gd name="connsiteX0" fmla="*/ 0 w 136525"/>
                  <a:gd name="connsiteY0" fmla="*/ 219075 h 219075"/>
                  <a:gd name="connsiteX1" fmla="*/ 34925 w 136525"/>
                  <a:gd name="connsiteY1" fmla="*/ 203200 h 219075"/>
                  <a:gd name="connsiteX2" fmla="*/ 47625 w 136525"/>
                  <a:gd name="connsiteY2" fmla="*/ 180975 h 219075"/>
                  <a:gd name="connsiteX3" fmla="*/ 63500 w 136525"/>
                  <a:gd name="connsiteY3" fmla="*/ 152400 h 219075"/>
                  <a:gd name="connsiteX4" fmla="*/ 69850 w 136525"/>
                  <a:gd name="connsiteY4" fmla="*/ 127000 h 219075"/>
                  <a:gd name="connsiteX5" fmla="*/ 69850 w 136525"/>
                  <a:gd name="connsiteY5" fmla="*/ 127000 h 219075"/>
                  <a:gd name="connsiteX6" fmla="*/ 88900 w 136525"/>
                  <a:gd name="connsiteY6" fmla="*/ 92075 h 219075"/>
                  <a:gd name="connsiteX7" fmla="*/ 120650 w 136525"/>
                  <a:gd name="connsiteY7" fmla="*/ 85725 h 219075"/>
                  <a:gd name="connsiteX8" fmla="*/ 136525 w 136525"/>
                  <a:gd name="connsiteY8" fmla="*/ 73025 h 219075"/>
                  <a:gd name="connsiteX9" fmla="*/ 133350 w 136525"/>
                  <a:gd name="connsiteY9" fmla="*/ 34925 h 219075"/>
                  <a:gd name="connsiteX10" fmla="*/ 133350 w 136525"/>
                  <a:gd name="connsiteY10" fmla="*/ 22225 h 219075"/>
                  <a:gd name="connsiteX11" fmla="*/ 101600 w 136525"/>
                  <a:gd name="connsiteY11" fmla="*/ 25400 h 219075"/>
                  <a:gd name="connsiteX12" fmla="*/ 92075 w 136525"/>
                  <a:gd name="connsiteY12"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25" h="219075">
                    <a:moveTo>
                      <a:pt x="0" y="219075"/>
                    </a:moveTo>
                    <a:lnTo>
                      <a:pt x="34925" y="203200"/>
                    </a:lnTo>
                    <a:lnTo>
                      <a:pt x="47625" y="180975"/>
                    </a:lnTo>
                    <a:lnTo>
                      <a:pt x="63500" y="152400"/>
                    </a:lnTo>
                    <a:lnTo>
                      <a:pt x="69850" y="127000"/>
                    </a:lnTo>
                    <a:lnTo>
                      <a:pt x="69850" y="127000"/>
                    </a:lnTo>
                    <a:lnTo>
                      <a:pt x="88900" y="92075"/>
                    </a:lnTo>
                    <a:lnTo>
                      <a:pt x="120650" y="85725"/>
                    </a:lnTo>
                    <a:lnTo>
                      <a:pt x="136525" y="73025"/>
                    </a:lnTo>
                    <a:lnTo>
                      <a:pt x="133350" y="34925"/>
                    </a:lnTo>
                    <a:lnTo>
                      <a:pt x="133350" y="22225"/>
                    </a:lnTo>
                    <a:lnTo>
                      <a:pt x="101600" y="25400"/>
                    </a:lnTo>
                    <a:lnTo>
                      <a:pt x="92075"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7" name="Freeform 386"/>
              <p:cNvSpPr/>
              <p:nvPr/>
            </p:nvSpPr>
            <p:spPr>
              <a:xfrm rot="281165">
                <a:off x="5832540" y="2699536"/>
                <a:ext cx="62943" cy="82444"/>
              </a:xfrm>
              <a:custGeom>
                <a:avLst/>
                <a:gdLst>
                  <a:gd name="connsiteX0" fmla="*/ 0 w 82550"/>
                  <a:gd name="connsiteY0" fmla="*/ 0 h 107950"/>
                  <a:gd name="connsiteX1" fmla="*/ 73025 w 82550"/>
                  <a:gd name="connsiteY1" fmla="*/ 41275 h 107950"/>
                  <a:gd name="connsiteX2" fmla="*/ 50800 w 82550"/>
                  <a:gd name="connsiteY2" fmla="*/ 76200 h 107950"/>
                  <a:gd name="connsiteX3" fmla="*/ 82550 w 82550"/>
                  <a:gd name="connsiteY3" fmla="*/ 107950 h 107950"/>
                </a:gdLst>
                <a:ahLst/>
                <a:cxnLst>
                  <a:cxn ang="0">
                    <a:pos x="connsiteX0" y="connsiteY0"/>
                  </a:cxn>
                  <a:cxn ang="0">
                    <a:pos x="connsiteX1" y="connsiteY1"/>
                  </a:cxn>
                  <a:cxn ang="0">
                    <a:pos x="connsiteX2" y="connsiteY2"/>
                  </a:cxn>
                  <a:cxn ang="0">
                    <a:pos x="connsiteX3" y="connsiteY3"/>
                  </a:cxn>
                </a:cxnLst>
                <a:rect l="l" t="t" r="r" b="b"/>
                <a:pathLst>
                  <a:path w="82550" h="107950">
                    <a:moveTo>
                      <a:pt x="0" y="0"/>
                    </a:moveTo>
                    <a:lnTo>
                      <a:pt x="73025" y="41275"/>
                    </a:lnTo>
                    <a:lnTo>
                      <a:pt x="50800" y="76200"/>
                    </a:lnTo>
                    <a:lnTo>
                      <a:pt x="82550" y="1079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8" name="Freeform 387"/>
              <p:cNvSpPr/>
              <p:nvPr/>
            </p:nvSpPr>
            <p:spPr>
              <a:xfrm rot="281165">
                <a:off x="5772607" y="2860685"/>
                <a:ext cx="65364" cy="392821"/>
              </a:xfrm>
              <a:custGeom>
                <a:avLst/>
                <a:gdLst>
                  <a:gd name="connsiteX0" fmla="*/ 85725 w 85725"/>
                  <a:gd name="connsiteY0" fmla="*/ 0 h 514350"/>
                  <a:gd name="connsiteX1" fmla="*/ 85725 w 85725"/>
                  <a:gd name="connsiteY1" fmla="*/ 38100 h 514350"/>
                  <a:gd name="connsiteX2" fmla="*/ 85725 w 85725"/>
                  <a:gd name="connsiteY2" fmla="*/ 66675 h 514350"/>
                  <a:gd name="connsiteX3" fmla="*/ 85725 w 85725"/>
                  <a:gd name="connsiteY3" fmla="*/ 95250 h 514350"/>
                  <a:gd name="connsiteX4" fmla="*/ 76200 w 85725"/>
                  <a:gd name="connsiteY4" fmla="*/ 139700 h 514350"/>
                  <a:gd name="connsiteX5" fmla="*/ 66675 w 85725"/>
                  <a:gd name="connsiteY5" fmla="*/ 180975 h 514350"/>
                  <a:gd name="connsiteX6" fmla="*/ 66675 w 85725"/>
                  <a:gd name="connsiteY6" fmla="*/ 206375 h 514350"/>
                  <a:gd name="connsiteX7" fmla="*/ 38100 w 85725"/>
                  <a:gd name="connsiteY7" fmla="*/ 244475 h 514350"/>
                  <a:gd name="connsiteX8" fmla="*/ 19050 w 85725"/>
                  <a:gd name="connsiteY8" fmla="*/ 298450 h 514350"/>
                  <a:gd name="connsiteX9" fmla="*/ 19050 w 85725"/>
                  <a:gd name="connsiteY9" fmla="*/ 339725 h 514350"/>
                  <a:gd name="connsiteX10" fmla="*/ 0 w 85725"/>
                  <a:gd name="connsiteY10" fmla="*/ 384175 h 514350"/>
                  <a:gd name="connsiteX11" fmla="*/ 0 w 85725"/>
                  <a:gd name="connsiteY11" fmla="*/ 419100 h 514350"/>
                  <a:gd name="connsiteX12" fmla="*/ 12700 w 85725"/>
                  <a:gd name="connsiteY12" fmla="*/ 444500 h 514350"/>
                  <a:gd name="connsiteX13" fmla="*/ 25400 w 85725"/>
                  <a:gd name="connsiteY13" fmla="*/ 479425 h 514350"/>
                  <a:gd name="connsiteX14" fmla="*/ 34925 w 85725"/>
                  <a:gd name="connsiteY14" fmla="*/ 514350 h 514350"/>
                  <a:gd name="connsiteX15" fmla="*/ 34925 w 85725"/>
                  <a:gd name="connsiteY15"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25" h="514350">
                    <a:moveTo>
                      <a:pt x="85725" y="0"/>
                    </a:moveTo>
                    <a:lnTo>
                      <a:pt x="85725" y="38100"/>
                    </a:lnTo>
                    <a:lnTo>
                      <a:pt x="85725" y="66675"/>
                    </a:lnTo>
                    <a:lnTo>
                      <a:pt x="85725" y="95250"/>
                    </a:lnTo>
                    <a:lnTo>
                      <a:pt x="76200" y="139700"/>
                    </a:lnTo>
                    <a:lnTo>
                      <a:pt x="66675" y="180975"/>
                    </a:lnTo>
                    <a:lnTo>
                      <a:pt x="66675" y="206375"/>
                    </a:lnTo>
                    <a:lnTo>
                      <a:pt x="38100" y="244475"/>
                    </a:lnTo>
                    <a:lnTo>
                      <a:pt x="19050" y="298450"/>
                    </a:lnTo>
                    <a:lnTo>
                      <a:pt x="19050" y="339725"/>
                    </a:lnTo>
                    <a:lnTo>
                      <a:pt x="0" y="384175"/>
                    </a:lnTo>
                    <a:lnTo>
                      <a:pt x="0" y="419100"/>
                    </a:lnTo>
                    <a:lnTo>
                      <a:pt x="12700" y="444500"/>
                    </a:lnTo>
                    <a:lnTo>
                      <a:pt x="25400" y="479425"/>
                    </a:lnTo>
                    <a:lnTo>
                      <a:pt x="34925" y="514350"/>
                    </a:lnTo>
                    <a:lnTo>
                      <a:pt x="34925" y="51435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89" name="Freeform 388"/>
              <p:cNvSpPr/>
              <p:nvPr/>
            </p:nvSpPr>
            <p:spPr>
              <a:xfrm rot="281165">
                <a:off x="5253182" y="3019837"/>
                <a:ext cx="14525" cy="63045"/>
              </a:xfrm>
              <a:custGeom>
                <a:avLst/>
                <a:gdLst>
                  <a:gd name="connsiteX0" fmla="*/ 19050 w 19050"/>
                  <a:gd name="connsiteY0" fmla="*/ 82550 h 82550"/>
                  <a:gd name="connsiteX1" fmla="*/ 9525 w 19050"/>
                  <a:gd name="connsiteY1" fmla="*/ 22225 h 82550"/>
                  <a:gd name="connsiteX2" fmla="*/ 0 w 19050"/>
                  <a:gd name="connsiteY2" fmla="*/ 0 h 82550"/>
                </a:gdLst>
                <a:ahLst/>
                <a:cxnLst>
                  <a:cxn ang="0">
                    <a:pos x="connsiteX0" y="connsiteY0"/>
                  </a:cxn>
                  <a:cxn ang="0">
                    <a:pos x="connsiteX1" y="connsiteY1"/>
                  </a:cxn>
                  <a:cxn ang="0">
                    <a:pos x="connsiteX2" y="connsiteY2"/>
                  </a:cxn>
                </a:cxnLst>
                <a:rect l="l" t="t" r="r" b="b"/>
                <a:pathLst>
                  <a:path w="19050" h="82550">
                    <a:moveTo>
                      <a:pt x="19050" y="82550"/>
                    </a:moveTo>
                    <a:lnTo>
                      <a:pt x="9525" y="22225"/>
                    </a:lnTo>
                    <a:lnTo>
                      <a:pt x="0" y="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90" name="Freeform 389"/>
              <p:cNvSpPr/>
              <p:nvPr/>
            </p:nvSpPr>
            <p:spPr>
              <a:xfrm rot="281165">
                <a:off x="5345742" y="3873160"/>
                <a:ext cx="50840" cy="70319"/>
              </a:xfrm>
              <a:custGeom>
                <a:avLst/>
                <a:gdLst>
                  <a:gd name="connsiteX0" fmla="*/ 0 w 66675"/>
                  <a:gd name="connsiteY0" fmla="*/ 0 h 92075"/>
                  <a:gd name="connsiteX1" fmla="*/ 25400 w 66675"/>
                  <a:gd name="connsiteY1" fmla="*/ 73025 h 92075"/>
                  <a:gd name="connsiteX2" fmla="*/ 66675 w 66675"/>
                  <a:gd name="connsiteY2" fmla="*/ 92075 h 92075"/>
                </a:gdLst>
                <a:ahLst/>
                <a:cxnLst>
                  <a:cxn ang="0">
                    <a:pos x="connsiteX0" y="connsiteY0"/>
                  </a:cxn>
                  <a:cxn ang="0">
                    <a:pos x="connsiteX1" y="connsiteY1"/>
                  </a:cxn>
                  <a:cxn ang="0">
                    <a:pos x="connsiteX2" y="connsiteY2"/>
                  </a:cxn>
                </a:cxnLst>
                <a:rect l="l" t="t" r="r" b="b"/>
                <a:pathLst>
                  <a:path w="66675" h="92075">
                    <a:moveTo>
                      <a:pt x="0" y="0"/>
                    </a:moveTo>
                    <a:lnTo>
                      <a:pt x="25400" y="73025"/>
                    </a:lnTo>
                    <a:lnTo>
                      <a:pt x="66675" y="92075"/>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sp>
            <p:nvSpPr>
              <p:cNvPr id="391" name="Freeform 390"/>
              <p:cNvSpPr/>
              <p:nvPr/>
            </p:nvSpPr>
            <p:spPr>
              <a:xfrm rot="281165">
                <a:off x="5440952" y="3852760"/>
                <a:ext cx="16947" cy="38797"/>
              </a:xfrm>
              <a:custGeom>
                <a:avLst/>
                <a:gdLst>
                  <a:gd name="connsiteX0" fmla="*/ 22225 w 22225"/>
                  <a:gd name="connsiteY0" fmla="*/ 0 h 50800"/>
                  <a:gd name="connsiteX1" fmla="*/ 0 w 22225"/>
                  <a:gd name="connsiteY1" fmla="*/ 50800 h 50800"/>
                </a:gdLst>
                <a:ahLst/>
                <a:cxnLst>
                  <a:cxn ang="0">
                    <a:pos x="connsiteX0" y="connsiteY0"/>
                  </a:cxn>
                  <a:cxn ang="0">
                    <a:pos x="connsiteX1" y="connsiteY1"/>
                  </a:cxn>
                </a:cxnLst>
                <a:rect l="l" t="t" r="r" b="b"/>
                <a:pathLst>
                  <a:path w="22225" h="50800">
                    <a:moveTo>
                      <a:pt x="22225" y="0"/>
                    </a:moveTo>
                    <a:lnTo>
                      <a:pt x="0" y="50800"/>
                    </a:lnTo>
                  </a:path>
                </a:pathLst>
              </a:custGeom>
              <a:noFill/>
              <a:ln w="158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9" dirty="0"/>
              </a:p>
            </p:txBody>
          </p:sp>
          <p:cxnSp>
            <p:nvCxnSpPr>
              <p:cNvPr id="392" name="LeanLine Vertical 635204654583840741"/>
              <p:cNvCxnSpPr>
                <a:endCxn id="379" idx="6"/>
              </p:cNvCxnSpPr>
              <p:nvPr/>
            </p:nvCxnSpPr>
            <p:spPr>
              <a:xfrm rot="5681165">
                <a:off x="5800403" y="3448631"/>
                <a:ext cx="104828" cy="48925"/>
              </a:xfrm>
              <a:prstGeom prst="line">
                <a:avLst/>
              </a:prstGeom>
              <a:ln w="15875" cmpd="sng">
                <a:solidFill>
                  <a:schemeClr val="bg1"/>
                </a:solidFill>
              </a:ln>
              <a:effectLst/>
            </p:spPr>
            <p:style>
              <a:lnRef idx="1">
                <a:schemeClr val="accent1"/>
              </a:lnRef>
              <a:fillRef idx="0">
                <a:schemeClr val="accent1"/>
              </a:fillRef>
              <a:effectRef idx="0">
                <a:schemeClr val="accent1"/>
              </a:effectRef>
              <a:fontRef idx="minor">
                <a:schemeClr val="tx1"/>
              </a:fontRef>
            </p:style>
          </p:cxnSp>
        </p:grpSp>
        <p:pic>
          <p:nvPicPr>
            <p:cNvPr id="140295" name="Picture 7"/>
            <p:cNvPicPr>
              <a:picLocks noChangeArrowheads="1"/>
            </p:cNvPicPr>
            <p:nvPr/>
          </p:nvPicPr>
          <p:blipFill>
            <a:blip r:embed="rId8" cstate="print"/>
            <a:srcRect l="6530" t="3963" r="10902" b="5817"/>
            <a:stretch>
              <a:fillRect/>
            </a:stretch>
          </p:blipFill>
          <p:spPr bwMode="auto">
            <a:xfrm>
              <a:off x="745116" y="2974064"/>
              <a:ext cx="3200400" cy="2471160"/>
            </a:xfrm>
            <a:prstGeom prst="rect">
              <a:avLst/>
            </a:prstGeom>
            <a:noFill/>
            <a:ln w="9525">
              <a:noFill/>
              <a:miter lim="800000"/>
              <a:headEnd/>
              <a:tailEnd/>
            </a:ln>
          </p:spPr>
        </p:pic>
        <p:pic>
          <p:nvPicPr>
            <p:cNvPr id="223235" name="Picture 3"/>
            <p:cNvPicPr>
              <a:picLocks noChangeArrowheads="1"/>
            </p:cNvPicPr>
            <p:nvPr/>
          </p:nvPicPr>
          <p:blipFill>
            <a:blip r:embed="rId9" cstate="print"/>
            <a:srcRect/>
            <a:stretch>
              <a:fillRect/>
            </a:stretch>
          </p:blipFill>
          <p:spPr bwMode="auto">
            <a:xfrm>
              <a:off x="4232920" y="2974064"/>
              <a:ext cx="3200400" cy="2471160"/>
            </a:xfrm>
            <a:prstGeom prst="rect">
              <a:avLst/>
            </a:prstGeom>
            <a:noFill/>
            <a:ln w="9525">
              <a:noFill/>
              <a:miter lim="800000"/>
              <a:headEnd/>
              <a:tailEnd/>
            </a:ln>
            <a:effectLst/>
          </p:spPr>
        </p:pic>
      </p:grpSp>
    </p:spTree>
    <p:extLst>
      <p:ext uri="{BB962C8B-B14F-4D97-AF65-F5344CB8AC3E}">
        <p14:creationId xmlns:p14="http://schemas.microsoft.com/office/powerpoint/2010/main" val="26641912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p:cNvGraphicFramePr>
          <p:nvPr>
            <p:custDataLst>
              <p:tags r:id="rId2"/>
            </p:custDataLst>
            <p:extLst/>
          </p:nvPr>
        </p:nvGraphicFramePr>
        <p:xfrm>
          <a:off x="0" y="263769"/>
          <a:ext cx="146538" cy="146538"/>
        </p:xfrm>
        <a:graphic>
          <a:graphicData uri="http://schemas.openxmlformats.org/presentationml/2006/ole">
            <mc:AlternateContent xmlns:mc="http://schemas.openxmlformats.org/markup-compatibility/2006">
              <mc:Choice xmlns:v="urn:schemas-microsoft-com:vml" Requires="v">
                <p:oleObj spid="_x0000_s421948" name="think-cell Slide" r:id="rId45" imgW="0" imgH="0" progId="TCLayout.ActiveDocument.1">
                  <p:embed/>
                </p:oleObj>
              </mc:Choice>
              <mc:Fallback>
                <p:oleObj name="think-cell Slide" r:id="rId4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263769"/>
                        <a:ext cx="146538" cy="14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hidden="1"/>
          <p:cNvSpPr/>
          <p:nvPr>
            <p:custDataLst>
              <p:tags r:id="rId3"/>
            </p:custDataLst>
          </p:nvPr>
        </p:nvSpPr>
        <p:spPr bwMode="auto">
          <a:xfrm>
            <a:off x="0" y="263769"/>
            <a:ext cx="146538" cy="146538"/>
          </a:xfrm>
          <a:prstGeom prst="rect">
            <a:avLst/>
          </a:prstGeom>
          <a:solidFill>
            <a:schemeClr val="bg1"/>
          </a:solidFill>
          <a:ln w="9525" cmpd="sng">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en-US" sz="1200" b="0" dirty="0">
              <a:solidFill>
                <a:schemeClr val="tx1"/>
              </a:solidFill>
              <a:latin typeface="Arial Narrow"/>
              <a:sym typeface="Arial Narrow"/>
            </a:endParaRPr>
          </a:p>
        </p:txBody>
      </p:sp>
      <p:sp>
        <p:nvSpPr>
          <p:cNvPr id="79" name="Title 78"/>
          <p:cNvSpPr>
            <a:spLocks noGrp="1"/>
          </p:cNvSpPr>
          <p:nvPr>
            <p:ph type="title"/>
          </p:nvPr>
        </p:nvSpPr>
        <p:spPr>
          <a:xfrm>
            <a:off x="317991" y="504368"/>
            <a:ext cx="8707429" cy="690366"/>
          </a:xfrm>
        </p:spPr>
        <p:txBody>
          <a:bodyPr vert="horz" lIns="0" tIns="0" rIns="0" bIns="0" rtlCol="0" anchor="t" anchorCtr="0">
            <a:noAutofit/>
          </a:bodyPr>
          <a:lstStyle/>
          <a:p>
            <a:r>
              <a:rPr lang="fr-BE" b="1" dirty="0">
                <a:latin typeface="Arial" panose="020B0604020202020204" pitchFamily="34" charset="0"/>
                <a:cs typeface="Arial" panose="020B0604020202020204" pitchFamily="34" charset="0"/>
              </a:rPr>
              <a:t>D'ici à </a:t>
            </a:r>
            <a:r>
              <a:rPr lang="fr-BE" b="1" dirty="0" smtClean="0">
                <a:latin typeface="Arial" panose="020B0604020202020204" pitchFamily="34" charset="0"/>
                <a:cs typeface="Arial" panose="020B0604020202020204" pitchFamily="34" charset="0"/>
              </a:rPr>
              <a:t>2030: Voiture </a:t>
            </a:r>
            <a:r>
              <a:rPr lang="fr-BE" b="1" dirty="0">
                <a:latin typeface="Arial" panose="020B0604020202020204" pitchFamily="34" charset="0"/>
                <a:cs typeface="Arial" panose="020B0604020202020204" pitchFamily="34" charset="0"/>
              </a:rPr>
              <a:t>et </a:t>
            </a:r>
            <a:r>
              <a:rPr lang="fr-BE" b="1" dirty="0" smtClean="0">
                <a:latin typeface="Arial" panose="020B0604020202020204" pitchFamily="34" charset="0"/>
                <a:cs typeface="Arial" panose="020B0604020202020204" pitchFamily="34" charset="0"/>
              </a:rPr>
              <a:t>train + </a:t>
            </a:r>
            <a:r>
              <a:rPr lang="fr-BE" b="1" dirty="0">
                <a:latin typeface="Arial" panose="020B0604020202020204" pitchFamily="34" charset="0"/>
                <a:cs typeface="Arial" panose="020B0604020202020204" pitchFamily="34" charset="0"/>
              </a:rPr>
              <a:t>30%, mettant sous pression des réseaux déjà très sollicités</a:t>
            </a:r>
          </a:p>
        </p:txBody>
      </p:sp>
      <p:sp>
        <p:nvSpPr>
          <p:cNvPr id="120" name="ListLeanHorizontalTextTopic0"/>
          <p:cNvSpPr txBox="1">
            <a:spLocks/>
          </p:cNvSpPr>
          <p:nvPr/>
        </p:nvSpPr>
        <p:spPr>
          <a:xfrm>
            <a:off x="1897534" y="1700808"/>
            <a:ext cx="5370000" cy="171714"/>
          </a:xfrm>
          <a:prstGeom prst="rect">
            <a:avLst/>
          </a:prstGeom>
          <a:noFill/>
          <a:ln w="9525">
            <a:noFill/>
          </a:ln>
        </p:spPr>
        <p:txBody>
          <a:bodyPr vert="horz" wrap="square" lIns="0" tIns="0" rIns="0" bIns="0" rtlCol="0">
            <a:spAutoFit/>
          </a:bodyPr>
          <a:lstStyle/>
          <a:p>
            <a:pPr>
              <a:lnSpc>
                <a:spcPct val="93000"/>
              </a:lnSpc>
              <a:spcBef>
                <a:spcPts val="0"/>
              </a:spcBef>
              <a:buSzPct val="100000"/>
            </a:pPr>
            <a:r>
              <a:rPr lang="fr-BE" sz="1200" dirty="0">
                <a:latin typeface="+mn-lt"/>
                <a:cs typeface="Arial" pitchFamily="34" charset="0"/>
              </a:rPr>
              <a:t>Belgique – </a:t>
            </a:r>
            <a:r>
              <a:rPr lang="fr-BE" sz="1200" dirty="0">
                <a:cs typeface="Arial" pitchFamily="34" charset="0"/>
              </a:rPr>
              <a:t>Evolution du transport national par mode [Mrd Pax-km]</a:t>
            </a:r>
          </a:p>
        </p:txBody>
      </p:sp>
      <p:sp>
        <p:nvSpPr>
          <p:cNvPr id="66" name="RbLeanShape Arrow Option 1 47"/>
          <p:cNvSpPr/>
          <p:nvPr/>
        </p:nvSpPr>
        <p:spPr>
          <a:xfrm rot="5400000">
            <a:off x="6592502" y="1962447"/>
            <a:ext cx="535554" cy="814509"/>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08000">
                <a:moveTo>
                  <a:pt x="0" y="0"/>
                </a:moveTo>
                <a:lnTo>
                  <a:pt x="330200" y="0"/>
                </a:lnTo>
                <a:lnTo>
                  <a:pt x="457200" y="254000"/>
                </a:lnTo>
                <a:lnTo>
                  <a:pt x="330200" y="508000"/>
                </a:lnTo>
                <a:lnTo>
                  <a:pt x="0" y="508000"/>
                </a:lnTo>
              </a:path>
            </a:pathLst>
          </a:custGeom>
          <a:solidFill>
            <a:schemeClr val="bg1"/>
          </a:solidFill>
          <a:ln w="222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vert270" wrap="square" lIns="49846" tIns="0" rIns="0" bIns="0" rtlCol="0" anchor="t" anchorCtr="0">
            <a:noAutofit/>
          </a:bodyPr>
          <a:lstStyle/>
          <a:p>
            <a:pPr algn="ctr" fontAlgn="ctr">
              <a:lnSpc>
                <a:spcPts val="923"/>
              </a:lnSpc>
              <a:spcAft>
                <a:spcPts val="554"/>
              </a:spcAft>
              <a:buSzPct val="100000"/>
            </a:pPr>
            <a:r>
              <a:rPr lang="fr-BE" sz="1200" dirty="0"/>
              <a:t>'10-'30 croissance absolue</a:t>
            </a:r>
          </a:p>
        </p:txBody>
      </p:sp>
      <p:sp>
        <p:nvSpPr>
          <p:cNvPr id="70" name="Rounded Rectangle 69"/>
          <p:cNvSpPr/>
          <p:nvPr/>
        </p:nvSpPr>
        <p:spPr>
          <a:xfrm>
            <a:off x="6603461" y="4291749"/>
            <a:ext cx="513641" cy="149538"/>
          </a:xfrm>
          <a:prstGeom prst="roundRect">
            <a:avLst/>
          </a:prstGeom>
          <a:solidFill>
            <a:srgbClr val="FFFFFF"/>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+32%</a:t>
            </a:r>
          </a:p>
        </p:txBody>
      </p:sp>
      <p:sp>
        <p:nvSpPr>
          <p:cNvPr id="96" name="Rounded Rectangle 95"/>
          <p:cNvSpPr/>
          <p:nvPr>
            <p:custDataLst>
              <p:tags r:id="rId4"/>
            </p:custDataLst>
          </p:nvPr>
        </p:nvSpPr>
        <p:spPr>
          <a:xfrm>
            <a:off x="6603461" y="2886156"/>
            <a:ext cx="513641" cy="149538"/>
          </a:xfrm>
          <a:prstGeom prst="roundRect">
            <a:avLst/>
          </a:prstGeom>
          <a:noFill/>
          <a:ln w="9525" cmpd="sng">
            <a:solidFill>
              <a:schemeClr val="tx2"/>
            </a:solidFill>
          </a:ln>
          <a:effectLst/>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+64%</a:t>
            </a:r>
          </a:p>
        </p:txBody>
      </p:sp>
      <p:sp>
        <p:nvSpPr>
          <p:cNvPr id="97" name="Rounded Rectangle 96"/>
          <p:cNvSpPr/>
          <p:nvPr>
            <p:custDataLst>
              <p:tags r:id="rId5"/>
            </p:custDataLst>
          </p:nvPr>
        </p:nvSpPr>
        <p:spPr>
          <a:xfrm>
            <a:off x="6603461" y="3048813"/>
            <a:ext cx="513641" cy="149538"/>
          </a:xfrm>
          <a:prstGeom prst="roundRect">
            <a:avLst/>
          </a:prstGeom>
          <a:noFill/>
          <a:ln w="9525" cmpd="sng">
            <a:solidFill>
              <a:schemeClr val="accent2"/>
            </a:solid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-18%</a:t>
            </a:r>
          </a:p>
        </p:txBody>
      </p:sp>
      <p:sp>
        <p:nvSpPr>
          <p:cNvPr id="98" name="Rounded Rectangle 97"/>
          <p:cNvSpPr/>
          <p:nvPr>
            <p:custDataLst>
              <p:tags r:id="rId6"/>
            </p:custDataLst>
          </p:nvPr>
        </p:nvSpPr>
        <p:spPr>
          <a:xfrm>
            <a:off x="6603461" y="3211472"/>
            <a:ext cx="513641" cy="149538"/>
          </a:xfrm>
          <a:prstGeom prst="roundRect">
            <a:avLst/>
          </a:prstGeom>
          <a:noFill/>
          <a:ln w="9525" cmpd="sng">
            <a:solidFill>
              <a:schemeClr val="accent4"/>
            </a:solidFill>
          </a:ln>
          <a:effectLst/>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+39%</a:t>
            </a:r>
          </a:p>
        </p:txBody>
      </p:sp>
      <p:sp>
        <p:nvSpPr>
          <p:cNvPr id="99" name="Rounded Rectangle 98"/>
          <p:cNvSpPr/>
          <p:nvPr>
            <p:custDataLst>
              <p:tags r:id="rId7"/>
            </p:custDataLst>
          </p:nvPr>
        </p:nvSpPr>
        <p:spPr>
          <a:xfrm>
            <a:off x="6603461" y="3422301"/>
            <a:ext cx="513641" cy="149538"/>
          </a:xfrm>
          <a:prstGeom prst="roundRect">
            <a:avLst/>
          </a:prstGeom>
          <a:noFill/>
          <a:ln w="9525" cmpd="sng">
            <a:solidFill>
              <a:schemeClr val="accent3"/>
            </a:solidFill>
          </a:ln>
          <a:effectLst/>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+4%</a:t>
            </a:r>
          </a:p>
        </p:txBody>
      </p:sp>
      <p:sp>
        <p:nvSpPr>
          <p:cNvPr id="167" name="Rounded Rectangle 166"/>
          <p:cNvSpPr/>
          <p:nvPr>
            <p:custDataLst>
              <p:tags r:id="rId8"/>
            </p:custDataLst>
          </p:nvPr>
        </p:nvSpPr>
        <p:spPr>
          <a:xfrm>
            <a:off x="6603461" y="2723499"/>
            <a:ext cx="513641" cy="149538"/>
          </a:xfrm>
          <a:prstGeom prst="roundRect">
            <a:avLst/>
          </a:prstGeom>
          <a:noFill/>
          <a:ln w="9525" cmpd="sng">
            <a:solidFill>
              <a:srgbClr val="09BAFF"/>
            </a:solidFill>
          </a:ln>
          <a:effectLst/>
          <a:extLst>
            <a:ext uri="{909E8E84-426E-40DD-AFC4-6F175D3DCCD1}">
              <a14:hiddenFill xmlns:a14="http://schemas.microsoft.com/office/drawing/2010/main">
                <a:solidFill>
                  <a:srgbClr val="00B0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+22%</a:t>
            </a:r>
          </a:p>
        </p:txBody>
      </p:sp>
      <p:pic>
        <p:nvPicPr>
          <p:cNvPr id="105475" name="Picture 3"/>
          <p:cNvPicPr>
            <a:picLocks noChangeAspect="1" noChangeArrowheads="1"/>
          </p:cNvPicPr>
          <p:nvPr/>
        </p:nvPicPr>
        <p:blipFill>
          <a:blip r:embed="rId46" cstate="print"/>
          <a:srcRect/>
          <a:stretch>
            <a:fillRect/>
          </a:stretch>
        </p:blipFill>
        <p:spPr bwMode="auto">
          <a:xfrm>
            <a:off x="1780305" y="2663418"/>
            <a:ext cx="3938954" cy="2180492"/>
          </a:xfrm>
          <a:prstGeom prst="rect">
            <a:avLst/>
          </a:prstGeom>
          <a:noFill/>
        </p:spPr>
      </p:pic>
      <p:graphicFrame>
        <p:nvGraphicFramePr>
          <p:cNvPr id="5" name="Object 4"/>
          <p:cNvGraphicFramePr>
            <a:graphicFrameLocks/>
          </p:cNvGraphicFramePr>
          <p:nvPr>
            <p:custDataLst>
              <p:tags r:id="rId9"/>
            </p:custDataLst>
            <p:extLst/>
          </p:nvPr>
        </p:nvGraphicFramePr>
        <p:xfrm>
          <a:off x="1780305" y="2663418"/>
          <a:ext cx="3938954" cy="2180492"/>
        </p:xfrm>
        <a:graphic>
          <a:graphicData uri="http://schemas.openxmlformats.org/presentationml/2006/ole">
            <mc:AlternateContent xmlns:mc="http://schemas.openxmlformats.org/markup-compatibility/2006">
              <mc:Choice xmlns:v="urn:schemas-microsoft-com:vml" Requires="v">
                <p:oleObj spid="_x0000_s421949" name="Chart" r:id="rId47" imgW="4267200" imgH="2362290" progId="MSGraph.Chart.8">
                  <p:embed followColorScheme="full"/>
                </p:oleObj>
              </mc:Choice>
              <mc:Fallback>
                <p:oleObj name="Chart" r:id="rId47" imgW="4267200" imgH="2362290" progId="MSGraph.Chart.8">
                  <p:embed followColorScheme="full"/>
                  <p:pic>
                    <p:nvPicPr>
                      <p:cNvPr id="0" name=""/>
                      <p:cNvPicPr>
                        <a:picLocks noChangeArrowheads="1"/>
                      </p:cNvPicPr>
                      <p:nvPr/>
                    </p:nvPicPr>
                    <p:blipFill>
                      <a:blip r:embed="rId48"/>
                      <a:srcRect/>
                      <a:stretch>
                        <a:fillRect/>
                      </a:stretch>
                    </p:blipFill>
                    <p:spPr bwMode="auto">
                      <a:xfrm>
                        <a:off x="1780305" y="2663418"/>
                        <a:ext cx="3938954" cy="21804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1" name="Straight Connector 60"/>
          <p:cNvCxnSpPr/>
          <p:nvPr>
            <p:custDataLst>
              <p:tags r:id="rId10"/>
            </p:custDataLst>
          </p:nvPr>
        </p:nvCxnSpPr>
        <p:spPr bwMode="auto">
          <a:xfrm flipH="1" flipV="1">
            <a:off x="2721083" y="3160182"/>
            <a:ext cx="89388" cy="80596"/>
          </a:xfrm>
          <a:prstGeom prst="line">
            <a:avLst/>
          </a:prstGeom>
          <a:ln w="635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custDataLst>
              <p:tags r:id="rId11"/>
            </p:custDataLst>
          </p:nvPr>
        </p:nvCxnSpPr>
        <p:spPr bwMode="auto">
          <a:xfrm flipH="1" flipV="1">
            <a:off x="3969590" y="2927189"/>
            <a:ext cx="89388" cy="124557"/>
          </a:xfrm>
          <a:prstGeom prst="line">
            <a:avLst/>
          </a:prstGeom>
          <a:ln w="635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custDataLst>
              <p:tags r:id="rId12"/>
            </p:custDataLst>
          </p:nvPr>
        </p:nvCxnSpPr>
        <p:spPr bwMode="auto">
          <a:xfrm flipV="1">
            <a:off x="4706680" y="2786510"/>
            <a:ext cx="87923" cy="82062"/>
          </a:xfrm>
          <a:prstGeom prst="line">
            <a:avLst/>
          </a:prstGeom>
          <a:ln w="635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custDataLst>
              <p:tags r:id="rId13"/>
            </p:custDataLst>
          </p:nvPr>
        </p:nvCxnSpPr>
        <p:spPr bwMode="gray">
          <a:xfrm flipV="1">
            <a:off x="2514462" y="2324913"/>
            <a:ext cx="0" cy="562708"/>
          </a:xfrm>
          <a:prstGeom prst="line">
            <a:avLst/>
          </a:prstGeom>
          <a:ln w="9525">
            <a:solidFill>
              <a:schemeClr val="hlink"/>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custDataLst>
              <p:tags r:id="rId14"/>
            </p:custDataLst>
          </p:nvPr>
        </p:nvCxnSpPr>
        <p:spPr bwMode="gray">
          <a:xfrm>
            <a:off x="2514465" y="2324913"/>
            <a:ext cx="2488223" cy="0"/>
          </a:xfrm>
          <a:prstGeom prst="line">
            <a:avLst/>
          </a:prstGeom>
          <a:ln w="9525">
            <a:solidFill>
              <a:schemeClr val="hlink"/>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custDataLst>
              <p:tags r:id="rId15"/>
            </p:custDataLst>
          </p:nvPr>
        </p:nvCxnSpPr>
        <p:spPr bwMode="gray">
          <a:xfrm>
            <a:off x="5002686" y="2324915"/>
            <a:ext cx="0" cy="187569"/>
          </a:xfrm>
          <a:prstGeom prst="line">
            <a:avLst/>
          </a:prstGeom>
          <a:ln w="9525">
            <a:solidFill>
              <a:schemeClr val="hlink"/>
            </a:solidFill>
            <a:headEnd type="none"/>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custDataLst>
              <p:tags r:id="rId16"/>
            </p:custDataLst>
          </p:nvPr>
        </p:nvCxnSpPr>
        <p:spPr bwMode="auto">
          <a:xfrm flipH="1">
            <a:off x="2721084" y="3057605"/>
            <a:ext cx="89389" cy="80596"/>
          </a:xfrm>
          <a:prstGeom prst="line">
            <a:avLst/>
          </a:prstGeom>
          <a:ln w="6350">
            <a:solidFill>
              <a:schemeClr val="tx1"/>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59" name="Text Placeholder 10"/>
          <p:cNvSpPr>
            <a:spLocks noGrp="1"/>
          </p:cNvSpPr>
          <p:nvPr>
            <p:custDataLst>
              <p:tags r:id="rId17"/>
            </p:custDataLst>
          </p:nvPr>
        </p:nvSpPr>
        <p:spPr bwMode="gray">
          <a:xfrm>
            <a:off x="2318103" y="3240781"/>
            <a:ext cx="115765" cy="183173"/>
          </a:xfrm>
          <a:prstGeom prst="rect">
            <a:avLst/>
          </a:prstGeom>
          <a:solidFill>
            <a:schemeClr val="folHlink"/>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533C837D-F2A5-41E8-973F-5ED6CF46FB2E}" type="datetime'''''9'''''''''''''''''''''''''''''''''''''">
              <a:rPr lang="en-US" sz="1200" b="0">
                <a:sym typeface="+mn-lt"/>
              </a:rPr>
              <a:pPr algn="ctr">
                <a:lnSpc>
                  <a:spcPct val="100000"/>
                </a:lnSpc>
                <a:spcBef>
                  <a:spcPct val="0"/>
                </a:spcBef>
                <a:buSzPct val="100000"/>
              </a:pPr>
              <a:t>9</a:t>
            </a:fld>
            <a:endParaRPr lang="fr-BE" sz="1200" b="0" dirty="0">
              <a:sym typeface="+mn-lt"/>
            </a:endParaRPr>
          </a:p>
        </p:txBody>
      </p:sp>
      <p:sp>
        <p:nvSpPr>
          <p:cNvPr id="170" name="Text Placeholder 82"/>
          <p:cNvSpPr>
            <a:spLocks noGrp="1"/>
          </p:cNvSpPr>
          <p:nvPr>
            <p:custDataLst>
              <p:tags r:id="rId18"/>
            </p:custDataLst>
          </p:nvPr>
        </p:nvSpPr>
        <p:spPr bwMode="gray">
          <a:xfrm>
            <a:off x="2595061" y="3135274"/>
            <a:ext cx="115765" cy="183173"/>
          </a:xfrm>
          <a:prstGeom prst="rect">
            <a:avLst/>
          </a:prstGeom>
          <a:solidFill>
            <a:schemeClr val="accent2"/>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9AC802FC-6011-4CDD-9768-9F461B8463E7}" type="datetime'8'''''''''''''''''''''''''''''''''''''">
              <a:rPr lang="en-US" sz="1200" b="0">
                <a:sym typeface="+mn-lt"/>
              </a:rPr>
              <a:pPr algn="ctr">
                <a:lnSpc>
                  <a:spcPct val="100000"/>
                </a:lnSpc>
                <a:spcBef>
                  <a:spcPct val="0"/>
                </a:spcBef>
                <a:buSzPct val="100000"/>
              </a:pPr>
              <a:t>8</a:t>
            </a:fld>
            <a:endParaRPr lang="fr-BE" sz="1200" b="0" dirty="0">
              <a:sym typeface="+mn-lt"/>
            </a:endParaRPr>
          </a:p>
        </p:txBody>
      </p:sp>
      <p:sp>
        <p:nvSpPr>
          <p:cNvPr id="176" name="Text Placeholder 63"/>
          <p:cNvSpPr>
            <a:spLocks noGrp="1"/>
          </p:cNvSpPr>
          <p:nvPr>
            <p:custDataLst>
              <p:tags r:id="rId19"/>
            </p:custDataLst>
          </p:nvPr>
        </p:nvSpPr>
        <p:spPr bwMode="gray">
          <a:xfrm>
            <a:off x="3656000" y="2683935"/>
            <a:ext cx="206619"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1E0ABDBF-6488-46EB-91D4-23A292EDEEB3}" type="datetime'15''''''''''''''''1'''''''''">
              <a:rPr lang="en-US" sz="1200">
                <a:sym typeface="+mn-lt"/>
              </a:rPr>
              <a:pPr algn="ctr">
                <a:lnSpc>
                  <a:spcPct val="100000"/>
                </a:lnSpc>
                <a:spcBef>
                  <a:spcPct val="0"/>
                </a:spcBef>
                <a:buSzPct val="100000"/>
              </a:pPr>
              <a:t>151</a:t>
            </a:fld>
            <a:endParaRPr lang="fr-BE" sz="1200" dirty="0">
              <a:sym typeface="+mn-lt"/>
            </a:endParaRPr>
          </a:p>
        </p:txBody>
      </p:sp>
      <p:sp>
        <p:nvSpPr>
          <p:cNvPr id="55" name="Text Placeholder 15"/>
          <p:cNvSpPr>
            <a:spLocks noGrp="1"/>
          </p:cNvSpPr>
          <p:nvPr>
            <p:custDataLst>
              <p:tags r:id="rId20"/>
            </p:custDataLst>
          </p:nvPr>
        </p:nvSpPr>
        <p:spPr bwMode="gray">
          <a:xfrm>
            <a:off x="3529975" y="3051746"/>
            <a:ext cx="175846" cy="183173"/>
          </a:xfrm>
          <a:prstGeom prst="rect">
            <a:avLst/>
          </a:prstGeom>
          <a:solidFill>
            <a:schemeClr val="folHlink"/>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B7EDA71E-3EF6-458D-85E3-10A1256B46D4}" type="datetime'''''1''''''1'''''''''''''''''''''''''''''''''''''''">
              <a:rPr lang="en-US" sz="1200" b="0">
                <a:sym typeface="+mn-lt"/>
              </a:rPr>
              <a:pPr algn="ctr">
                <a:lnSpc>
                  <a:spcPct val="100000"/>
                </a:lnSpc>
                <a:spcBef>
                  <a:spcPct val="0"/>
                </a:spcBef>
                <a:buSzPct val="100000"/>
              </a:pPr>
              <a:t>11</a:t>
            </a:fld>
            <a:endParaRPr lang="en-US" sz="1200" b="0" dirty="0">
              <a:sym typeface="+mn-lt"/>
            </a:endParaRPr>
          </a:p>
        </p:txBody>
      </p:sp>
      <p:sp>
        <p:nvSpPr>
          <p:cNvPr id="174" name="Text Placeholder 85"/>
          <p:cNvSpPr>
            <a:spLocks noGrp="1"/>
          </p:cNvSpPr>
          <p:nvPr>
            <p:custDataLst>
              <p:tags r:id="rId21"/>
            </p:custDataLst>
          </p:nvPr>
        </p:nvSpPr>
        <p:spPr bwMode="gray">
          <a:xfrm>
            <a:off x="3842103" y="2937446"/>
            <a:ext cx="115765" cy="183173"/>
          </a:xfrm>
          <a:prstGeom prst="rect">
            <a:avLst/>
          </a:prstGeom>
          <a:solidFill>
            <a:schemeClr val="accent2"/>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9759FBFE-FB45-437A-A110-710DF84FE356}" type="datetime'''''''''''''''''''''''''''''''''''''''''''''''''''''8'">
              <a:rPr lang="en-US" sz="1200" b="0">
                <a:sym typeface="+mn-lt"/>
              </a:rPr>
              <a:pPr algn="ctr">
                <a:lnSpc>
                  <a:spcPct val="100000"/>
                </a:lnSpc>
                <a:spcBef>
                  <a:spcPct val="0"/>
                </a:spcBef>
                <a:buSzPct val="100000"/>
              </a:pPr>
              <a:t>8</a:t>
            </a:fld>
            <a:endParaRPr lang="fr-BE" sz="1200" b="0" dirty="0">
              <a:sym typeface="+mn-lt"/>
            </a:endParaRPr>
          </a:p>
        </p:txBody>
      </p:sp>
      <p:sp>
        <p:nvSpPr>
          <p:cNvPr id="65" name="Text Placeholder 66"/>
          <p:cNvSpPr>
            <a:spLocks noGrp="1"/>
          </p:cNvSpPr>
          <p:nvPr>
            <p:custDataLst>
              <p:tags r:id="rId22"/>
            </p:custDataLst>
          </p:nvPr>
        </p:nvSpPr>
        <p:spPr bwMode="gray">
          <a:xfrm>
            <a:off x="3560748" y="2867108"/>
            <a:ext cx="115766" cy="183173"/>
          </a:xfrm>
          <a:prstGeom prst="rect">
            <a:avLst/>
          </a:prstGeom>
          <a:solidFill>
            <a:schemeClr val="tx2"/>
          </a:solidFill>
          <a:effectLst/>
        </p:spPr>
        <p:txBody>
          <a:bodyPr vert="horz" wrap="none" lIns="23446" tIns="0" rIns="23446" bIns="0" rtlCol="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0465F21D-5EE5-4C8F-AE74-4E475CDF645D}" type="datetime'''4'''''''''''''''''''''''''''''''''''''''''''''''''''''''''''">
              <a:rPr lang="en-US" sz="1200">
                <a:solidFill>
                  <a:schemeClr val="bg1"/>
                </a:solidFill>
              </a:rPr>
              <a:pPr algn="ctr">
                <a:lnSpc>
                  <a:spcPct val="100000"/>
                </a:lnSpc>
                <a:spcBef>
                  <a:spcPct val="0"/>
                </a:spcBef>
                <a:buSzPct val="100000"/>
              </a:pPr>
              <a:t>4</a:t>
            </a:fld>
            <a:endParaRPr lang="en-US" sz="1200" dirty="0">
              <a:solidFill>
                <a:schemeClr val="bg1"/>
              </a:solidFill>
            </a:endParaRPr>
          </a:p>
        </p:txBody>
      </p:sp>
      <p:sp>
        <p:nvSpPr>
          <p:cNvPr id="158" name="Text Placeholder 50"/>
          <p:cNvSpPr>
            <a:spLocks noGrp="1"/>
          </p:cNvSpPr>
          <p:nvPr>
            <p:custDataLst>
              <p:tags r:id="rId23"/>
            </p:custDataLst>
          </p:nvPr>
        </p:nvSpPr>
        <p:spPr bwMode="auto">
          <a:xfrm>
            <a:off x="2370857" y="4887874"/>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7BE5179B-DDE1-40F4-B32C-5E3026053DEB}" type="datetime'''''2''0''''''''''''''''1''0'''''''''''''''''''''''''''''''">
              <a:rPr lang="en-US" sz="1200" b="0">
                <a:sym typeface="+mn-lt"/>
              </a:rPr>
              <a:pPr>
                <a:lnSpc>
                  <a:spcPct val="100000"/>
                </a:lnSpc>
                <a:spcBef>
                  <a:spcPct val="0"/>
                </a:spcBef>
                <a:buSzPct val="100000"/>
              </a:pPr>
              <a:t>2010</a:t>
            </a:fld>
            <a:endParaRPr lang="fr-BE" sz="1200" b="0" dirty="0">
              <a:sym typeface="+mn-lt"/>
            </a:endParaRPr>
          </a:p>
        </p:txBody>
      </p:sp>
      <p:sp>
        <p:nvSpPr>
          <p:cNvPr id="173" name="Text Placeholder 62"/>
          <p:cNvSpPr>
            <a:spLocks noGrp="1"/>
          </p:cNvSpPr>
          <p:nvPr>
            <p:custDataLst>
              <p:tags r:id="rId24"/>
            </p:custDataLst>
          </p:nvPr>
        </p:nvSpPr>
        <p:spPr bwMode="gray">
          <a:xfrm>
            <a:off x="2411888" y="2922792"/>
            <a:ext cx="206619"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85D88957-2CED-4982-9417-0F60B248A52C}" type="datetime'''''''''''''''''''''''13''''''4'''''''''''''''''''''''''">
              <a:rPr lang="en-US" sz="1200">
                <a:sym typeface="+mn-lt"/>
              </a:rPr>
              <a:pPr algn="ctr">
                <a:lnSpc>
                  <a:spcPct val="100000"/>
                </a:lnSpc>
                <a:spcBef>
                  <a:spcPct val="0"/>
                </a:spcBef>
                <a:buSzPct val="100000"/>
              </a:pPr>
              <a:t>134</a:t>
            </a:fld>
            <a:endParaRPr lang="fr-BE" sz="1200" dirty="0">
              <a:sym typeface="+mn-lt"/>
            </a:endParaRPr>
          </a:p>
        </p:txBody>
      </p:sp>
      <p:sp>
        <p:nvSpPr>
          <p:cNvPr id="64" name="Text Placeholder 1"/>
          <p:cNvSpPr txBox="1">
            <a:spLocks/>
          </p:cNvSpPr>
          <p:nvPr>
            <p:custDataLst>
              <p:tags r:id="rId25"/>
            </p:custDataLst>
          </p:nvPr>
        </p:nvSpPr>
        <p:spPr bwMode="auto">
          <a:xfrm>
            <a:off x="3543165" y="2195959"/>
            <a:ext cx="430823" cy="259374"/>
          </a:xfrm>
          <a:prstGeom prst="roundRect">
            <a:avLst>
              <a:gd name="adj" fmla="val 49718"/>
            </a:avLst>
          </a:prstGeom>
          <a:solidFill>
            <a:schemeClr val="bg1"/>
          </a:solidFill>
          <a:ln w="9525">
            <a:solidFill>
              <a:schemeClr val="hlink"/>
            </a:solidFill>
          </a:ln>
        </p:spPr>
        <p:txBody>
          <a:bodyPr vert="horz" wrap="none" lIns="16119" tIns="0" rIns="16119"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1239A773-B5A9-4D09-A614-7C2506ECF1F9}" type="datetime'+''''''''''''2''''''''2%'''''''''''''''''''''''''">
              <a:rPr lang="en-US" sz="1200" b="0">
                <a:sym typeface="+mn-lt"/>
              </a:rPr>
              <a:pPr algn="ctr">
                <a:lnSpc>
                  <a:spcPct val="100000"/>
                </a:lnSpc>
                <a:spcBef>
                  <a:spcPct val="0"/>
                </a:spcBef>
                <a:buSzPct val="100000"/>
              </a:pPr>
              <a:t>+22%</a:t>
            </a:fld>
            <a:endParaRPr lang="fr-BE" sz="1200" b="0" dirty="0">
              <a:sym typeface="+mn-lt"/>
            </a:endParaRPr>
          </a:p>
        </p:txBody>
      </p:sp>
      <p:sp>
        <p:nvSpPr>
          <p:cNvPr id="177" name="Text Placeholder 64"/>
          <p:cNvSpPr>
            <a:spLocks noGrp="1"/>
          </p:cNvSpPr>
          <p:nvPr>
            <p:custDataLst>
              <p:tags r:id="rId26"/>
            </p:custDataLst>
          </p:nvPr>
        </p:nvSpPr>
        <p:spPr bwMode="auto">
          <a:xfrm>
            <a:off x="4859080" y="4887874"/>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7AE8EB4C-B05C-4894-A890-28DB9FD38941}" type="datetime'''''''''''''''''''2''''''0''''''''''3''''''''''0'''''''''''''">
              <a:rPr lang="en-US" sz="1200" b="0">
                <a:sym typeface="+mn-lt"/>
              </a:rPr>
              <a:pPr>
                <a:lnSpc>
                  <a:spcPct val="100000"/>
                </a:lnSpc>
                <a:spcBef>
                  <a:spcPct val="0"/>
                </a:spcBef>
                <a:buSzPct val="100000"/>
              </a:pPr>
              <a:t>2030</a:t>
            </a:fld>
            <a:endParaRPr lang="fr-BE" sz="1200" b="0" dirty="0">
              <a:sym typeface="+mn-lt"/>
            </a:endParaRPr>
          </a:p>
        </p:txBody>
      </p:sp>
      <p:sp>
        <p:nvSpPr>
          <p:cNvPr id="186" name="Text Placeholder 69"/>
          <p:cNvSpPr>
            <a:spLocks noGrp="1"/>
          </p:cNvSpPr>
          <p:nvPr>
            <p:custDataLst>
              <p:tags r:id="rId27"/>
            </p:custDataLst>
          </p:nvPr>
        </p:nvSpPr>
        <p:spPr bwMode="gray">
          <a:xfrm>
            <a:off x="4900111" y="2547654"/>
            <a:ext cx="206619"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ABA260D4-BE6D-4237-AB63-CCFC9D849941}" type="datetime'''''''''''''''''1''''''6''''''''''''''3'''''''''''''">
              <a:rPr lang="en-US" sz="1200">
                <a:sym typeface="+mn-lt"/>
              </a:rPr>
              <a:pPr algn="ctr">
                <a:lnSpc>
                  <a:spcPct val="100000"/>
                </a:lnSpc>
                <a:spcBef>
                  <a:spcPct val="0"/>
                </a:spcBef>
                <a:buSzPct val="100000"/>
              </a:pPr>
              <a:t>163</a:t>
            </a:fld>
            <a:endParaRPr lang="fr-BE" sz="1200" dirty="0">
              <a:sym typeface="+mn-lt"/>
            </a:endParaRPr>
          </a:p>
        </p:txBody>
      </p:sp>
      <p:sp>
        <p:nvSpPr>
          <p:cNvPr id="122" name="Text Placeholder 74"/>
          <p:cNvSpPr>
            <a:spLocks noGrp="1"/>
          </p:cNvSpPr>
          <p:nvPr>
            <p:custDataLst>
              <p:tags r:id="rId28"/>
            </p:custDataLst>
          </p:nvPr>
        </p:nvSpPr>
        <p:spPr bwMode="gray">
          <a:xfrm>
            <a:off x="5083284" y="2796769"/>
            <a:ext cx="115765" cy="183173"/>
          </a:xfrm>
          <a:prstGeom prst="rect">
            <a:avLst/>
          </a:prstGeom>
          <a:solidFill>
            <a:schemeClr val="accent2"/>
          </a:solidFill>
          <a:effectLst/>
        </p:spPr>
        <p:txBody>
          <a:bodyPr vert="horz" wrap="none" lIns="23446" tIns="0" rIns="23446" bIns="0" rtlCol="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pPr>
            <a:fld id="{9A8700BD-EE3A-405E-829D-E01569A68431}" type="datetime'7'''''''''''''">
              <a:rPr lang="en-US" sz="1200"/>
              <a:pPr algn="ctr">
                <a:lnSpc>
                  <a:spcPct val="100000"/>
                </a:lnSpc>
                <a:spcBef>
                  <a:spcPct val="0"/>
                </a:spcBef>
              </a:pPr>
              <a:t>7</a:t>
            </a:fld>
            <a:endParaRPr lang="en-US" sz="1200" dirty="0"/>
          </a:p>
        </p:txBody>
      </p:sp>
      <p:sp>
        <p:nvSpPr>
          <p:cNvPr id="73" name="Text Placeholder 67"/>
          <p:cNvSpPr>
            <a:spLocks noGrp="1"/>
          </p:cNvSpPr>
          <p:nvPr>
            <p:custDataLst>
              <p:tags r:id="rId29"/>
            </p:custDataLst>
          </p:nvPr>
        </p:nvSpPr>
        <p:spPr bwMode="gray">
          <a:xfrm>
            <a:off x="4806326" y="2730828"/>
            <a:ext cx="115765" cy="183173"/>
          </a:xfrm>
          <a:prstGeom prst="rect">
            <a:avLst/>
          </a:prstGeom>
          <a:solidFill>
            <a:schemeClr val="tx2"/>
          </a:solidFill>
          <a:effectLst/>
        </p:spPr>
        <p:txBody>
          <a:bodyPr vert="horz" wrap="none" lIns="23446" tIns="0" rIns="23446" bIns="0" rtlCol="0" anchor="ctr" anchorCtr="0">
            <a:no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D943FB88-1807-4B0E-90FD-91F2483F0772}" type="datetime'''''''4'''''''''''''''''''''''''''''''''''''''''''''''''''''">
              <a:rPr lang="en-US" sz="1200">
                <a:solidFill>
                  <a:schemeClr val="bg1"/>
                </a:solidFill>
              </a:rPr>
              <a:pPr algn="ctr">
                <a:lnSpc>
                  <a:spcPct val="100000"/>
                </a:lnSpc>
                <a:spcBef>
                  <a:spcPct val="0"/>
                </a:spcBef>
                <a:buSzPct val="100000"/>
              </a:pPr>
              <a:t>4</a:t>
            </a:fld>
            <a:endParaRPr lang="en-US" sz="1200" dirty="0">
              <a:solidFill>
                <a:schemeClr val="bg1"/>
              </a:solidFill>
            </a:endParaRPr>
          </a:p>
        </p:txBody>
      </p:sp>
      <p:sp>
        <p:nvSpPr>
          <p:cNvPr id="159" name="Text Placeholder 54"/>
          <p:cNvSpPr>
            <a:spLocks noGrp="1"/>
          </p:cNvSpPr>
          <p:nvPr>
            <p:custDataLst>
              <p:tags r:id="rId30"/>
            </p:custDataLst>
          </p:nvPr>
        </p:nvSpPr>
        <p:spPr bwMode="auto">
          <a:xfrm>
            <a:off x="3614969" y="4887874"/>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B873E140-398F-417E-BEE6-6F1D1F8A515D}" type="datetime'''''''2''02''''''''''''''''''''''''''0'''''''''''''">
              <a:rPr lang="en-US" sz="1200" b="0">
                <a:sym typeface="+mn-lt"/>
              </a:rPr>
              <a:pPr>
                <a:lnSpc>
                  <a:spcPct val="100000"/>
                </a:lnSpc>
                <a:spcBef>
                  <a:spcPct val="0"/>
                </a:spcBef>
                <a:buSzPct val="100000"/>
              </a:pPr>
              <a:t>2020</a:t>
            </a:fld>
            <a:endParaRPr lang="fr-BE" sz="1200" b="0" dirty="0">
              <a:sym typeface="+mn-lt"/>
            </a:endParaRPr>
          </a:p>
        </p:txBody>
      </p:sp>
      <p:cxnSp>
        <p:nvCxnSpPr>
          <p:cNvPr id="60" name="Straight Connector 59"/>
          <p:cNvCxnSpPr>
            <a:cxnSpLocks/>
          </p:cNvCxnSpPr>
          <p:nvPr/>
        </p:nvCxnSpPr>
        <p:spPr>
          <a:xfrm>
            <a:off x="1894605" y="1925210"/>
            <a:ext cx="5370000"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custDataLst>
              <p:tags r:id="rId31"/>
            </p:custDataLst>
          </p:nvPr>
        </p:nvSpPr>
        <p:spPr bwMode="auto">
          <a:xfrm>
            <a:off x="5118452" y="5261544"/>
            <a:ext cx="165588" cy="123092"/>
          </a:xfrm>
          <a:prstGeom prst="rect">
            <a:avLst/>
          </a:prstGeom>
          <a:solidFill>
            <a:srgbClr val="FFFFFF"/>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71" name="Rectangle 70"/>
          <p:cNvSpPr/>
          <p:nvPr>
            <p:custDataLst>
              <p:tags r:id="rId32"/>
            </p:custDataLst>
          </p:nvPr>
        </p:nvSpPr>
        <p:spPr bwMode="auto">
          <a:xfrm>
            <a:off x="4259736" y="5261544"/>
            <a:ext cx="165588" cy="123092"/>
          </a:xfrm>
          <a:prstGeom prst="rect">
            <a:avLst/>
          </a:prstGeom>
          <a:solidFill>
            <a:schemeClr val="bg2"/>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68" name="Rectangle 67"/>
          <p:cNvSpPr/>
          <p:nvPr>
            <p:custDataLst>
              <p:tags r:id="rId33"/>
            </p:custDataLst>
          </p:nvPr>
        </p:nvSpPr>
        <p:spPr bwMode="auto">
          <a:xfrm>
            <a:off x="3735129" y="5261544"/>
            <a:ext cx="165588" cy="123092"/>
          </a:xfrm>
          <a:prstGeom prst="rect">
            <a:avLst/>
          </a:prstGeom>
          <a:solidFill>
            <a:schemeClr val="folHlink"/>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58" name="Rectangle 57"/>
          <p:cNvSpPr/>
          <p:nvPr>
            <p:custDataLst>
              <p:tags r:id="rId34"/>
            </p:custDataLst>
          </p:nvPr>
        </p:nvSpPr>
        <p:spPr bwMode="auto">
          <a:xfrm>
            <a:off x="3141648" y="5261544"/>
            <a:ext cx="165588" cy="123092"/>
          </a:xfrm>
          <a:prstGeom prst="rect">
            <a:avLst/>
          </a:prstGeom>
          <a:solidFill>
            <a:schemeClr val="accent2"/>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57" name="Rectangle 56"/>
          <p:cNvSpPr/>
          <p:nvPr>
            <p:custDataLst>
              <p:tags r:id="rId35"/>
            </p:custDataLst>
          </p:nvPr>
        </p:nvSpPr>
        <p:spPr bwMode="auto">
          <a:xfrm>
            <a:off x="2463175" y="5261544"/>
            <a:ext cx="165588" cy="123092"/>
          </a:xfrm>
          <a:prstGeom prst="rect">
            <a:avLst/>
          </a:prstGeom>
          <a:solidFill>
            <a:schemeClr val="tx2"/>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56" name="Rectangle 55"/>
          <p:cNvSpPr/>
          <p:nvPr>
            <p:custDataLst>
              <p:tags r:id="rId36"/>
            </p:custDataLst>
          </p:nvPr>
        </p:nvSpPr>
        <p:spPr bwMode="auto">
          <a:xfrm>
            <a:off x="1944429" y="5261544"/>
            <a:ext cx="165588" cy="123092"/>
          </a:xfrm>
          <a:prstGeom prst="rect">
            <a:avLst/>
          </a:prstGeom>
          <a:solidFill>
            <a:srgbClr val="09BAFF"/>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nl-BE" sz="1200" b="0" dirty="0">
              <a:solidFill>
                <a:schemeClr val="tx1"/>
              </a:solidFill>
              <a:cs typeface="Arial" pitchFamily="34" charset="0"/>
            </a:endParaRPr>
          </a:p>
        </p:txBody>
      </p:sp>
      <p:sp>
        <p:nvSpPr>
          <p:cNvPr id="183" name="Text Placeholder 67"/>
          <p:cNvSpPr>
            <a:spLocks noGrp="1"/>
          </p:cNvSpPr>
          <p:nvPr>
            <p:custDataLst>
              <p:tags r:id="rId37"/>
            </p:custDataLst>
          </p:nvPr>
        </p:nvSpPr>
        <p:spPr bwMode="auto">
          <a:xfrm>
            <a:off x="5330935" y="5258615"/>
            <a:ext cx="420565"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D48CDF91-8456-47C5-A298-D279C7236C59}" type="datetime'Ca''r'''''''''' ''''''(''''''''''''''''''''''s''''''o''lo)'">
              <a:rPr lang="en-US" sz="923" b="0">
                <a:sym typeface="+mn-lt"/>
              </a:rPr>
              <a:pPr>
                <a:lnSpc>
                  <a:spcPct val="100000"/>
                </a:lnSpc>
                <a:spcBef>
                  <a:spcPct val="0"/>
                </a:spcBef>
                <a:buSzPct val="100000"/>
              </a:pPr>
              <a:t>Car (solo)</a:t>
            </a:fld>
            <a:endParaRPr lang="fr-BE" sz="923" b="0" dirty="0">
              <a:sym typeface="+mn-lt"/>
            </a:endParaRPr>
          </a:p>
        </p:txBody>
      </p:sp>
      <p:sp>
        <p:nvSpPr>
          <p:cNvPr id="181" name="Text Placeholder 66"/>
          <p:cNvSpPr>
            <a:spLocks noGrp="1"/>
          </p:cNvSpPr>
          <p:nvPr>
            <p:custDataLst>
              <p:tags r:id="rId38"/>
            </p:custDataLst>
          </p:nvPr>
        </p:nvSpPr>
        <p:spPr bwMode="auto">
          <a:xfrm>
            <a:off x="4472217" y="5258615"/>
            <a:ext cx="552450"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4C2B96D9-F750-466F-B37E-76814D5E7DF5}" type="datetime'C''''''''''''''''''''''ar'' (''p''oo''''l''''''in''g'''''''')'">
              <a:rPr lang="en-US" sz="923" b="0">
                <a:sym typeface="+mn-lt"/>
              </a:rPr>
              <a:pPr>
                <a:lnSpc>
                  <a:spcPct val="100000"/>
                </a:lnSpc>
                <a:spcBef>
                  <a:spcPct val="0"/>
                </a:spcBef>
                <a:buSzPct val="100000"/>
              </a:pPr>
              <a:t>Car (pooling)</a:t>
            </a:fld>
            <a:endParaRPr lang="fr-BE" sz="923" b="0" dirty="0">
              <a:sym typeface="+mn-lt"/>
            </a:endParaRPr>
          </a:p>
        </p:txBody>
      </p:sp>
      <p:sp>
        <p:nvSpPr>
          <p:cNvPr id="179" name="Text Placeholder 65"/>
          <p:cNvSpPr>
            <a:spLocks noGrp="1"/>
          </p:cNvSpPr>
          <p:nvPr>
            <p:custDataLst>
              <p:tags r:id="rId39"/>
            </p:custDataLst>
          </p:nvPr>
        </p:nvSpPr>
        <p:spPr bwMode="auto">
          <a:xfrm>
            <a:off x="3947610" y="5258615"/>
            <a:ext cx="218342"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7977B894-7A09-4063-9282-3812492DDB05}" type="datetime'''''''''T''''r''''''''''a''i''''''''''''''''''n'''''''">
              <a:rPr lang="en-US" sz="923" b="0">
                <a:sym typeface="+mn-lt"/>
              </a:rPr>
              <a:pPr>
                <a:lnSpc>
                  <a:spcPct val="100000"/>
                </a:lnSpc>
                <a:spcBef>
                  <a:spcPct val="0"/>
                </a:spcBef>
                <a:buSzPct val="100000"/>
              </a:pPr>
              <a:t>Train</a:t>
            </a:fld>
            <a:endParaRPr lang="fr-BE" sz="923" b="0" dirty="0">
              <a:sym typeface="+mn-lt"/>
            </a:endParaRPr>
          </a:p>
        </p:txBody>
      </p:sp>
      <p:sp>
        <p:nvSpPr>
          <p:cNvPr id="161" name="Text Placeholder 60"/>
          <p:cNvSpPr>
            <a:spLocks noGrp="1"/>
          </p:cNvSpPr>
          <p:nvPr>
            <p:custDataLst>
              <p:tags r:id="rId40"/>
            </p:custDataLst>
          </p:nvPr>
        </p:nvSpPr>
        <p:spPr bwMode="auto">
          <a:xfrm>
            <a:off x="3354131" y="5258615"/>
            <a:ext cx="287215"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r>
              <a:rPr lang="fr-BE" sz="923" b="0" dirty="0">
                <a:sym typeface="+mn-lt"/>
              </a:rPr>
              <a:t>MTB</a:t>
            </a:r>
            <a:endParaRPr lang="fr-BE" sz="923" b="0" baseline="30000" dirty="0">
              <a:sym typeface="+mn-lt"/>
            </a:endParaRPr>
          </a:p>
        </p:txBody>
      </p:sp>
      <p:sp>
        <p:nvSpPr>
          <p:cNvPr id="160" name="Text Placeholder 59"/>
          <p:cNvSpPr>
            <a:spLocks noGrp="1"/>
          </p:cNvSpPr>
          <p:nvPr>
            <p:custDataLst>
              <p:tags r:id="rId41"/>
            </p:custDataLst>
          </p:nvPr>
        </p:nvSpPr>
        <p:spPr bwMode="auto">
          <a:xfrm>
            <a:off x="2675655" y="5258615"/>
            <a:ext cx="372208"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5AE8A208-BDCB-4AFA-8569-4DCF64730704}" type="datetime'''''B''''''''i''''''''''ke''''/f''o''''''''o''''t'''''''''''''">
              <a:rPr lang="en-US" sz="923" b="0">
                <a:sym typeface="+mn-lt"/>
              </a:rPr>
              <a:pPr>
                <a:lnSpc>
                  <a:spcPct val="100000"/>
                </a:lnSpc>
                <a:spcBef>
                  <a:spcPct val="0"/>
                </a:spcBef>
                <a:buSzPct val="100000"/>
              </a:pPr>
              <a:t>Bike/foot</a:t>
            </a:fld>
            <a:endParaRPr lang="fr-BE" sz="923" b="0" dirty="0">
              <a:sym typeface="+mn-lt"/>
            </a:endParaRPr>
          </a:p>
        </p:txBody>
      </p:sp>
      <p:sp>
        <p:nvSpPr>
          <p:cNvPr id="184" name="Text Placeholder 88"/>
          <p:cNvSpPr>
            <a:spLocks noGrp="1"/>
          </p:cNvSpPr>
          <p:nvPr>
            <p:custDataLst>
              <p:tags r:id="rId42"/>
            </p:custDataLst>
          </p:nvPr>
        </p:nvSpPr>
        <p:spPr bwMode="auto">
          <a:xfrm>
            <a:off x="2156909" y="5258615"/>
            <a:ext cx="212480"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Narrow"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baseline="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9D5FA565-D7D3-44F4-8C91-1C4A3470ACB4}" type="datetime'''M''''''o''''t''''o'''''''''''''''''''''''''''''">
              <a:rPr lang="en-US" sz="923" b="0">
                <a:sym typeface="+mn-lt"/>
              </a:rPr>
              <a:pPr>
                <a:lnSpc>
                  <a:spcPct val="100000"/>
                </a:lnSpc>
                <a:spcBef>
                  <a:spcPct val="0"/>
                </a:spcBef>
                <a:buSzPct val="100000"/>
              </a:pPr>
              <a:t>Moto</a:t>
            </a:fld>
            <a:endParaRPr lang="fr-BE" sz="923" b="0" dirty="0">
              <a:sym typeface="+mn-lt"/>
            </a:endParaRPr>
          </a:p>
        </p:txBody>
      </p:sp>
      <p:sp>
        <p:nvSpPr>
          <p:cNvPr id="54" name="Source"/>
          <p:cNvSpPr txBox="1"/>
          <p:nvPr/>
        </p:nvSpPr>
        <p:spPr>
          <a:xfrm>
            <a:off x="681405" y="6457759"/>
            <a:ext cx="2125582" cy="118879"/>
          </a:xfrm>
          <a:prstGeom prst="rect">
            <a:avLst/>
          </a:prstGeom>
          <a:noFill/>
          <a:ln w="9525">
            <a:noFill/>
          </a:ln>
        </p:spPr>
        <p:txBody>
          <a:bodyPr vert="horz" wrap="none" lIns="0" tIns="0" rIns="0" bIns="0" rtlCol="0" anchor="b" anchorCtr="0">
            <a:spAutoFit/>
          </a:bodyPr>
          <a:lstStyle/>
          <a:p>
            <a:pPr>
              <a:lnSpc>
                <a:spcPct val="93000"/>
              </a:lnSpc>
              <a:buSzPct val="100000"/>
            </a:pPr>
            <a:r>
              <a:rPr lang="fr-BE" sz="831" b="0" dirty="0">
                <a:solidFill>
                  <a:schemeClr val="bg1"/>
                </a:solidFill>
                <a:latin typeface="+mn-lt"/>
                <a:cs typeface="Arial" pitchFamily="34" charset="0"/>
              </a:rPr>
              <a:t>Source:	Bureau du Plan, Roland Berger</a:t>
            </a:r>
          </a:p>
        </p:txBody>
      </p:sp>
      <p:sp>
        <p:nvSpPr>
          <p:cNvPr id="75" name="Source"/>
          <p:cNvSpPr txBox="1"/>
          <p:nvPr/>
        </p:nvSpPr>
        <p:spPr>
          <a:xfrm>
            <a:off x="681405" y="6496037"/>
            <a:ext cx="1016304"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Bureau du Plan, Roland Berger</a:t>
            </a:r>
          </a:p>
        </p:txBody>
      </p:sp>
    </p:spTree>
    <p:extLst>
      <p:ext uri="{BB962C8B-B14F-4D97-AF65-F5344CB8AC3E}">
        <p14:creationId xmlns:p14="http://schemas.microsoft.com/office/powerpoint/2010/main" val="4283715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p:cNvGraphicFramePr>
          <p:nvPr>
            <p:custDataLst>
              <p:tags r:id="rId2"/>
            </p:custDataLst>
            <p:extLst/>
          </p:nvPr>
        </p:nvGraphicFramePr>
        <p:xfrm>
          <a:off x="0" y="263769"/>
          <a:ext cx="146538" cy="146538"/>
        </p:xfrm>
        <a:graphic>
          <a:graphicData uri="http://schemas.openxmlformats.org/presentationml/2006/ole">
            <mc:AlternateContent xmlns:mc="http://schemas.openxmlformats.org/markup-compatibility/2006">
              <mc:Choice xmlns:v="urn:schemas-microsoft-com:vml" Requires="v">
                <p:oleObj spid="_x0000_s422972" name="think-cell Slide" r:id="rId24" imgW="0" imgH="0" progId="TCLayout.ActiveDocument.1">
                  <p:embed/>
                </p:oleObj>
              </mc:Choice>
              <mc:Fallback>
                <p:oleObj name="think-cell Slide" r:id="rId2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263769"/>
                        <a:ext cx="146538" cy="14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hidden="1"/>
          <p:cNvSpPr/>
          <p:nvPr>
            <p:custDataLst>
              <p:tags r:id="rId3"/>
            </p:custDataLst>
          </p:nvPr>
        </p:nvSpPr>
        <p:spPr bwMode="auto">
          <a:xfrm>
            <a:off x="0" y="263769"/>
            <a:ext cx="146538" cy="146538"/>
          </a:xfrm>
          <a:prstGeom prst="rect">
            <a:avLst/>
          </a:prstGeom>
          <a:solidFill>
            <a:scrgbClr r="0" g="0" b="0"/>
          </a:solidFill>
          <a:ln w="9525" cmpd="sng">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en-US" sz="1200" dirty="0">
              <a:solidFill>
                <a:schemeClr val="tx1"/>
              </a:solidFill>
              <a:latin typeface="Arial Narrow"/>
              <a:sym typeface="Arial Narrow"/>
            </a:endParaRPr>
          </a:p>
        </p:txBody>
      </p:sp>
      <p:sp>
        <p:nvSpPr>
          <p:cNvPr id="42" name="TextBox 41"/>
          <p:cNvSpPr txBox="1"/>
          <p:nvPr/>
        </p:nvSpPr>
        <p:spPr>
          <a:xfrm>
            <a:off x="679941" y="6460297"/>
            <a:ext cx="4434081" cy="115096"/>
          </a:xfrm>
          <a:prstGeom prst="rect">
            <a:avLst/>
          </a:prstGeom>
          <a:noFill/>
          <a:ln w="9525">
            <a:noFill/>
          </a:ln>
        </p:spPr>
        <p:txBody>
          <a:bodyPr vert="horz" wrap="square" lIns="0" tIns="0" rIns="0" bIns="0" rtlCol="0" anchor="b" anchorCtr="0">
            <a:spAutoFit/>
          </a:bodyPr>
          <a:lstStyle/>
          <a:p>
            <a:pPr marL="328254" indent="-328254">
              <a:lnSpc>
                <a:spcPct val="90000"/>
              </a:lnSpc>
              <a:spcBef>
                <a:spcPts val="0"/>
              </a:spcBef>
            </a:pPr>
            <a:r>
              <a:rPr lang="fr-BE" sz="831" b="0" dirty="0">
                <a:latin typeface="+mn-lt"/>
                <a:cs typeface="Arial" pitchFamily="34" charset="0"/>
              </a:rPr>
              <a:t>Source: Bureau du Plan, Roland Berger analysis</a:t>
            </a:r>
          </a:p>
        </p:txBody>
      </p:sp>
      <p:sp>
        <p:nvSpPr>
          <p:cNvPr id="56" name="Title 55"/>
          <p:cNvSpPr>
            <a:spLocks noGrp="1"/>
          </p:cNvSpPr>
          <p:nvPr>
            <p:ph type="title"/>
          </p:nvPr>
        </p:nvSpPr>
        <p:spPr>
          <a:xfrm>
            <a:off x="251520" y="504368"/>
            <a:ext cx="8640960" cy="690366"/>
          </a:xfrm>
        </p:spPr>
        <p:txBody>
          <a:bodyPr vert="horz" lIns="0" tIns="0" rIns="0" bIns="0" rtlCol="0" anchor="t" anchorCtr="0">
            <a:noAutofit/>
          </a:bodyPr>
          <a:lstStyle/>
          <a:p>
            <a:r>
              <a:rPr lang="fr-BE" b="1" dirty="0">
                <a:latin typeface="Arial" panose="020B0604020202020204" pitchFamily="34" charset="0"/>
                <a:cs typeface="Arial" panose="020B0604020202020204" pitchFamily="34" charset="0"/>
              </a:rPr>
              <a:t>T</a:t>
            </a:r>
            <a:r>
              <a:rPr lang="fr-BE" b="1" dirty="0" smtClean="0">
                <a:latin typeface="Arial" panose="020B0604020202020204" pitchFamily="34" charset="0"/>
                <a:cs typeface="Arial" panose="020B0604020202020204" pitchFamily="34" charset="0"/>
              </a:rPr>
              <a:t>ransfert trafic </a:t>
            </a:r>
            <a:r>
              <a:rPr lang="fr-BE" b="1" dirty="0">
                <a:latin typeface="Arial" panose="020B0604020202020204" pitchFamily="34" charset="0"/>
                <a:cs typeface="Arial" panose="020B0604020202020204" pitchFamily="34" charset="0"/>
              </a:rPr>
              <a:t>routier vers </a:t>
            </a:r>
            <a:r>
              <a:rPr lang="fr-BE" b="1" dirty="0" smtClean="0">
                <a:latin typeface="Arial" panose="020B0604020202020204" pitchFamily="34" charset="0"/>
                <a:cs typeface="Arial" panose="020B0604020202020204" pitchFamily="34" charset="0"/>
              </a:rPr>
              <a:t>TP, </a:t>
            </a:r>
            <a:r>
              <a:rPr lang="fr-BE" b="1" dirty="0">
                <a:latin typeface="Arial" panose="020B0604020202020204" pitchFamily="34" charset="0"/>
                <a:cs typeface="Arial" panose="020B0604020202020204" pitchFamily="34" charset="0"/>
              </a:rPr>
              <a:t>même mineur, aurait un impact majeur sur la demande en </a:t>
            </a:r>
            <a:r>
              <a:rPr lang="fr-BE" b="1" dirty="0" smtClean="0">
                <a:latin typeface="Arial" panose="020B0604020202020204" pitchFamily="34" charset="0"/>
                <a:cs typeface="Arial" panose="020B0604020202020204" pitchFamily="34" charset="0"/>
              </a:rPr>
              <a:t>TP</a:t>
            </a:r>
            <a:endParaRPr lang="fr-BE" b="1" dirty="0">
              <a:latin typeface="Arial" panose="020B0604020202020204" pitchFamily="34" charset="0"/>
              <a:cs typeface="Arial" panose="020B0604020202020204" pitchFamily="34" charset="0"/>
            </a:endParaRPr>
          </a:p>
        </p:txBody>
      </p:sp>
      <p:grpSp>
        <p:nvGrpSpPr>
          <p:cNvPr id="3" name="Groupe 2"/>
          <p:cNvGrpSpPr/>
          <p:nvPr/>
        </p:nvGrpSpPr>
        <p:grpSpPr>
          <a:xfrm>
            <a:off x="1248554" y="1434932"/>
            <a:ext cx="6646892" cy="4697904"/>
            <a:chOff x="2450693" y="1484784"/>
            <a:chExt cx="5454635" cy="4237446"/>
          </a:xfrm>
        </p:grpSpPr>
        <p:sp>
          <p:nvSpPr>
            <p:cNvPr id="68" name="ListLeanHorizontalTextTopic0"/>
            <p:cNvSpPr txBox="1">
              <a:spLocks/>
            </p:cNvSpPr>
            <p:nvPr/>
          </p:nvSpPr>
          <p:spPr>
            <a:xfrm>
              <a:off x="2457045" y="1484784"/>
              <a:ext cx="4995331" cy="173043"/>
            </a:xfrm>
            <a:prstGeom prst="rect">
              <a:avLst/>
            </a:prstGeom>
            <a:noFill/>
            <a:ln w="9525">
              <a:noFill/>
            </a:ln>
          </p:spPr>
          <p:txBody>
            <a:bodyPr vert="horz" wrap="square" lIns="0" tIns="0" rIns="0" bIns="0" rtlCol="0">
              <a:spAutoFit/>
            </a:bodyPr>
            <a:lstStyle/>
            <a:p>
              <a:pPr>
                <a:lnSpc>
                  <a:spcPct val="90000"/>
                </a:lnSpc>
                <a:spcBef>
                  <a:spcPts val="0"/>
                </a:spcBef>
                <a:buClr>
                  <a:schemeClr val="tx1"/>
                </a:buClr>
                <a:buSzPct val="100000"/>
              </a:pPr>
              <a:r>
                <a:rPr lang="fr-BE" sz="1385" dirty="0">
                  <a:latin typeface="+mn-lt"/>
                  <a:cs typeface="Arial" pitchFamily="34" charset="0"/>
                </a:rPr>
                <a:t>Analyse de sensitivité du transfert du trafic de la route vers le train</a:t>
              </a:r>
            </a:p>
          </p:txBody>
        </p:sp>
        <p:grpSp>
          <p:nvGrpSpPr>
            <p:cNvPr id="2" name="Group 63"/>
            <p:cNvGrpSpPr>
              <a:grpSpLocks/>
            </p:cNvGrpSpPr>
            <p:nvPr/>
          </p:nvGrpSpPr>
          <p:grpSpPr>
            <a:xfrm>
              <a:off x="7719092" y="2048940"/>
              <a:ext cx="186236" cy="3672526"/>
              <a:chOff x="5739318" y="2780722"/>
              <a:chExt cx="186236" cy="3524041"/>
            </a:xfrm>
          </p:grpSpPr>
          <p:cxnSp>
            <p:nvCxnSpPr>
              <p:cNvPr id="70" name="VLine"/>
              <p:cNvCxnSpPr/>
              <p:nvPr/>
            </p:nvCxnSpPr>
            <p:spPr>
              <a:xfrm rot="5400000">
                <a:off x="4045397" y="4542743"/>
                <a:ext cx="3524041"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63" name="IsoclesTriangle"/>
              <p:cNvSpPr/>
              <p:nvPr/>
            </p:nvSpPr>
            <p:spPr>
              <a:xfrm rot="5400000">
                <a:off x="5673028" y="4449625"/>
                <a:ext cx="318816" cy="186236"/>
              </a:xfrm>
              <a:prstGeom prst="triangle">
                <a:avLst/>
              </a:prstGeom>
              <a:solidFill>
                <a:schemeClr val="accent3"/>
              </a:solidFill>
              <a:ln w="2222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endParaRPr lang="fr-BE" sz="1200" b="0" dirty="0">
                  <a:solidFill>
                    <a:schemeClr val="tx1"/>
                  </a:solidFill>
                  <a:cs typeface="Arial" pitchFamily="34" charset="0"/>
                </a:endParaRPr>
              </a:p>
            </p:txBody>
          </p:sp>
        </p:grpSp>
        <p:cxnSp>
          <p:nvCxnSpPr>
            <p:cNvPr id="62" name="Straight Connector 61"/>
            <p:cNvCxnSpPr>
              <a:cxnSpLocks/>
            </p:cNvCxnSpPr>
            <p:nvPr/>
          </p:nvCxnSpPr>
          <p:spPr>
            <a:xfrm>
              <a:off x="2453868" y="1789584"/>
              <a:ext cx="4995331" cy="0"/>
            </a:xfrm>
            <a:prstGeom prst="line">
              <a:avLst/>
            </a:prstGeom>
            <a:ln w="28575" cmpd="sng">
              <a:solidFill>
                <a:schemeClr val="bg2"/>
              </a:solidFill>
            </a:ln>
            <a:effectLst/>
          </p:spPr>
          <p:style>
            <a:lnRef idx="1">
              <a:schemeClr val="accent1"/>
            </a:lnRef>
            <a:fillRef idx="0">
              <a:schemeClr val="accent1"/>
            </a:fillRef>
            <a:effectRef idx="0">
              <a:schemeClr val="accent1"/>
            </a:effectRef>
            <a:fontRef idx="minor">
              <a:schemeClr val="tx1"/>
            </a:fontRef>
          </p:style>
        </p:cxnSp>
        <p:graphicFrame>
          <p:nvGraphicFramePr>
            <p:cNvPr id="4" name="Object 3"/>
            <p:cNvGraphicFramePr>
              <a:graphicFrameLocks/>
            </p:cNvGraphicFramePr>
            <p:nvPr>
              <p:custDataLst>
                <p:tags r:id="rId4"/>
              </p:custDataLst>
              <p:extLst/>
            </p:nvPr>
          </p:nvGraphicFramePr>
          <p:xfrm>
            <a:off x="3053943" y="2592866"/>
            <a:ext cx="3247929" cy="3010029"/>
          </p:xfrm>
          <a:graphic>
            <a:graphicData uri="http://schemas.openxmlformats.org/presentationml/2006/ole">
              <mc:AlternateContent xmlns:mc="http://schemas.openxmlformats.org/markup-compatibility/2006">
                <mc:Choice xmlns:v="urn:schemas-microsoft-com:vml" Requires="v">
                  <p:oleObj spid="_x0000_s422973" name="Chart" r:id="rId25" imgW="3247957" imgH="3009810" progId="MSGraph.Chart.8">
                    <p:embed followColorScheme="full"/>
                  </p:oleObj>
                </mc:Choice>
                <mc:Fallback>
                  <p:oleObj name="Chart" r:id="rId25" imgW="3247957" imgH="3009810" progId="MSGraph.Chart.8">
                    <p:embed followColorScheme="full"/>
                    <p:pic>
                      <p:nvPicPr>
                        <p:cNvPr id="0" name=""/>
                        <p:cNvPicPr>
                          <a:picLocks noChangeArrowheads="1"/>
                        </p:cNvPicPr>
                        <p:nvPr/>
                      </p:nvPicPr>
                      <p:blipFill>
                        <a:blip r:embed="rId26"/>
                        <a:srcRect/>
                        <a:stretch>
                          <a:fillRect/>
                        </a:stretch>
                      </p:blipFill>
                      <p:spPr bwMode="auto">
                        <a:xfrm>
                          <a:off x="3053943" y="2592866"/>
                          <a:ext cx="3247929" cy="30100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 name="Text Placeholder 15"/>
            <p:cNvSpPr txBox="1">
              <a:spLocks/>
            </p:cNvSpPr>
            <p:nvPr>
              <p:custDataLst>
                <p:tags r:id="rId5"/>
              </p:custDataLst>
            </p:nvPr>
          </p:nvSpPr>
          <p:spPr bwMode="auto">
            <a:xfrm>
              <a:off x="2722156" y="5170966"/>
              <a:ext cx="195263"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1B482DF5-F58F-47D8-AF51-D004CBC29705}" type="datetime'''''''''''''''0''''''''''''''''''''''''''''''%'''''''''''">
                <a:rPr lang="fr-BE" sz="1200" b="0"/>
                <a:pPr>
                  <a:lnSpc>
                    <a:spcPct val="100000"/>
                  </a:lnSpc>
                  <a:spcBef>
                    <a:spcPct val="0"/>
                  </a:spcBef>
                </a:pPr>
                <a:t>0%</a:t>
              </a:fld>
              <a:endParaRPr lang="fr-BE" sz="1200" b="0" dirty="0">
                <a:latin typeface="Arial Narrow"/>
                <a:sym typeface="Arial Narrow"/>
              </a:endParaRPr>
            </a:p>
          </p:txBody>
        </p:sp>
        <p:sp>
          <p:nvSpPr>
            <p:cNvPr id="90" name="Text Placeholder 14"/>
            <p:cNvSpPr txBox="1">
              <a:spLocks/>
            </p:cNvSpPr>
            <p:nvPr>
              <p:custDataLst>
                <p:tags r:id="rId6"/>
              </p:custDataLst>
            </p:nvPr>
          </p:nvSpPr>
          <p:spPr bwMode="auto">
            <a:xfrm>
              <a:off x="2722156" y="4709004"/>
              <a:ext cx="239713"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B25367DE-5263-4BAB-BC76-BAE179266D1B}" type="datetime'''''''''-5''''''%'''''''''''''''''''''''''''''">
                <a:rPr lang="fr-BE" sz="1200" b="0"/>
                <a:pPr>
                  <a:lnSpc>
                    <a:spcPct val="100000"/>
                  </a:lnSpc>
                  <a:spcBef>
                    <a:spcPct val="0"/>
                  </a:spcBef>
                </a:pPr>
                <a:t>-5%</a:t>
              </a:fld>
              <a:endParaRPr lang="fr-BE" sz="1200" b="0" dirty="0">
                <a:latin typeface="Arial Narrow"/>
                <a:sym typeface="Arial Narrow"/>
              </a:endParaRPr>
            </a:p>
          </p:txBody>
        </p:sp>
        <p:sp>
          <p:nvSpPr>
            <p:cNvPr id="128" name="Text Placeholder 21"/>
            <p:cNvSpPr txBox="1">
              <a:spLocks/>
            </p:cNvSpPr>
            <p:nvPr>
              <p:custDataLst>
                <p:tags r:id="rId7"/>
              </p:custDataLst>
            </p:nvPr>
          </p:nvSpPr>
          <p:spPr bwMode="gray">
            <a:xfrm>
              <a:off x="3812768" y="5170966"/>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36031103-AA1D-49BD-AC69-433879A6B6D5}" type="datetime'''''1.''''''''''''''7''''''''''''''%'''''''''''''''''''''''">
                <a:rPr lang="fr-BE" sz="1200"/>
                <a:pPr>
                  <a:lnSpc>
                    <a:spcPct val="100000"/>
                  </a:lnSpc>
                  <a:spcBef>
                    <a:spcPct val="0"/>
                  </a:spcBef>
                </a:pPr>
                <a:t>1.7%</a:t>
              </a:fld>
              <a:endParaRPr lang="fr-BE" sz="1200" dirty="0">
                <a:latin typeface="Arial Narrow"/>
                <a:sym typeface="Arial Narrow"/>
              </a:endParaRPr>
            </a:p>
          </p:txBody>
        </p:sp>
        <p:sp>
          <p:nvSpPr>
            <p:cNvPr id="122" name="Text Placeholder 20"/>
            <p:cNvSpPr txBox="1">
              <a:spLocks/>
            </p:cNvSpPr>
            <p:nvPr>
              <p:custDataLst>
                <p:tags r:id="rId8"/>
              </p:custDataLst>
            </p:nvPr>
          </p:nvSpPr>
          <p:spPr bwMode="gray">
            <a:xfrm>
              <a:off x="4498568" y="4709004"/>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2526311C-171A-46F7-995D-857263FB1377}" type="datetime'3''''''''.''''''''''''''''''''''''''6''''''%'''''''''''">
                <a:rPr lang="fr-BE" sz="1200"/>
                <a:pPr>
                  <a:lnSpc>
                    <a:spcPct val="100000"/>
                  </a:lnSpc>
                  <a:spcBef>
                    <a:spcPct val="0"/>
                  </a:spcBef>
                </a:pPr>
                <a:t>3.6%</a:t>
              </a:fld>
              <a:endParaRPr lang="fr-BE" sz="1200" dirty="0">
                <a:latin typeface="Arial Narrow"/>
                <a:sym typeface="Arial Narrow"/>
              </a:endParaRPr>
            </a:p>
          </p:txBody>
        </p:sp>
        <p:sp>
          <p:nvSpPr>
            <p:cNvPr id="88" name="Text Placeholder 13"/>
            <p:cNvSpPr txBox="1">
              <a:spLocks/>
            </p:cNvSpPr>
            <p:nvPr>
              <p:custDataLst>
                <p:tags r:id="rId9"/>
              </p:custDataLst>
            </p:nvPr>
          </p:nvSpPr>
          <p:spPr bwMode="auto">
            <a:xfrm>
              <a:off x="2722156" y="4247041"/>
              <a:ext cx="3143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3235FF6D-6F72-4D66-B5FE-99F3D108E273}" type="datetime'-''''''1''''''''''''''''''''''''''''0''''''''''''''''''''%'">
                <a:rPr lang="fr-BE" sz="1200" b="0"/>
                <a:pPr>
                  <a:lnSpc>
                    <a:spcPct val="100000"/>
                  </a:lnSpc>
                  <a:spcBef>
                    <a:spcPct val="0"/>
                  </a:spcBef>
                </a:pPr>
                <a:t>-10%</a:t>
              </a:fld>
              <a:endParaRPr lang="fr-BE" sz="1200" b="0" dirty="0">
                <a:latin typeface="Arial Narrow"/>
                <a:sym typeface="Arial Narrow"/>
              </a:endParaRPr>
            </a:p>
          </p:txBody>
        </p:sp>
        <p:sp>
          <p:nvSpPr>
            <p:cNvPr id="116" name="Text Placeholder 19"/>
            <p:cNvSpPr txBox="1">
              <a:spLocks/>
            </p:cNvSpPr>
            <p:nvPr>
              <p:custDataLst>
                <p:tags r:id="rId10"/>
              </p:custDataLst>
            </p:nvPr>
          </p:nvSpPr>
          <p:spPr bwMode="gray">
            <a:xfrm>
              <a:off x="5070068" y="4247041"/>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9E63760E-2509-428F-9A75-D63965CCC489}" type="datetime'5''''''''''''''''''.''''''''''''''''2''''''''''''''''''%'">
                <a:rPr lang="fr-BE" sz="1200"/>
                <a:pPr>
                  <a:lnSpc>
                    <a:spcPct val="100000"/>
                  </a:lnSpc>
                  <a:spcBef>
                    <a:spcPct val="0"/>
                  </a:spcBef>
                </a:pPr>
                <a:t>5.2%</a:t>
              </a:fld>
              <a:endParaRPr lang="fr-BE" sz="1200" dirty="0">
                <a:latin typeface="Arial Narrow"/>
                <a:sym typeface="Arial Narrow"/>
              </a:endParaRPr>
            </a:p>
          </p:txBody>
        </p:sp>
        <p:sp>
          <p:nvSpPr>
            <p:cNvPr id="69" name="Text Placeholder 4"/>
            <p:cNvSpPr txBox="1">
              <a:spLocks/>
            </p:cNvSpPr>
            <p:nvPr>
              <p:custDataLst>
                <p:tags r:id="rId11"/>
              </p:custDataLst>
            </p:nvPr>
          </p:nvSpPr>
          <p:spPr bwMode="auto">
            <a:xfrm>
              <a:off x="2722156" y="3785079"/>
              <a:ext cx="3143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6FD44EF2-47A5-4D14-AA00-1D4118CC5ECB}" type="datetime'-''''15''''''''''%'">
                <a:rPr lang="fr-BE" sz="1200" b="0"/>
                <a:pPr>
                  <a:lnSpc>
                    <a:spcPct val="100000"/>
                  </a:lnSpc>
                  <a:spcBef>
                    <a:spcPct val="0"/>
                  </a:spcBef>
                </a:pPr>
                <a:t>-15%</a:t>
              </a:fld>
              <a:endParaRPr lang="fr-BE" sz="1200" b="0" dirty="0">
                <a:sym typeface="+mn-lt"/>
              </a:endParaRPr>
            </a:p>
          </p:txBody>
        </p:sp>
        <p:sp>
          <p:nvSpPr>
            <p:cNvPr id="108" name="Text Placeholder 18"/>
            <p:cNvSpPr txBox="1">
              <a:spLocks/>
            </p:cNvSpPr>
            <p:nvPr>
              <p:custDataLst>
                <p:tags r:id="rId12"/>
              </p:custDataLst>
            </p:nvPr>
          </p:nvSpPr>
          <p:spPr bwMode="gray">
            <a:xfrm>
              <a:off x="5546318" y="3785079"/>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F150CD0D-4003-4B25-A616-63945B3E5BA8}" type="datetime'''''6''''''''''''''''''''''.''''5''''''''''%'">
                <a:rPr lang="fr-BE" sz="1200"/>
                <a:pPr>
                  <a:lnSpc>
                    <a:spcPct val="100000"/>
                  </a:lnSpc>
                  <a:spcBef>
                    <a:spcPct val="0"/>
                  </a:spcBef>
                </a:pPr>
                <a:t>6.5%</a:t>
              </a:fld>
              <a:endParaRPr lang="fr-BE" sz="1200" dirty="0">
                <a:latin typeface="Arial Narrow"/>
                <a:sym typeface="Arial Narrow"/>
              </a:endParaRPr>
            </a:p>
          </p:txBody>
        </p:sp>
        <p:sp>
          <p:nvSpPr>
            <p:cNvPr id="66" name="Text Placeholder 3"/>
            <p:cNvSpPr txBox="1">
              <a:spLocks/>
            </p:cNvSpPr>
            <p:nvPr>
              <p:custDataLst>
                <p:tags r:id="rId13"/>
              </p:custDataLst>
            </p:nvPr>
          </p:nvSpPr>
          <p:spPr bwMode="auto">
            <a:xfrm>
              <a:off x="2722156" y="3323116"/>
              <a:ext cx="3143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DC08FC64-344F-4859-A4F4-0905B5909E9F}" type="datetime'''''''-''''''2''''''''''''''''''''''''0''''''''''''''%'''">
                <a:rPr lang="fr-BE" sz="1200" b="0"/>
                <a:pPr>
                  <a:lnSpc>
                    <a:spcPct val="100000"/>
                  </a:lnSpc>
                  <a:spcBef>
                    <a:spcPct val="0"/>
                  </a:spcBef>
                </a:pPr>
                <a:t>-20%</a:t>
              </a:fld>
              <a:endParaRPr lang="fr-BE" sz="1200" b="0" dirty="0">
                <a:sym typeface="+mn-lt"/>
              </a:endParaRPr>
            </a:p>
          </p:txBody>
        </p:sp>
        <p:sp>
          <p:nvSpPr>
            <p:cNvPr id="105" name="Text Placeholder 17"/>
            <p:cNvSpPr txBox="1">
              <a:spLocks/>
            </p:cNvSpPr>
            <p:nvPr>
              <p:custDataLst>
                <p:tags r:id="rId14"/>
              </p:custDataLst>
            </p:nvPr>
          </p:nvSpPr>
          <p:spPr bwMode="gray">
            <a:xfrm>
              <a:off x="5908268" y="3323116"/>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F95FB0B2-DED3-4345-8F7E-A5CB5CA71709}" type="datetime'''''''''''''''''''7''.''5''''''''''''%'''''">
                <a:rPr lang="fr-BE" sz="1200"/>
                <a:pPr>
                  <a:lnSpc>
                    <a:spcPct val="100000"/>
                  </a:lnSpc>
                  <a:spcBef>
                    <a:spcPct val="0"/>
                  </a:spcBef>
                </a:pPr>
                <a:t>7.5%</a:t>
              </a:fld>
              <a:endParaRPr lang="fr-BE" sz="1200" dirty="0">
                <a:latin typeface="Arial Narrow"/>
                <a:sym typeface="Arial Narrow"/>
              </a:endParaRPr>
            </a:p>
          </p:txBody>
        </p:sp>
        <p:sp>
          <p:nvSpPr>
            <p:cNvPr id="64" name="Text Placeholder 2"/>
            <p:cNvSpPr txBox="1">
              <a:spLocks/>
            </p:cNvSpPr>
            <p:nvPr>
              <p:custDataLst>
                <p:tags r:id="rId15"/>
              </p:custDataLst>
            </p:nvPr>
          </p:nvSpPr>
          <p:spPr bwMode="auto">
            <a:xfrm>
              <a:off x="2722156" y="2861154"/>
              <a:ext cx="31432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6CD56A2B-FFBB-4B78-8511-F128A8EB4982}" type="datetime'''''''''-''''''''''''''''''''''''2''''''''''''5''%'''">
                <a:rPr lang="fr-BE" sz="1200" b="0"/>
                <a:pPr>
                  <a:lnSpc>
                    <a:spcPct val="100000"/>
                  </a:lnSpc>
                  <a:spcBef>
                    <a:spcPct val="0"/>
                  </a:spcBef>
                </a:pPr>
                <a:t>-25%</a:t>
              </a:fld>
              <a:endParaRPr lang="fr-BE" sz="1200" b="0" dirty="0">
                <a:sym typeface="+mn-lt"/>
              </a:endParaRPr>
            </a:p>
          </p:txBody>
        </p:sp>
        <p:sp>
          <p:nvSpPr>
            <p:cNvPr id="97" name="Text Placeholder 16"/>
            <p:cNvSpPr txBox="1">
              <a:spLocks/>
            </p:cNvSpPr>
            <p:nvPr>
              <p:custDataLst>
                <p:tags r:id="rId16"/>
              </p:custDataLst>
            </p:nvPr>
          </p:nvSpPr>
          <p:spPr bwMode="gray">
            <a:xfrm>
              <a:off x="6232118" y="2861154"/>
              <a:ext cx="307975" cy="1984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lang="en-US" sz="2100" b="1" kern="1200" dirty="0" smtClean="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Narrow" pitchFamily="34" charset="0"/>
                <a:buChar char="&gt;"/>
                <a:defRPr lang="en-US" sz="2100" b="0" kern="1200" dirty="0" smtClean="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Narrow" pitchFamily="34" charset="0"/>
                <a:buChar char="–"/>
                <a:defRPr lang="en-US" sz="2100" b="0" kern="1200" dirty="0" smtClean="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Narrow" pitchFamily="34" charset="0"/>
                <a:buChar char="-"/>
                <a:defRPr lang="en-US" sz="2100" b="0" kern="1200" dirty="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pPr>
              <a:fld id="{1C8001B7-D22F-425F-89FB-52AA7BC9327F}" type="datetime'''''''''''''''''''''8''''.4''''''''%'''''''''''''''''">
                <a:rPr lang="fr-BE" sz="1200"/>
                <a:pPr>
                  <a:lnSpc>
                    <a:spcPct val="100000"/>
                  </a:lnSpc>
                  <a:spcBef>
                    <a:spcPct val="0"/>
                  </a:spcBef>
                </a:pPr>
                <a:t>8.4%</a:t>
              </a:fld>
              <a:endParaRPr lang="fr-BE" sz="1200" dirty="0">
                <a:latin typeface="Arial Narrow"/>
                <a:sym typeface="Arial Narrow"/>
              </a:endParaRPr>
            </a:p>
          </p:txBody>
        </p:sp>
        <p:sp>
          <p:nvSpPr>
            <p:cNvPr id="129" name="Textframe 63"/>
            <p:cNvSpPr txBox="1">
              <a:spLocks/>
            </p:cNvSpPr>
            <p:nvPr/>
          </p:nvSpPr>
          <p:spPr>
            <a:xfrm>
              <a:off x="2450693" y="2121866"/>
              <a:ext cx="1670050" cy="384491"/>
            </a:xfrm>
            <a:prstGeom prst="rect">
              <a:avLst/>
            </a:prstGeom>
            <a:noFill/>
            <a:ln w="9525">
              <a:noFill/>
            </a:ln>
          </p:spPr>
          <p:txBody>
            <a:bodyPr vert="horz" wrap="square" lIns="0" tIns="0" rIns="0" bIns="0" rtlCol="0" anchor="ctr">
              <a:spAutoFit/>
            </a:bodyPr>
            <a:lstStyle/>
            <a:p>
              <a:pPr algn="ctr">
                <a:spcBef>
                  <a:spcPts val="554"/>
                </a:spcBef>
                <a:spcAft>
                  <a:spcPts val="0"/>
                </a:spcAft>
                <a:buClr>
                  <a:srgbClr val="000000"/>
                </a:buClr>
                <a:buSzPct val="100000"/>
              </a:pPr>
              <a:r>
                <a:rPr lang="fr-FR" sz="1385" b="0" dirty="0">
                  <a:latin typeface="+mn-lt"/>
                  <a:cs typeface="Arial" pitchFamily="34" charset="0"/>
                </a:rPr>
                <a:t>Transfert des parts de marché du trafic de la route vers le train</a:t>
              </a:r>
              <a:endParaRPr lang="fr-BE" sz="1385" b="0" dirty="0">
                <a:latin typeface="+mn-lt"/>
                <a:cs typeface="Arial" pitchFamily="34" charset="0"/>
              </a:endParaRPr>
            </a:p>
          </p:txBody>
        </p:sp>
        <p:sp>
          <p:nvSpPr>
            <p:cNvPr id="130" name="Textframe 63"/>
            <p:cNvSpPr txBox="1">
              <a:spLocks/>
            </p:cNvSpPr>
            <p:nvPr/>
          </p:nvSpPr>
          <p:spPr>
            <a:xfrm>
              <a:off x="4290606" y="5529985"/>
              <a:ext cx="1954790" cy="192245"/>
            </a:xfrm>
            <a:prstGeom prst="rect">
              <a:avLst/>
            </a:prstGeom>
            <a:noFill/>
            <a:ln w="9525">
              <a:noFill/>
            </a:ln>
          </p:spPr>
          <p:txBody>
            <a:bodyPr vert="horz" wrap="none" lIns="0" tIns="0" rIns="0" bIns="0" rtlCol="0" anchor="ctr">
              <a:spAutoFit/>
            </a:bodyPr>
            <a:lstStyle/>
            <a:p>
              <a:pPr>
                <a:spcBef>
                  <a:spcPts val="554"/>
                </a:spcBef>
                <a:spcAft>
                  <a:spcPts val="0"/>
                </a:spcAft>
                <a:buClr>
                  <a:srgbClr val="000000"/>
                </a:buClr>
                <a:buSzPct val="100000"/>
              </a:pPr>
              <a:r>
                <a:rPr lang="fr-BE" sz="1385" b="0" dirty="0">
                  <a:latin typeface="+mn-lt"/>
                  <a:cs typeface="Arial" pitchFamily="34" charset="0"/>
                </a:rPr>
                <a:t>Impact sur le CAGR du trafic de train</a:t>
              </a:r>
            </a:p>
          </p:txBody>
        </p:sp>
        <p:sp>
          <p:nvSpPr>
            <p:cNvPr id="29" name="RbLeanShape Arrow Option 1 47"/>
            <p:cNvSpPr/>
            <p:nvPr/>
          </p:nvSpPr>
          <p:spPr>
            <a:xfrm rot="5400000">
              <a:off x="6895946" y="2027132"/>
              <a:ext cx="500404" cy="83259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08000">
                  <a:moveTo>
                    <a:pt x="0" y="0"/>
                  </a:moveTo>
                  <a:lnTo>
                    <a:pt x="330200" y="0"/>
                  </a:lnTo>
                  <a:lnTo>
                    <a:pt x="457200" y="254000"/>
                  </a:lnTo>
                  <a:lnTo>
                    <a:pt x="330200" y="508000"/>
                  </a:lnTo>
                  <a:lnTo>
                    <a:pt x="0" y="508000"/>
                  </a:lnTo>
                </a:path>
              </a:pathLst>
            </a:custGeom>
            <a:solidFill>
              <a:schemeClr val="bg1"/>
            </a:solidFill>
            <a:ln w="222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vert270" wrap="square" lIns="0" tIns="0" rIns="0" bIns="0" rtlCol="0" anchor="t" anchorCtr="0">
              <a:noAutofit/>
            </a:bodyPr>
            <a:lstStyle/>
            <a:p>
              <a:pPr algn="ctr" fontAlgn="ctr">
                <a:lnSpc>
                  <a:spcPts val="923"/>
                </a:lnSpc>
              </a:pPr>
              <a:r>
                <a:rPr lang="fr-BE" sz="1200" dirty="0"/>
                <a:t>'10-'30 croissance absolue</a:t>
              </a:r>
            </a:p>
          </p:txBody>
        </p:sp>
        <p:sp>
          <p:nvSpPr>
            <p:cNvPr id="33" name="Rounded Rectangle 32"/>
            <p:cNvSpPr/>
            <p:nvPr>
              <p:custDataLst>
                <p:tags r:id="rId17"/>
              </p:custDataLst>
            </p:nvPr>
          </p:nvSpPr>
          <p:spPr>
            <a:xfrm>
              <a:off x="6889388" y="2827816"/>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+400%</a:t>
              </a:r>
            </a:p>
          </p:txBody>
        </p:sp>
        <p:sp>
          <p:nvSpPr>
            <p:cNvPr id="36" name="Rounded Rectangle 35"/>
            <p:cNvSpPr/>
            <p:nvPr>
              <p:custDataLst>
                <p:tags r:id="rId18"/>
              </p:custDataLst>
            </p:nvPr>
          </p:nvSpPr>
          <p:spPr>
            <a:xfrm>
              <a:off x="6889388" y="3273904"/>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+325%</a:t>
              </a:r>
            </a:p>
          </p:txBody>
        </p:sp>
        <p:sp>
          <p:nvSpPr>
            <p:cNvPr id="37" name="Rounded Rectangle 36"/>
            <p:cNvSpPr/>
            <p:nvPr>
              <p:custDataLst>
                <p:tags r:id="rId19"/>
              </p:custDataLst>
            </p:nvPr>
          </p:nvSpPr>
          <p:spPr>
            <a:xfrm>
              <a:off x="6889388" y="3719991"/>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+250%</a:t>
              </a:r>
            </a:p>
          </p:txBody>
        </p:sp>
        <p:sp>
          <p:nvSpPr>
            <p:cNvPr id="38" name="Rounded Rectangle 37"/>
            <p:cNvSpPr/>
            <p:nvPr>
              <p:custDataLst>
                <p:tags r:id="rId20"/>
              </p:custDataLst>
            </p:nvPr>
          </p:nvSpPr>
          <p:spPr>
            <a:xfrm>
              <a:off x="6889388" y="4166079"/>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+175%</a:t>
              </a:r>
            </a:p>
          </p:txBody>
        </p:sp>
        <p:sp>
          <p:nvSpPr>
            <p:cNvPr id="39" name="Rounded Rectangle 38"/>
            <p:cNvSpPr/>
            <p:nvPr>
              <p:custDataLst>
                <p:tags r:id="rId21"/>
              </p:custDataLst>
            </p:nvPr>
          </p:nvSpPr>
          <p:spPr>
            <a:xfrm>
              <a:off x="6889388" y="4612166"/>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+100%</a:t>
              </a:r>
            </a:p>
          </p:txBody>
        </p:sp>
        <p:sp>
          <p:nvSpPr>
            <p:cNvPr id="40" name="Rounded Rectangle 39"/>
            <p:cNvSpPr/>
            <p:nvPr>
              <p:custDataLst>
                <p:tags r:id="rId22"/>
              </p:custDataLst>
            </p:nvPr>
          </p:nvSpPr>
          <p:spPr>
            <a:xfrm>
              <a:off x="6889388" y="5058254"/>
              <a:ext cx="556444" cy="259897"/>
            </a:xfrm>
            <a:prstGeom prst="roundRect">
              <a:avLst/>
            </a:prstGeom>
            <a:noFill/>
            <a:ln w="9525" cmpd="sng">
              <a:solidFill>
                <a:schemeClr val="bg2"/>
              </a:solidFill>
            </a:ln>
            <a:effectLst/>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pPr>
              <a:r>
                <a:rPr lang="fr-BE" sz="1108" b="0" dirty="0">
                  <a:solidFill>
                    <a:schemeClr val="tx1"/>
                  </a:solidFill>
                  <a:cs typeface="Arial" pitchFamily="34" charset="0"/>
                </a:rPr>
                <a:t>+40%</a:t>
              </a:r>
            </a:p>
          </p:txBody>
        </p:sp>
      </p:grpSp>
    </p:spTree>
    <p:extLst>
      <p:ext uri="{BB962C8B-B14F-4D97-AF65-F5344CB8AC3E}">
        <p14:creationId xmlns:p14="http://schemas.microsoft.com/office/powerpoint/2010/main" val="32560367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hidden="1"/>
          <p:cNvSpPr/>
          <p:nvPr>
            <p:custDataLst>
              <p:tags r:id="rId1"/>
            </p:custDataLst>
          </p:nvPr>
        </p:nvSpPr>
        <p:spPr bwMode="auto">
          <a:xfrm>
            <a:off x="0" y="263769"/>
            <a:ext cx="146538" cy="146538"/>
          </a:xfrm>
          <a:prstGeom prst="rect">
            <a:avLst/>
          </a:prstGeom>
          <a:solidFill>
            <a:scrgbClr r="0" g="0" b="0"/>
          </a:solidFill>
          <a:ln w="9525" cmpd="sng">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fr-BE" sz="1200" b="0" dirty="0">
              <a:solidFill>
                <a:schemeClr val="tx1"/>
              </a:solidFill>
              <a:latin typeface="Arial Narrow"/>
              <a:sym typeface="Arial Narrow"/>
            </a:endParaRPr>
          </a:p>
        </p:txBody>
      </p:sp>
      <p:sp>
        <p:nvSpPr>
          <p:cNvPr id="4" name="Title 3"/>
          <p:cNvSpPr>
            <a:spLocks noGrp="1"/>
          </p:cNvSpPr>
          <p:nvPr>
            <p:ph type="title"/>
          </p:nvPr>
        </p:nvSpPr>
        <p:spPr>
          <a:xfrm>
            <a:off x="317989" y="504368"/>
            <a:ext cx="8640960" cy="690366"/>
          </a:xfrm>
        </p:spPr>
        <p:txBody>
          <a:bodyPr vert="horz" lIns="0" tIns="0" rIns="0" bIns="0" rtlCol="0" anchor="t" anchorCtr="0">
            <a:noAutofit/>
          </a:bodyPr>
          <a:lstStyle/>
          <a:p>
            <a:r>
              <a:rPr lang="fr-BE" b="1" dirty="0" smtClean="0">
                <a:latin typeface="Arial" panose="020B0604020202020204" pitchFamily="34" charset="0"/>
                <a:cs typeface="Arial" panose="020B0604020202020204" pitchFamily="34" charset="0"/>
              </a:rPr>
              <a:t>Trafic </a:t>
            </a:r>
            <a:r>
              <a:rPr lang="fr-BE" b="1" dirty="0">
                <a:latin typeface="Arial" panose="020B0604020202020204" pitchFamily="34" charset="0"/>
                <a:cs typeface="Arial" panose="020B0604020202020204" pitchFamily="34" charset="0"/>
              </a:rPr>
              <a:t>fret d'ici </a:t>
            </a:r>
            <a:r>
              <a:rPr lang="fr-BE" b="1" dirty="0" smtClean="0">
                <a:latin typeface="Arial" panose="020B0604020202020204" pitchFamily="34" charset="0"/>
                <a:cs typeface="Arial" panose="020B0604020202020204" pitchFamily="34" charset="0"/>
              </a:rPr>
              <a:t>2030: charge </a:t>
            </a:r>
            <a:r>
              <a:rPr lang="fr-BE" b="1" dirty="0">
                <a:latin typeface="Arial" panose="020B0604020202020204" pitchFamily="34" charset="0"/>
                <a:cs typeface="Arial" panose="020B0604020202020204" pitchFamily="34" charset="0"/>
              </a:rPr>
              <a:t>additionnelle qui se fera surtout sentir sur le réseau routier</a:t>
            </a:r>
          </a:p>
        </p:txBody>
      </p:sp>
      <p:sp>
        <p:nvSpPr>
          <p:cNvPr id="6" name="Source"/>
          <p:cNvSpPr txBox="1"/>
          <p:nvPr/>
        </p:nvSpPr>
        <p:spPr>
          <a:xfrm>
            <a:off x="681405" y="6457759"/>
            <a:ext cx="2125582" cy="118879"/>
          </a:xfrm>
          <a:prstGeom prst="rect">
            <a:avLst/>
          </a:prstGeom>
          <a:noFill/>
          <a:ln w="9525">
            <a:noFill/>
          </a:ln>
        </p:spPr>
        <p:txBody>
          <a:bodyPr vert="horz" wrap="none" lIns="0" tIns="0" rIns="0" bIns="0" rtlCol="0" anchor="b" anchorCtr="0">
            <a:spAutoFit/>
          </a:bodyPr>
          <a:lstStyle/>
          <a:p>
            <a:pPr>
              <a:lnSpc>
                <a:spcPct val="93000"/>
              </a:lnSpc>
              <a:buSzPct val="100000"/>
            </a:pPr>
            <a:r>
              <a:rPr lang="fr-BE" sz="831" b="0" dirty="0">
                <a:solidFill>
                  <a:schemeClr val="bg1"/>
                </a:solidFill>
                <a:latin typeface="+mn-lt"/>
                <a:cs typeface="Arial" pitchFamily="34" charset="0"/>
              </a:rPr>
              <a:t>Source:	Bureau du Plan, Roland Berger</a:t>
            </a:r>
          </a:p>
        </p:txBody>
      </p:sp>
      <p:sp>
        <p:nvSpPr>
          <p:cNvPr id="66" name="Notes"/>
          <p:cNvSpPr txBox="1"/>
          <p:nvPr/>
        </p:nvSpPr>
        <p:spPr>
          <a:xfrm>
            <a:off x="1899005" y="5615464"/>
            <a:ext cx="815929" cy="132087"/>
          </a:xfrm>
          <a:prstGeom prst="rect">
            <a:avLst/>
          </a:prstGeom>
          <a:noFill/>
          <a:ln w="9525">
            <a:noFill/>
          </a:ln>
        </p:spPr>
        <p:txBody>
          <a:bodyPr vert="horz" wrap="none" lIns="0" tIns="0" rIns="0" bIns="0" rtlCol="0" anchor="b" anchorCtr="0">
            <a:spAutoFit/>
          </a:bodyPr>
          <a:lstStyle/>
          <a:p>
            <a:pPr>
              <a:lnSpc>
                <a:spcPct val="93000"/>
              </a:lnSpc>
              <a:buSzPct val="100000"/>
            </a:pPr>
            <a:r>
              <a:rPr lang="fr-BE" sz="923" b="0" dirty="0">
                <a:latin typeface="+mn-lt"/>
                <a:cs typeface="Arial" pitchFamily="34" charset="0"/>
              </a:rPr>
              <a:t>1) Tonne-kilomètre</a:t>
            </a:r>
          </a:p>
        </p:txBody>
      </p:sp>
      <p:sp>
        <p:nvSpPr>
          <p:cNvPr id="32" name="ListLeanHorizontalTextTopic0"/>
          <p:cNvSpPr txBox="1">
            <a:spLocks/>
          </p:cNvSpPr>
          <p:nvPr/>
        </p:nvSpPr>
        <p:spPr>
          <a:xfrm>
            <a:off x="1897534" y="1700808"/>
            <a:ext cx="5370000" cy="171714"/>
          </a:xfrm>
          <a:prstGeom prst="rect">
            <a:avLst/>
          </a:prstGeom>
          <a:noFill/>
          <a:ln w="9525">
            <a:noFill/>
          </a:ln>
        </p:spPr>
        <p:txBody>
          <a:bodyPr vert="horz" wrap="square" lIns="0" tIns="0" rIns="0" bIns="0" rtlCol="0">
            <a:spAutoFit/>
          </a:bodyPr>
          <a:lstStyle/>
          <a:p>
            <a:pPr>
              <a:lnSpc>
                <a:spcPct val="93000"/>
              </a:lnSpc>
              <a:spcBef>
                <a:spcPts val="0"/>
              </a:spcBef>
              <a:buSzPct val="100000"/>
            </a:pPr>
            <a:r>
              <a:rPr lang="fr-BE" sz="1200" dirty="0">
                <a:cs typeface="Arial" pitchFamily="34" charset="0"/>
              </a:rPr>
              <a:t>Evolution du transport domestique de marchandises [Mrd tkm</a:t>
            </a:r>
            <a:r>
              <a:rPr lang="fr-BE" sz="1200" baseline="30000" dirty="0">
                <a:cs typeface="Arial" pitchFamily="34" charset="0"/>
              </a:rPr>
              <a:t>1)</a:t>
            </a:r>
            <a:r>
              <a:rPr lang="fr-BE" sz="1200" dirty="0">
                <a:cs typeface="Arial" pitchFamily="34" charset="0"/>
              </a:rPr>
              <a:t>]</a:t>
            </a:r>
          </a:p>
        </p:txBody>
      </p:sp>
      <p:cxnSp>
        <p:nvCxnSpPr>
          <p:cNvPr id="40" name="Straight Connector 39"/>
          <p:cNvCxnSpPr>
            <a:cxnSpLocks/>
          </p:cNvCxnSpPr>
          <p:nvPr/>
        </p:nvCxnSpPr>
        <p:spPr>
          <a:xfrm>
            <a:off x="1894605" y="1925210"/>
            <a:ext cx="5370000"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custDataLst>
              <p:tags r:id="rId2"/>
            </p:custDataLst>
          </p:nvPr>
        </p:nvCxnSpPr>
        <p:spPr bwMode="auto">
          <a:xfrm flipV="1">
            <a:off x="2835384" y="3560234"/>
            <a:ext cx="720969" cy="237392"/>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custDataLst>
              <p:tags r:id="rId3"/>
            </p:custDataLst>
          </p:nvPr>
        </p:nvCxnSpPr>
        <p:spPr bwMode="auto">
          <a:xfrm flipV="1">
            <a:off x="2838314" y="3419557"/>
            <a:ext cx="718038" cy="262303"/>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custDataLst>
              <p:tags r:id="rId4"/>
            </p:custDataLst>
          </p:nvPr>
        </p:nvCxnSpPr>
        <p:spPr bwMode="auto">
          <a:xfrm flipV="1">
            <a:off x="2838314" y="3182164"/>
            <a:ext cx="718038" cy="323850"/>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custDataLst>
              <p:tags r:id="rId5"/>
            </p:custDataLst>
          </p:nvPr>
        </p:nvCxnSpPr>
        <p:spPr bwMode="auto">
          <a:xfrm flipV="1">
            <a:off x="4127854" y="2786510"/>
            <a:ext cx="720969" cy="395654"/>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custDataLst>
              <p:tags r:id="rId6"/>
            </p:custDataLst>
          </p:nvPr>
        </p:nvCxnSpPr>
        <p:spPr bwMode="auto">
          <a:xfrm flipV="1">
            <a:off x="4127854" y="3103035"/>
            <a:ext cx="720969" cy="316523"/>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custDataLst>
              <p:tags r:id="rId7"/>
            </p:custDataLst>
          </p:nvPr>
        </p:nvCxnSpPr>
        <p:spPr bwMode="auto">
          <a:xfrm flipV="1">
            <a:off x="4127854" y="3287672"/>
            <a:ext cx="720969" cy="272562"/>
          </a:xfrm>
          <a:prstGeom prst="line">
            <a:avLst/>
          </a:prstGeom>
          <a:ln w="9525">
            <a:solidFill>
              <a:schemeClr val="tx1"/>
            </a:solidFill>
            <a:prstDash val="dash"/>
            <a:headEnd type="none"/>
            <a:tailEnd type="none"/>
          </a:ln>
          <a:effectLst/>
        </p:spPr>
        <p:style>
          <a:lnRef idx="1">
            <a:schemeClr val="accent1"/>
          </a:lnRef>
          <a:fillRef idx="0">
            <a:schemeClr val="accent1"/>
          </a:fillRef>
          <a:effectRef idx="0">
            <a:schemeClr val="accent1"/>
          </a:effectRef>
          <a:fontRef idx="minor">
            <a:schemeClr val="tx1"/>
          </a:fontRef>
        </p:style>
      </p:cxnSp>
      <p:pic>
        <p:nvPicPr>
          <p:cNvPr id="106499" name="Picture 3"/>
          <p:cNvPicPr>
            <a:picLocks noChangeAspect="1" noChangeArrowheads="1"/>
          </p:cNvPicPr>
          <p:nvPr>
            <p:custDataLst>
              <p:tags r:id="rId8"/>
            </p:custDataLst>
          </p:nvPr>
        </p:nvPicPr>
        <p:blipFill>
          <a:blip r:embed="rId38" cstate="print"/>
          <a:srcRect/>
          <a:stretch>
            <a:fillRect/>
          </a:stretch>
        </p:blipFill>
        <p:spPr bwMode="auto">
          <a:xfrm>
            <a:off x="1780306" y="2663417"/>
            <a:ext cx="4106008" cy="2338754"/>
          </a:xfrm>
          <a:prstGeom prst="rect">
            <a:avLst/>
          </a:prstGeom>
          <a:noFill/>
        </p:spPr>
      </p:pic>
      <p:cxnSp>
        <p:nvCxnSpPr>
          <p:cNvPr id="50" name="Straight Connector 49"/>
          <p:cNvCxnSpPr/>
          <p:nvPr>
            <p:custDataLst>
              <p:tags r:id="rId9"/>
            </p:custDataLst>
          </p:nvPr>
        </p:nvCxnSpPr>
        <p:spPr bwMode="gray">
          <a:xfrm>
            <a:off x="5138967" y="2357154"/>
            <a:ext cx="0" cy="187569"/>
          </a:xfrm>
          <a:prstGeom prst="line">
            <a:avLst/>
          </a:prstGeom>
          <a:ln w="9525">
            <a:solidFill>
              <a:schemeClr val="hlink"/>
            </a:solidFill>
            <a:headEnd type="none"/>
            <a:tailEnd type="triangle" w="lg" len="lg"/>
          </a:ln>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custDataLst>
              <p:tags r:id="rId10"/>
            </p:custDataLst>
          </p:nvPr>
        </p:nvCxnSpPr>
        <p:spPr bwMode="gray">
          <a:xfrm>
            <a:off x="2545238" y="2357152"/>
            <a:ext cx="2593731" cy="0"/>
          </a:xfrm>
          <a:prstGeom prst="line">
            <a:avLst/>
          </a:prstGeom>
          <a:ln w="9525">
            <a:solidFill>
              <a:schemeClr val="hlink"/>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custDataLst>
              <p:tags r:id="rId11"/>
            </p:custDataLst>
          </p:nvPr>
        </p:nvCxnSpPr>
        <p:spPr bwMode="gray">
          <a:xfrm flipV="1">
            <a:off x="2545236" y="2357152"/>
            <a:ext cx="0" cy="908538"/>
          </a:xfrm>
          <a:prstGeom prst="line">
            <a:avLst/>
          </a:prstGeom>
          <a:ln w="9525">
            <a:solidFill>
              <a:schemeClr val="hlink"/>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56" name="Text Placeholder 18"/>
          <p:cNvSpPr>
            <a:spLocks noGrp="1"/>
          </p:cNvSpPr>
          <p:nvPr>
            <p:custDataLst>
              <p:tags r:id="rId12"/>
            </p:custDataLst>
          </p:nvPr>
        </p:nvSpPr>
        <p:spPr bwMode="auto">
          <a:xfrm>
            <a:off x="4995361" y="5037343"/>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9B5173A6-2029-46C4-8298-42E243BE45C4}" type="datetime'''2''0''''3''''''0'''''''''''''''''''''''''''">
              <a:rPr lang="en-US" sz="1200" b="0">
                <a:sym typeface="+mn-lt"/>
              </a:rPr>
              <a:pPr>
                <a:lnSpc>
                  <a:spcPct val="100000"/>
                </a:lnSpc>
                <a:spcBef>
                  <a:spcPct val="0"/>
                </a:spcBef>
                <a:buSzPct val="100000"/>
              </a:pPr>
              <a:t>2030</a:t>
            </a:fld>
            <a:endParaRPr lang="nl-BE" sz="1200" b="0" dirty="0">
              <a:sym typeface="+mn-lt"/>
            </a:endParaRPr>
          </a:p>
        </p:txBody>
      </p:sp>
      <p:sp>
        <p:nvSpPr>
          <p:cNvPr id="70" name="Text Placeholder"/>
          <p:cNvSpPr>
            <a:spLocks noGrp="1"/>
          </p:cNvSpPr>
          <p:nvPr>
            <p:custDataLst>
              <p:tags r:id="rId13"/>
            </p:custDataLst>
          </p:nvPr>
        </p:nvSpPr>
        <p:spPr bwMode="gray">
          <a:xfrm>
            <a:off x="2287328" y="3649623"/>
            <a:ext cx="227134" cy="183173"/>
          </a:xfrm>
          <a:prstGeom prst="rect">
            <a:avLst/>
          </a:prstGeom>
          <a:solidFill>
            <a:schemeClr val="accent2"/>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36C592A9-BC0F-4F74-B98F-FFEDE2821EFE}" type="datetime'''''''''''''''''''''''''''''''''''''''''''''''''''''''8''%'">
              <a:rPr lang="en-US" sz="1200" b="0">
                <a:sym typeface="+mn-lt"/>
              </a:rPr>
              <a:pPr algn="ctr">
                <a:lnSpc>
                  <a:spcPct val="100000"/>
                </a:lnSpc>
                <a:spcBef>
                  <a:spcPct val="0"/>
                </a:spcBef>
                <a:buSzPct val="100000"/>
              </a:pPr>
              <a:t>8%</a:t>
            </a:fld>
            <a:endParaRPr lang="fr-BE" sz="1200" b="0" dirty="0">
              <a:sym typeface="+mn-lt"/>
            </a:endParaRPr>
          </a:p>
        </p:txBody>
      </p:sp>
      <p:sp>
        <p:nvSpPr>
          <p:cNvPr id="71" name="Text Placeholder"/>
          <p:cNvSpPr>
            <a:spLocks noGrp="1"/>
          </p:cNvSpPr>
          <p:nvPr>
            <p:custDataLst>
              <p:tags r:id="rId14"/>
            </p:custDataLst>
          </p:nvPr>
        </p:nvSpPr>
        <p:spPr bwMode="gray">
          <a:xfrm>
            <a:off x="2542306" y="3504551"/>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E784DF0E-A551-4D52-B9B0-B486AE834A37}" type="datetime'''''''''''''1''''''''''3''''''''''''''''''''''''''%'">
              <a:rPr lang="en-US" sz="1200" b="0">
                <a:sym typeface="+mn-lt"/>
              </a:rPr>
              <a:pPr algn="ctr">
                <a:lnSpc>
                  <a:spcPct val="100000"/>
                </a:lnSpc>
                <a:spcBef>
                  <a:spcPct val="0"/>
                </a:spcBef>
                <a:buSzPct val="100000"/>
              </a:pPr>
              <a:t>13%</a:t>
            </a:fld>
            <a:endParaRPr lang="fr-BE" sz="1200" b="0" dirty="0">
              <a:sym typeface="+mn-lt"/>
            </a:endParaRPr>
          </a:p>
        </p:txBody>
      </p:sp>
      <p:sp>
        <p:nvSpPr>
          <p:cNvPr id="67" name="Text Placeholder 16"/>
          <p:cNvSpPr>
            <a:spLocks noGrp="1"/>
          </p:cNvSpPr>
          <p:nvPr>
            <p:custDataLst>
              <p:tags r:id="rId15"/>
            </p:custDataLst>
          </p:nvPr>
        </p:nvSpPr>
        <p:spPr bwMode="auto">
          <a:xfrm>
            <a:off x="2401631" y="5037343"/>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72F98A35-6110-40E8-8059-CCFFF6902E4C}" type="datetime'''''''''2''''''''''0''''''0''''8'''''''''''''''">
              <a:rPr lang="en-US" sz="1200" b="0">
                <a:sym typeface="+mn-lt"/>
              </a:rPr>
              <a:pPr>
                <a:lnSpc>
                  <a:spcPct val="100000"/>
                </a:lnSpc>
                <a:spcBef>
                  <a:spcPct val="0"/>
                </a:spcBef>
                <a:buSzPct val="100000"/>
              </a:pPr>
              <a:t>2008</a:t>
            </a:fld>
            <a:endParaRPr lang="nl-BE" sz="1200" b="0" dirty="0">
              <a:sym typeface="+mn-lt"/>
            </a:endParaRPr>
          </a:p>
        </p:txBody>
      </p:sp>
      <p:sp>
        <p:nvSpPr>
          <p:cNvPr id="65" name="Text Placeholder"/>
          <p:cNvSpPr>
            <a:spLocks noGrp="1"/>
          </p:cNvSpPr>
          <p:nvPr>
            <p:custDataLst>
              <p:tags r:id="rId16"/>
            </p:custDataLst>
          </p:nvPr>
        </p:nvSpPr>
        <p:spPr bwMode="gray">
          <a:xfrm>
            <a:off x="3694098" y="3210008"/>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3F0A64B1-691E-4839-A06D-8191D781EE41}" type="datetime'''''''''''1''''''''''4''%'''''''''''''''''''''''''''''''">
              <a:rPr lang="en-US" sz="1200" b="0">
                <a:sym typeface="+mn-lt"/>
              </a:rPr>
              <a:pPr algn="ctr">
                <a:lnSpc>
                  <a:spcPct val="100000"/>
                </a:lnSpc>
                <a:spcBef>
                  <a:spcPct val="0"/>
                </a:spcBef>
                <a:buSzPct val="100000"/>
              </a:pPr>
              <a:t>14%</a:t>
            </a:fld>
            <a:endParaRPr lang="fr-BE" sz="1200" b="0" dirty="0">
              <a:sym typeface="+mn-lt"/>
            </a:endParaRPr>
          </a:p>
        </p:txBody>
      </p:sp>
      <p:sp>
        <p:nvSpPr>
          <p:cNvPr id="64" name="Text Placeholder"/>
          <p:cNvSpPr>
            <a:spLocks noGrp="1"/>
          </p:cNvSpPr>
          <p:nvPr>
            <p:custDataLst>
              <p:tags r:id="rId17"/>
            </p:custDataLst>
          </p:nvPr>
        </p:nvSpPr>
        <p:spPr bwMode="gray">
          <a:xfrm>
            <a:off x="3729267" y="3399043"/>
            <a:ext cx="227134" cy="183173"/>
          </a:xfrm>
          <a:prstGeom prst="rect">
            <a:avLst/>
          </a:prstGeom>
          <a:solidFill>
            <a:schemeClr val="accent2"/>
          </a:solid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FCB4E4D1-5530-4CB0-8511-11797C08FB46}" type="datetime'''''''''''''''8''''''''''''''''''%'''''''''''''''''''''">
              <a:rPr lang="en-US" sz="1200" b="0">
                <a:sym typeface="+mn-lt"/>
              </a:rPr>
              <a:pPr algn="ctr">
                <a:lnSpc>
                  <a:spcPct val="100000"/>
                </a:lnSpc>
                <a:spcBef>
                  <a:spcPct val="0"/>
                </a:spcBef>
                <a:buSzPct val="100000"/>
              </a:pPr>
              <a:t>8%</a:t>
            </a:fld>
            <a:endParaRPr lang="fr-BE" sz="1200" b="0" dirty="0">
              <a:sym typeface="+mn-lt"/>
            </a:endParaRPr>
          </a:p>
        </p:txBody>
      </p:sp>
      <p:sp>
        <p:nvSpPr>
          <p:cNvPr id="63" name="Text Placeholder"/>
          <p:cNvSpPr>
            <a:spLocks noGrp="1"/>
          </p:cNvSpPr>
          <p:nvPr>
            <p:custDataLst>
              <p:tags r:id="rId18"/>
            </p:custDataLst>
          </p:nvPr>
        </p:nvSpPr>
        <p:spPr bwMode="gray">
          <a:xfrm>
            <a:off x="3694098" y="4137597"/>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8A16B432-591B-4040-A334-0E1950CB9AD0}" type="datetime'''''''''''''''''''''''''''''''''''''''7''''''''''''''8''%'''''">
              <a:rPr lang="en-US" sz="1200" b="0">
                <a:solidFill>
                  <a:schemeClr val="bg1"/>
                </a:solidFill>
                <a:sym typeface="+mn-lt"/>
              </a:rPr>
              <a:pPr algn="ctr">
                <a:lnSpc>
                  <a:spcPct val="100000"/>
                </a:lnSpc>
                <a:spcBef>
                  <a:spcPct val="0"/>
                </a:spcBef>
                <a:buSzPct val="100000"/>
              </a:pPr>
              <a:t>78%</a:t>
            </a:fld>
            <a:endParaRPr lang="fr-BE" sz="1200" b="0" dirty="0">
              <a:solidFill>
                <a:schemeClr val="bg1"/>
              </a:solidFill>
              <a:sym typeface="+mn-lt"/>
            </a:endParaRPr>
          </a:p>
        </p:txBody>
      </p:sp>
      <p:sp>
        <p:nvSpPr>
          <p:cNvPr id="55" name="Text Placeholder"/>
          <p:cNvSpPr>
            <a:spLocks noGrp="1"/>
          </p:cNvSpPr>
          <p:nvPr>
            <p:custDataLst>
              <p:tags r:id="rId19"/>
            </p:custDataLst>
          </p:nvPr>
        </p:nvSpPr>
        <p:spPr bwMode="auto">
          <a:xfrm>
            <a:off x="3626692" y="2228200"/>
            <a:ext cx="430823" cy="259373"/>
          </a:xfrm>
          <a:prstGeom prst="roundRect">
            <a:avLst>
              <a:gd name="adj" fmla="val 49718"/>
            </a:avLst>
          </a:prstGeom>
          <a:solidFill>
            <a:schemeClr val="bg1"/>
          </a:solidFill>
          <a:ln w="9525">
            <a:solidFill>
              <a:schemeClr val="hlink"/>
            </a:solidFill>
          </a:ln>
          <a:effectLst/>
        </p:spPr>
        <p:txBody>
          <a:bodyPr vert="horz" wrap="none" lIns="16119" tIns="0" rIns="16119"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3EAF28E3-1F4A-4036-B63C-2EAD9BBB615F}" type="datetime'''''''''''''''''''''+''5''''''''''''''''2''''''''''''''''%'">
              <a:rPr lang="en-US" sz="1200" b="0"/>
              <a:pPr algn="ctr">
                <a:lnSpc>
                  <a:spcPct val="100000"/>
                </a:lnSpc>
                <a:spcBef>
                  <a:spcPct val="0"/>
                </a:spcBef>
                <a:buSzPct val="100000"/>
              </a:pPr>
              <a:t>+52%</a:t>
            </a:fld>
            <a:endParaRPr lang="fr-BE" sz="1200" b="0" dirty="0">
              <a:sym typeface="+mn-lt"/>
            </a:endParaRPr>
          </a:p>
        </p:txBody>
      </p:sp>
      <p:sp>
        <p:nvSpPr>
          <p:cNvPr id="57" name="Text Placeholder"/>
          <p:cNvSpPr>
            <a:spLocks noGrp="1"/>
          </p:cNvSpPr>
          <p:nvPr>
            <p:custDataLst>
              <p:tags r:id="rId20"/>
            </p:custDataLst>
          </p:nvPr>
        </p:nvSpPr>
        <p:spPr bwMode="gray">
          <a:xfrm>
            <a:off x="5018806" y="2579892"/>
            <a:ext cx="241788"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E9526CF0-4B82-4B60-9A8E-071848BC6841}" type="datetime'''''4''''2''''''''''''''''''.''''''''''''''''''''''''''0'''''">
              <a:rPr lang="en-US" sz="1200"/>
              <a:pPr algn="ctr">
                <a:lnSpc>
                  <a:spcPct val="100000"/>
                </a:lnSpc>
                <a:spcBef>
                  <a:spcPct val="0"/>
                </a:spcBef>
                <a:buSzPct val="100000"/>
              </a:pPr>
              <a:t>42.0</a:t>
            </a:fld>
            <a:endParaRPr lang="fr-BE" sz="1200" dirty="0">
              <a:sym typeface="+mn-lt"/>
            </a:endParaRPr>
          </a:p>
        </p:txBody>
      </p:sp>
      <p:sp>
        <p:nvSpPr>
          <p:cNvPr id="58" name="Text Placeholder"/>
          <p:cNvSpPr>
            <a:spLocks noGrp="1"/>
          </p:cNvSpPr>
          <p:nvPr>
            <p:custDataLst>
              <p:tags r:id="rId21"/>
            </p:custDataLst>
          </p:nvPr>
        </p:nvSpPr>
        <p:spPr bwMode="gray">
          <a:xfrm>
            <a:off x="4990963" y="4001316"/>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49E2AC9D-50A0-464B-9B14-49D64B2F1620}" type="datetime'''''''76''''''''''''''''''''''''%'''''''''''''''''''''">
              <a:rPr lang="en-US" sz="1200" b="0">
                <a:solidFill>
                  <a:schemeClr val="bg1"/>
                </a:solidFill>
              </a:rPr>
              <a:pPr algn="ctr">
                <a:lnSpc>
                  <a:spcPct val="100000"/>
                </a:lnSpc>
                <a:spcBef>
                  <a:spcPct val="0"/>
                </a:spcBef>
                <a:buSzPct val="100000"/>
              </a:pPr>
              <a:t>76%</a:t>
            </a:fld>
            <a:endParaRPr lang="fr-BE" sz="1200" b="0" dirty="0">
              <a:solidFill>
                <a:schemeClr val="bg1"/>
              </a:solidFill>
              <a:sym typeface="+mn-lt"/>
            </a:endParaRPr>
          </a:p>
        </p:txBody>
      </p:sp>
      <p:sp>
        <p:nvSpPr>
          <p:cNvPr id="59" name="Text Placeholder"/>
          <p:cNvSpPr>
            <a:spLocks noGrp="1"/>
          </p:cNvSpPr>
          <p:nvPr>
            <p:custDataLst>
              <p:tags r:id="rId22"/>
            </p:custDataLst>
          </p:nvPr>
        </p:nvSpPr>
        <p:spPr bwMode="gray">
          <a:xfrm>
            <a:off x="5026132" y="3104500"/>
            <a:ext cx="227134"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F7EE138E-39AC-4B94-8BA2-708606B30D2B}" type="datetime'''''''9''''''''''''''''''''''''''''%'''''''''''''">
              <a:rPr lang="en-US" sz="1200" b="0"/>
              <a:pPr algn="ctr">
                <a:lnSpc>
                  <a:spcPct val="100000"/>
                </a:lnSpc>
                <a:spcBef>
                  <a:spcPct val="0"/>
                </a:spcBef>
                <a:buSzPct val="100000"/>
              </a:pPr>
              <a:t>9%</a:t>
            </a:fld>
            <a:endParaRPr lang="fr-BE" sz="1200" b="0" dirty="0">
              <a:sym typeface="+mn-lt"/>
            </a:endParaRPr>
          </a:p>
        </p:txBody>
      </p:sp>
      <p:sp>
        <p:nvSpPr>
          <p:cNvPr id="60" name="Text Placeholder"/>
          <p:cNvSpPr>
            <a:spLocks noGrp="1"/>
          </p:cNvSpPr>
          <p:nvPr>
            <p:custDataLst>
              <p:tags r:id="rId23"/>
            </p:custDataLst>
          </p:nvPr>
        </p:nvSpPr>
        <p:spPr bwMode="gray">
          <a:xfrm>
            <a:off x="4990963" y="2853920"/>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2241BF55-1E00-4643-9C9B-F9826325FF9F}" type="datetime'''''1''5''''''''''''''%'''''''''''''">
              <a:rPr lang="en-US" sz="1200" b="0"/>
              <a:pPr algn="ctr">
                <a:lnSpc>
                  <a:spcPct val="100000"/>
                </a:lnSpc>
                <a:spcBef>
                  <a:spcPct val="0"/>
                </a:spcBef>
                <a:buSzPct val="100000"/>
              </a:pPr>
              <a:t>15%</a:t>
            </a:fld>
            <a:endParaRPr lang="fr-BE" sz="1200" b="0" dirty="0">
              <a:sym typeface="+mn-lt"/>
            </a:endParaRPr>
          </a:p>
        </p:txBody>
      </p:sp>
      <p:sp>
        <p:nvSpPr>
          <p:cNvPr id="61" name="Text Placeholder 17"/>
          <p:cNvSpPr>
            <a:spLocks noGrp="1"/>
          </p:cNvSpPr>
          <p:nvPr>
            <p:custDataLst>
              <p:tags r:id="rId24"/>
            </p:custDataLst>
          </p:nvPr>
        </p:nvSpPr>
        <p:spPr bwMode="auto">
          <a:xfrm>
            <a:off x="3698495" y="5037343"/>
            <a:ext cx="287215" cy="183173"/>
          </a:xfrm>
          <a:prstGeom prst="rect">
            <a:avLst/>
          </a:prstGeom>
          <a:noFill/>
          <a:effectLst/>
        </p:spPr>
        <p:txBody>
          <a:bodyPr vert="horz" wrap="square" lIns="0" tIns="0" rIns="0" bIns="0" rtlCol="0" anchor="t"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77F63A38-2E45-4DE2-8638-1413603B8AEC}" type="datetime'2''''''''0''''''2''''''''''''''''''''''''''''''0'''''''''''">
              <a:rPr lang="en-US" sz="1200" b="0">
                <a:sym typeface="+mn-lt"/>
              </a:rPr>
              <a:pPr>
                <a:lnSpc>
                  <a:spcPct val="100000"/>
                </a:lnSpc>
                <a:spcBef>
                  <a:spcPct val="0"/>
                </a:spcBef>
                <a:buSzPct val="100000"/>
              </a:pPr>
              <a:t>2020</a:t>
            </a:fld>
            <a:endParaRPr lang="nl-BE" sz="1200" b="0" dirty="0">
              <a:sym typeface="+mn-lt"/>
            </a:endParaRPr>
          </a:p>
        </p:txBody>
      </p:sp>
      <p:sp>
        <p:nvSpPr>
          <p:cNvPr id="62" name="Text Placeholder"/>
          <p:cNvSpPr>
            <a:spLocks noGrp="1"/>
          </p:cNvSpPr>
          <p:nvPr>
            <p:custDataLst>
              <p:tags r:id="rId25"/>
            </p:custDataLst>
          </p:nvPr>
        </p:nvSpPr>
        <p:spPr bwMode="gray">
          <a:xfrm>
            <a:off x="3721940" y="2975546"/>
            <a:ext cx="241788"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F098C462-1FAB-4957-AF17-B6BC9B42D41E}" type="datetime'''''''''''''''''3''''''''''''''''''4''''''''''.''''''''''''1'">
              <a:rPr lang="en-US" sz="1200">
                <a:sym typeface="+mn-lt"/>
              </a:rPr>
              <a:pPr algn="ctr">
                <a:lnSpc>
                  <a:spcPct val="100000"/>
                </a:lnSpc>
                <a:spcBef>
                  <a:spcPct val="0"/>
                </a:spcBef>
                <a:buSzPct val="100000"/>
              </a:pPr>
              <a:t>34.1</a:t>
            </a:fld>
            <a:endParaRPr lang="fr-BE" sz="1200" dirty="0">
              <a:sym typeface="+mn-lt"/>
            </a:endParaRPr>
          </a:p>
        </p:txBody>
      </p:sp>
      <p:sp>
        <p:nvSpPr>
          <p:cNvPr id="69" name="Text Placeholder"/>
          <p:cNvSpPr>
            <a:spLocks noGrp="1"/>
          </p:cNvSpPr>
          <p:nvPr>
            <p:custDataLst>
              <p:tags r:id="rId26"/>
            </p:custDataLst>
          </p:nvPr>
        </p:nvSpPr>
        <p:spPr bwMode="gray">
          <a:xfrm>
            <a:off x="2397232" y="4256292"/>
            <a:ext cx="296008" cy="183173"/>
          </a:xfrm>
          <a:prstGeom prst="rect">
            <a:avLst/>
          </a:prstGeom>
          <a:noFill/>
          <a:effectLst/>
        </p:spPr>
        <p:txBody>
          <a:bodyPr vert="horz" wrap="none" lIns="23446" tIns="0" rIns="23446"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627A7F19-C4B6-4059-BA31-FE9D1CA97896}" type="datetime'''''''''''''''''''''7''''''''''''''9''''''''''''%'">
              <a:rPr lang="en-US" sz="1200" b="0">
                <a:solidFill>
                  <a:schemeClr val="bg1"/>
                </a:solidFill>
                <a:sym typeface="+mn-lt"/>
              </a:rPr>
              <a:pPr algn="ctr">
                <a:lnSpc>
                  <a:spcPct val="100000"/>
                </a:lnSpc>
                <a:spcBef>
                  <a:spcPct val="0"/>
                </a:spcBef>
                <a:buSzPct val="100000"/>
              </a:pPr>
              <a:t>79%</a:t>
            </a:fld>
            <a:endParaRPr lang="fr-BE" sz="1200" b="0" dirty="0">
              <a:solidFill>
                <a:schemeClr val="bg1"/>
              </a:solidFill>
              <a:sym typeface="+mn-lt"/>
            </a:endParaRPr>
          </a:p>
        </p:txBody>
      </p:sp>
      <p:sp>
        <p:nvSpPr>
          <p:cNvPr id="68" name="Text Placeholder"/>
          <p:cNvSpPr>
            <a:spLocks noGrp="1"/>
          </p:cNvSpPr>
          <p:nvPr>
            <p:custDataLst>
              <p:tags r:id="rId27"/>
            </p:custDataLst>
          </p:nvPr>
        </p:nvSpPr>
        <p:spPr bwMode="gray">
          <a:xfrm>
            <a:off x="2425075" y="3300862"/>
            <a:ext cx="241788" cy="183173"/>
          </a:xfrm>
          <a:prstGeom prst="rect">
            <a:avLst/>
          </a:prstGeom>
          <a:noFill/>
          <a:effectLst/>
        </p:spPr>
        <p:txBody>
          <a:bodyPr vert="horz" wrap="none" lIns="0" tIns="0" rIns="0" bIns="0" rtlCol="0" anchor="b"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ct val="0"/>
              </a:spcBef>
              <a:buSzPct val="100000"/>
            </a:pPr>
            <a:fld id="{79A74C83-880A-4C65-A766-3FBCF5400B59}" type="datetime'''''''''''''''''''''''''2''7''''''''''''.''''7'''''">
              <a:rPr lang="en-US" sz="1200">
                <a:sym typeface="+mn-lt"/>
              </a:rPr>
              <a:pPr algn="ctr">
                <a:lnSpc>
                  <a:spcPct val="100000"/>
                </a:lnSpc>
                <a:spcBef>
                  <a:spcPct val="0"/>
                </a:spcBef>
                <a:buSzPct val="100000"/>
              </a:pPr>
              <a:t>27.7</a:t>
            </a:fld>
            <a:endParaRPr lang="fr-BE" sz="1200" dirty="0">
              <a:sym typeface="+mn-lt"/>
            </a:endParaRPr>
          </a:p>
        </p:txBody>
      </p:sp>
      <p:sp>
        <p:nvSpPr>
          <p:cNvPr id="72" name="Rectangle 71"/>
          <p:cNvSpPr/>
          <p:nvPr>
            <p:custDataLst>
              <p:tags r:id="rId28"/>
            </p:custDataLst>
          </p:nvPr>
        </p:nvSpPr>
        <p:spPr bwMode="auto">
          <a:xfrm>
            <a:off x="2530584" y="5380241"/>
            <a:ext cx="165589" cy="123092"/>
          </a:xfrm>
          <a:prstGeom prst="rect">
            <a:avLst/>
          </a:prstGeom>
          <a:solidFill>
            <a:schemeClr val="accent2"/>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
        <p:nvSpPr>
          <p:cNvPr id="74" name="Rectangle 73"/>
          <p:cNvSpPr/>
          <p:nvPr>
            <p:custDataLst>
              <p:tags r:id="rId29"/>
            </p:custDataLst>
          </p:nvPr>
        </p:nvSpPr>
        <p:spPr bwMode="auto">
          <a:xfrm>
            <a:off x="1945895" y="5380241"/>
            <a:ext cx="165589" cy="123092"/>
          </a:xfrm>
          <a:prstGeom prst="rect">
            <a:avLst/>
          </a:prstGeom>
          <a:solidFill>
            <a:schemeClr val="accent1"/>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
        <p:nvSpPr>
          <p:cNvPr id="73" name="Rectangle 72"/>
          <p:cNvSpPr/>
          <p:nvPr>
            <p:custDataLst>
              <p:tags r:id="rId30"/>
            </p:custDataLst>
          </p:nvPr>
        </p:nvSpPr>
        <p:spPr bwMode="auto">
          <a:xfrm>
            <a:off x="3295515" y="5380241"/>
            <a:ext cx="165589" cy="123092"/>
          </a:xfrm>
          <a:prstGeom prst="rect">
            <a:avLst/>
          </a:prstGeom>
          <a:solidFill>
            <a:schemeClr val="hlink"/>
          </a:solidFill>
          <a:ln w="9525"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6462" tIns="0" rIns="66462" bIns="0" rtlCol="0" anchor="ctr"/>
          <a:lstStyle/>
          <a:p>
            <a:pPr algn="ctr">
              <a:lnSpc>
                <a:spcPct val="93000"/>
              </a:lnSpc>
              <a:spcBef>
                <a:spcPts val="277"/>
              </a:spcBef>
            </a:pPr>
            <a:endParaRPr lang="fr-BE" sz="1200" b="0" dirty="0">
              <a:solidFill>
                <a:schemeClr val="tx1"/>
              </a:solidFill>
              <a:cs typeface="Arial" pitchFamily="34" charset="0"/>
            </a:endParaRPr>
          </a:p>
        </p:txBody>
      </p:sp>
      <p:sp>
        <p:nvSpPr>
          <p:cNvPr id="78" name="Text Placeholder"/>
          <p:cNvSpPr>
            <a:spLocks noGrp="1"/>
          </p:cNvSpPr>
          <p:nvPr>
            <p:custDataLst>
              <p:tags r:id="rId31"/>
            </p:custDataLst>
          </p:nvPr>
        </p:nvSpPr>
        <p:spPr bwMode="auto">
          <a:xfrm>
            <a:off x="2158378" y="5377312"/>
            <a:ext cx="278423"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BE62B6EA-28DB-4403-A975-3947626AC841}" type="datetime'Fl''''''''''u''''''''''''''''''''''''''''v''''''i''''''a''l'">
              <a:rPr lang="en-US" sz="923" b="0">
                <a:sym typeface="+mn-lt"/>
              </a:rPr>
              <a:pPr>
                <a:lnSpc>
                  <a:spcPct val="100000"/>
                </a:lnSpc>
                <a:spcBef>
                  <a:spcPct val="0"/>
                </a:spcBef>
                <a:buSzPct val="100000"/>
              </a:pPr>
              <a:t>Fluvial</a:t>
            </a:fld>
            <a:endParaRPr lang="fr-BE" sz="923" b="0" dirty="0">
              <a:sym typeface="+mn-lt"/>
            </a:endParaRPr>
          </a:p>
        </p:txBody>
      </p:sp>
      <p:sp>
        <p:nvSpPr>
          <p:cNvPr id="75" name="Text Placeholder"/>
          <p:cNvSpPr>
            <a:spLocks noGrp="1"/>
          </p:cNvSpPr>
          <p:nvPr>
            <p:custDataLst>
              <p:tags r:id="rId32"/>
            </p:custDataLst>
          </p:nvPr>
        </p:nvSpPr>
        <p:spPr bwMode="auto">
          <a:xfrm>
            <a:off x="3507996" y="5377312"/>
            <a:ext cx="307731"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25A4ABC5-9EB4-47D5-AED7-C66E2635547E}" type="datetime'''''''Rou''''''''''''''''''''''tie''''r'">
              <a:rPr lang="en-US" sz="923" b="0">
                <a:sym typeface="+mn-lt"/>
              </a:rPr>
              <a:pPr>
                <a:lnSpc>
                  <a:spcPct val="100000"/>
                </a:lnSpc>
                <a:spcBef>
                  <a:spcPct val="0"/>
                </a:spcBef>
                <a:buSzPct val="100000"/>
              </a:pPr>
              <a:t>Routier</a:t>
            </a:fld>
            <a:endParaRPr lang="fr-BE" sz="923" b="0" dirty="0">
              <a:sym typeface="+mn-lt"/>
            </a:endParaRPr>
          </a:p>
        </p:txBody>
      </p:sp>
      <p:sp>
        <p:nvSpPr>
          <p:cNvPr id="76" name="Text Placeholder"/>
          <p:cNvSpPr>
            <a:spLocks noGrp="1"/>
          </p:cNvSpPr>
          <p:nvPr>
            <p:custDataLst>
              <p:tags r:id="rId33"/>
            </p:custDataLst>
          </p:nvPr>
        </p:nvSpPr>
        <p:spPr bwMode="auto">
          <a:xfrm>
            <a:off x="2743065" y="5377312"/>
            <a:ext cx="458665" cy="140677"/>
          </a:xfrm>
          <a:prstGeom prst="rect">
            <a:avLst/>
          </a:prstGeom>
          <a:noFill/>
          <a:effectLst/>
        </p:spPr>
        <p:txBody>
          <a:bodyPr vert="horz" wrap="none" lIns="0" tIns="0" rIns="0" bIns="0" rtlCol="0" anchor="ctr" anchorCtr="0">
            <a:noAutofit/>
          </a:bodyPr>
          <a:lstStyle>
            <a:lvl1pPr marL="0" indent="0" algn="l" defTabSz="914400" rtl="0" eaLnBrk="1" latinLnBrk="0" hangingPunct="1">
              <a:lnSpc>
                <a:spcPct val="93000"/>
              </a:lnSpc>
              <a:spcBef>
                <a:spcPts val="0"/>
              </a:spcBef>
              <a:buFont typeface="Arial" pitchFamily="34" charset="0"/>
              <a:buNone/>
              <a:defRPr sz="1700" b="1" kern="1200">
                <a:solidFill>
                  <a:schemeClr val="tx1"/>
                </a:solidFill>
                <a:latin typeface="+mn-lt"/>
                <a:ea typeface="+mn-ea"/>
                <a:cs typeface="+mn-cs"/>
              </a:defRPr>
            </a:lvl1pPr>
            <a:lvl2pPr marL="230400" indent="-230400" algn="l" defTabSz="914400" rtl="0" eaLnBrk="1" latinLnBrk="0" hangingPunct="1">
              <a:lnSpc>
                <a:spcPct val="93000"/>
              </a:lnSpc>
              <a:spcBef>
                <a:spcPts val="1200"/>
              </a:spcBef>
              <a:buFont typeface="Arial" pitchFamily="34" charset="0"/>
              <a:buChar char="•"/>
              <a:defRPr sz="1700" kern="1200">
                <a:solidFill>
                  <a:schemeClr val="tx1"/>
                </a:solidFill>
                <a:latin typeface="+mn-lt"/>
                <a:ea typeface="+mn-ea"/>
                <a:cs typeface="+mn-cs"/>
              </a:defRPr>
            </a:lvl2pPr>
            <a:lvl3pPr marL="482400" indent="-234000" algn="l" defTabSz="914400" rtl="0" eaLnBrk="1" latinLnBrk="0" hangingPunct="1">
              <a:lnSpc>
                <a:spcPct val="93000"/>
              </a:lnSpc>
              <a:spcBef>
                <a:spcPts val="400"/>
              </a:spcBef>
              <a:buFont typeface="Arial" pitchFamily="34" charset="0"/>
              <a:buChar char="–"/>
              <a:defRPr sz="1700" kern="1200">
                <a:solidFill>
                  <a:schemeClr val="tx1"/>
                </a:solidFill>
                <a:latin typeface="+mn-lt"/>
                <a:ea typeface="+mn-ea"/>
                <a:cs typeface="+mn-cs"/>
              </a:defRPr>
            </a:lvl3pPr>
            <a:lvl4pPr marL="698400" indent="-201600" algn="l" defTabSz="914400" rtl="0" eaLnBrk="1" latinLnBrk="0" hangingPunct="1">
              <a:lnSpc>
                <a:spcPct val="93000"/>
              </a:lnSpc>
              <a:spcBef>
                <a:spcPts val="200"/>
              </a:spcBef>
              <a:buFont typeface="Arial" pitchFamily="34" charset="0"/>
              <a:buChar char="-"/>
              <a:defRPr sz="1700" kern="1200">
                <a:solidFill>
                  <a:schemeClr val="tx1"/>
                </a:solidFill>
                <a:latin typeface="+mn-lt"/>
                <a:ea typeface="+mn-ea"/>
                <a:cs typeface="+mn-cs"/>
              </a:defRPr>
            </a:lvl4pPr>
            <a:lvl5pPr marL="698400" indent="0" algn="l" defTabSz="914400" rtl="0" eaLnBrk="1" latinLnBrk="0" hangingPunct="1">
              <a:lnSpc>
                <a:spcPct val="93000"/>
              </a:lnSpc>
              <a:spcBef>
                <a:spcPts val="0"/>
              </a:spcBef>
              <a:buFont typeface="Arial" pitchFamily="34" charset="0"/>
              <a:buNone/>
              <a:defRPr sz="17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buSzPct val="100000"/>
            </a:pPr>
            <a:fld id="{0A67C7D3-C90A-45AF-BBBA-FC0F2A0624BC}" type="datetime'''F''e''''''''''r''rovi''''''''''''a''''ir''''''''''''e'">
              <a:rPr lang="en-US" sz="923" b="0">
                <a:sym typeface="+mn-lt"/>
              </a:rPr>
              <a:pPr>
                <a:lnSpc>
                  <a:spcPct val="100000"/>
                </a:lnSpc>
                <a:spcBef>
                  <a:spcPct val="0"/>
                </a:spcBef>
                <a:buSzPct val="100000"/>
              </a:pPr>
              <a:t>Ferroviaire</a:t>
            </a:fld>
            <a:endParaRPr lang="fr-BE" sz="923" b="0" dirty="0">
              <a:sym typeface="+mn-lt"/>
            </a:endParaRPr>
          </a:p>
        </p:txBody>
      </p:sp>
      <p:sp>
        <p:nvSpPr>
          <p:cNvPr id="79" name="RbLeanShape Arrow Option 1 47"/>
          <p:cNvSpPr/>
          <p:nvPr/>
        </p:nvSpPr>
        <p:spPr>
          <a:xfrm rot="5400000">
            <a:off x="6592502" y="1962447"/>
            <a:ext cx="535554" cy="814509"/>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08000">
                <a:moveTo>
                  <a:pt x="0" y="0"/>
                </a:moveTo>
                <a:lnTo>
                  <a:pt x="330200" y="0"/>
                </a:lnTo>
                <a:lnTo>
                  <a:pt x="457200" y="254000"/>
                </a:lnTo>
                <a:lnTo>
                  <a:pt x="330200" y="508000"/>
                </a:lnTo>
                <a:lnTo>
                  <a:pt x="0" y="508000"/>
                </a:lnTo>
              </a:path>
            </a:pathLst>
          </a:custGeom>
          <a:solidFill>
            <a:schemeClr val="bg1"/>
          </a:solidFill>
          <a:ln w="222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vert270" wrap="square" lIns="49846" tIns="0" rIns="0" bIns="0" rtlCol="0" anchor="t" anchorCtr="0">
            <a:noAutofit/>
          </a:bodyPr>
          <a:lstStyle/>
          <a:p>
            <a:pPr algn="ctr" fontAlgn="ctr">
              <a:lnSpc>
                <a:spcPts val="923"/>
              </a:lnSpc>
              <a:spcAft>
                <a:spcPts val="554"/>
              </a:spcAft>
              <a:buSzPct val="100000"/>
            </a:pPr>
            <a:r>
              <a:rPr lang="fr-BE" sz="1200" dirty="0"/>
              <a:t>'08-'30 croissance absolue</a:t>
            </a:r>
          </a:p>
        </p:txBody>
      </p:sp>
      <p:sp>
        <p:nvSpPr>
          <p:cNvPr id="82" name="Rounded Rectangle 81"/>
          <p:cNvSpPr/>
          <p:nvPr>
            <p:custDataLst>
              <p:tags r:id="rId34"/>
            </p:custDataLst>
          </p:nvPr>
        </p:nvSpPr>
        <p:spPr>
          <a:xfrm>
            <a:off x="6603461" y="3115913"/>
            <a:ext cx="513641" cy="228645"/>
          </a:xfrm>
          <a:prstGeom prst="roundRect">
            <a:avLst/>
          </a:prstGeom>
          <a:noFill/>
          <a:ln w="9525" cmpd="sng">
            <a:solidFill>
              <a:schemeClr val="accent2"/>
            </a:solid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+71%</a:t>
            </a:r>
          </a:p>
        </p:txBody>
      </p:sp>
      <p:sp>
        <p:nvSpPr>
          <p:cNvPr id="84" name="Rounded Rectangle 83"/>
          <p:cNvSpPr/>
          <p:nvPr>
            <p:custDataLst>
              <p:tags r:id="rId35"/>
            </p:custDataLst>
          </p:nvPr>
        </p:nvSpPr>
        <p:spPr>
          <a:xfrm>
            <a:off x="6603461" y="3541185"/>
            <a:ext cx="513641" cy="228645"/>
          </a:xfrm>
          <a:prstGeom prst="roundRect">
            <a:avLst/>
          </a:prstGeom>
          <a:noFill/>
          <a:ln w="9525" cmpd="sng">
            <a:solidFill>
              <a:schemeClr val="bg2"/>
            </a:solidFill>
          </a:ln>
          <a:effectLst/>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+46%</a:t>
            </a:r>
          </a:p>
        </p:txBody>
      </p:sp>
      <p:sp>
        <p:nvSpPr>
          <p:cNvPr id="85" name="Rounded Rectangle 84"/>
          <p:cNvSpPr/>
          <p:nvPr>
            <p:custDataLst>
              <p:tags r:id="rId36"/>
            </p:custDataLst>
          </p:nvPr>
        </p:nvSpPr>
        <p:spPr>
          <a:xfrm>
            <a:off x="6603461" y="2854106"/>
            <a:ext cx="513641" cy="228645"/>
          </a:xfrm>
          <a:prstGeom prst="roundRect">
            <a:avLst/>
          </a:prstGeom>
          <a:noFill/>
          <a:ln w="9525" cmpd="sng">
            <a:solidFill>
              <a:schemeClr val="accent3"/>
            </a:solidFill>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3000"/>
              </a:lnSpc>
              <a:buSzPct val="100000"/>
            </a:pPr>
            <a:r>
              <a:rPr lang="fr-BE" sz="1108" b="0" dirty="0">
                <a:solidFill>
                  <a:schemeClr val="tx1"/>
                </a:solidFill>
                <a:cs typeface="Arial" pitchFamily="34" charset="0"/>
              </a:rPr>
              <a:t>+75%</a:t>
            </a:r>
          </a:p>
        </p:txBody>
      </p:sp>
      <p:sp>
        <p:nvSpPr>
          <p:cNvPr id="77" name="Source"/>
          <p:cNvSpPr txBox="1"/>
          <p:nvPr/>
        </p:nvSpPr>
        <p:spPr>
          <a:xfrm>
            <a:off x="681405" y="6496037"/>
            <a:ext cx="1016304" cy="76752"/>
          </a:xfrm>
          <a:prstGeom prst="rect">
            <a:avLst/>
          </a:prstGeom>
          <a:noFill/>
          <a:ln w="9525">
            <a:noFill/>
          </a:ln>
        </p:spPr>
        <p:txBody>
          <a:bodyPr vert="horz" wrap="none" lIns="0" tIns="0" rIns="0" bIns="0" rtlCol="0" anchor="b" anchorCtr="0">
            <a:spAutoFit/>
          </a:bodyPr>
          <a:lstStyle/>
          <a:p>
            <a:pPr>
              <a:lnSpc>
                <a:spcPct val="90000"/>
              </a:lnSpc>
              <a:buSzPct val="100000"/>
            </a:pPr>
            <a:r>
              <a:rPr lang="fr-BE" sz="554" b="0" dirty="0">
                <a:latin typeface="+mn-lt"/>
                <a:sym typeface="+mn-lt"/>
              </a:rPr>
              <a:t>Source: Bureau du Plan, Roland Berger</a:t>
            </a:r>
          </a:p>
        </p:txBody>
      </p:sp>
    </p:spTree>
    <p:extLst>
      <p:ext uri="{BB962C8B-B14F-4D97-AF65-F5344CB8AC3E}">
        <p14:creationId xmlns:p14="http://schemas.microsoft.com/office/powerpoint/2010/main" val="33234337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a:xfrm>
            <a:off x="681231" y="1710000"/>
            <a:ext cx="7879374" cy="268600"/>
          </a:xfrm>
        </p:spPr>
        <p:txBody>
          <a:bodyPr/>
          <a:lstStyle/>
          <a:p>
            <a:endParaRPr lang="fr-FR"/>
          </a:p>
        </p:txBody>
      </p:sp>
      <p:pic>
        <p:nvPicPr>
          <p:cNvPr id="389126" name="Picture 6" descr="http://youcity.bombardier.com/attachments/idea_438_266_1339394366,2088_Belo_Horizo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772"/>
            <a:ext cx="9144000" cy="3962857"/>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compasslogistics.net/wp-content/themes/quiven/timthumb.php?src=http://compasslogistics.net/wp-content/uploads/2012/11/Multimodal-Transport-1024x394.jpg&amp;w=1350&amp;h=520&amp;zc=1&amp;q=100&amp;s=1"/>
          <p:cNvPicPr>
            <a:picLocks noChangeAspect="1" noChangeArrowheads="1"/>
          </p:cNvPicPr>
          <p:nvPr/>
        </p:nvPicPr>
        <p:blipFill rotWithShape="1">
          <a:blip r:embed="rId3">
            <a:extLst>
              <a:ext uri="{28A0092B-C50C-407E-A947-70E740481C1C}">
                <a14:useLocalDpi xmlns:a14="http://schemas.microsoft.com/office/drawing/2010/main" val="0"/>
              </a:ext>
            </a:extLst>
          </a:blip>
          <a:srcRect t="32116"/>
          <a:stretch/>
        </p:blipFill>
        <p:spPr bwMode="auto">
          <a:xfrm>
            <a:off x="-14354" y="4226627"/>
            <a:ext cx="9142587" cy="2392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ompasslogistics.net/wp-content/themes/quiven/timthumb.php?src=http://compasslogistics.net/wp-content/uploads/2012/11/Multimodal-Transport-1024x394.jpg&amp;w=1350&amp;h=520&amp;zc=1&amp;q=100&amp;s=1"/>
          <p:cNvPicPr>
            <a:picLocks noChangeAspect="1" noChangeArrowheads="1"/>
          </p:cNvPicPr>
          <p:nvPr/>
        </p:nvPicPr>
        <p:blipFill rotWithShape="1">
          <a:blip r:embed="rId3">
            <a:extLst>
              <a:ext uri="{28A0092B-C50C-407E-A947-70E740481C1C}">
                <a14:useLocalDpi xmlns:a14="http://schemas.microsoft.com/office/drawing/2010/main" val="0"/>
              </a:ext>
            </a:extLst>
          </a:blip>
          <a:srcRect l="44779" r="42783" b="67944"/>
          <a:stretch/>
        </p:blipFill>
        <p:spPr bwMode="auto">
          <a:xfrm>
            <a:off x="4079633" y="3096658"/>
            <a:ext cx="1137139" cy="1129971"/>
          </a:xfrm>
          <a:prstGeom prst="rect">
            <a:avLst/>
          </a:prstGeom>
          <a:noFill/>
          <a:extLst>
            <a:ext uri="{909E8E84-426E-40DD-AFC4-6F175D3DCCD1}">
              <a14:hiddenFill xmlns:a14="http://schemas.microsoft.com/office/drawing/2010/main">
                <a:solidFill>
                  <a:srgbClr val="FFFFFF"/>
                </a:solidFill>
              </a14:hiddenFill>
            </a:ext>
          </a:extLst>
        </p:spPr>
      </p:pic>
      <p:sp>
        <p:nvSpPr>
          <p:cNvPr id="389133" name="Rectangle 389132"/>
          <p:cNvSpPr/>
          <p:nvPr/>
        </p:nvSpPr>
        <p:spPr>
          <a:xfrm>
            <a:off x="0" y="238494"/>
            <a:ext cx="9144000" cy="6355739"/>
          </a:xfrm>
          <a:prstGeom prst="rect">
            <a:avLst/>
          </a:prstGeom>
          <a:solidFill>
            <a:srgbClr val="EAEAEA">
              <a:alpha val="63922"/>
            </a:srgbClr>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pic>
        <p:nvPicPr>
          <p:cNvPr id="14" name="Picture 13" descr="dodelijk verkeersongeval op a12 stabroe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821"/>
          <a:stretch/>
        </p:blipFill>
        <p:spPr bwMode="auto">
          <a:xfrm>
            <a:off x="-14356" y="238492"/>
            <a:ext cx="4586356" cy="319050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21"/>
          <p:cNvSpPr/>
          <p:nvPr/>
        </p:nvSpPr>
        <p:spPr>
          <a:xfrm>
            <a:off x="185052" y="504370"/>
            <a:ext cx="2193269" cy="1478857"/>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Sécurité</a:t>
            </a:r>
          </a:p>
          <a:p>
            <a:pPr algn="ctr"/>
            <a:r>
              <a:rPr lang="fr-BE" sz="1477" dirty="0">
                <a:solidFill>
                  <a:schemeClr val="bg1"/>
                </a:solidFill>
                <a:effectLst>
                  <a:outerShdw blurRad="38100" dist="38100" dir="2700000" algn="tl">
                    <a:srgbClr val="000000">
                      <a:alpha val="43137"/>
                    </a:srgbClr>
                  </a:outerShdw>
                </a:effectLst>
              </a:rPr>
              <a:t>« Zéro » accident</a:t>
            </a:r>
            <a:endParaRPr lang="en-US" sz="1477" dirty="0">
              <a:solidFill>
                <a:schemeClr val="bg1"/>
              </a:solidFill>
              <a:effectLst>
                <a:outerShdw blurRad="38100" dist="38100" dir="2700000" algn="tl">
                  <a:srgbClr val="000000">
                    <a:alpha val="43137"/>
                  </a:srgbClr>
                </a:outerShdw>
              </a:effectLst>
            </a:endParaRPr>
          </a:p>
        </p:txBody>
      </p:sp>
      <p:pic>
        <p:nvPicPr>
          <p:cNvPr id="15" name="Picture 4" descr="traffic-pollution-400x26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418"/>
          <a:stretch/>
        </p:blipFill>
        <p:spPr bwMode="auto">
          <a:xfrm>
            <a:off x="-14356" y="3429000"/>
            <a:ext cx="4586356" cy="3190508"/>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20"/>
          <p:cNvSpPr/>
          <p:nvPr/>
        </p:nvSpPr>
        <p:spPr>
          <a:xfrm>
            <a:off x="185053" y="4957788"/>
            <a:ext cx="2193269" cy="1472995"/>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err="1">
                <a:solidFill>
                  <a:schemeClr val="bg1"/>
                </a:solidFill>
                <a:effectLst>
                  <a:outerShdw blurRad="38100" dist="38100" dir="2700000" algn="tl">
                    <a:srgbClr val="000000">
                      <a:alpha val="43137"/>
                    </a:srgbClr>
                  </a:outerShdw>
                </a:effectLst>
              </a:rPr>
              <a:t>Environ-nement</a:t>
            </a:r>
            <a:endParaRPr lang="fr-BE" sz="2585" dirty="0">
              <a:solidFill>
                <a:schemeClr val="bg1"/>
              </a:solidFill>
              <a:effectLst>
                <a:outerShdw blurRad="38100" dist="38100" dir="2700000" algn="tl">
                  <a:srgbClr val="000000">
                    <a:alpha val="43137"/>
                  </a:srgbClr>
                </a:outerShdw>
              </a:effectLst>
            </a:endParaRPr>
          </a:p>
          <a:p>
            <a:pPr algn="ctr"/>
            <a:r>
              <a:rPr lang="fr-BE" sz="1477" dirty="0">
                <a:solidFill>
                  <a:schemeClr val="bg1"/>
                </a:solidFill>
                <a:effectLst>
                  <a:outerShdw blurRad="38100" dist="38100" dir="2700000" algn="tl">
                    <a:srgbClr val="000000">
                      <a:alpha val="43137"/>
                    </a:srgbClr>
                  </a:outerShdw>
                </a:effectLst>
              </a:rPr>
              <a:t>« Zéro » émission</a:t>
            </a:r>
            <a:endParaRPr lang="en-US" sz="1477" dirty="0">
              <a:solidFill>
                <a:schemeClr val="bg1"/>
              </a:solidFill>
              <a:effectLst>
                <a:outerShdw blurRad="38100" dist="38100" dir="2700000" algn="tl">
                  <a:srgbClr val="000000">
                    <a:alpha val="43137"/>
                  </a:srgbClr>
                </a:outerShdw>
              </a:effectLst>
            </a:endParaRPr>
          </a:p>
        </p:txBody>
      </p:sp>
      <p:cxnSp>
        <p:nvCxnSpPr>
          <p:cNvPr id="6" name="Elbow Connector 5"/>
          <p:cNvCxnSpPr>
            <a:stCxn id="10" idx="4"/>
            <a:endCxn id="8" idx="0"/>
          </p:cNvCxnSpPr>
          <p:nvPr/>
        </p:nvCxnSpPr>
        <p:spPr>
          <a:xfrm rot="16200000" flipH="1">
            <a:off x="-205594" y="3470506"/>
            <a:ext cx="2974561" cy="1"/>
          </a:xfrm>
          <a:prstGeom prst="bentConnector3">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pic>
        <p:nvPicPr>
          <p:cNvPr id="391172" name="Picture 4" descr="http://ds1.ds.static.rtbf.be/article/image/624x351/a/f/3/253793961a2b7d1c7500097a88e3feb9-1348483751.jpg"/>
          <p:cNvPicPr>
            <a:picLocks noChangeAspect="1" noChangeArrowheads="1"/>
          </p:cNvPicPr>
          <p:nvPr/>
        </p:nvPicPr>
        <p:blipFill rotWithShape="1">
          <a:blip r:embed="rId6">
            <a:extLst>
              <a:ext uri="{28A0092B-C50C-407E-A947-70E740481C1C}">
                <a14:useLocalDpi xmlns:a14="http://schemas.microsoft.com/office/drawing/2010/main" val="0"/>
              </a:ext>
            </a:extLst>
          </a:blip>
          <a:srcRect l="6373" t="22382" r="30856"/>
          <a:stretch/>
        </p:blipFill>
        <p:spPr bwMode="auto">
          <a:xfrm>
            <a:off x="4527335" y="3449252"/>
            <a:ext cx="4587063" cy="3190508"/>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22"/>
          <p:cNvSpPr/>
          <p:nvPr/>
        </p:nvSpPr>
        <p:spPr>
          <a:xfrm>
            <a:off x="6831944" y="4957399"/>
            <a:ext cx="2138084" cy="1473383"/>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585" spc="-92" dirty="0">
              <a:solidFill>
                <a:schemeClr val="bg1"/>
              </a:solidFill>
              <a:effectLst>
                <a:outerShdw blurRad="38100" dist="38100" dir="2700000" algn="tl">
                  <a:srgbClr val="000000">
                    <a:alpha val="43137"/>
                  </a:srgbClr>
                </a:outerShdw>
              </a:effectLst>
            </a:endParaRPr>
          </a:p>
          <a:p>
            <a:pPr algn="ctr"/>
            <a:r>
              <a:rPr lang="fr-BE" sz="1477" dirty="0">
                <a:solidFill>
                  <a:schemeClr val="bg1"/>
                </a:solidFill>
                <a:effectLst>
                  <a:outerShdw blurRad="38100" dist="38100" dir="2700000" algn="tl">
                    <a:srgbClr val="000000">
                      <a:alpha val="43137"/>
                    </a:srgbClr>
                  </a:outerShdw>
                </a:effectLst>
              </a:rPr>
              <a:t>« Zéro » dumping</a:t>
            </a:r>
            <a:endParaRPr lang="en-US" sz="2585" dirty="0">
              <a:solidFill>
                <a:schemeClr val="bg1"/>
              </a:solidFill>
              <a:effectLst>
                <a:outerShdw blurRad="38100" dist="38100" dir="2700000" algn="tl">
                  <a:srgbClr val="000000">
                    <a:alpha val="43137"/>
                  </a:srgbClr>
                </a:outerShdw>
              </a:effectLst>
            </a:endParaRPr>
          </a:p>
        </p:txBody>
      </p:sp>
      <p:pic>
        <p:nvPicPr>
          <p:cNvPr id="16" name="Picture 2" descr="http://boxkauto.com/wp-content/uploads/2011/03/Giant-traffic-ja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25"/>
          <a:stretch/>
        </p:blipFill>
        <p:spPr bwMode="auto">
          <a:xfrm>
            <a:off x="4556939" y="238492"/>
            <a:ext cx="4587063" cy="3210760"/>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23"/>
          <p:cNvSpPr/>
          <p:nvPr/>
        </p:nvSpPr>
        <p:spPr>
          <a:xfrm>
            <a:off x="6820865" y="493691"/>
            <a:ext cx="2138084" cy="1478857"/>
          </a:xfrm>
          <a:prstGeom prst="ellipse">
            <a:avLst/>
          </a:prstGeom>
          <a:solidFill>
            <a:schemeClr val="bg2">
              <a:lumMod val="75000"/>
            </a:schemeClr>
          </a:solidFill>
          <a:ln>
            <a:noFill/>
          </a:ln>
          <a:effectLst>
            <a:outerShdw blurRad="50800" dist="50800" dir="2700000" algn="tl" rotWithShape="0">
              <a:schemeClr val="bg1"/>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85" dirty="0">
                <a:solidFill>
                  <a:schemeClr val="bg1"/>
                </a:solidFill>
                <a:effectLst>
                  <a:outerShdw blurRad="38100" dist="38100" dir="2700000" algn="tl">
                    <a:srgbClr val="000000">
                      <a:alpha val="43137"/>
                    </a:srgbClr>
                  </a:outerShdw>
                </a:effectLst>
              </a:rPr>
              <a:t>Mobilité</a:t>
            </a:r>
          </a:p>
          <a:p>
            <a:pPr algn="ctr"/>
            <a:r>
              <a:rPr lang="fr-BE" sz="1292" dirty="0">
                <a:solidFill>
                  <a:schemeClr val="bg1"/>
                </a:solidFill>
                <a:effectLst>
                  <a:outerShdw blurRad="38100" dist="38100" dir="2700000" algn="tl">
                    <a:srgbClr val="000000">
                      <a:alpha val="43137"/>
                    </a:srgbClr>
                  </a:outerShdw>
                </a:effectLst>
              </a:rPr>
              <a:t>« Zéro » congestion</a:t>
            </a:r>
            <a:endParaRPr lang="en-US" sz="1292" dirty="0">
              <a:solidFill>
                <a:schemeClr val="bg1"/>
              </a:solidFill>
              <a:effectLst>
                <a:outerShdw blurRad="38100" dist="38100" dir="2700000" algn="tl">
                  <a:srgbClr val="000000">
                    <a:alpha val="43137"/>
                  </a:srgbClr>
                </a:outerShdw>
              </a:effectLst>
            </a:endParaRPr>
          </a:p>
        </p:txBody>
      </p:sp>
      <p:cxnSp>
        <p:nvCxnSpPr>
          <p:cNvPr id="33" name="Elbow Connector 32"/>
          <p:cNvCxnSpPr>
            <a:stCxn id="9" idx="4"/>
            <a:endCxn id="11" idx="0"/>
          </p:cNvCxnSpPr>
          <p:nvPr/>
        </p:nvCxnSpPr>
        <p:spPr>
          <a:xfrm rot="16200000" flipH="1">
            <a:off x="6403024" y="3459433"/>
            <a:ext cx="2984851" cy="11079"/>
          </a:xfrm>
          <a:prstGeom prst="bentConnector3">
            <a:avLst>
              <a:gd name="adj1" fmla="val 50000"/>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89125" name="Straight Connector 389124"/>
          <p:cNvCxnSpPr/>
          <p:nvPr/>
        </p:nvCxnSpPr>
        <p:spPr>
          <a:xfrm flipV="1">
            <a:off x="2179119" y="1700809"/>
            <a:ext cx="4918700" cy="3389914"/>
          </a:xfrm>
          <a:prstGeom prst="line">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79119" y="1833746"/>
            <a:ext cx="4918700" cy="3256976"/>
          </a:xfrm>
          <a:prstGeom prst="line">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76153" y="3063424"/>
            <a:ext cx="2725226" cy="697923"/>
          </a:xfrm>
          <a:prstGeom prst="rect">
            <a:avLst/>
          </a:prstGeom>
          <a:solidFill>
            <a:schemeClr val="bg2">
              <a:lumMod val="75000"/>
            </a:schemeClr>
          </a:solidFill>
          <a:ln>
            <a:noFill/>
          </a:ln>
          <a:effectLst>
            <a:outerShdw blurRad="50800" dist="76200" dir="2700000" algn="tl" rotWithShape="0">
              <a:schemeClr val="bg1">
                <a:alpha val="90000"/>
              </a:scheme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585"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3754686" y="3183493"/>
            <a:ext cx="1806264" cy="511358"/>
          </a:xfrm>
          <a:prstGeom prst="rect">
            <a:avLst/>
          </a:prstGeom>
          <a:noFill/>
          <a:ln w="9525">
            <a:noFill/>
          </a:ln>
        </p:spPr>
        <p:txBody>
          <a:bodyPr vert="horz" wrap="none" lIns="0" tIns="0" rIns="0" bIns="0" rtlCol="0">
            <a:spAutoFit/>
          </a:bodyPr>
          <a:lstStyle/>
          <a:p>
            <a:pPr>
              <a:lnSpc>
                <a:spcPct val="90000"/>
              </a:lnSpc>
              <a:spcBef>
                <a:spcPts val="369"/>
              </a:spcBef>
              <a:buClr>
                <a:srgbClr val="000000"/>
              </a:buClr>
              <a:buSzPct val="100000"/>
            </a:pPr>
            <a:r>
              <a:rPr lang="nl-BE" sz="3692" dirty="0" err="1">
                <a:solidFill>
                  <a:schemeClr val="bg1"/>
                </a:solidFill>
                <a:latin typeface="+mn-lt"/>
                <a:cs typeface="Arial Narrow" pitchFamily="34" charset="0"/>
              </a:rPr>
              <a:t>Vision</a:t>
            </a:r>
            <a:r>
              <a:rPr lang="nl-BE" sz="3692" dirty="0">
                <a:solidFill>
                  <a:schemeClr val="bg1"/>
                </a:solidFill>
                <a:latin typeface="+mn-lt"/>
                <a:cs typeface="Arial Narrow" pitchFamily="34" charset="0"/>
              </a:rPr>
              <a:t> 4.0</a:t>
            </a:r>
            <a:endParaRPr lang="fr-FR" sz="3692" dirty="0">
              <a:solidFill>
                <a:schemeClr val="bg1"/>
              </a:solidFill>
              <a:latin typeface="+mn-lt"/>
              <a:cs typeface="Arial Narrow" pitchFamily="34" charset="0"/>
            </a:endParaRPr>
          </a:p>
        </p:txBody>
      </p:sp>
      <p:cxnSp>
        <p:nvCxnSpPr>
          <p:cNvPr id="26" name="Elbow Connector 25"/>
          <p:cNvCxnSpPr>
            <a:stCxn id="10" idx="6"/>
            <a:endCxn id="9" idx="2"/>
          </p:cNvCxnSpPr>
          <p:nvPr/>
        </p:nvCxnSpPr>
        <p:spPr>
          <a:xfrm flipV="1">
            <a:off x="2378319" y="1233120"/>
            <a:ext cx="4442546" cy="10679"/>
          </a:xfrm>
          <a:prstGeom prst="bentConnector3">
            <a:avLst>
              <a:gd name="adj1" fmla="val 50000"/>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6"/>
            <a:endCxn id="11" idx="2"/>
          </p:cNvCxnSpPr>
          <p:nvPr/>
        </p:nvCxnSpPr>
        <p:spPr>
          <a:xfrm flipV="1">
            <a:off x="2378320" y="5694091"/>
            <a:ext cx="4453624" cy="195"/>
          </a:xfrm>
          <a:prstGeom prst="bentConnector3">
            <a:avLst>
              <a:gd name="adj1" fmla="val 50000"/>
            </a:avLst>
          </a:prstGeom>
          <a:ln w="57150">
            <a:solidFill>
              <a:schemeClr val="bg2"/>
            </a:solidFill>
          </a:ln>
          <a:effectLst>
            <a:outerShdw blurRad="50800" dist="50800" dir="2700000" algn="t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040137" y="5397449"/>
            <a:ext cx="1719406" cy="358047"/>
          </a:xfrm>
          <a:prstGeom prst="rect">
            <a:avLst/>
          </a:prstGeom>
          <a:noFill/>
          <a:ln w="9525">
            <a:noFill/>
          </a:ln>
        </p:spPr>
        <p:txBody>
          <a:bodyPr vert="horz" wrap="square" lIns="0" tIns="0" rIns="0" bIns="0" rtlCol="0">
            <a:spAutoFit/>
          </a:bodyPr>
          <a:lstStyle/>
          <a:p>
            <a:pPr>
              <a:lnSpc>
                <a:spcPct val="90000"/>
              </a:lnSpc>
              <a:spcBef>
                <a:spcPts val="369"/>
              </a:spcBef>
              <a:buClr>
                <a:srgbClr val="000000"/>
              </a:buClr>
              <a:buSzPct val="100000"/>
            </a:pPr>
            <a:r>
              <a:rPr lang="fr-FR" sz="2585" dirty="0">
                <a:solidFill>
                  <a:schemeClr val="bg1"/>
                </a:solidFill>
                <a:latin typeface="+mn-lt"/>
                <a:cs typeface="Arial Narrow" pitchFamily="34" charset="0"/>
              </a:rPr>
              <a:t>Compétitivité</a:t>
            </a:r>
          </a:p>
        </p:txBody>
      </p:sp>
    </p:spTree>
    <p:extLst>
      <p:ext uri="{BB962C8B-B14F-4D97-AF65-F5344CB8AC3E}">
        <p14:creationId xmlns:p14="http://schemas.microsoft.com/office/powerpoint/2010/main" val="418006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par>
                                <p:cTn id="36" presetID="22" presetClass="entr" presetSubtype="4" fill="hold" nodeType="withEffect">
                                  <p:stCondLst>
                                    <p:cond delay="0"/>
                                  </p:stCondLst>
                                  <p:childTnLst>
                                    <p:set>
                                      <p:cBhvr>
                                        <p:cTn id="37" dur="1" fill="hold">
                                          <p:stCondLst>
                                            <p:cond delay="0"/>
                                          </p:stCondLst>
                                        </p:cTn>
                                        <p:tgtEl>
                                          <p:spTgt spid="391172"/>
                                        </p:tgtEl>
                                        <p:attrNameLst>
                                          <p:attrName>style.visibility</p:attrName>
                                        </p:attrNameLst>
                                      </p:cBhvr>
                                      <p:to>
                                        <p:strVal val="visible"/>
                                      </p:to>
                                    </p:set>
                                    <p:animEffect transition="in" filter="wipe(down)">
                                      <p:cBhvr>
                                        <p:cTn id="38" dur="500"/>
                                        <p:tgtEl>
                                          <p:spTgt spid="391172"/>
                                        </p:tgtEl>
                                      </p:cBhvr>
                                    </p:animEffect>
                                  </p:childTnLst>
                                </p:cTn>
                              </p:par>
                              <p:par>
                                <p:cTn id="39" presetID="2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nodeType="withEffect">
                                  <p:stCondLst>
                                    <p:cond delay="0"/>
                                  </p:stCondLst>
                                  <p:childTnLst>
                                    <p:set>
                                      <p:cBhvr>
                                        <p:cTn id="51" dur="1" fill="hold">
                                          <p:stCondLst>
                                            <p:cond delay="0"/>
                                          </p:stCondLst>
                                        </p:cTn>
                                        <p:tgtEl>
                                          <p:spTgt spid="389125"/>
                                        </p:tgtEl>
                                        <p:attrNameLst>
                                          <p:attrName>style.visibility</p:attrName>
                                        </p:attrNameLst>
                                      </p:cBhvr>
                                      <p:to>
                                        <p:strVal val="visible"/>
                                      </p:to>
                                    </p:set>
                                    <p:animEffect transition="in" filter="wipe(down)">
                                      <p:cBhvr>
                                        <p:cTn id="52" dur="500"/>
                                        <p:tgtEl>
                                          <p:spTgt spid="389125"/>
                                        </p:tgtEl>
                                      </p:cBhvr>
                                    </p:animEffect>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9"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836712"/>
            <a:ext cx="4320480" cy="5662047"/>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0"/>
              </a:spcBef>
            </a:pPr>
            <a:endParaRPr lang="fr-FR" sz="1385" b="0" dirty="0"/>
          </a:p>
        </p:txBody>
      </p:sp>
      <p:sp>
        <p:nvSpPr>
          <p:cNvPr id="2" name="Titre 1"/>
          <p:cNvSpPr>
            <a:spLocks noGrp="1"/>
          </p:cNvSpPr>
          <p:nvPr>
            <p:ph type="title"/>
          </p:nvPr>
        </p:nvSpPr>
        <p:spPr>
          <a:xfrm>
            <a:off x="251523" y="260648"/>
            <a:ext cx="8892479" cy="358047"/>
          </a:xfrm>
          <a:noFill/>
          <a:ln w="9525">
            <a:noFill/>
          </a:ln>
        </p:spPr>
        <p:txBody>
          <a:bodyPr vert="horz" wrap="square" lIns="0" tIns="0" rIns="0" bIns="0" rtlCol="0" anchor="t" anchorCtr="0">
            <a:spAutoFit/>
          </a:bodyPr>
          <a:lstStyle/>
          <a:p>
            <a:pPr fontAlgn="base">
              <a:spcBef>
                <a:spcPts val="369"/>
              </a:spcBef>
              <a:spcAft>
                <a:spcPct val="0"/>
              </a:spcAft>
              <a:buClr>
                <a:srgbClr val="000000"/>
              </a:buClr>
              <a:buSzPct val="100000"/>
            </a:pPr>
            <a:r>
              <a:rPr lang="fr-FR" sz="2585" b="1" dirty="0"/>
              <a:t>Informations nécessaires pour </a:t>
            </a:r>
            <a:r>
              <a:rPr lang="fr-FR" sz="2585" b="1" dirty="0" smtClean="0"/>
              <a:t>réaliser</a:t>
            </a:r>
            <a:r>
              <a:rPr lang="fr-FR" sz="2585" b="1" dirty="0" smtClean="0"/>
              <a:t> </a:t>
            </a:r>
            <a:r>
              <a:rPr lang="fr-FR" sz="2585" b="1" dirty="0"/>
              <a:t>ces </a:t>
            </a:r>
            <a:r>
              <a:rPr lang="fr-FR" sz="2585" b="1" dirty="0" smtClean="0"/>
              <a:t>objectifs</a:t>
            </a:r>
            <a:endParaRPr lang="en-US" sz="2585" b="1" dirty="0">
              <a:latin typeface="Arial" panose="020B0604020202020204" pitchFamily="34" charset="0"/>
              <a:ea typeface="+mn-ea"/>
              <a:cs typeface="Arial" panose="020B0604020202020204" pitchFamily="34" charset="0"/>
            </a:endParaRPr>
          </a:p>
        </p:txBody>
      </p:sp>
      <p:sp>
        <p:nvSpPr>
          <p:cNvPr id="6" name="Espace réservé du contenu 2"/>
          <p:cNvSpPr>
            <a:spLocks noGrp="1"/>
          </p:cNvSpPr>
          <p:nvPr>
            <p:ph idx="1"/>
          </p:nvPr>
        </p:nvSpPr>
        <p:spPr>
          <a:xfrm rot="10800000" flipV="1">
            <a:off x="362302" y="908720"/>
            <a:ext cx="3921666" cy="281295"/>
          </a:xfrm>
        </p:spPr>
        <p:txBody>
          <a:bodyPr vert="horz" wrap="square" lIns="0" tIns="0" rIns="0" bIns="0" rtlCol="0">
            <a:spAutoFit/>
          </a:bodyPr>
          <a:lstStyle/>
          <a:p>
            <a:pPr fontAlgn="base">
              <a:spcAft>
                <a:spcPct val="0"/>
              </a:spcAft>
            </a:pPr>
            <a:r>
              <a:rPr lang="fr-BE" sz="2031" b="1" dirty="0">
                <a:solidFill>
                  <a:srgbClr val="002060"/>
                </a:solidFill>
                <a:latin typeface="Arial" panose="020B0604020202020204" pitchFamily="34" charset="0"/>
                <a:cs typeface="Arial" panose="020B0604020202020204" pitchFamily="34" charset="0"/>
                <a:sym typeface="Wingdings" panose="05000000000000000000" pitchFamily="2" charset="2"/>
              </a:rPr>
              <a:t>Externe</a:t>
            </a:r>
            <a:endParaRPr lang="en-US" sz="2031" b="1" dirty="0">
              <a:solidFill>
                <a:srgbClr val="002060"/>
              </a:solidFill>
              <a:latin typeface="Arial" panose="020B0604020202020204" pitchFamily="34" charset="0"/>
              <a:cs typeface="Arial" panose="020B0604020202020204" pitchFamily="34" charset="0"/>
            </a:endParaRPr>
          </a:p>
        </p:txBody>
      </p:sp>
      <p:sp>
        <p:nvSpPr>
          <p:cNvPr id="8" name="Espace réservé du contenu 2"/>
          <p:cNvSpPr txBox="1">
            <a:spLocks/>
          </p:cNvSpPr>
          <p:nvPr/>
        </p:nvSpPr>
        <p:spPr>
          <a:xfrm>
            <a:off x="389997" y="1268760"/>
            <a:ext cx="4037987" cy="491576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316531" indent="-316531">
              <a:lnSpc>
                <a:spcPct val="100000"/>
              </a:lnSpc>
              <a:buFont typeface="Arial" panose="020B0604020202020204" pitchFamily="34" charset="0"/>
              <a:buChar char="•"/>
            </a:pPr>
            <a:r>
              <a:rPr lang="nl-BE" sz="1477" b="1" dirty="0" err="1"/>
              <a:t>Notes</a:t>
            </a:r>
            <a:r>
              <a:rPr lang="nl-BE" sz="1477" b="1" dirty="0"/>
              <a:t> </a:t>
            </a:r>
          </a:p>
          <a:p>
            <a:pPr marL="529018" lvl="1" indent="-200763">
              <a:lnSpc>
                <a:spcPct val="100000"/>
              </a:lnSpc>
              <a:spcBef>
                <a:spcPts val="0"/>
              </a:spcBef>
              <a:buFont typeface="Wingdings" panose="05000000000000000000" pitchFamily="2" charset="2"/>
              <a:buChar char="§"/>
            </a:pPr>
            <a:r>
              <a:rPr lang="nl-BE" sz="1108" dirty="0"/>
              <a:t>de </a:t>
            </a:r>
            <a:r>
              <a:rPr lang="nl-BE" sz="1108" dirty="0" err="1"/>
              <a:t>politique</a:t>
            </a:r>
            <a:r>
              <a:rPr lang="nl-BE" sz="1108" dirty="0"/>
              <a:t> générale du/des </a:t>
            </a:r>
            <a:r>
              <a:rPr lang="nl-BE" sz="1108" dirty="0" err="1"/>
              <a:t>ministre</a:t>
            </a:r>
            <a:r>
              <a:rPr lang="nl-BE" sz="1108" dirty="0"/>
              <a:t>(s)</a:t>
            </a:r>
          </a:p>
          <a:p>
            <a:pPr marL="529018" lvl="1" indent="-200763">
              <a:lnSpc>
                <a:spcPct val="100000"/>
              </a:lnSpc>
              <a:spcBef>
                <a:spcPts val="0"/>
              </a:spcBef>
              <a:buFont typeface="Wingdings" panose="05000000000000000000" pitchFamily="2" charset="2"/>
              <a:buChar char="§"/>
            </a:pPr>
            <a:r>
              <a:rPr lang="nl-BE" sz="1108" dirty="0" err="1"/>
              <a:t>Déclarations</a:t>
            </a:r>
            <a:r>
              <a:rPr lang="nl-BE" sz="1108" dirty="0"/>
              <a:t> </a:t>
            </a:r>
            <a:r>
              <a:rPr lang="nl-BE" sz="1108" dirty="0" err="1"/>
              <a:t>gouvernementales</a:t>
            </a:r>
            <a:endParaRPr lang="nl-BE" sz="1108" dirty="0"/>
          </a:p>
          <a:p>
            <a:pPr marL="529018" lvl="1" indent="-200763">
              <a:lnSpc>
                <a:spcPct val="100000"/>
              </a:lnSpc>
              <a:spcBef>
                <a:spcPts val="0"/>
              </a:spcBef>
              <a:buFont typeface="Wingdings" panose="05000000000000000000" pitchFamily="2" charset="2"/>
              <a:buChar char="§"/>
            </a:pPr>
            <a:r>
              <a:rPr lang="nl-BE" sz="1108" dirty="0" err="1"/>
              <a:t>Textes</a:t>
            </a:r>
            <a:r>
              <a:rPr lang="nl-BE" sz="1108" dirty="0"/>
              <a:t> de </a:t>
            </a:r>
            <a:r>
              <a:rPr lang="nl-BE" sz="1108" dirty="0" err="1"/>
              <a:t>vision</a:t>
            </a:r>
            <a:endParaRPr lang="nl-BE" sz="1108" dirty="0"/>
          </a:p>
          <a:p>
            <a:pPr marL="529018" lvl="1" indent="-200763">
              <a:lnSpc>
                <a:spcPct val="100000"/>
              </a:lnSpc>
              <a:spcBef>
                <a:spcPts val="0"/>
              </a:spcBef>
              <a:buFont typeface="Wingdings" panose="05000000000000000000" pitchFamily="2" charset="2"/>
              <a:buChar char="§"/>
            </a:pPr>
            <a:r>
              <a:rPr lang="nl-BE" sz="1108" dirty="0" err="1"/>
              <a:t>Livres</a:t>
            </a:r>
            <a:r>
              <a:rPr lang="nl-BE" sz="1108" dirty="0"/>
              <a:t> </a:t>
            </a:r>
            <a:r>
              <a:rPr lang="nl-BE" sz="1108" dirty="0" err="1"/>
              <a:t>blancs</a:t>
            </a:r>
            <a:r>
              <a:rPr lang="nl-BE" sz="1108" dirty="0"/>
              <a:t> CE, …</a:t>
            </a:r>
          </a:p>
          <a:p>
            <a:pPr marL="328254" lvl="1" indent="0">
              <a:lnSpc>
                <a:spcPct val="50000"/>
              </a:lnSpc>
              <a:spcBef>
                <a:spcPts val="0"/>
              </a:spcBef>
              <a:buNone/>
            </a:pPr>
            <a:endParaRPr lang="en-US" sz="831" dirty="0"/>
          </a:p>
          <a:p>
            <a:pPr marL="316531" indent="-316531">
              <a:lnSpc>
                <a:spcPct val="100000"/>
              </a:lnSpc>
              <a:buFont typeface="Arial" panose="020B0604020202020204" pitchFamily="34" charset="0"/>
              <a:buChar char="•"/>
            </a:pPr>
            <a:r>
              <a:rPr lang="nl-BE" sz="1477" b="1" dirty="0" err="1"/>
              <a:t>Décisions</a:t>
            </a:r>
            <a:r>
              <a:rPr lang="nl-BE" sz="1477" b="1" dirty="0"/>
              <a:t>/</a:t>
            </a:r>
            <a:r>
              <a:rPr lang="nl-BE" sz="1477" b="1" dirty="0" err="1"/>
              <a:t>législation</a:t>
            </a:r>
            <a:endParaRPr lang="nl-BE" sz="1477" b="1" dirty="0"/>
          </a:p>
          <a:p>
            <a:pPr marL="529018" lvl="1" indent="-200763">
              <a:lnSpc>
                <a:spcPct val="100000"/>
              </a:lnSpc>
              <a:spcBef>
                <a:spcPts val="0"/>
              </a:spcBef>
              <a:buFont typeface="Wingdings" panose="05000000000000000000" pitchFamily="2" charset="2"/>
              <a:buChar char="§"/>
            </a:pPr>
            <a:r>
              <a:rPr lang="nl-BE" sz="1108" dirty="0" err="1"/>
              <a:t>Conseil</a:t>
            </a:r>
            <a:r>
              <a:rPr lang="nl-BE" sz="1108" dirty="0"/>
              <a:t> des </a:t>
            </a:r>
            <a:r>
              <a:rPr lang="nl-BE" sz="1108" dirty="0" err="1"/>
              <a:t>ministres</a:t>
            </a:r>
            <a:r>
              <a:rPr lang="nl-BE" sz="1108" dirty="0"/>
              <a:t>, </a:t>
            </a:r>
          </a:p>
          <a:p>
            <a:pPr marL="529018" lvl="1" indent="-200763">
              <a:lnSpc>
                <a:spcPct val="100000"/>
              </a:lnSpc>
              <a:spcBef>
                <a:spcPts val="0"/>
              </a:spcBef>
              <a:buFont typeface="Wingdings" panose="05000000000000000000" pitchFamily="2" charset="2"/>
              <a:buChar char="§"/>
            </a:pPr>
            <a:r>
              <a:rPr lang="nl-BE" sz="1108" dirty="0"/>
              <a:t>UE, </a:t>
            </a:r>
            <a:r>
              <a:rPr lang="nl-BE" sz="1108" dirty="0" err="1"/>
              <a:t>organisations</a:t>
            </a:r>
            <a:r>
              <a:rPr lang="nl-BE" sz="1108" dirty="0"/>
              <a:t> </a:t>
            </a:r>
            <a:r>
              <a:rPr lang="nl-BE" sz="1108" dirty="0" err="1"/>
              <a:t>internationales</a:t>
            </a:r>
            <a:r>
              <a:rPr lang="nl-BE" sz="1108" dirty="0"/>
              <a:t>, … </a:t>
            </a:r>
          </a:p>
          <a:p>
            <a:pPr marL="328254" lvl="1" indent="0">
              <a:lnSpc>
                <a:spcPct val="50000"/>
              </a:lnSpc>
              <a:spcBef>
                <a:spcPts val="0"/>
              </a:spcBef>
              <a:buNone/>
            </a:pPr>
            <a:endParaRPr lang="nl-BE" sz="1108" dirty="0"/>
          </a:p>
          <a:p>
            <a:pPr marL="316531" indent="-316531">
              <a:lnSpc>
                <a:spcPct val="100000"/>
              </a:lnSpc>
              <a:buFont typeface="Arial" panose="020B0604020202020204" pitchFamily="34" charset="0"/>
              <a:buChar char="•"/>
            </a:pPr>
            <a:r>
              <a:rPr lang="nl-BE" sz="1477" b="1" dirty="0" err="1"/>
              <a:t>Programme</a:t>
            </a:r>
            <a:r>
              <a:rPr lang="nl-BE" sz="1477" b="1" dirty="0"/>
              <a:t> des </a:t>
            </a:r>
            <a:r>
              <a:rPr lang="nl-BE" sz="1477" b="1" dirty="0" err="1"/>
              <a:t>organisations</a:t>
            </a:r>
            <a:r>
              <a:rPr lang="nl-BE" sz="1477" b="1" dirty="0"/>
              <a:t> </a:t>
            </a:r>
            <a:r>
              <a:rPr lang="nl-BE" sz="1477" b="1" dirty="0" err="1"/>
              <a:t>internationales</a:t>
            </a:r>
            <a:endParaRPr lang="nl-BE" sz="1477" b="1" dirty="0"/>
          </a:p>
          <a:p>
            <a:pPr marL="486520" lvl="1" indent="-158265">
              <a:lnSpc>
                <a:spcPct val="100000"/>
              </a:lnSpc>
              <a:spcBef>
                <a:spcPts val="0"/>
              </a:spcBef>
              <a:buFont typeface="Wingdings" panose="05000000000000000000" pitchFamily="2" charset="2"/>
              <a:buChar char="§"/>
            </a:pPr>
            <a:r>
              <a:rPr lang="nl-BE" sz="1108" dirty="0"/>
              <a:t>UE     ▪ OMI      ▪  OIT      ▪  OACI      ▪  …</a:t>
            </a:r>
            <a:endParaRPr lang="en-US" sz="1108" dirty="0"/>
          </a:p>
          <a:p>
            <a:pPr marL="328254" lvl="1" indent="0">
              <a:lnSpc>
                <a:spcPct val="50000"/>
              </a:lnSpc>
              <a:spcBef>
                <a:spcPts val="0"/>
              </a:spcBef>
              <a:buNone/>
            </a:pPr>
            <a:endParaRPr lang="en-US" sz="831" dirty="0"/>
          </a:p>
          <a:p>
            <a:pPr marL="316531" indent="-316531">
              <a:lnSpc>
                <a:spcPct val="100000"/>
              </a:lnSpc>
              <a:buFont typeface="Arial" panose="020B0604020202020204" pitchFamily="34" charset="0"/>
              <a:buChar char="•"/>
            </a:pPr>
            <a:r>
              <a:rPr lang="nl-BE" sz="1477" b="1" dirty="0" err="1"/>
              <a:t>Contacts</a:t>
            </a:r>
            <a:r>
              <a:rPr lang="nl-BE" sz="1477" b="1" dirty="0"/>
              <a:t> </a:t>
            </a:r>
            <a:r>
              <a:rPr lang="nl-BE" sz="1477" b="1" dirty="0" err="1"/>
              <a:t>avec</a:t>
            </a:r>
            <a:r>
              <a:rPr lang="nl-BE" sz="1477" b="1" dirty="0"/>
              <a:t> les stakeholders</a:t>
            </a:r>
          </a:p>
          <a:p>
            <a:pPr marL="529018" lvl="1" indent="-200763">
              <a:lnSpc>
                <a:spcPct val="100000"/>
              </a:lnSpc>
              <a:spcBef>
                <a:spcPts val="0"/>
              </a:spcBef>
              <a:buFont typeface="Wingdings" panose="05000000000000000000" pitchFamily="2" charset="2"/>
              <a:buChar char="§"/>
            </a:pPr>
            <a:r>
              <a:rPr lang="nl-BE" sz="1108" dirty="0" err="1"/>
              <a:t>avec</a:t>
            </a:r>
            <a:r>
              <a:rPr lang="nl-BE" sz="1108" dirty="0"/>
              <a:t> les </a:t>
            </a:r>
            <a:r>
              <a:rPr lang="nl-BE" sz="1108" dirty="0" err="1"/>
              <a:t>organisations</a:t>
            </a:r>
            <a:r>
              <a:rPr lang="nl-BE" sz="1108" dirty="0"/>
              <a:t> </a:t>
            </a:r>
            <a:r>
              <a:rPr lang="nl-BE" sz="1108" dirty="0" err="1"/>
              <a:t>professionnelles</a:t>
            </a:r>
            <a:r>
              <a:rPr lang="nl-BE" sz="1108" dirty="0"/>
              <a:t> du </a:t>
            </a:r>
            <a:r>
              <a:rPr lang="nl-BE" sz="1108" dirty="0" err="1"/>
              <a:t>secteur</a:t>
            </a:r>
            <a:r>
              <a:rPr lang="nl-BE" sz="1108" dirty="0"/>
              <a:t> </a:t>
            </a:r>
          </a:p>
          <a:p>
            <a:pPr marL="529018" lvl="1" indent="-200763">
              <a:lnSpc>
                <a:spcPct val="100000"/>
              </a:lnSpc>
              <a:spcBef>
                <a:spcPts val="0"/>
              </a:spcBef>
              <a:buFont typeface="Wingdings" panose="05000000000000000000" pitchFamily="2" charset="2"/>
              <a:buChar char="§"/>
            </a:pPr>
            <a:r>
              <a:rPr lang="nl-BE" sz="1108" dirty="0" err="1"/>
              <a:t>avec</a:t>
            </a:r>
            <a:r>
              <a:rPr lang="nl-BE" sz="1108" dirty="0"/>
              <a:t> les </a:t>
            </a:r>
            <a:r>
              <a:rPr lang="nl-BE" sz="1108" dirty="0" err="1"/>
              <a:t>autres</a:t>
            </a:r>
            <a:r>
              <a:rPr lang="nl-BE" sz="1108" dirty="0"/>
              <a:t> </a:t>
            </a:r>
            <a:r>
              <a:rPr lang="nl-BE" sz="1108" dirty="0" err="1"/>
              <a:t>administrations</a:t>
            </a:r>
            <a:r>
              <a:rPr lang="nl-BE" sz="1108" dirty="0"/>
              <a:t> de </a:t>
            </a:r>
            <a:r>
              <a:rPr lang="nl-BE" sz="1108" dirty="0" err="1"/>
              <a:t>tous</a:t>
            </a:r>
            <a:r>
              <a:rPr lang="nl-BE" sz="1108" dirty="0"/>
              <a:t> les </a:t>
            </a:r>
            <a:r>
              <a:rPr lang="nl-BE" sz="1108" dirty="0" err="1"/>
              <a:t>niveaux</a:t>
            </a:r>
            <a:r>
              <a:rPr lang="nl-BE" sz="1108" dirty="0"/>
              <a:t> de </a:t>
            </a:r>
            <a:r>
              <a:rPr lang="nl-BE" sz="1108" dirty="0" err="1"/>
              <a:t>pouvoir</a:t>
            </a:r>
            <a:endParaRPr lang="en-US" sz="1108" dirty="0"/>
          </a:p>
          <a:p>
            <a:pPr marL="316531" indent="-316531">
              <a:lnSpc>
                <a:spcPct val="50000"/>
              </a:lnSpc>
              <a:buFont typeface="Arial" panose="020B0604020202020204" pitchFamily="34" charset="0"/>
              <a:buChar char="•"/>
            </a:pPr>
            <a:endParaRPr lang="nl-BE" sz="1108" dirty="0"/>
          </a:p>
          <a:p>
            <a:pPr marL="316531" indent="-316531">
              <a:lnSpc>
                <a:spcPct val="100000"/>
              </a:lnSpc>
              <a:buFont typeface="Arial" panose="020B0604020202020204" pitchFamily="34" charset="0"/>
              <a:buChar char="•"/>
            </a:pPr>
            <a:r>
              <a:rPr lang="nl-BE" sz="1477" b="1" dirty="0"/>
              <a:t>Audits </a:t>
            </a:r>
            <a:r>
              <a:rPr lang="nl-BE" sz="1108" dirty="0"/>
              <a:t>(AESA,…)</a:t>
            </a:r>
          </a:p>
          <a:p>
            <a:pPr marL="316531" indent="-316531">
              <a:lnSpc>
                <a:spcPct val="50000"/>
              </a:lnSpc>
              <a:buFont typeface="Arial" panose="020B0604020202020204" pitchFamily="34" charset="0"/>
              <a:buChar char="•"/>
            </a:pPr>
            <a:endParaRPr lang="en-US" sz="646" b="1" dirty="0"/>
          </a:p>
          <a:p>
            <a:pPr marL="316531" indent="-316531">
              <a:lnSpc>
                <a:spcPct val="100000"/>
              </a:lnSpc>
              <a:buFont typeface="Arial" panose="020B0604020202020204" pitchFamily="34" charset="0"/>
              <a:buChar char="•"/>
            </a:pPr>
            <a:r>
              <a:rPr lang="nl-BE" sz="1477" b="1" dirty="0" err="1"/>
              <a:t>Organes</a:t>
            </a:r>
            <a:r>
              <a:rPr lang="nl-BE" sz="1477" b="1" dirty="0"/>
              <a:t> de </a:t>
            </a:r>
            <a:r>
              <a:rPr lang="nl-BE" sz="1477" b="1" dirty="0" err="1"/>
              <a:t>concertation</a:t>
            </a:r>
            <a:endParaRPr lang="nl-BE" sz="1477" b="1" dirty="0"/>
          </a:p>
          <a:p>
            <a:pPr marL="529018" lvl="1" indent="-200763">
              <a:lnSpc>
                <a:spcPct val="100000"/>
              </a:lnSpc>
              <a:spcBef>
                <a:spcPts val="0"/>
              </a:spcBef>
              <a:buFont typeface="Wingdings" panose="05000000000000000000" pitchFamily="2" charset="2"/>
              <a:buChar char="§"/>
            </a:pPr>
            <a:r>
              <a:rPr lang="nl-BE" sz="1108" dirty="0" err="1"/>
              <a:t>Informels</a:t>
            </a:r>
            <a:r>
              <a:rPr lang="nl-BE" sz="1108" dirty="0"/>
              <a:t> (</a:t>
            </a:r>
            <a:r>
              <a:rPr lang="nl-BE" sz="1108" dirty="0" err="1"/>
              <a:t>plateforme</a:t>
            </a:r>
            <a:r>
              <a:rPr lang="nl-BE" sz="1108" dirty="0"/>
              <a:t> </a:t>
            </a:r>
            <a:r>
              <a:rPr lang="nl-BE" sz="1108" dirty="0" err="1"/>
              <a:t>navigation</a:t>
            </a:r>
            <a:r>
              <a:rPr lang="nl-BE" sz="1108" dirty="0"/>
              <a:t> de </a:t>
            </a:r>
            <a:r>
              <a:rPr lang="nl-BE" sz="1108" dirty="0" err="1"/>
              <a:t>plaisance</a:t>
            </a:r>
            <a:r>
              <a:rPr lang="nl-BE" sz="1108" dirty="0"/>
              <a:t>) </a:t>
            </a:r>
          </a:p>
          <a:p>
            <a:pPr marL="529018" lvl="1" indent="-200763">
              <a:lnSpc>
                <a:spcPct val="100000"/>
              </a:lnSpc>
              <a:spcBef>
                <a:spcPts val="0"/>
              </a:spcBef>
              <a:buFont typeface="Wingdings" panose="05000000000000000000" pitchFamily="2" charset="2"/>
              <a:buChar char="§"/>
            </a:pPr>
            <a:r>
              <a:rPr lang="nl-BE" sz="1108" dirty="0" err="1"/>
              <a:t>Formels</a:t>
            </a:r>
            <a:r>
              <a:rPr lang="nl-BE" sz="1108" dirty="0"/>
              <a:t> (</a:t>
            </a:r>
            <a:r>
              <a:rPr lang="nl-BE" sz="1108" dirty="0" err="1"/>
              <a:t>réunions</a:t>
            </a:r>
            <a:r>
              <a:rPr lang="nl-BE" sz="1108" dirty="0"/>
              <a:t> des </a:t>
            </a:r>
            <a:r>
              <a:rPr lang="nl-BE" sz="1108" dirty="0" err="1"/>
              <a:t>présidents</a:t>
            </a:r>
            <a:r>
              <a:rPr lang="nl-BE" sz="1108" dirty="0"/>
              <a:t>) </a:t>
            </a:r>
          </a:p>
          <a:p>
            <a:pPr marL="529018" lvl="1" indent="-200763">
              <a:lnSpc>
                <a:spcPct val="100000"/>
              </a:lnSpc>
              <a:spcBef>
                <a:spcPts val="0"/>
              </a:spcBef>
              <a:buFont typeface="Wingdings" panose="05000000000000000000" pitchFamily="2" charset="2"/>
              <a:buChar char="§"/>
            </a:pPr>
            <a:r>
              <a:rPr lang="nl-BE" sz="1108" dirty="0" err="1"/>
              <a:t>Nationaux</a:t>
            </a:r>
            <a:r>
              <a:rPr lang="nl-BE" sz="1108" dirty="0"/>
              <a:t> (</a:t>
            </a:r>
            <a:r>
              <a:rPr lang="nl-BE" sz="1108" dirty="0" err="1"/>
              <a:t>commission</a:t>
            </a:r>
            <a:r>
              <a:rPr lang="nl-BE" sz="1108" dirty="0"/>
              <a:t> </a:t>
            </a:r>
            <a:r>
              <a:rPr lang="nl-BE" sz="1108" dirty="0" err="1"/>
              <a:t>sécurité</a:t>
            </a:r>
            <a:r>
              <a:rPr lang="nl-BE" sz="1108" dirty="0"/>
              <a:t> rail),</a:t>
            </a:r>
          </a:p>
          <a:p>
            <a:pPr marL="529018" lvl="1" indent="-200763">
              <a:lnSpc>
                <a:spcPct val="100000"/>
              </a:lnSpc>
              <a:spcBef>
                <a:spcPts val="0"/>
              </a:spcBef>
              <a:buFont typeface="Wingdings" panose="05000000000000000000" pitchFamily="2" charset="2"/>
              <a:buChar char="§"/>
            </a:pPr>
            <a:r>
              <a:rPr lang="nl-BE" sz="1108" dirty="0" err="1"/>
              <a:t>Régionaux</a:t>
            </a:r>
            <a:r>
              <a:rPr lang="nl-BE" sz="1108" dirty="0"/>
              <a:t> </a:t>
            </a:r>
          </a:p>
          <a:p>
            <a:pPr marL="529018" lvl="1" indent="-200763">
              <a:lnSpc>
                <a:spcPct val="100000"/>
              </a:lnSpc>
              <a:spcBef>
                <a:spcPts val="0"/>
              </a:spcBef>
              <a:buFont typeface="Wingdings" panose="05000000000000000000" pitchFamily="2" charset="2"/>
              <a:buChar char="§"/>
            </a:pPr>
            <a:r>
              <a:rPr lang="nl-BE" sz="1108" dirty="0" err="1"/>
              <a:t>Internationaux</a:t>
            </a:r>
            <a:r>
              <a:rPr lang="nl-BE" sz="1108" dirty="0"/>
              <a:t> (EUReg, </a:t>
            </a:r>
            <a:r>
              <a:rPr lang="nl-BE" sz="1108" dirty="0" err="1"/>
              <a:t>représentation</a:t>
            </a:r>
            <a:r>
              <a:rPr lang="nl-BE" sz="1108" dirty="0"/>
              <a:t> </a:t>
            </a:r>
            <a:r>
              <a:rPr lang="nl-BE" sz="1108" dirty="0" err="1"/>
              <a:t>auprès</a:t>
            </a:r>
            <a:r>
              <a:rPr lang="nl-BE" sz="1108" dirty="0"/>
              <a:t> de </a:t>
            </a:r>
            <a:r>
              <a:rPr lang="nl-BE" sz="1108" dirty="0" err="1"/>
              <a:t>l’UNECE</a:t>
            </a:r>
            <a:r>
              <a:rPr lang="nl-BE" sz="1108" dirty="0"/>
              <a:t> et dans </a:t>
            </a:r>
            <a:r>
              <a:rPr lang="nl-BE" sz="1108" dirty="0" err="1"/>
              <a:t>ses</a:t>
            </a:r>
            <a:r>
              <a:rPr lang="nl-BE" sz="1108" dirty="0"/>
              <a:t> </a:t>
            </a:r>
            <a:r>
              <a:rPr lang="nl-BE" sz="1108" dirty="0" err="1"/>
              <a:t>groupes</a:t>
            </a:r>
            <a:r>
              <a:rPr lang="nl-BE" sz="1108" dirty="0"/>
              <a:t> de </a:t>
            </a:r>
            <a:r>
              <a:rPr lang="nl-BE" sz="1108" dirty="0" err="1"/>
              <a:t>travail</a:t>
            </a:r>
            <a:r>
              <a:rPr lang="nl-BE" sz="1108" dirty="0"/>
              <a:t>)</a:t>
            </a:r>
          </a:p>
          <a:p>
            <a:pPr marL="529018" lvl="1" indent="-200763">
              <a:lnSpc>
                <a:spcPct val="100000"/>
              </a:lnSpc>
              <a:spcBef>
                <a:spcPts val="0"/>
              </a:spcBef>
              <a:buFont typeface="Wingdings" panose="05000000000000000000" pitchFamily="2" charset="2"/>
              <a:buChar char="§"/>
            </a:pPr>
            <a:endParaRPr lang="en-US" sz="831" dirty="0"/>
          </a:p>
          <a:p>
            <a:pPr marL="316531" indent="-316531">
              <a:lnSpc>
                <a:spcPct val="100000"/>
              </a:lnSpc>
              <a:buFont typeface="Arial" panose="020B0604020202020204" pitchFamily="34" charset="0"/>
              <a:buChar char="•"/>
            </a:pPr>
            <a:r>
              <a:rPr lang="fr-BE" sz="1477" b="1" dirty="0"/>
              <a:t>Presse</a:t>
            </a:r>
            <a:endParaRPr lang="en-US" sz="1477" b="1" dirty="0"/>
          </a:p>
          <a:p>
            <a:pPr marL="316531" indent="-316531">
              <a:lnSpc>
                <a:spcPct val="50000"/>
              </a:lnSpc>
              <a:buFont typeface="Arial" panose="020B0604020202020204" pitchFamily="34" charset="0"/>
              <a:buChar char="•"/>
            </a:pPr>
            <a:endParaRPr lang="nl-BE" sz="831" b="1" dirty="0"/>
          </a:p>
          <a:p>
            <a:pPr marL="316531" indent="-316531">
              <a:lnSpc>
                <a:spcPct val="100000"/>
              </a:lnSpc>
              <a:buFont typeface="Arial" panose="020B0604020202020204" pitchFamily="34" charset="0"/>
              <a:buChar char="•"/>
            </a:pPr>
            <a:r>
              <a:rPr lang="nl-BE" sz="1477" b="1" dirty="0" err="1"/>
              <a:t>Études</a:t>
            </a:r>
            <a:r>
              <a:rPr lang="nl-BE" sz="1477" b="1" dirty="0"/>
              <a:t> – </a:t>
            </a:r>
            <a:r>
              <a:rPr lang="nl-BE" sz="1477" b="1" dirty="0" err="1"/>
              <a:t>journées</a:t>
            </a:r>
            <a:r>
              <a:rPr lang="nl-BE" sz="1477" b="1" dirty="0"/>
              <a:t> </a:t>
            </a:r>
            <a:r>
              <a:rPr lang="nl-BE" sz="1477" b="1" dirty="0" err="1"/>
              <a:t>d’étude</a:t>
            </a:r>
            <a:endParaRPr lang="en-US" sz="1477" b="1" dirty="0"/>
          </a:p>
        </p:txBody>
      </p:sp>
      <p:sp>
        <p:nvSpPr>
          <p:cNvPr id="20" name="Rectangle 19"/>
          <p:cNvSpPr/>
          <p:nvPr/>
        </p:nvSpPr>
        <p:spPr>
          <a:xfrm>
            <a:off x="4704938" y="836712"/>
            <a:ext cx="4320480" cy="5662047"/>
          </a:xfrm>
          <a:prstGeom prst="rect">
            <a:avLst/>
          </a:prstGeom>
          <a:solidFill>
            <a:srgbClr val="EAEAEA"/>
          </a:solidFill>
          <a:ln w="9525">
            <a:noFill/>
          </a:ln>
          <a:effectLst/>
        </p:spPr>
        <p:style>
          <a:lnRef idx="1">
            <a:schemeClr val="accent1"/>
          </a:lnRef>
          <a:fillRef idx="0">
            <a:schemeClr val="accent1"/>
          </a:fillRef>
          <a:effectRef idx="0">
            <a:schemeClr val="accent1"/>
          </a:effectRef>
          <a:fontRef idx="minor">
            <a:schemeClr val="tx1"/>
          </a:fontRef>
        </p:style>
        <p:txBody>
          <a:bodyPr lIns="66462" tIns="66462" rIns="66462" bIns="99692" rtlCol="0" anchor="t" anchorCtr="0">
            <a:noAutofit/>
          </a:bodyPr>
          <a:lstStyle/>
          <a:p>
            <a:pPr>
              <a:lnSpc>
                <a:spcPct val="90000"/>
              </a:lnSpc>
              <a:spcBef>
                <a:spcPts val="369"/>
              </a:spcBef>
            </a:pPr>
            <a:endParaRPr lang="fr-FR" sz="1385" b="0" dirty="0"/>
          </a:p>
        </p:txBody>
      </p:sp>
      <p:sp>
        <p:nvSpPr>
          <p:cNvPr id="21" name="Espace réservé du contenu 2"/>
          <p:cNvSpPr txBox="1">
            <a:spLocks/>
          </p:cNvSpPr>
          <p:nvPr/>
        </p:nvSpPr>
        <p:spPr>
          <a:xfrm>
            <a:off x="4788024" y="908720"/>
            <a:ext cx="4187542" cy="2812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fontAlgn="base">
              <a:spcAft>
                <a:spcPct val="0"/>
              </a:spcAft>
            </a:pPr>
            <a:r>
              <a:rPr lang="fr-BE" sz="2031" b="1" dirty="0">
                <a:solidFill>
                  <a:srgbClr val="002060"/>
                </a:solidFill>
                <a:latin typeface="Arial" panose="020B0604020202020204" pitchFamily="34" charset="0"/>
                <a:cs typeface="Arial" panose="020B0604020202020204" pitchFamily="34" charset="0"/>
                <a:sym typeface="Wingdings" panose="05000000000000000000" pitchFamily="2" charset="2"/>
              </a:rPr>
              <a:t>Interne</a:t>
            </a:r>
            <a:endParaRPr lang="fr-BE" sz="2031" b="1" dirty="0">
              <a:solidFill>
                <a:srgbClr val="002060"/>
              </a:solidFill>
              <a:latin typeface="Arial" panose="020B0604020202020204" pitchFamily="34" charset="0"/>
              <a:cs typeface="Arial" panose="020B0604020202020204" pitchFamily="34" charset="0"/>
            </a:endParaRPr>
          </a:p>
        </p:txBody>
      </p:sp>
      <p:sp>
        <p:nvSpPr>
          <p:cNvPr id="22" name="Espace réservé du contenu 2"/>
          <p:cNvSpPr txBox="1">
            <a:spLocks/>
          </p:cNvSpPr>
          <p:nvPr/>
        </p:nvSpPr>
        <p:spPr>
          <a:xfrm>
            <a:off x="4788024" y="1287626"/>
            <a:ext cx="4187542" cy="516571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buFont typeface="Arial Narrow" pitchFamily="34" charset="0"/>
              <a:buNone/>
              <a:defRPr lang="en-US" sz="2100" b="0" i="0" kern="1200" baseline="0" dirty="0" smtClean="0">
                <a:solidFill>
                  <a:schemeClr val="tx1"/>
                </a:solidFill>
                <a:latin typeface="+mn-lt"/>
                <a:ea typeface="+mn-ea"/>
                <a:cs typeface="+mn-cs"/>
                <a:sym typeface="+mn-lt"/>
              </a:defRPr>
            </a:lvl1pPr>
            <a:lvl2pPr marL="230400" indent="-230400" algn="l" defTabSz="914400" rtl="0" eaLnBrk="1" latinLnBrk="0" hangingPunct="1">
              <a:lnSpc>
                <a:spcPct val="90000"/>
              </a:lnSpc>
              <a:spcBef>
                <a:spcPts val="1200"/>
              </a:spcBef>
              <a:buFont typeface="Arial Narrow" pitchFamily="34" charset="0"/>
              <a:buChar char="&gt;"/>
              <a:defRPr lang="en-US" sz="2100" b="0" kern="1200" dirty="0" smtClean="0">
                <a:solidFill>
                  <a:schemeClr val="tx1"/>
                </a:solidFill>
                <a:latin typeface="+mn-lt"/>
                <a:ea typeface="+mn-ea"/>
                <a:cs typeface="+mn-cs"/>
                <a:sym typeface="+mn-lt"/>
              </a:defRPr>
            </a:lvl2pPr>
            <a:lvl3pPr marL="482400" indent="-234000" algn="l" defTabSz="914400" rtl="0" eaLnBrk="1" latinLnBrk="0" hangingPunct="1">
              <a:lnSpc>
                <a:spcPct val="90000"/>
              </a:lnSpc>
              <a:spcBef>
                <a:spcPts val="400"/>
              </a:spcBef>
              <a:buFont typeface="Arial Narrow" pitchFamily="34" charset="0"/>
              <a:buChar char="–"/>
              <a:defRPr lang="en-US" sz="2100" b="0" kern="1200" dirty="0" smtClean="0">
                <a:solidFill>
                  <a:schemeClr val="tx1"/>
                </a:solidFill>
                <a:latin typeface="+mn-lt"/>
                <a:ea typeface="+mn-ea"/>
                <a:cs typeface="+mn-cs"/>
                <a:sym typeface="+mn-lt"/>
              </a:defRPr>
            </a:lvl3pPr>
            <a:lvl4pPr marL="698400" indent="-201600" algn="l" defTabSz="914400" rtl="0" eaLnBrk="1" latinLnBrk="0" hangingPunct="1">
              <a:lnSpc>
                <a:spcPct val="90000"/>
              </a:lnSpc>
              <a:spcBef>
                <a:spcPts val="200"/>
              </a:spcBef>
              <a:buFont typeface="Arial Narrow" pitchFamily="34" charset="0"/>
              <a:buChar char="-"/>
              <a:defRPr lang="en-US" sz="2100" b="0" kern="1200" dirty="0">
                <a:solidFill>
                  <a:schemeClr val="tx1"/>
                </a:solidFill>
                <a:latin typeface="+mn-lt"/>
                <a:ea typeface="+mn-ea"/>
                <a:cs typeface="+mn-cs"/>
                <a:sym typeface="+mn-lt"/>
              </a:defRPr>
            </a:lvl4pPr>
            <a:lvl5pPr marL="698400" indent="0" algn="l" defTabSz="914400" rtl="0" eaLnBrk="1" latinLnBrk="0" hangingPunct="1">
              <a:lnSpc>
                <a:spcPct val="93000"/>
              </a:lnSpc>
              <a:spcBef>
                <a:spcPts val="0"/>
              </a:spcBef>
              <a:buFont typeface="Arial Narrow" pitchFamily="34" charset="0"/>
              <a:buNone/>
              <a:defRPr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sz="2000" kern="1200">
                <a:solidFill>
                  <a:schemeClr val="tx1"/>
                </a:solidFill>
                <a:latin typeface="+mn-lt"/>
                <a:ea typeface="+mn-ea"/>
                <a:cs typeface="+mn-cs"/>
              </a:defRPr>
            </a:lvl9pPr>
          </a:lstStyle>
          <a:p>
            <a:pPr marL="316531" indent="-316531">
              <a:lnSpc>
                <a:spcPct val="100000"/>
              </a:lnSpc>
              <a:buFont typeface="Arial" panose="020B0604020202020204" pitchFamily="34" charset="0"/>
              <a:buChar char="•"/>
            </a:pPr>
            <a:r>
              <a:rPr lang="nl-BE" sz="1477" b="1" dirty="0" err="1"/>
              <a:t>Guichet</a:t>
            </a:r>
            <a:r>
              <a:rPr lang="nl-BE" sz="1477" b="1" dirty="0"/>
              <a:t> </a:t>
            </a:r>
            <a:r>
              <a:rPr lang="nl-BE" sz="1477" b="1" dirty="0" err="1"/>
              <a:t>plaintes</a:t>
            </a:r>
            <a:r>
              <a:rPr lang="nl-BE" sz="1477" b="1" dirty="0"/>
              <a:t>  -   Infodesk</a:t>
            </a:r>
          </a:p>
          <a:p>
            <a:pPr marL="316531" indent="-316531">
              <a:lnSpc>
                <a:spcPct val="100000"/>
              </a:lnSpc>
              <a:buFont typeface="Arial" panose="020B0604020202020204" pitchFamily="34" charset="0"/>
              <a:buChar char="•"/>
            </a:pPr>
            <a:endParaRPr lang="en-US" sz="831" b="1" dirty="0"/>
          </a:p>
          <a:p>
            <a:pPr marL="316531" indent="-316531">
              <a:lnSpc>
                <a:spcPct val="100000"/>
              </a:lnSpc>
              <a:buFont typeface="Arial" panose="020B0604020202020204" pitchFamily="34" charset="0"/>
              <a:buChar char="•"/>
            </a:pPr>
            <a:r>
              <a:rPr lang="nl-BE" sz="1477" b="1" dirty="0"/>
              <a:t>Enquêtes </a:t>
            </a:r>
          </a:p>
          <a:p>
            <a:pPr marL="529018" lvl="1" indent="-200763">
              <a:lnSpc>
                <a:spcPct val="100000"/>
              </a:lnSpc>
              <a:spcBef>
                <a:spcPts val="0"/>
              </a:spcBef>
              <a:buFont typeface="Wingdings" panose="05000000000000000000" pitchFamily="2" charset="2"/>
              <a:buChar char="§"/>
            </a:pPr>
            <a:r>
              <a:rPr lang="nl-BE" sz="1108" dirty="0"/>
              <a:t>Enquête </a:t>
            </a:r>
            <a:r>
              <a:rPr lang="nl-BE" sz="1108" dirty="0" err="1"/>
              <a:t>sur</a:t>
            </a:r>
            <a:r>
              <a:rPr lang="nl-BE" sz="1108" dirty="0"/>
              <a:t> les </a:t>
            </a:r>
            <a:r>
              <a:rPr lang="nl-BE" sz="1108" dirty="0" err="1"/>
              <a:t>déplacements</a:t>
            </a:r>
            <a:r>
              <a:rPr lang="nl-BE" sz="1108" dirty="0"/>
              <a:t> </a:t>
            </a:r>
            <a:r>
              <a:rPr lang="nl-BE" sz="1108" dirty="0" err="1"/>
              <a:t>domicile-travail</a:t>
            </a:r>
            <a:endParaRPr lang="nl-BE" sz="1108" dirty="0"/>
          </a:p>
          <a:p>
            <a:pPr marL="529018" lvl="1" indent="-200763">
              <a:lnSpc>
                <a:spcPct val="100000"/>
              </a:lnSpc>
              <a:spcBef>
                <a:spcPts val="0"/>
              </a:spcBef>
              <a:buFont typeface="Wingdings" panose="05000000000000000000" pitchFamily="2" charset="2"/>
              <a:buChar char="§"/>
            </a:pPr>
            <a:r>
              <a:rPr lang="nl-BE" sz="1108" dirty="0" err="1"/>
              <a:t>Études</a:t>
            </a:r>
            <a:r>
              <a:rPr lang="nl-BE" sz="1108" dirty="0"/>
              <a:t> de </a:t>
            </a:r>
            <a:r>
              <a:rPr lang="nl-BE" sz="1108" dirty="0" err="1"/>
              <a:t>satisfaction</a:t>
            </a:r>
            <a:endParaRPr lang="nl-BE" sz="1108" dirty="0"/>
          </a:p>
          <a:p>
            <a:pPr marL="529018" lvl="1" indent="-200763">
              <a:lnSpc>
                <a:spcPct val="100000"/>
              </a:lnSpc>
              <a:spcBef>
                <a:spcPts val="0"/>
              </a:spcBef>
              <a:buFont typeface="Wingdings" panose="05000000000000000000" pitchFamily="2" charset="2"/>
              <a:buChar char="§"/>
            </a:pPr>
            <a:r>
              <a:rPr lang="fr-BE" sz="1108" dirty="0"/>
              <a:t>Baromètre de la responsabilisation</a:t>
            </a:r>
            <a:endParaRPr lang="en-US" sz="1108" dirty="0"/>
          </a:p>
          <a:p>
            <a:pPr marL="316531" indent="-316531">
              <a:lnSpc>
                <a:spcPct val="100000"/>
              </a:lnSpc>
              <a:buFont typeface="Arial" panose="020B0604020202020204" pitchFamily="34" charset="0"/>
              <a:buChar char="•"/>
            </a:pPr>
            <a:endParaRPr lang="nl-BE" sz="831" b="1" dirty="0"/>
          </a:p>
          <a:p>
            <a:pPr marL="316531" indent="-316531">
              <a:lnSpc>
                <a:spcPct val="100000"/>
              </a:lnSpc>
              <a:buFont typeface="Arial" panose="020B0604020202020204" pitchFamily="34" charset="0"/>
              <a:buChar char="•"/>
            </a:pPr>
            <a:r>
              <a:rPr lang="nl-BE" sz="1477" b="1" dirty="0" err="1"/>
              <a:t>Études</a:t>
            </a:r>
            <a:r>
              <a:rPr lang="nl-BE" sz="1477" b="1" dirty="0"/>
              <a:t>    </a:t>
            </a:r>
            <a:r>
              <a:rPr lang="nl-BE" sz="1108" dirty="0" err="1"/>
              <a:t>p.ex</a:t>
            </a:r>
            <a:r>
              <a:rPr lang="nl-BE" sz="1108" dirty="0"/>
              <a:t>. Rail4Brussels</a:t>
            </a:r>
            <a:endParaRPr lang="en-US" sz="1108" dirty="0"/>
          </a:p>
          <a:p>
            <a:pPr marL="316531" indent="-316531">
              <a:lnSpc>
                <a:spcPct val="30000"/>
              </a:lnSpc>
              <a:buFont typeface="Arial" panose="020B0604020202020204" pitchFamily="34" charset="0"/>
              <a:buChar char="•"/>
            </a:pPr>
            <a:endParaRPr lang="nl-BE" sz="1477" b="1" dirty="0"/>
          </a:p>
          <a:p>
            <a:pPr marL="316531" indent="-316531">
              <a:lnSpc>
                <a:spcPct val="100000"/>
              </a:lnSpc>
              <a:buFont typeface="Arial" panose="020B0604020202020204" pitchFamily="34" charset="0"/>
              <a:buChar char="•"/>
            </a:pPr>
            <a:r>
              <a:rPr lang="nl-BE" sz="1477" b="1" dirty="0"/>
              <a:t>Audits </a:t>
            </a:r>
          </a:p>
          <a:p>
            <a:pPr marL="316531" indent="-316531">
              <a:lnSpc>
                <a:spcPct val="30000"/>
              </a:lnSpc>
              <a:buFont typeface="Arial" panose="020B0604020202020204" pitchFamily="34" charset="0"/>
              <a:buChar char="•"/>
            </a:pPr>
            <a:endParaRPr lang="nl-BE" sz="1477" b="1" dirty="0"/>
          </a:p>
          <a:p>
            <a:pPr marL="316531" indent="-316531">
              <a:lnSpc>
                <a:spcPct val="100000"/>
              </a:lnSpc>
              <a:buFont typeface="Arial" panose="020B0604020202020204" pitchFamily="34" charset="0"/>
              <a:buChar char="•"/>
            </a:pPr>
            <a:r>
              <a:rPr lang="nl-BE" sz="1477" b="1" dirty="0" err="1"/>
              <a:t>Rapports</a:t>
            </a:r>
            <a:r>
              <a:rPr lang="nl-BE" sz="1477" b="1" dirty="0"/>
              <a:t> des organismes </a:t>
            </a:r>
            <a:r>
              <a:rPr lang="nl-BE" sz="1477" b="1" dirty="0" err="1"/>
              <a:t>d’enquête</a:t>
            </a:r>
            <a:r>
              <a:rPr lang="nl-BE" sz="1477" b="1" dirty="0"/>
              <a:t> et des </a:t>
            </a:r>
            <a:r>
              <a:rPr lang="nl-BE" sz="1477" b="1" dirty="0" err="1"/>
              <a:t>instances</a:t>
            </a:r>
            <a:r>
              <a:rPr lang="nl-BE" sz="1477" b="1" dirty="0"/>
              <a:t> de </a:t>
            </a:r>
            <a:r>
              <a:rPr lang="nl-BE" sz="1477" b="1" dirty="0" err="1"/>
              <a:t>sécurité</a:t>
            </a:r>
            <a:r>
              <a:rPr lang="nl-BE" sz="1477" b="1" dirty="0"/>
              <a:t> </a:t>
            </a:r>
          </a:p>
          <a:p>
            <a:pPr marL="316531" indent="-316531">
              <a:lnSpc>
                <a:spcPct val="30000"/>
              </a:lnSpc>
              <a:buFont typeface="Arial" panose="020B0604020202020204" pitchFamily="34" charset="0"/>
              <a:buChar char="•"/>
            </a:pPr>
            <a:endParaRPr lang="nl-BE" sz="1477" b="1" dirty="0"/>
          </a:p>
          <a:p>
            <a:pPr marL="316531" indent="-316531">
              <a:lnSpc>
                <a:spcPct val="100000"/>
              </a:lnSpc>
              <a:buFont typeface="Arial" panose="020B0604020202020204" pitchFamily="34" charset="0"/>
              <a:buChar char="•"/>
            </a:pPr>
            <a:r>
              <a:rPr lang="nl-BE" sz="1477" b="1" dirty="0" err="1"/>
              <a:t>Plans</a:t>
            </a:r>
            <a:r>
              <a:rPr lang="nl-BE" sz="1477" b="1" dirty="0"/>
              <a:t> de management</a:t>
            </a:r>
          </a:p>
          <a:p>
            <a:pPr marL="316531" indent="-316531">
              <a:lnSpc>
                <a:spcPct val="30000"/>
              </a:lnSpc>
              <a:buFont typeface="Arial" panose="020B0604020202020204" pitchFamily="34" charset="0"/>
              <a:buChar char="•"/>
            </a:pPr>
            <a:endParaRPr lang="nl-BE" sz="1108" dirty="0"/>
          </a:p>
          <a:p>
            <a:pPr marL="316531" indent="-316531">
              <a:lnSpc>
                <a:spcPct val="100000"/>
              </a:lnSpc>
              <a:buFont typeface="Arial" panose="020B0604020202020204" pitchFamily="34" charset="0"/>
              <a:buChar char="•"/>
            </a:pPr>
            <a:r>
              <a:rPr lang="fr-BE" sz="1477" b="1" dirty="0"/>
              <a:t>Concertation syndicale</a:t>
            </a:r>
          </a:p>
          <a:p>
            <a:pPr marL="316531" indent="-316531">
              <a:lnSpc>
                <a:spcPct val="30000"/>
              </a:lnSpc>
              <a:buFont typeface="Arial" panose="020B0604020202020204" pitchFamily="34" charset="0"/>
              <a:buChar char="•"/>
            </a:pPr>
            <a:endParaRPr lang="nl-BE" sz="1477" b="1" dirty="0"/>
          </a:p>
          <a:p>
            <a:pPr marL="316531" indent="-316531">
              <a:lnSpc>
                <a:spcPct val="100000"/>
              </a:lnSpc>
              <a:buFont typeface="Arial" panose="020B0604020202020204" pitchFamily="34" charset="0"/>
              <a:buChar char="•"/>
            </a:pPr>
            <a:r>
              <a:rPr lang="nl-BE" sz="1477" b="1" dirty="0" err="1"/>
              <a:t>Débats</a:t>
            </a:r>
            <a:r>
              <a:rPr lang="nl-BE" sz="1477" b="1" dirty="0"/>
              <a:t> </a:t>
            </a:r>
            <a:r>
              <a:rPr lang="nl-BE" sz="1477" b="1" dirty="0" err="1"/>
              <a:t>contradictoires</a:t>
            </a:r>
            <a:endParaRPr lang="en-US" sz="1477" b="1" dirty="0"/>
          </a:p>
          <a:p>
            <a:pPr marL="316531" indent="-316531">
              <a:lnSpc>
                <a:spcPct val="30000"/>
              </a:lnSpc>
              <a:buFont typeface="Arial" panose="020B0604020202020204" pitchFamily="34" charset="0"/>
              <a:buChar char="•"/>
            </a:pPr>
            <a:endParaRPr lang="en-US" sz="831" b="1" dirty="0"/>
          </a:p>
          <a:p>
            <a:pPr marL="316531" indent="-316531">
              <a:lnSpc>
                <a:spcPct val="100000"/>
              </a:lnSpc>
              <a:buFont typeface="Arial" panose="020B0604020202020204" pitchFamily="34" charset="0"/>
              <a:buChar char="•"/>
            </a:pPr>
            <a:r>
              <a:rPr lang="nl-BE" sz="1477" b="1" dirty="0" err="1"/>
              <a:t>Instruments</a:t>
            </a:r>
            <a:r>
              <a:rPr lang="nl-BE" sz="1477" b="1" dirty="0"/>
              <a:t> de </a:t>
            </a:r>
            <a:r>
              <a:rPr lang="nl-BE" sz="1477" b="1" dirty="0" err="1"/>
              <a:t>contrôle</a:t>
            </a:r>
            <a:r>
              <a:rPr lang="nl-BE" sz="1477" b="1" dirty="0"/>
              <a:t> interne </a:t>
            </a:r>
          </a:p>
          <a:p>
            <a:pPr marL="529018" lvl="1" indent="-200763">
              <a:lnSpc>
                <a:spcPct val="100000"/>
              </a:lnSpc>
              <a:spcBef>
                <a:spcPts val="0"/>
              </a:spcBef>
              <a:buFont typeface="Wingdings" panose="05000000000000000000" pitchFamily="2" charset="2"/>
              <a:buChar char="§"/>
            </a:pPr>
            <a:r>
              <a:rPr lang="nl-BE" sz="1108" dirty="0"/>
              <a:t>SWOT</a:t>
            </a:r>
          </a:p>
          <a:p>
            <a:pPr marL="529018" lvl="1" indent="-200763">
              <a:lnSpc>
                <a:spcPct val="100000"/>
              </a:lnSpc>
              <a:spcBef>
                <a:spcPts val="0"/>
              </a:spcBef>
              <a:buFont typeface="Wingdings" panose="05000000000000000000" pitchFamily="2" charset="2"/>
              <a:buChar char="§"/>
            </a:pPr>
            <a:r>
              <a:rPr lang="nl-BE" sz="1108" dirty="0"/>
              <a:t>Analyse de </a:t>
            </a:r>
            <a:r>
              <a:rPr lang="nl-BE" sz="1108" dirty="0" err="1"/>
              <a:t>risques</a:t>
            </a:r>
            <a:endParaRPr lang="nl-BE" sz="1108" dirty="0"/>
          </a:p>
          <a:p>
            <a:pPr marL="529018" lvl="1" indent="-200763">
              <a:lnSpc>
                <a:spcPct val="100000"/>
              </a:lnSpc>
              <a:spcBef>
                <a:spcPts val="0"/>
              </a:spcBef>
              <a:buFont typeface="Wingdings" panose="05000000000000000000" pitchFamily="2" charset="2"/>
              <a:buChar char="§"/>
            </a:pPr>
            <a:r>
              <a:rPr lang="fr-BE" sz="1108" dirty="0"/>
              <a:t>Groupes de réflexion</a:t>
            </a:r>
          </a:p>
          <a:p>
            <a:pPr marL="529018" lvl="1" indent="-200763">
              <a:lnSpc>
                <a:spcPct val="100000"/>
              </a:lnSpc>
              <a:spcBef>
                <a:spcPts val="0"/>
              </a:spcBef>
              <a:buFont typeface="Wingdings" panose="05000000000000000000" pitchFamily="2" charset="2"/>
              <a:buChar char="§"/>
            </a:pPr>
            <a:r>
              <a:rPr lang="nl-BE" sz="1108" dirty="0"/>
              <a:t>analyse de </a:t>
            </a:r>
            <a:r>
              <a:rPr lang="nl-BE" sz="1108" dirty="0" err="1"/>
              <a:t>l’environnement</a:t>
            </a:r>
            <a:r>
              <a:rPr lang="nl-BE" sz="1108" dirty="0"/>
              <a:t> (PESTEL),</a:t>
            </a:r>
          </a:p>
          <a:p>
            <a:pPr marL="529018" lvl="1" indent="-200763">
              <a:lnSpc>
                <a:spcPct val="100000"/>
              </a:lnSpc>
              <a:spcBef>
                <a:spcPts val="0"/>
              </a:spcBef>
              <a:buFont typeface="Wingdings" panose="05000000000000000000" pitchFamily="2" charset="2"/>
              <a:buChar char="§"/>
            </a:pPr>
            <a:r>
              <a:rPr lang="nl-BE" sz="1108" dirty="0" err="1"/>
              <a:t>Tableaux</a:t>
            </a:r>
            <a:r>
              <a:rPr lang="nl-BE" sz="1108" dirty="0"/>
              <a:t> de bord,  ateliers,</a:t>
            </a:r>
            <a:endParaRPr lang="fr-BE" sz="1108" dirty="0"/>
          </a:p>
          <a:p>
            <a:pPr marL="529018" lvl="1" indent="-200763">
              <a:lnSpc>
                <a:spcPct val="100000"/>
              </a:lnSpc>
              <a:spcBef>
                <a:spcPts val="0"/>
              </a:spcBef>
              <a:buFont typeface="Wingdings" panose="05000000000000000000" pitchFamily="2" charset="2"/>
              <a:buChar char="§"/>
            </a:pPr>
            <a:endParaRPr lang="en-US" sz="1108" dirty="0"/>
          </a:p>
          <a:p>
            <a:pPr marL="316531" indent="-316531">
              <a:lnSpc>
                <a:spcPct val="0"/>
              </a:lnSpc>
              <a:buFont typeface="Arial" panose="020B0604020202020204" pitchFamily="34" charset="0"/>
              <a:buChar char="•"/>
            </a:pPr>
            <a:endParaRPr lang="nl-BE" sz="831" b="1" dirty="0"/>
          </a:p>
          <a:p>
            <a:pPr marL="316531" indent="-316531">
              <a:lnSpc>
                <a:spcPct val="100000"/>
              </a:lnSpc>
              <a:buFont typeface="Arial" panose="020B0604020202020204" pitchFamily="34" charset="0"/>
              <a:buChar char="•"/>
            </a:pPr>
            <a:r>
              <a:rPr lang="nl-BE" sz="1477" b="1" dirty="0"/>
              <a:t>Input collaborateurs &amp; </a:t>
            </a:r>
            <a:r>
              <a:rPr lang="nl-BE" sz="1477" b="1" dirty="0" err="1"/>
              <a:t>notes</a:t>
            </a:r>
            <a:r>
              <a:rPr lang="nl-BE" sz="1477" b="1" dirty="0"/>
              <a:t> </a:t>
            </a:r>
            <a:r>
              <a:rPr lang="nl-BE" sz="1477" b="1" dirty="0" err="1"/>
              <a:t>internes</a:t>
            </a:r>
            <a:endParaRPr lang="nl-BE" sz="1477" b="1" dirty="0"/>
          </a:p>
          <a:p>
            <a:pPr marL="529018" lvl="1" indent="-200763">
              <a:lnSpc>
                <a:spcPct val="100000"/>
              </a:lnSpc>
              <a:spcBef>
                <a:spcPts val="0"/>
              </a:spcBef>
              <a:buFont typeface="Wingdings" panose="05000000000000000000" pitchFamily="2" charset="2"/>
              <a:buChar char="§"/>
            </a:pPr>
            <a:r>
              <a:rPr lang="nl-BE" sz="1108" dirty="0"/>
              <a:t>bottom-up </a:t>
            </a:r>
            <a:r>
              <a:rPr lang="nl-BE" sz="1108" dirty="0" err="1"/>
              <a:t>sur</a:t>
            </a:r>
            <a:r>
              <a:rPr lang="nl-BE" sz="1108" dirty="0"/>
              <a:t> base de leur expertise de </a:t>
            </a:r>
            <a:r>
              <a:rPr lang="nl-BE" sz="1108" dirty="0" err="1"/>
              <a:t>terrain</a:t>
            </a:r>
            <a:r>
              <a:rPr lang="nl-BE" sz="1108" dirty="0"/>
              <a:t> (inspecteurs, </a:t>
            </a:r>
            <a:r>
              <a:rPr lang="nl-BE" sz="1108" dirty="0" err="1"/>
              <a:t>contrôleurs</a:t>
            </a:r>
            <a:r>
              <a:rPr lang="nl-BE" sz="1108" dirty="0"/>
              <a:t>, …)</a:t>
            </a:r>
          </a:p>
          <a:p>
            <a:pPr marL="529018" lvl="1" indent="-200763">
              <a:lnSpc>
                <a:spcPct val="100000"/>
              </a:lnSpc>
              <a:spcBef>
                <a:spcPts val="0"/>
              </a:spcBef>
              <a:buFont typeface="Wingdings" panose="05000000000000000000" pitchFamily="2" charset="2"/>
              <a:buChar char="§"/>
            </a:pPr>
            <a:r>
              <a:rPr lang="nl-BE" sz="1108" dirty="0" err="1"/>
              <a:t>Débats</a:t>
            </a:r>
            <a:r>
              <a:rPr lang="nl-BE" sz="1108" dirty="0"/>
              <a:t> </a:t>
            </a:r>
            <a:r>
              <a:rPr lang="nl-BE" sz="1108" dirty="0" err="1"/>
              <a:t>contradictoires</a:t>
            </a:r>
            <a:endParaRPr lang="en-US" sz="1108" dirty="0"/>
          </a:p>
        </p:txBody>
      </p:sp>
    </p:spTree>
    <p:extLst>
      <p:ext uri="{BB962C8B-B14F-4D97-AF65-F5344CB8AC3E}">
        <p14:creationId xmlns:p14="http://schemas.microsoft.com/office/powerpoint/2010/main" val="39127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21" grpId="0" build="p"/>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047&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bNumberIsYear val=&quot;0&quot;/&gt;&lt;/m_precDefaultYear&gt;&lt;m_precDefaultQuarter&gt;&lt;m_bNumberIsYear val=&quot;0&quot;/&gt;&lt;/m_precDefaultQuarter&gt;&lt;m_precDefaultMonth&gt;&lt;m_bNumberIsYear val=&quot;0&quot;/&gt;&lt;/m_precDefaultMonth&gt;&lt;m_precDefaultWeek&gt;&lt;m_bNumberIsYear val=&quot;0&quot;/&gt;&lt;/m_precDefaultWeek&gt;&lt;m_precDefaultDay&gt;&lt;m_bNumberIsYear val=&quot;0&quot;/&gt;&lt;/m_precDefaultDay&gt;&lt;m_mruColor&gt;&lt;m_vecMRU length=&quot;4&quot;&gt;&lt;elem m_fUsage=&quot;4.02949000000000000000E+000&quot;&gt;&lt;m_msothmcolidx val=&quot;0&quot;/&gt;&lt;m_rgb r=&quot;25&quot; g=&quot;68&quot; b=&quot;85&quot;/&gt;&lt;m_ppcolschidx tagver0=&quot;23004&quot; tagname0=&quot;m_ppcolschidxUNRECOGNIZED&quot; val=&quot;0&quot;/&gt;&lt;m_nBrightness val=&quot;0&quot;/&gt;&lt;/elem&gt;&lt;elem m_fUsage=&quot;1.00973790000000000000E+000&quot;&gt;&lt;m_msothmcolidx val=&quot;0&quot;/&gt;&lt;m_rgb r=&quot;79&quot; g=&quot;a2&quot; b=&quot;b3&quot;/&gt;&lt;m_ppcolschidx tagver0=&quot;23004&quot; tagname0=&quot;m_ppcolschidxUNRECOGNIZED&quot; val=&quot;0&quot;/&gt;&lt;m_nBrightness val=&quot;0&quot;/&gt;&lt;/elem&gt;&lt;elem m_fUsage=&quot;6.56100000000000130000E-001&quot;&gt;&lt;m_msothmcolidx val=&quot;0&quot;/&gt;&lt;m_rgb r=&quot;ff&quot; g=&quot;64&quot; b=&quot;0&quot;/&gt;&lt;m_ppcolschidx tagver0=&quot;23004&quot; tagname0=&quot;m_ppcolschidxUNRECOGNIZED&quot; val=&quot;0&quot;/&gt;&lt;m_nBrightness val=&quot;0&quot;/&gt;&lt;/elem&gt;&lt;elem m_fUsage=&quot;4.30467210000000160000E-001&quot;&gt;&lt;m_msothmcolidx val=&quot;0&quot;/&gt;&lt;m_rgb r=&quot;6c&quot; g=&quot;aa&quot; b=&quot;c0&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nNZPHBzVckWYwos02baTO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4sVHyOcqqk.ZFH5G0ubbU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Z6ZQtq5BV0um0wZyxSoG1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vzJB56I_F0.SZ94nZka8H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3fl1HnBakkmRrDrSAIy_W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6plcDWxOnkKo.xZ40oo5b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FhOFXtUWyU.PpO_GrXorZ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2NbvlQh6wUSUIdth8xeN_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nflAMpe6AUCmgPn.I9it.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ogup2r_L_UifMQOU7EdDZ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2KvmWOhY0i7cF00PXqK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12PnwxvZQUe0479X99EGW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59t3xz_Wvk2i9hesLBkWn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nz49eBw90EmqBkIBrG7Xr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4W5KjBwWmU6h34UoQjZa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KIjfcjOl9kek7WBo4Wibk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eYDquSI7EKWj98OFEnde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7NsiC2Vc0qavOgkWBDfp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frvyyR.oh0uoiEVkdypZ0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RFqOCx6odkOPFRM0p64X1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lcf1PHxf0KZesGCswSLV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5fRSvswCsE2.5yL177BJi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8qL8BT7BCEizBSEM2xWsy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TM3wbAXL_UO383M_KCxMH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X2VH4q9bEUOxnr8tLrW6p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f4gAB2sAc0yy_d2JOuGlE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ytJ6H3DqNEGfDtYQxn19z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KDQqVpHxjUu_6MrXeXIOk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PaeK9ewDWUq0QDLBw2SM7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U6TaohiGjEqGotKj5kF4X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IYhCxP.r00CeXh1jd9lxp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tdrcNZjz1EGcR.GC.OcUv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dGM1bavTrkygeECqXo.vP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ZaD5kR8OpU2PkEXpvVQfI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EcAQGxVNeUKrlRedHkTfj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gnuVi73_4kGZk7D95egQJ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Z7xcbJB2eUCZDm9VMj0Ai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pUY1g8zbUWQlsZcpc24h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9izfQa9eTESyyydiBInae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4b8MuYbNOkCW2h60K7HjI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kD79QSNqUyGBFyzD0W.yA"/>
</p:tagLst>
</file>

<file path=ppt/tags/tag142.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3.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4.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5.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6.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7.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a4wTgWqdM0GTw6cQ7d2KD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3FI.1vrIYE.5gl_DkmdEj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ggbBp6Fy20mVRBiyiMnV8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nvEeXrQ85kCQkTb4sMPB5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z27i3OkWdkGjYXfteQbNU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GzAAHkpVkCGwhbFcy_aX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plVE9Osx70iwYW19yxt3W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bYz56BxXkEuFA0nHJi0uz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Ao3ozCkC0UauK9iBe5Z6w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rKeDVzgR0aQS8113nB1G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dEVyh7vvB0Oh0QK4Mcm.b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gvCIXKwfoE2PB4QaH7Yi7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Z4VSdr2ia0e.LjPxoXwFe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beHwBRZML0aaeY.GCN.NI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YYNMv0avw0SxzzxekTP56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8oJk5ngORkCBEQ4hfqgs8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ac569AaqrUG2oZuNkwJFz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nH9YYzOD2kaorIObPcsNg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xjmy6jon8kyQHpAf1Tk8U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CvCo5KLWjUCfqMDrvurq9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vC9GgcxKf0S4FG8jT1ATz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kIDL7bIoHUGXT7PBDUZLa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jFpgekcY00aPAArrYcHyj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yc3QEA6c5Uy7AYOA_pUwh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PCNuRyKGG0O41xEXXp6Fs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gJrg4ndZiEOwuN1ugt99Z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2pU6cBDvxUWfdR5dJwGKF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3alLrjpyBkWrJfwQNusOb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0bmnMhFKRk.x1dhTlUtH7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VW00HKtMS0mDO1l4NbXv1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YWR6vaOP4Uq5fwFta_54P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QFWO9hhXWk.pmRUTE7RYM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YbhzRKFBlkyQ9gtTgBoMvw"/>
</p:tagLst>
</file>

<file path=ppt/tags/tag181.xml><?xml version="1.0" encoding="utf-8"?>
<p:tagLst xmlns:a="http://schemas.openxmlformats.org/drawingml/2006/main" xmlns:r="http://schemas.openxmlformats.org/officeDocument/2006/relationships" xmlns:p="http://schemas.openxmlformats.org/presentationml/2006/main">
  <p:tag name="FILLCOLOR" val="6"/>
  <p:tag name="FONTCOLORRGB" val="0"/>
  <p:tag name="FONTCOLOROBJECTTHEMECOLOR" val="13"/>
  <p:tag name="FONTCOLORTINTSHADE" val="0"/>
  <p:tag name="FONTCOLORTYPE" val="2"/>
</p:tagLst>
</file>

<file path=ppt/tags/tag182.xml><?xml version="1.0" encoding="utf-8"?>
<p:tagLst xmlns:a="http://schemas.openxmlformats.org/drawingml/2006/main" xmlns:r="http://schemas.openxmlformats.org/officeDocument/2006/relationships" xmlns:p="http://schemas.openxmlformats.org/presentationml/2006/main">
  <p:tag name="FILLCOLOR" val="16"/>
  <p:tag name="FONTCOLORRGB" val="16777215"/>
  <p:tag name="FONTCOLOROBJECTTHEMECOLOR" val="14"/>
  <p:tag name="FONTCOLORTINTSHADE" val="0"/>
  <p:tag name="FONTCOLORTYPE" val="2"/>
</p:tagLst>
</file>

<file path=ppt/tags/tag183.xml><?xml version="1.0" encoding="utf-8"?>
<p:tagLst xmlns:a="http://schemas.openxmlformats.org/drawingml/2006/main" xmlns:r="http://schemas.openxmlformats.org/officeDocument/2006/relationships" xmlns:p="http://schemas.openxmlformats.org/presentationml/2006/main">
  <p:tag name="FILLCOLOR" val="0"/>
  <p:tag name="FONTCOLORRGB" val="0"/>
  <p:tag name="FONTCOLOROBJECTTHEMECOLOR" val="13"/>
  <p:tag name="FONTCOLORTINTSHADE" val="0"/>
  <p:tag name="FONTCOLORTYP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574Lt1pfEeuusKCiCw0P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AYihxDE5kuGURPGQNXa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FILLCOLOR" val="8"/>
  <p:tag name="FONTCOLORRGB" val="15372544"/>
  <p:tag name="FONTCOLOROBJECTTHEMECOLOR" val="10"/>
  <p:tag name="FONTCOLORTINTSHADE" val="0"/>
  <p:tag name="FONTCOLORTYPE" val="2"/>
</p:tagLst>
</file>

<file path=ppt/tags/tag46.xml><?xml version="1.0" encoding="utf-8"?>
<p:tagLst xmlns:a="http://schemas.openxmlformats.org/drawingml/2006/main" xmlns:r="http://schemas.openxmlformats.org/officeDocument/2006/relationships" xmlns:p="http://schemas.openxmlformats.org/presentationml/2006/main">
  <p:tag name="FILLCOLOR" val="8"/>
  <p:tag name="FONTCOLORRGB" val="15372544"/>
  <p:tag name="FONTCOLOROBJECTTHEMECOLOR" val="10"/>
  <p:tag name="FONTCOLORTINTSHADE" val="0"/>
  <p:tag name="FONTCOLORTYPE" val="2"/>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_GkoGfhTEqDbYVcZSK7ew"/>
  <p:tag name="FILLCOLOR" val="6"/>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5v1Gl3yvN0SALYSxmcRSOA"/>
  <p:tag name="FILLCOLOR" val="6"/>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FW_wpmSSrUaK3w9PjHT9YQ"/>
  <p:tag name="FILLCOLOR" val="6"/>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OLw4XR5DX0KxS8xHw7rGX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dzJLs9FoDUusFkEdrPkH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rZtjgRO6UKbiE0r3nwUQ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5ofT_ul5cUqhcmmNa24lY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yF.sAeR9oEKBfWw9EmB0v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Jq79w_Owg0qk0cKrfNPyn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b.RCsXfh10WTRZhgnMhK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GFkOaycDpkqJ14UojX0KA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qFI6aYA4UO5PLtOU2BmD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7na9ONVu5UWTXHkIunlJm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yya.CLSkkyrFBQbtBdxj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FQJHPAn006M.MUTcxP0a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tzJIF4nrkuF.ocdyCQ_w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5H8eS07brUq1vgZs_ML6x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bh0O4kfPWUuB7qXutKZyH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kZS02XNkgEiRplR1O4WC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8Gfar7kv_0aPJM1ravL1m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MAU5k8QwxU6gU2JZ_LXib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J5ImVndZUKxjX7BMlLTk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dYXTAlO_F0GhFLyuIYfnD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S8XIHuMH0mVoa0xCoaeb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fDV979Kd0OS9YkzpHSic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pv2lWL.JECu3ZPPJ5SQe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6Im.sabaSEieavK3CxH93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alWyXkUc8UaaYvkXY4vCZ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jYcu8HTlaEOCbatVcI6RQ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IdLgIU0a_UWn80DxTIKjV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Mnasw0uAP0mwbHSbdEU_U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rs3ZhcZtUe2PEBDXi.RT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1_ohujaaaEy4JpsXIeHPO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kes_kazeNkqO7bRyr_4Cg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Meichuqj_UW8_59D35BYxQ"/>
</p:tagLst>
</file>

<file path=ppt/tags/tag88.xml><?xml version="1.0" encoding="utf-8"?>
<p:tagLst xmlns:a="http://schemas.openxmlformats.org/drawingml/2006/main" xmlns:r="http://schemas.openxmlformats.org/officeDocument/2006/relationships" xmlns:p="http://schemas.openxmlformats.org/presentationml/2006/main">
  <p:tag name="FILLCOLOR" val="15"/>
  <p:tag name="FONTCOLORRGB" val="0"/>
  <p:tag name="FONTCOLOROBJECTTHEMECOLOR" val="13"/>
  <p:tag name="FONTCOLORTINTSHADE" val="0"/>
  <p:tag name="FONTCOLORTYPE" val="2"/>
</p:tagLst>
</file>

<file path=ppt/tags/tag89.xml><?xml version="1.0" encoding="utf-8"?>
<p:tagLst xmlns:a="http://schemas.openxmlformats.org/drawingml/2006/main" xmlns:r="http://schemas.openxmlformats.org/officeDocument/2006/relationships" xmlns:p="http://schemas.openxmlformats.org/presentationml/2006/main">
  <p:tag name="FILLCOLOR" val="6"/>
  <p:tag name="FONTCOLORRGB" val="0"/>
  <p:tag name="FONTCOLOROBJECTTHEMECOLOR" val="13"/>
  <p:tag name="FONTCOLORTINTSHADE" val="0"/>
  <p:tag name="FONTCOLORTYPE" val="2"/>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90.xml><?xml version="1.0" encoding="utf-8"?>
<p:tagLst xmlns:a="http://schemas.openxmlformats.org/drawingml/2006/main" xmlns:r="http://schemas.openxmlformats.org/officeDocument/2006/relationships" xmlns:p="http://schemas.openxmlformats.org/presentationml/2006/main">
  <p:tag name="FILLCOLOR" val="8"/>
  <p:tag name="FONTCOLORRGB" val="0"/>
  <p:tag name="FONTCOLOROBJECTTHEMECOLOR" val="13"/>
  <p:tag name="FONTCOLORTINTSHADE" val="0"/>
  <p:tag name="FONTCOLORTYPE" val="2"/>
</p:tagLst>
</file>

<file path=ppt/tags/tag91.xml><?xml version="1.0" encoding="utf-8"?>
<p:tagLst xmlns:a="http://schemas.openxmlformats.org/drawingml/2006/main" xmlns:r="http://schemas.openxmlformats.org/officeDocument/2006/relationships" xmlns:p="http://schemas.openxmlformats.org/presentationml/2006/main">
  <p:tag name="FILLCOLOR" val="16"/>
  <p:tag name="FONTCOLORRGB" val="16777215"/>
  <p:tag name="FONTCOLOROBJECTTHEMECOLOR" val="14"/>
  <p:tag name="FONTCOLORTINTSHADE" val="0"/>
  <p:tag name="FONTCOLORTYPE" val="2"/>
</p:tagLst>
</file>

<file path=ppt/tags/tag92.xml><?xml version="1.0" encoding="utf-8"?>
<p:tagLst xmlns:a="http://schemas.openxmlformats.org/drawingml/2006/main" xmlns:r="http://schemas.openxmlformats.org/officeDocument/2006/relationships" xmlns:p="http://schemas.openxmlformats.org/presentationml/2006/main">
  <p:tag name="FILLCOLOR" val="0"/>
  <p:tag name="FONTCOLORRGB" val="16777215"/>
  <p:tag name="FONTCOLOROBJECTTHEMECOLOR" val="14"/>
  <p:tag name="FONTCOLORTINTSHADE" val="0"/>
  <p:tag name="FONTCOLORTYPE" val="2"/>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kT_EHPA70eUOsiTMvKzd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qvHx2fEdk6gaEeIUgjLg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2dr0BvfwIEqS5mySFEZE1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Tr8IrnYp5EaZgzNUsA0sN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DspPAYerck2GDcwUC11b1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os67760x8EaTWzuMcA8DY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nCGWUKScMkqGJh_JkpiTGw"/>
</p:tagLst>
</file>

<file path=ppt/theme/theme1.xml><?xml version="1.0" encoding="utf-8"?>
<a:theme xmlns:a="http://schemas.openxmlformats.org/drawingml/2006/main" name="A4_RBSC_PPT">
  <a:themeElements>
    <a:clrScheme name="RBSCscreencolorBLUE">
      <a:dk1>
        <a:srgbClr val="000000"/>
      </a:dk1>
      <a:lt1>
        <a:srgbClr val="FFFFFF"/>
      </a:lt1>
      <a:dk2>
        <a:srgbClr val="716D6D"/>
      </a:dk2>
      <a:lt2>
        <a:srgbClr val="003F56"/>
      </a:lt2>
      <a:accent1>
        <a:srgbClr val="FFFFFF"/>
      </a:accent1>
      <a:accent2>
        <a:srgbClr val="DFD6CF"/>
      </a:accent2>
      <a:accent3>
        <a:srgbClr val="003F56"/>
      </a:accent3>
      <a:accent4>
        <a:srgbClr val="A3DCFF"/>
      </a:accent4>
      <a:accent5>
        <a:srgbClr val="DFD6CF"/>
      </a:accent5>
      <a:accent6>
        <a:srgbClr val="0091EA"/>
      </a:accent6>
      <a:hlink>
        <a:srgbClr val="003F56"/>
      </a:hlink>
      <a:folHlink>
        <a:srgbClr val="A3DCFF"/>
      </a:folHlink>
    </a:clrScheme>
    <a:fontScheme name="RBSCfontArialNarrow">
      <a:maj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Narrow"/>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3"/>
          </a:solidFill>
        </a:ln>
        <a:effectLst/>
      </a:spPr>
      <a:bodyPr lIns="72000" tIns="72000" rIns="72000" bIns="108000" rtlCol="0" anchor="t" anchorCtr="0">
        <a:noAutofit/>
      </a:bodyPr>
      <a:lstStyle>
        <a:defPPr algn="l">
          <a:lnSpc>
            <a:spcPct val="90000"/>
          </a:lnSpc>
          <a:spcBef>
            <a:spcPts val="400"/>
          </a:spcBef>
          <a:defRPr sz="1500" b="0" dirty="0" smtClean="0"/>
        </a:defPPr>
      </a:lstStyle>
      <a:style>
        <a:lnRef idx="1">
          <a:schemeClr val="accent1"/>
        </a:lnRef>
        <a:fillRef idx="0">
          <a:schemeClr val="accent1"/>
        </a:fillRef>
        <a:effectRef idx="0">
          <a:schemeClr val="accent1"/>
        </a:effectRef>
        <a:fontRef idx="minor">
          <a:schemeClr val="tx1"/>
        </a:fontRef>
      </a:style>
    </a:spDef>
    <a:lnDef>
      <a:spPr>
        <a:ln w="9525">
          <a:solidFill>
            <a:schemeClr val="accent3"/>
          </a:solidFill>
        </a:ln>
        <a:effectLst/>
      </a:spPr>
      <a:bodyPr/>
      <a:lstStyle/>
      <a:style>
        <a:lnRef idx="1">
          <a:schemeClr val="accent1"/>
        </a:lnRef>
        <a:fillRef idx="0">
          <a:schemeClr val="accent1"/>
        </a:fillRef>
        <a:effectRef idx="0">
          <a:schemeClr val="accent1"/>
        </a:effectRef>
        <a:fontRef idx="minor">
          <a:schemeClr val="tx1"/>
        </a:fontRef>
      </a:style>
    </a:lnDef>
    <a:txDef>
      <a:spPr>
        <a:noFill/>
        <a:ln w="9525">
          <a:noFill/>
        </a:ln>
      </a:spPr>
      <a:bodyPr vert="horz" wrap="square" lIns="0" tIns="0" rIns="0" bIns="0" rtlCol="0">
        <a:spAutoFit/>
      </a:bodyPr>
      <a:lstStyle>
        <a:defPPr>
          <a:lnSpc>
            <a:spcPct val="90000"/>
          </a:lnSpc>
          <a:spcBef>
            <a:spcPts val="400"/>
          </a:spcBef>
          <a:buClr>
            <a:srgbClr val="000000"/>
          </a:buClr>
          <a:buSzPct val="100000"/>
          <a:defRPr sz="1500" b="0" noProof="0" dirty="0" smtClean="0">
            <a:latin typeface="+mn-lt"/>
            <a:cs typeface="Arial Narrow"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A4_RBSC_PPT</Template>
  <TotalTime>0</TotalTime>
  <Words>3974</Words>
  <Application>Microsoft Office PowerPoint</Application>
  <PresentationFormat>Affichage à l'écran (4:3)</PresentationFormat>
  <Paragraphs>958</Paragraphs>
  <Slides>86</Slides>
  <Notes>16</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2</vt:i4>
      </vt:variant>
      <vt:variant>
        <vt:lpstr>Titres des diapositives</vt:lpstr>
      </vt:variant>
      <vt:variant>
        <vt:i4>86</vt:i4>
      </vt:variant>
    </vt:vector>
  </HeadingPairs>
  <TitlesOfParts>
    <vt:vector size="100" baseType="lpstr">
      <vt:lpstr>ＭＳ Ｐゴシック</vt:lpstr>
      <vt:lpstr>ＭＳ Ｐゴシック</vt:lpstr>
      <vt:lpstr>新細明體</vt:lpstr>
      <vt:lpstr>Arial</vt:lpstr>
      <vt:lpstr>Arial Narrow</vt:lpstr>
      <vt:lpstr>Calibri</vt:lpstr>
      <vt:lpstr>Calibri Light</vt:lpstr>
      <vt:lpstr>Century Gothic</vt:lpstr>
      <vt:lpstr>Tahoma</vt:lpstr>
      <vt:lpstr>Times New Roman</vt:lpstr>
      <vt:lpstr>Wingdings</vt:lpstr>
      <vt:lpstr>A4_RBSC_PPT</vt:lpstr>
      <vt:lpstr>think-cell Slide</vt:lpstr>
      <vt:lpstr>Chart</vt:lpstr>
      <vt:lpstr>Présentation PowerPoint</vt:lpstr>
      <vt:lpstr>Présentation PowerPoint</vt:lpstr>
      <vt:lpstr>Présentation PowerPoint</vt:lpstr>
      <vt:lpstr>Sécurité  « Zéro » accident</vt:lpstr>
      <vt:lpstr>Après 6ème réforme: essentiel des compétences "Mobilité" aux Régions à l'exception du Rail</vt:lpstr>
      <vt:lpstr>Présentation PowerPoint</vt:lpstr>
      <vt:lpstr>Présentation PowerPoint</vt:lpstr>
      <vt:lpstr>Présentation PowerPoint</vt:lpstr>
      <vt:lpstr>Informations nécessaires pour réaliser ces objectifs</vt:lpstr>
      <vt:lpstr>Organisation de la veille stratégique</vt:lpstr>
      <vt:lpstr>Informations pour piloter changement, projets et opérations</vt:lpstr>
      <vt:lpstr>  PMO ICT Reporting</vt:lpstr>
      <vt:lpstr>Présentation PowerPoint</vt:lpstr>
      <vt:lpstr>Overview DG Transport terrestre</vt:lpstr>
      <vt:lpstr>Présentation PowerPoint</vt:lpstr>
      <vt:lpstr>Présentation PowerPoint</vt:lpstr>
      <vt:lpstr>Présentation PowerPoint</vt:lpstr>
      <vt:lpstr>Partenaires externes relevant pour la récolte d’information</vt:lpstr>
      <vt:lpstr>Emergence de nouveaux acteurs en plus des acteurs institutionnels et 'traditionnels' du transport</vt:lpstr>
      <vt:lpstr>Feedback des stakeholders: faiblesse actuelle de la gouvernance/concertation, à gérer à 3 niveaux</vt:lpstr>
      <vt:lpstr>Une vision concertée de la mobilité doit s'appuyer sur la combinaison de trois éléments forts</vt:lpstr>
      <vt:lpstr>Mobilisation interne pour la recherche et la collecte d’informations</vt:lpstr>
      <vt:lpstr>Processus d’analyse des informations et processus décisionnel</vt:lpstr>
      <vt:lpstr>Partage de l’information en interne </vt:lpstr>
      <vt:lpstr>Gestion documentaire - Mobiconnect  (aujourd’hui: bates, demain:Sharepoint)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Van weerstand naar fan</vt:lpstr>
      <vt:lpstr>Open Space &amp; Dynamic Office pour tous</vt:lpstr>
      <vt:lpstr>Travailler quand chacun veut Suppression de l’obligation de pointer</vt:lpstr>
      <vt:lpstr>Travailler où chacun veut</vt:lpstr>
      <vt:lpstr>Travailler où chacun veut Cloud computing</vt:lpstr>
      <vt:lpstr>Principes de gestion des équipes</vt:lpstr>
      <vt:lpstr>Présentation PowerPoint</vt:lpstr>
      <vt:lpstr>Présentation PowerPoint</vt:lpstr>
      <vt:lpstr>Présentation PowerPoint</vt:lpstr>
      <vt:lpstr>The 5 stages of culture</vt:lpstr>
      <vt:lpstr>Présentation PowerPoint</vt:lpstr>
      <vt:lpstr>D.R.I.V.E.</vt:lpstr>
      <vt:lpstr>D.R.I.V.E.</vt:lpstr>
      <vt:lpstr>Présentation PowerPoint</vt:lpstr>
      <vt:lpstr>3 régions, 3 plans sans réelle concertation</vt:lpstr>
      <vt:lpstr>Organes de concertation entre régions: existent mais ne fonctionnent pas de manière optimale</vt:lpstr>
      <vt:lpstr>Acteurs privés lancent des initiatives pour peser sur les politiques et habitudes de demain </vt:lpstr>
      <vt:lpstr>Nécessité croissante d’une gestion intégrée transversale, bien au-delà d'une optimisation par silo </vt:lpstr>
      <vt:lpstr>Toutes les initiatives en matières de mobilité: doivent être concertées et agir sur 3 axes clés sous contraintes</vt:lpstr>
      <vt:lpstr>C. Premières pistes de recommandations</vt:lpstr>
      <vt:lpstr>Présentation PowerPoint</vt:lpstr>
      <vt:lpstr>Intégration des informations dans le cycle de gouvernance (élaborer-décider-mettre en oeuvre-évaluer) et dans le cycle d’amélioration de la qualité (PDCA)   Suivi au niveau stratégiques par les cellule stratégiques des différentes DG et par le président  Observatoire de la mobilité Monitoring du contrat d’administration Études, enquêtes et les plans d’action qui en découlent.  </vt:lpstr>
      <vt:lpstr>Quel est mon propre processus de décision en tant que dirigeant?   Basé sur les valeurs : responsabilisation – confiance – respect – autonomie : sensibilisation du management et du personnel à une forme nouvelle de management, davantage “libéré” Création d’une culture basée sur trois principes : - tout le monde est respecté de manière équivalente - tout le monde peut se développer sur le plan professionnel et sur le plan personnel - tout le monde réalise ses tâches de façon aussi autonome que possible Négociation – participation Fixer les priorités des objectifs Flexibilité  Processus de contrôle Je veille à une exécution loyale de la politique du gouvernement et des ministres de tutelle - grâce à un plan de management/un contrat d’administration avec des objectifs SMART - par une évaluation trimestrielle du contrat d’administration   Processus décrivant la façon dont le système d’information et de décision fonctionne ? Audit interne relatif à la qualité de fonctionnement permettant d’identifier les écarts entre le processus décrit et son application?  Non mais chaque DG a ses propres arrangements formels ou informels pour exécuter les processus de façon optimale sous la surveillance du comité de gestion.   </vt:lpstr>
      <vt:lpstr>Quelles compétences et attitudes pour assurer le développement efficace du système d’information et système décisionnel et de l’interaction entre les 2?  Encouragement du sens de l’initiative (esprit d’entreprise) Autonomie, responsabilisation, respect   Exemples :  Changement de culture, NWOW, suppression de l’obligation de pointage, encouragement du benchmarking (p.ex. Plan opérationnel), moins de formalisme </vt:lpstr>
      <vt:lpstr>Mission du SPF</vt:lpstr>
      <vt:lpstr>Missions: différentes perspectives</vt:lpstr>
      <vt:lpstr>Présentation PowerPoint</vt:lpstr>
      <vt:lpstr>Présentation PowerPoint</vt:lpstr>
      <vt:lpstr>Stakeholders</vt:lpstr>
      <vt:lpstr>SWOT</vt:lpstr>
      <vt:lpstr>PESTEL</vt:lpstr>
      <vt:lpstr>Présentation PowerPoint</vt:lpstr>
      <vt:lpstr>Présentation PowerPoint</vt:lpstr>
      <vt:lpstr>A. Principaux indicateurs et caractéristiques de la mobilité en 2013</vt:lpstr>
      <vt:lpstr>Voiture: reste mode de déplacement domicile-travail privilégié sauf à Bruxelles</vt:lpstr>
      <vt:lpstr>2013: dégradation de la qualité et du coût de la mobilité </vt:lpstr>
      <vt:lpstr>Réseaux routier et ferré: structure très radiale autour de Bruxelles en plus des 2 dorsales</vt:lpstr>
      <vt:lpstr>D'ici à 2030: Voiture et train + 30%, mettant sous pression des réseaux déjà très sollicités</vt:lpstr>
      <vt:lpstr>Transfert trafic routier vers TP, même mineur, aurait un impact majeur sur la demande en TP</vt:lpstr>
      <vt:lpstr>Trafic fret d'ici 2030: charge additionnelle qui se fera surtout sentir sur le réseau routier</vt:lpstr>
      <vt:lpstr>Présentation PowerPoint</vt:lpstr>
    </vt:vector>
  </TitlesOfParts>
  <Company>Roland Berger Strategy Consultants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Aurélien Claeys</dc:creator>
  <cp:lastModifiedBy>Laurent Ledoux</cp:lastModifiedBy>
  <cp:revision>794</cp:revision>
  <cp:lastPrinted>2016-03-02T10:25:28Z</cp:lastPrinted>
  <dcterms:created xsi:type="dcterms:W3CDTF">2014-01-21T09:10:11Z</dcterms:created>
  <dcterms:modified xsi:type="dcterms:W3CDTF">2016-03-02T16:14:50Z</dcterms:modified>
</cp:coreProperties>
</file>